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307" r:id="rId4"/>
    <p:sldId id="308" r:id="rId5"/>
    <p:sldId id="296" r:id="rId6"/>
    <p:sldId id="311" r:id="rId7"/>
    <p:sldId id="293" r:id="rId8"/>
    <p:sldId id="309" r:id="rId9"/>
    <p:sldId id="310"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ergul"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8" autoAdjust="0"/>
    <p:restoredTop sz="92883" autoAdjust="0"/>
  </p:normalViewPr>
  <p:slideViewPr>
    <p:cSldViewPr>
      <p:cViewPr>
        <p:scale>
          <a:sx n="66" d="100"/>
          <a:sy n="66" d="100"/>
        </p:scale>
        <p:origin x="-756" y="-162"/>
      </p:cViewPr>
      <p:guideLst>
        <p:guide orient="horz" pos="2160"/>
        <p:guide pos="2880"/>
      </p:guideLst>
    </p:cSldViewPr>
  </p:slideViewPr>
  <p:notesTextViewPr>
    <p:cViewPr>
      <p:scale>
        <a:sx n="100" d="100"/>
        <a:sy n="100" d="100"/>
      </p:scale>
      <p:origin x="0" y="24"/>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85AF8C-8B93-46F9-BA4F-8DAADF0CEDA6}" type="datetimeFigureOut">
              <a:rPr lang="en-US" smtClean="0"/>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7D2F7-B3ED-4557-A16A-1A5DF36F32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3.gotomeeting.com/join/17105367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Webinar Link: </a:t>
            </a:r>
            <a:r>
              <a:rPr lang="en-US" sz="1200" u="sng" kern="1200" dirty="0" smtClean="0">
                <a:solidFill>
                  <a:schemeClr val="tx1"/>
                </a:solidFill>
                <a:latin typeface="+mn-lt"/>
                <a:ea typeface="+mn-ea"/>
                <a:cs typeface="+mn-cs"/>
                <a:hlinkClick r:id="rId3"/>
              </a:rPr>
              <a:t>https://www3.gotomeeting.com/join/171053678</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Conference dial-in number: (530) 881-1400; Participant access code: 192125</a:t>
            </a:r>
          </a:p>
          <a:p>
            <a:endParaRPr lang="en-US" dirty="0"/>
          </a:p>
        </p:txBody>
      </p:sp>
      <p:sp>
        <p:nvSpPr>
          <p:cNvPr id="4" name="Slide Number Placeholder 3"/>
          <p:cNvSpPr>
            <a:spLocks noGrp="1"/>
          </p:cNvSpPr>
          <p:nvPr>
            <p:ph type="sldNum" sz="quarter" idx="10"/>
          </p:nvPr>
        </p:nvSpPr>
        <p:spPr/>
        <p:txBody>
          <a:bodyPr/>
          <a:lstStyle/>
          <a:p>
            <a:fld id="{4BA7D2F7-B3ED-4557-A16A-1A5DF36F327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A7D2F7-B3ED-4557-A16A-1A5DF36F327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7D2F7-B3ED-4557-A16A-1A5DF36F327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a:t>
            </a:r>
            <a:r>
              <a:rPr lang="en-US" baseline="0" dirty="0" smtClean="0"/>
              <a:t>-related information:</a:t>
            </a:r>
            <a:endParaRPr lang="en-US" dirty="0"/>
          </a:p>
        </p:txBody>
      </p:sp>
      <p:sp>
        <p:nvSpPr>
          <p:cNvPr id="4" name="Slide Number Placeholder 3"/>
          <p:cNvSpPr>
            <a:spLocks noGrp="1"/>
          </p:cNvSpPr>
          <p:nvPr>
            <p:ph type="sldNum" sz="quarter" idx="10"/>
          </p:nvPr>
        </p:nvSpPr>
        <p:spPr/>
        <p:txBody>
          <a:bodyPr/>
          <a:lstStyle/>
          <a:p>
            <a:fld id="{4BA7D2F7-B3ED-4557-A16A-1A5DF36F327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a:t>
            </a:r>
            <a:r>
              <a:rPr lang="en-US" baseline="0" dirty="0" smtClean="0"/>
              <a:t>-related information:</a:t>
            </a:r>
            <a:endParaRPr lang="en-US" dirty="0"/>
          </a:p>
        </p:txBody>
      </p:sp>
      <p:sp>
        <p:nvSpPr>
          <p:cNvPr id="4" name="Slide Number Placeholder 3"/>
          <p:cNvSpPr>
            <a:spLocks noGrp="1"/>
          </p:cNvSpPr>
          <p:nvPr>
            <p:ph type="sldNum" sz="quarter" idx="10"/>
          </p:nvPr>
        </p:nvSpPr>
        <p:spPr/>
        <p:txBody>
          <a:bodyPr/>
          <a:lstStyle/>
          <a:p>
            <a:fld id="{4BA7D2F7-B3ED-4557-A16A-1A5DF36F327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is there anything missing and second, can they help us prioritize these?  We may not be able to address all of the functional issues so we are looking to see what will get the most value.</a:t>
            </a:r>
          </a:p>
          <a:p>
            <a:endParaRPr lang="en-US" baseline="0" dirty="0" smtClean="0"/>
          </a:p>
          <a:p>
            <a:r>
              <a:rPr lang="en-US" dirty="0" smtClean="0"/>
              <a:t>Survey</a:t>
            </a:r>
            <a:r>
              <a:rPr lang="en-US" baseline="0" dirty="0" smtClean="0"/>
              <a:t>-related information:</a:t>
            </a:r>
            <a:endParaRPr lang="en-US" dirty="0"/>
          </a:p>
        </p:txBody>
      </p:sp>
      <p:sp>
        <p:nvSpPr>
          <p:cNvPr id="4" name="Slide Number Placeholder 3"/>
          <p:cNvSpPr>
            <a:spLocks noGrp="1"/>
          </p:cNvSpPr>
          <p:nvPr>
            <p:ph type="sldNum" sz="quarter" idx="10"/>
          </p:nvPr>
        </p:nvSpPr>
        <p:spPr/>
        <p:txBody>
          <a:bodyPr/>
          <a:lstStyle/>
          <a:p>
            <a:fld id="{4BA7D2F7-B3ED-4557-A16A-1A5DF36F327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a:t>
            </a:r>
            <a:r>
              <a:rPr lang="en-US" baseline="0" dirty="0" smtClean="0"/>
              <a:t>-related information:</a:t>
            </a:r>
            <a:endParaRPr lang="en-US" dirty="0"/>
          </a:p>
        </p:txBody>
      </p:sp>
      <p:sp>
        <p:nvSpPr>
          <p:cNvPr id="4" name="Slide Number Placeholder 3"/>
          <p:cNvSpPr>
            <a:spLocks noGrp="1"/>
          </p:cNvSpPr>
          <p:nvPr>
            <p:ph type="sldNum" sz="quarter" idx="10"/>
          </p:nvPr>
        </p:nvSpPr>
        <p:spPr/>
        <p:txBody>
          <a:bodyPr/>
          <a:lstStyle/>
          <a:p>
            <a:fld id="{4BA7D2F7-B3ED-4557-A16A-1A5DF36F327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a:t>
            </a:r>
            <a:r>
              <a:rPr lang="en-US" baseline="0" dirty="0" smtClean="0"/>
              <a:t>-related information:</a:t>
            </a:r>
            <a:endParaRPr lang="en-US" dirty="0"/>
          </a:p>
        </p:txBody>
      </p:sp>
      <p:sp>
        <p:nvSpPr>
          <p:cNvPr id="4" name="Slide Number Placeholder 3"/>
          <p:cNvSpPr>
            <a:spLocks noGrp="1"/>
          </p:cNvSpPr>
          <p:nvPr>
            <p:ph type="sldNum" sz="quarter" idx="10"/>
          </p:nvPr>
        </p:nvSpPr>
        <p:spPr/>
        <p:txBody>
          <a:bodyPr/>
          <a:lstStyle/>
          <a:p>
            <a:fld id="{4BA7D2F7-B3ED-4557-A16A-1A5DF36F327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items we’ve heard;</a:t>
            </a:r>
            <a:r>
              <a:rPr lang="en-US" baseline="0" dirty="0" smtClean="0"/>
              <a:t> if there are any major items I’ve missed, now is the time.</a:t>
            </a:r>
            <a:endParaRPr lang="en-US" dirty="0"/>
          </a:p>
        </p:txBody>
      </p:sp>
      <p:sp>
        <p:nvSpPr>
          <p:cNvPr id="4" name="Slide Number Placeholder 3"/>
          <p:cNvSpPr>
            <a:spLocks noGrp="1"/>
          </p:cNvSpPr>
          <p:nvPr>
            <p:ph type="sldNum" sz="quarter" idx="10"/>
          </p:nvPr>
        </p:nvSpPr>
        <p:spPr/>
        <p:txBody>
          <a:bodyPr/>
          <a:lstStyle/>
          <a:p>
            <a:fld id="{4BA7D2F7-B3ED-4557-A16A-1A5DF36F327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02F4044-560B-40A3-9A66-F95C6EF57EDE}" type="datetimeFigureOut">
              <a:rPr lang="en-US" smtClean="0"/>
              <a:pPr/>
              <a:t>1/16/2013</a:t>
            </a:fld>
            <a:endParaRPr lang="en-US"/>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BD528F-568F-40C9-B6EF-22087347FE9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
        <p:nvSpPr>
          <p:cNvPr id="20" name="TextBox 19"/>
          <p:cNvSpPr txBox="1"/>
          <p:nvPr userDrawn="1"/>
        </p:nvSpPr>
        <p:spPr>
          <a:xfrm>
            <a:off x="228600" y="6336268"/>
            <a:ext cx="8686800" cy="369332"/>
          </a:xfrm>
          <a:prstGeom prst="rect">
            <a:avLst/>
          </a:prstGeom>
          <a:noFill/>
        </p:spPr>
        <p:txBody>
          <a:bodyPr wrap="square" rtlCol="0">
            <a:spAutoFit/>
          </a:bodyPr>
          <a:lstStyle/>
          <a:p>
            <a:pPr algn="ctr"/>
            <a:r>
              <a:rPr lang="en-US" dirty="0" smtClean="0"/>
              <a:t>http://www.chesapeakebay.net/data</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2F4044-560B-40A3-9A66-F95C6EF57EDE}"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D528F-568F-40C9-B6EF-22087347FE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4BD528F-568F-40C9-B6EF-22087347FE9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2F4044-560B-40A3-9A66-F95C6EF57EDE}"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2F4044-560B-40A3-9A66-F95C6EF57EDE}"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C4BD528F-568F-40C9-B6EF-22087347FE9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extBox 6"/>
          <p:cNvSpPr txBox="1"/>
          <p:nvPr userDrawn="1"/>
        </p:nvSpPr>
        <p:spPr>
          <a:xfrm>
            <a:off x="228600" y="6336268"/>
            <a:ext cx="8686800" cy="369332"/>
          </a:xfrm>
          <a:prstGeom prst="rect">
            <a:avLst/>
          </a:prstGeom>
          <a:noFill/>
        </p:spPr>
        <p:txBody>
          <a:bodyPr wrap="square" rtlCol="0">
            <a:spAutoFit/>
          </a:bodyPr>
          <a:lstStyle/>
          <a:p>
            <a:pPr algn="ctr"/>
            <a:r>
              <a:rPr lang="en-US" dirty="0" smtClean="0"/>
              <a:t>http://www.chesapeakebay.net/data</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02F4044-560B-40A3-9A66-F95C6EF57EDE}" type="datetimeFigureOut">
              <a:rPr lang="en-US" smtClean="0"/>
              <a:pPr/>
              <a:t>1/16/2013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BD528F-568F-40C9-B6EF-22087347FE9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02F4044-560B-40A3-9A66-F95C6EF57EDE}"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D528F-568F-40C9-B6EF-22087347FE9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02F4044-560B-40A3-9A66-F95C6EF57EDE}" type="datetimeFigureOut">
              <a:rPr lang="en-US" smtClean="0"/>
              <a:pPr/>
              <a:t>1/16/2013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4BD528F-568F-40C9-B6EF-22087347FE9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2F4044-560B-40A3-9A66-F95C6EF57EDE}"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4BD528F-568F-40C9-B6EF-22087347FE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02F4044-560B-40A3-9A66-F95C6EF57EDE}"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4BD528F-568F-40C9-B6EF-22087347FE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4BD528F-568F-40C9-B6EF-22087347FE9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02F4044-560B-40A3-9A66-F95C6EF57EDE}" type="datetimeFigureOut">
              <a:rPr lang="en-US" smtClean="0"/>
              <a:pPr/>
              <a:t>1/16/2013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4BD528F-568F-40C9-B6EF-22087347FE9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02F4044-560B-40A3-9A66-F95C6EF57EDE}" type="datetimeFigureOut">
              <a:rPr lang="en-US" smtClean="0"/>
              <a:pPr/>
              <a:t>1/16/2013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02F4044-560B-40A3-9A66-F95C6EF57EDE}" type="datetimeFigureOut">
              <a:rPr lang="en-US" smtClean="0"/>
              <a:pPr/>
              <a:t>1/16/2013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4BD528F-568F-40C9-B6EF-22087347FE9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urch.brian@ep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Requirements Gathering</a:t>
            </a:r>
          </a:p>
          <a:p>
            <a:r>
              <a:rPr lang="en-US" dirty="0" smtClean="0"/>
              <a:t>January 16, 2013</a:t>
            </a:r>
            <a:endParaRPr lang="en-US" dirty="0"/>
          </a:p>
        </p:txBody>
      </p:sp>
      <p:sp>
        <p:nvSpPr>
          <p:cNvPr id="2" name="Title 1"/>
          <p:cNvSpPr>
            <a:spLocks noGrp="1"/>
          </p:cNvSpPr>
          <p:nvPr>
            <p:ph type="ctrTitle"/>
          </p:nvPr>
        </p:nvSpPr>
        <p:spPr>
          <a:xfrm>
            <a:off x="304800" y="381000"/>
            <a:ext cx="8610600" cy="1752600"/>
          </a:xfrm>
        </p:spPr>
        <p:txBody>
          <a:bodyPr>
            <a:normAutofit/>
          </a:bodyPr>
          <a:lstStyle/>
          <a:p>
            <a:r>
              <a:rPr lang="en-US" dirty="0" smtClean="0"/>
              <a:t>Chesapeake Bay Program </a:t>
            </a:r>
            <a:br>
              <a:rPr lang="en-US" dirty="0" smtClean="0"/>
            </a:br>
            <a:r>
              <a:rPr lang="en-US" dirty="0" smtClean="0"/>
              <a:t>Data Hub</a:t>
            </a:r>
            <a:endParaRPr lang="en-US" dirty="0"/>
          </a:p>
        </p:txBody>
      </p:sp>
      <p:pic>
        <p:nvPicPr>
          <p:cNvPr id="1027" name="Picture 3" descr="C:\Users\jzichichi\AppData\Local\Microsoft\Windows\Temporary Internet Files\Content.IE5\BKVIRSUN\MC900034593[1].wmf"/>
          <p:cNvPicPr>
            <a:picLocks noChangeAspect="1" noChangeArrowheads="1"/>
          </p:cNvPicPr>
          <p:nvPr/>
        </p:nvPicPr>
        <p:blipFill>
          <a:blip r:embed="rId3" cstate="print"/>
          <a:srcRect/>
          <a:stretch>
            <a:fillRect/>
          </a:stretch>
        </p:blipFill>
        <p:spPr bwMode="auto">
          <a:xfrm>
            <a:off x="3429000" y="3962400"/>
            <a:ext cx="2214606" cy="14671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Next Steps</a:t>
            </a:r>
            <a:endParaRPr lang="en-US" dirty="0"/>
          </a:p>
        </p:txBody>
      </p:sp>
      <p:sp>
        <p:nvSpPr>
          <p:cNvPr id="3" name="Content Placeholder 2"/>
          <p:cNvSpPr>
            <a:spLocks noGrp="1"/>
          </p:cNvSpPr>
          <p:nvPr>
            <p:ph sz="quarter" idx="1"/>
          </p:nvPr>
        </p:nvSpPr>
        <p:spPr>
          <a:xfrm>
            <a:off x="304800" y="1676400"/>
            <a:ext cx="6403848" cy="3502152"/>
          </a:xfrm>
        </p:spPr>
        <p:txBody>
          <a:bodyPr>
            <a:normAutofit fontScale="92500" lnSpcReduction="20000"/>
          </a:bodyPr>
          <a:lstStyle/>
          <a:p>
            <a:r>
              <a:rPr lang="en-US" dirty="0" smtClean="0"/>
              <a:t>Thank you for Your Time Today!</a:t>
            </a:r>
          </a:p>
          <a:p>
            <a:endParaRPr lang="en-US" dirty="0" smtClean="0"/>
          </a:p>
          <a:p>
            <a:r>
              <a:rPr lang="en-US" dirty="0" smtClean="0"/>
              <a:t>Quick Recap</a:t>
            </a:r>
          </a:p>
          <a:p>
            <a:endParaRPr lang="en-US" dirty="0" smtClean="0"/>
          </a:p>
          <a:p>
            <a:r>
              <a:rPr lang="en-US" dirty="0" smtClean="0"/>
              <a:t>Your Questions</a:t>
            </a:r>
          </a:p>
          <a:p>
            <a:endParaRPr lang="en-US" dirty="0" smtClean="0"/>
          </a:p>
          <a:p>
            <a:r>
              <a:rPr lang="en-US" dirty="0" smtClean="0"/>
              <a:t>Next Steps</a:t>
            </a:r>
          </a:p>
          <a:p>
            <a:endParaRPr lang="en-US" dirty="0" smtClean="0"/>
          </a:p>
          <a:p>
            <a:r>
              <a:rPr lang="en-US" dirty="0" smtClean="0"/>
              <a:t>Contact: </a:t>
            </a:r>
            <a:r>
              <a:rPr lang="en-US" dirty="0" smtClean="0">
                <a:hlinkClick r:id="rId3"/>
              </a:rPr>
              <a:t>Burch.brian@epa.gov</a:t>
            </a:r>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pic>
        <p:nvPicPr>
          <p:cNvPr id="9220" name="Picture 4" descr="C:\Users\jzichichi\AppData\Local\Microsoft\Windows\Temporary Internet Files\Content.IE5\T6K0KCXY\MP900401410[1].jpg"/>
          <p:cNvPicPr>
            <a:picLocks noChangeAspect="1" noChangeArrowheads="1"/>
          </p:cNvPicPr>
          <p:nvPr/>
        </p:nvPicPr>
        <p:blipFill>
          <a:blip r:embed="rId4" cstate="print"/>
          <a:srcRect/>
          <a:stretch>
            <a:fillRect/>
          </a:stretch>
        </p:blipFill>
        <p:spPr bwMode="auto">
          <a:xfrm>
            <a:off x="6629400" y="1600200"/>
            <a:ext cx="2133079" cy="2667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a:xfrm>
            <a:off x="301752" y="1600200"/>
            <a:ext cx="8503920" cy="4114800"/>
          </a:xfrm>
        </p:spPr>
        <p:txBody>
          <a:bodyPr>
            <a:normAutofit fontScale="92500" lnSpcReduction="20000"/>
          </a:bodyPr>
          <a:lstStyle/>
          <a:p>
            <a:r>
              <a:rPr lang="en-US" dirty="0" smtClean="0"/>
              <a:t>Part I: Introduction</a:t>
            </a:r>
          </a:p>
          <a:p>
            <a:pPr>
              <a:buNone/>
            </a:pPr>
            <a:endParaRPr lang="en-US" dirty="0" smtClean="0"/>
          </a:p>
          <a:p>
            <a:endParaRPr lang="en-US" dirty="0" smtClean="0"/>
          </a:p>
          <a:p>
            <a:r>
              <a:rPr lang="en-US" dirty="0" smtClean="0"/>
              <a:t>Part II: Data Hub Business Processes </a:t>
            </a:r>
          </a:p>
          <a:p>
            <a:endParaRPr lang="en-US" dirty="0" smtClean="0"/>
          </a:p>
          <a:p>
            <a:endParaRPr lang="en-US" dirty="0" smtClean="0"/>
          </a:p>
          <a:p>
            <a:r>
              <a:rPr lang="en-US" dirty="0" smtClean="0"/>
              <a:t>Part III: Validation of Functional Issues We’ve Heard</a:t>
            </a:r>
          </a:p>
          <a:p>
            <a:endParaRPr lang="en-US" dirty="0" smtClean="0"/>
          </a:p>
          <a:p>
            <a:pPr>
              <a:buNone/>
            </a:pPr>
            <a:endParaRPr lang="en-US" dirty="0" smtClean="0"/>
          </a:p>
          <a:p>
            <a:r>
              <a:rPr lang="en-US" dirty="0" smtClean="0"/>
              <a:t>Part IV: Questions, Closing Statements and Next Steps</a:t>
            </a:r>
          </a:p>
          <a:p>
            <a:pPr>
              <a:buNone/>
            </a:pPr>
            <a:endParaRPr lang="en-US" dirty="0" smtClean="0"/>
          </a:p>
        </p:txBody>
      </p:sp>
      <p:pic>
        <p:nvPicPr>
          <p:cNvPr id="4" name="Picture 2" descr="C:\Users\jzichichi\AppData\Local\Microsoft\Windows\Temporary Internet Files\Content.IE5\HV8YB544\MP900399127[1].jpg"/>
          <p:cNvPicPr>
            <a:picLocks noChangeAspect="1" noChangeArrowheads="1"/>
          </p:cNvPicPr>
          <p:nvPr/>
        </p:nvPicPr>
        <p:blipFill>
          <a:blip r:embed="rId3" cstate="print"/>
          <a:srcRect/>
          <a:stretch>
            <a:fillRect/>
          </a:stretch>
        </p:blipFill>
        <p:spPr bwMode="auto">
          <a:xfrm>
            <a:off x="7086600" y="1447800"/>
            <a:ext cx="1545772" cy="2164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r>
              <a:rPr lang="en-US" dirty="0" smtClean="0"/>
              <a:t>Quick Overview of the Goals for Today’s  Session</a:t>
            </a:r>
          </a:p>
          <a:p>
            <a:endParaRPr lang="en-US" dirty="0" smtClean="0"/>
          </a:p>
          <a:p>
            <a:r>
              <a:rPr lang="en-US" dirty="0" smtClean="0"/>
              <a:t>Attendance Check/Roll Call</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3,000 Foot View</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Overview</a:t>
            </a:r>
            <a:endParaRPr lang="en-US" dirty="0"/>
          </a:p>
        </p:txBody>
      </p:sp>
      <p:sp>
        <p:nvSpPr>
          <p:cNvPr id="103" name="Rounded Rectangle 102"/>
          <p:cNvSpPr/>
          <p:nvPr/>
        </p:nvSpPr>
        <p:spPr>
          <a:xfrm>
            <a:off x="2971800" y="2209800"/>
            <a:ext cx="3276600" cy="3048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Rounded Rectangle 56"/>
          <p:cNvSpPr/>
          <p:nvPr/>
        </p:nvSpPr>
        <p:spPr>
          <a:xfrm>
            <a:off x="6248400" y="4953000"/>
            <a:ext cx="2667000" cy="1371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400" b="1" smtClean="0"/>
              <a:t>Chesapeake Stat/Web </a:t>
            </a:r>
            <a:r>
              <a:rPr lang="en-US" sz="1400" b="1" dirty="0" smtClean="0"/>
              <a:t>Mapping Applications</a:t>
            </a:r>
          </a:p>
          <a:p>
            <a:endParaRPr lang="en-US" sz="1200" dirty="0" smtClean="0"/>
          </a:p>
          <a:p>
            <a:r>
              <a:rPr lang="en-US" sz="1200" dirty="0" smtClean="0"/>
              <a:t>Catalog</a:t>
            </a:r>
          </a:p>
          <a:p>
            <a:r>
              <a:rPr lang="en-US" sz="1200" dirty="0" smtClean="0"/>
              <a:t>Visualization</a:t>
            </a:r>
          </a:p>
          <a:p>
            <a:endParaRPr lang="en-US" sz="1200" dirty="0"/>
          </a:p>
        </p:txBody>
      </p:sp>
      <p:sp>
        <p:nvSpPr>
          <p:cNvPr id="39" name="Rounded Rectangle 38"/>
          <p:cNvSpPr/>
          <p:nvPr/>
        </p:nvSpPr>
        <p:spPr>
          <a:xfrm>
            <a:off x="6400800" y="2133600"/>
            <a:ext cx="2362200" cy="2743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200" dirty="0" smtClean="0"/>
          </a:p>
          <a:p>
            <a:endParaRPr lang="en-US" sz="1400" dirty="0" smtClean="0"/>
          </a:p>
          <a:p>
            <a:r>
              <a:rPr lang="en-US" sz="1400" dirty="0" smtClean="0"/>
              <a:t>Retrieve</a:t>
            </a:r>
          </a:p>
          <a:p>
            <a:r>
              <a:rPr lang="en-US" sz="1400" dirty="0" smtClean="0"/>
              <a:t>Integrate </a:t>
            </a:r>
          </a:p>
          <a:p>
            <a:r>
              <a:rPr lang="en-US" sz="1400" dirty="0" smtClean="0"/>
              <a:t>Visualize</a:t>
            </a:r>
          </a:p>
          <a:p>
            <a:endParaRPr lang="en-US" sz="1400" dirty="0" smtClean="0"/>
          </a:p>
          <a:p>
            <a:endParaRPr lang="en-US" sz="1400" dirty="0" smtClean="0"/>
          </a:p>
          <a:p>
            <a:r>
              <a:rPr lang="en-US" sz="1400" dirty="0" smtClean="0"/>
              <a:t>Understand</a:t>
            </a:r>
          </a:p>
          <a:p>
            <a:endParaRPr lang="en-US" sz="1400" dirty="0" smtClean="0"/>
          </a:p>
          <a:p>
            <a:endParaRPr lang="en-US" sz="1400" dirty="0" smtClean="0"/>
          </a:p>
          <a:p>
            <a:endParaRPr lang="en-US" sz="1200" dirty="0"/>
          </a:p>
        </p:txBody>
      </p:sp>
      <p:pic>
        <p:nvPicPr>
          <p:cNvPr id="5" name="Picture 2"/>
          <p:cNvPicPr>
            <a:picLocks noChangeAspect="1" noChangeArrowheads="1"/>
          </p:cNvPicPr>
          <p:nvPr/>
        </p:nvPicPr>
        <p:blipFill>
          <a:blip r:embed="rId3" cstate="print"/>
          <a:srcRect/>
          <a:stretch>
            <a:fillRect/>
          </a:stretch>
        </p:blipFill>
        <p:spPr bwMode="auto">
          <a:xfrm>
            <a:off x="7755556" y="5578188"/>
            <a:ext cx="931244" cy="670212"/>
          </a:xfrm>
          <a:prstGeom prst="rect">
            <a:avLst/>
          </a:prstGeom>
          <a:noFill/>
          <a:ln w="9525">
            <a:solidFill>
              <a:schemeClr val="tx2"/>
            </a:solid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7467600" y="2819400"/>
            <a:ext cx="1126912" cy="685800"/>
          </a:xfrm>
          <a:prstGeom prst="rect">
            <a:avLst/>
          </a:prstGeom>
          <a:noFill/>
          <a:ln w="9525">
            <a:solidFill>
              <a:schemeClr val="tx2"/>
            </a:solidFill>
            <a:miter lim="800000"/>
            <a:headEnd/>
            <a:tailEnd/>
          </a:ln>
        </p:spPr>
      </p:pic>
      <p:sp>
        <p:nvSpPr>
          <p:cNvPr id="38" name="Rounded Rectangle 37"/>
          <p:cNvSpPr/>
          <p:nvPr/>
        </p:nvSpPr>
        <p:spPr>
          <a:xfrm>
            <a:off x="5638800" y="2895600"/>
            <a:ext cx="381000" cy="2209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SOA</a:t>
            </a:r>
            <a:endParaRPr lang="en-US" dirty="0"/>
          </a:p>
        </p:txBody>
      </p:sp>
      <p:sp>
        <p:nvSpPr>
          <p:cNvPr id="44" name="Rounded Rectangle 43"/>
          <p:cNvSpPr/>
          <p:nvPr/>
        </p:nvSpPr>
        <p:spPr>
          <a:xfrm>
            <a:off x="3886200" y="4419600"/>
            <a:ext cx="1219200"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Catalog</a:t>
            </a:r>
            <a:endParaRPr lang="en-US" sz="1200" dirty="0"/>
          </a:p>
        </p:txBody>
      </p:sp>
      <p:sp>
        <p:nvSpPr>
          <p:cNvPr id="46" name="Rounded Rectangle 45"/>
          <p:cNvSpPr/>
          <p:nvPr/>
        </p:nvSpPr>
        <p:spPr>
          <a:xfrm>
            <a:off x="3886200" y="5562600"/>
            <a:ext cx="1219200" cy="609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Entry</a:t>
            </a:r>
            <a:endParaRPr lang="en-US" sz="1200" dirty="0"/>
          </a:p>
        </p:txBody>
      </p:sp>
      <p:sp>
        <p:nvSpPr>
          <p:cNvPr id="53" name="Rounded Rectangle 52"/>
          <p:cNvSpPr/>
          <p:nvPr/>
        </p:nvSpPr>
        <p:spPr>
          <a:xfrm>
            <a:off x="1981200" y="3124200"/>
            <a:ext cx="762000" cy="990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MOA </a:t>
            </a:r>
          </a:p>
          <a:p>
            <a:pPr algn="ctr"/>
            <a:r>
              <a:rPr lang="en-US" sz="1200" dirty="0" smtClean="0"/>
              <a:t>SLA</a:t>
            </a:r>
          </a:p>
          <a:p>
            <a:pPr algn="ctr"/>
            <a:r>
              <a:rPr lang="en-US" sz="1200" dirty="0" smtClean="0"/>
              <a:t>GG</a:t>
            </a:r>
            <a:endParaRPr lang="en-US" sz="1200" dirty="0"/>
          </a:p>
        </p:txBody>
      </p:sp>
      <p:pic>
        <p:nvPicPr>
          <p:cNvPr id="54" name="Picture 53" descr="gnome_text_x_generic.png"/>
          <p:cNvPicPr>
            <a:picLocks noChangeAspect="1"/>
          </p:cNvPicPr>
          <p:nvPr/>
        </p:nvPicPr>
        <p:blipFill>
          <a:blip r:embed="rId5" cstate="print"/>
          <a:stretch>
            <a:fillRect/>
          </a:stretch>
        </p:blipFill>
        <p:spPr>
          <a:xfrm>
            <a:off x="4648200" y="3657600"/>
            <a:ext cx="609600" cy="609600"/>
          </a:xfrm>
          <a:prstGeom prst="rect">
            <a:avLst/>
          </a:prstGeom>
        </p:spPr>
      </p:pic>
      <p:pic>
        <p:nvPicPr>
          <p:cNvPr id="55" name="Picture 54" descr="database_1_48.png"/>
          <p:cNvPicPr>
            <a:picLocks noChangeAspect="1"/>
          </p:cNvPicPr>
          <p:nvPr/>
        </p:nvPicPr>
        <p:blipFill>
          <a:blip r:embed="rId6" cstate="print"/>
          <a:stretch>
            <a:fillRect/>
          </a:stretch>
        </p:blipFill>
        <p:spPr>
          <a:xfrm>
            <a:off x="4572000" y="2819400"/>
            <a:ext cx="533400" cy="533400"/>
          </a:xfrm>
          <a:prstGeom prst="rect">
            <a:avLst/>
          </a:prstGeom>
        </p:spPr>
      </p:pic>
      <p:pic>
        <p:nvPicPr>
          <p:cNvPr id="56" name="Picture 55" descr="transforrm.png"/>
          <p:cNvPicPr>
            <a:picLocks noChangeAspect="1"/>
          </p:cNvPicPr>
          <p:nvPr/>
        </p:nvPicPr>
        <p:blipFill>
          <a:blip r:embed="rId7" cstate="print"/>
          <a:stretch>
            <a:fillRect/>
          </a:stretch>
        </p:blipFill>
        <p:spPr>
          <a:xfrm rot="10800000">
            <a:off x="3429000" y="2971800"/>
            <a:ext cx="301793" cy="304937"/>
          </a:xfrm>
          <a:prstGeom prst="rect">
            <a:avLst/>
          </a:prstGeom>
        </p:spPr>
      </p:pic>
      <p:sp>
        <p:nvSpPr>
          <p:cNvPr id="58" name="TextBox 57"/>
          <p:cNvSpPr txBox="1"/>
          <p:nvPr/>
        </p:nvSpPr>
        <p:spPr>
          <a:xfrm>
            <a:off x="3733800" y="2209800"/>
            <a:ext cx="1806905" cy="369332"/>
          </a:xfrm>
          <a:prstGeom prst="rect">
            <a:avLst/>
          </a:prstGeom>
          <a:noFill/>
        </p:spPr>
        <p:txBody>
          <a:bodyPr wrap="none" rtlCol="0">
            <a:spAutoFit/>
          </a:bodyPr>
          <a:lstStyle/>
          <a:p>
            <a:r>
              <a:rPr lang="en-US" dirty="0" smtClean="0"/>
              <a:t>Data Enterprise</a:t>
            </a:r>
            <a:endParaRPr lang="en-US" dirty="0"/>
          </a:p>
        </p:txBody>
      </p:sp>
      <p:sp>
        <p:nvSpPr>
          <p:cNvPr id="61" name="TextBox 60"/>
          <p:cNvSpPr txBox="1"/>
          <p:nvPr/>
        </p:nvSpPr>
        <p:spPr>
          <a:xfrm>
            <a:off x="2057400" y="4218801"/>
            <a:ext cx="631904" cy="307777"/>
          </a:xfrm>
          <a:prstGeom prst="rect">
            <a:avLst/>
          </a:prstGeom>
          <a:noFill/>
        </p:spPr>
        <p:txBody>
          <a:bodyPr wrap="square" rtlCol="0">
            <a:spAutoFit/>
          </a:bodyPr>
          <a:lstStyle/>
          <a:p>
            <a:r>
              <a:rPr lang="en-US" sz="1400" dirty="0" smtClean="0"/>
              <a:t>data</a:t>
            </a:r>
            <a:endParaRPr lang="en-US" sz="1400" dirty="0"/>
          </a:p>
        </p:txBody>
      </p:sp>
      <p:cxnSp>
        <p:nvCxnSpPr>
          <p:cNvPr id="63" name="Straight Arrow Connector 62"/>
          <p:cNvCxnSpPr/>
          <p:nvPr/>
        </p:nvCxnSpPr>
        <p:spPr>
          <a:xfrm>
            <a:off x="1981200" y="4495800"/>
            <a:ext cx="990600" cy="0"/>
          </a:xfrm>
          <a:prstGeom prst="straightConnector1">
            <a:avLst/>
          </a:prstGeom>
          <a:ln>
            <a:solidFill>
              <a:schemeClr val="tx1">
                <a:lumMod val="75000"/>
                <a:lumOff val="2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64" name="Straight Arrow Connector 63"/>
          <p:cNvCxnSpPr/>
          <p:nvPr/>
        </p:nvCxnSpPr>
        <p:spPr>
          <a:xfrm flipH="1">
            <a:off x="1981200" y="2819400"/>
            <a:ext cx="990600" cy="0"/>
          </a:xfrm>
          <a:prstGeom prst="straightConnector1">
            <a:avLst/>
          </a:prstGeom>
          <a:ln>
            <a:solidFill>
              <a:schemeClr val="tx1">
                <a:lumMod val="75000"/>
                <a:lumOff val="25000"/>
              </a:schemeClr>
            </a:solidFill>
            <a:tailEnd type="arrow"/>
          </a:ln>
        </p:spPr>
        <p:style>
          <a:lnRef idx="1">
            <a:schemeClr val="accent3"/>
          </a:lnRef>
          <a:fillRef idx="0">
            <a:schemeClr val="accent3"/>
          </a:fillRef>
          <a:effectRef idx="0">
            <a:schemeClr val="accent3"/>
          </a:effectRef>
          <a:fontRef idx="minor">
            <a:schemeClr val="tx1"/>
          </a:fontRef>
        </p:style>
      </p:cxnSp>
      <p:sp>
        <p:nvSpPr>
          <p:cNvPr id="66" name="TextBox 65"/>
          <p:cNvSpPr txBox="1"/>
          <p:nvPr/>
        </p:nvSpPr>
        <p:spPr>
          <a:xfrm>
            <a:off x="2133600" y="2438400"/>
            <a:ext cx="466794" cy="369332"/>
          </a:xfrm>
          <a:prstGeom prst="rect">
            <a:avLst/>
          </a:prstGeom>
          <a:noFill/>
        </p:spPr>
        <p:txBody>
          <a:bodyPr wrap="none" rtlCol="0">
            <a:spAutoFit/>
          </a:bodyPr>
          <a:lstStyle/>
          <a:p>
            <a:r>
              <a:rPr lang="en-US" dirty="0" smtClean="0"/>
              <a:t>$$</a:t>
            </a:r>
            <a:endParaRPr lang="en-US" dirty="0"/>
          </a:p>
        </p:txBody>
      </p:sp>
      <p:pic>
        <p:nvPicPr>
          <p:cNvPr id="67" name="Picture 66" descr="data.png"/>
          <p:cNvPicPr>
            <a:picLocks noChangeAspect="1"/>
          </p:cNvPicPr>
          <p:nvPr/>
        </p:nvPicPr>
        <p:blipFill>
          <a:blip r:embed="rId8" cstate="print"/>
          <a:stretch>
            <a:fillRect/>
          </a:stretch>
        </p:blipFill>
        <p:spPr>
          <a:xfrm>
            <a:off x="880696" y="4038600"/>
            <a:ext cx="490904" cy="638175"/>
          </a:xfrm>
          <a:prstGeom prst="rect">
            <a:avLst/>
          </a:prstGeom>
        </p:spPr>
      </p:pic>
      <p:pic>
        <p:nvPicPr>
          <p:cNvPr id="68" name="Picture 67" descr="data.png"/>
          <p:cNvPicPr>
            <a:picLocks noChangeAspect="1"/>
          </p:cNvPicPr>
          <p:nvPr/>
        </p:nvPicPr>
        <p:blipFill>
          <a:blip r:embed="rId8" cstate="print"/>
          <a:stretch>
            <a:fillRect/>
          </a:stretch>
        </p:blipFill>
        <p:spPr>
          <a:xfrm>
            <a:off x="762000" y="3300413"/>
            <a:ext cx="490904" cy="638175"/>
          </a:xfrm>
          <a:prstGeom prst="rect">
            <a:avLst/>
          </a:prstGeom>
        </p:spPr>
      </p:pic>
      <p:pic>
        <p:nvPicPr>
          <p:cNvPr id="69" name="Picture 68" descr="data.png"/>
          <p:cNvPicPr>
            <a:picLocks noChangeAspect="1"/>
          </p:cNvPicPr>
          <p:nvPr/>
        </p:nvPicPr>
        <p:blipFill>
          <a:blip r:embed="rId8" cstate="print"/>
          <a:stretch>
            <a:fillRect/>
          </a:stretch>
        </p:blipFill>
        <p:spPr>
          <a:xfrm>
            <a:off x="838200" y="2667000"/>
            <a:ext cx="490904" cy="638175"/>
          </a:xfrm>
          <a:prstGeom prst="rect">
            <a:avLst/>
          </a:prstGeom>
        </p:spPr>
      </p:pic>
      <p:sp>
        <p:nvSpPr>
          <p:cNvPr id="72" name="TextBox 71"/>
          <p:cNvSpPr txBox="1"/>
          <p:nvPr/>
        </p:nvSpPr>
        <p:spPr>
          <a:xfrm>
            <a:off x="509093" y="2286000"/>
            <a:ext cx="1221809" cy="338554"/>
          </a:xfrm>
          <a:prstGeom prst="rect">
            <a:avLst/>
          </a:prstGeom>
          <a:noFill/>
        </p:spPr>
        <p:txBody>
          <a:bodyPr wrap="none" rtlCol="0">
            <a:spAutoFit/>
          </a:bodyPr>
          <a:lstStyle/>
          <a:p>
            <a:r>
              <a:rPr lang="en-US" sz="1600" b="1" dirty="0" smtClean="0"/>
              <a:t>Providers</a:t>
            </a:r>
            <a:endParaRPr lang="en-US" sz="1600" b="1" dirty="0"/>
          </a:p>
        </p:txBody>
      </p:sp>
      <p:sp>
        <p:nvSpPr>
          <p:cNvPr id="73" name="TextBox 72"/>
          <p:cNvSpPr txBox="1"/>
          <p:nvPr/>
        </p:nvSpPr>
        <p:spPr>
          <a:xfrm>
            <a:off x="3200400" y="3276600"/>
            <a:ext cx="914400" cy="461665"/>
          </a:xfrm>
          <a:prstGeom prst="rect">
            <a:avLst/>
          </a:prstGeom>
          <a:noFill/>
        </p:spPr>
        <p:txBody>
          <a:bodyPr wrap="square" rtlCol="0">
            <a:spAutoFit/>
          </a:bodyPr>
          <a:lstStyle/>
          <a:p>
            <a:r>
              <a:rPr lang="en-US" sz="1200" dirty="0" smtClean="0"/>
              <a:t>transform standards</a:t>
            </a:r>
            <a:endParaRPr lang="en-US" sz="1200" dirty="0"/>
          </a:p>
        </p:txBody>
      </p:sp>
      <p:sp>
        <p:nvSpPr>
          <p:cNvPr id="75" name="TextBox 74"/>
          <p:cNvSpPr txBox="1"/>
          <p:nvPr/>
        </p:nvSpPr>
        <p:spPr>
          <a:xfrm>
            <a:off x="4625896" y="2590800"/>
            <a:ext cx="631904" cy="276999"/>
          </a:xfrm>
          <a:prstGeom prst="rect">
            <a:avLst/>
          </a:prstGeom>
          <a:noFill/>
        </p:spPr>
        <p:txBody>
          <a:bodyPr wrap="square" rtlCol="0">
            <a:spAutoFit/>
          </a:bodyPr>
          <a:lstStyle/>
          <a:p>
            <a:r>
              <a:rPr lang="en-US" sz="1200" dirty="0" smtClean="0"/>
              <a:t>data</a:t>
            </a:r>
            <a:endParaRPr lang="en-US" sz="1200" dirty="0"/>
          </a:p>
        </p:txBody>
      </p:sp>
      <p:sp>
        <p:nvSpPr>
          <p:cNvPr id="76" name="TextBox 75"/>
          <p:cNvSpPr txBox="1"/>
          <p:nvPr/>
        </p:nvSpPr>
        <p:spPr>
          <a:xfrm>
            <a:off x="4495800" y="3456801"/>
            <a:ext cx="914400" cy="276999"/>
          </a:xfrm>
          <a:prstGeom prst="rect">
            <a:avLst/>
          </a:prstGeom>
          <a:noFill/>
        </p:spPr>
        <p:txBody>
          <a:bodyPr wrap="square" rtlCol="0">
            <a:spAutoFit/>
          </a:bodyPr>
          <a:lstStyle/>
          <a:p>
            <a:r>
              <a:rPr lang="en-US" sz="1200" dirty="0" smtClean="0"/>
              <a:t>metadata</a:t>
            </a:r>
            <a:endParaRPr lang="en-US" sz="1200" dirty="0"/>
          </a:p>
        </p:txBody>
      </p:sp>
      <p:cxnSp>
        <p:nvCxnSpPr>
          <p:cNvPr id="78" name="Straight Arrow Connector 77"/>
          <p:cNvCxnSpPr/>
          <p:nvPr/>
        </p:nvCxnSpPr>
        <p:spPr>
          <a:xfrm>
            <a:off x="2743200" y="3505200"/>
            <a:ext cx="457200" cy="0"/>
          </a:xfrm>
          <a:prstGeom prst="straightConnector1">
            <a:avLst/>
          </a:prstGeom>
          <a:ln>
            <a:solidFill>
              <a:schemeClr val="tx1">
                <a:lumMod val="75000"/>
                <a:lumOff val="2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9" name="Straight Arrow Connector 78"/>
          <p:cNvCxnSpPr>
            <a:stCxn id="73" idx="3"/>
            <a:endCxn id="55" idx="1"/>
          </p:cNvCxnSpPr>
          <p:nvPr/>
        </p:nvCxnSpPr>
        <p:spPr>
          <a:xfrm flipV="1">
            <a:off x="4114800" y="3086100"/>
            <a:ext cx="457200" cy="421333"/>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3" idx="3"/>
            <a:endCxn id="54" idx="1"/>
          </p:cNvCxnSpPr>
          <p:nvPr/>
        </p:nvCxnSpPr>
        <p:spPr>
          <a:xfrm>
            <a:off x="4114800" y="3507433"/>
            <a:ext cx="533400" cy="45496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53" idx="1"/>
            <a:endCxn id="69" idx="3"/>
          </p:cNvCxnSpPr>
          <p:nvPr/>
        </p:nvCxnSpPr>
        <p:spPr>
          <a:xfrm flipH="1" flipV="1">
            <a:off x="1329104" y="2986088"/>
            <a:ext cx="652096" cy="633412"/>
          </a:xfrm>
          <a:prstGeom prst="line">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cxnSp>
      <p:cxnSp>
        <p:nvCxnSpPr>
          <p:cNvPr id="94" name="Straight Connector 93"/>
          <p:cNvCxnSpPr>
            <a:stCxn id="53" idx="1"/>
            <a:endCxn id="68" idx="3"/>
          </p:cNvCxnSpPr>
          <p:nvPr/>
        </p:nvCxnSpPr>
        <p:spPr>
          <a:xfrm flipH="1">
            <a:off x="1252904" y="3619500"/>
            <a:ext cx="728296" cy="1"/>
          </a:xfrm>
          <a:prstGeom prst="line">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cxnSp>
      <p:cxnSp>
        <p:nvCxnSpPr>
          <p:cNvPr id="96" name="Straight Connector 95"/>
          <p:cNvCxnSpPr>
            <a:stCxn id="53" idx="1"/>
            <a:endCxn id="67" idx="3"/>
          </p:cNvCxnSpPr>
          <p:nvPr/>
        </p:nvCxnSpPr>
        <p:spPr>
          <a:xfrm flipH="1">
            <a:off x="1371600" y="3619500"/>
            <a:ext cx="609600" cy="738188"/>
          </a:xfrm>
          <a:prstGeom prst="line">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cxnSp>
      <p:cxnSp>
        <p:nvCxnSpPr>
          <p:cNvPr id="101" name="Straight Arrow Connector 100"/>
          <p:cNvCxnSpPr>
            <a:stCxn id="46" idx="0"/>
            <a:endCxn id="48" idx="2"/>
          </p:cNvCxnSpPr>
          <p:nvPr/>
        </p:nvCxnSpPr>
        <p:spPr>
          <a:xfrm flipV="1">
            <a:off x="4495800" y="5199221"/>
            <a:ext cx="7373" cy="363379"/>
          </a:xfrm>
          <a:prstGeom prst="straightConnector1">
            <a:avLst/>
          </a:prstGeom>
          <a:ln>
            <a:solidFill>
              <a:schemeClr val="tx1">
                <a:lumMod val="75000"/>
                <a:lumOff val="2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06" name="Straight Arrow Connector 105"/>
          <p:cNvCxnSpPr>
            <a:stCxn id="73" idx="3"/>
          </p:cNvCxnSpPr>
          <p:nvPr/>
        </p:nvCxnSpPr>
        <p:spPr>
          <a:xfrm>
            <a:off x="4114800" y="3507433"/>
            <a:ext cx="228600" cy="91216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6019800" y="3962400"/>
            <a:ext cx="533400"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5105400" y="3962400"/>
            <a:ext cx="533400"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5105400" y="4648200"/>
            <a:ext cx="533400"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6019800" y="4648200"/>
            <a:ext cx="533400"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019800" y="3048000"/>
            <a:ext cx="533400"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5105400" y="3048000"/>
            <a:ext cx="533400"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010400" y="2133600"/>
            <a:ext cx="1194558" cy="338554"/>
          </a:xfrm>
          <a:prstGeom prst="rect">
            <a:avLst/>
          </a:prstGeom>
          <a:noFill/>
        </p:spPr>
        <p:txBody>
          <a:bodyPr wrap="none" rtlCol="0">
            <a:spAutoFit/>
          </a:bodyPr>
          <a:lstStyle/>
          <a:p>
            <a:r>
              <a:rPr lang="en-US" sz="1600" b="1" dirty="0" smtClean="0">
                <a:solidFill>
                  <a:schemeClr val="bg1"/>
                </a:solidFill>
              </a:rPr>
              <a:t>Data Hub</a:t>
            </a:r>
          </a:p>
        </p:txBody>
      </p:sp>
      <p:sp>
        <p:nvSpPr>
          <p:cNvPr id="43" name="TextBox 42"/>
          <p:cNvSpPr txBox="1"/>
          <p:nvPr/>
        </p:nvSpPr>
        <p:spPr>
          <a:xfrm>
            <a:off x="6514237" y="4495800"/>
            <a:ext cx="877163" cy="307777"/>
          </a:xfrm>
          <a:prstGeom prst="rect">
            <a:avLst/>
          </a:prstGeom>
          <a:noFill/>
        </p:spPr>
        <p:txBody>
          <a:bodyPr wrap="none" rtlCol="0">
            <a:spAutoFit/>
          </a:bodyPr>
          <a:lstStyle/>
          <a:p>
            <a:r>
              <a:rPr lang="en-US" sz="1400" dirty="0" smtClean="0">
                <a:solidFill>
                  <a:schemeClr val="bg1"/>
                </a:solidFill>
              </a:rPr>
              <a:t>Discover</a:t>
            </a:r>
          </a:p>
        </p:txBody>
      </p:sp>
      <p:sp>
        <p:nvSpPr>
          <p:cNvPr id="47" name="TextBox 46"/>
          <p:cNvSpPr txBox="1"/>
          <p:nvPr/>
        </p:nvSpPr>
        <p:spPr>
          <a:xfrm>
            <a:off x="6400800" y="2362200"/>
            <a:ext cx="2438400" cy="246221"/>
          </a:xfrm>
          <a:prstGeom prst="rect">
            <a:avLst/>
          </a:prstGeom>
          <a:noFill/>
        </p:spPr>
        <p:txBody>
          <a:bodyPr wrap="square" rtlCol="0">
            <a:spAutoFit/>
          </a:bodyPr>
          <a:lstStyle/>
          <a:p>
            <a:pPr algn="ctr"/>
            <a:r>
              <a:rPr lang="en-US" sz="1000" u="sng" dirty="0" smtClean="0">
                <a:solidFill>
                  <a:schemeClr val="bg1"/>
                </a:solidFill>
              </a:rPr>
              <a:t>http://www.chesapeakebay.net/data</a:t>
            </a:r>
            <a:endParaRPr lang="en-US" sz="1000" dirty="0">
              <a:solidFill>
                <a:schemeClr val="bg1"/>
              </a:solidFill>
            </a:endParaRPr>
          </a:p>
        </p:txBody>
      </p:sp>
      <p:sp>
        <p:nvSpPr>
          <p:cNvPr id="48" name="TextBox 47"/>
          <p:cNvSpPr txBox="1"/>
          <p:nvPr/>
        </p:nvSpPr>
        <p:spPr>
          <a:xfrm>
            <a:off x="3429000" y="4953000"/>
            <a:ext cx="2148345" cy="246221"/>
          </a:xfrm>
          <a:prstGeom prst="rect">
            <a:avLst/>
          </a:prstGeom>
          <a:noFill/>
        </p:spPr>
        <p:txBody>
          <a:bodyPr wrap="none" rtlCol="0">
            <a:spAutoFit/>
          </a:bodyPr>
          <a:lstStyle/>
          <a:p>
            <a:pPr marL="0" lvl="1"/>
            <a:r>
              <a:rPr lang="en-US" sz="1000" u="sng" dirty="0" smtClean="0"/>
              <a:t>http://catalog.chesapeakebay.net/</a:t>
            </a:r>
            <a:endParaRPr lang="en-US" sz="1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Roundtable Discussion</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77500" lnSpcReduction="20000"/>
          </a:bodyPr>
          <a:lstStyle/>
          <a:p>
            <a:r>
              <a:rPr lang="en-US" dirty="0" smtClean="0"/>
              <a:t>Part II: Data Hub Business Processes </a:t>
            </a:r>
          </a:p>
          <a:p>
            <a:pPr lvl="1"/>
            <a:r>
              <a:rPr lang="en-US" dirty="0" smtClean="0"/>
              <a:t>What data do you currently access from the Data Hub? </a:t>
            </a:r>
          </a:p>
          <a:p>
            <a:pPr lvl="1"/>
            <a:r>
              <a:rPr lang="en-US" dirty="0" smtClean="0"/>
              <a:t>Are there data sets you wish were included in the Data Hub that are not there?</a:t>
            </a:r>
          </a:p>
          <a:p>
            <a:pPr lvl="1"/>
            <a:r>
              <a:rPr lang="en-US" dirty="0" smtClean="0"/>
              <a:t>Is your work typically in the same geographic area?  How is that defined?</a:t>
            </a:r>
          </a:p>
          <a:p>
            <a:endParaRPr lang="en-US" dirty="0" smtClean="0"/>
          </a:p>
          <a:p>
            <a:pPr lvl="1"/>
            <a:r>
              <a:rPr lang="en-US" dirty="0" smtClean="0"/>
              <a:t>Process for accessing and using the data that you access from the Data Hub</a:t>
            </a:r>
          </a:p>
          <a:p>
            <a:pPr lvl="2"/>
            <a:r>
              <a:rPr lang="en-US" dirty="0" smtClean="0"/>
              <a:t>How often do you typically extract data from the Data Hub?</a:t>
            </a:r>
          </a:p>
          <a:p>
            <a:pPr lvl="2"/>
            <a:r>
              <a:rPr lang="en-US" dirty="0" smtClean="0"/>
              <a:t>What output format do you typically choose? Is this the best format for you?</a:t>
            </a:r>
          </a:p>
          <a:p>
            <a:pPr lvl="2"/>
            <a:r>
              <a:rPr lang="en-US" dirty="0" smtClean="0"/>
              <a:t>How do you use the data once you’ve downloaded it?</a:t>
            </a:r>
          </a:p>
          <a:p>
            <a:pPr lvl="2"/>
            <a:r>
              <a:rPr lang="en-US" dirty="0" smtClean="0"/>
              <a:t>What types of analyses do you typically perform with the data?</a:t>
            </a:r>
          </a:p>
          <a:p>
            <a:pPr lvl="3"/>
            <a:r>
              <a:rPr lang="en-US" dirty="0" smtClean="0"/>
              <a:t>Do you do a lot of processing, transformation or aggregation of the data?</a:t>
            </a:r>
          </a:p>
          <a:p>
            <a:pPr lvl="3"/>
            <a:r>
              <a:rPr lang="en-US" dirty="0" smtClean="0"/>
              <a:t>Do you use the data typically in one software program or in multiple tools (SAS, GIS, other) once you’ve obtained it?</a:t>
            </a:r>
          </a:p>
          <a:p>
            <a:pPr lvl="2"/>
            <a:r>
              <a:rPr lang="en-US" dirty="0" smtClean="0"/>
              <a:t>Does the current system require you to do multiple downloads to get all the information you need?</a:t>
            </a:r>
          </a:p>
          <a:p>
            <a:pPr lvl="2"/>
            <a:r>
              <a:rPr lang="en-US" dirty="0" smtClean="0"/>
              <a:t>Do you use other sites or programs to extract all of the data you need for the CBP region?</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Roundtable Discussion</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92500"/>
          </a:bodyPr>
          <a:lstStyle/>
          <a:p>
            <a:r>
              <a:rPr lang="en-US" dirty="0" smtClean="0"/>
              <a:t>Part II: Data Hub Business Processes </a:t>
            </a:r>
          </a:p>
          <a:p>
            <a:pPr lvl="1"/>
            <a:r>
              <a:rPr lang="en-US" dirty="0" smtClean="0"/>
              <a:t>What are the major drawbacks that you see in the current system?</a:t>
            </a:r>
          </a:p>
          <a:p>
            <a:pPr lvl="1"/>
            <a:endParaRPr lang="en-US" dirty="0" smtClean="0"/>
          </a:p>
          <a:p>
            <a:pPr lvl="1"/>
            <a:r>
              <a:rPr lang="en-US" dirty="0" smtClean="0"/>
              <a:t>Do you typically have to request help in order to access the data you need?</a:t>
            </a:r>
          </a:p>
          <a:p>
            <a:pPr lvl="1"/>
            <a:endParaRPr lang="en-US" dirty="0" smtClean="0"/>
          </a:p>
          <a:p>
            <a:pPr lvl="1"/>
            <a:r>
              <a:rPr lang="en-US" dirty="0" smtClean="0"/>
              <a:t>How are your needs for accessing &amp; using data met or not met via the Data Hub?</a:t>
            </a:r>
          </a:p>
          <a:p>
            <a:pPr lvl="1"/>
            <a:endParaRPr lang="en-US" dirty="0" smtClean="0"/>
          </a:p>
          <a:p>
            <a:pPr lvl="1"/>
            <a:r>
              <a:rPr lang="en-US" dirty="0" smtClean="0"/>
              <a:t>What are your barriers (if any) to using the Data Hub?</a:t>
            </a:r>
          </a:p>
          <a:p>
            <a:pPr lvl="1"/>
            <a:endParaRPr lang="en-US" dirty="0" smtClean="0"/>
          </a:p>
          <a:p>
            <a:pPr lvl="1"/>
            <a:r>
              <a:rPr lang="en-US" dirty="0" smtClean="0"/>
              <a:t>Are there other data extraction sites that you like, and what do you like about them?</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Roundtable Discussion</a:t>
            </a:r>
          </a:p>
        </p:txBody>
      </p:sp>
      <p:sp>
        <p:nvSpPr>
          <p:cNvPr id="3" name="Content Placeholder 2"/>
          <p:cNvSpPr>
            <a:spLocks noGrp="1"/>
          </p:cNvSpPr>
          <p:nvPr>
            <p:ph sz="quarter" idx="1"/>
          </p:nvPr>
        </p:nvSpPr>
        <p:spPr>
          <a:xfrm>
            <a:off x="301752" y="1527048"/>
            <a:ext cx="8613648" cy="4949952"/>
          </a:xfrm>
        </p:spPr>
        <p:txBody>
          <a:bodyPr>
            <a:normAutofit fontScale="70000" lnSpcReduction="20000"/>
          </a:bodyPr>
          <a:lstStyle/>
          <a:p>
            <a:r>
              <a:rPr lang="en-US" dirty="0" smtClean="0"/>
              <a:t>Part III: Validation of Functional Issues   </a:t>
            </a:r>
          </a:p>
          <a:p>
            <a:pPr lvl="1"/>
            <a:r>
              <a:rPr lang="en-US" dirty="0" smtClean="0"/>
              <a:t>The 5 year down load limit is too restrictive, should not require the use of calendar pop-up, and should provide additional ways to select data by date- e.g. seasonal - summer (July-Sept)</a:t>
            </a:r>
          </a:p>
          <a:p>
            <a:pPr lvl="1"/>
            <a:endParaRPr lang="en-US" dirty="0" smtClean="0"/>
          </a:p>
          <a:p>
            <a:pPr lvl="1"/>
            <a:r>
              <a:rPr lang="en-US" dirty="0" smtClean="0"/>
              <a:t>The Data Hub should offer an option for transposed data output, including an option for standard GIS outputs.</a:t>
            </a:r>
          </a:p>
          <a:p>
            <a:pPr lvl="1"/>
            <a:endParaRPr lang="en-US" dirty="0" smtClean="0"/>
          </a:p>
          <a:p>
            <a:pPr lvl="1"/>
            <a:r>
              <a:rPr lang="en-US" dirty="0" smtClean="0"/>
              <a:t>XML output is not popular and/or is confusing; people generally seem comfortable with CSV outputs but find the current CSV choices clunky</a:t>
            </a:r>
          </a:p>
          <a:p>
            <a:pPr lvl="1"/>
            <a:endParaRPr lang="en-US" dirty="0" smtClean="0"/>
          </a:p>
          <a:p>
            <a:pPr lvl="1"/>
            <a:r>
              <a:rPr lang="en-US" dirty="0" smtClean="0"/>
              <a:t>Users must already understand the query parameters and the stations they are looking for. Needs simplification for those who may not know where certain stations or HUCs are.</a:t>
            </a:r>
          </a:p>
          <a:p>
            <a:pPr lvl="1"/>
            <a:endParaRPr lang="en-US" dirty="0" smtClean="0"/>
          </a:p>
          <a:p>
            <a:pPr lvl="1"/>
            <a:r>
              <a:rPr lang="en-US" dirty="0" smtClean="0"/>
              <a:t>Would like to use a map-based approach for the area selection capability to allow users to visually select either individual stations or a portion/segment of the watershed, as well as other ways to query the database other than by station and parameter, such as an easy dropdown menu for parameters. </a:t>
            </a:r>
          </a:p>
          <a:p>
            <a:pPr lvl="1"/>
            <a:endParaRPr lang="en-US" dirty="0" smtClean="0"/>
          </a:p>
          <a:p>
            <a:pPr lvl="1"/>
            <a:r>
              <a:rPr lang="en-US" dirty="0" smtClean="0"/>
              <a:t>Would like to see options to query by program, project, or state/agency level.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Roundtable Discussion</a:t>
            </a:r>
          </a:p>
        </p:txBody>
      </p:sp>
      <p:sp>
        <p:nvSpPr>
          <p:cNvPr id="3" name="Content Placeholder 2"/>
          <p:cNvSpPr>
            <a:spLocks noGrp="1"/>
          </p:cNvSpPr>
          <p:nvPr>
            <p:ph sz="quarter" idx="1"/>
          </p:nvPr>
        </p:nvSpPr>
        <p:spPr>
          <a:xfrm>
            <a:off x="301752" y="1527048"/>
            <a:ext cx="8613648" cy="4873752"/>
          </a:xfrm>
        </p:spPr>
        <p:txBody>
          <a:bodyPr>
            <a:normAutofit fontScale="77500" lnSpcReduction="20000"/>
          </a:bodyPr>
          <a:lstStyle/>
          <a:p>
            <a:r>
              <a:rPr lang="en-US" dirty="0" smtClean="0"/>
              <a:t>Part III: Validation of Functional Issues: Data</a:t>
            </a:r>
          </a:p>
          <a:p>
            <a:pPr lvl="1"/>
            <a:r>
              <a:rPr lang="en-US" dirty="0" smtClean="0"/>
              <a:t>Bay data link needs to be changed to Bay and Watershed or something to reflect that it serves both tidal, non-tidal and land based data.</a:t>
            </a:r>
          </a:p>
          <a:p>
            <a:pPr lvl="1"/>
            <a:endParaRPr lang="en-US" dirty="0" smtClean="0"/>
          </a:p>
          <a:p>
            <a:pPr lvl="1"/>
            <a:r>
              <a:rPr lang="en-US" dirty="0" smtClean="0"/>
              <a:t>The MD-MBSS raw data access issue: users should be able to get all the non-tidal benthic stream data in one place.</a:t>
            </a:r>
          </a:p>
          <a:p>
            <a:pPr lvl="1"/>
            <a:endParaRPr lang="en-US" dirty="0" smtClean="0"/>
          </a:p>
          <a:p>
            <a:pPr lvl="1"/>
            <a:r>
              <a:rPr lang="en-US" dirty="0" smtClean="0"/>
              <a:t>Some users require access to raw data and some will access summarized or interpreted data. The Data Hub should provide users with access to both.</a:t>
            </a:r>
          </a:p>
          <a:p>
            <a:pPr lvl="1"/>
            <a:endParaRPr lang="en-US" dirty="0" smtClean="0"/>
          </a:p>
          <a:p>
            <a:pPr lvl="1"/>
            <a:r>
              <a:rPr lang="en-US" dirty="0" smtClean="0"/>
              <a:t>HUC11 references need to be corrected to the new definitive HUC12.</a:t>
            </a:r>
          </a:p>
          <a:p>
            <a:pPr lvl="1"/>
            <a:endParaRPr lang="en-US" dirty="0" smtClean="0"/>
          </a:p>
          <a:p>
            <a:pPr lvl="1"/>
            <a:r>
              <a:rPr lang="en-US" dirty="0" smtClean="0"/>
              <a:t>We need to fix the SAS import problems associated with historic data holding we offer on web; there are too many decimal places in data.</a:t>
            </a:r>
          </a:p>
          <a:p>
            <a:pPr lvl="1"/>
            <a:endParaRPr lang="en-US" dirty="0" smtClean="0"/>
          </a:p>
          <a:p>
            <a:pPr lvl="1"/>
            <a:r>
              <a:rPr lang="en-US" dirty="0" smtClean="0"/>
              <a:t>The data should include relevant documentation with downloaded data. Some kind of zip package maybe.</a:t>
            </a:r>
          </a:p>
          <a:p>
            <a:pPr lvl="1"/>
            <a:endParaRPr lang="en-US" dirty="0" smtClean="0"/>
          </a:p>
          <a:p>
            <a:pPr lvl="1"/>
            <a:r>
              <a:rPr lang="en-US" dirty="0" smtClean="0"/>
              <a:t>Restore connection between indicators and the bay resource library</a:t>
            </a:r>
          </a:p>
          <a:p>
            <a:pPr lvl="1"/>
            <a:endParaRPr lang="en-US" dirty="0" smtClean="0"/>
          </a:p>
        </p:txBody>
      </p:sp>
      <p:sp>
        <p:nvSpPr>
          <p:cNvPr id="6" name="TextBox 5"/>
          <p:cNvSpPr txBox="1"/>
          <p:nvPr/>
        </p:nvSpPr>
        <p:spPr>
          <a:xfrm>
            <a:off x="228600" y="6336268"/>
            <a:ext cx="8686800" cy="369332"/>
          </a:xfrm>
          <a:prstGeom prst="rect">
            <a:avLst/>
          </a:prstGeom>
          <a:noFill/>
        </p:spPr>
        <p:txBody>
          <a:bodyPr wrap="square" rtlCol="0">
            <a:spAutoFit/>
          </a:bodyPr>
          <a:lstStyle/>
          <a:p>
            <a:pPr algn="ctr"/>
            <a:r>
              <a:rPr lang="en-US" dirty="0" smtClean="0"/>
              <a:t>http://www.chesapeakebay.net/data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Roundtable Discussion</a:t>
            </a:r>
          </a:p>
        </p:txBody>
      </p:sp>
      <p:sp>
        <p:nvSpPr>
          <p:cNvPr id="3" name="Content Placeholder 2"/>
          <p:cNvSpPr>
            <a:spLocks noGrp="1"/>
          </p:cNvSpPr>
          <p:nvPr>
            <p:ph sz="quarter" idx="1"/>
          </p:nvPr>
        </p:nvSpPr>
        <p:spPr>
          <a:xfrm>
            <a:off x="301752" y="1527048"/>
            <a:ext cx="8613648" cy="4873752"/>
          </a:xfrm>
        </p:spPr>
        <p:txBody>
          <a:bodyPr>
            <a:normAutofit fontScale="92500" lnSpcReduction="10000"/>
          </a:bodyPr>
          <a:lstStyle/>
          <a:p>
            <a:r>
              <a:rPr lang="en-US" dirty="0" smtClean="0"/>
              <a:t>Part III: Validation of Functional Issues: General Look &amp; Feel</a:t>
            </a:r>
          </a:p>
          <a:p>
            <a:pPr lvl="1"/>
            <a:r>
              <a:rPr lang="en-US" dirty="0" smtClean="0"/>
              <a:t>The “New” data base interface is unattractive and not intuitive with respect to how the data documentation is laid out. </a:t>
            </a:r>
          </a:p>
          <a:p>
            <a:pPr lvl="1"/>
            <a:r>
              <a:rPr lang="en-US" dirty="0" smtClean="0"/>
              <a:t>Users found the new interface frustrating because when it was rolled out it was not fully functioning.</a:t>
            </a:r>
          </a:p>
          <a:p>
            <a:pPr lvl="1"/>
            <a:r>
              <a:rPr lang="en-US" dirty="0" smtClean="0"/>
              <a:t>Dead links to partner web sites need to be corrected</a:t>
            </a:r>
          </a:p>
          <a:p>
            <a:pPr lvl="1"/>
            <a:r>
              <a:rPr lang="en-US" dirty="0" smtClean="0"/>
              <a:t>The new CBP web page should make the Data Hub more prominent; it is currently too buried.</a:t>
            </a:r>
          </a:p>
          <a:p>
            <a:pPr lvl="1"/>
            <a:r>
              <a:rPr lang="en-US" dirty="0" smtClean="0"/>
              <a:t>A component such as a “how to” pop-up window that can guide a novice user through the download process would be helpful.</a:t>
            </a:r>
          </a:p>
          <a:p>
            <a:pPr lvl="1"/>
            <a:endParaRPr lang="en-US" dirty="0" smtClean="0"/>
          </a:p>
          <a:p>
            <a:pPr lvl="1"/>
            <a:endParaRPr lang="en-US" dirty="0" smtClean="0"/>
          </a:p>
          <a:p>
            <a:pPr lvl="1"/>
            <a:r>
              <a:rPr lang="en-US" i="1" dirty="0" smtClean="0"/>
              <a:t>Are there any other main concerns that we have not captured?</a:t>
            </a:r>
          </a:p>
          <a:p>
            <a:endParaRPr lang="en-US" dirty="0" smtClean="0"/>
          </a:p>
        </p:txBody>
      </p:sp>
      <p:sp>
        <p:nvSpPr>
          <p:cNvPr id="6" name="TextBox 5"/>
          <p:cNvSpPr txBox="1"/>
          <p:nvPr/>
        </p:nvSpPr>
        <p:spPr>
          <a:xfrm>
            <a:off x="228600" y="6336268"/>
            <a:ext cx="8686800" cy="369332"/>
          </a:xfrm>
          <a:prstGeom prst="rect">
            <a:avLst/>
          </a:prstGeom>
          <a:noFill/>
        </p:spPr>
        <p:txBody>
          <a:bodyPr wrap="square" rtlCol="0">
            <a:spAutoFit/>
          </a:bodyPr>
          <a:lstStyle/>
          <a:p>
            <a:pPr algn="ctr"/>
            <a:r>
              <a:rPr lang="en-US" dirty="0" smtClean="0"/>
              <a:t>http://www.chesapeakebay.net/data</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9053</TotalTime>
  <Words>966</Words>
  <Application>Microsoft Office PowerPoint</Application>
  <PresentationFormat>On-screen Show (4:3)</PresentationFormat>
  <Paragraphs>151</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Civic</vt:lpstr>
      <vt:lpstr>Chesapeake Bay Program  Data Hub</vt:lpstr>
      <vt:lpstr>Agenda</vt:lpstr>
      <vt:lpstr>Introduction</vt:lpstr>
      <vt:lpstr>Overview</vt:lpstr>
      <vt:lpstr>Roundtable Discussion</vt:lpstr>
      <vt:lpstr>Roundtable Discussion</vt:lpstr>
      <vt:lpstr>Roundtable Discussion</vt:lpstr>
      <vt:lpstr>Roundtable Discussion</vt:lpstr>
      <vt:lpstr>Roundtable Discussion</vt:lpstr>
      <vt:lpstr>Summary &amp; Next Steps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 Dataset Gateway (EDG) Overview for Chesapeake Bay Program</dc:title>
  <dc:creator>jzichichi</dc:creator>
  <cp:lastModifiedBy>lrubin</cp:lastModifiedBy>
  <cp:revision>415</cp:revision>
  <dcterms:created xsi:type="dcterms:W3CDTF">2012-01-03T23:41:39Z</dcterms:created>
  <dcterms:modified xsi:type="dcterms:W3CDTF">2013-01-16T15:04:48Z</dcterms:modified>
</cp:coreProperties>
</file>