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259" r:id="rId6"/>
    <p:sldId id="260" r:id="rId7"/>
    <p:sldId id="263" r:id="rId8"/>
    <p:sldId id="261" r:id="rId9"/>
    <p:sldId id="262" r:id="rId10"/>
    <p:sldId id="265" r:id="rId11"/>
    <p:sldId id="264" r:id="rId12"/>
    <p:sldId id="266" r:id="rId13"/>
    <p:sldId id="268" r:id="rId14"/>
    <p:sldId id="269" r:id="rId15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RA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E9EDF4"/>
    <a:srgbClr val="D0D8E8"/>
    <a:srgbClr val="455560"/>
    <a:srgbClr val="8CC63F"/>
    <a:srgbClr val="3552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0706" autoAdjust="0"/>
  </p:normalViewPr>
  <p:slideViewPr>
    <p:cSldViewPr snapToGrid="0">
      <p:cViewPr>
        <p:scale>
          <a:sx n="75" d="100"/>
          <a:sy n="75" d="100"/>
        </p:scale>
        <p:origin x="-1266" y="-84"/>
      </p:cViewPr>
      <p:guideLst>
        <p:guide orient="horz" pos="213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404E50A4-2790-AF43-971D-70774A2C7541}" type="datetimeFigureOut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3C5DA11-5E79-3E45-B322-67A9BFA2862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990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DBC82557-F02E-744D-941B-67766ECFF147}" type="datetimeFigureOut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ABF33B21-50F9-8A47-9C54-7E80F8FF63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479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33B21-50F9-8A47-9C54-7E80F8FF635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77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066800"/>
          </a:xfrm>
        </p:spPr>
        <p:txBody>
          <a:bodyPr/>
          <a:lstStyle>
            <a:lvl1pPr marL="0" indent="0" algn="ctr">
              <a:buNone/>
              <a:defRPr>
                <a:solidFill>
                  <a:srgbClr val="455560"/>
                </a:solidFill>
                <a:latin typeface="Trebuchet MS"/>
                <a:cs typeface="Trebuchet M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/>
                <a:cs typeface="Trebuchet MS"/>
              </a:defRPr>
            </a:lvl1pPr>
          </a:lstStyle>
          <a:p>
            <a:fld id="{9A6F90E4-406D-584D-84F9-A2C52554006D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45556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/>
                <a:cs typeface="Trebuchet MS"/>
              </a:defRPr>
            </a:lvl1pPr>
          </a:lstStyle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1" y="0"/>
            <a:ext cx="9144001" cy="4572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60000" scaled="0"/>
            <a:tileRect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1187450" dist="25400" dir="5400000" algn="t" rotWithShape="0">
              <a:schemeClr val="accent1">
                <a:lumMod val="75000"/>
                <a:alpha val="40000"/>
              </a:scheme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A05FA-A18C-3B43-BADE-84E9A4ABE30B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66818-D877-8945-8DB3-E337BB38EA6E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0668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3060000" scaled="0"/>
            <a:tileRect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1187450" dist="25400" dir="5400000" algn="t" rotWithShape="0">
              <a:schemeClr val="accent1">
                <a:lumMod val="75000"/>
                <a:alpha val="40000"/>
              </a:scheme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latin typeface="Trebuchet MS"/>
              <a:cs typeface="Trebuchet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772400" cy="1066800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FFFFFF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4818063"/>
          </a:xfrm>
        </p:spPr>
        <p:txBody>
          <a:bodyPr/>
          <a:lstStyle>
            <a:lvl1pPr>
              <a:buClr>
                <a:schemeClr val="accent1"/>
              </a:buClr>
              <a:buFont typeface="Wingdings" charset="2"/>
              <a:buChar char="§"/>
              <a:defRPr>
                <a:latin typeface="Trebuchet MS"/>
                <a:cs typeface="Trebuchet MS"/>
              </a:defRPr>
            </a:lvl1pPr>
            <a:lvl2pPr>
              <a:defRPr>
                <a:latin typeface="Trebuchet MS"/>
                <a:cs typeface="Trebuchet MS"/>
              </a:defRPr>
            </a:lvl2pPr>
            <a:lvl3pPr>
              <a:defRPr>
                <a:latin typeface="Trebuchet MS"/>
                <a:cs typeface="Trebuchet MS"/>
              </a:defRPr>
            </a:lvl3pPr>
            <a:lvl4pPr>
              <a:defRPr>
                <a:latin typeface="Trebuchet MS"/>
                <a:cs typeface="Trebuchet MS"/>
              </a:defRPr>
            </a:lvl4pPr>
            <a:lvl5pPr>
              <a:defRPr>
                <a:latin typeface="Trebuchet MS"/>
                <a:cs typeface="Trebuchet M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rebuchet MS"/>
                <a:cs typeface="Trebuchet MS"/>
              </a:defRPr>
            </a:lvl1pPr>
          </a:lstStyle>
          <a:p>
            <a:fld id="{F1289087-A925-9941-B59D-B76A26767A4E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rebuchet MS"/>
                <a:cs typeface="Trebuchet MS"/>
              </a:defRPr>
            </a:lvl1pPr>
          </a:lstStyle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rgbClr val="45556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FA443-2946-794A-9716-ADF61A63BC6B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40EA6-A5F4-6748-93AA-E75BA51B63B9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66E1-2B8C-AB4F-A3AB-4D48459FA70C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864F6-36C6-5141-BB56-D31F29E43707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8AC11-36A4-B548-84D7-89D96459286C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109AD-FC14-0440-BE1A-177F65F33925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CB11-93B7-C049-B0D2-A8A0FA0392B5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fld id="{C68C40FB-9398-534F-A87D-0EBDAE51EEDE}" type="datetime1">
              <a:rPr lang="en-US" smtClean="0"/>
              <a:pPr/>
              <a:t>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800" smtClean="0">
                <a:solidFill>
                  <a:srgbClr val="45556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 smtClean="0"/>
              <a:t>©2011 Touchstone Consulting Group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rebuchet MS"/>
                <a:cs typeface="Trebuchet MS"/>
              </a:defRPr>
            </a:lvl1pPr>
          </a:lstStyle>
          <a:p>
            <a:fld id="{697467D8-3D5E-404B-8AF5-9BC08EAC08F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rebuchet MS"/>
          <a:ea typeface="+mn-ea"/>
          <a:cs typeface="Trebuchet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rebuchet MS"/>
          <a:ea typeface="+mn-ea"/>
          <a:cs typeface="Trebuchet M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Trebuchet MS"/>
          <a:ea typeface="+mn-ea"/>
          <a:cs typeface="Trebuchet M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rebuchet MS"/>
          <a:ea typeface="+mn-ea"/>
          <a:cs typeface="Trebuchet M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rebuchet MS"/>
          <a:ea typeface="+mn-ea"/>
          <a:cs typeface="Trebuchet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5500" y="2679700"/>
            <a:ext cx="7569200" cy="2108200"/>
          </a:xfrm>
        </p:spPr>
        <p:txBody>
          <a:bodyPr anchor="ctr">
            <a:noAutofit/>
          </a:bodyPr>
          <a:lstStyle/>
          <a:p>
            <a:r>
              <a:rPr lang="en-US" sz="3600" dirty="0" smtClean="0"/>
              <a:t>Preliminary Interview Themes:</a:t>
            </a:r>
            <a:br>
              <a:rPr lang="en-US" sz="3600" dirty="0" smtClean="0"/>
            </a:br>
            <a:r>
              <a:rPr lang="en-US" sz="3600" dirty="0" smtClean="0"/>
              <a:t>GIT 6 Goals and Governance Planning Session and Retreat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0471" y="4728025"/>
            <a:ext cx="6843058" cy="1253070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February 4, 2013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401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and Procedures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7300"/>
            <a:ext cx="8585200" cy="5461000"/>
          </a:xfrm>
        </p:spPr>
        <p:txBody>
          <a:bodyPr>
            <a:normAutofit/>
          </a:bodyPr>
          <a:lstStyle/>
          <a:p>
            <a:r>
              <a:rPr lang="en-US" sz="2400" dirty="0"/>
              <a:t>Need to determine who writes policy and how </a:t>
            </a:r>
            <a:r>
              <a:rPr lang="en-US" sz="2400" dirty="0" smtClean="0"/>
              <a:t>the policies are endorsed </a:t>
            </a:r>
            <a:r>
              <a:rPr lang="en-US" sz="2400" dirty="0"/>
              <a:t>or not</a:t>
            </a:r>
          </a:p>
          <a:p>
            <a:r>
              <a:rPr lang="en-US" sz="2400" dirty="0" smtClean="0"/>
              <a:t>Who decided what the GITs’ focus?</a:t>
            </a:r>
          </a:p>
          <a:p>
            <a:r>
              <a:rPr lang="en-US" sz="2400" dirty="0" smtClean="0"/>
              <a:t>GITs </a:t>
            </a:r>
            <a:r>
              <a:rPr lang="en-US" sz="2400" dirty="0"/>
              <a:t>come up with stuff and the states are responsible to make it happen - how do we reject and endorse plans and </a:t>
            </a:r>
            <a:r>
              <a:rPr lang="en-US" sz="2400" dirty="0" smtClean="0"/>
              <a:t>strategies?</a:t>
            </a:r>
          </a:p>
          <a:p>
            <a:r>
              <a:rPr lang="en-US" sz="2400" dirty="0" smtClean="0"/>
              <a:t>Consider developing a check list of what the GITs, MB, </a:t>
            </a:r>
            <a:r>
              <a:rPr lang="en-US" sz="2400" dirty="0" smtClean="0"/>
              <a:t>PSC </a:t>
            </a:r>
            <a:r>
              <a:rPr lang="en-US" sz="2400" dirty="0" smtClean="0"/>
              <a:t>and EC does</a:t>
            </a:r>
          </a:p>
          <a:p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  <a:p>
            <a:endParaRPr lang="en-US" sz="2000" dirty="0"/>
          </a:p>
          <a:p>
            <a:pPr lvl="1"/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8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Decision Making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257300"/>
            <a:ext cx="8801100" cy="546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Be clear when and how we make decisions</a:t>
            </a:r>
          </a:p>
          <a:p>
            <a:pPr lvl="1"/>
            <a:r>
              <a:rPr lang="en-US" sz="2000" dirty="0" smtClean="0"/>
              <a:t>Voting (majority rules), document consenting views, consensus, etc.</a:t>
            </a:r>
          </a:p>
          <a:p>
            <a:pPr lvl="1"/>
            <a:r>
              <a:rPr lang="en-US" sz="2400" dirty="0" smtClean="0"/>
              <a:t>Have to be more strategic how we use decision makers</a:t>
            </a:r>
          </a:p>
          <a:p>
            <a:pPr lvl="1"/>
            <a:r>
              <a:rPr lang="en-US" sz="2000" dirty="0" smtClean="0"/>
              <a:t>Seem to be asking the </a:t>
            </a:r>
            <a:r>
              <a:rPr lang="en-US" sz="2000" dirty="0" smtClean="0"/>
              <a:t>PSC </a:t>
            </a:r>
            <a:r>
              <a:rPr lang="en-US" sz="2000" dirty="0" smtClean="0"/>
              <a:t>to do mundane tasks – rubber stamp reports versus talking about the future of the program</a:t>
            </a:r>
          </a:p>
          <a:p>
            <a:r>
              <a:rPr lang="en-US" sz="2400" dirty="0"/>
              <a:t>Perhaps EC </a:t>
            </a:r>
            <a:r>
              <a:rPr lang="en-US" sz="2400" dirty="0" smtClean="0"/>
              <a:t>sets </a:t>
            </a:r>
            <a:r>
              <a:rPr lang="en-US" sz="2400" dirty="0"/>
              <a:t>direction </a:t>
            </a:r>
            <a:r>
              <a:rPr lang="en-US" sz="2400" dirty="0" smtClean="0"/>
              <a:t>(the what</a:t>
            </a:r>
            <a:r>
              <a:rPr lang="en-US" sz="2400" dirty="0"/>
              <a:t>) and </a:t>
            </a:r>
            <a:r>
              <a:rPr lang="en-US" sz="2400" dirty="0" smtClean="0"/>
              <a:t>PSC determines </a:t>
            </a:r>
            <a:r>
              <a:rPr lang="en-US" sz="2400" dirty="0" smtClean="0"/>
              <a:t>by what means (the how), </a:t>
            </a:r>
            <a:r>
              <a:rPr lang="en-US" sz="2400" dirty="0"/>
              <a:t>and MB focus on the </a:t>
            </a:r>
            <a:r>
              <a:rPr lang="en-US" sz="2400" dirty="0" smtClean="0"/>
              <a:t>science we need or should consider</a:t>
            </a:r>
            <a:endParaRPr lang="en-US" sz="2400" dirty="0"/>
          </a:p>
          <a:p>
            <a:pPr lvl="1"/>
            <a:r>
              <a:rPr lang="en-US" sz="2000" dirty="0"/>
              <a:t>Decisions seem </a:t>
            </a:r>
            <a:r>
              <a:rPr lang="en-US" sz="2000" dirty="0" smtClean="0"/>
              <a:t>to get stalled at the MB </a:t>
            </a:r>
            <a:r>
              <a:rPr lang="en-US" sz="2000" dirty="0"/>
              <a:t>– </a:t>
            </a:r>
            <a:r>
              <a:rPr lang="en-US" sz="2000" dirty="0" smtClean="0"/>
              <a:t>how can the MB be more effective</a:t>
            </a:r>
            <a:endParaRPr lang="en-US" sz="2000" dirty="0"/>
          </a:p>
          <a:p>
            <a:pPr lvl="1"/>
            <a:r>
              <a:rPr lang="en-US" sz="2000" dirty="0"/>
              <a:t>Need greater distinction between the MB and </a:t>
            </a:r>
            <a:r>
              <a:rPr lang="en-US" sz="2000" dirty="0" smtClean="0"/>
              <a:t>PSC</a:t>
            </a:r>
            <a:endParaRPr lang="en-US" sz="2000" dirty="0"/>
          </a:p>
          <a:p>
            <a:pPr lvl="1"/>
            <a:r>
              <a:rPr lang="en-US" sz="2000" dirty="0"/>
              <a:t>Have </a:t>
            </a:r>
            <a:r>
              <a:rPr lang="en-US" sz="2000" dirty="0" smtClean="0"/>
              <a:t>same people </a:t>
            </a:r>
            <a:r>
              <a:rPr lang="en-US" sz="2000" dirty="0"/>
              <a:t>on GITs and MB – is that a conflict? </a:t>
            </a:r>
            <a:endParaRPr lang="en-US" sz="2000" dirty="0" smtClean="0"/>
          </a:p>
          <a:p>
            <a:r>
              <a:rPr lang="en-US" sz="2400" dirty="0" smtClean="0"/>
              <a:t>Decision readiness for the MB</a:t>
            </a:r>
            <a:r>
              <a:rPr lang="en-US" sz="2400" dirty="0" smtClean="0"/>
              <a:t>, </a:t>
            </a:r>
            <a:r>
              <a:rPr lang="en-US" sz="2400" dirty="0" smtClean="0"/>
              <a:t>PSC varies across the Partnership</a:t>
            </a:r>
            <a:endParaRPr lang="en-US" sz="2400" dirty="0"/>
          </a:p>
          <a:p>
            <a:endParaRPr lang="en-US" sz="20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000" dirty="0"/>
          </a:p>
          <a:p>
            <a:pPr lvl="1"/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6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08100"/>
            <a:ext cx="8458200" cy="4818063"/>
          </a:xfrm>
        </p:spPr>
        <p:txBody>
          <a:bodyPr/>
          <a:lstStyle/>
          <a:p>
            <a:r>
              <a:rPr lang="en-US" dirty="0" smtClean="0"/>
              <a:t>Talked to 10 people across the Partnership</a:t>
            </a:r>
          </a:p>
          <a:p>
            <a:pPr lvl="1"/>
            <a:r>
              <a:rPr lang="en-US" sz="2400" dirty="0" smtClean="0"/>
              <a:t>States</a:t>
            </a:r>
          </a:p>
          <a:p>
            <a:pPr lvl="1"/>
            <a:r>
              <a:rPr lang="en-US" sz="2400" dirty="0" smtClean="0"/>
              <a:t>Feds</a:t>
            </a:r>
          </a:p>
          <a:p>
            <a:pPr lvl="1"/>
            <a:r>
              <a:rPr lang="en-US" sz="2400" dirty="0" smtClean="0"/>
              <a:t>Non-profits</a:t>
            </a:r>
          </a:p>
          <a:p>
            <a:pPr lvl="1"/>
            <a:r>
              <a:rPr lang="en-US" sz="2400" dirty="0" smtClean="0"/>
              <a:t>Tenured and neophyte members</a:t>
            </a:r>
          </a:p>
          <a:p>
            <a:r>
              <a:rPr lang="en-US" dirty="0" smtClean="0"/>
              <a:t>Interviews </a:t>
            </a:r>
            <a:r>
              <a:rPr lang="en-US" dirty="0"/>
              <a:t>lasted ~30 </a:t>
            </a:r>
            <a:r>
              <a:rPr lang="en-US" dirty="0" smtClean="0"/>
              <a:t>minutes and were conducted between 1/28 – 1/31</a:t>
            </a:r>
            <a:endParaRPr lang="en-US" dirty="0"/>
          </a:p>
          <a:p>
            <a:r>
              <a:rPr lang="en-US" dirty="0" smtClean="0"/>
              <a:t>All were forthcoming, candid and thoughtful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19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308100"/>
            <a:ext cx="8623300" cy="48180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We’re passionate environmentalists, dedicated conservationist and devoted scientists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The Partnership is a model program with a proud history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 smtClean="0"/>
              <a:t>However it is said – all have the highest hope for the Bay</a:t>
            </a:r>
          </a:p>
          <a:p>
            <a:pPr lvl="1"/>
            <a:r>
              <a:rPr lang="en-US" sz="2000" dirty="0" smtClean="0"/>
              <a:t>It’s </a:t>
            </a:r>
            <a:r>
              <a:rPr lang="en-US" sz="2000" dirty="0"/>
              <a:t>about the Bay’s restoration</a:t>
            </a:r>
          </a:p>
          <a:p>
            <a:pPr lvl="1"/>
            <a:r>
              <a:rPr lang="en-US" sz="2000" dirty="0"/>
              <a:t>I</a:t>
            </a:r>
            <a:r>
              <a:rPr lang="en-US" sz="2000" dirty="0" smtClean="0"/>
              <a:t>t’s about the Bay’s ecosystem</a:t>
            </a:r>
          </a:p>
          <a:p>
            <a:pPr lvl="1"/>
            <a:r>
              <a:rPr lang="en-US" sz="2000" dirty="0" smtClean="0"/>
              <a:t>It’s about cleaning the Bay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5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It </a:t>
            </a:r>
            <a:r>
              <a:rPr lang="en-US" dirty="0"/>
              <a:t>C</a:t>
            </a:r>
            <a:r>
              <a:rPr lang="en-US" dirty="0" smtClean="0"/>
              <a:t>omes to GIT 6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308100"/>
            <a:ext cx="8623300" cy="526203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We have a good purpose – fixing governance</a:t>
            </a:r>
          </a:p>
          <a:p>
            <a:pPr lvl="1"/>
            <a:r>
              <a:rPr lang="en-US" sz="2400" dirty="0"/>
              <a:t>Provide Partnership-wide </a:t>
            </a:r>
            <a:r>
              <a:rPr lang="en-US" sz="2400" dirty="0" smtClean="0"/>
              <a:t>cohesion</a:t>
            </a:r>
          </a:p>
          <a:p>
            <a:pPr lvl="1"/>
            <a:r>
              <a:rPr lang="en-US" sz="2400" dirty="0" smtClean="0"/>
              <a:t>Develop a framework to promote continuity and sound management across the GITs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/>
              <a:t>Having a clear task has helped pull the group together</a:t>
            </a:r>
          </a:p>
          <a:p>
            <a:pPr lvl="1"/>
            <a:r>
              <a:rPr lang="en-US" sz="2400" dirty="0"/>
              <a:t>We’re making the time and energy to </a:t>
            </a:r>
            <a:r>
              <a:rPr lang="en-US" sz="2400" dirty="0" smtClean="0"/>
              <a:t>meet</a:t>
            </a:r>
          </a:p>
          <a:p>
            <a:pPr marL="457200" lvl="1" indent="0">
              <a:buNone/>
            </a:pPr>
            <a:endParaRPr lang="en-US" sz="2400" dirty="0"/>
          </a:p>
          <a:p>
            <a:r>
              <a:rPr lang="en-US" sz="2400" dirty="0" smtClean="0"/>
              <a:t>Our information exchange works well</a:t>
            </a:r>
          </a:p>
          <a:p>
            <a:pPr lvl="1"/>
            <a:r>
              <a:rPr lang="en-US" sz="2400" dirty="0" smtClean="0"/>
              <a:t>Keep </a:t>
            </a:r>
            <a:r>
              <a:rPr lang="en-US" sz="2400" dirty="0"/>
              <a:t>people up-to-date on decisions and what needs to </a:t>
            </a:r>
            <a:r>
              <a:rPr lang="en-US" sz="2400" dirty="0" smtClean="0"/>
              <a:t>happen </a:t>
            </a:r>
          </a:p>
          <a:p>
            <a:pPr lvl="1"/>
            <a:r>
              <a:rPr lang="en-US" sz="2400" dirty="0" smtClean="0"/>
              <a:t>There tends to be good representation and dialogue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01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However GIT 6 Is Also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7300"/>
            <a:ext cx="8509000" cy="5461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7400" dirty="0"/>
              <a:t>Managing uneven team knowledge, experience and responsibilities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/>
              <a:t>There are several new or returning GIT6 members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/>
              <a:t>There is no onboarding process – it can be overwhelming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/>
              <a:t>Many wear multiple hats at their home institutions and with the </a:t>
            </a:r>
            <a:r>
              <a:rPr lang="en-US" sz="7000" dirty="0" smtClean="0"/>
              <a:t>Program</a:t>
            </a:r>
          </a:p>
          <a:p>
            <a:pPr marL="400050" lvl="2" indent="0">
              <a:buClr>
                <a:schemeClr val="accent1"/>
              </a:buClr>
              <a:buNone/>
            </a:pPr>
            <a:endParaRPr lang="en-US" sz="7000" dirty="0"/>
          </a:p>
          <a:p>
            <a:pPr marL="0" indent="0">
              <a:buNone/>
            </a:pPr>
            <a:r>
              <a:rPr lang="en-US" sz="7400" dirty="0" smtClean="0"/>
              <a:t>Dealing with the “nuts and bolts” versus working on real Bay issues</a:t>
            </a:r>
            <a:endParaRPr lang="en-US" sz="7400" dirty="0"/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/>
              <a:t>Things seem to be moving slow and we’re bogged down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 smtClean="0"/>
              <a:t>There is so much process</a:t>
            </a:r>
            <a:r>
              <a:rPr lang="en-US" sz="7000" dirty="0"/>
              <a:t> </a:t>
            </a:r>
            <a:r>
              <a:rPr lang="en-US" sz="7000" dirty="0" smtClean="0"/>
              <a:t>- Adaptive Management is good in theory and very hard in practice, especially in the current environment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 smtClean="0"/>
              <a:t>Trying to move from plans/policies to how to do the work/implement</a:t>
            </a:r>
            <a:endParaRPr lang="en-US" sz="7000" dirty="0"/>
          </a:p>
          <a:p>
            <a:pPr marL="0" lvl="1" indent="0">
              <a:buClr>
                <a:schemeClr val="accent1"/>
              </a:buClr>
              <a:buNone/>
            </a:pPr>
            <a:endParaRPr lang="en-US" sz="7400" dirty="0"/>
          </a:p>
          <a:p>
            <a:pPr marL="0" indent="0">
              <a:buNone/>
            </a:pPr>
            <a:r>
              <a:rPr lang="en-US" sz="7400" dirty="0" smtClean="0"/>
              <a:t>Struggling to navigate the new paradigm</a:t>
            </a:r>
            <a:endParaRPr lang="en-US" sz="7400" dirty="0"/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 smtClean="0"/>
              <a:t>Seriously constrained state and federal budgets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 smtClean="0"/>
              <a:t>Thorny political environment</a:t>
            </a:r>
          </a:p>
          <a:p>
            <a:pPr marL="742950" lvl="2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7000" dirty="0" smtClean="0"/>
              <a:t>Shift from a voluntary program to a regulatory focus</a:t>
            </a:r>
            <a:endParaRPr lang="en-US" sz="7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74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 6’s New Paradigm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7300"/>
            <a:ext cx="8382000" cy="53213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7400" dirty="0"/>
          </a:p>
          <a:p>
            <a:pPr marL="342900" lvl="1" indent="-342900">
              <a:buClr>
                <a:schemeClr val="accent1"/>
              </a:buClr>
              <a:buFont typeface="Wingdings" charset="2"/>
              <a:buChar char="§"/>
            </a:pPr>
            <a:endParaRPr lang="en-US" sz="7400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850601"/>
              </p:ext>
            </p:extLst>
          </p:nvPr>
        </p:nvGraphicFramePr>
        <p:xfrm>
          <a:off x="254000" y="1828800"/>
          <a:ext cx="8750300" cy="448309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21200"/>
                <a:gridCol w="4229100"/>
              </a:tblGrid>
              <a:tr h="84721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The Agreement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Executive Order</a:t>
                      </a:r>
                      <a:endParaRPr lang="en-US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98364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Leaders signed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 defTabSz="457200" rtl="0" eaLnBrk="1" latinLnBrk="0" hangingPunct="1">
                        <a:buFont typeface="Arial" pitchFamily="34" charset="0"/>
                        <a:buChar char="•"/>
                      </a:pP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Leaders are assigned</a:t>
                      </a:r>
                      <a:endParaRPr lang="en-US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1133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The Gang</a:t>
                      </a:r>
                      <a:r>
                        <a:rPr lang="en-US" sz="2000" baseline="0" dirty="0" smtClean="0"/>
                        <a:t> of 6 (Then the Gang of 9)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Broad range of membership</a:t>
                      </a:r>
                      <a:endParaRPr lang="en-US" sz="2000" dirty="0"/>
                    </a:p>
                  </a:txBody>
                  <a:tcPr/>
                </a:tc>
              </a:tr>
              <a:tr h="572506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Driven by collaboration and consensus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Enforced by  law and nutrient</a:t>
                      </a:r>
                      <a:r>
                        <a:rPr lang="en-US" sz="2000" baseline="0" dirty="0" smtClean="0"/>
                        <a:t> levels</a:t>
                      </a:r>
                      <a:endParaRPr lang="en-US" sz="2000" dirty="0"/>
                    </a:p>
                  </a:txBody>
                  <a:tcPr/>
                </a:tc>
              </a:tr>
              <a:tr h="847218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Work</a:t>
                      </a:r>
                      <a:r>
                        <a:rPr lang="en-US" sz="2000" baseline="0" dirty="0" smtClean="0"/>
                        <a:t>ed on relationship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baseline="0" dirty="0" smtClean="0"/>
                        <a:t>Labor of love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Work on tasks</a:t>
                      </a:r>
                    </a:p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Labor</a:t>
                      </a:r>
                      <a:r>
                        <a:rPr lang="en-US" sz="2000" baseline="0" dirty="0" smtClean="0"/>
                        <a:t> of the law</a:t>
                      </a:r>
                      <a:endParaRPr lang="en-US" sz="2000" dirty="0"/>
                    </a:p>
                  </a:txBody>
                  <a:tcPr/>
                </a:tc>
              </a:tr>
              <a:tr h="1016660"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Voluntary efforts to advance restoration strategies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TMDLs </a:t>
                      </a:r>
                      <a:r>
                        <a:rPr lang="en-US" sz="2000" dirty="0" smtClean="0"/>
                        <a:t>– Regulated to do the right thing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4000" y="1227314"/>
            <a:ext cx="889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/>
              <a:t>We’re trying to operate like the stress of this reality does not exists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61983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Result GIT 6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257300"/>
            <a:ext cx="8585200" cy="546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Has competing viewpoints</a:t>
            </a:r>
          </a:p>
          <a:p>
            <a:pPr lvl="1"/>
            <a:r>
              <a:rPr lang="en-US" sz="2000" dirty="0" smtClean="0"/>
              <a:t>The states only seem to be concerned with states rights – what happened to consensus?</a:t>
            </a:r>
          </a:p>
          <a:p>
            <a:pPr lvl="1"/>
            <a:r>
              <a:rPr lang="en-US" sz="2000" dirty="0" smtClean="0"/>
              <a:t>I’m </a:t>
            </a:r>
            <a:r>
              <a:rPr lang="en-US" sz="2000" dirty="0"/>
              <a:t>responsible for representing what my state </a:t>
            </a:r>
            <a:r>
              <a:rPr lang="en-US" sz="2000" dirty="0" smtClean="0"/>
              <a:t>wants – even if my personal or professional perspective differs</a:t>
            </a:r>
            <a:endParaRPr lang="en-US" sz="2000" dirty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states use to go back and convince state leadership</a:t>
            </a:r>
          </a:p>
          <a:p>
            <a:pPr lvl="1"/>
            <a:r>
              <a:rPr lang="en-US" sz="2000" dirty="0" smtClean="0"/>
              <a:t>Environmental politics and leadership has changed dramatically since 2000</a:t>
            </a:r>
          </a:p>
          <a:p>
            <a:pPr lvl="1"/>
            <a:r>
              <a:rPr lang="en-US" sz="2000" dirty="0"/>
              <a:t>There </a:t>
            </a:r>
            <a:r>
              <a:rPr lang="en-US" sz="2000" dirty="0" smtClean="0"/>
              <a:t>are </a:t>
            </a:r>
            <a:r>
              <a:rPr lang="en-US" sz="2000" dirty="0" smtClean="0"/>
              <a:t>many feds with </a:t>
            </a:r>
            <a:r>
              <a:rPr lang="en-US" sz="2000" dirty="0" smtClean="0"/>
              <a:t>many </a:t>
            </a:r>
            <a:r>
              <a:rPr lang="en-US" sz="2000" dirty="0" smtClean="0"/>
              <a:t>inconsistent demands</a:t>
            </a:r>
            <a:endParaRPr lang="en-US" sz="2000" dirty="0"/>
          </a:p>
          <a:p>
            <a:pPr lvl="1"/>
            <a:r>
              <a:rPr lang="en-US" sz="2000" dirty="0" smtClean="0"/>
              <a:t>The </a:t>
            </a:r>
            <a:r>
              <a:rPr lang="en-US" sz="2000" dirty="0" smtClean="0"/>
              <a:t>states are putting up barriers – even though it may already be happening in other parts of their organization or state </a:t>
            </a:r>
            <a:endParaRPr lang="en-US" sz="2000" dirty="0"/>
          </a:p>
          <a:p>
            <a:pPr marL="342900" lvl="1" indent="-342900">
              <a:buClr>
                <a:schemeClr val="accent1"/>
              </a:buClr>
              <a:buFont typeface="Wingdings" charset="2"/>
              <a:buChar char="§"/>
            </a:pPr>
            <a:r>
              <a:rPr lang="en-US" sz="2400" dirty="0" smtClean="0"/>
              <a:t>Collectively </a:t>
            </a:r>
            <a:r>
              <a:rPr lang="en-US" sz="2400" dirty="0"/>
              <a:t>agree things need to be different</a:t>
            </a:r>
          </a:p>
          <a:p>
            <a:pPr lvl="1"/>
            <a:r>
              <a:rPr lang="en-US" sz="2000" dirty="0"/>
              <a:t>Need a new agreement – </a:t>
            </a:r>
            <a:r>
              <a:rPr lang="en-US" sz="2000" dirty="0" smtClean="0"/>
              <a:t>it’s effective and </a:t>
            </a:r>
            <a:r>
              <a:rPr lang="en-US" sz="2000" dirty="0" smtClean="0"/>
              <a:t>outdated</a:t>
            </a:r>
            <a:endParaRPr lang="en-US" sz="2000" dirty="0"/>
          </a:p>
          <a:p>
            <a:pPr lvl="1"/>
            <a:r>
              <a:rPr lang="en-US" sz="2000" dirty="0"/>
              <a:t>Has to be </a:t>
            </a:r>
            <a:r>
              <a:rPr lang="en-US" sz="2000" dirty="0" smtClean="0"/>
              <a:t>different - too many commitment and numeric goals</a:t>
            </a:r>
          </a:p>
          <a:p>
            <a:pPr lvl="1"/>
            <a:r>
              <a:rPr lang="en-US" sz="2000" dirty="0" smtClean="0"/>
              <a:t>Has to address the new paradigm – budget, politics and regulations</a:t>
            </a:r>
            <a:endParaRPr lang="en-US" sz="2000" dirty="0"/>
          </a:p>
          <a:p>
            <a:pPr lvl="1"/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3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 Goals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7300"/>
            <a:ext cx="8585200" cy="546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Has to make sense for a cross-partnership</a:t>
            </a:r>
          </a:p>
          <a:p>
            <a:r>
              <a:rPr lang="en-US" sz="2400" dirty="0"/>
              <a:t>Look to Section 117 to guide our thinking</a:t>
            </a:r>
          </a:p>
          <a:p>
            <a:pPr lvl="1"/>
            <a:r>
              <a:rPr lang="en-US" sz="2000" dirty="0"/>
              <a:t>What is truly required?</a:t>
            </a:r>
          </a:p>
          <a:p>
            <a:pPr lvl="1"/>
            <a:r>
              <a:rPr lang="en-US" sz="2000" dirty="0"/>
              <a:t>The focus on water quality is leaving a gap in other goals</a:t>
            </a:r>
          </a:p>
          <a:p>
            <a:r>
              <a:rPr lang="en-US" sz="2400" dirty="0" smtClean="0"/>
              <a:t>Consider </a:t>
            </a:r>
            <a:r>
              <a:rPr lang="en-US" sz="2400" dirty="0"/>
              <a:t>states have limited resources and </a:t>
            </a:r>
            <a:r>
              <a:rPr lang="en-US" sz="2400" dirty="0" smtClean="0"/>
              <a:t>competing state concerns </a:t>
            </a:r>
            <a:r>
              <a:rPr lang="en-US" sz="2400" dirty="0"/>
              <a:t>as it </a:t>
            </a:r>
            <a:r>
              <a:rPr lang="en-US" sz="2400" dirty="0" smtClean="0"/>
              <a:t>relates to the goals</a:t>
            </a:r>
          </a:p>
          <a:p>
            <a:pPr lvl="1"/>
            <a:r>
              <a:rPr lang="en-US" sz="2000" dirty="0" smtClean="0"/>
              <a:t>Perhaps pick and choose goals that you can commit to</a:t>
            </a:r>
            <a:endParaRPr lang="en-US" sz="2000" dirty="0"/>
          </a:p>
          <a:p>
            <a:r>
              <a:rPr lang="en-US" sz="2400" dirty="0" smtClean="0"/>
              <a:t>Consider providing guidance and frameworks versus specific numerical goals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000" dirty="0"/>
          </a:p>
          <a:p>
            <a:pPr lvl="1"/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Structure/Membership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57300"/>
            <a:ext cx="8585200" cy="5461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Need to be realistic and clear what is means to be a partner and to fully participate</a:t>
            </a:r>
          </a:p>
          <a:p>
            <a:pPr lvl="1"/>
            <a:r>
              <a:rPr lang="en-US" sz="2000" dirty="0" smtClean="0"/>
              <a:t>What if a partner has limited resources and wants a specific focus?</a:t>
            </a:r>
          </a:p>
          <a:p>
            <a:pPr lvl="1"/>
            <a:r>
              <a:rPr lang="en-US" sz="2000" dirty="0" smtClean="0"/>
              <a:t>Currently have lots of chiefs at the table</a:t>
            </a:r>
          </a:p>
          <a:p>
            <a:pPr lvl="1"/>
            <a:r>
              <a:rPr lang="en-US" sz="2000" dirty="0" smtClean="0"/>
              <a:t>Determine how the headwater states and non-EPA feds fit in</a:t>
            </a:r>
          </a:p>
          <a:p>
            <a:r>
              <a:rPr lang="en-US" sz="2400" dirty="0" smtClean="0"/>
              <a:t>Resources and politics are impacting membership</a:t>
            </a:r>
          </a:p>
          <a:p>
            <a:pPr lvl="1"/>
            <a:r>
              <a:rPr lang="en-US" sz="2000" dirty="0" smtClean="0"/>
              <a:t>Some states may not be willing to sign a regulatory focused/based Agreement</a:t>
            </a:r>
          </a:p>
          <a:p>
            <a:r>
              <a:rPr lang="en-US" sz="2400" dirty="0" smtClean="0"/>
              <a:t>Can grants and budgets be divided/distributed differently</a:t>
            </a:r>
          </a:p>
          <a:p>
            <a:pPr lvl="1"/>
            <a:r>
              <a:rPr lang="en-US" sz="2000" dirty="0" smtClean="0"/>
              <a:t>Will encourage greater participation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000" dirty="0"/>
          </a:p>
          <a:p>
            <a:pPr lvl="1"/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>
              <a:buClr>
                <a:schemeClr val="accent1"/>
              </a:buClr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467D8-3D5E-404B-8AF5-9BC08EAC08F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73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uchstone Culture and Valu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575CC4A2E9ABEC4A8C2FA0012D224428" ma:contentTypeVersion="3" ma:contentTypeDescription="Upload an image or a photograph." ma:contentTypeScope="" ma:versionID="703be32e18b3c3c56e7dbff41a171d6f">
  <xsd:schema xmlns:xsd="http://www.w3.org/2001/XMLSchema" xmlns:p="http://schemas.microsoft.com/office/2006/metadata/properties" xmlns:ns1="http://schemas.microsoft.com/sharepoint/v3" xmlns:ns2="80a51b46-fb18-4cb5-80ad-db42d3b83a4d" targetNamespace="http://schemas.microsoft.com/office/2006/metadata/properties" ma:root="true" ma:fieldsID="4ec62ab49905fa0ff2b7c8f4be531d81" ns1:_="" ns2:_="">
    <xsd:import namespace="http://schemas.microsoft.com/sharepoint/v3"/>
    <xsd:import namespace="80a51b46-fb18-4cb5-80ad-db42d3b83a4d"/>
    <xsd:element name="properties">
      <xsd:complexType>
        <xsd:sequence>
          <xsd:element name="documentManagement">
            <xsd:complexType>
              <xsd:all>
                <xsd:element ref="ns1:ImageWidth" minOccurs="0"/>
                <xsd:element ref="ns1:ImageHeight" minOccurs="0"/>
                <xsd:element ref="ns1:ImageCreateDate" minOccurs="0"/>
                <xsd:element ref="ns1:Description" minOccurs="0"/>
                <xsd:element ref="ns2:Picture" minOccurs="0"/>
                <xsd:element ref="ns2:Picture_x0020_JPG" minOccurs="0"/>
                <xsd:element ref="ns2:Description2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  <xsd:element name="ImageCreateDate" ma:index="13" nillable="true" ma:displayName="Date Picture Taken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" ma:hidden="true" ma:internalName="Description">
      <xsd:simpleType>
        <xsd:restriction base="dms:Note"/>
      </xsd:simpleType>
    </xsd:element>
  </xsd:schema>
  <xsd:schema xmlns:xsd="http://www.w3.org/2001/XMLSchema" xmlns:dms="http://schemas.microsoft.com/office/2006/documentManagement/types" targetNamespace="80a51b46-fb18-4cb5-80ad-db42d3b83a4d" elementFormDefault="qualified">
    <xsd:import namespace="http://schemas.microsoft.com/office/2006/documentManagement/types"/>
    <xsd:element name="Picture" ma:index="23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icture_x0020_JPG" ma:index="24" nillable="true" ma:displayName="Picture JPG" ma:format="Image" ma:internalName="Picture_x0020_JPG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escription2" ma:index="25" nillable="true" ma:displayName="Description2" ma:internalName="Description2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icture_x0020_JPG xmlns="80a51b46-fb18-4cb5-80ad-db42d3b83a4d">
      <Url xsi:nil="true"/>
      <Description xsi:nil="true"/>
    </Picture_x0020_JPG>
    <ImageCreateDate xmlns="http://schemas.microsoft.com/sharepoint/v3" xsi:nil="true"/>
    <Picture xmlns="80a51b46-fb18-4cb5-80ad-db42d3b83a4d">
      <Url xsi:nil="true"/>
      <Description xsi:nil="true"/>
    </Picture>
    <Description2 xmlns="80a51b46-fb18-4cb5-80ad-db42d3b83a4d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BD7EB65-B53D-443A-BAC4-C92BE59347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a51b46-fb18-4cb5-80ad-db42d3b83a4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E6E147D-960B-400A-B140-2BFD0E19B9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4BDF3F4-F2AE-4D93-AEB9-FBE2CB28682B}">
  <ds:schemaRefs>
    <ds:schemaRef ds:uri="http://purl.org/dc/dcmitype/"/>
    <ds:schemaRef ds:uri="http://purl.org/dc/elements/1.1/"/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80a51b46-fb18-4cb5-80ad-db42d3b83a4d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Touchstone Culture and Values</Template>
  <TotalTime>16289</TotalTime>
  <Words>859</Words>
  <Application>Microsoft Office PowerPoint</Application>
  <PresentationFormat>On-screen Show (4:3)</PresentationFormat>
  <Paragraphs>159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Touchstone Culture and Values</vt:lpstr>
      <vt:lpstr>Preliminary Interview Themes: GIT 6 Goals and Governance Planning Session and Retreat </vt:lpstr>
      <vt:lpstr>The Numbers</vt:lpstr>
      <vt:lpstr>The Good</vt:lpstr>
      <vt:lpstr>When It Comes to GIT 6 …</vt:lpstr>
      <vt:lpstr>However GIT 6 Is Also …</vt:lpstr>
      <vt:lpstr>GIT 6’s New Paradigm</vt:lpstr>
      <vt:lpstr>As a Result GIT 6 …</vt:lpstr>
      <vt:lpstr>Partnership Goals …</vt:lpstr>
      <vt:lpstr>Structure/Membership …</vt:lpstr>
      <vt:lpstr>Rules and Procedures …</vt:lpstr>
      <vt:lpstr>Decision Making …</vt:lpstr>
    </vt:vector>
  </TitlesOfParts>
  <Company>SRA International,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Touchstone Culture and Values</dc:title>
  <dc:creator>SRA</dc:creator>
  <cp:keywords>Powerpoint, Template, Touchstone, Presentation</cp:keywords>
  <cp:lastModifiedBy>SRA</cp:lastModifiedBy>
  <cp:revision>520</cp:revision>
  <cp:lastPrinted>2012-10-16T19:42:06Z</cp:lastPrinted>
  <dcterms:created xsi:type="dcterms:W3CDTF">2011-08-15T15:09:47Z</dcterms:created>
  <dcterms:modified xsi:type="dcterms:W3CDTF">2013-02-04T17:13:14Z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0x01010200575CC4A2E9ABEC4A8C2FA0012D224428</vt:lpwstr>
  </property>
</Properties>
</file>