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1" r:id="rId2"/>
    <p:sldId id="276" r:id="rId3"/>
    <p:sldId id="297" r:id="rId4"/>
    <p:sldId id="278" r:id="rId5"/>
    <p:sldId id="294" r:id="rId6"/>
    <p:sldId id="295" r:id="rId7"/>
    <p:sldId id="296" r:id="rId8"/>
    <p:sldId id="286" r:id="rId9"/>
    <p:sldId id="298" r:id="rId10"/>
    <p:sldId id="301" r:id="rId11"/>
    <p:sldId id="302" r:id="rId12"/>
    <p:sldId id="303" r:id="rId13"/>
    <p:sldId id="30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82476" autoAdjust="0"/>
  </p:normalViewPr>
  <p:slideViewPr>
    <p:cSldViewPr>
      <p:cViewPr>
        <p:scale>
          <a:sx n="50" d="100"/>
          <a:sy n="50" d="100"/>
        </p:scale>
        <p:origin x="-24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25D5FD-387B-4B86-B286-C0F6D88DBBF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D9A113-9851-4B6C-B413-8C55AD5B3C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337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79FFB5-17D7-4ED0-AFF2-85B6CD42F5DE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83507E-D510-47F6-8388-E90170AF5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09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33B21-50F9-8A47-9C54-7E80F8FF635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6978" indent="-29114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4582" indent="-23291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30415" indent="-23291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6248" indent="-23291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62080" indent="-232917" defTabSz="464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7914" indent="-232917" defTabSz="464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93745" indent="-232917" defTabSz="464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9579" indent="-232917" defTabSz="464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601742E-89E7-F242-8484-44969CE7217B}" type="slidenum">
              <a:rPr lang="en-US"/>
              <a:pPr eaLnBrk="1" hangingPunct="1"/>
              <a:t>4</a:t>
            </a:fld>
            <a:endParaRPr lang="en-US" dirty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3163" y="700088"/>
            <a:ext cx="4664075" cy="34972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345" y="4430317"/>
            <a:ext cx="5137715" cy="4193064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/>
            <a:r>
              <a:rPr lang="en-US" baseline="0" dirty="0" smtClean="0"/>
              <a:t>Sec. 117 defines the EC as the “signatories to the </a:t>
            </a:r>
            <a:r>
              <a:rPr lang="en-US" baseline="0" dirty="0" err="1" smtClean="0"/>
              <a:t>Ches.</a:t>
            </a:r>
            <a:r>
              <a:rPr lang="en-US" baseline="0" dirty="0" smtClean="0"/>
              <a:t> Bay Agreement. </a:t>
            </a:r>
          </a:p>
          <a:p>
            <a:pPr lvl="1"/>
            <a:r>
              <a:rPr lang="en-US" baseline="0" dirty="0" smtClean="0"/>
              <a:t>It also establishes the CBP’s scope of restoring/protecting both water quality and living resources.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/>
            <a:r>
              <a:rPr lang="en-US" dirty="0" smtClean="0"/>
              <a:t>Modeling,</a:t>
            </a:r>
            <a:r>
              <a:rPr lang="en-US" baseline="0" dirty="0" smtClean="0"/>
              <a:t> monitoring and data collection are all required under Sec. 117.  These seem to be intrinsic to the </a:t>
            </a:r>
            <a:r>
              <a:rPr lang="en-US" baseline="0" dirty="0" smtClean="0"/>
              <a:t>TMDL. It’s unclear how a “</a:t>
            </a:r>
            <a:r>
              <a:rPr lang="en-US" baseline="0" dirty="0" smtClean="0"/>
              <a:t>non-</a:t>
            </a:r>
            <a:r>
              <a:rPr lang="en-US" baseline="0" dirty="0" err="1" smtClean="0"/>
              <a:t>tmdl</a:t>
            </a:r>
            <a:r>
              <a:rPr lang="en-US" baseline="0" dirty="0" smtClean="0"/>
              <a:t> option” </a:t>
            </a:r>
            <a:r>
              <a:rPr lang="en-US" baseline="0" dirty="0" smtClean="0"/>
              <a:t> </a:t>
            </a:r>
            <a:r>
              <a:rPr lang="en-US" u="sng" baseline="0" dirty="0" smtClean="0"/>
              <a:t>could </a:t>
            </a:r>
            <a:r>
              <a:rPr lang="en-US" baseline="0" dirty="0" smtClean="0"/>
              <a:t>be implemented.  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PSC will be asked to make final</a:t>
            </a:r>
            <a:r>
              <a:rPr lang="en-US" baseline="0" dirty="0" smtClean="0"/>
              <a:t> decisions on: </a:t>
            </a:r>
          </a:p>
          <a:p>
            <a:pPr marL="228600" indent="-228600">
              <a:buFontTx/>
              <a:buAutoNum type="arabicPeriod"/>
            </a:pPr>
            <a:r>
              <a:rPr lang="en-US" dirty="0" smtClean="0"/>
              <a:t>The</a:t>
            </a:r>
            <a:r>
              <a:rPr lang="en-US" baseline="0" dirty="0" smtClean="0"/>
              <a:t> type of agreement </a:t>
            </a:r>
          </a:p>
          <a:p>
            <a:pPr marL="228600" indent="-228600">
              <a:buFontTx/>
              <a:buAutoNum type="arabicPeriod"/>
            </a:pPr>
            <a:r>
              <a:rPr lang="en-US" baseline="0" dirty="0" smtClean="0"/>
              <a:t>Membership of the EC </a:t>
            </a:r>
          </a:p>
          <a:p>
            <a:pPr marL="228600" indent="-228600">
              <a:buFontTx/>
              <a:buAutoNum type="arabicPeriod"/>
            </a:pPr>
            <a:r>
              <a:rPr lang="en-US" baseline="0" dirty="0" smtClean="0"/>
              <a:t>Alternatives to “full membership”</a:t>
            </a:r>
          </a:p>
          <a:p>
            <a:pPr marL="228600" indent="-228600">
              <a:buFontTx/>
              <a:buAutoNum type="arabicPeriod"/>
            </a:pPr>
            <a:r>
              <a:rPr lang="en-US" baseline="0" dirty="0" smtClean="0"/>
              <a:t>Who should sign off on goals and outcomes</a:t>
            </a:r>
          </a:p>
          <a:p>
            <a:pPr marL="228600" indent="-228600">
              <a:buFontTx/>
              <a:buAutoNum type="arabicPeriod"/>
            </a:pPr>
            <a:r>
              <a:rPr lang="en-US" baseline="0" dirty="0" smtClean="0"/>
              <a:t>Frequency of renewing goals and outcomes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4F384-71E7-4B9C-BAA7-810383A19B23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9ABD6-7DD9-46F7-BA04-44EC6A5333F3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56037"/>
            <a:ext cx="8229600" cy="23923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3800" b="1" dirty="0" smtClean="0">
                <a:solidFill>
                  <a:srgbClr val="0033CC"/>
                </a:solidFill>
              </a:rPr>
              <a:t>Options for</a:t>
            </a:r>
          </a:p>
          <a:p>
            <a:pPr algn="ctr">
              <a:buNone/>
            </a:pPr>
            <a:r>
              <a:rPr lang="en-US" sz="3800" b="1" dirty="0" smtClean="0">
                <a:solidFill>
                  <a:srgbClr val="0033CC"/>
                </a:solidFill>
              </a:rPr>
              <a:t>CBP Agreement and EC Membership</a:t>
            </a:r>
          </a:p>
          <a:p>
            <a:pPr algn="ctr">
              <a:buNone/>
            </a:pPr>
            <a:r>
              <a:rPr lang="en-US" sz="3800" b="1" dirty="0" smtClean="0">
                <a:solidFill>
                  <a:srgbClr val="0033CC"/>
                </a:solidFill>
              </a:rPr>
              <a:t>For </a:t>
            </a:r>
            <a:endParaRPr lang="en-US" sz="3800" dirty="0">
              <a:solidFill>
                <a:srgbClr val="0033CC"/>
              </a:solidFill>
            </a:endParaRPr>
          </a:p>
          <a:p>
            <a:pPr algn="ctr">
              <a:buNone/>
            </a:pPr>
            <a:r>
              <a:rPr lang="en-US" sz="3800" b="1" dirty="0">
                <a:solidFill>
                  <a:srgbClr val="0033CC"/>
                </a:solidFill>
              </a:rPr>
              <a:t>Principals’ Staff Committee </a:t>
            </a:r>
            <a:r>
              <a:rPr lang="en-US" sz="3800" b="1" dirty="0" smtClean="0">
                <a:solidFill>
                  <a:srgbClr val="0033CC"/>
                </a:solidFill>
              </a:rPr>
              <a:t>Consideration</a:t>
            </a:r>
            <a:endParaRPr lang="en-US" b="1" dirty="0" smtClean="0">
              <a:solidFill>
                <a:srgbClr val="0033CC"/>
              </a:solidFill>
            </a:endParaRPr>
          </a:p>
          <a:p>
            <a:pPr algn="ctr">
              <a:buNone/>
            </a:pPr>
            <a:endParaRPr lang="en-US" sz="1900" b="1" dirty="0" smtClean="0">
              <a:solidFill>
                <a:srgbClr val="0033CC"/>
              </a:solidFill>
            </a:endParaRPr>
          </a:p>
          <a:p>
            <a:pPr algn="ctr">
              <a:buNone/>
            </a:pPr>
            <a:r>
              <a:rPr lang="en-US" sz="2800" b="1" dirty="0" smtClean="0">
                <a:solidFill>
                  <a:srgbClr val="0033CC"/>
                </a:solidFill>
              </a:rPr>
              <a:t>March , 2013</a:t>
            </a:r>
          </a:p>
          <a:p>
            <a:pPr algn="ctr">
              <a:buNone/>
            </a:pPr>
            <a:endParaRPr lang="en-US" sz="2800" dirty="0">
              <a:solidFill>
                <a:srgbClr val="0033CC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gbarranc\AppData\Local\Microsoft\Windows\Temporary Internet Files\Content.Outlook\RRNOX6V4\Final 30 yr CBP Logo L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379" y="457200"/>
            <a:ext cx="2597021" cy="2286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2133600" y="3505200"/>
            <a:ext cx="518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Overview of Options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143000"/>
            <a:ext cx="7162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defRPr/>
            </a:pPr>
            <a:r>
              <a:rPr lang="en-US" sz="2800" b="1" u="sng" dirty="0" smtClean="0"/>
              <a:t>Document 1:</a:t>
            </a:r>
            <a:r>
              <a:rPr lang="en-US" sz="2800" b="1" dirty="0" smtClean="0"/>
              <a:t>  2013 Chesapeake Bay Agreement</a:t>
            </a:r>
            <a:r>
              <a:rPr lang="en-US" sz="2800" b="1" u="sng" dirty="0" smtClean="0"/>
              <a:t> </a:t>
            </a:r>
            <a:endParaRPr lang="en-US" sz="2800" dirty="0" smtClean="0"/>
          </a:p>
          <a:p>
            <a:endParaRPr lang="en-US" sz="800" dirty="0" smtClean="0"/>
          </a:p>
          <a:p>
            <a:r>
              <a:rPr lang="en-US" sz="2000" b="1" dirty="0" smtClean="0"/>
              <a:t>Section 1: Preamble</a:t>
            </a:r>
          </a:p>
          <a:p>
            <a:endParaRPr lang="en-US" sz="1050" b="1" dirty="0" smtClean="0"/>
          </a:p>
          <a:p>
            <a:r>
              <a:rPr lang="en-US" sz="2000" b="1" dirty="0" smtClean="0"/>
              <a:t>Section 2: Vision </a:t>
            </a:r>
          </a:p>
          <a:p>
            <a:endParaRPr lang="en-US" sz="1050" b="1" dirty="0" smtClean="0"/>
          </a:p>
          <a:p>
            <a:r>
              <a:rPr lang="en-US" sz="2000" b="1" dirty="0" smtClean="0"/>
              <a:t>Section 3: Mission </a:t>
            </a:r>
          </a:p>
          <a:p>
            <a:endParaRPr lang="en-US" sz="1050" b="1" dirty="0" smtClean="0"/>
          </a:p>
          <a:p>
            <a:r>
              <a:rPr lang="en-US" sz="2000" b="1" dirty="0" smtClean="0"/>
              <a:t>Section 4: Goals</a:t>
            </a:r>
            <a:endParaRPr lang="en-US" sz="1050" b="1" dirty="0" smtClean="0"/>
          </a:p>
          <a:p>
            <a:endParaRPr lang="en-US" sz="1050" b="1" dirty="0" smtClean="0"/>
          </a:p>
          <a:p>
            <a:r>
              <a:rPr lang="en-US" sz="2000" b="1" dirty="0" smtClean="0"/>
              <a:t>Section 5: Membership </a:t>
            </a:r>
          </a:p>
          <a:p>
            <a:endParaRPr lang="en-US" sz="1050" b="1" dirty="0" smtClean="0"/>
          </a:p>
          <a:p>
            <a:r>
              <a:rPr lang="en-US" sz="2000" b="1" dirty="0" smtClean="0"/>
              <a:t>Section 6: Principles </a:t>
            </a:r>
          </a:p>
          <a:p>
            <a:endParaRPr lang="en-US" sz="1050" b="1" dirty="0" smtClean="0"/>
          </a:p>
          <a:p>
            <a:r>
              <a:rPr lang="en-US" sz="2000" b="1" dirty="0" smtClean="0"/>
              <a:t>Section 7:  Effective Date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sz="1050" dirty="0" smtClean="0"/>
          </a:p>
          <a:p>
            <a:r>
              <a:rPr lang="en-US" sz="2000" b="1" dirty="0" smtClean="0"/>
              <a:t>Section 8:  Affirmation and Signatures</a:t>
            </a:r>
          </a:p>
          <a:p>
            <a:pPr lvl="2"/>
            <a:r>
              <a:rPr lang="en-US" b="1" dirty="0" smtClean="0">
                <a:solidFill>
                  <a:srgbClr val="C00000"/>
                </a:solidFill>
              </a:rPr>
              <a:t>Decision:  </a:t>
            </a:r>
            <a:r>
              <a:rPr lang="en-US" dirty="0" smtClean="0">
                <a:solidFill>
                  <a:srgbClr val="C00000"/>
                </a:solidFill>
              </a:rPr>
              <a:t>Additional FLC representation?</a:t>
            </a:r>
          </a:p>
          <a:p>
            <a:r>
              <a:rPr lang="en-US" sz="1050" dirty="0" smtClean="0"/>
              <a:t> </a:t>
            </a:r>
          </a:p>
          <a:p>
            <a:pPr lvl="2"/>
            <a:r>
              <a:rPr lang="en-US" b="1" dirty="0" smtClean="0">
                <a:solidFill>
                  <a:srgbClr val="C00000"/>
                </a:solidFill>
              </a:rPr>
              <a:t>Decision – </a:t>
            </a:r>
            <a:r>
              <a:rPr lang="en-US" dirty="0" smtClean="0">
                <a:solidFill>
                  <a:srgbClr val="C00000"/>
                </a:solidFill>
              </a:rPr>
              <a:t>Alternatives to full membership?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Overview of Options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886649"/>
            <a:ext cx="7162800" cy="2685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50000"/>
              </a:lnSpc>
              <a:defRPr/>
            </a:pPr>
            <a:r>
              <a:rPr lang="en-US" sz="2800" b="1" u="sng" dirty="0" smtClean="0"/>
              <a:t>Document 2:  CBP Outcomes</a:t>
            </a:r>
          </a:p>
          <a:p>
            <a:endParaRPr lang="en-US" sz="800" dirty="0" smtClean="0"/>
          </a:p>
          <a:p>
            <a:pPr lvl="2"/>
            <a:r>
              <a:rPr lang="en-US" sz="2000" b="1" dirty="0" smtClean="0">
                <a:solidFill>
                  <a:srgbClr val="C00000"/>
                </a:solidFill>
              </a:rPr>
              <a:t>Decision: </a:t>
            </a:r>
            <a:r>
              <a:rPr lang="en-US" sz="2000" dirty="0" smtClean="0">
                <a:solidFill>
                  <a:srgbClr val="C00000"/>
                </a:solidFill>
              </a:rPr>
              <a:t> Should the Outcomes document be signed by the EC or PSC?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800" b="1" u="sng" dirty="0" smtClean="0"/>
              <a:t>Document 3</a:t>
            </a:r>
            <a:r>
              <a:rPr lang="en-US" sz="2800" b="1" dirty="0" smtClean="0"/>
              <a:t>:  Governance </a:t>
            </a:r>
            <a:endParaRPr lang="en-US" sz="2800" dirty="0" smtClean="0"/>
          </a:p>
          <a:p>
            <a:endParaRPr lang="en-US" sz="10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Overview of Options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143001"/>
            <a:ext cx="7162800" cy="5670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Option 2a: Comprehensive Agreement</a:t>
            </a:r>
          </a:p>
          <a:p>
            <a:endParaRPr lang="en-US" sz="800" dirty="0" smtClean="0"/>
          </a:p>
          <a:p>
            <a:r>
              <a:rPr lang="en-US" sz="2800" b="1" dirty="0" smtClean="0"/>
              <a:t>   2013 Chesapeake Bay Agreement</a:t>
            </a:r>
            <a:endParaRPr lang="en-US" sz="2800" dirty="0" smtClean="0"/>
          </a:p>
          <a:p>
            <a:pPr lvl="1"/>
            <a:r>
              <a:rPr lang="en-US" sz="2400" dirty="0" smtClean="0"/>
              <a:t>Section 1: Preamble </a:t>
            </a:r>
          </a:p>
          <a:p>
            <a:pPr lvl="1"/>
            <a:r>
              <a:rPr lang="en-US" sz="2400" dirty="0" smtClean="0"/>
              <a:t>Section 2: Vision </a:t>
            </a:r>
          </a:p>
          <a:p>
            <a:pPr lvl="1"/>
            <a:r>
              <a:rPr lang="en-US" sz="2400" dirty="0" smtClean="0"/>
              <a:t>Section 3: Mission </a:t>
            </a:r>
          </a:p>
          <a:p>
            <a:pPr lvl="1"/>
            <a:r>
              <a:rPr lang="en-US" sz="2400" dirty="0" smtClean="0"/>
              <a:t>Section 4: Goals and Outcomes</a:t>
            </a:r>
          </a:p>
          <a:p>
            <a:pPr lvl="1"/>
            <a:r>
              <a:rPr lang="en-US" sz="2400" dirty="0" smtClean="0"/>
              <a:t>Section 5: Membership  </a:t>
            </a:r>
          </a:p>
          <a:p>
            <a:pPr lvl="1"/>
            <a:r>
              <a:rPr lang="en-US" sz="2400" dirty="0" smtClean="0"/>
              <a:t>Section 6: Principals </a:t>
            </a:r>
          </a:p>
          <a:p>
            <a:pPr lvl="1"/>
            <a:r>
              <a:rPr lang="en-US" sz="2400" dirty="0" smtClean="0"/>
              <a:t>Section 7:  Effective Date</a:t>
            </a:r>
          </a:p>
          <a:p>
            <a:pPr lvl="1"/>
            <a:r>
              <a:rPr lang="en-US" sz="2400" dirty="0" smtClean="0"/>
              <a:t>Section 8:  Affirmation and Signatures</a:t>
            </a:r>
            <a:endParaRPr lang="en-US" sz="1400" dirty="0" smtClean="0"/>
          </a:p>
          <a:p>
            <a:pPr lvl="1"/>
            <a:r>
              <a:rPr lang="en-US" sz="1400" dirty="0" smtClean="0"/>
              <a:t> </a:t>
            </a:r>
          </a:p>
          <a:p>
            <a:pPr lvl="1"/>
            <a:r>
              <a:rPr lang="en-US" sz="2400" dirty="0" smtClean="0"/>
              <a:t>Appendix:  CBP Governance (or separate document)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1600" b="1" dirty="0" smtClean="0">
                <a:solidFill>
                  <a:srgbClr val="C00000"/>
                </a:solidFill>
              </a:rPr>
              <a:t>Decision</a:t>
            </a:r>
            <a:r>
              <a:rPr lang="en-US" sz="1600" dirty="0" smtClean="0">
                <a:solidFill>
                  <a:srgbClr val="C00000"/>
                </a:solidFill>
              </a:rPr>
              <a:t>:  How frequently would this agreement type be updated so that goals, outcomes, indicators and measures remain current?”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Overview of Options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277064"/>
            <a:ext cx="8001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Option 2b: Comprehensive Agreement</a:t>
            </a:r>
          </a:p>
          <a:p>
            <a:r>
              <a:rPr lang="en-US" sz="2400" b="1" dirty="0" smtClean="0"/>
              <a:t>Chesapeake Bay Commission Draft</a:t>
            </a:r>
          </a:p>
          <a:p>
            <a:pPr lvl="1"/>
            <a:endParaRPr lang="en-US" sz="1400" dirty="0" smtClean="0"/>
          </a:p>
          <a:p>
            <a:r>
              <a:rPr lang="en-US" sz="2200" dirty="0" smtClean="0"/>
              <a:t>Section 1:  Preamble – history, benefits and accomplishments </a:t>
            </a:r>
          </a:p>
          <a:p>
            <a:r>
              <a:rPr lang="en-US" sz="2200" dirty="0" smtClean="0"/>
              <a:t>Section 2:  Clean Water –  two goal statements</a:t>
            </a:r>
          </a:p>
          <a:p>
            <a:r>
              <a:rPr lang="en-US" sz="2200" dirty="0" smtClean="0"/>
              <a:t>Section 3:  Restoring the Resources – several goal statements</a:t>
            </a:r>
          </a:p>
          <a:p>
            <a:r>
              <a:rPr lang="en-US" sz="2200" dirty="0" smtClean="0"/>
              <a:t>Section 4:  The Partnership – recognition of Partnership’s   </a:t>
            </a:r>
          </a:p>
          <a:p>
            <a:r>
              <a:rPr lang="en-US" sz="2200" dirty="0" smtClean="0"/>
              <a:t>                     importance; would include two goals</a:t>
            </a:r>
          </a:p>
          <a:p>
            <a:r>
              <a:rPr lang="en-US" sz="2200" dirty="0" smtClean="0"/>
              <a:t>Section 5:  Signatures </a:t>
            </a:r>
          </a:p>
          <a:p>
            <a:endParaRPr lang="en-US" sz="2200" dirty="0" smtClean="0"/>
          </a:p>
          <a:p>
            <a:r>
              <a:rPr lang="en-US" sz="2200" dirty="0" smtClean="0"/>
              <a:t>Appendix A:  Role of Federal Partners </a:t>
            </a:r>
          </a:p>
          <a:p>
            <a:r>
              <a:rPr lang="en-US" sz="2200" dirty="0" smtClean="0"/>
              <a:t>Appendix B:  Governance and Structure – by-laws of the Partnership, </a:t>
            </a:r>
          </a:p>
          <a:p>
            <a:r>
              <a:rPr lang="en-US" sz="2200" dirty="0" smtClean="0"/>
              <a:t>                        describing each level of the partnership, </a:t>
            </a:r>
          </a:p>
          <a:p>
            <a:r>
              <a:rPr lang="en-US" sz="2200" dirty="0" smtClean="0"/>
              <a:t>                        responsibilities, and the decision-making process.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" y="152400"/>
            <a:ext cx="2819400" cy="3581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GIT6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Establish GIT sub-group fully representative of all partners 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Determine next step to finalize </a:t>
            </a:r>
            <a:r>
              <a:rPr lang="en-US" sz="1400" dirty="0" smtClean="0">
                <a:solidFill>
                  <a:srgbClr val="92D050"/>
                </a:solidFill>
              </a:rPr>
              <a:t>goals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rgbClr val="92D050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Determine key </a:t>
            </a:r>
            <a:r>
              <a:rPr lang="en-US" sz="1400" dirty="0" smtClean="0">
                <a:solidFill>
                  <a:srgbClr val="92D050"/>
                </a:solidFill>
              </a:rPr>
              <a:t>governance</a:t>
            </a:r>
            <a:r>
              <a:rPr lang="en-US" sz="1400" dirty="0" smtClean="0">
                <a:solidFill>
                  <a:schemeClr val="bg1"/>
                </a:solidFill>
              </a:rPr>
              <a:t> issues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Look at  issues and early decisions needed for </a:t>
            </a:r>
            <a:r>
              <a:rPr lang="en-US" sz="1400" dirty="0" smtClean="0">
                <a:solidFill>
                  <a:srgbClr val="92D050"/>
                </a:solidFill>
              </a:rPr>
              <a:t>agreement</a:t>
            </a:r>
            <a:endParaRPr lang="en-US" sz="1400" dirty="0">
              <a:solidFill>
                <a:srgbClr val="92D05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971800" y="1600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48400" y="3429000"/>
            <a:ext cx="28194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PSC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Adopt or recommend changes to </a:t>
            </a:r>
            <a:r>
              <a:rPr lang="en-US" sz="1400" dirty="0" smtClean="0">
                <a:solidFill>
                  <a:srgbClr val="92D050"/>
                </a:solidFill>
              </a:rPr>
              <a:t>goals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rgbClr val="92D050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Provide input and guidance on key </a:t>
            </a:r>
            <a:r>
              <a:rPr lang="en-US" sz="1400" dirty="0" smtClean="0">
                <a:solidFill>
                  <a:srgbClr val="92D050"/>
                </a:solidFill>
              </a:rPr>
              <a:t>governance </a:t>
            </a:r>
            <a:r>
              <a:rPr lang="en-US" sz="1400" dirty="0" smtClean="0">
                <a:solidFill>
                  <a:schemeClr val="bg1"/>
                </a:solidFill>
              </a:rPr>
              <a:t> issues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Select style of </a:t>
            </a:r>
            <a:r>
              <a:rPr lang="en-US" sz="1400" dirty="0" smtClean="0">
                <a:solidFill>
                  <a:srgbClr val="92D050"/>
                </a:solidFill>
              </a:rPr>
              <a:t>agreement </a:t>
            </a:r>
            <a:r>
              <a:rPr lang="en-US" sz="1400" dirty="0" smtClean="0">
                <a:solidFill>
                  <a:schemeClr val="bg1"/>
                </a:solidFill>
              </a:rPr>
              <a:t>&amp; provide guidance for EC directive </a:t>
            </a:r>
          </a:p>
        </p:txBody>
      </p:sp>
      <p:sp>
        <p:nvSpPr>
          <p:cNvPr id="8" name="Rectangle 7"/>
          <p:cNvSpPr/>
          <p:nvPr/>
        </p:nvSpPr>
        <p:spPr>
          <a:xfrm>
            <a:off x="3124200" y="3886200"/>
            <a:ext cx="25146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GIT6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Build out PSC selected options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Coordinate with other GITs to finalize </a:t>
            </a:r>
            <a:r>
              <a:rPr lang="en-US" sz="1400" dirty="0" smtClean="0">
                <a:solidFill>
                  <a:srgbClr val="92D050"/>
                </a:solidFill>
              </a:rPr>
              <a:t>goals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rgbClr val="92D050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Develop EC directive ---including </a:t>
            </a:r>
            <a:r>
              <a:rPr lang="en-US" sz="1400" dirty="0" smtClean="0">
                <a:solidFill>
                  <a:srgbClr val="92D050"/>
                </a:solidFill>
              </a:rPr>
              <a:t>governance</a:t>
            </a:r>
            <a:r>
              <a:rPr lang="en-US" sz="1400" dirty="0" smtClean="0">
                <a:solidFill>
                  <a:schemeClr val="bg1"/>
                </a:solidFill>
              </a:rPr>
              <a:t> and alignment leading to new </a:t>
            </a:r>
            <a:r>
              <a:rPr lang="en-US" sz="1400" dirty="0" smtClean="0">
                <a:solidFill>
                  <a:srgbClr val="92D050"/>
                </a:solidFill>
              </a:rPr>
              <a:t>agreement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762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0000"/>
                </a:solidFill>
                <a:ea typeface="Batang" pitchFamily="18" charset="-127"/>
              </a:rPr>
              <a:t>Proposed Outline for Alignment Process</a:t>
            </a:r>
          </a:p>
          <a:p>
            <a:pPr algn="ctr"/>
            <a:endParaRPr lang="en-US" sz="2000" i="1" dirty="0" smtClean="0">
              <a:solidFill>
                <a:schemeClr val="accent6">
                  <a:lumMod val="75000"/>
                </a:schemeClr>
              </a:solidFill>
              <a:ea typeface="Batang" pitchFamily="18" charset="-127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3886200"/>
            <a:ext cx="24384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PSC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600" dirty="0" smtClean="0">
                <a:solidFill>
                  <a:schemeClr val="bg1"/>
                </a:solidFill>
              </a:rPr>
              <a:t>  Final adoption of </a:t>
            </a:r>
            <a:r>
              <a:rPr lang="en-US" sz="1600" dirty="0" smtClean="0">
                <a:solidFill>
                  <a:srgbClr val="92D050"/>
                </a:solidFill>
              </a:rPr>
              <a:t>goals</a:t>
            </a:r>
          </a:p>
          <a:p>
            <a:pPr>
              <a:buFontTx/>
              <a:buChar char="-"/>
            </a:pPr>
            <a:endParaRPr lang="en-US" sz="16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600" dirty="0" smtClean="0">
                <a:solidFill>
                  <a:schemeClr val="bg1"/>
                </a:solidFill>
              </a:rPr>
              <a:t>  Approve final directive content for adoption at 2013 EC Meeting</a:t>
            </a: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2590800" y="48006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05200" y="1219200"/>
            <a:ext cx="2133600" cy="18288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MB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600" dirty="0" smtClean="0">
                <a:solidFill>
                  <a:schemeClr val="bg1"/>
                </a:solidFill>
              </a:rPr>
              <a:t> Receive MB Input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524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December - January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5200" y="12192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January 10</a:t>
            </a:r>
            <a:r>
              <a:rPr lang="en-US" sz="1400" baseline="30000" dirty="0" smtClean="0">
                <a:solidFill>
                  <a:srgbClr val="FFFF00"/>
                </a:solidFill>
              </a:rPr>
              <a:t>th</a:t>
            </a:r>
            <a:r>
              <a:rPr lang="en-US" sz="1400" dirty="0" smtClean="0">
                <a:solidFill>
                  <a:srgbClr val="FFFF00"/>
                </a:solidFill>
              </a:rPr>
              <a:t> MB Meeting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3426023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March PSC Meeting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8862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March - April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400" y="152400"/>
            <a:ext cx="2819400" cy="2819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GIT6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Coordinate effort with GITs to finalize proposed new </a:t>
            </a:r>
            <a:r>
              <a:rPr lang="en-US" sz="1400" dirty="0" smtClean="0">
                <a:solidFill>
                  <a:srgbClr val="92D050"/>
                </a:solidFill>
              </a:rPr>
              <a:t>goals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Build out potential </a:t>
            </a:r>
            <a:r>
              <a:rPr lang="en-US" sz="1400" dirty="0" smtClean="0">
                <a:solidFill>
                  <a:srgbClr val="92D050"/>
                </a:solidFill>
              </a:rPr>
              <a:t>governance</a:t>
            </a:r>
            <a:r>
              <a:rPr lang="en-US" sz="1400" dirty="0" smtClean="0">
                <a:solidFill>
                  <a:schemeClr val="bg1"/>
                </a:solidFill>
              </a:rPr>
              <a:t> options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>
                <a:solidFill>
                  <a:schemeClr val="bg1"/>
                </a:solidFill>
              </a:rPr>
              <a:t> Build out options for potential new </a:t>
            </a:r>
            <a:r>
              <a:rPr lang="en-US" sz="1400" dirty="0" smtClean="0">
                <a:solidFill>
                  <a:srgbClr val="92D050"/>
                </a:solidFill>
              </a:rPr>
              <a:t>agreement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715000" y="1600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38862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April PSC Meeting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29400" y="1524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January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5715001" y="48006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Up-Down Arrow 21"/>
          <p:cNvSpPr/>
          <p:nvPr/>
        </p:nvSpPr>
        <p:spPr>
          <a:xfrm>
            <a:off x="7467600" y="2895600"/>
            <a:ext cx="381000" cy="5334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572000" y="3440668"/>
            <a:ext cx="142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You Are Here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885748" y="2990334"/>
            <a:ext cx="1080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MB Input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599748" y="4196834"/>
            <a:ext cx="6848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MB 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Input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462848" y="4209534"/>
            <a:ext cx="6848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MB 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Input</a:t>
            </a:r>
          </a:p>
        </p:txBody>
      </p:sp>
      <p:sp>
        <p:nvSpPr>
          <p:cNvPr id="27" name="Chevron 26"/>
          <p:cNvSpPr/>
          <p:nvPr/>
        </p:nvSpPr>
        <p:spPr>
          <a:xfrm>
            <a:off x="5943600" y="3505200"/>
            <a:ext cx="254000" cy="241300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365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Options for Consideration</a:t>
            </a: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Option 1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Three-Part Agreement </a:t>
            </a:r>
          </a:p>
          <a:p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Option 2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Comprehensive Agreement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2a – CBP version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2b – Chesapeake Bay Commission version</a:t>
            </a: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Chesapeake Bay Agreement 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Consensus2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9"/>
          <p:cNvSpPr txBox="1">
            <a:spLocks noChangeArrowheads="1"/>
          </p:cNvSpPr>
          <p:nvPr/>
        </p:nvSpPr>
        <p:spPr bwMode="auto">
          <a:xfrm>
            <a:off x="1277938" y="3417922"/>
            <a:ext cx="6596062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3" rIns="91425" bIns="45713"/>
          <a:lstStyle>
            <a:lvl1pPr marL="341313" indent="-341313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2400"/>
              </a:spcAft>
              <a:buClr>
                <a:srgbClr val="7ECC30"/>
              </a:buClr>
              <a:buSzPct val="90000"/>
              <a:buFont typeface="Lucida Grande" charset="0"/>
              <a:buChar char="■"/>
            </a:pPr>
            <a:r>
              <a:rPr lang="en-US" sz="2800" dirty="0"/>
              <a:t>The process we used was explicit, rational &amp; fair</a:t>
            </a:r>
          </a:p>
          <a:p>
            <a:pPr eaLnBrk="1" hangingPunct="1">
              <a:spcAft>
                <a:spcPts val="2400"/>
              </a:spcAft>
              <a:buClr>
                <a:srgbClr val="7ECC30"/>
              </a:buClr>
              <a:buSzPct val="90000"/>
              <a:buFont typeface="Lucida Grande" charset="0"/>
              <a:buChar char="■"/>
            </a:pPr>
            <a:r>
              <a:rPr lang="en-US" sz="2800" dirty="0"/>
              <a:t>I was treated well, my input was heard</a:t>
            </a:r>
          </a:p>
          <a:p>
            <a:pPr eaLnBrk="1" hangingPunct="1">
              <a:spcAft>
                <a:spcPts val="1200"/>
              </a:spcAft>
              <a:buClr>
                <a:srgbClr val="7ECC30"/>
              </a:buClr>
              <a:buSzPct val="90000"/>
              <a:buFont typeface="Lucida Grande" charset="0"/>
              <a:buChar char="■"/>
            </a:pPr>
            <a:r>
              <a:rPr lang="en-US" sz="2800" dirty="0"/>
              <a:t>And I can live with the </a:t>
            </a:r>
            <a:r>
              <a:rPr lang="en-US" sz="2800" dirty="0" smtClean="0"/>
              <a:t>outcomes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418980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Section 117, CWA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Requirements </a:t>
            </a:r>
            <a:endParaRPr lang="en-US" sz="2400" dirty="0" smtClean="0"/>
          </a:p>
          <a:p>
            <a:pPr lvl="1"/>
            <a:endParaRPr lang="en-US" sz="1600" dirty="0" smtClean="0"/>
          </a:p>
          <a:p>
            <a:pPr lvl="1"/>
            <a:r>
              <a:rPr lang="en-US" sz="2800" b="1" dirty="0" smtClean="0"/>
              <a:t>Chesapeake Bay Agreement – </a:t>
            </a:r>
            <a:r>
              <a:rPr lang="en-US" sz="2800" dirty="0" smtClean="0"/>
              <a:t>(a)(2) “the formal, voluntary agreements executed to achieve the goal of restoring and protecting the Chesapeake Bay ecosystem</a:t>
            </a:r>
            <a:r>
              <a:rPr lang="en-US" sz="2800" i="1" dirty="0" smtClean="0"/>
              <a:t> </a:t>
            </a:r>
            <a:r>
              <a:rPr lang="en-US" sz="2800" dirty="0" smtClean="0"/>
              <a:t>and the living resources of the Chesapeake Bay ecosystem and </a:t>
            </a:r>
            <a:r>
              <a:rPr lang="en-US" sz="2800" u="sng" dirty="0" smtClean="0"/>
              <a:t>signed by the Chesapeake Executive Council. “</a:t>
            </a:r>
            <a:endParaRPr lang="en-US" sz="2800" dirty="0" smtClean="0"/>
          </a:p>
          <a:p>
            <a:r>
              <a:rPr lang="en-US" sz="2800" dirty="0" smtClean="0"/>
              <a:t> </a:t>
            </a:r>
          </a:p>
          <a:p>
            <a:pPr lvl="1"/>
            <a:r>
              <a:rPr lang="en-US" sz="2800" b="1" dirty="0" smtClean="0"/>
              <a:t>Members of the Chesapeake Executive Council – </a:t>
            </a:r>
            <a:r>
              <a:rPr lang="en-US" sz="2800" dirty="0" smtClean="0"/>
              <a:t>(a)(5) “the signatories to the Chesapeake Bay Agreement.”</a:t>
            </a:r>
            <a:endParaRPr lang="en-US" sz="2000" dirty="0" smtClean="0"/>
          </a:p>
          <a:p>
            <a:r>
              <a:rPr lang="en-US" dirty="0" smtClean="0"/>
              <a:t> 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Section 117, CWA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Requirements </a:t>
            </a:r>
            <a:endParaRPr lang="en-US" sz="1600" dirty="0" smtClean="0"/>
          </a:p>
          <a:p>
            <a:pPr lvl="1"/>
            <a:endParaRPr lang="en-US" sz="1100" dirty="0" smtClean="0"/>
          </a:p>
          <a:p>
            <a:pPr lvl="1"/>
            <a:endParaRPr lang="en-US" sz="1100" dirty="0" smtClean="0"/>
          </a:p>
          <a:p>
            <a:pPr lvl="1"/>
            <a:r>
              <a:rPr lang="en-US" sz="2800" b="1" dirty="0" smtClean="0"/>
              <a:t>Scope of the Chesapeake Bay Program –</a:t>
            </a:r>
            <a:r>
              <a:rPr lang="en-US" sz="2800" dirty="0" smtClean="0"/>
              <a:t> (b)(2)(B)</a:t>
            </a:r>
          </a:p>
          <a:p>
            <a:pPr lvl="2"/>
            <a:r>
              <a:rPr lang="en-US" sz="2800" dirty="0" smtClean="0"/>
              <a:t> “implementing and coordinating science, research, </a:t>
            </a:r>
            <a:r>
              <a:rPr lang="en-US" sz="2800" u="sng" dirty="0" smtClean="0"/>
              <a:t>modeling</a:t>
            </a:r>
            <a:r>
              <a:rPr lang="en-US" sz="2800" dirty="0" smtClean="0"/>
              <a:t>, support services, </a:t>
            </a:r>
            <a:r>
              <a:rPr lang="en-US" sz="2800" u="sng" dirty="0" smtClean="0"/>
              <a:t>monitoring</a:t>
            </a:r>
            <a:r>
              <a:rPr lang="en-US" sz="2800" dirty="0" smtClean="0"/>
              <a:t>, </a:t>
            </a:r>
            <a:r>
              <a:rPr lang="en-US" sz="2800" u="sng" dirty="0" smtClean="0"/>
              <a:t>data collection,</a:t>
            </a:r>
            <a:r>
              <a:rPr lang="en-US" sz="2800" dirty="0" smtClean="0"/>
              <a:t> and other activities that support the Chesapeake Bay Program;</a:t>
            </a:r>
          </a:p>
          <a:p>
            <a:pPr lvl="2"/>
            <a:r>
              <a:rPr lang="en-US" sz="2800" dirty="0" smtClean="0"/>
              <a:t> “improve the </a:t>
            </a:r>
            <a:r>
              <a:rPr lang="en-US" sz="2800" u="sng" dirty="0" smtClean="0"/>
              <a:t>water quality and living resources</a:t>
            </a:r>
            <a:r>
              <a:rPr lang="en-US" sz="2800" dirty="0" smtClean="0"/>
              <a:t> in the Chesapeake Bay ecosystem” </a:t>
            </a:r>
          </a:p>
          <a:p>
            <a:pPr lvl="2"/>
            <a:r>
              <a:rPr lang="en-US" sz="2800" dirty="0" smtClean="0"/>
              <a:t>“ developing and implementing specific  action plans to carry out the responsibilities of the signatories”</a:t>
            </a:r>
            <a:endParaRPr lang="en-US" sz="2400" dirty="0" smtClean="0"/>
          </a:p>
          <a:p>
            <a:r>
              <a:rPr lang="en-US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Section 117, CWA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Requirements </a:t>
            </a:r>
            <a:endParaRPr lang="en-US" sz="3200" dirty="0" smtClean="0"/>
          </a:p>
          <a:p>
            <a:r>
              <a:rPr lang="en-US" dirty="0" smtClean="0"/>
              <a:t> </a:t>
            </a:r>
          </a:p>
          <a:p>
            <a:pPr lvl="1"/>
            <a:r>
              <a:rPr lang="en-US" sz="2800" b="1" dirty="0" smtClean="0"/>
              <a:t>Granting Funds – “</a:t>
            </a:r>
            <a:r>
              <a:rPr lang="en-US" sz="2800" i="1" u="sng" dirty="0" smtClean="0"/>
              <a:t>If a signatory jurisdiction has approved and committed to implement all or substantially all aspects of the Chesapeake Bay Agreement</a:t>
            </a:r>
            <a:r>
              <a:rPr lang="en-US" sz="2800" dirty="0" smtClean="0"/>
              <a:t>… the Administrator— (A) shall make a grant to the jurisdiction for the purpose of implementing the management mechanisms established and conditions as the Administrator considers appropriate; and (B) may make a grant to a signatory jurisdiction for the purpose of monitoring the Chesapeake Bay ecosystem.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Discussion Process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1981200" y="1676400"/>
            <a:ext cx="5943600" cy="394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endParaRPr lang="en-US" sz="3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/>
              <a:t>Listen </a:t>
            </a:r>
            <a:r>
              <a:rPr lang="en-US" sz="3200" b="1" dirty="0"/>
              <a:t>to the </a:t>
            </a:r>
            <a:r>
              <a:rPr lang="en-US" sz="3200" b="1" dirty="0" smtClean="0"/>
              <a:t>Options</a:t>
            </a:r>
          </a:p>
          <a:p>
            <a:pPr marL="457200" indent="-457200">
              <a:buFont typeface="+mj-lt"/>
              <a:buAutoNum type="arabicPeriod"/>
            </a:pPr>
            <a:endParaRPr lang="en-US" sz="3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/>
              <a:t>Discuss and Debate Options</a:t>
            </a:r>
          </a:p>
          <a:p>
            <a:pPr marL="457200" indent="-457200">
              <a:buFont typeface="+mj-lt"/>
              <a:buAutoNum type="arabicPeriod"/>
            </a:pPr>
            <a:endParaRPr lang="en-US" sz="3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/>
              <a:t>Make a Final Decision</a:t>
            </a:r>
            <a:endParaRPr lang="en-US" sz="3200" b="1" dirty="0"/>
          </a:p>
        </p:txBody>
      </p:sp>
    </p:spTree>
    <p:extLst>
      <p:ext uri="{BB962C8B-B14F-4D97-AF65-F5344CB8AC3E}">
        <p14:creationId xmlns="" xmlns:p14="http://schemas.microsoft.com/office/powerpoint/2010/main" val="25907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1">
              <a:lumMod val="75000"/>
            </a:schemeClr>
          </a:solidFill>
        </p:grpSpPr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Overview of Options</a:t>
            </a:r>
            <a:endParaRPr lang="en-US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1828800"/>
            <a:ext cx="640080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defRPr/>
            </a:pPr>
            <a:r>
              <a:rPr lang="en-US" sz="3200" b="1" dirty="0" smtClean="0">
                <a:solidFill>
                  <a:srgbClr val="C00000"/>
                </a:solidFill>
              </a:rPr>
              <a:t>Option 1:  Three-Part Agreement</a:t>
            </a:r>
            <a:endParaRPr lang="en-US" sz="3200" dirty="0" smtClean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defRPr/>
            </a:pPr>
            <a:endParaRPr lang="en-US" sz="700" dirty="0" smtClean="0"/>
          </a:p>
          <a:p>
            <a:pPr marL="342900" indent="-342900">
              <a:lnSpc>
                <a:spcPct val="150000"/>
              </a:lnSpc>
              <a:defRPr/>
            </a:pPr>
            <a:r>
              <a:rPr lang="en-US" sz="2800" b="1" dirty="0" smtClean="0"/>
              <a:t>Three separate documents: </a:t>
            </a:r>
          </a:p>
          <a:p>
            <a:pPr marL="800100" lvl="1" indent="-342900">
              <a:lnSpc>
                <a:spcPct val="150000"/>
              </a:lnSpc>
              <a:defRPr/>
            </a:pPr>
            <a:r>
              <a:rPr lang="en-US" sz="2800" b="1" dirty="0" smtClean="0"/>
              <a:t>1.   2013 Chesapeake Bay Agreement </a:t>
            </a:r>
          </a:p>
          <a:p>
            <a:pPr marL="971550" lvl="1" indent="-514350">
              <a:lnSpc>
                <a:spcPct val="150000"/>
              </a:lnSpc>
              <a:buAutoNum type="arabicPeriod" startAt="2"/>
              <a:defRPr/>
            </a:pPr>
            <a:r>
              <a:rPr lang="en-US" sz="2800" b="1" dirty="0" smtClean="0"/>
              <a:t>CBP Outcomes</a:t>
            </a:r>
          </a:p>
          <a:p>
            <a:pPr marL="971550" lvl="1" indent="-514350">
              <a:lnSpc>
                <a:spcPct val="150000"/>
              </a:lnSpc>
              <a:buAutoNum type="arabicPeriod" startAt="2"/>
              <a:defRPr/>
            </a:pPr>
            <a:r>
              <a:rPr lang="en-US" sz="2800" b="1" dirty="0" smtClean="0"/>
              <a:t>(CBP Governance )</a:t>
            </a:r>
          </a:p>
          <a:p>
            <a:pPr marL="342900" indent="-342900">
              <a:lnSpc>
                <a:spcPct val="150000"/>
              </a:lnSpc>
              <a:defRPr/>
            </a:pPr>
            <a:endParaRPr lang="en-US" sz="2800" dirty="0" smtClean="0"/>
          </a:p>
          <a:p>
            <a:pPr marL="342900" indent="-342900">
              <a:lnSpc>
                <a:spcPct val="150000"/>
              </a:lnSpc>
              <a:defRPr/>
            </a:pPr>
            <a:endParaRPr lang="en-US" sz="2800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753</Words>
  <Application>Microsoft Office PowerPoint</Application>
  <PresentationFormat>On-screen Show (4:3)</PresentationFormat>
  <Paragraphs>185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gbarranc</dc:creator>
  <cp:lastModifiedBy>gbarranc</cp:lastModifiedBy>
  <cp:revision>152</cp:revision>
  <dcterms:created xsi:type="dcterms:W3CDTF">2013-03-01T03:27:31Z</dcterms:created>
  <dcterms:modified xsi:type="dcterms:W3CDTF">2013-03-15T20:25:26Z</dcterms:modified>
</cp:coreProperties>
</file>