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28" autoAdjust="0"/>
    <p:restoredTop sz="94660"/>
  </p:normalViewPr>
  <p:slideViewPr>
    <p:cSldViewPr>
      <p:cViewPr varScale="1">
        <p:scale>
          <a:sx n="66" d="100"/>
          <a:sy n="66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1D0A5-BD83-447E-A7ED-6FF8DC44FDA4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F8A96-20BE-4B0D-AF78-F4D46FE0F2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1D0A5-BD83-447E-A7ED-6FF8DC44FDA4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F8A96-20BE-4B0D-AF78-F4D46FE0F2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1D0A5-BD83-447E-A7ED-6FF8DC44FDA4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F8A96-20BE-4B0D-AF78-F4D46FE0F2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1D0A5-BD83-447E-A7ED-6FF8DC44FDA4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F8A96-20BE-4B0D-AF78-F4D46FE0F2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1D0A5-BD83-447E-A7ED-6FF8DC44FDA4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F8A96-20BE-4B0D-AF78-F4D46FE0F2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1D0A5-BD83-447E-A7ED-6FF8DC44FDA4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F8A96-20BE-4B0D-AF78-F4D46FE0F2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1D0A5-BD83-447E-A7ED-6FF8DC44FDA4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F8A96-20BE-4B0D-AF78-F4D46FE0F2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1D0A5-BD83-447E-A7ED-6FF8DC44FDA4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F8A96-20BE-4B0D-AF78-F4D46FE0F2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1D0A5-BD83-447E-A7ED-6FF8DC44FDA4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F8A96-20BE-4B0D-AF78-F4D46FE0F2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1D0A5-BD83-447E-A7ED-6FF8DC44FDA4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F8A96-20BE-4B0D-AF78-F4D46FE0F2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1D0A5-BD83-447E-A7ED-6FF8DC44FDA4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F8A96-20BE-4B0D-AF78-F4D46FE0F2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F1D0A5-BD83-447E-A7ED-6FF8DC44FDA4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BF8A96-20BE-4B0D-AF78-F4D46FE0F2B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609600" y="2057400"/>
            <a:ext cx="2971800" cy="1676400"/>
          </a:xfrm>
          <a:prstGeom prst="ellipse">
            <a:avLst/>
          </a:prstGeom>
          <a:solidFill>
            <a:srgbClr val="FFC000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1143000" y="5029200"/>
            <a:ext cx="3200400" cy="1828800"/>
          </a:xfrm>
          <a:prstGeom prst="ellipse">
            <a:avLst/>
          </a:prstGeom>
          <a:solidFill>
            <a:srgbClr val="FFC000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267200" y="4953000"/>
            <a:ext cx="2819400" cy="1905000"/>
          </a:xfrm>
          <a:prstGeom prst="ellipse">
            <a:avLst/>
          </a:prstGeom>
          <a:solidFill>
            <a:srgbClr val="FFC000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943600" y="3505200"/>
            <a:ext cx="3200400" cy="1981200"/>
          </a:xfrm>
          <a:prstGeom prst="ellipse">
            <a:avLst/>
          </a:prstGeom>
          <a:solidFill>
            <a:srgbClr val="FFC000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638800" y="2209800"/>
            <a:ext cx="2667000" cy="1447800"/>
          </a:xfrm>
          <a:prstGeom prst="ellipse">
            <a:avLst/>
          </a:prstGeom>
          <a:solidFill>
            <a:srgbClr val="FFC000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457200" y="228600"/>
            <a:ext cx="8229600" cy="4111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Visual Decision</a:t>
            </a:r>
            <a:r>
              <a:rPr kumimoji="0" lang="en-US" sz="4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Frameworks –Habitat GIT 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19200" y="762000"/>
            <a:ext cx="6934200" cy="1219200"/>
          </a:xfrm>
          <a:prstGeom prst="rect">
            <a:avLst/>
          </a:prstGeom>
          <a:solidFill>
            <a:schemeClr val="accent1">
              <a:alpha val="4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295400" y="762000"/>
            <a:ext cx="647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u="sng" dirty="0" smtClean="0"/>
              <a:t>Adaptive Management based on annual review</a:t>
            </a:r>
            <a:r>
              <a:rPr lang="en-US" dirty="0" smtClean="0"/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47800" y="1066800"/>
            <a:ext cx="2819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Share progress and </a:t>
            </a:r>
          </a:p>
          <a:p>
            <a:pPr algn="ctr"/>
            <a:r>
              <a:rPr lang="en-US" dirty="0" smtClean="0"/>
              <a:t>address challenges and opportunities</a:t>
            </a:r>
            <a:endParaRPr lang="en-US" dirty="0"/>
          </a:p>
        </p:txBody>
      </p:sp>
      <p:sp>
        <p:nvSpPr>
          <p:cNvPr id="12" name="Right Arrow 11"/>
          <p:cNvSpPr/>
          <p:nvPr/>
        </p:nvSpPr>
        <p:spPr>
          <a:xfrm>
            <a:off x="4267200" y="1295400"/>
            <a:ext cx="8382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5029200" y="1143000"/>
            <a:ext cx="281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Adjust management strategies if appropriate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867400" y="274320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Goal</a:t>
            </a:r>
            <a:endParaRPr lang="en-US" dirty="0"/>
          </a:p>
        </p:txBody>
      </p:sp>
      <p:sp>
        <p:nvSpPr>
          <p:cNvPr id="15" name="Curved Left Arrow 14"/>
          <p:cNvSpPr/>
          <p:nvPr/>
        </p:nvSpPr>
        <p:spPr>
          <a:xfrm>
            <a:off x="7772400" y="1143000"/>
            <a:ext cx="685800" cy="129540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248400" y="42672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Factors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419600" y="579120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Current Efforts/Gaps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371600" y="5715000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MGMT Strategy</a:t>
            </a:r>
          </a:p>
          <a:p>
            <a:pPr algn="ctr"/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1066800" y="2667000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Performance Assessment</a:t>
            </a:r>
            <a:endParaRPr lang="en-US" dirty="0"/>
          </a:p>
        </p:txBody>
      </p:sp>
      <p:sp>
        <p:nvSpPr>
          <p:cNvPr id="21" name="Curved Left Arrow 20"/>
          <p:cNvSpPr/>
          <p:nvPr/>
        </p:nvSpPr>
        <p:spPr>
          <a:xfrm flipH="1" flipV="1">
            <a:off x="685800" y="990600"/>
            <a:ext cx="762000" cy="129540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381000" y="3657600"/>
            <a:ext cx="2819400" cy="1676400"/>
          </a:xfrm>
          <a:prstGeom prst="ellipse">
            <a:avLst/>
          </a:prstGeom>
          <a:solidFill>
            <a:srgbClr val="FFC000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609600" y="43434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Monitoring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Oval 23"/>
          <p:cNvSpPr/>
          <p:nvPr/>
        </p:nvSpPr>
        <p:spPr>
          <a:xfrm>
            <a:off x="609600" y="2057400"/>
            <a:ext cx="2971800" cy="1676400"/>
          </a:xfrm>
          <a:prstGeom prst="ellipse">
            <a:avLst/>
          </a:prstGeom>
          <a:solidFill>
            <a:srgbClr val="FFC000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152400" y="3581400"/>
            <a:ext cx="2819400" cy="1676400"/>
          </a:xfrm>
          <a:prstGeom prst="ellipse">
            <a:avLst/>
          </a:prstGeom>
          <a:solidFill>
            <a:srgbClr val="FFC000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1143000" y="5029200"/>
            <a:ext cx="3200400" cy="1828800"/>
          </a:xfrm>
          <a:prstGeom prst="ellipse">
            <a:avLst/>
          </a:prstGeom>
          <a:solidFill>
            <a:srgbClr val="FFC000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4267200" y="4953000"/>
            <a:ext cx="2819400" cy="1905000"/>
          </a:xfrm>
          <a:prstGeom prst="ellipse">
            <a:avLst/>
          </a:prstGeom>
          <a:solidFill>
            <a:srgbClr val="FFC000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5943600" y="3505200"/>
            <a:ext cx="3200400" cy="1981200"/>
          </a:xfrm>
          <a:prstGeom prst="ellipse">
            <a:avLst/>
          </a:prstGeom>
          <a:solidFill>
            <a:srgbClr val="FFC000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5638800" y="2209800"/>
            <a:ext cx="2667000" cy="1447800"/>
          </a:xfrm>
          <a:prstGeom prst="ellipse">
            <a:avLst/>
          </a:prstGeom>
          <a:solidFill>
            <a:srgbClr val="FFC000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Fish Passage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219200" y="762000"/>
            <a:ext cx="6934200" cy="1219200"/>
          </a:xfrm>
          <a:prstGeom prst="rect">
            <a:avLst/>
          </a:prstGeom>
          <a:solidFill>
            <a:schemeClr val="accent1">
              <a:alpha val="4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295400" y="762000"/>
            <a:ext cx="647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u="sng" dirty="0" smtClean="0"/>
              <a:t>Adaptive Management based on annual review</a:t>
            </a:r>
            <a:r>
              <a:rPr lang="en-US" dirty="0" smtClean="0"/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47800" y="1066800"/>
            <a:ext cx="2819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Share progress and </a:t>
            </a:r>
          </a:p>
          <a:p>
            <a:pPr algn="ctr"/>
            <a:r>
              <a:rPr lang="en-US" dirty="0" smtClean="0"/>
              <a:t>address challenges and opportunities</a:t>
            </a:r>
            <a:endParaRPr lang="en-US" dirty="0"/>
          </a:p>
        </p:txBody>
      </p:sp>
      <p:sp>
        <p:nvSpPr>
          <p:cNvPr id="10" name="Right Arrow 9"/>
          <p:cNvSpPr/>
          <p:nvPr/>
        </p:nvSpPr>
        <p:spPr>
          <a:xfrm>
            <a:off x="4267200" y="1295400"/>
            <a:ext cx="8382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029200" y="1143000"/>
            <a:ext cx="281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Adjust management strategies if appropriate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867400" y="2286000"/>
            <a:ext cx="2362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Goal: </a:t>
            </a:r>
            <a:r>
              <a:rPr lang="en-US" dirty="0"/>
              <a:t>Open 1,000 additional stream miles for fish </a:t>
            </a:r>
            <a:r>
              <a:rPr lang="en-US" dirty="0" smtClean="0"/>
              <a:t>passage by 2025  </a:t>
            </a:r>
            <a:endParaRPr lang="en-US" dirty="0"/>
          </a:p>
        </p:txBody>
      </p:sp>
      <p:sp>
        <p:nvSpPr>
          <p:cNvPr id="13" name="Curved Left Arrow 12"/>
          <p:cNvSpPr/>
          <p:nvPr/>
        </p:nvSpPr>
        <p:spPr>
          <a:xfrm>
            <a:off x="7772400" y="1143000"/>
            <a:ext cx="685800" cy="129540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248400" y="3657600"/>
            <a:ext cx="2667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Factors: funding, staff, understanding the need and benefits for restoration, landowner willingness, target species availability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419600" y="5257800"/>
            <a:ext cx="2514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Current Efforts: Continue opening stream miles for target species, utilize the Fish Passage Prioritization Tool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1447800" y="5257800"/>
            <a:ext cx="2667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MGMT Strategy: Maximize </a:t>
            </a:r>
            <a:r>
              <a:rPr lang="en-US" dirty="0"/>
              <a:t>limited resources, increase understanding of the need and benefits of fish passage restoration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381000" y="3810000"/>
            <a:ext cx="2286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Monitoring: Miles </a:t>
            </a:r>
            <a:r>
              <a:rPr lang="en-US" dirty="0"/>
              <a:t>of stream habitat opened, presence of target species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066800" y="2209800"/>
            <a:ext cx="2209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Performance Assessment: Two </a:t>
            </a:r>
            <a:r>
              <a:rPr lang="en-US" dirty="0"/>
              <a:t>year milestones, 132 miles every two years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7" name="Curved Left Arrow 26"/>
          <p:cNvSpPr/>
          <p:nvPr/>
        </p:nvSpPr>
        <p:spPr>
          <a:xfrm flipH="1" flipV="1">
            <a:off x="685800" y="990600"/>
            <a:ext cx="762000" cy="129540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733800" y="3505200"/>
            <a:ext cx="2057400" cy="990600"/>
          </a:xfrm>
          <a:prstGeom prst="rect">
            <a:avLst/>
          </a:prstGeom>
          <a:solidFill>
            <a:srgbClr val="FF0000">
              <a:alpha val="2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3581400" y="3505200"/>
            <a:ext cx="2362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Target Species: American shad, hickory shad, river herring, American eel,    Brook trout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228600" y="2057400"/>
            <a:ext cx="3352800" cy="1676400"/>
          </a:xfrm>
          <a:prstGeom prst="ellipse">
            <a:avLst/>
          </a:prstGeom>
          <a:solidFill>
            <a:srgbClr val="FFC000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152400" y="3581400"/>
            <a:ext cx="2819400" cy="1676400"/>
          </a:xfrm>
          <a:prstGeom prst="ellipse">
            <a:avLst/>
          </a:prstGeom>
          <a:solidFill>
            <a:srgbClr val="FFC000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57200" y="5029200"/>
            <a:ext cx="3886200" cy="1828800"/>
          </a:xfrm>
          <a:prstGeom prst="ellipse">
            <a:avLst/>
          </a:prstGeom>
          <a:solidFill>
            <a:srgbClr val="FFC000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267200" y="4953000"/>
            <a:ext cx="3581400" cy="1905000"/>
          </a:xfrm>
          <a:prstGeom prst="ellipse">
            <a:avLst/>
          </a:prstGeom>
          <a:solidFill>
            <a:srgbClr val="FFC000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943600" y="3505200"/>
            <a:ext cx="3200400" cy="1676400"/>
          </a:xfrm>
          <a:prstGeom prst="ellipse">
            <a:avLst/>
          </a:prstGeom>
          <a:solidFill>
            <a:srgbClr val="FFC000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410200" y="2209800"/>
            <a:ext cx="3124200" cy="1447800"/>
          </a:xfrm>
          <a:prstGeom prst="ellipse">
            <a:avLst/>
          </a:prstGeom>
          <a:solidFill>
            <a:srgbClr val="FFC000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3"/>
          <p:cNvSpPr txBox="1">
            <a:spLocks/>
          </p:cNvSpPr>
          <p:nvPr/>
        </p:nvSpPr>
        <p:spPr>
          <a:xfrm>
            <a:off x="457200" y="228600"/>
            <a:ext cx="8229600" cy="4111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dirty="0" smtClean="0">
                <a:latin typeface="+mj-lt"/>
                <a:ea typeface="+mj-ea"/>
                <a:cs typeface="+mj-cs"/>
              </a:rPr>
              <a:t>Wetlands</a:t>
            </a: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219200" y="762000"/>
            <a:ext cx="6934200" cy="1219200"/>
          </a:xfrm>
          <a:prstGeom prst="rect">
            <a:avLst/>
          </a:prstGeom>
          <a:solidFill>
            <a:schemeClr val="accent1">
              <a:alpha val="4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295400" y="762000"/>
            <a:ext cx="647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u="sng" dirty="0" smtClean="0"/>
              <a:t>Adaptive Management based on annual review</a:t>
            </a:r>
            <a:r>
              <a:rPr lang="en-US" dirty="0" smtClean="0"/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47800" y="1066800"/>
            <a:ext cx="281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Performance assessment shared in Spring</a:t>
            </a:r>
            <a:endParaRPr lang="en-US" dirty="0"/>
          </a:p>
        </p:txBody>
      </p:sp>
      <p:sp>
        <p:nvSpPr>
          <p:cNvPr id="13" name="Right Arrow 12"/>
          <p:cNvSpPr/>
          <p:nvPr/>
        </p:nvSpPr>
        <p:spPr>
          <a:xfrm>
            <a:off x="3962400" y="1295400"/>
            <a:ext cx="8382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800600" y="1066800"/>
            <a:ext cx="3200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Adjust management strategies if appropriate, guide planning for the next year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791200" y="2362200"/>
            <a:ext cx="2362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Goal: </a:t>
            </a:r>
            <a:r>
              <a:rPr lang="en-US" dirty="0"/>
              <a:t>Restore 30,000 and enhance 150,000 acres of tidal and non-tidal wetlands</a:t>
            </a:r>
            <a:r>
              <a:rPr lang="en-US" dirty="0" smtClean="0"/>
              <a:t>  by 2025</a:t>
            </a:r>
            <a:endParaRPr lang="en-US" dirty="0"/>
          </a:p>
        </p:txBody>
      </p:sp>
      <p:sp>
        <p:nvSpPr>
          <p:cNvPr id="16" name="Curved Left Arrow 15"/>
          <p:cNvSpPr/>
          <p:nvPr/>
        </p:nvSpPr>
        <p:spPr>
          <a:xfrm>
            <a:off x="7772400" y="1143000"/>
            <a:ext cx="685800" cy="129540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248400" y="3733800"/>
            <a:ext cx="2667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Factors: </a:t>
            </a:r>
            <a:r>
              <a:rPr lang="en-US" dirty="0"/>
              <a:t>funding, staff, landowner willingness, understanding </a:t>
            </a:r>
            <a:r>
              <a:rPr lang="en-US" dirty="0" smtClean="0"/>
              <a:t>need </a:t>
            </a:r>
            <a:r>
              <a:rPr lang="en-US" dirty="0"/>
              <a:t>for </a:t>
            </a:r>
            <a:r>
              <a:rPr lang="en-US" dirty="0" smtClean="0"/>
              <a:t>restoration, </a:t>
            </a:r>
            <a:r>
              <a:rPr lang="en-US" dirty="0"/>
              <a:t>technical </a:t>
            </a:r>
            <a:r>
              <a:rPr lang="en-US" dirty="0" smtClean="0"/>
              <a:t>assistance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343400" y="5103674"/>
            <a:ext cx="3200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Current Efforts: </a:t>
            </a:r>
            <a:r>
              <a:rPr lang="en-US" dirty="0" smtClean="0"/>
              <a:t>improve       data collection and reporting, improve process for completing restoration projects, work with BMP verification panel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533400" y="5257800"/>
            <a:ext cx="3581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MGMT Strategy: Discuss state priorities, overlay with Black duck habitat, increase </a:t>
            </a:r>
            <a:r>
              <a:rPr lang="en-US" dirty="0"/>
              <a:t>technical understanding of factors influencing project success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228600" y="3886200"/>
            <a:ext cx="2667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Monitoring: Annual state </a:t>
            </a:r>
            <a:r>
              <a:rPr lang="en-US" dirty="0"/>
              <a:t>reporting on </a:t>
            </a:r>
            <a:r>
              <a:rPr lang="en-US" dirty="0" smtClean="0"/>
              <a:t>restoration/enhancement accomplishments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457200" y="2286000"/>
            <a:ext cx="2971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Performance Assessment: </a:t>
            </a:r>
            <a:r>
              <a:rPr lang="en-US" dirty="0"/>
              <a:t>two year milestones, restore 4,000 and enhance 2,000 acres every two years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2" name="Curved Left Arrow 21"/>
          <p:cNvSpPr/>
          <p:nvPr/>
        </p:nvSpPr>
        <p:spPr>
          <a:xfrm flipH="1" flipV="1">
            <a:off x="685800" y="990600"/>
            <a:ext cx="762000" cy="129540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429000" y="3581400"/>
            <a:ext cx="2286000" cy="990600"/>
          </a:xfrm>
          <a:prstGeom prst="rect">
            <a:avLst/>
          </a:prstGeom>
          <a:solidFill>
            <a:srgbClr val="FF0000">
              <a:alpha val="2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3429000" y="3581400"/>
            <a:ext cx="2362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Potential Target Species: Black duck, Bog turtle, Louisiana </a:t>
            </a:r>
            <a:r>
              <a:rPr lang="en-US" sz="1400" dirty="0" err="1" smtClean="0"/>
              <a:t>Waterthrush</a:t>
            </a:r>
            <a:r>
              <a:rPr lang="en-US" sz="1400" dirty="0" smtClean="0"/>
              <a:t>, Wood thrush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457200" y="2057400"/>
            <a:ext cx="3276600" cy="1676400"/>
          </a:xfrm>
          <a:prstGeom prst="ellipse">
            <a:avLst/>
          </a:prstGeom>
          <a:solidFill>
            <a:srgbClr val="FFC000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0" y="3581400"/>
            <a:ext cx="3352800" cy="1676400"/>
          </a:xfrm>
          <a:prstGeom prst="ellipse">
            <a:avLst/>
          </a:prstGeom>
          <a:solidFill>
            <a:srgbClr val="FFC000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1143000" y="5029200"/>
            <a:ext cx="3200400" cy="1828800"/>
          </a:xfrm>
          <a:prstGeom prst="ellipse">
            <a:avLst/>
          </a:prstGeom>
          <a:solidFill>
            <a:srgbClr val="FFC000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267200" y="4800600"/>
            <a:ext cx="4114800" cy="2057400"/>
          </a:xfrm>
          <a:prstGeom prst="ellipse">
            <a:avLst/>
          </a:prstGeom>
          <a:solidFill>
            <a:srgbClr val="FFC000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943600" y="3505200"/>
            <a:ext cx="3200400" cy="1524000"/>
          </a:xfrm>
          <a:prstGeom prst="ellipse">
            <a:avLst/>
          </a:prstGeom>
          <a:solidFill>
            <a:srgbClr val="FFC000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638800" y="2209800"/>
            <a:ext cx="2667000" cy="1447800"/>
          </a:xfrm>
          <a:prstGeom prst="ellipse">
            <a:avLst/>
          </a:prstGeom>
          <a:solidFill>
            <a:srgbClr val="FFC000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457200" y="228600"/>
            <a:ext cx="8229600" cy="411162"/>
          </a:xfrm>
          <a:prstGeom prst="rect">
            <a:avLst/>
          </a:prstGeom>
        </p:spPr>
        <p:txBody>
          <a:bodyPr>
            <a:normAutofit fontScale="6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SAV</a:t>
            </a:r>
          </a:p>
        </p:txBody>
      </p:sp>
      <p:sp>
        <p:nvSpPr>
          <p:cNvPr id="9" name="Rectangle 8"/>
          <p:cNvSpPr/>
          <p:nvPr/>
        </p:nvSpPr>
        <p:spPr>
          <a:xfrm>
            <a:off x="1219200" y="762000"/>
            <a:ext cx="6934200" cy="1219200"/>
          </a:xfrm>
          <a:prstGeom prst="rect">
            <a:avLst/>
          </a:prstGeom>
          <a:solidFill>
            <a:schemeClr val="accent1">
              <a:alpha val="4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295400" y="762000"/>
            <a:ext cx="647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u="sng" dirty="0" smtClean="0"/>
              <a:t>Adaptive Management based on annual review</a:t>
            </a:r>
            <a:r>
              <a:rPr lang="en-US" dirty="0" smtClean="0"/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295400" y="1219200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Review progress annually</a:t>
            </a:r>
            <a:endParaRPr lang="en-US" dirty="0"/>
          </a:p>
        </p:txBody>
      </p:sp>
      <p:sp>
        <p:nvSpPr>
          <p:cNvPr id="12" name="Right Arrow 11"/>
          <p:cNvSpPr/>
          <p:nvPr/>
        </p:nvSpPr>
        <p:spPr>
          <a:xfrm>
            <a:off x="4038600" y="1295400"/>
            <a:ext cx="8382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4800600" y="1066800"/>
            <a:ext cx="3048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</a:t>
            </a:r>
            <a:r>
              <a:rPr lang="en-US" dirty="0" smtClean="0"/>
              <a:t>etermine next steps for SAV management based on success of strategy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867400" y="2438400"/>
            <a:ext cx="2362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Goal: </a:t>
            </a:r>
            <a:r>
              <a:rPr lang="en-US" dirty="0"/>
              <a:t>185,000 acres/plant 20 acres per year</a:t>
            </a:r>
            <a:r>
              <a:rPr lang="en-US" dirty="0" smtClean="0"/>
              <a:t> by 2025</a:t>
            </a:r>
            <a:endParaRPr lang="en-US" dirty="0"/>
          </a:p>
        </p:txBody>
      </p:sp>
      <p:sp>
        <p:nvSpPr>
          <p:cNvPr id="15" name="Curved Left Arrow 14"/>
          <p:cNvSpPr/>
          <p:nvPr/>
        </p:nvSpPr>
        <p:spPr>
          <a:xfrm>
            <a:off x="7772400" y="1143000"/>
            <a:ext cx="685800" cy="129540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248400" y="3733800"/>
            <a:ext cx="2667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Factors: </a:t>
            </a:r>
            <a:r>
              <a:rPr lang="en-US" dirty="0"/>
              <a:t>Biogeochemical, human factors, </a:t>
            </a:r>
            <a:r>
              <a:rPr lang="en-US" dirty="0" smtClean="0"/>
              <a:t>protection, climate</a:t>
            </a:r>
            <a:r>
              <a:rPr lang="en-US" dirty="0"/>
              <a:t>, </a:t>
            </a:r>
            <a:r>
              <a:rPr lang="en-US" dirty="0" smtClean="0"/>
              <a:t>funding and research 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648200" y="5105400"/>
            <a:ext cx="3505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Current Efforts/Gaps: </a:t>
            </a:r>
            <a:r>
              <a:rPr lang="en-US" dirty="0"/>
              <a:t>insufficient </a:t>
            </a:r>
            <a:r>
              <a:rPr lang="en-US" dirty="0" smtClean="0"/>
              <a:t>water quality/regulation/protected areas, funding, improved site selection/research/technology and stewardship/education 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447800" y="5257800"/>
            <a:ext cx="2667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MGMT Strategy: </a:t>
            </a:r>
            <a:r>
              <a:rPr lang="en-US" dirty="0"/>
              <a:t>SAV strategy outlines new/continued approaches to restoration and protection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152400" y="3810000"/>
            <a:ext cx="3124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Monitoring: aerial surveys to determine progress </a:t>
            </a:r>
            <a:r>
              <a:rPr lang="en-US" dirty="0"/>
              <a:t>toward SAV </a:t>
            </a:r>
            <a:r>
              <a:rPr lang="en-US" dirty="0" smtClean="0"/>
              <a:t>goal, ground surveys to track progress toward planting goal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62000" y="2209800"/>
            <a:ext cx="2667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Performance Assessment: Acreage of SAV relative to goal (% attainment), analyze trends in abundance</a:t>
            </a:r>
            <a:endParaRPr lang="en-US" dirty="0"/>
          </a:p>
        </p:txBody>
      </p:sp>
      <p:sp>
        <p:nvSpPr>
          <p:cNvPr id="21" name="Curved Left Arrow 20"/>
          <p:cNvSpPr/>
          <p:nvPr/>
        </p:nvSpPr>
        <p:spPr>
          <a:xfrm flipH="1" flipV="1">
            <a:off x="685800" y="990600"/>
            <a:ext cx="762000" cy="129540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352800" y="3733800"/>
            <a:ext cx="2362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Possible Target Species:       Eel grass, Widgeon grass, Wild celery, Sago pondweed, Blue crab, Black duck</a:t>
            </a:r>
            <a:endParaRPr lang="en-US" sz="1400" dirty="0"/>
          </a:p>
        </p:txBody>
      </p:sp>
      <p:sp>
        <p:nvSpPr>
          <p:cNvPr id="23" name="Rectangle 22"/>
          <p:cNvSpPr/>
          <p:nvPr/>
        </p:nvSpPr>
        <p:spPr>
          <a:xfrm>
            <a:off x="3429000" y="3733800"/>
            <a:ext cx="2286000" cy="914400"/>
          </a:xfrm>
          <a:prstGeom prst="rect">
            <a:avLst/>
          </a:prstGeom>
          <a:solidFill>
            <a:srgbClr val="FF0000">
              <a:alpha val="2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609600" y="2057400"/>
            <a:ext cx="2971800" cy="1676400"/>
          </a:xfrm>
          <a:prstGeom prst="ellipse">
            <a:avLst/>
          </a:prstGeom>
          <a:solidFill>
            <a:srgbClr val="FFC000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52400" y="3733800"/>
            <a:ext cx="3276600" cy="1524000"/>
          </a:xfrm>
          <a:prstGeom prst="ellipse">
            <a:avLst/>
          </a:prstGeom>
          <a:solidFill>
            <a:srgbClr val="FFC000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1143000" y="5181600"/>
            <a:ext cx="3200400" cy="1676400"/>
          </a:xfrm>
          <a:prstGeom prst="ellipse">
            <a:avLst/>
          </a:prstGeom>
          <a:solidFill>
            <a:srgbClr val="FFC000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114800" y="5029200"/>
            <a:ext cx="3200400" cy="1828800"/>
          </a:xfrm>
          <a:prstGeom prst="ellipse">
            <a:avLst/>
          </a:prstGeom>
          <a:solidFill>
            <a:srgbClr val="FFC000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943600" y="3886200"/>
            <a:ext cx="3200400" cy="1600200"/>
          </a:xfrm>
          <a:prstGeom prst="ellipse">
            <a:avLst/>
          </a:prstGeom>
          <a:solidFill>
            <a:srgbClr val="FFC000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105400" y="2209800"/>
            <a:ext cx="3429000" cy="1752600"/>
          </a:xfrm>
          <a:prstGeom prst="ellipse">
            <a:avLst/>
          </a:prstGeom>
          <a:solidFill>
            <a:srgbClr val="FFC000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457200" y="228600"/>
            <a:ext cx="8229600" cy="411162"/>
          </a:xfrm>
          <a:prstGeom prst="rect">
            <a:avLst/>
          </a:prstGeom>
        </p:spPr>
        <p:txBody>
          <a:bodyPr>
            <a:normAutofit fontScale="6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Stream Health</a:t>
            </a:r>
          </a:p>
        </p:txBody>
      </p:sp>
      <p:sp>
        <p:nvSpPr>
          <p:cNvPr id="9" name="Rectangle 8"/>
          <p:cNvSpPr/>
          <p:nvPr/>
        </p:nvSpPr>
        <p:spPr>
          <a:xfrm>
            <a:off x="1219200" y="762000"/>
            <a:ext cx="6934200" cy="1219200"/>
          </a:xfrm>
          <a:prstGeom prst="rect">
            <a:avLst/>
          </a:prstGeom>
          <a:solidFill>
            <a:schemeClr val="accent1">
              <a:alpha val="4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295400" y="762000"/>
            <a:ext cx="647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u="sng" dirty="0" smtClean="0"/>
              <a:t>Adaptive Management based on annual review</a:t>
            </a:r>
            <a:r>
              <a:rPr lang="en-US" dirty="0" smtClean="0"/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47800" y="1066800"/>
            <a:ext cx="2819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Share progress and </a:t>
            </a:r>
          </a:p>
          <a:p>
            <a:pPr algn="ctr"/>
            <a:r>
              <a:rPr lang="en-US" dirty="0" smtClean="0"/>
              <a:t>address challenges and opportunities</a:t>
            </a:r>
            <a:endParaRPr lang="en-US" dirty="0"/>
          </a:p>
        </p:txBody>
      </p:sp>
      <p:sp>
        <p:nvSpPr>
          <p:cNvPr id="12" name="Right Arrow 11"/>
          <p:cNvSpPr/>
          <p:nvPr/>
        </p:nvSpPr>
        <p:spPr>
          <a:xfrm>
            <a:off x="4267200" y="1295400"/>
            <a:ext cx="8382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5029200" y="1143000"/>
            <a:ext cx="281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Adjust management strategies if appropriate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257800" y="2438400"/>
            <a:ext cx="3200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Goal: Restore </a:t>
            </a:r>
            <a:r>
              <a:rPr lang="en-US" dirty="0"/>
              <a:t>the health of degraded stream habitats by restoring the physical, chemical and biological function processes </a:t>
            </a:r>
          </a:p>
        </p:txBody>
      </p:sp>
      <p:sp>
        <p:nvSpPr>
          <p:cNvPr id="15" name="Curved Left Arrow 14"/>
          <p:cNvSpPr/>
          <p:nvPr/>
        </p:nvSpPr>
        <p:spPr>
          <a:xfrm>
            <a:off x="7772400" y="1143000"/>
            <a:ext cx="685800" cy="129540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248400" y="4038600"/>
            <a:ext cx="2667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Factors: </a:t>
            </a:r>
            <a:r>
              <a:rPr lang="en-US" dirty="0"/>
              <a:t>Biology, </a:t>
            </a:r>
            <a:r>
              <a:rPr lang="en-US" dirty="0" err="1"/>
              <a:t>Physiochemistry</a:t>
            </a:r>
            <a:r>
              <a:rPr lang="en-US" dirty="0"/>
              <a:t>, Geomorphology, Hydraulics, Hydrology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419600" y="5103674"/>
            <a:ext cx="2514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Current Efforts: FWS/MDE developing guidance checklist based on the stream function pyramid, STAC Stream workshop proposal 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447800" y="5257800"/>
            <a:ext cx="2667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MGMT Strategy: Developing better guidance on designing stream projects to meet intended outcomes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381000" y="3810000"/>
            <a:ext cx="2895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Monitoring: Site visit and evaluations- 2 years after construction and then every 5 years or after catastrophic event 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62000" y="2286000"/>
            <a:ext cx="2743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Performance Assessment: BMP Credits and Benthic IBI, develop a method to track stream health over time</a:t>
            </a:r>
            <a:endParaRPr lang="en-US" dirty="0"/>
          </a:p>
        </p:txBody>
      </p:sp>
      <p:sp>
        <p:nvSpPr>
          <p:cNvPr id="21" name="Curved Left Arrow 20"/>
          <p:cNvSpPr/>
          <p:nvPr/>
        </p:nvSpPr>
        <p:spPr>
          <a:xfrm flipH="1" flipV="1">
            <a:off x="685800" y="990600"/>
            <a:ext cx="762000" cy="129540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429000" y="3733800"/>
            <a:ext cx="2057400" cy="838200"/>
          </a:xfrm>
          <a:prstGeom prst="rect">
            <a:avLst/>
          </a:prstGeom>
          <a:solidFill>
            <a:srgbClr val="FF0000">
              <a:alpha val="2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3352800" y="3733800"/>
            <a:ext cx="2133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Possible Target Species: Brook trout, Freshwater mussels, American eel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1099</TotalTime>
  <Words>561</Words>
  <Application>Microsoft Office PowerPoint</Application>
  <PresentationFormat>On-screen Show (4:3)</PresentationFormat>
  <Paragraphs>57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Fish Passage</vt:lpstr>
      <vt:lpstr>Slide 3</vt:lpstr>
      <vt:lpstr>Slide 4</vt:lpstr>
      <vt:lpstr>Slide 5</vt:lpstr>
    </vt:vector>
  </TitlesOfParts>
  <Company>US-EPA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Fish Passage</dc:title>
  <dc:creator>hmartin</dc:creator>
  <cp:lastModifiedBy>hmartin</cp:lastModifiedBy>
  <cp:revision>80</cp:revision>
  <dcterms:created xsi:type="dcterms:W3CDTF">2013-03-05T13:40:29Z</dcterms:created>
  <dcterms:modified xsi:type="dcterms:W3CDTF">2013-03-14T15:02:44Z</dcterms:modified>
</cp:coreProperties>
</file>