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handoutMasterIdLst>
    <p:handoutMasterId r:id="rId28"/>
  </p:handoutMasterIdLst>
  <p:sldIdLst>
    <p:sldId id="271" r:id="rId2"/>
    <p:sldId id="305" r:id="rId3"/>
    <p:sldId id="294" r:id="rId4"/>
    <p:sldId id="331" r:id="rId5"/>
    <p:sldId id="330" r:id="rId6"/>
    <p:sldId id="296" r:id="rId7"/>
    <p:sldId id="325" r:id="rId8"/>
    <p:sldId id="286" r:id="rId9"/>
    <p:sldId id="308" r:id="rId10"/>
    <p:sldId id="334" r:id="rId11"/>
    <p:sldId id="335" r:id="rId12"/>
    <p:sldId id="318" r:id="rId13"/>
    <p:sldId id="337" r:id="rId14"/>
    <p:sldId id="332" r:id="rId15"/>
    <p:sldId id="336" r:id="rId16"/>
    <p:sldId id="312" r:id="rId17"/>
    <p:sldId id="327" r:id="rId18"/>
    <p:sldId id="313" r:id="rId19"/>
    <p:sldId id="311" r:id="rId20"/>
    <p:sldId id="338" r:id="rId21"/>
    <p:sldId id="339" r:id="rId22"/>
    <p:sldId id="314" r:id="rId23"/>
    <p:sldId id="322" r:id="rId24"/>
    <p:sldId id="319" r:id="rId25"/>
    <p:sldId id="324"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785" autoAdjust="0"/>
  </p:normalViewPr>
  <p:slideViewPr>
    <p:cSldViewPr>
      <p:cViewPr>
        <p:scale>
          <a:sx n="75" d="100"/>
          <a:sy n="75" d="100"/>
        </p:scale>
        <p:origin x="-342" y="-55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E25D5FD-387B-4B86-B286-C0F6D88DBBF9}" type="datetimeFigureOut">
              <a:rPr lang="en-US" smtClean="0"/>
              <a:pPr/>
              <a:t>4/16/2013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5D9A113-9851-4B6C-B413-8C55AD5B3C6C}" type="slidenum">
              <a:rPr lang="en-US" smtClean="0"/>
              <a:pPr/>
              <a:t>‹#›</a:t>
            </a:fld>
            <a:endParaRPr lang="en-US"/>
          </a:p>
        </p:txBody>
      </p:sp>
    </p:spTree>
    <p:extLst>
      <p:ext uri="{BB962C8B-B14F-4D97-AF65-F5344CB8AC3E}">
        <p14:creationId xmlns:p14="http://schemas.microsoft.com/office/powerpoint/2010/main" xmlns="" val="229337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379FFB5-17D7-4ED0-AFF2-85B6CD42F5DE}" type="datetimeFigureOut">
              <a:rPr lang="en-US" smtClean="0"/>
              <a:pPr/>
              <a:t>4/16/2013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83507E-D510-47F6-8388-E90170AF5A15}" type="slidenum">
              <a:rPr lang="en-US" smtClean="0"/>
              <a:pPr/>
              <a:t>‹#›</a:t>
            </a:fld>
            <a:endParaRPr lang="en-US"/>
          </a:p>
        </p:txBody>
      </p:sp>
    </p:spTree>
    <p:extLst>
      <p:ext uri="{BB962C8B-B14F-4D97-AF65-F5344CB8AC3E}">
        <p14:creationId xmlns:p14="http://schemas.microsoft.com/office/powerpoint/2010/main" xmlns="" val="10709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83507E-D510-47F6-8388-E90170AF5A1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Tx/>
              <a:buChar char="-"/>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19</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FD95EB01-F925-47DF-A844-DC5CEA3D01E0}" type="slidenum">
              <a:rPr lang="en-US"/>
              <a:pPr/>
              <a:t>20</a:t>
            </a:fld>
            <a:endParaRPr lang="en-US" dirty="0"/>
          </a:p>
        </p:txBody>
      </p:sp>
      <p:sp>
        <p:nvSpPr>
          <p:cNvPr id="7171" name="Rectangle 7"/>
          <p:cNvSpPr txBox="1">
            <a:spLocks noGrp="1" noChangeArrowheads="1"/>
          </p:cNvSpPr>
          <p:nvPr/>
        </p:nvSpPr>
        <p:spPr bwMode="auto">
          <a:xfrm>
            <a:off x="3970938" y="8829675"/>
            <a:ext cx="3037840" cy="465138"/>
          </a:xfrm>
          <a:prstGeom prst="rect">
            <a:avLst/>
          </a:prstGeom>
          <a:noFill/>
          <a:ln w="9525">
            <a:noFill/>
            <a:miter lim="800000"/>
            <a:headEnd/>
            <a:tailEnd/>
          </a:ln>
        </p:spPr>
        <p:txBody>
          <a:bodyPr lIns="92825" tIns="46412" rIns="92825" bIns="46412" anchor="b"/>
          <a:lstStyle/>
          <a:p>
            <a:pPr algn="r" defTabSz="928637"/>
            <a:fld id="{8BC1EB4E-D1FE-4AAE-BCF4-AFBB90AB5A0F}" type="slidenum">
              <a:rPr lang="en-US" sz="1200"/>
              <a:pPr algn="r" defTabSz="928637"/>
              <a:t>20</a:t>
            </a:fld>
            <a:endParaRPr lang="en-US" sz="1200" dirty="0"/>
          </a:p>
        </p:txBody>
      </p:sp>
      <p:sp>
        <p:nvSpPr>
          <p:cNvPr id="7172" name="Rectangle 2"/>
          <p:cNvSpPr>
            <a:spLocks noGrp="1" noRot="1" noChangeAspect="1" noChangeArrowheads="1" noTextEdit="1"/>
          </p:cNvSpPr>
          <p:nvPr>
            <p:ph type="sldImg"/>
          </p:nvPr>
        </p:nvSpPr>
        <p:spPr>
          <a:xfrm>
            <a:off x="1182688" y="696913"/>
            <a:ext cx="4648200" cy="3486150"/>
          </a:xfrm>
          <a:ln/>
        </p:spPr>
      </p:sp>
      <p:sp>
        <p:nvSpPr>
          <p:cNvPr id="7173" name="Rectangle 3"/>
          <p:cNvSpPr>
            <a:spLocks noGrp="1" noChangeArrowheads="1"/>
          </p:cNvSpPr>
          <p:nvPr>
            <p:ph type="body" idx="1"/>
          </p:nvPr>
        </p:nvSpPr>
        <p:spPr>
          <a:noFill/>
          <a:ln/>
        </p:spPr>
        <p:txBody>
          <a:bodyPr lIns="92825" tIns="46412" rIns="92825" bIns="46412"/>
          <a:lstStyle/>
          <a:p>
            <a:pPr eaLnBrk="1" hangingPunct="1">
              <a:lnSpc>
                <a:spcPct val="90000"/>
              </a:lnSpc>
            </a:pPr>
            <a:endParaRPr lang="en-US" sz="9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Tx/>
              <a:buChar char="-"/>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marL="685800" lvl="1" indent="-228600">
              <a:buNone/>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21DACE-D487-4F40-B7AE-3E778065746D}" type="datetime1">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0DB496-5FFC-4FEC-95A1-7D7F59DF9D90}" type="datetime1">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DF7942-8EBA-4A2A-AE2E-88DAB275ACD4}" type="datetime1">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66B36-49BB-44F8-88A6-F383FC23B174}" type="datetime1">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6F1DC5-709F-48E8-A8A4-3FC00D1A25FF}" type="datetime1">
              <a:rPr lang="en-US" smtClean="0"/>
              <a:pPr/>
              <a:t>4/16/2013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218F97-2340-4377-ADE7-9DF089FEF3BD}" type="datetime1">
              <a:rPr lang="en-US" smtClean="0"/>
              <a:pPr/>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D100A8-7824-47AE-95D4-E21CA922770F}" type="datetime1">
              <a:rPr lang="en-US" smtClean="0"/>
              <a:pPr/>
              <a:t>4/16/2013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C16466-2B81-4327-AFB9-ADBA8CF0C16A}" type="datetime1">
              <a:rPr lang="en-US" smtClean="0"/>
              <a:pPr/>
              <a:t>4/16/2013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781F7-64BD-4BBA-9C60-0565E8D766DC}" type="datetime1">
              <a:rPr lang="en-US" smtClean="0"/>
              <a:pPr/>
              <a:t>4/16/2013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C5CCE8-F0AE-42F0-9232-D97404494EE4}" type="datetime1">
              <a:rPr lang="en-US" smtClean="0"/>
              <a:pPr/>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D3A1F-0035-4850-9516-517DDDEEBB6D}" type="datetime1">
              <a:rPr lang="en-US" smtClean="0"/>
              <a:pPr/>
              <a:t>4/16/2013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EF440-0970-490A-B6B4-8EFC17F1ECC5}" type="datetime1">
              <a:rPr lang="en-US" smtClean="0"/>
              <a:pPr/>
              <a:t>4/16/2013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8229600" cy="2392363"/>
          </a:xfrm>
        </p:spPr>
        <p:txBody>
          <a:bodyPr>
            <a:normAutofit fontScale="92500" lnSpcReduction="20000"/>
          </a:bodyPr>
          <a:lstStyle/>
          <a:p>
            <a:pPr algn="ctr">
              <a:buNone/>
            </a:pPr>
            <a:r>
              <a:rPr lang="en-US" sz="3800" b="1" dirty="0" smtClean="0">
                <a:solidFill>
                  <a:schemeClr val="accent1">
                    <a:lumMod val="75000"/>
                  </a:schemeClr>
                </a:solidFill>
              </a:rPr>
              <a:t>CBP Agreement and EC Membership</a:t>
            </a:r>
          </a:p>
          <a:p>
            <a:pPr algn="ctr">
              <a:buNone/>
            </a:pPr>
            <a:r>
              <a:rPr lang="en-US" sz="3800" b="1" dirty="0" smtClean="0">
                <a:solidFill>
                  <a:schemeClr val="accent1">
                    <a:lumMod val="75000"/>
                  </a:schemeClr>
                </a:solidFill>
              </a:rPr>
              <a:t>Options for  </a:t>
            </a:r>
            <a:endParaRPr lang="en-US" sz="3800" dirty="0">
              <a:solidFill>
                <a:schemeClr val="accent1">
                  <a:lumMod val="75000"/>
                </a:schemeClr>
              </a:solidFill>
            </a:endParaRPr>
          </a:p>
          <a:p>
            <a:pPr algn="ctr">
              <a:buNone/>
            </a:pPr>
            <a:r>
              <a:rPr lang="en-US" sz="3800" b="1" dirty="0">
                <a:solidFill>
                  <a:schemeClr val="accent1">
                    <a:lumMod val="75000"/>
                  </a:schemeClr>
                </a:solidFill>
              </a:rPr>
              <a:t>Principals’ Staff Committee </a:t>
            </a:r>
            <a:r>
              <a:rPr lang="en-US" sz="3800" b="1" dirty="0" smtClean="0">
                <a:solidFill>
                  <a:schemeClr val="accent1">
                    <a:lumMod val="75000"/>
                  </a:schemeClr>
                </a:solidFill>
              </a:rPr>
              <a:t>Consideration</a:t>
            </a:r>
            <a:endParaRPr lang="en-US" b="1" dirty="0" smtClean="0">
              <a:solidFill>
                <a:schemeClr val="accent1">
                  <a:lumMod val="75000"/>
                </a:schemeClr>
              </a:solidFill>
            </a:endParaRPr>
          </a:p>
          <a:p>
            <a:pPr algn="ctr">
              <a:buNone/>
            </a:pPr>
            <a:endParaRPr lang="en-US" sz="1900" b="1" dirty="0" smtClean="0">
              <a:solidFill>
                <a:schemeClr val="accent1">
                  <a:lumMod val="75000"/>
                </a:schemeClr>
              </a:solidFill>
            </a:endParaRPr>
          </a:p>
          <a:p>
            <a:pPr algn="ctr">
              <a:buNone/>
            </a:pPr>
            <a:r>
              <a:rPr lang="en-US" sz="2800" b="1" dirty="0" smtClean="0">
                <a:solidFill>
                  <a:schemeClr val="accent1">
                    <a:lumMod val="75000"/>
                  </a:schemeClr>
                </a:solidFill>
              </a:rPr>
              <a:t>April 17, 2013</a:t>
            </a:r>
          </a:p>
          <a:p>
            <a:pPr algn="ctr">
              <a:buNone/>
            </a:pPr>
            <a:endParaRPr lang="en-US" sz="2800" b="1" dirty="0" smtClean="0">
              <a:solidFill>
                <a:srgbClr val="0033CC"/>
              </a:solidFill>
            </a:endParaRPr>
          </a:p>
          <a:p>
            <a:pPr algn="ctr">
              <a:buNone/>
            </a:pPr>
            <a:endParaRPr lang="en-US" sz="2800"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270379" y="457200"/>
            <a:ext cx="2597021" cy="2286000"/>
          </a:xfrm>
          <a:prstGeom prst="rect">
            <a:avLst/>
          </a:prstGeom>
          <a:noFill/>
        </p:spPr>
      </p:pic>
      <p:cxnSp>
        <p:nvCxnSpPr>
          <p:cNvPr id="6" name="Straight Connector 5"/>
          <p:cNvCxnSpPr/>
          <p:nvPr/>
        </p:nvCxnSpPr>
        <p:spPr>
          <a:xfrm>
            <a:off x="2133600" y="3200400"/>
            <a:ext cx="51816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9F84C054-3DD7-4A3D-881C-EF6751D801C9}"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00200"/>
            <a:ext cx="7848600" cy="4800600"/>
          </a:xfrm>
        </p:spPr>
        <p:txBody>
          <a:bodyPr>
            <a:normAutofit fontScale="92500" lnSpcReduction="10000"/>
          </a:bodyPr>
          <a:lstStyle/>
          <a:p>
            <a:pPr>
              <a:buNone/>
            </a:pPr>
            <a:r>
              <a:rPr lang="en-US" b="1" i="1" dirty="0" smtClean="0">
                <a:solidFill>
                  <a:schemeClr val="accent1">
                    <a:lumMod val="75000"/>
                  </a:schemeClr>
                </a:solidFill>
              </a:rPr>
              <a:t>Potential parts of a new agreement discussed:</a:t>
            </a:r>
          </a:p>
          <a:p>
            <a:pPr>
              <a:buNone/>
            </a:pPr>
            <a:endParaRPr lang="en-US" sz="2200" b="1" i="1" dirty="0">
              <a:solidFill>
                <a:schemeClr val="accent1">
                  <a:lumMod val="75000"/>
                </a:schemeClr>
              </a:solidFill>
            </a:endParaRPr>
          </a:p>
          <a:p>
            <a:r>
              <a:rPr lang="en-US" sz="2800" dirty="0" smtClean="0"/>
              <a:t>Declaration of Commitment </a:t>
            </a:r>
            <a:r>
              <a:rPr lang="en-US" sz="2600" dirty="0" smtClean="0"/>
              <a:t>(a.k.a. Participatory Agreement)</a:t>
            </a:r>
            <a:endParaRPr lang="en-US" sz="2800" dirty="0" smtClean="0"/>
          </a:p>
          <a:p>
            <a:endParaRPr lang="en-US" sz="1700" dirty="0" smtClean="0"/>
          </a:p>
          <a:p>
            <a:r>
              <a:rPr lang="en-US" sz="2800" dirty="0" smtClean="0"/>
              <a:t>Overarching Goals</a:t>
            </a:r>
          </a:p>
          <a:p>
            <a:endParaRPr lang="en-US" sz="1900" dirty="0" smtClean="0"/>
          </a:p>
          <a:p>
            <a:r>
              <a:rPr lang="en-US" sz="2800" dirty="0" smtClean="0"/>
              <a:t>Measurable and time-bound outcomes</a:t>
            </a:r>
          </a:p>
          <a:p>
            <a:endParaRPr lang="en-US" sz="1900" dirty="0" smtClean="0"/>
          </a:p>
          <a:p>
            <a:r>
              <a:rPr lang="en-US" sz="2800" dirty="0" smtClean="0"/>
              <a:t>Call for Governance Document to be developed</a:t>
            </a:r>
          </a:p>
          <a:p>
            <a:endParaRPr lang="en-US" sz="1900" dirty="0" smtClean="0"/>
          </a:p>
          <a:p>
            <a:r>
              <a:rPr lang="en-US" sz="2800" dirty="0" smtClean="0"/>
              <a:t>Call for Management Strategies for outcomes</a:t>
            </a:r>
          </a:p>
          <a:p>
            <a:endParaRPr lang="en-US" sz="2800" dirty="0" smtClean="0"/>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15" name="Slide Number Placeholder 14"/>
          <p:cNvSpPr>
            <a:spLocks noGrp="1"/>
          </p:cNvSpPr>
          <p:nvPr>
            <p:ph type="sldNum" sz="quarter" idx="12"/>
          </p:nvPr>
        </p:nvSpPr>
        <p:spPr/>
        <p:txBody>
          <a:bodyPr/>
          <a:lstStyle/>
          <a:p>
            <a:fld id="{9F84C054-3DD7-4A3D-881C-EF6751D801C9}" type="slidenum">
              <a:rPr lang="en-US" smtClean="0"/>
              <a:pPr/>
              <a:t>10</a:t>
            </a:fld>
            <a:endParaRPr lang="en-US"/>
          </a:p>
        </p:txBody>
      </p:sp>
      <p:sp>
        <p:nvSpPr>
          <p:cNvPr id="18" name="5-Point Star 17"/>
          <p:cNvSpPr/>
          <p:nvPr/>
        </p:nvSpPr>
        <p:spPr>
          <a:xfrm>
            <a:off x="762000" y="2438400"/>
            <a:ext cx="4572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5-Point Star 18"/>
          <p:cNvSpPr/>
          <p:nvPr/>
        </p:nvSpPr>
        <p:spPr>
          <a:xfrm>
            <a:off x="762000" y="3429000"/>
            <a:ext cx="4572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5-Point Star 19"/>
          <p:cNvSpPr/>
          <p:nvPr/>
        </p:nvSpPr>
        <p:spPr>
          <a:xfrm>
            <a:off x="762000" y="4191000"/>
            <a:ext cx="4572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5-Point Star 20"/>
          <p:cNvSpPr/>
          <p:nvPr/>
        </p:nvSpPr>
        <p:spPr>
          <a:xfrm>
            <a:off x="762000" y="4953000"/>
            <a:ext cx="4572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5-Point Star 21"/>
          <p:cNvSpPr/>
          <p:nvPr/>
        </p:nvSpPr>
        <p:spPr>
          <a:xfrm>
            <a:off x="762000" y="5638800"/>
            <a:ext cx="4572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a:bodyPr>
          <a:lstStyle/>
          <a:p>
            <a:pPr>
              <a:buNone/>
            </a:pPr>
            <a:r>
              <a:rPr lang="en-US" b="1" i="1" dirty="0" smtClean="0">
                <a:solidFill>
                  <a:schemeClr val="accent1">
                    <a:lumMod val="75000"/>
                  </a:schemeClr>
                </a:solidFill>
              </a:rPr>
              <a:t>Federal Agency Conference Calls:</a:t>
            </a:r>
            <a:endParaRPr lang="en-US" b="1" i="1" dirty="0">
              <a:solidFill>
                <a:schemeClr val="accent1">
                  <a:lumMod val="75000"/>
                </a:schemeClr>
              </a:solidFill>
            </a:endParaRPr>
          </a:p>
          <a:p>
            <a:endParaRPr lang="en-US" sz="2000" dirty="0" smtClean="0">
              <a:solidFill>
                <a:schemeClr val="accent1">
                  <a:lumMod val="75000"/>
                </a:schemeClr>
              </a:solidFill>
            </a:endParaRPr>
          </a:p>
          <a:p>
            <a:r>
              <a:rPr lang="en-US" sz="2800" dirty="0" smtClean="0"/>
              <a:t>General sense that EPA would continue to represent the Federal Government  </a:t>
            </a:r>
            <a:r>
              <a:rPr lang="en-US" sz="2000" b="1" u="sng" dirty="0" smtClean="0"/>
              <a:t>AND</a:t>
            </a:r>
            <a:r>
              <a:rPr lang="en-US" sz="2000" dirty="0" smtClean="0"/>
              <a:t>  </a:t>
            </a:r>
            <a:r>
              <a:rPr lang="en-US" sz="2800" dirty="0" smtClean="0"/>
              <a:t>the Federal Leadership Committee on the EC.</a:t>
            </a:r>
          </a:p>
          <a:p>
            <a:endParaRPr lang="en-US" sz="2800" dirty="0" smtClean="0"/>
          </a:p>
          <a:p>
            <a:r>
              <a:rPr lang="en-US" sz="2800" dirty="0" smtClean="0"/>
              <a:t>USDA</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Confirm General Sense of the Group</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990600" y="1600200"/>
            <a:ext cx="7772400" cy="4170372"/>
          </a:xfrm>
          <a:prstGeom prst="rect">
            <a:avLst/>
          </a:prstGeom>
        </p:spPr>
        <p:txBody>
          <a:bodyPr wrap="square">
            <a:spAutoFit/>
          </a:bodyPr>
          <a:lstStyle/>
          <a:p>
            <a:endParaRPr lang="en-US" sz="800" dirty="0" smtClean="0"/>
          </a:p>
          <a:p>
            <a:r>
              <a:rPr lang="en-US" sz="2800" b="1" i="1" dirty="0" smtClean="0">
                <a:solidFill>
                  <a:schemeClr val="accent1">
                    <a:lumMod val="75000"/>
                  </a:schemeClr>
                </a:solidFill>
              </a:rPr>
              <a:t>TMDL Governance</a:t>
            </a:r>
            <a:endParaRPr lang="en-US" sz="1600" i="1" dirty="0" smtClean="0">
              <a:solidFill>
                <a:schemeClr val="accent1">
                  <a:lumMod val="75000"/>
                </a:schemeClr>
              </a:solidFill>
            </a:endParaRPr>
          </a:p>
          <a:p>
            <a:r>
              <a:rPr lang="en-US" sz="1200" b="1" i="1" dirty="0" smtClean="0"/>
              <a:t> </a:t>
            </a:r>
            <a:endParaRPr lang="en-US" sz="1200" i="1" dirty="0" smtClean="0"/>
          </a:p>
          <a:p>
            <a:r>
              <a:rPr lang="en-US" sz="2200" b="1" dirty="0" smtClean="0">
                <a:solidFill>
                  <a:srgbClr val="C00000"/>
                </a:solidFill>
              </a:rPr>
              <a:t>Decision:  Treatment of TMDL issues in the Partnership</a:t>
            </a:r>
            <a:endParaRPr lang="en-US" sz="900" dirty="0" smtClean="0">
              <a:solidFill>
                <a:srgbClr val="C00000"/>
              </a:solidFill>
            </a:endParaRPr>
          </a:p>
          <a:p>
            <a:r>
              <a:rPr lang="en-US" sz="900" b="1" dirty="0" smtClean="0">
                <a:solidFill>
                  <a:srgbClr val="C00000"/>
                </a:solidFill>
              </a:rPr>
              <a:t> </a:t>
            </a:r>
            <a:endParaRPr lang="en-US" sz="900" dirty="0" smtClean="0">
              <a:solidFill>
                <a:srgbClr val="C00000"/>
              </a:solidFill>
            </a:endParaRPr>
          </a:p>
          <a:p>
            <a:r>
              <a:rPr lang="en-US" sz="1200" dirty="0" smtClean="0">
                <a:solidFill>
                  <a:srgbClr val="C00000"/>
                </a:solidFill>
              </a:rPr>
              <a:t> </a:t>
            </a:r>
          </a:p>
          <a:p>
            <a:r>
              <a:rPr lang="en-US" sz="2200" b="1" dirty="0" smtClean="0"/>
              <a:t>Proposal</a:t>
            </a:r>
            <a:r>
              <a:rPr lang="en-US" sz="2200" dirty="0" smtClean="0"/>
              <a:t>: Separate regulatory aspects of TMDL</a:t>
            </a:r>
            <a:r>
              <a:rPr lang="en-US" sz="2200" b="1" dirty="0" smtClean="0"/>
              <a:t> </a:t>
            </a:r>
            <a:r>
              <a:rPr lang="en-US" sz="2200" dirty="0" smtClean="0"/>
              <a:t>distinguish the nature of TMDLs as a regulatory requirement of section 303(d) of the Clean Water Act, distinct and apart from section 117 of the CWA and have separate EPA/co-regulator discussions with bay jurisdictions as needed.  Ensure that the TMDL aspects of the program are addressed as one of the tools to achieve clean water goals under the Water Quality Goal Implementation Team.</a:t>
            </a:r>
          </a:p>
          <a:p>
            <a:endParaRPr lang="en-US" sz="2000" dirty="0" smtClean="0"/>
          </a:p>
        </p:txBody>
      </p:sp>
      <p:sp>
        <p:nvSpPr>
          <p:cNvPr id="9" name="Slide Number Placeholder 8"/>
          <p:cNvSpPr>
            <a:spLocks noGrp="1"/>
          </p:cNvSpPr>
          <p:nvPr>
            <p:ph type="sldNum" sz="quarter" idx="12"/>
          </p:nvPr>
        </p:nvSpPr>
        <p:spPr/>
        <p:txBody>
          <a:bodyPr/>
          <a:lstStyle/>
          <a:p>
            <a:fld id="{9F84C054-3DD7-4A3D-881C-EF6751D801C9}"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a:bodyPr>
          <a:lstStyle/>
          <a:p>
            <a:pPr>
              <a:buNone/>
            </a:pPr>
            <a:r>
              <a:rPr lang="en-US" b="1" i="1" dirty="0" smtClean="0">
                <a:solidFill>
                  <a:srgbClr val="C00000"/>
                </a:solidFill>
              </a:rPr>
              <a:t>Decision: Agreement Style</a:t>
            </a:r>
            <a:endParaRPr lang="en-US" b="1" i="1" dirty="0">
              <a:solidFill>
                <a:srgbClr val="C00000"/>
              </a:solidFill>
            </a:endParaRPr>
          </a:p>
          <a:p>
            <a:endParaRPr lang="en-US" sz="1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 </a:t>
            </a:r>
          </a:p>
          <a:p>
            <a:pPr marL="971550" lvl="1" indent="-514350">
              <a:lnSpc>
                <a:spcPct val="150000"/>
              </a:lnSpc>
              <a:buAutoNum type="alphaUcPeriod"/>
              <a:defRPr/>
            </a:pPr>
            <a:r>
              <a:rPr lang="en-US" dirty="0" smtClean="0"/>
              <a:t>Declaration of Commitment </a:t>
            </a:r>
          </a:p>
          <a:p>
            <a:pPr marL="971550" lvl="1" indent="-514350">
              <a:lnSpc>
                <a:spcPct val="150000"/>
              </a:lnSpc>
              <a:buAutoNum type="alphaUcPeriod"/>
              <a:defRPr/>
            </a:pPr>
            <a:r>
              <a:rPr lang="en-US" dirty="0" smtClean="0"/>
              <a:t>CBP Statement of Outcomes</a:t>
            </a:r>
          </a:p>
          <a:p>
            <a:endParaRPr lang="en-US" sz="2800" b="1" dirty="0" smtClean="0">
              <a:solidFill>
                <a:schemeClr val="tx1">
                  <a:lumMod val="65000"/>
                  <a:lumOff val="3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13</a:t>
            </a:fld>
            <a:endParaRPr lang="en-US"/>
          </a:p>
        </p:txBody>
      </p:sp>
      <p:sp>
        <p:nvSpPr>
          <p:cNvPr id="9" name="TextBox 8"/>
          <p:cNvSpPr txBox="1"/>
          <p:nvPr/>
        </p:nvSpPr>
        <p:spPr>
          <a:xfrm>
            <a:off x="1143000" y="4800600"/>
            <a:ext cx="7620000" cy="800219"/>
          </a:xfrm>
          <a:prstGeom prst="rect">
            <a:avLst/>
          </a:prstGeom>
          <a:noFill/>
        </p:spPr>
        <p:txBody>
          <a:bodyPr wrap="square" rtlCol="0">
            <a:spAutoFit/>
          </a:bodyPr>
          <a:lstStyle/>
          <a:p>
            <a:pPr>
              <a:buFont typeface="Arial" pitchFamily="34" charset="0"/>
              <a:buChar char="•"/>
            </a:pPr>
            <a:r>
              <a:rPr lang="en-US" sz="2800" b="1" dirty="0" smtClean="0">
                <a:solidFill>
                  <a:schemeClr val="tx1">
                    <a:lumMod val="65000"/>
                    <a:lumOff val="35000"/>
                  </a:schemeClr>
                </a:solidFill>
              </a:rPr>
              <a:t>   Option 2 </a:t>
            </a:r>
            <a:r>
              <a:rPr lang="en-US" sz="2800" dirty="0" smtClean="0">
                <a:solidFill>
                  <a:schemeClr val="tx1">
                    <a:lumMod val="65000"/>
                    <a:lumOff val="35000"/>
                  </a:schemeClr>
                </a:solidFill>
              </a:rPr>
              <a:t>– Comprehensive Agreement</a:t>
            </a:r>
            <a:endParaRPr lang="en-US" sz="2800" dirty="0" smtClean="0">
              <a:solidFill>
                <a:schemeClr val="accent1">
                  <a:lumMod val="75000"/>
                </a:schemeClr>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2013 Chesapeake Bay Agreement - Recommendation </a:t>
            </a:r>
            <a:endParaRPr lang="en-US" sz="2800" b="1" dirty="0">
              <a:solidFill>
                <a:schemeClr val="bg1"/>
              </a:solidFill>
              <a:latin typeface="Calibri" pitchFamily="34" charset="0"/>
              <a:cs typeface="Calibri" pitchFamily="34" charset="0"/>
            </a:endParaRPr>
          </a:p>
        </p:txBody>
      </p:sp>
      <p:sp>
        <p:nvSpPr>
          <p:cNvPr id="7" name="Rectangle 6"/>
          <p:cNvSpPr/>
          <p:nvPr/>
        </p:nvSpPr>
        <p:spPr>
          <a:xfrm>
            <a:off x="1371600" y="1447800"/>
            <a:ext cx="6553200" cy="4970591"/>
          </a:xfrm>
          <a:prstGeom prst="rect">
            <a:avLst/>
          </a:prstGeom>
        </p:spPr>
        <p:txBody>
          <a:bodyPr wrap="square">
            <a:spAutoFit/>
          </a:bodyPr>
          <a:lstStyle/>
          <a:p>
            <a:r>
              <a:rPr lang="en-US" sz="2800" b="1" i="1" dirty="0" smtClean="0">
                <a:solidFill>
                  <a:schemeClr val="accent1">
                    <a:lumMod val="75000"/>
                  </a:schemeClr>
                </a:solidFill>
              </a:rPr>
              <a:t>Proposed Agreement Sections</a:t>
            </a:r>
          </a:p>
          <a:p>
            <a:endParaRPr lang="en-US" sz="1600" b="1" dirty="0" smtClean="0">
              <a:solidFill>
                <a:schemeClr val="tx1">
                  <a:lumMod val="50000"/>
                  <a:lumOff val="50000"/>
                </a:schemeClr>
              </a:solidFill>
            </a:endParaRPr>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 &amp; Outcomes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8" name="Slide Number Placeholder 7"/>
          <p:cNvSpPr>
            <a:spLocks noGrp="1"/>
          </p:cNvSpPr>
          <p:nvPr>
            <p:ph type="sldNum" sz="quarter" idx="12"/>
          </p:nvPr>
        </p:nvSpPr>
        <p:spPr/>
        <p:txBody>
          <a:bodyPr/>
          <a:lstStyle/>
          <a:p>
            <a:fld id="{9F84C054-3DD7-4A3D-881C-EF6751D801C9}"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4 -  Goals and Outcomes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524000" y="990600"/>
            <a:ext cx="6781800" cy="5801588"/>
          </a:xfrm>
          <a:prstGeom prst="rect">
            <a:avLst/>
          </a:prstGeom>
        </p:spPr>
        <p:txBody>
          <a:bodyPr wrap="square">
            <a:spAutoFit/>
          </a:bodyPr>
          <a:lstStyle/>
          <a:p>
            <a:endParaRPr lang="en-US" sz="600" b="1" dirty="0" smtClean="0"/>
          </a:p>
          <a:p>
            <a:r>
              <a:rPr lang="en-US" sz="2400" b="1" i="1" dirty="0" smtClean="0">
                <a:solidFill>
                  <a:schemeClr val="accent1">
                    <a:lumMod val="75000"/>
                  </a:schemeClr>
                </a:solidFill>
              </a:rPr>
              <a:t>Example Goals and Outcomes</a:t>
            </a:r>
            <a:endParaRPr lang="en-US" sz="2400" b="1" dirty="0" smtClean="0">
              <a:solidFill>
                <a:schemeClr val="tx1">
                  <a:lumMod val="50000"/>
                  <a:lumOff val="50000"/>
                </a:schemeClr>
              </a:solidFill>
            </a:endParaRPr>
          </a:p>
          <a:p>
            <a:r>
              <a:rPr lang="en-US" b="1" dirty="0" smtClean="0">
                <a:solidFill>
                  <a:schemeClr val="tx1">
                    <a:lumMod val="50000"/>
                    <a:lumOff val="50000"/>
                  </a:schemeClr>
                </a:solidFill>
              </a:rPr>
              <a:t>Sustainable Fisheries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Blue Crab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Oyster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Fisheries Outcome </a:t>
            </a:r>
            <a:endParaRPr lang="en-US" sz="1600" dirty="0" smtClean="0">
              <a:solidFill>
                <a:schemeClr val="tx1">
                  <a:lumMod val="50000"/>
                  <a:lumOff val="50000"/>
                </a:schemeClr>
              </a:solidFill>
            </a:endParaRPr>
          </a:p>
          <a:p>
            <a:endParaRPr lang="en-US" sz="700" b="1" dirty="0" smtClean="0">
              <a:solidFill>
                <a:schemeClr val="tx1">
                  <a:lumMod val="50000"/>
                  <a:lumOff val="50000"/>
                </a:schemeClr>
              </a:solidFill>
            </a:endParaRPr>
          </a:p>
          <a:p>
            <a:r>
              <a:rPr lang="en-US" b="1" dirty="0" smtClean="0">
                <a:solidFill>
                  <a:schemeClr val="tx1">
                    <a:lumMod val="50000"/>
                    <a:lumOff val="50000"/>
                  </a:schemeClr>
                </a:solidFill>
              </a:rPr>
              <a:t>Vital Habitats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Wetlands Outcome</a:t>
            </a:r>
          </a:p>
          <a:p>
            <a:pPr lvl="1"/>
            <a:r>
              <a:rPr lang="en-US" sz="1600" b="1" i="1" dirty="0" smtClean="0">
                <a:solidFill>
                  <a:schemeClr val="tx1">
                    <a:lumMod val="50000"/>
                    <a:lumOff val="50000"/>
                  </a:schemeClr>
                </a:solidFill>
              </a:rPr>
              <a:t>			Stream Restoration Outcome</a:t>
            </a:r>
          </a:p>
          <a:p>
            <a:pPr lvl="1"/>
            <a:r>
              <a:rPr lang="en-US" sz="1600" b="1" i="1" dirty="0" smtClean="0">
                <a:solidFill>
                  <a:schemeClr val="tx1">
                    <a:lumMod val="50000"/>
                    <a:lumOff val="50000"/>
                  </a:schemeClr>
                </a:solidFill>
              </a:rPr>
              <a:t>			Fish Passage Outcome</a:t>
            </a:r>
          </a:p>
          <a:p>
            <a:pPr lvl="1"/>
            <a:r>
              <a:rPr lang="en-US" sz="1600" b="1" i="1" dirty="0" smtClean="0">
                <a:solidFill>
                  <a:schemeClr val="tx1">
                    <a:lumMod val="50000"/>
                    <a:lumOff val="50000"/>
                  </a:schemeClr>
                </a:solidFill>
              </a:rPr>
              <a:t>			Submerged Aquatic Vegetation Outcome</a:t>
            </a:r>
          </a:p>
          <a:p>
            <a:pPr lvl="1"/>
            <a:r>
              <a:rPr lang="en-US" sz="1600" b="1" i="1" dirty="0" smtClean="0">
                <a:solidFill>
                  <a:schemeClr val="tx1">
                    <a:lumMod val="50000"/>
                    <a:lumOff val="50000"/>
                  </a:schemeClr>
                </a:solidFill>
              </a:rPr>
              <a:t>			Forests Outcome </a:t>
            </a:r>
          </a:p>
          <a:p>
            <a:r>
              <a:rPr lang="en-US" b="1" dirty="0" smtClean="0">
                <a:solidFill>
                  <a:schemeClr val="tx1">
                    <a:lumMod val="50000"/>
                    <a:lumOff val="50000"/>
                  </a:schemeClr>
                </a:solidFill>
              </a:rPr>
              <a:t>Water Quality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2025 WIP Outcome </a:t>
            </a:r>
          </a:p>
          <a:p>
            <a:pPr lvl="1"/>
            <a:r>
              <a:rPr lang="en-US" sz="1600" b="1" i="1" dirty="0" smtClean="0">
                <a:solidFill>
                  <a:schemeClr val="tx1">
                    <a:lumMod val="50000"/>
                    <a:lumOff val="50000"/>
                  </a:schemeClr>
                </a:solidFill>
              </a:rPr>
              <a:t>			2017 WIP Outcome </a:t>
            </a:r>
          </a:p>
          <a:p>
            <a:pPr lvl="1"/>
            <a:r>
              <a:rPr lang="en-US" sz="1600" b="1" i="1" dirty="0" smtClean="0">
                <a:solidFill>
                  <a:schemeClr val="tx1">
                    <a:lumMod val="50000"/>
                    <a:lumOff val="50000"/>
                  </a:schemeClr>
                </a:solidFill>
              </a:rPr>
              <a:t>			Toxic Contaminants?</a:t>
            </a:r>
          </a:p>
          <a:p>
            <a:r>
              <a:rPr lang="en-US" b="1" dirty="0" smtClean="0">
                <a:solidFill>
                  <a:schemeClr val="tx1">
                    <a:lumMod val="50000"/>
                    <a:lumOff val="50000"/>
                  </a:schemeClr>
                </a:solidFill>
              </a:rPr>
              <a:t>Healthy Watersheds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Healthy Waters Outcome</a:t>
            </a:r>
          </a:p>
          <a:p>
            <a:r>
              <a:rPr lang="en-US" b="1" dirty="0" smtClean="0">
                <a:solidFill>
                  <a:schemeClr val="tx1">
                    <a:lumMod val="50000"/>
                    <a:lumOff val="50000"/>
                  </a:schemeClr>
                </a:solidFill>
              </a:rPr>
              <a:t>Land Conservation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Protected Lands Outcome</a:t>
            </a:r>
          </a:p>
          <a:p>
            <a:r>
              <a:rPr lang="en-US" b="1" dirty="0" smtClean="0">
                <a:solidFill>
                  <a:schemeClr val="tx1">
                    <a:lumMod val="50000"/>
                    <a:lumOff val="50000"/>
                  </a:schemeClr>
                </a:solidFill>
              </a:rPr>
              <a:t>Public Access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Public Access Site Development Outcome </a:t>
            </a:r>
          </a:p>
          <a:p>
            <a:r>
              <a:rPr lang="en-US" b="1" dirty="0" smtClean="0">
                <a:solidFill>
                  <a:schemeClr val="tx1">
                    <a:lumMod val="50000"/>
                    <a:lumOff val="50000"/>
                  </a:schemeClr>
                </a:solidFill>
              </a:rPr>
              <a:t>Environmental Literacy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Education Outcome: TBD </a:t>
            </a:r>
          </a:p>
        </p:txBody>
      </p:sp>
      <p:sp>
        <p:nvSpPr>
          <p:cNvPr id="8" name="Slide Number Placeholder 7"/>
          <p:cNvSpPr>
            <a:spLocks noGrp="1"/>
          </p:cNvSpPr>
          <p:nvPr>
            <p:ph type="sldNum" sz="quarter" idx="12"/>
          </p:nvPr>
        </p:nvSpPr>
        <p:spPr/>
        <p:txBody>
          <a:bodyPr/>
          <a:lstStyle/>
          <a:p>
            <a:fld id="{9F84C054-3DD7-4A3D-881C-EF6751D801C9}"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4 – Goals and Outcomes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990600"/>
            <a:ext cx="8001000" cy="4985980"/>
          </a:xfrm>
          <a:prstGeom prst="rect">
            <a:avLst/>
          </a:prstGeom>
        </p:spPr>
        <p:txBody>
          <a:bodyPr wrap="square">
            <a:spAutoFit/>
          </a:bodyPr>
          <a:lstStyle/>
          <a:p>
            <a:pPr marL="342900" indent="-342900">
              <a:lnSpc>
                <a:spcPct val="150000"/>
              </a:lnSpc>
              <a:defRPr/>
            </a:pPr>
            <a:r>
              <a:rPr lang="en-US" sz="2400" b="1" i="1" dirty="0" smtClean="0">
                <a:solidFill>
                  <a:schemeClr val="accent1">
                    <a:lumMod val="75000"/>
                  </a:schemeClr>
                </a:solidFill>
              </a:rPr>
              <a:t>Example Goals and Outcomes </a:t>
            </a:r>
          </a:p>
          <a:p>
            <a:r>
              <a:rPr lang="en-US" sz="2400" b="1" dirty="0" smtClean="0">
                <a:solidFill>
                  <a:schemeClr val="bg1">
                    <a:lumMod val="50000"/>
                  </a:schemeClr>
                </a:solidFill>
              </a:rPr>
              <a:t>Sustainable Fisheries Goal</a:t>
            </a:r>
            <a:r>
              <a:rPr lang="en-US" sz="2400" dirty="0" smtClean="0">
                <a:solidFill>
                  <a:schemeClr val="bg1">
                    <a:lumMod val="50000"/>
                  </a:schemeClr>
                </a:solidFill>
              </a:rPr>
              <a:t>:  Restore, enhance, and protect the finfish, shellfish and other living resources, their habitats and ecological relationships to sustain all fisheries and provide for a balanced ecosystem in the watershed and bay.</a:t>
            </a:r>
          </a:p>
          <a:p>
            <a:pPr lvl="1"/>
            <a:endParaRPr lang="en-US" sz="2400" b="1" i="1" dirty="0" smtClean="0">
              <a:solidFill>
                <a:schemeClr val="bg1">
                  <a:lumMod val="50000"/>
                </a:schemeClr>
              </a:solidFill>
            </a:endParaRPr>
          </a:p>
          <a:p>
            <a:pPr lvl="1"/>
            <a:r>
              <a:rPr lang="en-US" sz="2400" b="1" i="1" dirty="0" smtClean="0">
                <a:solidFill>
                  <a:schemeClr val="bg1">
                    <a:lumMod val="50000"/>
                  </a:schemeClr>
                </a:solidFill>
              </a:rPr>
              <a:t>Blue Crab Outcome</a:t>
            </a:r>
            <a:r>
              <a:rPr lang="en-US" sz="2400" dirty="0" smtClean="0">
                <a:solidFill>
                  <a:schemeClr val="bg1">
                    <a:lumMod val="50000"/>
                  </a:schemeClr>
                </a:solidFill>
              </a:rPr>
              <a:t>: Maintain sustainable blue crab population based on the current 2012 target of 215 million adult females (1+ years old) and continue to refine population targets between 2013 through 2025 based on best available science.</a:t>
            </a:r>
          </a:p>
          <a:p>
            <a:pPr marL="342900" indent="-342900">
              <a:lnSpc>
                <a:spcPct val="150000"/>
              </a:lnSpc>
              <a:defRPr/>
            </a:pPr>
            <a:endParaRPr lang="en-US" sz="2400" dirty="0" smtClean="0">
              <a:solidFill>
                <a:schemeClr val="bg1">
                  <a:lumMod val="50000"/>
                </a:schemeClr>
              </a:solidFill>
            </a:endParaRPr>
          </a:p>
          <a:p>
            <a:endParaRPr lang="en-US" sz="600" b="1"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Supporting Documents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229600" cy="2862322"/>
          </a:xfrm>
          <a:prstGeom prst="rect">
            <a:avLst/>
          </a:prstGeom>
        </p:spPr>
        <p:txBody>
          <a:bodyPr wrap="square">
            <a:spAutoFit/>
          </a:bodyPr>
          <a:lstStyle/>
          <a:p>
            <a:pPr marL="342900" indent="-342900">
              <a:lnSpc>
                <a:spcPct val="150000"/>
              </a:lnSpc>
              <a:defRPr/>
            </a:pPr>
            <a:r>
              <a:rPr lang="en-US" sz="2400" b="1" i="1" dirty="0" smtClean="0">
                <a:solidFill>
                  <a:schemeClr val="accent1">
                    <a:lumMod val="75000"/>
                  </a:schemeClr>
                </a:solidFill>
              </a:rPr>
              <a:t>Governance Document</a:t>
            </a:r>
          </a:p>
          <a:p>
            <a:pPr marL="342900" indent="-342900">
              <a:lnSpc>
                <a:spcPct val="150000"/>
              </a:lnSpc>
              <a:buFont typeface="Arial" pitchFamily="34" charset="0"/>
              <a:buChar char="•"/>
              <a:defRPr/>
            </a:pPr>
            <a:r>
              <a:rPr lang="en-US" sz="2400" dirty="0" smtClean="0">
                <a:solidFill>
                  <a:schemeClr val="tx1">
                    <a:lumMod val="50000"/>
                    <a:lumOff val="50000"/>
                  </a:schemeClr>
                </a:solidFill>
              </a:rPr>
              <a:t>General Organizational Governance</a:t>
            </a:r>
          </a:p>
          <a:p>
            <a:pPr marL="342900" indent="-342900">
              <a:lnSpc>
                <a:spcPct val="150000"/>
              </a:lnSpc>
              <a:buFont typeface="Arial" pitchFamily="34" charset="0"/>
              <a:buChar char="•"/>
              <a:defRPr/>
            </a:pPr>
            <a:r>
              <a:rPr lang="en-US" sz="2400" dirty="0" smtClean="0">
                <a:solidFill>
                  <a:schemeClr val="tx1">
                    <a:lumMod val="50000"/>
                    <a:lumOff val="50000"/>
                  </a:schemeClr>
                </a:solidFill>
              </a:rPr>
              <a:t>Federal Leadership Committee Roles and Responsibilities</a:t>
            </a:r>
          </a:p>
          <a:p>
            <a:pPr marL="342900" indent="-342900">
              <a:lnSpc>
                <a:spcPct val="150000"/>
              </a:lnSpc>
              <a:buFont typeface="Arial" pitchFamily="34" charset="0"/>
              <a:buChar char="•"/>
              <a:defRPr/>
            </a:pPr>
            <a:r>
              <a:rPr lang="en-US" sz="2400" dirty="0" smtClean="0">
                <a:solidFill>
                  <a:schemeClr val="tx1">
                    <a:lumMod val="50000"/>
                    <a:lumOff val="50000"/>
                  </a:schemeClr>
                </a:solidFill>
              </a:rPr>
              <a:t>Differentiating the role of EPA in oversight of the WIP implementation vs. partnership decisions</a:t>
            </a:r>
            <a:endParaRPr lang="en-US" sz="1600" dirty="0" smtClean="0">
              <a:solidFill>
                <a:schemeClr val="tx1">
                  <a:lumMod val="50000"/>
                  <a:lumOff val="50000"/>
                </a:schemeClr>
              </a:solidFill>
            </a:endParaRPr>
          </a:p>
        </p:txBody>
      </p:sp>
      <p:sp>
        <p:nvSpPr>
          <p:cNvPr id="8" name="Rectangle 7"/>
          <p:cNvSpPr/>
          <p:nvPr/>
        </p:nvSpPr>
        <p:spPr>
          <a:xfrm>
            <a:off x="533400" y="3733800"/>
            <a:ext cx="8229600" cy="2308324"/>
          </a:xfrm>
          <a:prstGeom prst="rect">
            <a:avLst/>
          </a:prstGeom>
        </p:spPr>
        <p:txBody>
          <a:bodyPr wrap="square">
            <a:spAutoFit/>
          </a:bodyPr>
          <a:lstStyle/>
          <a:p>
            <a:pPr marL="342900" indent="-342900">
              <a:lnSpc>
                <a:spcPct val="150000"/>
              </a:lnSpc>
              <a:defRPr/>
            </a:pPr>
            <a:r>
              <a:rPr lang="en-US" sz="2400" b="1" i="1" dirty="0" smtClean="0">
                <a:solidFill>
                  <a:schemeClr val="accent1">
                    <a:lumMod val="75000"/>
                  </a:schemeClr>
                </a:solidFill>
              </a:rPr>
              <a:t>Management Strategies</a:t>
            </a:r>
          </a:p>
          <a:p>
            <a:pPr marL="342900" indent="-342900">
              <a:lnSpc>
                <a:spcPct val="150000"/>
              </a:lnSpc>
              <a:buFont typeface="Arial" pitchFamily="34" charset="0"/>
              <a:buChar char="•"/>
              <a:defRPr/>
            </a:pPr>
            <a:r>
              <a:rPr lang="en-US" sz="2400" dirty="0" smtClean="0">
                <a:solidFill>
                  <a:schemeClr val="tx1">
                    <a:lumMod val="50000"/>
                    <a:lumOff val="50000"/>
                  </a:schemeClr>
                </a:solidFill>
              </a:rPr>
              <a:t>Outcome to be achieved/shorter term targets</a:t>
            </a:r>
          </a:p>
          <a:p>
            <a:pPr marL="342900" indent="-342900">
              <a:lnSpc>
                <a:spcPct val="150000"/>
              </a:lnSpc>
              <a:buFont typeface="Arial" pitchFamily="34" charset="0"/>
              <a:buChar char="•"/>
              <a:defRPr/>
            </a:pPr>
            <a:r>
              <a:rPr lang="en-US" sz="2400" dirty="0" smtClean="0">
                <a:solidFill>
                  <a:schemeClr val="tx1">
                    <a:lumMod val="50000"/>
                    <a:lumOff val="50000"/>
                  </a:schemeClr>
                </a:solidFill>
              </a:rPr>
              <a:t>Agencies/jurisdictions responsible for achieving the outcomes</a:t>
            </a:r>
          </a:p>
          <a:p>
            <a:pPr marL="342900" indent="-342900">
              <a:lnSpc>
                <a:spcPct val="150000"/>
              </a:lnSpc>
              <a:buFont typeface="Arial" pitchFamily="34" charset="0"/>
              <a:buChar char="•"/>
              <a:defRPr/>
            </a:pPr>
            <a:r>
              <a:rPr lang="en-US" sz="2400" dirty="0" smtClean="0">
                <a:solidFill>
                  <a:schemeClr val="tx1">
                    <a:lumMod val="50000"/>
                    <a:lumOff val="50000"/>
                  </a:schemeClr>
                </a:solidFill>
              </a:rPr>
              <a:t>Tracking/accountability system used to measure progress</a:t>
            </a:r>
            <a:endParaRPr lang="en-US" sz="1600" dirty="0" smtClean="0">
              <a:solidFill>
                <a:schemeClr val="tx1">
                  <a:lumMod val="50000"/>
                  <a:lumOff val="50000"/>
                </a:schemeClr>
              </a:solidFill>
            </a:endParaRPr>
          </a:p>
        </p:txBody>
      </p:sp>
      <p:sp>
        <p:nvSpPr>
          <p:cNvPr id="9" name="Slide Number Placeholder 8"/>
          <p:cNvSpPr>
            <a:spLocks noGrp="1"/>
          </p:cNvSpPr>
          <p:nvPr>
            <p:ph type="sldNum" sz="quarter" idx="12"/>
          </p:nvPr>
        </p:nvSpPr>
        <p:spPr/>
        <p:txBody>
          <a:bodyPr/>
          <a:lstStyle/>
          <a:p>
            <a:fld id="{9F84C054-3DD7-4A3D-881C-EF6751D801C9}"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Management Board Recommendations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676400"/>
            <a:ext cx="7924800" cy="3824124"/>
          </a:xfrm>
          <a:prstGeom prst="rect">
            <a:avLst/>
          </a:prstGeom>
        </p:spPr>
        <p:txBody>
          <a:bodyPr wrap="square">
            <a:spAutoFit/>
          </a:bodyPr>
          <a:lstStyle/>
          <a:p>
            <a:endParaRPr lang="en-US" sz="2000" dirty="0" smtClean="0"/>
          </a:p>
          <a:p>
            <a:r>
              <a:rPr lang="en-US" sz="2800" b="1" i="1" dirty="0" smtClean="0">
                <a:solidFill>
                  <a:srgbClr val="C00000"/>
                </a:solidFill>
              </a:rPr>
              <a:t>Decision: </a:t>
            </a:r>
            <a:r>
              <a:rPr lang="en-US" sz="2800" i="1" dirty="0" smtClean="0">
                <a:solidFill>
                  <a:srgbClr val="C00000"/>
                </a:solidFill>
              </a:rPr>
              <a:t> </a:t>
            </a:r>
            <a:r>
              <a:rPr lang="en-US" sz="2800" b="1" i="1" dirty="0" smtClean="0">
                <a:solidFill>
                  <a:srgbClr val="C00000"/>
                </a:solidFill>
              </a:rPr>
              <a:t>Signing on to Outcomes (p. 9)</a:t>
            </a:r>
            <a:endParaRPr lang="en-US" sz="2400" b="1" i="1" dirty="0" smtClean="0">
              <a:solidFill>
                <a:srgbClr val="C00000"/>
              </a:solidFill>
            </a:endParaRPr>
          </a:p>
          <a:p>
            <a:endParaRPr lang="en-US" sz="2400" dirty="0" smtClean="0">
              <a:solidFill>
                <a:srgbClr val="C00000"/>
              </a:solidFill>
            </a:endParaRPr>
          </a:p>
          <a:p>
            <a:pPr marL="457200" lvl="0" indent="-457200"/>
            <a:r>
              <a:rPr lang="en-US" sz="2800" dirty="0" smtClean="0">
                <a:solidFill>
                  <a:srgbClr val="C00000"/>
                </a:solidFill>
              </a:rPr>
              <a:t>	</a:t>
            </a:r>
            <a:r>
              <a:rPr lang="en-US" sz="2800" dirty="0" smtClean="0"/>
              <a:t>The overarching goals and original outcomes should be </a:t>
            </a:r>
            <a:r>
              <a:rPr lang="en-US" sz="2800" b="1" dirty="0" smtClean="0"/>
              <a:t>signed by the EC </a:t>
            </a:r>
            <a:r>
              <a:rPr lang="en-US" sz="2800" dirty="0" smtClean="0"/>
              <a:t>in a single comprehensive Agreement, but any necessary revisions to the outcomes would be delegated to the PSC with an annual update to the EC.</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rgbClr val="FFC000"/>
          </a:solidFill>
        </p:grpSpPr>
        <p:sp>
          <p:nvSpPr>
            <p:cNvPr id="11272" name="Rectangle 9"/>
            <p:cNvSpPr>
              <a:spLocks noChangeArrowheads="1"/>
            </p:cNvSpPr>
            <p:nvPr/>
          </p:nvSpPr>
          <p:spPr bwMode="auto">
            <a:xfrm>
              <a:off x="0" y="0"/>
              <a:ext cx="9144000" cy="914400"/>
            </a:xfrm>
            <a:prstGeom prst="rect">
              <a:avLst/>
            </a:prstGeom>
            <a:solidFill>
              <a:schemeClr val="accent2">
                <a:lumMod val="50000"/>
              </a:schemeClr>
            </a:solid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Management Board Recommendations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09600" y="1066801"/>
            <a:ext cx="8001000" cy="4355038"/>
          </a:xfrm>
          <a:prstGeom prst="rect">
            <a:avLst/>
          </a:prstGeom>
        </p:spPr>
        <p:txBody>
          <a:bodyPr wrap="square">
            <a:spAutoFit/>
          </a:bodyPr>
          <a:lstStyle/>
          <a:p>
            <a:endParaRPr lang="en-US" sz="900" b="1" dirty="0" smtClean="0">
              <a:solidFill>
                <a:srgbClr val="FF0000"/>
              </a:solidFill>
            </a:endParaRPr>
          </a:p>
          <a:p>
            <a:r>
              <a:rPr lang="en-US" sz="2800" b="1" i="1" dirty="0" smtClean="0">
                <a:solidFill>
                  <a:srgbClr val="C00000"/>
                </a:solidFill>
              </a:rPr>
              <a:t>Decisions: EC Membership/Signatories (p. 7)</a:t>
            </a:r>
          </a:p>
          <a:p>
            <a:endParaRPr lang="en-US" sz="2400" dirty="0" smtClean="0">
              <a:solidFill>
                <a:srgbClr val="C00000"/>
              </a:solidFill>
            </a:endParaRPr>
          </a:p>
          <a:p>
            <a:pPr marL="284163" lvl="0" indent="-284163">
              <a:buFont typeface="+mj-lt"/>
              <a:buAutoNum type="arabicPeriod"/>
            </a:pPr>
            <a:r>
              <a:rPr lang="en-US" sz="2800" dirty="0" smtClean="0"/>
              <a:t> </a:t>
            </a:r>
            <a:r>
              <a:rPr lang="en-US" sz="2800" u="sng" dirty="0" smtClean="0"/>
              <a:t>Strive for Full Membership </a:t>
            </a:r>
            <a:r>
              <a:rPr lang="en-US" sz="2800" dirty="0" smtClean="0"/>
              <a:t>–  All would sign the full Agreement</a:t>
            </a:r>
          </a:p>
          <a:p>
            <a:pPr marL="741363" lvl="1" indent="-284163">
              <a:buFont typeface="Arial" pitchFamily="34" charset="0"/>
              <a:buChar char="•"/>
            </a:pPr>
            <a:r>
              <a:rPr lang="en-US" sz="2800" dirty="0" smtClean="0"/>
              <a:t>All 6 jurisdictions</a:t>
            </a:r>
          </a:p>
          <a:p>
            <a:pPr marL="741363" lvl="1" indent="-284163">
              <a:buFont typeface="Arial" pitchFamily="34" charset="0"/>
              <a:buChar char="•"/>
            </a:pPr>
            <a:r>
              <a:rPr lang="en-US" sz="2800" dirty="0" smtClean="0"/>
              <a:t>The Chesapeake Bay Commission</a:t>
            </a:r>
          </a:p>
          <a:p>
            <a:pPr marL="741363" lvl="1" indent="-284163">
              <a:buFont typeface="Arial" pitchFamily="34" charset="0"/>
              <a:buChar char="•"/>
            </a:pPr>
            <a:r>
              <a:rPr lang="en-US" sz="2800" dirty="0" smtClean="0"/>
              <a:t>EPA representing the Federal Government and the Federal Leadership Committee</a:t>
            </a:r>
          </a:p>
          <a:p>
            <a:pPr lvl="2"/>
            <a:endParaRPr lang="en-US" sz="2800" dirty="0" smtClean="0">
              <a:solidFill>
                <a:srgbClr val="C00000"/>
              </a:solidFill>
            </a:endParaRPr>
          </a:p>
          <a:p>
            <a:pPr lvl="0"/>
            <a:endParaRPr lang="en-US" sz="20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19</a:t>
            </a:fld>
            <a:endParaRPr lang="en-US"/>
          </a:p>
        </p:txBody>
      </p:sp>
      <p:sp>
        <p:nvSpPr>
          <p:cNvPr id="9" name="TextBox 8"/>
          <p:cNvSpPr txBox="1"/>
          <p:nvPr/>
        </p:nvSpPr>
        <p:spPr>
          <a:xfrm>
            <a:off x="609600" y="4815007"/>
            <a:ext cx="8001000" cy="1661993"/>
          </a:xfrm>
          <a:prstGeom prst="rect">
            <a:avLst/>
          </a:prstGeom>
          <a:noFill/>
        </p:spPr>
        <p:txBody>
          <a:bodyPr wrap="square" rtlCol="0">
            <a:spAutoFit/>
          </a:bodyPr>
          <a:lstStyle/>
          <a:p>
            <a:pPr marL="514350" lvl="0" indent="-514350"/>
            <a:r>
              <a:rPr lang="en-US" sz="2800" dirty="0" smtClean="0"/>
              <a:t>2.   Jurisdictions and Federal Agencies would identify the specific outcomes they commit to working toward.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1" grpId="0" nodeType="clickEffect">
                                  <p:stCondLst>
                                    <p:cond delay="0"/>
                                  </p:stCondLst>
                                  <p:childTnLst>
                                    <p:set>
                                      <p:cBhvr override="childStyle">
                                        <p:cTn id="6" dur="indefinite"/>
                                        <p:tgtEl>
                                          <p:spTgt spid="9"/>
                                        </p:tgtEl>
                                        <p:attrNameLst>
                                          <p:attrName>style.fontStyle</p:attrName>
                                        </p:attrNameLst>
                                      </p:cBhvr>
                                      <p:to>
                                        <p:strVal val="normal"/>
                                      </p:to>
                                    </p:set>
                                    <p:set>
                                      <p:cBhvr override="childStyle">
                                        <p:cTn id="7" dur="indefinite"/>
                                        <p:tgtEl>
                                          <p:spTgt spid="9"/>
                                        </p:tgtEl>
                                        <p:attrNameLst>
                                          <p:attrName>style.fontWeight</p:attrName>
                                        </p:attrNameLst>
                                      </p:cBhvr>
                                      <p:to>
                                        <p:strVal val="bold"/>
                                      </p:to>
                                    </p:set>
                                    <p:set>
                                      <p:cBhvr override="childStyle">
                                        <p:cTn id="8" dur="indefinite"/>
                                        <p:tgtEl>
                                          <p:spTgt spid="9"/>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638800"/>
          </a:xfrm>
        </p:spPr>
        <p:txBody>
          <a:bodyPr>
            <a:normAutofit/>
          </a:bodyPr>
          <a:lstStyle/>
          <a:p>
            <a:pPr lvl="0"/>
            <a:r>
              <a:rPr lang="en-US" sz="2200" dirty="0" smtClean="0"/>
              <a:t>Sec. 117 Implementation Grants can only be given to Executive Council </a:t>
            </a:r>
            <a:r>
              <a:rPr lang="en-US" sz="2200" u="sng" dirty="0" smtClean="0"/>
              <a:t>Members </a:t>
            </a:r>
          </a:p>
          <a:p>
            <a:pPr lvl="1"/>
            <a:r>
              <a:rPr lang="en-US" sz="1900" dirty="0" smtClean="0"/>
              <a:t>i.e. those that signed on to all or substantially all of the agreement, all others must compete for funding</a:t>
            </a:r>
          </a:p>
          <a:p>
            <a:pPr lvl="1"/>
            <a:r>
              <a:rPr lang="en-US" sz="1900" dirty="0" smtClean="0"/>
              <a:t>All funding must address a goal as stated in the CB Agreement</a:t>
            </a:r>
          </a:p>
          <a:p>
            <a:pPr lvl="1"/>
            <a:endParaRPr lang="en-US" sz="1200" dirty="0" smtClean="0"/>
          </a:p>
          <a:p>
            <a:r>
              <a:rPr lang="en-US" sz="2200" dirty="0" smtClean="0"/>
              <a:t>But….Chesapeake 2000 was the last comprehensive agreement  </a:t>
            </a:r>
          </a:p>
          <a:p>
            <a:pPr lvl="1"/>
            <a:r>
              <a:rPr lang="en-US" sz="1900" dirty="0" smtClean="0"/>
              <a:t>Commitments are largely outdated (any specific dates associated with the agreement are for 2012 or earlier…..e.g. WQ commitment)</a:t>
            </a:r>
          </a:p>
          <a:p>
            <a:pPr lvl="1"/>
            <a:endParaRPr lang="en-US" sz="1200" dirty="0" smtClean="0"/>
          </a:p>
          <a:p>
            <a:r>
              <a:rPr lang="en-US" sz="2200" dirty="0" smtClean="0"/>
              <a:t>And, the EC requested that the CBP look at ways to coordinate and align the Partnership’s goals with the goals and outcomes of the EO.</a:t>
            </a:r>
          </a:p>
          <a:p>
            <a:pPr lvl="1">
              <a:buNone/>
            </a:pPr>
            <a:endParaRPr lang="en-US" sz="1200" dirty="0" smtClean="0"/>
          </a:p>
          <a:p>
            <a:r>
              <a:rPr lang="en-US" sz="2200" dirty="0" smtClean="0"/>
              <a:t>So…..</a:t>
            </a:r>
            <a:r>
              <a:rPr lang="en-US" sz="2600" dirty="0" smtClean="0"/>
              <a:t> </a:t>
            </a:r>
            <a:r>
              <a:rPr lang="en-US" sz="2200" dirty="0" smtClean="0"/>
              <a:t>any new goals/outcomes that were not a part of Chesapeake 2000 would  have to be included in a new agreement to be funded using Section 117 funds.</a:t>
            </a:r>
          </a:p>
          <a:p>
            <a:pPr>
              <a:buNone/>
            </a:pPr>
            <a:endParaRPr lang="en-US" sz="1500" b="1" dirty="0" smtClean="0">
              <a:solidFill>
                <a:srgbClr val="C00000"/>
              </a:solidFill>
            </a:endParaRPr>
          </a:p>
          <a:p>
            <a:pPr lvl="0"/>
            <a:endParaRPr lang="en-US" sz="2100" dirty="0" smtClean="0"/>
          </a:p>
          <a:p>
            <a:pPr lvl="0"/>
            <a:endParaRPr lang="en-US" sz="1700" dirty="0" smtClean="0"/>
          </a:p>
          <a:p>
            <a:pPr lvl="0"/>
            <a:endParaRPr lang="en-US" sz="2100" dirty="0" smtClean="0"/>
          </a:p>
          <a:p>
            <a:pPr lvl="0"/>
            <a:endParaRPr lang="en-US" dirty="0" smtClean="0"/>
          </a:p>
          <a:p>
            <a:endParaRPr lang="en-US" dirty="0"/>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Why we need a new Agreement </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p:cNvSpPr/>
          <p:nvPr/>
        </p:nvSpPr>
        <p:spPr>
          <a:xfrm>
            <a:off x="0" y="0"/>
            <a:ext cx="9144000" cy="6858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Rectangle 2"/>
          <p:cNvSpPr>
            <a:spLocks noChangeArrowheads="1"/>
          </p:cNvSpPr>
          <p:nvPr/>
        </p:nvSpPr>
        <p:spPr bwMode="auto">
          <a:xfrm>
            <a:off x="7671459" y="4720794"/>
            <a:ext cx="1436916" cy="647700"/>
          </a:xfrm>
          <a:prstGeom prst="rect">
            <a:avLst/>
          </a:prstGeom>
          <a:solidFill>
            <a:srgbClr val="FF6699"/>
          </a:solidFill>
          <a:ln w="9525" algn="ctr">
            <a:noFill/>
            <a:miter lim="800000"/>
            <a:headEnd/>
            <a:tailEnd/>
          </a:ln>
          <a:effectLst>
            <a:outerShdw dist="45791" dir="3378596" algn="ctr" rotWithShape="0">
              <a:schemeClr val="bg2"/>
            </a:outerShdw>
          </a:effectLst>
        </p:spPr>
        <p:txBody>
          <a:bodyPr wrap="none" lIns="0" rIns="0"/>
          <a:lstStyle/>
          <a:p>
            <a:pPr algn="ctr" eaLnBrk="0" hangingPunct="0">
              <a:defRPr/>
            </a:pPr>
            <a:r>
              <a:rPr lang="en-US" sz="1000" b="1" dirty="0" smtClean="0"/>
              <a:t>Scientific, </a:t>
            </a:r>
          </a:p>
          <a:p>
            <a:pPr algn="ctr" eaLnBrk="0" hangingPunct="0">
              <a:defRPr/>
            </a:pPr>
            <a:r>
              <a:rPr lang="en-US" sz="1000" b="1" dirty="0" smtClean="0"/>
              <a:t>Technical Assessment, </a:t>
            </a:r>
          </a:p>
          <a:p>
            <a:pPr algn="ctr" eaLnBrk="0" hangingPunct="0">
              <a:defRPr/>
            </a:pPr>
            <a:r>
              <a:rPr lang="en-US" sz="1000" b="1" dirty="0" smtClean="0"/>
              <a:t>and Reporting</a:t>
            </a:r>
            <a:endParaRPr lang="en-US" sz="1000" b="1" dirty="0"/>
          </a:p>
        </p:txBody>
      </p:sp>
      <p:sp>
        <p:nvSpPr>
          <p:cNvPr id="77851" name="Rectangle 34"/>
          <p:cNvSpPr>
            <a:spLocks noChangeArrowheads="1"/>
          </p:cNvSpPr>
          <p:nvPr/>
        </p:nvSpPr>
        <p:spPr bwMode="auto">
          <a:xfrm>
            <a:off x="6477000" y="4996812"/>
            <a:ext cx="1143000" cy="695531"/>
          </a:xfrm>
          <a:prstGeom prst="rect">
            <a:avLst/>
          </a:prstGeom>
          <a:solidFill>
            <a:srgbClr val="6699FF"/>
          </a:solidFill>
          <a:ln w="9525" algn="ctr">
            <a:noFill/>
            <a:miter lim="800000"/>
            <a:headEnd/>
            <a:tailEnd/>
          </a:ln>
          <a:effectLst>
            <a:outerShdw dist="35921" dir="2700000" algn="ctr" rotWithShape="0">
              <a:schemeClr val="bg2"/>
            </a:outerShdw>
          </a:effectLst>
        </p:spPr>
        <p:txBody>
          <a:bodyPr wrap="none" anchorCtr="1"/>
          <a:lstStyle/>
          <a:p>
            <a:pPr algn="ctr" eaLnBrk="0" hangingPunct="0">
              <a:defRPr/>
            </a:pPr>
            <a:r>
              <a:rPr lang="en-US" sz="1000" b="1" dirty="0" smtClean="0">
                <a:solidFill>
                  <a:srgbClr val="000000"/>
                </a:solidFill>
              </a:rPr>
              <a:t>Partnering</a:t>
            </a:r>
            <a:r>
              <a:rPr lang="en-US" sz="1000" b="1" dirty="0">
                <a:solidFill>
                  <a:srgbClr val="000000"/>
                </a:solidFill>
              </a:rPr>
              <a:t>,</a:t>
            </a:r>
          </a:p>
          <a:p>
            <a:pPr algn="ctr" eaLnBrk="0" hangingPunct="0">
              <a:defRPr/>
            </a:pPr>
            <a:r>
              <a:rPr lang="en-US" sz="1000" b="1" dirty="0">
                <a:solidFill>
                  <a:srgbClr val="000000"/>
                </a:solidFill>
              </a:rPr>
              <a:t>Leadership</a:t>
            </a:r>
          </a:p>
          <a:p>
            <a:pPr algn="ctr" eaLnBrk="0" hangingPunct="0">
              <a:defRPr/>
            </a:pPr>
            <a:r>
              <a:rPr lang="en-US" sz="1000" b="1" dirty="0">
                <a:solidFill>
                  <a:srgbClr val="000000"/>
                </a:solidFill>
              </a:rPr>
              <a:t>&amp; Management</a:t>
            </a:r>
          </a:p>
        </p:txBody>
      </p:sp>
      <p:sp>
        <p:nvSpPr>
          <p:cNvPr id="2053" name="Line 7"/>
          <p:cNvSpPr>
            <a:spLocks noChangeShapeType="1"/>
          </p:cNvSpPr>
          <p:nvPr/>
        </p:nvSpPr>
        <p:spPr bwMode="auto">
          <a:xfrm>
            <a:off x="6400800" y="2229288"/>
            <a:ext cx="0" cy="0"/>
          </a:xfrm>
          <a:prstGeom prst="line">
            <a:avLst/>
          </a:prstGeom>
          <a:noFill/>
          <a:ln w="9525">
            <a:solidFill>
              <a:srgbClr val="000000"/>
            </a:solidFill>
            <a:round/>
            <a:headEnd/>
            <a:tailEnd type="triangle" w="med" len="med"/>
          </a:ln>
        </p:spPr>
        <p:txBody>
          <a:bodyPr wrap="none"/>
          <a:lstStyle/>
          <a:p>
            <a:endParaRPr lang="en-US" dirty="0"/>
          </a:p>
        </p:txBody>
      </p:sp>
      <p:sp>
        <p:nvSpPr>
          <p:cNvPr id="2054" name="Line 8"/>
          <p:cNvSpPr>
            <a:spLocks noChangeShapeType="1"/>
          </p:cNvSpPr>
          <p:nvPr/>
        </p:nvSpPr>
        <p:spPr bwMode="auto">
          <a:xfrm>
            <a:off x="6324600" y="2153088"/>
            <a:ext cx="0" cy="0"/>
          </a:xfrm>
          <a:prstGeom prst="line">
            <a:avLst/>
          </a:prstGeom>
          <a:noFill/>
          <a:ln w="9525">
            <a:solidFill>
              <a:srgbClr val="000000"/>
            </a:solidFill>
            <a:round/>
            <a:headEnd/>
            <a:tailEnd type="triangle" w="med" len="med"/>
          </a:ln>
        </p:spPr>
        <p:txBody>
          <a:bodyPr wrap="none"/>
          <a:lstStyle/>
          <a:p>
            <a:endParaRPr lang="en-US" dirty="0"/>
          </a:p>
        </p:txBody>
      </p:sp>
      <p:sp>
        <p:nvSpPr>
          <p:cNvPr id="2055" name="Line 12"/>
          <p:cNvSpPr>
            <a:spLocks noChangeShapeType="1"/>
          </p:cNvSpPr>
          <p:nvPr/>
        </p:nvSpPr>
        <p:spPr bwMode="auto">
          <a:xfrm>
            <a:off x="762000" y="5775024"/>
            <a:ext cx="0" cy="0"/>
          </a:xfrm>
          <a:prstGeom prst="line">
            <a:avLst/>
          </a:prstGeom>
          <a:noFill/>
          <a:ln w="9525">
            <a:solidFill>
              <a:srgbClr val="000000"/>
            </a:solidFill>
            <a:round/>
            <a:headEnd type="triangle" w="med" len="med"/>
            <a:tailEnd type="triangle" w="med" len="med"/>
          </a:ln>
        </p:spPr>
        <p:txBody>
          <a:bodyPr wrap="none"/>
          <a:lstStyle/>
          <a:p>
            <a:endParaRPr lang="en-US" dirty="0"/>
          </a:p>
        </p:txBody>
      </p:sp>
      <p:sp>
        <p:nvSpPr>
          <p:cNvPr id="77837" name="Rectangle 30"/>
          <p:cNvSpPr>
            <a:spLocks noChangeArrowheads="1"/>
          </p:cNvSpPr>
          <p:nvPr/>
        </p:nvSpPr>
        <p:spPr bwMode="auto">
          <a:xfrm>
            <a:off x="4267200" y="5006544"/>
            <a:ext cx="990600" cy="685800"/>
          </a:xfrm>
          <a:prstGeom prst="rect">
            <a:avLst/>
          </a:prstGeom>
          <a:solidFill>
            <a:srgbClr val="6699FF"/>
          </a:solidFill>
          <a:ln w="9525" algn="ctr">
            <a:noFill/>
            <a:miter lim="800000"/>
            <a:headEnd/>
            <a:tailEnd/>
          </a:ln>
          <a:effectLst>
            <a:outerShdw dist="35921" dir="2700000" algn="ctr" rotWithShape="0">
              <a:schemeClr val="bg2"/>
            </a:outerShdw>
          </a:effectLst>
        </p:spPr>
        <p:txBody>
          <a:bodyPr wrap="none" anchorCtr="1"/>
          <a:lstStyle/>
          <a:p>
            <a:pPr algn="ctr" eaLnBrk="0" hangingPunct="0">
              <a:defRPr/>
            </a:pPr>
            <a:r>
              <a:rPr lang="en-US" sz="1000" b="1" dirty="0">
                <a:solidFill>
                  <a:srgbClr val="000000"/>
                </a:solidFill>
              </a:rPr>
              <a:t>Maintain</a:t>
            </a:r>
          </a:p>
          <a:p>
            <a:pPr algn="ctr" eaLnBrk="0" hangingPunct="0">
              <a:defRPr/>
            </a:pPr>
            <a:r>
              <a:rPr lang="en-US" sz="1000" b="1" dirty="0">
                <a:solidFill>
                  <a:srgbClr val="000000"/>
                </a:solidFill>
              </a:rPr>
              <a:t>Healthy</a:t>
            </a:r>
          </a:p>
          <a:p>
            <a:pPr algn="ctr" eaLnBrk="0" hangingPunct="0">
              <a:defRPr/>
            </a:pPr>
            <a:r>
              <a:rPr lang="en-US" sz="1000" b="1" dirty="0">
                <a:solidFill>
                  <a:srgbClr val="000000"/>
                </a:solidFill>
              </a:rPr>
              <a:t>Watersheds</a:t>
            </a:r>
          </a:p>
        </p:txBody>
      </p:sp>
      <p:sp>
        <p:nvSpPr>
          <p:cNvPr id="77838" name="Rectangle 31"/>
          <p:cNvSpPr>
            <a:spLocks noChangeArrowheads="1"/>
          </p:cNvSpPr>
          <p:nvPr/>
        </p:nvSpPr>
        <p:spPr bwMode="auto">
          <a:xfrm>
            <a:off x="2895600" y="5006544"/>
            <a:ext cx="1295400" cy="685800"/>
          </a:xfrm>
          <a:prstGeom prst="rect">
            <a:avLst/>
          </a:prstGeom>
          <a:solidFill>
            <a:srgbClr val="6699FF"/>
          </a:solidFill>
          <a:ln w="9525" algn="ctr">
            <a:noFill/>
            <a:miter lim="800000"/>
            <a:headEnd/>
            <a:tailEnd/>
          </a:ln>
          <a:effectLst>
            <a:outerShdw dist="35921" dir="2700000" algn="ctr" rotWithShape="0">
              <a:schemeClr val="bg2"/>
            </a:outerShdw>
          </a:effectLst>
        </p:spPr>
        <p:txBody>
          <a:bodyPr wrap="none" anchorCtr="1"/>
          <a:lstStyle/>
          <a:p>
            <a:pPr algn="ctr" eaLnBrk="0" hangingPunct="0">
              <a:defRPr/>
            </a:pPr>
            <a:r>
              <a:rPr lang="en-US" sz="1000" b="1" dirty="0">
                <a:solidFill>
                  <a:srgbClr val="000000"/>
                </a:solidFill>
              </a:rPr>
              <a:t>Protect &amp; </a:t>
            </a:r>
          </a:p>
          <a:p>
            <a:pPr algn="ctr" eaLnBrk="0" hangingPunct="0">
              <a:defRPr/>
            </a:pPr>
            <a:r>
              <a:rPr lang="en-US" sz="1000" b="1" dirty="0">
                <a:solidFill>
                  <a:srgbClr val="000000"/>
                </a:solidFill>
              </a:rPr>
              <a:t>Restore Water </a:t>
            </a:r>
          </a:p>
          <a:p>
            <a:pPr algn="ctr" eaLnBrk="0" hangingPunct="0">
              <a:defRPr/>
            </a:pPr>
            <a:r>
              <a:rPr lang="en-US" sz="1000" b="1" dirty="0">
                <a:solidFill>
                  <a:srgbClr val="000000"/>
                </a:solidFill>
              </a:rPr>
              <a:t>Quality</a:t>
            </a:r>
            <a:r>
              <a:rPr lang="en-US" sz="1000" dirty="0">
                <a:solidFill>
                  <a:srgbClr val="000000"/>
                </a:solidFill>
              </a:rPr>
              <a:t> </a:t>
            </a:r>
          </a:p>
        </p:txBody>
      </p:sp>
      <p:sp>
        <p:nvSpPr>
          <p:cNvPr id="77839" name="Rectangle 32"/>
          <p:cNvSpPr>
            <a:spLocks noChangeArrowheads="1"/>
          </p:cNvSpPr>
          <p:nvPr/>
        </p:nvSpPr>
        <p:spPr bwMode="auto">
          <a:xfrm>
            <a:off x="703109" y="5006544"/>
            <a:ext cx="990600" cy="685800"/>
          </a:xfrm>
          <a:prstGeom prst="rect">
            <a:avLst/>
          </a:prstGeom>
          <a:solidFill>
            <a:srgbClr val="6699FF"/>
          </a:solidFill>
          <a:ln w="9525" algn="ctr">
            <a:noFill/>
            <a:miter lim="800000"/>
            <a:headEnd/>
            <a:tailEnd/>
          </a:ln>
          <a:effectLst>
            <a:outerShdw dist="35921" dir="2700000" algn="ctr" rotWithShape="0">
              <a:schemeClr val="bg2"/>
            </a:outerShdw>
          </a:effectLst>
        </p:spPr>
        <p:txBody>
          <a:bodyPr wrap="none" bIns="0" anchorCtr="1"/>
          <a:lstStyle/>
          <a:p>
            <a:pPr algn="ctr" eaLnBrk="0" hangingPunct="0">
              <a:defRPr/>
            </a:pPr>
            <a:r>
              <a:rPr lang="en-US" sz="1000" b="1" dirty="0">
                <a:solidFill>
                  <a:srgbClr val="000000"/>
                </a:solidFill>
              </a:rPr>
              <a:t>Sustainable</a:t>
            </a:r>
          </a:p>
          <a:p>
            <a:pPr algn="ctr" eaLnBrk="0" hangingPunct="0">
              <a:defRPr/>
            </a:pPr>
            <a:r>
              <a:rPr lang="en-US" sz="1000" b="1" dirty="0">
                <a:solidFill>
                  <a:srgbClr val="000000"/>
                </a:solidFill>
              </a:rPr>
              <a:t> Fisheries</a:t>
            </a:r>
          </a:p>
        </p:txBody>
      </p:sp>
      <p:sp>
        <p:nvSpPr>
          <p:cNvPr id="77840" name="Rectangle 33"/>
          <p:cNvSpPr>
            <a:spLocks noChangeArrowheads="1"/>
          </p:cNvSpPr>
          <p:nvPr/>
        </p:nvSpPr>
        <p:spPr bwMode="auto">
          <a:xfrm>
            <a:off x="1752600" y="5006544"/>
            <a:ext cx="1066800" cy="685800"/>
          </a:xfrm>
          <a:prstGeom prst="rect">
            <a:avLst/>
          </a:prstGeom>
          <a:solidFill>
            <a:srgbClr val="6699FF"/>
          </a:solidFill>
          <a:ln w="19050" algn="ctr">
            <a:noFill/>
            <a:miter lim="800000"/>
            <a:headEnd/>
            <a:tailEnd/>
          </a:ln>
          <a:effectLst>
            <a:outerShdw dist="35921" dir="2700000" algn="ctr" rotWithShape="0">
              <a:schemeClr val="bg2"/>
            </a:outerShdw>
          </a:effectLst>
        </p:spPr>
        <p:txBody>
          <a:bodyPr wrap="none" anchorCtr="1"/>
          <a:lstStyle/>
          <a:p>
            <a:pPr algn="ctr" eaLnBrk="0" hangingPunct="0">
              <a:defRPr/>
            </a:pPr>
            <a:r>
              <a:rPr lang="en-US" sz="1000" b="1" dirty="0">
                <a:solidFill>
                  <a:srgbClr val="000000"/>
                </a:solidFill>
              </a:rPr>
              <a:t>Protect &amp; Restore</a:t>
            </a:r>
          </a:p>
          <a:p>
            <a:pPr algn="ctr" eaLnBrk="0" hangingPunct="0">
              <a:defRPr/>
            </a:pPr>
            <a:r>
              <a:rPr lang="en-US" sz="1000" b="1" dirty="0">
                <a:solidFill>
                  <a:srgbClr val="000000"/>
                </a:solidFill>
              </a:rPr>
              <a:t> Vital Habitats </a:t>
            </a:r>
          </a:p>
        </p:txBody>
      </p:sp>
      <p:sp>
        <p:nvSpPr>
          <p:cNvPr id="77841" name="Rectangle 34"/>
          <p:cNvSpPr>
            <a:spLocks noChangeArrowheads="1"/>
          </p:cNvSpPr>
          <p:nvPr/>
        </p:nvSpPr>
        <p:spPr bwMode="auto">
          <a:xfrm>
            <a:off x="5334000" y="5006544"/>
            <a:ext cx="1066800" cy="685800"/>
          </a:xfrm>
          <a:prstGeom prst="rect">
            <a:avLst/>
          </a:prstGeom>
          <a:solidFill>
            <a:srgbClr val="6699FF"/>
          </a:solidFill>
          <a:ln w="9525" algn="ctr">
            <a:noFill/>
            <a:miter lim="800000"/>
            <a:headEnd/>
            <a:tailEnd/>
          </a:ln>
          <a:effectLst>
            <a:outerShdw dist="35921" dir="2700000" algn="ctr" rotWithShape="0">
              <a:schemeClr val="bg2"/>
            </a:outerShdw>
          </a:effectLst>
        </p:spPr>
        <p:txBody>
          <a:bodyPr wrap="none" anchorCtr="1"/>
          <a:lstStyle/>
          <a:p>
            <a:pPr algn="ctr" eaLnBrk="0" hangingPunct="0">
              <a:defRPr/>
            </a:pPr>
            <a:r>
              <a:rPr lang="en-US" sz="1000" b="1" dirty="0">
                <a:solidFill>
                  <a:srgbClr val="000000"/>
                </a:solidFill>
              </a:rPr>
              <a:t>Foster </a:t>
            </a:r>
          </a:p>
          <a:p>
            <a:pPr algn="ctr" eaLnBrk="0" hangingPunct="0">
              <a:defRPr/>
            </a:pPr>
            <a:r>
              <a:rPr lang="en-US" sz="1000" b="1" dirty="0">
                <a:solidFill>
                  <a:srgbClr val="000000"/>
                </a:solidFill>
              </a:rPr>
              <a:t>Chesapeake </a:t>
            </a:r>
          </a:p>
          <a:p>
            <a:pPr algn="ctr" eaLnBrk="0" hangingPunct="0">
              <a:defRPr/>
            </a:pPr>
            <a:r>
              <a:rPr lang="en-US" sz="1000" b="1" dirty="0">
                <a:solidFill>
                  <a:srgbClr val="000000"/>
                </a:solidFill>
              </a:rPr>
              <a:t>Stewardship</a:t>
            </a:r>
            <a:endParaRPr lang="en-US" sz="1100" b="1" dirty="0">
              <a:solidFill>
                <a:srgbClr val="000000"/>
              </a:solidFill>
            </a:endParaRPr>
          </a:p>
        </p:txBody>
      </p:sp>
      <p:sp>
        <p:nvSpPr>
          <p:cNvPr id="2061" name="AutoShape 13"/>
          <p:cNvSpPr>
            <a:spLocks noChangeArrowheads="1"/>
          </p:cNvSpPr>
          <p:nvPr/>
        </p:nvSpPr>
        <p:spPr bwMode="auto">
          <a:xfrm>
            <a:off x="685800" y="4635069"/>
            <a:ext cx="6934200" cy="371475"/>
          </a:xfrm>
          <a:prstGeom prst="flowChartProcess">
            <a:avLst/>
          </a:prstGeom>
          <a:solidFill>
            <a:srgbClr val="6699FF"/>
          </a:solidFill>
          <a:ln w="9525">
            <a:solidFill>
              <a:schemeClr val="tx1"/>
            </a:solidFill>
            <a:miter lim="800000"/>
            <a:headEnd/>
            <a:tailEnd/>
          </a:ln>
        </p:spPr>
        <p:txBody>
          <a:bodyPr wrap="none" anchor="ctr"/>
          <a:lstStyle/>
          <a:p>
            <a:pPr algn="ctr" eaLnBrk="0" hangingPunct="0"/>
            <a:r>
              <a:rPr lang="en-US" sz="1200" b="1" dirty="0">
                <a:solidFill>
                  <a:srgbClr val="000000"/>
                </a:solidFill>
              </a:rPr>
              <a:t>Goal Implementation Teams</a:t>
            </a:r>
          </a:p>
        </p:txBody>
      </p:sp>
      <p:sp>
        <p:nvSpPr>
          <p:cNvPr id="77878" name="AutoShape 13"/>
          <p:cNvSpPr>
            <a:spLocks noChangeArrowheads="1"/>
          </p:cNvSpPr>
          <p:nvPr/>
        </p:nvSpPr>
        <p:spPr bwMode="auto">
          <a:xfrm>
            <a:off x="762000" y="5781472"/>
            <a:ext cx="914400" cy="457200"/>
          </a:xfrm>
          <a:prstGeom prst="flowChartProcess">
            <a:avLst/>
          </a:prstGeom>
          <a:solidFill>
            <a:srgbClr val="00CC99"/>
          </a:solidFill>
          <a:ln w="9525">
            <a:noFill/>
            <a:miter lim="800000"/>
            <a:headEnd/>
            <a:tailEnd/>
          </a:ln>
          <a:effectLst>
            <a:outerShdw dist="45791" dir="3378596" algn="ctr" rotWithShape="0">
              <a:schemeClr val="bg2"/>
            </a:outerShdw>
          </a:effectLst>
        </p:spPr>
        <p:txBody>
          <a:bodyPr wrap="none"/>
          <a:lstStyle/>
          <a:p>
            <a:pPr algn="ctr" eaLnBrk="0" hangingPunct="0">
              <a:defRPr/>
            </a:pPr>
            <a:r>
              <a:rPr lang="en-US" sz="900" b="1" dirty="0">
                <a:solidFill>
                  <a:srgbClr val="000000"/>
                </a:solidFill>
              </a:rPr>
              <a:t>Implementation</a:t>
            </a:r>
          </a:p>
          <a:p>
            <a:pPr algn="ctr" eaLnBrk="0" hangingPunct="0">
              <a:defRPr/>
            </a:pPr>
            <a:r>
              <a:rPr lang="en-US" sz="900" b="1" dirty="0">
                <a:solidFill>
                  <a:srgbClr val="000000"/>
                </a:solidFill>
              </a:rPr>
              <a:t>Workgroups</a:t>
            </a:r>
          </a:p>
          <a:p>
            <a:pPr algn="ctr" eaLnBrk="0" hangingPunct="0">
              <a:defRPr/>
            </a:pPr>
            <a:endParaRPr lang="en-US" sz="900" b="1" dirty="0">
              <a:solidFill>
                <a:srgbClr val="000000"/>
              </a:solidFill>
            </a:endParaRPr>
          </a:p>
        </p:txBody>
      </p:sp>
      <p:sp>
        <p:nvSpPr>
          <p:cNvPr id="77879" name="AutoShape 13"/>
          <p:cNvSpPr>
            <a:spLocks noChangeArrowheads="1"/>
          </p:cNvSpPr>
          <p:nvPr/>
        </p:nvSpPr>
        <p:spPr bwMode="auto">
          <a:xfrm>
            <a:off x="1905000" y="5781472"/>
            <a:ext cx="914400" cy="457200"/>
          </a:xfrm>
          <a:prstGeom prst="flowChartProcess">
            <a:avLst/>
          </a:prstGeom>
          <a:solidFill>
            <a:srgbClr val="00CC99"/>
          </a:solidFill>
          <a:ln w="9525">
            <a:noFill/>
            <a:miter lim="800000"/>
            <a:headEnd/>
            <a:tailEnd/>
          </a:ln>
          <a:effectLst>
            <a:outerShdw dist="45791" dir="3378596" algn="ctr" rotWithShape="0">
              <a:schemeClr val="bg2"/>
            </a:outerShdw>
          </a:effectLst>
        </p:spPr>
        <p:txBody>
          <a:bodyPr wrap="none"/>
          <a:lstStyle/>
          <a:p>
            <a:pPr algn="ctr" eaLnBrk="0" hangingPunct="0">
              <a:defRPr/>
            </a:pPr>
            <a:r>
              <a:rPr lang="en-US" sz="900" b="1" dirty="0">
                <a:solidFill>
                  <a:srgbClr val="000000"/>
                </a:solidFill>
              </a:rPr>
              <a:t>Implementation</a:t>
            </a:r>
          </a:p>
          <a:p>
            <a:pPr algn="ctr" eaLnBrk="0" hangingPunct="0">
              <a:defRPr/>
            </a:pPr>
            <a:r>
              <a:rPr lang="en-US" sz="900" b="1" dirty="0">
                <a:solidFill>
                  <a:srgbClr val="000000"/>
                </a:solidFill>
              </a:rPr>
              <a:t>Workgroups</a:t>
            </a:r>
          </a:p>
          <a:p>
            <a:pPr algn="ctr" eaLnBrk="0" hangingPunct="0">
              <a:defRPr/>
            </a:pPr>
            <a:endParaRPr lang="en-US" sz="900" b="1" dirty="0">
              <a:solidFill>
                <a:srgbClr val="000000"/>
              </a:solidFill>
            </a:endParaRPr>
          </a:p>
        </p:txBody>
      </p:sp>
      <p:sp>
        <p:nvSpPr>
          <p:cNvPr id="77880" name="AutoShape 13"/>
          <p:cNvSpPr>
            <a:spLocks noChangeArrowheads="1"/>
          </p:cNvSpPr>
          <p:nvPr/>
        </p:nvSpPr>
        <p:spPr bwMode="auto">
          <a:xfrm>
            <a:off x="3124200" y="5781472"/>
            <a:ext cx="914400" cy="457200"/>
          </a:xfrm>
          <a:prstGeom prst="flowChartProcess">
            <a:avLst/>
          </a:prstGeom>
          <a:solidFill>
            <a:srgbClr val="00CC99"/>
          </a:solidFill>
          <a:ln w="9525">
            <a:noFill/>
            <a:miter lim="800000"/>
            <a:headEnd/>
            <a:tailEnd/>
          </a:ln>
          <a:effectLst>
            <a:outerShdw dist="45791" dir="3378596" algn="ctr" rotWithShape="0">
              <a:schemeClr val="bg2"/>
            </a:outerShdw>
          </a:effectLst>
        </p:spPr>
        <p:txBody>
          <a:bodyPr wrap="none"/>
          <a:lstStyle/>
          <a:p>
            <a:pPr algn="ctr" eaLnBrk="0" hangingPunct="0">
              <a:defRPr/>
            </a:pPr>
            <a:r>
              <a:rPr lang="en-US" sz="900" b="1" dirty="0">
                <a:solidFill>
                  <a:srgbClr val="000000"/>
                </a:solidFill>
              </a:rPr>
              <a:t>Implementation</a:t>
            </a:r>
          </a:p>
          <a:p>
            <a:pPr algn="ctr" eaLnBrk="0" hangingPunct="0">
              <a:defRPr/>
            </a:pPr>
            <a:r>
              <a:rPr lang="en-US" sz="900" b="1" dirty="0">
                <a:solidFill>
                  <a:srgbClr val="000000"/>
                </a:solidFill>
              </a:rPr>
              <a:t>Workgroups</a:t>
            </a:r>
          </a:p>
          <a:p>
            <a:pPr algn="ctr" eaLnBrk="0" hangingPunct="0">
              <a:defRPr/>
            </a:pPr>
            <a:endParaRPr lang="en-US" sz="900" b="1" dirty="0">
              <a:solidFill>
                <a:srgbClr val="000000"/>
              </a:solidFill>
            </a:endParaRPr>
          </a:p>
        </p:txBody>
      </p:sp>
      <p:sp>
        <p:nvSpPr>
          <p:cNvPr id="77881" name="AutoShape 13"/>
          <p:cNvSpPr>
            <a:spLocks noChangeArrowheads="1"/>
          </p:cNvSpPr>
          <p:nvPr/>
        </p:nvSpPr>
        <p:spPr bwMode="auto">
          <a:xfrm>
            <a:off x="4267200" y="5781472"/>
            <a:ext cx="914400" cy="457200"/>
          </a:xfrm>
          <a:prstGeom prst="flowChartProcess">
            <a:avLst/>
          </a:prstGeom>
          <a:solidFill>
            <a:srgbClr val="00CC99"/>
          </a:solidFill>
          <a:ln w="9525">
            <a:noFill/>
            <a:miter lim="800000"/>
            <a:headEnd/>
            <a:tailEnd/>
          </a:ln>
          <a:effectLst>
            <a:outerShdw dist="45791" dir="3378596" algn="ctr" rotWithShape="0">
              <a:schemeClr val="bg2"/>
            </a:outerShdw>
          </a:effectLst>
        </p:spPr>
        <p:txBody>
          <a:bodyPr wrap="none"/>
          <a:lstStyle/>
          <a:p>
            <a:pPr algn="ctr" eaLnBrk="0" hangingPunct="0">
              <a:defRPr/>
            </a:pPr>
            <a:r>
              <a:rPr lang="en-US" sz="900" b="1" dirty="0">
                <a:solidFill>
                  <a:srgbClr val="000000"/>
                </a:solidFill>
              </a:rPr>
              <a:t>Implementation</a:t>
            </a:r>
          </a:p>
          <a:p>
            <a:pPr algn="ctr" eaLnBrk="0" hangingPunct="0">
              <a:defRPr/>
            </a:pPr>
            <a:r>
              <a:rPr lang="en-US" sz="900" b="1" dirty="0">
                <a:solidFill>
                  <a:srgbClr val="000000"/>
                </a:solidFill>
              </a:rPr>
              <a:t>Workgroups</a:t>
            </a:r>
          </a:p>
          <a:p>
            <a:pPr algn="ctr" eaLnBrk="0" hangingPunct="0">
              <a:defRPr/>
            </a:pPr>
            <a:endParaRPr lang="en-US" sz="900" b="1" dirty="0">
              <a:solidFill>
                <a:srgbClr val="000000"/>
              </a:solidFill>
            </a:endParaRPr>
          </a:p>
        </p:txBody>
      </p:sp>
      <p:sp>
        <p:nvSpPr>
          <p:cNvPr id="77882" name="AutoShape 13"/>
          <p:cNvSpPr>
            <a:spLocks noChangeArrowheads="1"/>
          </p:cNvSpPr>
          <p:nvPr/>
        </p:nvSpPr>
        <p:spPr bwMode="auto">
          <a:xfrm>
            <a:off x="5486400" y="5781472"/>
            <a:ext cx="914400" cy="457200"/>
          </a:xfrm>
          <a:prstGeom prst="flowChartProcess">
            <a:avLst/>
          </a:prstGeom>
          <a:solidFill>
            <a:srgbClr val="00CC99"/>
          </a:solidFill>
          <a:ln w="9525">
            <a:noFill/>
            <a:miter lim="800000"/>
            <a:headEnd/>
            <a:tailEnd/>
          </a:ln>
          <a:effectLst>
            <a:outerShdw dist="45791" dir="3378596" algn="ctr" rotWithShape="0">
              <a:schemeClr val="bg2"/>
            </a:outerShdw>
          </a:effectLst>
        </p:spPr>
        <p:txBody>
          <a:bodyPr wrap="none"/>
          <a:lstStyle/>
          <a:p>
            <a:pPr algn="ctr" eaLnBrk="0" hangingPunct="0">
              <a:defRPr/>
            </a:pPr>
            <a:r>
              <a:rPr lang="en-US" sz="900" b="1" dirty="0">
                <a:solidFill>
                  <a:srgbClr val="000000"/>
                </a:solidFill>
              </a:rPr>
              <a:t>Implementation</a:t>
            </a:r>
          </a:p>
          <a:p>
            <a:pPr algn="ctr" eaLnBrk="0" hangingPunct="0">
              <a:defRPr/>
            </a:pPr>
            <a:r>
              <a:rPr lang="en-US" sz="900" b="1" dirty="0">
                <a:solidFill>
                  <a:srgbClr val="000000"/>
                </a:solidFill>
              </a:rPr>
              <a:t>Workgroups</a:t>
            </a:r>
          </a:p>
          <a:p>
            <a:pPr algn="ctr" eaLnBrk="0" hangingPunct="0">
              <a:defRPr/>
            </a:pPr>
            <a:endParaRPr lang="en-US" sz="900" b="1" dirty="0">
              <a:solidFill>
                <a:srgbClr val="000000"/>
              </a:solidFill>
            </a:endParaRPr>
          </a:p>
        </p:txBody>
      </p:sp>
      <p:sp>
        <p:nvSpPr>
          <p:cNvPr id="77883" name="AutoShape 13"/>
          <p:cNvSpPr>
            <a:spLocks noChangeArrowheads="1"/>
          </p:cNvSpPr>
          <p:nvPr/>
        </p:nvSpPr>
        <p:spPr bwMode="auto">
          <a:xfrm>
            <a:off x="6629400" y="5791200"/>
            <a:ext cx="914400" cy="457200"/>
          </a:xfrm>
          <a:prstGeom prst="flowChartProcess">
            <a:avLst/>
          </a:prstGeom>
          <a:solidFill>
            <a:srgbClr val="00CC99"/>
          </a:solidFill>
          <a:ln w="9525">
            <a:noFill/>
            <a:miter lim="800000"/>
            <a:headEnd/>
            <a:tailEnd/>
          </a:ln>
          <a:effectLst>
            <a:outerShdw dist="45791" dir="3378596" algn="ctr" rotWithShape="0">
              <a:schemeClr val="bg2"/>
            </a:outerShdw>
          </a:effectLst>
        </p:spPr>
        <p:txBody>
          <a:bodyPr wrap="none"/>
          <a:lstStyle/>
          <a:p>
            <a:pPr algn="ctr" eaLnBrk="0" hangingPunct="0">
              <a:defRPr/>
            </a:pPr>
            <a:r>
              <a:rPr lang="en-US" sz="900" b="1" dirty="0">
                <a:solidFill>
                  <a:srgbClr val="000000"/>
                </a:solidFill>
              </a:rPr>
              <a:t>Implementation</a:t>
            </a:r>
          </a:p>
          <a:p>
            <a:pPr algn="ctr" eaLnBrk="0" hangingPunct="0">
              <a:defRPr/>
            </a:pPr>
            <a:r>
              <a:rPr lang="en-US" sz="900" b="1" dirty="0">
                <a:solidFill>
                  <a:srgbClr val="000000"/>
                </a:solidFill>
              </a:rPr>
              <a:t>Workgroups</a:t>
            </a:r>
          </a:p>
          <a:p>
            <a:pPr algn="ctr" eaLnBrk="0" hangingPunct="0">
              <a:defRPr/>
            </a:pPr>
            <a:endParaRPr lang="en-US" sz="900" b="1" dirty="0">
              <a:solidFill>
                <a:srgbClr val="000000"/>
              </a:solidFill>
            </a:endParaRPr>
          </a:p>
        </p:txBody>
      </p:sp>
      <p:sp>
        <p:nvSpPr>
          <p:cNvPr id="2074" name="Text Box 60"/>
          <p:cNvSpPr txBox="1">
            <a:spLocks noChangeArrowheads="1"/>
          </p:cNvSpPr>
          <p:nvPr/>
        </p:nvSpPr>
        <p:spPr bwMode="auto">
          <a:xfrm>
            <a:off x="914400" y="381000"/>
            <a:ext cx="7467600" cy="457200"/>
          </a:xfrm>
          <a:prstGeom prst="rect">
            <a:avLst/>
          </a:prstGeom>
          <a:noFill/>
          <a:ln w="9525" algn="ctr">
            <a:noFill/>
            <a:miter lim="800000"/>
            <a:headEnd/>
            <a:tailEnd/>
          </a:ln>
        </p:spPr>
        <p:txBody>
          <a:bodyPr>
            <a:spAutoFit/>
          </a:bodyPr>
          <a:lstStyle/>
          <a:p>
            <a:pPr algn="ctr" eaLnBrk="0" hangingPunct="0">
              <a:spcBef>
                <a:spcPct val="50000"/>
              </a:spcBef>
            </a:pPr>
            <a:r>
              <a:rPr lang="en-US" sz="2400" b="1" dirty="0">
                <a:solidFill>
                  <a:srgbClr val="000000"/>
                </a:solidFill>
              </a:rPr>
              <a:t>CBP Organizational </a:t>
            </a:r>
            <a:r>
              <a:rPr lang="en-US" sz="2400" b="1" dirty="0" smtClean="0">
                <a:solidFill>
                  <a:srgbClr val="000000"/>
                </a:solidFill>
              </a:rPr>
              <a:t>Structure</a:t>
            </a:r>
            <a:endParaRPr lang="en-US" sz="1000" b="1" i="1" dirty="0">
              <a:solidFill>
                <a:srgbClr val="000000"/>
              </a:solidFill>
            </a:endParaRPr>
          </a:p>
        </p:txBody>
      </p:sp>
      <p:sp>
        <p:nvSpPr>
          <p:cNvPr id="2077" name="Line 7"/>
          <p:cNvSpPr>
            <a:spLocks noChangeShapeType="1"/>
          </p:cNvSpPr>
          <p:nvPr/>
        </p:nvSpPr>
        <p:spPr bwMode="auto">
          <a:xfrm>
            <a:off x="6324600" y="2000688"/>
            <a:ext cx="0" cy="0"/>
          </a:xfrm>
          <a:prstGeom prst="line">
            <a:avLst/>
          </a:prstGeom>
          <a:noFill/>
          <a:ln w="9525">
            <a:solidFill>
              <a:srgbClr val="000000"/>
            </a:solidFill>
            <a:round/>
            <a:headEnd/>
            <a:tailEnd type="triangle" w="med" len="med"/>
          </a:ln>
        </p:spPr>
        <p:txBody>
          <a:bodyPr wrap="none"/>
          <a:lstStyle/>
          <a:p>
            <a:endParaRPr lang="en-US" dirty="0"/>
          </a:p>
        </p:txBody>
      </p:sp>
      <p:sp>
        <p:nvSpPr>
          <p:cNvPr id="2078" name="Line 8"/>
          <p:cNvSpPr>
            <a:spLocks noChangeShapeType="1"/>
          </p:cNvSpPr>
          <p:nvPr/>
        </p:nvSpPr>
        <p:spPr bwMode="auto">
          <a:xfrm>
            <a:off x="6248400" y="1924488"/>
            <a:ext cx="0" cy="0"/>
          </a:xfrm>
          <a:prstGeom prst="line">
            <a:avLst/>
          </a:prstGeom>
          <a:noFill/>
          <a:ln w="9525">
            <a:solidFill>
              <a:srgbClr val="000000"/>
            </a:solidFill>
            <a:round/>
            <a:headEnd/>
            <a:tailEnd type="triangle" w="med" len="med"/>
          </a:ln>
        </p:spPr>
        <p:txBody>
          <a:bodyPr wrap="none"/>
          <a:lstStyle/>
          <a:p>
            <a:endParaRPr lang="en-US" dirty="0"/>
          </a:p>
        </p:txBody>
      </p:sp>
      <p:sp>
        <p:nvSpPr>
          <p:cNvPr id="77890" name="AutoShape 2"/>
          <p:cNvSpPr>
            <a:spLocks noChangeArrowheads="1"/>
          </p:cNvSpPr>
          <p:nvPr/>
        </p:nvSpPr>
        <p:spPr bwMode="auto">
          <a:xfrm>
            <a:off x="3200400" y="2722152"/>
            <a:ext cx="1660858" cy="1076325"/>
          </a:xfrm>
          <a:prstGeom prst="flowChartProcess">
            <a:avLst/>
          </a:prstGeom>
          <a:solidFill>
            <a:srgbClr val="99FF66"/>
          </a:solidFill>
          <a:ln w="9525">
            <a:noFill/>
            <a:miter lim="800000"/>
            <a:headEnd/>
            <a:tailEnd/>
          </a:ln>
          <a:effectLst/>
        </p:spPr>
        <p:txBody>
          <a:bodyPr wrap="none" anchor="ctr" anchorCtr="1"/>
          <a:lstStyle/>
          <a:p>
            <a:pPr algn="ctr" eaLnBrk="0" hangingPunct="0">
              <a:defRPr/>
            </a:pPr>
            <a:r>
              <a:rPr lang="en-US" sz="1200" b="1" dirty="0">
                <a:solidFill>
                  <a:srgbClr val="000000"/>
                </a:solidFill>
              </a:rPr>
              <a:t>Management Board</a:t>
            </a:r>
          </a:p>
          <a:p>
            <a:pPr algn="ctr" eaLnBrk="0" hangingPunct="0">
              <a:defRPr/>
            </a:pPr>
            <a:endParaRPr lang="en-US" sz="1000" b="1" dirty="0">
              <a:solidFill>
                <a:srgbClr val="336600"/>
              </a:solidFill>
            </a:endParaRPr>
          </a:p>
        </p:txBody>
      </p:sp>
      <p:sp>
        <p:nvSpPr>
          <p:cNvPr id="77891" name="Rectangle 4"/>
          <p:cNvSpPr>
            <a:spLocks noChangeArrowheads="1"/>
          </p:cNvSpPr>
          <p:nvPr/>
        </p:nvSpPr>
        <p:spPr bwMode="auto">
          <a:xfrm>
            <a:off x="457200" y="3143688"/>
            <a:ext cx="1371600" cy="838200"/>
          </a:xfrm>
          <a:prstGeom prst="rect">
            <a:avLst/>
          </a:prstGeom>
          <a:solidFill>
            <a:srgbClr val="A5BBA7"/>
          </a:solidFill>
          <a:ln w="9525">
            <a:noFill/>
            <a:miter lim="800000"/>
            <a:headEnd/>
            <a:tailEnd/>
          </a:ln>
          <a:effectLst/>
        </p:spPr>
        <p:txBody>
          <a:bodyPr wrap="none" anchor="ctr"/>
          <a:lstStyle/>
          <a:p>
            <a:pPr algn="ctr" eaLnBrk="0" hangingPunct="0">
              <a:defRPr/>
            </a:pPr>
            <a:r>
              <a:rPr lang="en-US" sz="1200" b="1" dirty="0">
                <a:solidFill>
                  <a:srgbClr val="000000"/>
                </a:solidFill>
              </a:rPr>
              <a:t>Scientific &amp; Technical</a:t>
            </a:r>
          </a:p>
          <a:p>
            <a:pPr algn="ctr" eaLnBrk="0" hangingPunct="0">
              <a:defRPr/>
            </a:pPr>
            <a:r>
              <a:rPr lang="en-US" sz="1200" b="1" dirty="0">
                <a:solidFill>
                  <a:srgbClr val="000000"/>
                </a:solidFill>
              </a:rPr>
              <a:t>Advisory </a:t>
            </a:r>
            <a:r>
              <a:rPr lang="en-US" sz="1200" b="1" dirty="0" smtClean="0">
                <a:solidFill>
                  <a:srgbClr val="000000"/>
                </a:solidFill>
              </a:rPr>
              <a:t>Committee</a:t>
            </a:r>
            <a:endParaRPr lang="en-US" sz="1200" b="1" dirty="0">
              <a:solidFill>
                <a:srgbClr val="000000"/>
              </a:solidFill>
            </a:endParaRPr>
          </a:p>
        </p:txBody>
      </p:sp>
      <p:sp>
        <p:nvSpPr>
          <p:cNvPr id="77892" name="Rectangle 5"/>
          <p:cNvSpPr>
            <a:spLocks noChangeArrowheads="1"/>
          </p:cNvSpPr>
          <p:nvPr/>
        </p:nvSpPr>
        <p:spPr bwMode="auto">
          <a:xfrm>
            <a:off x="457200" y="2229288"/>
            <a:ext cx="1371600" cy="838200"/>
          </a:xfrm>
          <a:prstGeom prst="rect">
            <a:avLst/>
          </a:prstGeom>
          <a:solidFill>
            <a:srgbClr val="A5BBA7"/>
          </a:solidFill>
          <a:ln w="9525">
            <a:noFill/>
            <a:miter lim="800000"/>
            <a:headEnd/>
            <a:tailEnd/>
          </a:ln>
          <a:effectLst/>
        </p:spPr>
        <p:txBody>
          <a:bodyPr wrap="none" anchor="ctr"/>
          <a:lstStyle/>
          <a:p>
            <a:pPr algn="ctr" eaLnBrk="0" hangingPunct="0">
              <a:defRPr/>
            </a:pPr>
            <a:r>
              <a:rPr lang="en-US" sz="1200" b="1" dirty="0">
                <a:solidFill>
                  <a:srgbClr val="000000"/>
                </a:solidFill>
              </a:rPr>
              <a:t>Local Government</a:t>
            </a:r>
          </a:p>
          <a:p>
            <a:pPr algn="ctr" eaLnBrk="0" hangingPunct="0">
              <a:defRPr/>
            </a:pPr>
            <a:r>
              <a:rPr lang="en-US" sz="1200" b="1" dirty="0">
                <a:solidFill>
                  <a:srgbClr val="000000"/>
                </a:solidFill>
              </a:rPr>
              <a:t>Advisory </a:t>
            </a:r>
            <a:r>
              <a:rPr lang="en-US" sz="1200" b="1" dirty="0" smtClean="0">
                <a:solidFill>
                  <a:srgbClr val="000000"/>
                </a:solidFill>
              </a:rPr>
              <a:t>Committee</a:t>
            </a:r>
            <a:endParaRPr lang="en-US" sz="1200" b="1" dirty="0">
              <a:solidFill>
                <a:srgbClr val="000000"/>
              </a:solidFill>
            </a:endParaRPr>
          </a:p>
        </p:txBody>
      </p:sp>
      <p:sp>
        <p:nvSpPr>
          <p:cNvPr id="77893" name="Rectangle 6"/>
          <p:cNvSpPr>
            <a:spLocks noChangeArrowheads="1"/>
          </p:cNvSpPr>
          <p:nvPr/>
        </p:nvSpPr>
        <p:spPr bwMode="auto">
          <a:xfrm>
            <a:off x="457200" y="1314888"/>
            <a:ext cx="1371600" cy="838200"/>
          </a:xfrm>
          <a:prstGeom prst="rect">
            <a:avLst/>
          </a:prstGeom>
          <a:solidFill>
            <a:srgbClr val="A5BBA7"/>
          </a:solidFill>
          <a:ln w="9525">
            <a:noFill/>
            <a:miter lim="800000"/>
            <a:headEnd/>
            <a:tailEnd/>
          </a:ln>
          <a:effectLst/>
        </p:spPr>
        <p:txBody>
          <a:bodyPr wrap="none" anchor="ctr"/>
          <a:lstStyle/>
          <a:p>
            <a:pPr algn="ctr" eaLnBrk="0" hangingPunct="0">
              <a:defRPr/>
            </a:pPr>
            <a:r>
              <a:rPr lang="en-US" sz="1200" b="1" dirty="0"/>
              <a:t>Citizens’ Advisory </a:t>
            </a:r>
          </a:p>
          <a:p>
            <a:pPr algn="ctr" eaLnBrk="0" hangingPunct="0">
              <a:defRPr/>
            </a:pPr>
            <a:r>
              <a:rPr lang="en-US" sz="1200" b="1" dirty="0" smtClean="0"/>
              <a:t>Committee</a:t>
            </a:r>
            <a:endParaRPr lang="en-US" sz="1200" b="1" dirty="0"/>
          </a:p>
        </p:txBody>
      </p:sp>
      <p:sp>
        <p:nvSpPr>
          <p:cNvPr id="77894" name="AutoShape 13"/>
          <p:cNvSpPr>
            <a:spLocks noChangeArrowheads="1"/>
          </p:cNvSpPr>
          <p:nvPr/>
        </p:nvSpPr>
        <p:spPr bwMode="auto">
          <a:xfrm>
            <a:off x="5123232" y="3416072"/>
            <a:ext cx="969818" cy="358296"/>
          </a:xfrm>
          <a:prstGeom prst="flowChartProcess">
            <a:avLst/>
          </a:prstGeom>
          <a:solidFill>
            <a:srgbClr val="00CC99"/>
          </a:solidFill>
          <a:ln w="9525">
            <a:noFill/>
            <a:miter lim="800000"/>
            <a:headEnd/>
            <a:tailEnd/>
          </a:ln>
          <a:effectLst/>
        </p:spPr>
        <p:txBody>
          <a:bodyPr wrap="none" lIns="182880" tIns="137160" rIns="182880" bIns="137160" anchor="ctr"/>
          <a:lstStyle/>
          <a:p>
            <a:pPr algn="ctr" eaLnBrk="0" hangingPunct="0"/>
            <a:endParaRPr lang="en-US" sz="1200" b="1" dirty="0" smtClean="0">
              <a:solidFill>
                <a:srgbClr val="000000"/>
              </a:solidFill>
            </a:endParaRPr>
          </a:p>
          <a:p>
            <a:pPr algn="ctr" eaLnBrk="0" hangingPunct="0"/>
            <a:r>
              <a:rPr lang="en-US" sz="1200" b="1" dirty="0" smtClean="0">
                <a:solidFill>
                  <a:srgbClr val="000000"/>
                </a:solidFill>
              </a:rPr>
              <a:t>Action</a:t>
            </a:r>
            <a:r>
              <a:rPr lang="en-US" sz="1200" dirty="0" smtClean="0">
                <a:solidFill>
                  <a:srgbClr val="000000"/>
                </a:solidFill>
              </a:rPr>
              <a:t> </a:t>
            </a:r>
            <a:r>
              <a:rPr lang="en-US" sz="1200" b="1" dirty="0">
                <a:solidFill>
                  <a:srgbClr val="000000"/>
                </a:solidFill>
              </a:rPr>
              <a:t>Teams</a:t>
            </a:r>
          </a:p>
          <a:p>
            <a:pPr algn="ctr" eaLnBrk="0" hangingPunct="0"/>
            <a:endParaRPr lang="en-US" sz="1100" dirty="0">
              <a:solidFill>
                <a:srgbClr val="003300"/>
              </a:solidFill>
            </a:endParaRPr>
          </a:p>
        </p:txBody>
      </p:sp>
      <p:sp>
        <p:nvSpPr>
          <p:cNvPr id="77895" name="Rectangle 71"/>
          <p:cNvSpPr>
            <a:spLocks noChangeArrowheads="1"/>
          </p:cNvSpPr>
          <p:nvPr/>
        </p:nvSpPr>
        <p:spPr bwMode="auto">
          <a:xfrm>
            <a:off x="2514600" y="1274352"/>
            <a:ext cx="3048000" cy="914400"/>
          </a:xfrm>
          <a:prstGeom prst="rect">
            <a:avLst/>
          </a:prstGeom>
          <a:solidFill>
            <a:srgbClr val="A5BBA7"/>
          </a:solidFill>
          <a:ln w="9525" algn="ctr">
            <a:noFill/>
            <a:miter lim="800000"/>
            <a:headEnd/>
            <a:tailEnd/>
          </a:ln>
          <a:effectLst/>
        </p:spPr>
        <p:txBody>
          <a:bodyPr wrap="none" anchor="ctr"/>
          <a:lstStyle/>
          <a:p>
            <a:pPr algn="ctr" eaLnBrk="0" hangingPunct="0">
              <a:defRPr/>
            </a:pPr>
            <a:r>
              <a:rPr lang="en-US" sz="1200" b="1" dirty="0">
                <a:solidFill>
                  <a:srgbClr val="000000"/>
                </a:solidFill>
              </a:rPr>
              <a:t>Chesapeake Executive Council</a:t>
            </a:r>
          </a:p>
          <a:p>
            <a:pPr algn="ctr" eaLnBrk="0" hangingPunct="0">
              <a:defRPr/>
            </a:pPr>
            <a:endParaRPr lang="en-US" sz="1000" b="1" dirty="0">
              <a:solidFill>
                <a:srgbClr val="000000"/>
              </a:solidFill>
            </a:endParaRPr>
          </a:p>
          <a:p>
            <a:pPr algn="ctr" eaLnBrk="0" hangingPunct="0">
              <a:defRPr/>
            </a:pPr>
            <a:r>
              <a:rPr lang="en-US" sz="1200" b="1" dirty="0">
                <a:solidFill>
                  <a:srgbClr val="000000"/>
                </a:solidFill>
              </a:rPr>
              <a:t>Principals’ Staff </a:t>
            </a:r>
            <a:r>
              <a:rPr lang="en-US" sz="1200" b="1" dirty="0" smtClean="0">
                <a:solidFill>
                  <a:srgbClr val="000000"/>
                </a:solidFill>
              </a:rPr>
              <a:t>Committee</a:t>
            </a:r>
            <a:endParaRPr lang="en-US" sz="1200" b="1" dirty="0">
              <a:solidFill>
                <a:srgbClr val="000000"/>
              </a:solidFill>
            </a:endParaRPr>
          </a:p>
        </p:txBody>
      </p:sp>
      <p:sp>
        <p:nvSpPr>
          <p:cNvPr id="77896" name="Oval 72"/>
          <p:cNvSpPr>
            <a:spLocks noChangeArrowheads="1"/>
          </p:cNvSpPr>
          <p:nvPr/>
        </p:nvSpPr>
        <p:spPr bwMode="auto">
          <a:xfrm>
            <a:off x="7916696" y="1386248"/>
            <a:ext cx="943552" cy="762000"/>
          </a:xfrm>
          <a:prstGeom prst="ellipse">
            <a:avLst/>
          </a:prstGeom>
          <a:solidFill>
            <a:srgbClr val="FFFF00"/>
          </a:solidFill>
          <a:ln w="9525" algn="ctr">
            <a:noFill/>
            <a:round/>
            <a:headEnd/>
            <a:tailEnd/>
          </a:ln>
          <a:effectLst/>
        </p:spPr>
        <p:txBody>
          <a:bodyPr wrap="none" anchor="ctr"/>
          <a:lstStyle/>
          <a:p>
            <a:pPr algn="ctr" eaLnBrk="0" hangingPunct="0">
              <a:defRPr/>
            </a:pPr>
            <a:r>
              <a:rPr lang="en-US" sz="1200" b="1" dirty="0">
                <a:solidFill>
                  <a:srgbClr val="000000"/>
                </a:solidFill>
              </a:rPr>
              <a:t>Independent</a:t>
            </a:r>
          </a:p>
          <a:p>
            <a:pPr algn="ctr" eaLnBrk="0" hangingPunct="0">
              <a:defRPr/>
            </a:pPr>
            <a:r>
              <a:rPr lang="en-US" sz="1200" b="1" dirty="0">
                <a:solidFill>
                  <a:srgbClr val="000000"/>
                </a:solidFill>
              </a:rPr>
              <a:t>Evaluator</a:t>
            </a:r>
          </a:p>
        </p:txBody>
      </p:sp>
      <p:sp>
        <p:nvSpPr>
          <p:cNvPr id="2086" name="Line 73"/>
          <p:cNvSpPr>
            <a:spLocks noChangeShapeType="1"/>
          </p:cNvSpPr>
          <p:nvPr/>
        </p:nvSpPr>
        <p:spPr bwMode="auto">
          <a:xfrm>
            <a:off x="2827488" y="1751008"/>
            <a:ext cx="2362200" cy="0"/>
          </a:xfrm>
          <a:prstGeom prst="line">
            <a:avLst/>
          </a:prstGeom>
          <a:noFill/>
          <a:ln w="19050">
            <a:solidFill>
              <a:schemeClr val="bg2"/>
            </a:solidFill>
            <a:prstDash val="dash"/>
            <a:round/>
            <a:headEnd/>
            <a:tailEnd/>
          </a:ln>
        </p:spPr>
        <p:txBody>
          <a:bodyPr wrap="none"/>
          <a:lstStyle/>
          <a:p>
            <a:endParaRPr lang="en-US" dirty="0"/>
          </a:p>
        </p:txBody>
      </p:sp>
      <p:cxnSp>
        <p:nvCxnSpPr>
          <p:cNvPr id="2101" name="Straight Connector 53"/>
          <p:cNvCxnSpPr>
            <a:cxnSpLocks noChangeShapeType="1"/>
          </p:cNvCxnSpPr>
          <p:nvPr/>
        </p:nvCxnSpPr>
        <p:spPr bwMode="auto">
          <a:xfrm rot="5400000">
            <a:off x="1182688" y="5732056"/>
            <a:ext cx="76200" cy="3175"/>
          </a:xfrm>
          <a:prstGeom prst="line">
            <a:avLst/>
          </a:prstGeom>
          <a:noFill/>
          <a:ln w="9525" algn="ctr">
            <a:solidFill>
              <a:srgbClr val="000000"/>
            </a:solidFill>
            <a:round/>
            <a:headEnd/>
            <a:tailEnd/>
          </a:ln>
        </p:spPr>
      </p:cxnSp>
      <p:cxnSp>
        <p:nvCxnSpPr>
          <p:cNvPr id="2102" name="Straight Connector 53"/>
          <p:cNvCxnSpPr>
            <a:cxnSpLocks noChangeShapeType="1"/>
          </p:cNvCxnSpPr>
          <p:nvPr/>
        </p:nvCxnSpPr>
        <p:spPr bwMode="auto">
          <a:xfrm rot="5400000">
            <a:off x="1335088" y="5894184"/>
            <a:ext cx="76200" cy="3175"/>
          </a:xfrm>
          <a:prstGeom prst="line">
            <a:avLst/>
          </a:prstGeom>
          <a:noFill/>
          <a:ln w="9525" algn="ctr">
            <a:solidFill>
              <a:srgbClr val="000000"/>
            </a:solidFill>
            <a:round/>
            <a:headEnd/>
            <a:tailEnd/>
          </a:ln>
        </p:spPr>
      </p:cxnSp>
      <p:cxnSp>
        <p:nvCxnSpPr>
          <p:cNvPr id="2103" name="Straight Connector 53"/>
          <p:cNvCxnSpPr>
            <a:cxnSpLocks noChangeShapeType="1"/>
          </p:cNvCxnSpPr>
          <p:nvPr/>
        </p:nvCxnSpPr>
        <p:spPr bwMode="auto">
          <a:xfrm rot="5400000">
            <a:off x="2325688" y="5732056"/>
            <a:ext cx="76200" cy="3175"/>
          </a:xfrm>
          <a:prstGeom prst="line">
            <a:avLst/>
          </a:prstGeom>
          <a:noFill/>
          <a:ln w="9525" algn="ctr">
            <a:solidFill>
              <a:srgbClr val="000000"/>
            </a:solidFill>
            <a:round/>
            <a:headEnd/>
            <a:tailEnd/>
          </a:ln>
        </p:spPr>
      </p:cxnSp>
      <p:cxnSp>
        <p:nvCxnSpPr>
          <p:cNvPr id="2104" name="Straight Connector 53"/>
          <p:cNvCxnSpPr>
            <a:cxnSpLocks noChangeShapeType="1"/>
          </p:cNvCxnSpPr>
          <p:nvPr/>
        </p:nvCxnSpPr>
        <p:spPr bwMode="auto">
          <a:xfrm rot="5400000">
            <a:off x="3544888" y="5732056"/>
            <a:ext cx="76200" cy="3175"/>
          </a:xfrm>
          <a:prstGeom prst="line">
            <a:avLst/>
          </a:prstGeom>
          <a:noFill/>
          <a:ln w="9525" algn="ctr">
            <a:solidFill>
              <a:srgbClr val="000000"/>
            </a:solidFill>
            <a:round/>
            <a:headEnd/>
            <a:tailEnd/>
          </a:ln>
        </p:spPr>
      </p:cxnSp>
      <p:cxnSp>
        <p:nvCxnSpPr>
          <p:cNvPr id="2105" name="Straight Connector 53"/>
          <p:cNvCxnSpPr>
            <a:cxnSpLocks noChangeShapeType="1"/>
          </p:cNvCxnSpPr>
          <p:nvPr/>
        </p:nvCxnSpPr>
        <p:spPr bwMode="auto">
          <a:xfrm rot="5400000">
            <a:off x="4687888" y="5732056"/>
            <a:ext cx="76200" cy="3175"/>
          </a:xfrm>
          <a:prstGeom prst="line">
            <a:avLst/>
          </a:prstGeom>
          <a:noFill/>
          <a:ln w="9525" algn="ctr">
            <a:solidFill>
              <a:srgbClr val="000000"/>
            </a:solidFill>
            <a:round/>
            <a:headEnd/>
            <a:tailEnd/>
          </a:ln>
        </p:spPr>
      </p:cxnSp>
      <p:cxnSp>
        <p:nvCxnSpPr>
          <p:cNvPr id="2106" name="Straight Connector 53"/>
          <p:cNvCxnSpPr>
            <a:cxnSpLocks noChangeShapeType="1"/>
          </p:cNvCxnSpPr>
          <p:nvPr/>
        </p:nvCxnSpPr>
        <p:spPr bwMode="auto">
          <a:xfrm rot="5400000">
            <a:off x="5907088" y="5732056"/>
            <a:ext cx="76200" cy="3175"/>
          </a:xfrm>
          <a:prstGeom prst="line">
            <a:avLst/>
          </a:prstGeom>
          <a:noFill/>
          <a:ln w="9525" algn="ctr">
            <a:solidFill>
              <a:srgbClr val="000000"/>
            </a:solidFill>
            <a:round/>
            <a:headEnd/>
            <a:tailEnd/>
          </a:ln>
        </p:spPr>
      </p:cxnSp>
      <p:cxnSp>
        <p:nvCxnSpPr>
          <p:cNvPr id="2107" name="Straight Connector 53"/>
          <p:cNvCxnSpPr>
            <a:cxnSpLocks noChangeShapeType="1"/>
          </p:cNvCxnSpPr>
          <p:nvPr/>
        </p:nvCxnSpPr>
        <p:spPr bwMode="auto">
          <a:xfrm rot="5400000">
            <a:off x="7048500" y="5733644"/>
            <a:ext cx="76200" cy="0"/>
          </a:xfrm>
          <a:prstGeom prst="line">
            <a:avLst/>
          </a:prstGeom>
          <a:noFill/>
          <a:ln w="9525" algn="ctr">
            <a:solidFill>
              <a:srgbClr val="000000"/>
            </a:solidFill>
            <a:round/>
            <a:headEnd/>
            <a:tailEnd/>
          </a:ln>
        </p:spPr>
      </p:cxnSp>
      <p:sp>
        <p:nvSpPr>
          <p:cNvPr id="62" name="AutoShape 2"/>
          <p:cNvSpPr>
            <a:spLocks noChangeArrowheads="1"/>
          </p:cNvSpPr>
          <p:nvPr/>
        </p:nvSpPr>
        <p:spPr bwMode="auto">
          <a:xfrm>
            <a:off x="1981200" y="3524688"/>
            <a:ext cx="1152525" cy="733425"/>
          </a:xfrm>
          <a:prstGeom prst="flowChartProcess">
            <a:avLst/>
          </a:prstGeom>
          <a:solidFill>
            <a:schemeClr val="bg1">
              <a:lumMod val="65000"/>
            </a:schemeClr>
          </a:solidFill>
          <a:ln w="9525">
            <a:noFill/>
            <a:miter lim="800000"/>
            <a:headEnd/>
            <a:tailEnd/>
          </a:ln>
          <a:effectLst/>
        </p:spPr>
        <p:txBody>
          <a:bodyPr wrap="none" anchor="ctr" anchorCtr="1"/>
          <a:lstStyle/>
          <a:p>
            <a:pPr algn="ctr" eaLnBrk="0" hangingPunct="0">
              <a:defRPr/>
            </a:pPr>
            <a:r>
              <a:rPr lang="en-US" sz="1200" b="1" dirty="0">
                <a:solidFill>
                  <a:srgbClr val="000000"/>
                </a:solidFill>
              </a:rPr>
              <a:t>Communications </a:t>
            </a:r>
          </a:p>
          <a:p>
            <a:pPr algn="ctr" eaLnBrk="0" hangingPunct="0">
              <a:defRPr/>
            </a:pPr>
            <a:r>
              <a:rPr lang="en-US" sz="1200" b="1" dirty="0" smtClean="0">
                <a:solidFill>
                  <a:srgbClr val="000000"/>
                </a:solidFill>
              </a:rPr>
              <a:t>Workgroup</a:t>
            </a:r>
            <a:endParaRPr lang="en-US" sz="1000" b="1" dirty="0">
              <a:solidFill>
                <a:srgbClr val="336600"/>
              </a:solidFill>
            </a:endParaRPr>
          </a:p>
        </p:txBody>
      </p:sp>
      <p:sp>
        <p:nvSpPr>
          <p:cNvPr id="68" name="Line 73"/>
          <p:cNvSpPr>
            <a:spLocks noChangeShapeType="1"/>
          </p:cNvSpPr>
          <p:nvPr/>
        </p:nvSpPr>
        <p:spPr bwMode="auto">
          <a:xfrm flipV="1">
            <a:off x="5562600" y="1522408"/>
            <a:ext cx="609600" cy="0"/>
          </a:xfrm>
          <a:prstGeom prst="line">
            <a:avLst/>
          </a:prstGeom>
          <a:noFill/>
          <a:ln w="19050">
            <a:solidFill>
              <a:schemeClr val="bg2"/>
            </a:solidFill>
            <a:prstDash val="dash"/>
            <a:round/>
            <a:headEnd/>
            <a:tailEnd/>
          </a:ln>
        </p:spPr>
        <p:txBody>
          <a:bodyPr wrap="none"/>
          <a:lstStyle/>
          <a:p>
            <a:endParaRPr lang="en-US" dirty="0"/>
          </a:p>
        </p:txBody>
      </p:sp>
      <p:sp>
        <p:nvSpPr>
          <p:cNvPr id="69" name="TextBox 68"/>
          <p:cNvSpPr txBox="1"/>
          <p:nvPr/>
        </p:nvSpPr>
        <p:spPr>
          <a:xfrm>
            <a:off x="6172200" y="1264608"/>
            <a:ext cx="1447800" cy="461665"/>
          </a:xfrm>
          <a:prstGeom prst="rect">
            <a:avLst/>
          </a:prstGeom>
          <a:solidFill>
            <a:schemeClr val="tx2">
              <a:lumMod val="60000"/>
              <a:lumOff val="40000"/>
            </a:schemeClr>
          </a:solidFill>
          <a:ln>
            <a:noFill/>
          </a:ln>
        </p:spPr>
        <p:txBody>
          <a:bodyPr wrap="square" rtlCol="0">
            <a:spAutoFit/>
          </a:bodyPr>
          <a:lstStyle/>
          <a:p>
            <a:r>
              <a:rPr lang="en-US" sz="1200" b="1" dirty="0" smtClean="0"/>
              <a:t>Federal Leadership Committee</a:t>
            </a:r>
            <a:endParaRPr lang="en-US" sz="1200" b="1" dirty="0"/>
          </a:p>
        </p:txBody>
      </p:sp>
      <p:sp>
        <p:nvSpPr>
          <p:cNvPr id="70" name="Line 73"/>
          <p:cNvSpPr>
            <a:spLocks noChangeShapeType="1"/>
          </p:cNvSpPr>
          <p:nvPr/>
        </p:nvSpPr>
        <p:spPr bwMode="auto">
          <a:xfrm flipV="1">
            <a:off x="5562600" y="2055808"/>
            <a:ext cx="609600" cy="0"/>
          </a:xfrm>
          <a:prstGeom prst="line">
            <a:avLst/>
          </a:prstGeom>
          <a:noFill/>
          <a:ln w="19050">
            <a:solidFill>
              <a:schemeClr val="bg2"/>
            </a:solidFill>
            <a:prstDash val="dash"/>
            <a:round/>
            <a:headEnd/>
            <a:tailEnd/>
          </a:ln>
        </p:spPr>
        <p:txBody>
          <a:bodyPr wrap="none"/>
          <a:lstStyle/>
          <a:p>
            <a:endParaRPr lang="en-US" dirty="0"/>
          </a:p>
        </p:txBody>
      </p:sp>
      <p:sp>
        <p:nvSpPr>
          <p:cNvPr id="71" name="TextBox 70"/>
          <p:cNvSpPr txBox="1"/>
          <p:nvPr/>
        </p:nvSpPr>
        <p:spPr>
          <a:xfrm>
            <a:off x="6180304" y="1806128"/>
            <a:ext cx="1439696" cy="461665"/>
          </a:xfrm>
          <a:prstGeom prst="rect">
            <a:avLst/>
          </a:prstGeom>
          <a:solidFill>
            <a:schemeClr val="tx2">
              <a:lumMod val="60000"/>
              <a:lumOff val="40000"/>
            </a:schemeClr>
          </a:solidFill>
          <a:ln>
            <a:noFill/>
          </a:ln>
        </p:spPr>
        <p:txBody>
          <a:bodyPr wrap="square" rtlCol="0">
            <a:spAutoFit/>
          </a:bodyPr>
          <a:lstStyle/>
          <a:p>
            <a:r>
              <a:rPr lang="en-US" sz="1200" b="1" dirty="0" smtClean="0"/>
              <a:t>Federal Leadership Comm. Designees</a:t>
            </a:r>
            <a:endParaRPr lang="en-US" sz="1200" b="1" dirty="0"/>
          </a:p>
        </p:txBody>
      </p:sp>
      <p:sp>
        <p:nvSpPr>
          <p:cNvPr id="77" name="TextBox 76"/>
          <p:cNvSpPr txBox="1"/>
          <p:nvPr/>
        </p:nvSpPr>
        <p:spPr>
          <a:xfrm>
            <a:off x="6366760" y="2665408"/>
            <a:ext cx="1063552" cy="461665"/>
          </a:xfrm>
          <a:prstGeom prst="rect">
            <a:avLst/>
          </a:prstGeom>
          <a:solidFill>
            <a:schemeClr val="tx2">
              <a:lumMod val="60000"/>
              <a:lumOff val="40000"/>
            </a:schemeClr>
          </a:solidFill>
          <a:ln>
            <a:noFill/>
          </a:ln>
        </p:spPr>
        <p:txBody>
          <a:bodyPr wrap="square" rtlCol="0">
            <a:spAutoFit/>
          </a:bodyPr>
          <a:lstStyle/>
          <a:p>
            <a:r>
              <a:rPr lang="en-US" sz="1200" b="1" dirty="0" smtClean="0"/>
              <a:t>Federal Office Directors</a:t>
            </a:r>
            <a:endParaRPr lang="en-US" sz="1200" b="1" dirty="0"/>
          </a:p>
        </p:txBody>
      </p:sp>
      <p:sp>
        <p:nvSpPr>
          <p:cNvPr id="78" name="Line 73"/>
          <p:cNvSpPr>
            <a:spLocks noChangeShapeType="1"/>
          </p:cNvSpPr>
          <p:nvPr/>
        </p:nvSpPr>
        <p:spPr bwMode="auto">
          <a:xfrm flipV="1">
            <a:off x="4876800" y="2970208"/>
            <a:ext cx="1447800" cy="0"/>
          </a:xfrm>
          <a:prstGeom prst="line">
            <a:avLst/>
          </a:prstGeom>
          <a:noFill/>
          <a:ln w="19050">
            <a:solidFill>
              <a:schemeClr val="bg2"/>
            </a:solidFill>
            <a:prstDash val="dash"/>
            <a:round/>
            <a:headEnd/>
            <a:tailEnd/>
          </a:ln>
        </p:spPr>
        <p:txBody>
          <a:bodyPr wrap="none"/>
          <a:lstStyle/>
          <a:p>
            <a:endParaRPr lang="en-US" dirty="0"/>
          </a:p>
        </p:txBody>
      </p:sp>
      <p:cxnSp>
        <p:nvCxnSpPr>
          <p:cNvPr id="88" name="Straight Connector 87"/>
          <p:cNvCxnSpPr>
            <a:stCxn id="69" idx="2"/>
            <a:endCxn id="71" idx="0"/>
          </p:cNvCxnSpPr>
          <p:nvPr/>
        </p:nvCxnSpPr>
        <p:spPr>
          <a:xfrm>
            <a:off x="6896100" y="1726273"/>
            <a:ext cx="4052" cy="79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71" idx="2"/>
            <a:endCxn id="77" idx="0"/>
          </p:cNvCxnSpPr>
          <p:nvPr/>
        </p:nvCxnSpPr>
        <p:spPr>
          <a:xfrm flipH="1">
            <a:off x="6898536" y="2267793"/>
            <a:ext cx="1616" cy="397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77894" idx="1"/>
          </p:cNvCxnSpPr>
          <p:nvPr/>
        </p:nvCxnSpPr>
        <p:spPr>
          <a:xfrm flipH="1">
            <a:off x="4876800" y="3595220"/>
            <a:ext cx="246432" cy="5668"/>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77895" idx="2"/>
            <a:endCxn id="77890" idx="0"/>
          </p:cNvCxnSpPr>
          <p:nvPr/>
        </p:nvCxnSpPr>
        <p:spPr>
          <a:xfrm flipH="1">
            <a:off x="4030829" y="2188752"/>
            <a:ext cx="7771"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Connector 100"/>
          <p:cNvCxnSpPr>
            <a:stCxn id="77890" idx="2"/>
          </p:cNvCxnSpPr>
          <p:nvPr/>
        </p:nvCxnSpPr>
        <p:spPr>
          <a:xfrm>
            <a:off x="4030829" y="3798477"/>
            <a:ext cx="7772" cy="86921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3124200" y="4009448"/>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7696200" y="1303536"/>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77893" idx="3"/>
            <a:endCxn id="77895" idx="1"/>
          </p:cNvCxnSpPr>
          <p:nvPr/>
        </p:nvCxnSpPr>
        <p:spPr>
          <a:xfrm flipV="1">
            <a:off x="1828800" y="1731552"/>
            <a:ext cx="685800" cy="2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V="1">
            <a:off x="1828800" y="3296088"/>
            <a:ext cx="12954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2133600" y="1752632"/>
            <a:ext cx="0" cy="1524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 name="Straight Connector 133"/>
          <p:cNvCxnSpPr>
            <a:stCxn id="77896" idx="2"/>
          </p:cNvCxnSpPr>
          <p:nvPr/>
        </p:nvCxnSpPr>
        <p:spPr>
          <a:xfrm flipH="1" flipV="1">
            <a:off x="5562600" y="1751008"/>
            <a:ext cx="2354096" cy="16240"/>
          </a:xfrm>
          <a:prstGeom prst="line">
            <a:avLst/>
          </a:prstGeom>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rot="20630952">
            <a:off x="1833840" y="255305"/>
            <a:ext cx="1353256" cy="461665"/>
          </a:xfrm>
          <a:prstGeom prst="rect">
            <a:avLst/>
          </a:prstGeom>
        </p:spPr>
        <p:txBody>
          <a:bodyPr wrap="none">
            <a:spAutoFit/>
          </a:bodyPr>
          <a:lstStyle/>
          <a:p>
            <a:r>
              <a:rPr lang="en-US" sz="2400" b="1" dirty="0" smtClean="0">
                <a:solidFill>
                  <a:schemeClr val="accent2">
                    <a:lumMod val="75000"/>
                  </a:schemeClr>
                </a:solidFill>
              </a:rPr>
              <a:t>Modified</a:t>
            </a:r>
            <a:endParaRPr lang="en-US" sz="2400" dirty="0">
              <a:solidFill>
                <a:schemeClr val="accent2">
                  <a:lumMod val="75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3000" fill="hold"/>
                                        <p:tgtEl>
                                          <p:spTgt spid="56"/>
                                        </p:tgtEl>
                                        <p:attrNameLst>
                                          <p:attrName>ppt_x</p:attrName>
                                        </p:attrNameLst>
                                      </p:cBhvr>
                                      <p:tavLst>
                                        <p:tav tm="0">
                                          <p:val>
                                            <p:strVal val="0-#ppt_w/2"/>
                                          </p:val>
                                        </p:tav>
                                        <p:tav tm="100000">
                                          <p:val>
                                            <p:strVal val="#ppt_x"/>
                                          </p:val>
                                        </p:tav>
                                      </p:tavLst>
                                    </p:anim>
                                    <p:anim calcmode="lin" valueType="num">
                                      <p:cBhvr additive="base">
                                        <p:cTn id="8" dur="3000" fill="hold"/>
                                        <p:tgtEl>
                                          <p:spTgt spid="56"/>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69"/>
                                        </p:tgtEl>
                                        <p:attrNameLst>
                                          <p:attrName>style.visibility</p:attrName>
                                        </p:attrNameLst>
                                      </p:cBhvr>
                                      <p:to>
                                        <p:strVal val="visible"/>
                                      </p:to>
                                    </p:set>
                                    <p:anim calcmode="lin" valueType="num">
                                      <p:cBhvr additive="base">
                                        <p:cTn id="11" dur="3000" fill="hold"/>
                                        <p:tgtEl>
                                          <p:spTgt spid="69"/>
                                        </p:tgtEl>
                                        <p:attrNameLst>
                                          <p:attrName>ppt_x</p:attrName>
                                        </p:attrNameLst>
                                      </p:cBhvr>
                                      <p:tavLst>
                                        <p:tav tm="0">
                                          <p:val>
                                            <p:strVal val="0-#ppt_w/2"/>
                                          </p:val>
                                        </p:tav>
                                        <p:tav tm="100000">
                                          <p:val>
                                            <p:strVal val="#ppt_x"/>
                                          </p:val>
                                        </p:tav>
                                      </p:tavLst>
                                    </p:anim>
                                    <p:anim calcmode="lin" valueType="num">
                                      <p:cBhvr additive="base">
                                        <p:cTn id="12" dur="3000" fill="hold"/>
                                        <p:tgtEl>
                                          <p:spTgt spid="69"/>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71"/>
                                        </p:tgtEl>
                                        <p:attrNameLst>
                                          <p:attrName>style.visibility</p:attrName>
                                        </p:attrNameLst>
                                      </p:cBhvr>
                                      <p:to>
                                        <p:strVal val="visible"/>
                                      </p:to>
                                    </p:set>
                                    <p:anim calcmode="lin" valueType="num">
                                      <p:cBhvr additive="base">
                                        <p:cTn id="15" dur="3000" fill="hold"/>
                                        <p:tgtEl>
                                          <p:spTgt spid="71"/>
                                        </p:tgtEl>
                                        <p:attrNameLst>
                                          <p:attrName>ppt_x</p:attrName>
                                        </p:attrNameLst>
                                      </p:cBhvr>
                                      <p:tavLst>
                                        <p:tav tm="0">
                                          <p:val>
                                            <p:strVal val="0-#ppt_w/2"/>
                                          </p:val>
                                        </p:tav>
                                        <p:tav tm="100000">
                                          <p:val>
                                            <p:strVal val="#ppt_x"/>
                                          </p:val>
                                        </p:tav>
                                      </p:tavLst>
                                    </p:anim>
                                    <p:anim calcmode="lin" valueType="num">
                                      <p:cBhvr additive="base">
                                        <p:cTn id="16" dur="3000" fill="hold"/>
                                        <p:tgtEl>
                                          <p:spTgt spid="71"/>
                                        </p:tgtEl>
                                        <p:attrNameLst>
                                          <p:attrName>ppt_y</p:attrName>
                                        </p:attrNameLst>
                                      </p:cBhvr>
                                      <p:tavLst>
                                        <p:tav tm="0">
                                          <p:val>
                                            <p:strVal val="1+#ppt_h/2"/>
                                          </p:val>
                                        </p:tav>
                                        <p:tav tm="100000">
                                          <p:val>
                                            <p:strVal val="#ppt_y"/>
                                          </p:val>
                                        </p:tav>
                                      </p:tavLst>
                                    </p:anim>
                                  </p:childTnLst>
                                </p:cTn>
                              </p:par>
                              <p:par>
                                <p:cTn id="17" presetID="2" presetClass="entr" presetSubtype="12" fill="hold" nodeType="withEffect">
                                  <p:stCondLst>
                                    <p:cond delay="0"/>
                                  </p:stCondLst>
                                  <p:childTnLst>
                                    <p:set>
                                      <p:cBhvr>
                                        <p:cTn id="18" dur="1" fill="hold">
                                          <p:stCondLst>
                                            <p:cond delay="0"/>
                                          </p:stCondLst>
                                        </p:cTn>
                                        <p:tgtEl>
                                          <p:spTgt spid="90"/>
                                        </p:tgtEl>
                                        <p:attrNameLst>
                                          <p:attrName>style.visibility</p:attrName>
                                        </p:attrNameLst>
                                      </p:cBhvr>
                                      <p:to>
                                        <p:strVal val="visible"/>
                                      </p:to>
                                    </p:set>
                                    <p:anim calcmode="lin" valueType="num">
                                      <p:cBhvr additive="base">
                                        <p:cTn id="19" dur="3000" fill="hold"/>
                                        <p:tgtEl>
                                          <p:spTgt spid="90"/>
                                        </p:tgtEl>
                                        <p:attrNameLst>
                                          <p:attrName>ppt_x</p:attrName>
                                        </p:attrNameLst>
                                      </p:cBhvr>
                                      <p:tavLst>
                                        <p:tav tm="0">
                                          <p:val>
                                            <p:strVal val="0-#ppt_w/2"/>
                                          </p:val>
                                        </p:tav>
                                        <p:tav tm="100000">
                                          <p:val>
                                            <p:strVal val="#ppt_x"/>
                                          </p:val>
                                        </p:tav>
                                      </p:tavLst>
                                    </p:anim>
                                    <p:anim calcmode="lin" valueType="num">
                                      <p:cBhvr additive="base">
                                        <p:cTn id="20" dur="3000" fill="hold"/>
                                        <p:tgtEl>
                                          <p:spTgt spid="90"/>
                                        </p:tgtEl>
                                        <p:attrNameLst>
                                          <p:attrName>ppt_y</p:attrName>
                                        </p:attrNameLst>
                                      </p:cBhvr>
                                      <p:tavLst>
                                        <p:tav tm="0">
                                          <p:val>
                                            <p:strVal val="1+#ppt_h/2"/>
                                          </p:val>
                                        </p:tav>
                                        <p:tav tm="100000">
                                          <p:val>
                                            <p:strVal val="#ppt_y"/>
                                          </p:val>
                                        </p:tav>
                                      </p:tavLst>
                                    </p:anim>
                                  </p:childTnLst>
                                </p:cTn>
                              </p:par>
                              <p:par>
                                <p:cTn id="21" presetID="2" presetClass="entr" presetSubtype="12" fill="hold" grpId="0" nodeType="withEffect">
                                  <p:stCondLst>
                                    <p:cond delay="0"/>
                                  </p:stCondLst>
                                  <p:childTnLst>
                                    <p:set>
                                      <p:cBhvr>
                                        <p:cTn id="22" dur="1" fill="hold">
                                          <p:stCondLst>
                                            <p:cond delay="0"/>
                                          </p:stCondLst>
                                        </p:cTn>
                                        <p:tgtEl>
                                          <p:spTgt spid="77"/>
                                        </p:tgtEl>
                                        <p:attrNameLst>
                                          <p:attrName>style.visibility</p:attrName>
                                        </p:attrNameLst>
                                      </p:cBhvr>
                                      <p:to>
                                        <p:strVal val="visible"/>
                                      </p:to>
                                    </p:set>
                                    <p:anim calcmode="lin" valueType="num">
                                      <p:cBhvr additive="base">
                                        <p:cTn id="23" dur="3000" fill="hold"/>
                                        <p:tgtEl>
                                          <p:spTgt spid="77"/>
                                        </p:tgtEl>
                                        <p:attrNameLst>
                                          <p:attrName>ppt_x</p:attrName>
                                        </p:attrNameLst>
                                      </p:cBhvr>
                                      <p:tavLst>
                                        <p:tav tm="0">
                                          <p:val>
                                            <p:strVal val="0-#ppt_w/2"/>
                                          </p:val>
                                        </p:tav>
                                        <p:tav tm="100000">
                                          <p:val>
                                            <p:strVal val="#ppt_x"/>
                                          </p:val>
                                        </p:tav>
                                      </p:tavLst>
                                    </p:anim>
                                    <p:anim calcmode="lin" valueType="num">
                                      <p:cBhvr additive="base">
                                        <p:cTn id="24" dur="3000" fill="hold"/>
                                        <p:tgtEl>
                                          <p:spTgt spid="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71" grpId="0" animBg="1"/>
      <p:bldP spid="77" grpId="0" animBg="1"/>
      <p:bldP spid="5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rgbClr val="FFC000"/>
          </a:solidFill>
        </p:grpSpPr>
        <p:sp>
          <p:nvSpPr>
            <p:cNvPr id="11272" name="Rectangle 9"/>
            <p:cNvSpPr>
              <a:spLocks noChangeArrowheads="1"/>
            </p:cNvSpPr>
            <p:nvPr/>
          </p:nvSpPr>
          <p:spPr bwMode="auto">
            <a:xfrm>
              <a:off x="0" y="0"/>
              <a:ext cx="9144000" cy="914400"/>
            </a:xfrm>
            <a:prstGeom prst="rect">
              <a:avLst/>
            </a:prstGeom>
            <a:solidFill>
              <a:schemeClr val="accent2">
                <a:lumMod val="50000"/>
              </a:schemeClr>
            </a:solid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Options for PSC Consideration</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09600" y="1066801"/>
            <a:ext cx="8001000" cy="5647700"/>
          </a:xfrm>
          <a:prstGeom prst="rect">
            <a:avLst/>
          </a:prstGeom>
        </p:spPr>
        <p:txBody>
          <a:bodyPr wrap="square">
            <a:spAutoFit/>
          </a:bodyPr>
          <a:lstStyle/>
          <a:p>
            <a:endParaRPr lang="en-US" sz="900" b="1" dirty="0" smtClean="0">
              <a:solidFill>
                <a:srgbClr val="FF0000"/>
              </a:solidFill>
            </a:endParaRPr>
          </a:p>
          <a:p>
            <a:r>
              <a:rPr lang="en-US" sz="2800" b="1" i="1" dirty="0" smtClean="0">
                <a:solidFill>
                  <a:srgbClr val="C00000"/>
                </a:solidFill>
              </a:rPr>
              <a:t>Decisions: EC Membership/Signatories (p. 7)</a:t>
            </a:r>
          </a:p>
          <a:p>
            <a:endParaRPr lang="en-US" sz="2400" dirty="0" smtClean="0">
              <a:solidFill>
                <a:srgbClr val="C00000"/>
              </a:solidFill>
            </a:endParaRPr>
          </a:p>
          <a:p>
            <a:pPr marL="514350" lvl="0" indent="-514350"/>
            <a:r>
              <a:rPr lang="en-US" sz="2800" dirty="0" smtClean="0"/>
              <a:t> Options for Jurisdictions and Federal Agencies to identify the specific outcomes they commit to working toward:</a:t>
            </a:r>
          </a:p>
          <a:p>
            <a:pPr marL="514350" lvl="0" indent="-514350">
              <a:buFont typeface="+mj-lt"/>
              <a:buAutoNum type="arabicPeriod"/>
            </a:pPr>
            <a:r>
              <a:rPr lang="en-US" sz="2800" dirty="0" smtClean="0"/>
              <a:t>Agencies and jurisdictions would be identified by outcome in the Agreement itself (currently Section 4)</a:t>
            </a:r>
          </a:p>
          <a:p>
            <a:pPr marL="514350" lvl="0" indent="-514350">
              <a:buFont typeface="+mj-lt"/>
              <a:buAutoNum type="arabicPeriod"/>
            </a:pPr>
            <a:r>
              <a:rPr lang="en-US" sz="2800" dirty="0" smtClean="0"/>
              <a:t>Agencies and jurisdictions would be identified by outcome during the development of the </a:t>
            </a:r>
            <a:r>
              <a:rPr lang="en-US" sz="2800" smtClean="0"/>
              <a:t>Management Strategies.</a:t>
            </a:r>
            <a:endParaRPr lang="en-US" sz="2800" dirty="0" smtClean="0"/>
          </a:p>
          <a:p>
            <a:pPr lvl="2"/>
            <a:endParaRPr lang="en-US" sz="2800" dirty="0" smtClean="0">
              <a:solidFill>
                <a:srgbClr val="C00000"/>
              </a:solidFill>
            </a:endParaRPr>
          </a:p>
          <a:p>
            <a:pPr lvl="0"/>
            <a:endParaRPr lang="en-US" sz="20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Management Board Recommendations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5486117"/>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Governance Guidelines</a:t>
            </a:r>
          </a:p>
          <a:p>
            <a:endParaRPr lang="en-US" sz="2000" dirty="0" smtClean="0"/>
          </a:p>
          <a:p>
            <a:r>
              <a:rPr lang="en-US" sz="2400" b="1" i="1" dirty="0" smtClean="0">
                <a:solidFill>
                  <a:srgbClr val="C00000"/>
                </a:solidFill>
              </a:rPr>
              <a:t>Decisions: Governance Guidelines (p. 10)</a:t>
            </a:r>
            <a:endParaRPr lang="en-US" b="1" i="1" dirty="0" smtClean="0">
              <a:solidFill>
                <a:srgbClr val="C00000"/>
              </a:solidFill>
            </a:endParaRPr>
          </a:p>
          <a:p>
            <a:endParaRPr lang="en-US" sz="1600" b="1" dirty="0" smtClean="0">
              <a:solidFill>
                <a:srgbClr val="C00000"/>
              </a:solidFill>
            </a:endParaRPr>
          </a:p>
          <a:p>
            <a:pPr marL="457200" lvl="0" indent="-457200">
              <a:buFont typeface="+mj-lt"/>
              <a:buAutoNum type="arabicPeriod"/>
            </a:pPr>
            <a:r>
              <a:rPr lang="en-US" sz="2400" dirty="0" smtClean="0"/>
              <a:t>The Governance Guidelines should be a separate, stand-alone document that is called for in Section 6 (Principles) of the new “Chesapeake Bay Agreement” </a:t>
            </a:r>
          </a:p>
          <a:p>
            <a:pPr marL="457200" lvl="0" indent="-457200">
              <a:buFont typeface="+mj-lt"/>
              <a:buAutoNum type="arabicPeriod"/>
            </a:pPr>
            <a:endParaRPr lang="en-US" sz="2400" dirty="0" smtClean="0"/>
          </a:p>
          <a:p>
            <a:pPr marL="457200" lvl="0" indent="-457200">
              <a:buFont typeface="+mj-lt"/>
              <a:buAutoNum type="arabicPeriod"/>
            </a:pPr>
            <a:r>
              <a:rPr lang="en-US" sz="2400" dirty="0" smtClean="0"/>
              <a:t>The PSC should sign off on the Governance guidelines document. </a:t>
            </a:r>
          </a:p>
          <a:p>
            <a:pPr marL="457200" lvl="0" indent="-457200">
              <a:buFont typeface="+mj-lt"/>
              <a:buAutoNum type="arabicPeriod"/>
            </a:pPr>
            <a:endParaRPr lang="en-US" sz="2400" dirty="0" smtClean="0"/>
          </a:p>
          <a:p>
            <a:pPr marL="457200" lvl="0" indent="-457200">
              <a:buFont typeface="+mj-lt"/>
              <a:buAutoNum type="arabicPeriod"/>
            </a:pPr>
            <a:r>
              <a:rPr lang="en-US" sz="2400" dirty="0" smtClean="0"/>
              <a:t>The CBP Governance document would be renewed/updated periodically by the Management Board. </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Management Board Recommendations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4747453"/>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Management Strategies</a:t>
            </a:r>
          </a:p>
          <a:p>
            <a:endParaRPr lang="en-US" sz="2000" dirty="0" smtClean="0"/>
          </a:p>
          <a:p>
            <a:r>
              <a:rPr lang="en-US" sz="2400" b="1" i="1" dirty="0" smtClean="0">
                <a:solidFill>
                  <a:srgbClr val="C00000"/>
                </a:solidFill>
              </a:rPr>
              <a:t>Decisions: Management Strategies (p. 11)</a:t>
            </a:r>
          </a:p>
          <a:p>
            <a:endParaRPr lang="en-US" sz="2000" b="1" dirty="0" smtClean="0">
              <a:solidFill>
                <a:srgbClr val="C00000"/>
              </a:solidFill>
            </a:endParaRPr>
          </a:p>
          <a:p>
            <a:pPr marL="457200" lvl="0" indent="-457200">
              <a:buFont typeface="+mj-lt"/>
              <a:buAutoNum type="arabicPeriod"/>
            </a:pPr>
            <a:r>
              <a:rPr lang="en-US" sz="2400" dirty="0" smtClean="0"/>
              <a:t>The Partnership should develop management strategies to implement actions to achieve outcomes identified in the Agreement.</a:t>
            </a:r>
          </a:p>
          <a:p>
            <a:pPr marL="457200" lvl="0" indent="-457200">
              <a:buFont typeface="+mj-lt"/>
              <a:buAutoNum type="arabicPeriod"/>
            </a:pPr>
            <a:endParaRPr lang="en-US" sz="2400" dirty="0" smtClean="0"/>
          </a:p>
          <a:p>
            <a:pPr marL="457200" lvl="0" indent="-457200">
              <a:buFont typeface="+mj-lt"/>
              <a:buAutoNum type="arabicPeriod"/>
            </a:pPr>
            <a:r>
              <a:rPr lang="en-US" sz="2400" dirty="0" smtClean="0"/>
              <a:t>The Management Board should sign off on the Management strategies developed through the Goal Implementation Teams </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Management Board Recommendations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1167854"/>
            <a:ext cx="8305800" cy="5309146"/>
          </a:xfrm>
          <a:prstGeom prst="rect">
            <a:avLst/>
          </a:prstGeom>
        </p:spPr>
        <p:txBody>
          <a:bodyPr wrap="square">
            <a:spAutoFit/>
          </a:bodyPr>
          <a:lstStyle/>
          <a:p>
            <a:pPr indent="-342900">
              <a:lnSpc>
                <a:spcPct val="150000"/>
              </a:lnSpc>
              <a:defRPr/>
            </a:pPr>
            <a:endParaRPr lang="en-US" sz="1200" dirty="0" smtClean="0"/>
          </a:p>
          <a:p>
            <a:r>
              <a:rPr lang="en-US" sz="2400" b="1" i="1" dirty="0" smtClean="0">
                <a:solidFill>
                  <a:srgbClr val="C00000"/>
                </a:solidFill>
              </a:rPr>
              <a:t>Decision:  PSC Participation and Voting Eligibility (p. 12)</a:t>
            </a:r>
            <a:endParaRPr lang="en-US" sz="2400" i="1" dirty="0" smtClean="0">
              <a:solidFill>
                <a:srgbClr val="C00000"/>
              </a:solidFill>
            </a:endParaRPr>
          </a:p>
          <a:p>
            <a:r>
              <a:rPr lang="en-US" sz="1400" b="1" dirty="0" smtClean="0"/>
              <a:t> </a:t>
            </a:r>
            <a:endParaRPr lang="en-US" sz="2400" dirty="0" smtClean="0"/>
          </a:p>
          <a:p>
            <a:pPr>
              <a:buFont typeface="Arial" pitchFamily="34" charset="0"/>
              <a:buChar char="•"/>
            </a:pPr>
            <a:r>
              <a:rPr lang="en-US" sz="2400" dirty="0" smtClean="0"/>
              <a:t>  Status quo – EC designees (member/participating partner; level of state secretaries, DDOE Director, CBC E.D., federal agencies).  Multiple members from same delegations at the table, but only one vote allowed per delegation (e.g. EPA votes for all feds who are represented by either FLCD member or Regional Director).  STAC, CAC and LGAC chairs invited, but may not vote.</a:t>
            </a:r>
          </a:p>
          <a:p>
            <a:r>
              <a:rPr lang="en-US" sz="2400" b="1" dirty="0" smtClean="0"/>
              <a:t> </a:t>
            </a:r>
            <a:endParaRPr lang="en-US" sz="2400" dirty="0" smtClean="0"/>
          </a:p>
          <a:p>
            <a:pPr>
              <a:buFont typeface="Arial" pitchFamily="34" charset="0"/>
              <a:buChar char="•"/>
            </a:pPr>
            <a:r>
              <a:rPr lang="en-US" sz="2400" dirty="0" smtClean="0"/>
              <a:t>  Members may only have standing at the table on issues according to what they have signed onto (i.e. if only signed on to water quality, they may only vote on water quality issues).</a:t>
            </a:r>
          </a:p>
          <a:p>
            <a:r>
              <a:rPr lang="en-US" sz="2400" b="1" dirty="0" smtClean="0">
                <a:solidFill>
                  <a:srgbClr val="C00000"/>
                </a:solidFill>
              </a:rPr>
              <a:t> </a:t>
            </a:r>
            <a:endParaRPr lang="en-US" sz="2400" dirty="0" smtClean="0">
              <a:solidFill>
                <a:srgbClr val="C00000"/>
              </a:solidFill>
            </a:endParaRPr>
          </a:p>
          <a:p>
            <a:endParaRPr lang="en-US" sz="20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6">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Executive Council Meeting</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371600"/>
            <a:ext cx="8001000" cy="5032147"/>
          </a:xfrm>
          <a:prstGeom prst="rect">
            <a:avLst/>
          </a:prstGeom>
        </p:spPr>
        <p:txBody>
          <a:bodyPr wrap="square">
            <a:spAutoFit/>
          </a:bodyPr>
          <a:lstStyle/>
          <a:p>
            <a:pPr indent="-342900">
              <a:lnSpc>
                <a:spcPct val="150000"/>
              </a:lnSpc>
              <a:defRPr/>
            </a:pPr>
            <a:r>
              <a:rPr lang="en-US" sz="2800" b="1" i="1" dirty="0" smtClean="0">
                <a:solidFill>
                  <a:srgbClr val="C00000"/>
                </a:solidFill>
              </a:rPr>
              <a:t>Decisions:</a:t>
            </a:r>
          </a:p>
          <a:p>
            <a:pPr indent="-342900">
              <a:lnSpc>
                <a:spcPct val="150000"/>
              </a:lnSpc>
              <a:defRPr/>
            </a:pPr>
            <a:r>
              <a:rPr lang="en-US" sz="2800" b="1" dirty="0" smtClean="0"/>
              <a:t>Focus Areas</a:t>
            </a:r>
          </a:p>
          <a:p>
            <a:pPr indent="-342900">
              <a:lnSpc>
                <a:spcPct val="150000"/>
              </a:lnSpc>
              <a:buFont typeface="Arial" pitchFamily="34" charset="0"/>
              <a:buChar char="•"/>
              <a:defRPr/>
            </a:pPr>
            <a:r>
              <a:rPr lang="en-US" sz="2800" dirty="0" smtClean="0"/>
              <a:t>30</a:t>
            </a:r>
            <a:r>
              <a:rPr lang="en-US" sz="2800" baseline="30000" dirty="0" smtClean="0"/>
              <a:t>th</a:t>
            </a:r>
            <a:r>
              <a:rPr lang="en-US" sz="2800" dirty="0" smtClean="0"/>
              <a:t> Anniversary of the Chesapeake Bay Program</a:t>
            </a:r>
          </a:p>
          <a:p>
            <a:pPr indent="-342900">
              <a:lnSpc>
                <a:spcPct val="150000"/>
              </a:lnSpc>
              <a:buFont typeface="Arial" pitchFamily="34" charset="0"/>
              <a:buChar char="•"/>
              <a:defRPr/>
            </a:pPr>
            <a:r>
              <a:rPr lang="en-US" sz="2800" dirty="0" smtClean="0"/>
              <a:t>Signing of the New Agreement</a:t>
            </a:r>
          </a:p>
          <a:p>
            <a:pPr indent="-342900">
              <a:lnSpc>
                <a:spcPct val="150000"/>
              </a:lnSpc>
              <a:buFont typeface="Arial" pitchFamily="34" charset="0"/>
              <a:buChar char="•"/>
              <a:defRPr/>
            </a:pPr>
            <a:endParaRPr lang="en-US" sz="1400" dirty="0" smtClean="0">
              <a:solidFill>
                <a:srgbClr val="C00000"/>
              </a:solidFill>
            </a:endParaRPr>
          </a:p>
          <a:p>
            <a:pPr indent="-342900">
              <a:lnSpc>
                <a:spcPct val="150000"/>
              </a:lnSpc>
              <a:defRPr/>
            </a:pPr>
            <a:r>
              <a:rPr lang="en-US" sz="2800" b="1" dirty="0" smtClean="0"/>
              <a:t>Timing</a:t>
            </a:r>
          </a:p>
          <a:p>
            <a:pPr indent="-342900">
              <a:lnSpc>
                <a:spcPct val="150000"/>
              </a:lnSpc>
              <a:buFont typeface="Arial" pitchFamily="34" charset="0"/>
              <a:buChar char="•"/>
              <a:defRPr/>
            </a:pPr>
            <a:r>
              <a:rPr lang="en-US" sz="2800" dirty="0" smtClean="0"/>
              <a:t>Should we move the timing of the EC meeting to late September/early October?</a:t>
            </a:r>
            <a:endParaRPr lang="en-US" sz="2400" b="1"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25</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dirty="0">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New Agreement Parameters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371600"/>
            <a:ext cx="8305800" cy="4876800"/>
          </a:xfrm>
          <a:prstGeom prst="rect">
            <a:avLst/>
          </a:prstGeom>
          <a:noFill/>
          <a:ln w="9525">
            <a:noFill/>
            <a:miter lim="800000"/>
            <a:headEnd/>
            <a:tailEnd/>
          </a:ln>
        </p:spPr>
        <p:txBody>
          <a:bodyPr/>
          <a:lstStyle/>
          <a:p>
            <a:pPr>
              <a:defRPr/>
            </a:pPr>
            <a:r>
              <a:rPr lang="en-US" sz="2400" b="1" i="1" dirty="0" smtClean="0">
                <a:solidFill>
                  <a:schemeClr val="accent1">
                    <a:lumMod val="75000"/>
                  </a:schemeClr>
                </a:solidFill>
              </a:rPr>
              <a:t>Agreement should:</a:t>
            </a:r>
            <a:endParaRPr lang="en-US" sz="1600" b="1" i="1" dirty="0" smtClean="0">
              <a:solidFill>
                <a:schemeClr val="accent1">
                  <a:lumMod val="75000"/>
                </a:schemeClr>
              </a:solidFill>
            </a:endParaRPr>
          </a:p>
          <a:p>
            <a:pPr>
              <a:defRPr/>
            </a:pPr>
            <a:endParaRPr lang="en-US" sz="1400" b="1" dirty="0" smtClean="0">
              <a:solidFill>
                <a:schemeClr val="accent1">
                  <a:lumMod val="75000"/>
                </a:schemeClr>
              </a:solidFill>
            </a:endParaRPr>
          </a:p>
          <a:p>
            <a:pPr marL="457200" indent="-457200">
              <a:buFont typeface="+mj-lt"/>
              <a:buAutoNum type="arabicPeriod"/>
              <a:defRPr/>
            </a:pPr>
            <a:r>
              <a:rPr lang="en-US" sz="2400" dirty="0" smtClean="0"/>
              <a:t>Be simple but substantive </a:t>
            </a:r>
          </a:p>
          <a:p>
            <a:pPr marL="457200" indent="-457200">
              <a:buFont typeface="+mj-lt"/>
              <a:buAutoNum type="arabicPeriod"/>
              <a:defRPr/>
            </a:pPr>
            <a:endParaRPr lang="en-US" sz="1600" dirty="0" smtClean="0"/>
          </a:p>
          <a:p>
            <a:pPr marL="457200" indent="-457200">
              <a:buFont typeface="+mj-lt"/>
              <a:buAutoNum type="arabicPeriod"/>
              <a:defRPr/>
            </a:pPr>
            <a:r>
              <a:rPr lang="en-US" sz="2400" dirty="0" smtClean="0"/>
              <a:t>Include overarching goals and specific time-bound outcomes</a:t>
            </a:r>
          </a:p>
          <a:p>
            <a:pPr marL="457200" indent="-457200">
              <a:buFont typeface="+mj-lt"/>
              <a:buAutoNum type="arabicPeriod"/>
              <a:defRPr/>
            </a:pPr>
            <a:endParaRPr lang="en-US" sz="1600" dirty="0" smtClean="0"/>
          </a:p>
          <a:p>
            <a:pPr marL="457200" indent="-457200">
              <a:buFont typeface="+mj-lt"/>
              <a:buAutoNum type="arabicPeriod"/>
              <a:defRPr/>
            </a:pPr>
            <a:r>
              <a:rPr lang="en-US" sz="2400" dirty="0" smtClean="0"/>
              <a:t>Coordinate federal EO goals and outcomes with those of the Partnership</a:t>
            </a:r>
          </a:p>
          <a:p>
            <a:pPr marL="457200" indent="-457200">
              <a:buFont typeface="+mj-lt"/>
              <a:buAutoNum type="arabicPeriod"/>
              <a:defRPr/>
            </a:pPr>
            <a:endParaRPr lang="en-US" sz="1600" dirty="0" smtClean="0"/>
          </a:p>
          <a:p>
            <a:pPr marL="457200" indent="-457200">
              <a:buFont typeface="+mj-lt"/>
              <a:buAutoNum type="arabicPeriod"/>
              <a:defRPr/>
            </a:pPr>
            <a:r>
              <a:rPr lang="en-US" sz="2400" dirty="0" smtClean="0"/>
              <a:t>Allow for different levels of participation on various goals/outcomes</a:t>
            </a:r>
          </a:p>
          <a:p>
            <a:pPr marL="457200" indent="-457200">
              <a:buFont typeface="+mj-lt"/>
              <a:buAutoNum type="arabicPeriod"/>
              <a:defRPr/>
            </a:pPr>
            <a:endParaRPr lang="en-US" sz="1600" dirty="0" smtClean="0"/>
          </a:p>
          <a:p>
            <a:pPr marL="457200" indent="-457200">
              <a:buFont typeface="+mj-lt"/>
              <a:buAutoNum type="arabicPeriod"/>
              <a:defRPr/>
            </a:pPr>
            <a:r>
              <a:rPr lang="en-US" sz="2400" dirty="0" smtClean="0"/>
              <a:t>Allow for flexibility to periodically revise outcomes and/or goals as determined through adaptive management principles</a:t>
            </a:r>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New Agreement Parameters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2800" b="1" dirty="0" smtClean="0">
                <a:solidFill>
                  <a:schemeClr val="accent1">
                    <a:lumMod val="75000"/>
                  </a:schemeClr>
                </a:solidFill>
              </a:rPr>
              <a:t>Agreement should:</a:t>
            </a:r>
            <a:endParaRPr lang="en-US" sz="2000" b="1" dirty="0" smtClean="0">
              <a:solidFill>
                <a:schemeClr val="accent1">
                  <a:lumMod val="75000"/>
                </a:schemeClr>
              </a:solidFill>
            </a:endParaRPr>
          </a:p>
          <a:p>
            <a:pPr>
              <a:defRPr/>
            </a:pPr>
            <a:endParaRPr lang="en-US" sz="1600" b="1" dirty="0" smtClean="0">
              <a:solidFill>
                <a:schemeClr val="accent1">
                  <a:lumMod val="75000"/>
                </a:schemeClr>
              </a:solidFill>
            </a:endParaRPr>
          </a:p>
          <a:p>
            <a:pPr marL="457200" indent="-457200">
              <a:buFont typeface="+mj-lt"/>
              <a:buAutoNum type="arabicPeriod" startAt="6"/>
              <a:defRPr/>
            </a:pPr>
            <a:r>
              <a:rPr lang="en-US" sz="2400" dirty="0" smtClean="0"/>
              <a:t>Ensure that the membership on the EC adequately represents the fuller partnership without unduly shifting the balance of federal and state representation.</a:t>
            </a:r>
          </a:p>
          <a:p>
            <a:pPr marL="457200" indent="-457200">
              <a:buFont typeface="+mj-lt"/>
              <a:buAutoNum type="arabicPeriod" startAt="6"/>
              <a:defRPr/>
            </a:pPr>
            <a:endParaRPr lang="en-US" dirty="0" smtClean="0"/>
          </a:p>
          <a:p>
            <a:pPr marL="457200" indent="-457200">
              <a:buFont typeface="+mj-lt"/>
              <a:buAutoNum type="arabicPeriod" startAt="6"/>
              <a:defRPr/>
            </a:pPr>
            <a:r>
              <a:rPr lang="en-US" sz="2400" dirty="0" smtClean="0"/>
              <a:t>Outline key principles on how the partnership agrees to work together</a:t>
            </a:r>
          </a:p>
          <a:p>
            <a:pPr marL="457200" indent="-457200">
              <a:buFont typeface="+mj-lt"/>
              <a:buAutoNum type="arabicPeriod" startAt="6"/>
              <a:defRPr/>
            </a:pPr>
            <a:endParaRPr lang="en-US" dirty="0" smtClean="0"/>
          </a:p>
          <a:p>
            <a:pPr marL="457200" indent="-457200">
              <a:buFont typeface="+mj-lt"/>
              <a:buAutoNum type="arabicPeriod" startAt="6"/>
              <a:defRPr/>
            </a:pPr>
            <a:r>
              <a:rPr lang="en-US" sz="2400" dirty="0" smtClean="0"/>
              <a:t>Ensure transparency and continuing partnership accountability</a:t>
            </a:r>
          </a:p>
          <a:p>
            <a:pPr marL="457200" indent="-457200">
              <a:buFont typeface="+mj-lt"/>
              <a:buAutoNum type="arabicPeriod" startAt="6"/>
              <a:defRPr/>
            </a:pPr>
            <a:endParaRPr lang="en-US" dirty="0" smtClean="0"/>
          </a:p>
          <a:p>
            <a:pPr marL="457200" indent="-457200">
              <a:buFont typeface="+mj-lt"/>
              <a:buAutoNum type="arabicPeriod" startAt="6"/>
              <a:defRPr/>
            </a:pPr>
            <a:r>
              <a:rPr lang="en-US" sz="2400" dirty="0" smtClean="0"/>
              <a:t>Call for the development and implementation of a governance document and management strategies.</a:t>
            </a:r>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5181600"/>
          </a:xfrm>
          <a:prstGeom prst="rect">
            <a:avLst/>
          </a:prstGeom>
          <a:noFill/>
          <a:ln w="9525">
            <a:noFill/>
            <a:miter lim="800000"/>
            <a:headEnd/>
            <a:tailEnd/>
          </a:ln>
        </p:spPr>
        <p:txBody>
          <a:bodyPr/>
          <a:lstStyle/>
          <a:p>
            <a:pPr>
              <a:defRPr/>
            </a:pPr>
            <a:r>
              <a:rPr lang="en-US" sz="3200" b="1" i="1" dirty="0" smtClean="0">
                <a:solidFill>
                  <a:schemeClr val="accent1">
                    <a:lumMod val="75000"/>
                  </a:schemeClr>
                </a:solidFill>
              </a:rPr>
              <a:t>Key Definitions </a:t>
            </a:r>
            <a:endParaRPr lang="en-US" sz="2400" i="1" dirty="0" smtClean="0">
              <a:solidFill>
                <a:schemeClr val="accent1">
                  <a:lumMod val="75000"/>
                </a:schemeClr>
              </a:solidFill>
            </a:endParaRPr>
          </a:p>
          <a:p>
            <a:pPr lvl="1"/>
            <a:endParaRPr lang="en-US" sz="1600" dirty="0" smtClean="0"/>
          </a:p>
          <a:p>
            <a:pPr lvl="1"/>
            <a:r>
              <a:rPr lang="en-US" sz="2400" b="1" dirty="0" smtClean="0"/>
              <a:t>Chesapeake Bay Agreement – </a:t>
            </a:r>
            <a:r>
              <a:rPr lang="en-US" sz="2400" dirty="0" smtClean="0"/>
              <a:t>(a)(2) “the formal, voluntary agreements executed to achieve the goal of restoring and protecting the Chesapeake Bay </a:t>
            </a:r>
            <a:r>
              <a:rPr lang="en-US" sz="2400" u="sng" dirty="0" smtClean="0"/>
              <a:t>ecosystem</a:t>
            </a:r>
            <a:r>
              <a:rPr lang="en-US" sz="2400" i="1" dirty="0" smtClean="0"/>
              <a:t> </a:t>
            </a:r>
            <a:r>
              <a:rPr lang="en-US" sz="2400" dirty="0" smtClean="0"/>
              <a:t>and the living resources of the Chesapeake Bay ecosystem and </a:t>
            </a:r>
            <a:r>
              <a:rPr lang="en-US" sz="2400" u="sng" dirty="0" smtClean="0"/>
              <a:t>signed by the Chesapeake Executive Council. “</a:t>
            </a:r>
            <a:endParaRPr lang="en-US" sz="2400" dirty="0" smtClean="0"/>
          </a:p>
          <a:p>
            <a:r>
              <a:rPr lang="en-US" sz="2400" dirty="0" smtClean="0"/>
              <a:t> </a:t>
            </a:r>
          </a:p>
          <a:p>
            <a:pPr lvl="1"/>
            <a:r>
              <a:rPr lang="en-US" sz="2400" b="1" dirty="0" smtClean="0"/>
              <a:t>Members of the Chesapeake Executive Council – </a:t>
            </a:r>
            <a:r>
              <a:rPr lang="en-US" sz="2400" dirty="0" smtClean="0"/>
              <a:t>(a)(5) “the signatories to the Chesapeake Bay Agreement.”</a:t>
            </a:r>
          </a:p>
          <a:p>
            <a:pPr lvl="1"/>
            <a:endParaRPr lang="en-US" sz="2400" dirty="0" smtClean="0"/>
          </a:p>
          <a:p>
            <a:pPr lvl="1"/>
            <a:r>
              <a:rPr lang="en-US" sz="2400" b="1" dirty="0" smtClean="0"/>
              <a:t>Chesapeake Bay Program – </a:t>
            </a:r>
            <a:r>
              <a:rPr lang="en-US" sz="2400" dirty="0" smtClean="0"/>
              <a:t>(a)(4) “the program directed by the Chesapeake Executive Council in accordance with the Chesapeake Bay Agreement”</a:t>
            </a:r>
            <a:endParaRPr lang="en-US" sz="2400" b="1" dirty="0" smtClean="0"/>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i="1" dirty="0" smtClean="0">
                <a:solidFill>
                  <a:schemeClr val="accent1">
                    <a:lumMod val="75000"/>
                  </a:schemeClr>
                </a:solidFill>
              </a:rPr>
              <a:t>Key Requirements </a:t>
            </a:r>
            <a:endParaRPr lang="en-US" sz="3200" i="1" dirty="0" smtClean="0">
              <a:solidFill>
                <a:schemeClr val="accent1">
                  <a:lumMod val="75000"/>
                </a:schemeClr>
              </a:solidFill>
            </a:endParaRPr>
          </a:p>
          <a:p>
            <a:r>
              <a:rPr lang="en-US" dirty="0" smtClean="0"/>
              <a:t> </a:t>
            </a:r>
          </a:p>
          <a:p>
            <a:pPr lvl="1"/>
            <a:r>
              <a:rPr lang="en-US" sz="2400" b="1" dirty="0" smtClean="0"/>
              <a:t>Granting Funds – </a:t>
            </a:r>
            <a:r>
              <a:rPr lang="en-US" sz="2400" dirty="0" smtClean="0"/>
              <a:t>(e)(1) </a:t>
            </a:r>
            <a:r>
              <a:rPr lang="en-US" sz="2400" b="1" dirty="0" smtClean="0"/>
              <a:t>“</a:t>
            </a:r>
            <a:r>
              <a:rPr lang="en-US" sz="2400" i="1" u="sng" dirty="0" smtClean="0"/>
              <a:t>If a signatory jurisdiction has approved and committed to implement all or substantially all aspects of the Chesapeake Bay Agreement</a:t>
            </a:r>
            <a:r>
              <a:rPr lang="en-US" sz="2400" dirty="0" smtClean="0"/>
              <a:t>… the Administrator— (A) shall make a grant to the jurisdiction for the purpose of implementing the management mechanisms established and conditions as the Administrator considers appropriate; and (B) may make a grant to a signatory jurisdiction for the purpose of monitoring the Chesapeake Bay ecosystem.</a:t>
            </a:r>
          </a:p>
          <a:p>
            <a:pPr lvl="1"/>
            <a:endParaRPr lang="en-US" sz="2400" dirty="0" smtClean="0"/>
          </a:p>
          <a:p>
            <a:pPr lvl="1"/>
            <a:r>
              <a:rPr lang="en-US" sz="2400" dirty="0" smtClean="0"/>
              <a:t>(e)(2)(A) “ to implement management mechanisms established under the Chesapeake Bay Agreement”</a:t>
            </a:r>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i="1" dirty="0" smtClean="0">
                <a:solidFill>
                  <a:schemeClr val="accent1">
                    <a:lumMod val="75000"/>
                  </a:schemeClr>
                </a:solidFill>
              </a:rPr>
              <a:t>Key Requirements </a:t>
            </a:r>
            <a:endParaRPr lang="en-US" sz="3200" i="1" dirty="0" smtClean="0">
              <a:solidFill>
                <a:schemeClr val="accent1">
                  <a:lumMod val="75000"/>
                </a:schemeClr>
              </a:solidFill>
            </a:endParaRPr>
          </a:p>
          <a:p>
            <a:r>
              <a:rPr lang="en-US" dirty="0" smtClean="0"/>
              <a:t> </a:t>
            </a:r>
          </a:p>
          <a:p>
            <a:pPr lvl="1"/>
            <a:r>
              <a:rPr lang="en-US" sz="2400" b="1" dirty="0" smtClean="0"/>
              <a:t>Management Strategies </a:t>
            </a:r>
            <a:r>
              <a:rPr lang="en-US" sz="2400" dirty="0" smtClean="0"/>
              <a:t>– (g)(1)“The Administrator, in coordination with other members of the Chesapeake Executive Council, shall ensure that management plans are developed and implementation is begun by signatories to the Chesapeake Bay Agreement to achieve and maintain . . .”</a:t>
            </a:r>
          </a:p>
        </p:txBody>
      </p:sp>
      <p:sp>
        <p:nvSpPr>
          <p:cNvPr id="7" name="Slide Number Placeholder 6"/>
          <p:cNvSpPr>
            <a:spLocks noGrp="1"/>
          </p:cNvSpPr>
          <p:nvPr>
            <p:ph type="sldNum" sz="quarter" idx="12"/>
          </p:nvPr>
        </p:nvSpPr>
        <p:spPr/>
        <p:txBody>
          <a:bodyPr/>
          <a:lstStyle/>
          <a:p>
            <a:fld id="{9F84C054-3DD7-4A3D-881C-EF6751D801C9}"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Discussion Process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1219200" y="1219200"/>
            <a:ext cx="6858000" cy="5410200"/>
          </a:xfrm>
          <a:prstGeom prst="rect">
            <a:avLst/>
          </a:prstGeom>
          <a:noFill/>
          <a:ln w="9525">
            <a:noFill/>
            <a:miter lim="800000"/>
            <a:headEnd/>
            <a:tailEnd/>
          </a:ln>
        </p:spPr>
        <p:txBody>
          <a:bodyPr/>
          <a:lstStyle/>
          <a:p>
            <a:pPr marL="457200" indent="-457200">
              <a:buFont typeface="+mj-lt"/>
              <a:buAutoNum type="arabicPeriod"/>
            </a:pPr>
            <a:r>
              <a:rPr lang="en-US" sz="3200" b="1" dirty="0" smtClean="0"/>
              <a:t>Confirm General Sense of the Group</a:t>
            </a:r>
          </a:p>
          <a:p>
            <a:pPr marL="457200" indent="-457200">
              <a:buFont typeface="+mj-lt"/>
              <a:buAutoNum type="arabicPeriod"/>
            </a:pPr>
            <a:endParaRPr lang="en-US" sz="1400" b="1" dirty="0" smtClean="0"/>
          </a:p>
          <a:p>
            <a:pPr marL="457200" indent="-457200">
              <a:buFont typeface="+mj-lt"/>
              <a:buAutoNum type="arabicPeriod"/>
            </a:pPr>
            <a:r>
              <a:rPr lang="en-US" sz="3200" b="1" dirty="0" smtClean="0"/>
              <a:t>Listen </a:t>
            </a:r>
            <a:r>
              <a:rPr lang="en-US" sz="3200" b="1" dirty="0"/>
              <a:t>to the </a:t>
            </a:r>
            <a:r>
              <a:rPr lang="en-US" sz="3200" b="1" dirty="0" smtClean="0"/>
              <a:t>Management Board Recommendation</a:t>
            </a:r>
          </a:p>
          <a:p>
            <a:pPr marL="457200" indent="-457200">
              <a:buFont typeface="+mj-lt"/>
              <a:buAutoNum type="arabicPeriod"/>
            </a:pPr>
            <a:endParaRPr lang="en-US" sz="1400" b="1" dirty="0" smtClean="0"/>
          </a:p>
          <a:p>
            <a:pPr marL="457200" indent="-457200">
              <a:buFont typeface="+mj-lt"/>
              <a:buAutoNum type="arabicPeriod"/>
            </a:pPr>
            <a:r>
              <a:rPr lang="en-US" sz="3200" b="1" dirty="0" smtClean="0"/>
              <a:t>Discuss and Debate Option</a:t>
            </a:r>
          </a:p>
          <a:p>
            <a:pPr marL="457200" indent="-457200">
              <a:buFont typeface="+mj-lt"/>
              <a:buAutoNum type="arabicPeriod"/>
            </a:pPr>
            <a:endParaRPr lang="en-US" sz="1400" b="1" dirty="0" smtClean="0"/>
          </a:p>
          <a:p>
            <a:pPr marL="457200" indent="-457200">
              <a:buFont typeface="+mj-lt"/>
              <a:buAutoNum type="arabicPeriod"/>
            </a:pPr>
            <a:r>
              <a:rPr lang="en-US" sz="3200" b="1" dirty="0" smtClean="0"/>
              <a:t>Agree on and Provide Direction on</a:t>
            </a:r>
          </a:p>
          <a:p>
            <a:pPr marL="914400" lvl="1" indent="-457200">
              <a:buFontTx/>
              <a:buChar char="-"/>
            </a:pPr>
            <a:r>
              <a:rPr lang="en-US" sz="3200" b="1" dirty="0" smtClean="0"/>
              <a:t>Style of Agreement</a:t>
            </a:r>
          </a:p>
          <a:p>
            <a:pPr marL="914400" lvl="1" indent="-457200">
              <a:buFontTx/>
              <a:buChar char="-"/>
            </a:pPr>
            <a:r>
              <a:rPr lang="en-US" sz="3200" b="1" dirty="0" smtClean="0"/>
              <a:t>EC Members</a:t>
            </a:r>
          </a:p>
          <a:p>
            <a:pPr marL="457200" indent="-457200">
              <a:buFont typeface="+mj-lt"/>
              <a:buAutoNum type="arabicPeriod"/>
            </a:pPr>
            <a:endParaRPr lang="en-US" sz="1400" b="1" dirty="0" smtClean="0"/>
          </a:p>
          <a:p>
            <a:pPr marL="457200" indent="-457200">
              <a:buFont typeface="+mj-lt"/>
              <a:buAutoNum type="arabicPeriod"/>
            </a:pPr>
            <a:r>
              <a:rPr lang="en-US" sz="3200" b="1" dirty="0" smtClean="0"/>
              <a:t>Timing of EC Meeting</a:t>
            </a:r>
          </a:p>
        </p:txBody>
      </p:sp>
      <p:sp>
        <p:nvSpPr>
          <p:cNvPr id="7" name="Slide Number Placeholder 6"/>
          <p:cNvSpPr>
            <a:spLocks noGrp="1"/>
          </p:cNvSpPr>
          <p:nvPr>
            <p:ph type="sldNum" sz="quarter" idx="12"/>
          </p:nvPr>
        </p:nvSpPr>
        <p:spPr/>
        <p:txBody>
          <a:bodyPr/>
          <a:lstStyle/>
          <a:p>
            <a:fld id="{9F84C054-3DD7-4A3D-881C-EF6751D801C9}" type="slidenum">
              <a:rPr lang="en-US" smtClean="0"/>
              <a:pPr/>
              <a:t>8</a:t>
            </a:fld>
            <a:endParaRPr lang="en-US"/>
          </a:p>
        </p:txBody>
      </p:sp>
    </p:spTree>
    <p:extLst>
      <p:ext uri="{BB962C8B-B14F-4D97-AF65-F5344CB8AC3E}">
        <p14:creationId xmlns:p14="http://schemas.microsoft.com/office/powerpoint/2010/main" xmlns="" val="259070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543800" cy="4419600"/>
          </a:xfrm>
        </p:spPr>
        <p:txBody>
          <a:bodyPr>
            <a:normAutofit/>
          </a:bodyPr>
          <a:lstStyle/>
          <a:p>
            <a:pPr>
              <a:buNone/>
            </a:pPr>
            <a:r>
              <a:rPr lang="en-US" b="1" i="1" dirty="0" smtClean="0">
                <a:solidFill>
                  <a:schemeClr val="accent1">
                    <a:lumMod val="75000"/>
                  </a:schemeClr>
                </a:solidFill>
              </a:rPr>
              <a:t>March 7, 2013 PSC meeting and follow-up phone conversations:</a:t>
            </a:r>
            <a:endParaRPr lang="en-US" b="1" i="1" dirty="0">
              <a:solidFill>
                <a:schemeClr val="accent1">
                  <a:lumMod val="75000"/>
                </a:schemeClr>
              </a:solidFill>
            </a:endParaRPr>
          </a:p>
          <a:p>
            <a:endParaRPr lang="en-US" sz="1800" dirty="0" smtClean="0">
              <a:solidFill>
                <a:schemeClr val="accent1">
                  <a:lumMod val="75000"/>
                </a:schemeClr>
              </a:solidFill>
            </a:endParaRPr>
          </a:p>
          <a:p>
            <a:r>
              <a:rPr lang="en-US" sz="2800" b="1" dirty="0" smtClean="0">
                <a:solidFill>
                  <a:schemeClr val="tx1">
                    <a:lumMod val="65000"/>
                    <a:lumOff val="35000"/>
                  </a:schemeClr>
                </a:solidFill>
              </a:rPr>
              <a:t>General agreement to pursue development of a new Chesapeake Bay Agreement to be signed in 2013</a:t>
            </a:r>
            <a:endParaRPr lang="en-US" sz="2400" b="1" dirty="0" smtClean="0">
              <a:solidFill>
                <a:schemeClr val="tx1">
                  <a:lumMod val="65000"/>
                  <a:lumOff val="35000"/>
                </a:schemeClr>
              </a:solidFill>
            </a:endParaRPr>
          </a:p>
          <a:p>
            <a:pPr>
              <a:buNone/>
            </a:pPr>
            <a:endParaRPr lang="en-US" sz="1400" b="1" dirty="0" smtClean="0">
              <a:solidFill>
                <a:schemeClr val="tx1">
                  <a:lumMod val="65000"/>
                  <a:lumOff val="35000"/>
                </a:schemeClr>
              </a:solidFill>
            </a:endParaRPr>
          </a:p>
          <a:p>
            <a:r>
              <a:rPr lang="en-US" sz="2800" b="1" dirty="0" smtClean="0">
                <a:solidFill>
                  <a:schemeClr val="tx1">
                    <a:lumMod val="65000"/>
                    <a:lumOff val="35000"/>
                  </a:schemeClr>
                </a:solidFill>
              </a:rPr>
              <a:t>General consensus to move the EC meeting to fall 2013, celebrate 30 year anniversary, and sign a new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5301</TotalTime>
  <Words>1169</Words>
  <Application>Microsoft Office PowerPoint</Application>
  <PresentationFormat>On-screen Show (4:3)</PresentationFormat>
  <Paragraphs>331</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Lauren Taneyhill</cp:lastModifiedBy>
  <cp:revision>353</cp:revision>
  <dcterms:created xsi:type="dcterms:W3CDTF">2013-03-01T03:27:31Z</dcterms:created>
  <dcterms:modified xsi:type="dcterms:W3CDTF">2013-04-16T20:30:17Z</dcterms:modified>
</cp:coreProperties>
</file>