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55" r:id="rId2"/>
    <p:sldId id="370" r:id="rId3"/>
    <p:sldId id="371" r:id="rId4"/>
    <p:sldId id="349" r:id="rId5"/>
    <p:sldId id="380" r:id="rId6"/>
    <p:sldId id="381" r:id="rId7"/>
    <p:sldId id="382" r:id="rId8"/>
    <p:sldId id="373" r:id="rId9"/>
    <p:sldId id="374" r:id="rId10"/>
    <p:sldId id="375" r:id="rId11"/>
    <p:sldId id="376" r:id="rId12"/>
    <p:sldId id="377" r:id="rId13"/>
    <p:sldId id="383" r:id="rId14"/>
    <p:sldId id="384" r:id="rId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00"/>
    <a:srgbClr val="0000FF"/>
    <a:srgbClr val="FFFF00"/>
    <a:srgbClr val="CCFFCC"/>
    <a:srgbClr val="FF6600"/>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1697" autoAdjust="0"/>
  </p:normalViewPr>
  <p:slideViewPr>
    <p:cSldViewPr>
      <p:cViewPr>
        <p:scale>
          <a:sx n="80" d="100"/>
          <a:sy n="80" d="100"/>
        </p:scale>
        <p:origin x="-2514" y="-66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568"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C00E267-669F-4C01-854F-D08A40EC879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4D2711C-133B-44E5-94C4-42A53FB05E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endParaRPr lang="en-US" sz="1200" dirty="0" smtClean="0"/>
          </a:p>
        </p:txBody>
      </p:sp>
      <p:sp>
        <p:nvSpPr>
          <p:cNvPr id="4" name="Slide Number Placeholder 3"/>
          <p:cNvSpPr>
            <a:spLocks noGrp="1"/>
          </p:cNvSpPr>
          <p:nvPr>
            <p:ph type="sldNum" sz="quarter" idx="10"/>
          </p:nvPr>
        </p:nvSpPr>
        <p:spPr/>
        <p:txBody>
          <a:bodyPr/>
          <a:lstStyle/>
          <a:p>
            <a:pPr>
              <a:defRPr/>
            </a:pPr>
            <a:fld id="{E4D2711C-133B-44E5-94C4-42A53FB05E3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kern="0" cap="none" spc="0" normalizeH="0" baseline="0" noProof="0" dirty="0" smtClean="0">
                <a:ln>
                  <a:noFill/>
                </a:ln>
                <a:solidFill>
                  <a:schemeClr val="tx1"/>
                </a:solidFill>
                <a:effectLst/>
                <a:uLnTx/>
                <a:uFillTx/>
                <a:latin typeface="Arial" charset="0"/>
                <a:ea typeface="+mn-ea"/>
                <a:cs typeface="+mn-cs"/>
              </a:rPr>
              <a:t>Suggestion to be made to shift times forward/later so that a “stage setting” CBP video can be shown at beginning of meeting.  Morning session to end at 12:00.</a:t>
            </a:r>
            <a:endParaRPr lang="en-US" dirty="0"/>
          </a:p>
        </p:txBody>
      </p:sp>
      <p:sp>
        <p:nvSpPr>
          <p:cNvPr id="4" name="Slide Number Placeholder 3"/>
          <p:cNvSpPr>
            <a:spLocks noGrp="1"/>
          </p:cNvSpPr>
          <p:nvPr>
            <p:ph type="sldNum" sz="quarter" idx="10"/>
          </p:nvPr>
        </p:nvSpPr>
        <p:spPr/>
        <p:txBody>
          <a:bodyPr/>
          <a:lstStyle/>
          <a:p>
            <a:pPr>
              <a:defRPr/>
            </a:pPr>
            <a:fld id="{E4D2711C-133B-44E5-94C4-42A53FB05E37}"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E6166C-AF58-4E8D-8B5C-8A797B3B428C}" type="datetime4">
              <a:rPr lang="en-US" smtClean="0"/>
              <a:pPr>
                <a:defRPr/>
              </a:pPr>
              <a:t>December 6, 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2012 Executive Council Meeting Planning </a:t>
            </a:r>
            <a:r>
              <a:rPr lang="en-US" dirty="0" err="1" smtClean="0"/>
              <a:t>Powerpoint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6B73D2-8CEB-43E5-8ADA-1565019EC9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2012 Executive Council Meeting Planning </a:t>
            </a:r>
            <a:r>
              <a:rPr lang="en-US" dirty="0" err="1" smtClean="0"/>
              <a:t>Powerpoint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C336AD-E9C4-487B-9A67-9C8B2A73465D}" type="slidenum">
              <a:rPr lang="en-US"/>
              <a:pPr>
                <a:defRPr/>
              </a:pPr>
              <a:t>‹#›</a:t>
            </a:fld>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C0E21D-C39E-400C-AECF-1F21753D0A2B}" type="datetime4">
              <a:rPr lang="en-US" smtClean="0"/>
              <a:pPr>
                <a:defRPr/>
              </a:pPr>
              <a:t>December 6, 2013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5B97C89-8C14-43F6-87B4-3B8D920E556A}" type="datetime4">
              <a:rPr lang="en-US" smtClean="0"/>
              <a:pPr>
                <a:defRPr/>
              </a:pPr>
              <a:t>December 6, 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2012 Executive Council Meeting Planning Powerpoint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553DE-BAD5-49E2-918A-DA1801DD0F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7656598-94EE-47F0-B217-98520BB6CF95}" type="datetime4">
              <a:rPr lang="en-US" smtClean="0"/>
              <a:pPr>
                <a:defRPr/>
              </a:pPr>
              <a:t>December 6, 2013</a:t>
            </a:fld>
            <a:endParaRPr lang="en-US"/>
          </a:p>
        </p:txBody>
      </p:sp>
      <p:sp>
        <p:nvSpPr>
          <p:cNvPr id="4" name="Footer Placeholder 3"/>
          <p:cNvSpPr>
            <a:spLocks noGrp="1"/>
          </p:cNvSpPr>
          <p:nvPr>
            <p:ph type="ftr" sz="quarter" idx="11"/>
          </p:nvPr>
        </p:nvSpPr>
        <p:spPr/>
        <p:txBody>
          <a:bodyPr/>
          <a:lstStyle/>
          <a:p>
            <a:pPr>
              <a:defRPr/>
            </a:pPr>
            <a:r>
              <a:rPr lang="en-US" smtClean="0"/>
              <a:t>2012 Executive Council Meeting Planning Powerpoint</a:t>
            </a:r>
            <a:endParaRPr lang="en-US" dirty="0"/>
          </a:p>
        </p:txBody>
      </p:sp>
      <p:sp>
        <p:nvSpPr>
          <p:cNvPr id="5" name="Slide Number Placeholder 4"/>
          <p:cNvSpPr>
            <a:spLocks noGrp="1"/>
          </p:cNvSpPr>
          <p:nvPr>
            <p:ph type="sldNum" sz="quarter" idx="12"/>
          </p:nvPr>
        </p:nvSpPr>
        <p:spPr/>
        <p:txBody>
          <a:bodyPr/>
          <a:lstStyle/>
          <a:p>
            <a:pPr>
              <a:defRPr/>
            </a:pPr>
            <a:fld id="{88CC8FD9-C519-4EC7-B6CC-0E5BC2C26F6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2CF99-67E8-44EF-BED1-A41ED2885FBC}" type="datetimeFigureOut">
              <a:rPr lang="en-US" smtClean="0"/>
              <a:pPr/>
              <a:t>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A125C0-D9EB-4A19-A062-A793E148B0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C7AEF8E-CB3C-4C79-AE59-BA07DF3D2251}" type="datetime4">
              <a:rPr lang="en-US" smtClean="0"/>
              <a:pPr>
                <a:defRPr/>
              </a:pPr>
              <a:t>December 6, 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t>2012 Executive Council Meeting Planning </a:t>
            </a:r>
            <a:r>
              <a:rPr lang="en-US" dirty="0" err="1" smtClean="0"/>
              <a:t>Powerpoint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8CC8FD9-C519-4EC7-B6CC-0E5BC2C26F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80" r:id="rId3"/>
    <p:sldLayoutId id="2147483783" r:id="rId4"/>
    <p:sldLayoutId id="2147483784" r:id="rId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hesapeakebay.net/ecbrief/2013_executive_council_briefing_boo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ckey.lori@epa.gov" TargetMode="External"/><Relationship Id="rId2" Type="http://schemas.openxmlformats.org/officeDocument/2006/relationships/hyperlink" Target="mailto:ltaneyhill@chesapeakebay.ne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533400"/>
          </a:xfrm>
          <a:ln w="38100">
            <a:solidFill>
              <a:srgbClr val="0070C0"/>
            </a:solidFill>
          </a:ln>
        </p:spPr>
        <p:txBody>
          <a:bodyPr/>
          <a:lstStyle/>
          <a:p>
            <a:pPr algn="l" eaLnBrk="1" hangingPunct="1">
              <a:defRPr/>
            </a:pPr>
            <a:r>
              <a:rPr lang="en-US" sz="3600" b="1" i="1" dirty="0" smtClean="0">
                <a:solidFill>
                  <a:srgbClr val="0000FF"/>
                </a:solidFill>
                <a:effectLst>
                  <a:outerShdw blurRad="38100" dist="38100" dir="2700000" algn="tl">
                    <a:srgbClr val="C0C0C0"/>
                  </a:outerShdw>
                </a:effectLst>
              </a:rPr>
              <a:t>2013 Chesapeake Executive Council </a:t>
            </a:r>
          </a:p>
        </p:txBody>
      </p:sp>
      <p:sp>
        <p:nvSpPr>
          <p:cNvPr id="13" name="Date Placeholder 12"/>
          <p:cNvSpPr>
            <a:spLocks noGrp="1"/>
          </p:cNvSpPr>
          <p:nvPr>
            <p:ph type="dt" sz="half" idx="10"/>
          </p:nvPr>
        </p:nvSpPr>
        <p:spPr/>
        <p:txBody>
          <a:bodyPr/>
          <a:lstStyle/>
          <a:p>
            <a:pPr>
              <a:defRPr/>
            </a:pPr>
            <a:fld id="{1FEB6D63-003E-4677-B72E-9B2CF6BB437E}" type="datetime4">
              <a:rPr lang="en-US" smtClean="0"/>
              <a:pPr>
                <a:defRPr/>
              </a:pPr>
              <a:t>December 6, 2013</a:t>
            </a:fld>
            <a:endParaRPr lang="en-US" dirty="0"/>
          </a:p>
        </p:txBody>
      </p:sp>
      <p:sp>
        <p:nvSpPr>
          <p:cNvPr id="14" name="Slide Number Placeholder 13"/>
          <p:cNvSpPr>
            <a:spLocks noGrp="1"/>
          </p:cNvSpPr>
          <p:nvPr>
            <p:ph type="sldNum" sz="quarter" idx="12"/>
          </p:nvPr>
        </p:nvSpPr>
        <p:spPr/>
        <p:txBody>
          <a:bodyPr/>
          <a:lstStyle/>
          <a:p>
            <a:pPr>
              <a:defRPr/>
            </a:pPr>
            <a:fld id="{B8C336AD-E9C4-487B-9A67-9C8B2A73465D}" type="slidenum">
              <a:rPr lang="en-US" smtClean="0"/>
              <a:pPr>
                <a:defRPr/>
              </a:pPr>
              <a:t>1</a:t>
            </a:fld>
            <a:endParaRPr lang="en-US"/>
          </a:p>
        </p:txBody>
      </p:sp>
      <p:sp>
        <p:nvSpPr>
          <p:cNvPr id="15" name="Footer Placeholder 14"/>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19" name="Content Placeholder 18"/>
          <p:cNvSpPr>
            <a:spLocks noGrp="1"/>
          </p:cNvSpPr>
          <p:nvPr>
            <p:ph idx="1"/>
          </p:nvPr>
        </p:nvSpPr>
        <p:spPr>
          <a:xfrm>
            <a:off x="304800" y="1981200"/>
            <a:ext cx="6248400" cy="914400"/>
          </a:xfrm>
        </p:spPr>
        <p:txBody>
          <a:bodyPr/>
          <a:lstStyle/>
          <a:p>
            <a:pPr>
              <a:buNone/>
            </a:pPr>
            <a:r>
              <a:rPr lang="en-US" sz="2400" dirty="0" smtClean="0"/>
              <a:t>U.S. National Arboretum – Washington DC</a:t>
            </a:r>
            <a:br>
              <a:rPr lang="en-US" sz="2400" dirty="0" smtClean="0"/>
            </a:br>
            <a:r>
              <a:rPr lang="en-US" sz="2400" dirty="0" smtClean="0"/>
              <a:t>Dec 12, 2013</a:t>
            </a:r>
          </a:p>
        </p:txBody>
      </p:sp>
      <p:pic>
        <p:nvPicPr>
          <p:cNvPr id="1027" name="Picture 3" descr="S:\Executive Council\EC 2013\Site\Visits.Images\Arboretum\2 Driveway to front entrance.JPG"/>
          <p:cNvPicPr>
            <a:picLocks noChangeAspect="1" noChangeArrowheads="1"/>
          </p:cNvPicPr>
          <p:nvPr/>
        </p:nvPicPr>
        <p:blipFill>
          <a:blip r:embed="rId3" cstate="print"/>
          <a:srcRect/>
          <a:stretch>
            <a:fillRect/>
          </a:stretch>
        </p:blipFill>
        <p:spPr bwMode="auto">
          <a:xfrm>
            <a:off x="513217" y="3200400"/>
            <a:ext cx="4439783" cy="2971800"/>
          </a:xfrm>
          <a:prstGeom prst="rect">
            <a:avLst/>
          </a:prstGeom>
          <a:noFill/>
        </p:spPr>
      </p:pic>
      <p:pic>
        <p:nvPicPr>
          <p:cNvPr id="16" name="Picture 2" descr="S:\Executive Council\EC 2013\Site\Visits.Images\Arboretum\3 conference hall 1.JPG"/>
          <p:cNvPicPr>
            <a:picLocks noChangeAspect="1" noChangeArrowheads="1"/>
          </p:cNvPicPr>
          <p:nvPr/>
        </p:nvPicPr>
        <p:blipFill>
          <a:blip r:embed="rId4" cstate="print"/>
          <a:srcRect/>
          <a:stretch>
            <a:fillRect/>
          </a:stretch>
        </p:blipFill>
        <p:spPr bwMode="auto">
          <a:xfrm>
            <a:off x="6019800" y="2819400"/>
            <a:ext cx="3048000" cy="2040200"/>
          </a:xfrm>
          <a:prstGeom prst="rect">
            <a:avLst/>
          </a:prstGeom>
          <a:noFill/>
        </p:spPr>
      </p:pic>
      <p:pic>
        <p:nvPicPr>
          <p:cNvPr id="21" name="Picture 6" descr="S:\Executive Council\EC 2013\Site\Visits.Images\Arboretum\10 public lobby area and front desk.JPG"/>
          <p:cNvPicPr>
            <a:picLocks noChangeAspect="1" noChangeArrowheads="1"/>
          </p:cNvPicPr>
          <p:nvPr/>
        </p:nvPicPr>
        <p:blipFill>
          <a:blip r:embed="rId5" cstate="print"/>
          <a:srcRect b="15012"/>
          <a:stretch>
            <a:fillRect/>
          </a:stretch>
        </p:blipFill>
        <p:spPr bwMode="auto">
          <a:xfrm>
            <a:off x="5943600" y="4953000"/>
            <a:ext cx="3033297" cy="1725560"/>
          </a:xfrm>
          <a:prstGeom prst="rect">
            <a:avLst/>
          </a:prstGeom>
          <a:noFill/>
        </p:spPr>
      </p:pic>
      <p:sp>
        <p:nvSpPr>
          <p:cNvPr id="23" name="Rectangle 10"/>
          <p:cNvSpPr>
            <a:spLocks noChangeArrowheads="1"/>
          </p:cNvSpPr>
          <p:nvPr/>
        </p:nvSpPr>
        <p:spPr bwMode="auto">
          <a:xfrm>
            <a:off x="457200" y="990600"/>
            <a:ext cx="8153400" cy="1077218"/>
          </a:xfrm>
          <a:prstGeom prst="rect">
            <a:avLst/>
          </a:prstGeom>
          <a:noFill/>
          <a:ln w="9525">
            <a:noFill/>
            <a:miter lim="800000"/>
            <a:headEnd/>
            <a:tailEnd/>
          </a:ln>
        </p:spPr>
        <p:txBody>
          <a:bodyPr wrap="square">
            <a:spAutoFit/>
          </a:bodyPr>
          <a:lstStyle/>
          <a:p>
            <a:pPr algn="ctr"/>
            <a:r>
              <a:rPr lang="en-US" sz="3200" b="1" i="1" dirty="0" smtClean="0">
                <a:solidFill>
                  <a:srgbClr val="0070C0"/>
                </a:solidFill>
              </a:rPr>
              <a:t>Recognizing Our History; </a:t>
            </a:r>
          </a:p>
          <a:p>
            <a:pPr algn="ctr"/>
            <a:r>
              <a:rPr lang="en-US" sz="3200" b="1" i="1" dirty="0" smtClean="0">
                <a:solidFill>
                  <a:srgbClr val="0070C0"/>
                </a:solidFill>
              </a:rPr>
              <a:t>Planning for Our Future</a:t>
            </a:r>
            <a:endParaRPr lang="en-US" sz="2400" i="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762000"/>
          </a:xfrm>
          <a:ln w="38100">
            <a:solidFill>
              <a:srgbClr val="FFFF00"/>
            </a:solidFill>
          </a:ln>
        </p:spPr>
        <p:txBody>
          <a:bodyPr/>
          <a:lstStyle/>
          <a:p>
            <a:pPr algn="l">
              <a:defRPr/>
            </a:pPr>
            <a:r>
              <a:rPr lang="en-US" sz="4000" b="1" i="1" dirty="0">
                <a:solidFill>
                  <a:srgbClr val="0070C0"/>
                </a:solidFill>
                <a:effectLst>
                  <a:outerShdw blurRad="38100" dist="38100" dir="2700000" algn="tl">
                    <a:srgbClr val="C0C0C0"/>
                  </a:outerShdw>
                </a:effectLst>
              </a:rPr>
              <a:t>Communications</a:t>
            </a:r>
          </a:p>
        </p:txBody>
      </p:sp>
      <p:sp>
        <p:nvSpPr>
          <p:cNvPr id="20485" name="Rectangle 3"/>
          <p:cNvSpPr>
            <a:spLocks noChangeArrowheads="1"/>
          </p:cNvSpPr>
          <p:nvPr/>
        </p:nvSpPr>
        <p:spPr bwMode="auto">
          <a:xfrm>
            <a:off x="0" y="0"/>
            <a:ext cx="9144000" cy="6858000"/>
          </a:xfrm>
          <a:prstGeom prst="rect">
            <a:avLst/>
          </a:prstGeom>
          <a:noFill/>
          <a:ln w="50800">
            <a:solidFill>
              <a:srgbClr val="0000FF"/>
            </a:solidFill>
            <a:miter lim="800000"/>
            <a:headEnd/>
            <a:tailEnd/>
          </a:ln>
        </p:spPr>
        <p:txBody>
          <a:bodyPr wrap="none" anchor="ctr"/>
          <a:lstStyle/>
          <a:p>
            <a:endParaRPr lang="en-US"/>
          </a:p>
        </p:txBody>
      </p:sp>
      <p:sp>
        <p:nvSpPr>
          <p:cNvPr id="20488" name="Text Box 6"/>
          <p:cNvSpPr txBox="1">
            <a:spLocks noChangeArrowheads="1"/>
          </p:cNvSpPr>
          <p:nvPr/>
        </p:nvSpPr>
        <p:spPr bwMode="auto">
          <a:xfrm>
            <a:off x="457200" y="868363"/>
            <a:ext cx="8534400" cy="579437"/>
          </a:xfrm>
          <a:prstGeom prst="rect">
            <a:avLst/>
          </a:prstGeom>
          <a:noFill/>
          <a:ln w="9525">
            <a:noFill/>
            <a:miter lim="800000"/>
            <a:headEnd/>
            <a:tailEnd/>
          </a:ln>
        </p:spPr>
        <p:txBody>
          <a:bodyPr>
            <a:spAutoFit/>
          </a:bodyPr>
          <a:lstStyle/>
          <a:p>
            <a:pPr>
              <a:spcBef>
                <a:spcPct val="50000"/>
              </a:spcBef>
            </a:pPr>
            <a:r>
              <a:rPr lang="en-US" sz="3200" b="1" i="1" dirty="0">
                <a:solidFill>
                  <a:srgbClr val="0070C0"/>
                </a:solidFill>
              </a:rPr>
              <a:t>Media</a:t>
            </a:r>
            <a:r>
              <a:rPr lang="en-US" sz="3200" b="1" i="1" dirty="0">
                <a:solidFill>
                  <a:srgbClr val="0000FF"/>
                </a:solidFill>
              </a:rPr>
              <a:t> </a:t>
            </a:r>
            <a:r>
              <a:rPr lang="en-US" sz="3200" b="1" i="1" dirty="0">
                <a:solidFill>
                  <a:srgbClr val="0070C0"/>
                </a:solidFill>
              </a:rPr>
              <a:t>Plan</a:t>
            </a:r>
          </a:p>
        </p:txBody>
      </p:sp>
      <p:sp>
        <p:nvSpPr>
          <p:cNvPr id="20489" name="Text Box 7"/>
          <p:cNvSpPr txBox="1">
            <a:spLocks noChangeArrowheads="1"/>
          </p:cNvSpPr>
          <p:nvPr/>
        </p:nvSpPr>
        <p:spPr bwMode="auto">
          <a:xfrm>
            <a:off x="685800" y="2427288"/>
            <a:ext cx="8229600" cy="3170099"/>
          </a:xfrm>
          <a:prstGeom prst="rect">
            <a:avLst/>
          </a:prstGeom>
          <a:noFill/>
          <a:ln w="9525">
            <a:noFill/>
            <a:miter lim="800000"/>
            <a:headEnd/>
            <a:tailEnd/>
          </a:ln>
        </p:spPr>
        <p:txBody>
          <a:bodyPr wrap="square">
            <a:spAutoFit/>
          </a:bodyPr>
          <a:lstStyle/>
          <a:p>
            <a:pPr>
              <a:spcBef>
                <a:spcPct val="50000"/>
              </a:spcBef>
            </a:pPr>
            <a:r>
              <a:rPr lang="en-US" b="1" i="1" dirty="0"/>
              <a:t>Components:</a:t>
            </a:r>
          </a:p>
          <a:p>
            <a:pPr>
              <a:spcBef>
                <a:spcPct val="50000"/>
              </a:spcBef>
              <a:buFontTx/>
              <a:buChar char="•"/>
            </a:pPr>
            <a:r>
              <a:rPr lang="en-US" b="1" i="1" dirty="0" smtClean="0"/>
              <a:t>News Release &amp; Media “kit” – Dec 12 – 1:00pm </a:t>
            </a:r>
            <a:endParaRPr lang="en-US" b="1" i="1" dirty="0"/>
          </a:p>
          <a:p>
            <a:r>
              <a:rPr lang="en-US" sz="1600" dirty="0" smtClean="0"/>
              <a:t>Embargoed copy: Wednesday, December 11</a:t>
            </a:r>
          </a:p>
          <a:p>
            <a:r>
              <a:rPr lang="en-US" sz="1600" dirty="0" smtClean="0"/>
              <a:t>Final copy: Dec. 12 at 1:30pm – at end of EC press event, after new Chair announced. </a:t>
            </a:r>
          </a:p>
          <a:p>
            <a:endParaRPr lang="en-US" sz="1600" dirty="0" smtClean="0"/>
          </a:p>
          <a:p>
            <a:r>
              <a:rPr lang="en-US" sz="1600" dirty="0" smtClean="0"/>
              <a:t>Messages:  </a:t>
            </a:r>
          </a:p>
          <a:p>
            <a:pPr>
              <a:buFontTx/>
              <a:buChar char="-"/>
            </a:pPr>
            <a:r>
              <a:rPr lang="en-US" sz="1600" dirty="0" smtClean="0"/>
              <a:t>Recognizing CBP Progress and partnership over last 30 years</a:t>
            </a:r>
          </a:p>
          <a:p>
            <a:pPr>
              <a:buFontTx/>
              <a:buChar char="-"/>
            </a:pPr>
            <a:r>
              <a:rPr lang="en-US" sz="1600" dirty="0" smtClean="0"/>
              <a:t>Planning for the Future of Bay restoration science/efforts</a:t>
            </a:r>
          </a:p>
          <a:p>
            <a:pPr>
              <a:buFontTx/>
              <a:buChar char="-"/>
            </a:pPr>
            <a:r>
              <a:rPr lang="en-US" sz="1600" dirty="0" smtClean="0"/>
              <a:t>Announcement of new EC Chair </a:t>
            </a:r>
          </a:p>
          <a:p>
            <a:pPr>
              <a:buFontTx/>
              <a:buChar char="-"/>
            </a:pPr>
            <a:r>
              <a:rPr lang="en-US" sz="1600" dirty="0" smtClean="0"/>
              <a:t> </a:t>
            </a:r>
          </a:p>
          <a:p>
            <a:pPr>
              <a:spcBef>
                <a:spcPct val="50000"/>
              </a:spcBef>
              <a:buFontTx/>
              <a:buChar char="•"/>
            </a:pPr>
            <a:r>
              <a:rPr lang="en-US" b="1" i="1" dirty="0" smtClean="0"/>
              <a:t>Media Outlets </a:t>
            </a:r>
            <a:r>
              <a:rPr lang="en-US" i="1" dirty="0" smtClean="0"/>
              <a:t>– same as those who rec’d advisory</a:t>
            </a:r>
            <a:endParaRPr lang="en-US" i="1" dirty="0"/>
          </a:p>
        </p:txBody>
      </p:sp>
      <p:sp>
        <p:nvSpPr>
          <p:cNvPr id="20491" name="Rectangle 9"/>
          <p:cNvSpPr>
            <a:spLocks noChangeArrowheads="1"/>
          </p:cNvSpPr>
          <p:nvPr/>
        </p:nvSpPr>
        <p:spPr bwMode="auto">
          <a:xfrm>
            <a:off x="381000" y="2971800"/>
            <a:ext cx="3048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2" name="Date Placeholder 11"/>
          <p:cNvSpPr>
            <a:spLocks noGrp="1"/>
          </p:cNvSpPr>
          <p:nvPr>
            <p:ph type="dt" sz="half" idx="10"/>
          </p:nvPr>
        </p:nvSpPr>
        <p:spPr/>
        <p:txBody>
          <a:bodyPr/>
          <a:lstStyle/>
          <a:p>
            <a:pPr>
              <a:defRPr/>
            </a:pPr>
            <a:fld id="{9BE319E2-B0EC-4F74-8C6A-055BEF08C933}" type="datetime4">
              <a:rPr lang="en-US" smtClean="0"/>
              <a:pPr>
                <a:defRPr/>
              </a:pPr>
              <a:t>December 6, 2013</a:t>
            </a:fld>
            <a:endParaRPr lang="en-US" dirty="0"/>
          </a:p>
        </p:txBody>
      </p:sp>
      <p:sp>
        <p:nvSpPr>
          <p:cNvPr id="13" name="Slide Number Placeholder 12"/>
          <p:cNvSpPr>
            <a:spLocks noGrp="1"/>
          </p:cNvSpPr>
          <p:nvPr>
            <p:ph type="sldNum" sz="quarter" idx="12"/>
          </p:nvPr>
        </p:nvSpPr>
        <p:spPr/>
        <p:txBody>
          <a:bodyPr/>
          <a:lstStyle/>
          <a:p>
            <a:pPr>
              <a:defRPr/>
            </a:pPr>
            <a:fld id="{B8C336AD-E9C4-487B-9A67-9C8B2A73465D}" type="slidenum">
              <a:rPr lang="en-US" smtClean="0"/>
              <a:pPr>
                <a:defRPr/>
              </a:pPr>
              <a:t>10</a:t>
            </a:fld>
            <a:endParaRPr lang="en-US"/>
          </a:p>
        </p:txBody>
      </p:sp>
      <p:sp>
        <p:nvSpPr>
          <p:cNvPr id="14" name="Footer Placeholder 13"/>
          <p:cNvSpPr>
            <a:spLocks noGrp="1"/>
          </p:cNvSpPr>
          <p:nvPr>
            <p:ph type="ftr" sz="quarter" idx="11"/>
          </p:nvPr>
        </p:nvSpPr>
        <p:spPr/>
        <p:txBody>
          <a:bodyPr/>
          <a:lstStyle/>
          <a:p>
            <a:pPr>
              <a:defRPr/>
            </a:pPr>
            <a:r>
              <a:rPr lang="en-US" smtClean="0"/>
              <a:t>2012 Executive Council Meeting Planning Powerpoint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dirty="0" smtClean="0">
                <a:latin typeface="Arial" pitchFamily="34" charset="0"/>
              </a:rPr>
              <a:t>2013 Executive Council Meeting Planning </a:t>
            </a:r>
            <a:r>
              <a:rPr lang="en-US" dirty="0" err="1" smtClean="0">
                <a:latin typeface="Arial" pitchFamily="34" charset="0"/>
              </a:rPr>
              <a:t>Powerpoint</a:t>
            </a:r>
            <a:endParaRPr lang="en-US" dirty="0" smtClean="0">
              <a:latin typeface="Arial" pitchFamily="34" charset="0"/>
            </a:endParaRPr>
          </a:p>
        </p:txBody>
      </p:sp>
      <p:sp>
        <p:nvSpPr>
          <p:cNvPr id="21507" name="Slide Number Placeholder 5"/>
          <p:cNvSpPr>
            <a:spLocks noGrp="1"/>
          </p:cNvSpPr>
          <p:nvPr>
            <p:ph type="sldNum" sz="quarter" idx="12"/>
          </p:nvPr>
        </p:nvSpPr>
        <p:spPr>
          <a:noFill/>
        </p:spPr>
        <p:txBody>
          <a:bodyPr/>
          <a:lstStyle/>
          <a:p>
            <a:fld id="{9EBA4ABE-9B60-4D37-880B-B21326DFE479}" type="slidenum">
              <a:rPr lang="en-US" smtClean="0">
                <a:latin typeface="Arial" pitchFamily="34" charset="0"/>
              </a:rPr>
              <a:pPr/>
              <a:t>11</a:t>
            </a:fld>
            <a:endParaRPr lang="en-US" smtClean="0">
              <a:latin typeface="Arial" pitchFamily="34" charset="0"/>
            </a:endParaRPr>
          </a:p>
        </p:txBody>
      </p:sp>
      <p:sp>
        <p:nvSpPr>
          <p:cNvPr id="140290" name="Rectangle 2"/>
          <p:cNvSpPr>
            <a:spLocks noGrp="1" noChangeArrowheads="1"/>
          </p:cNvSpPr>
          <p:nvPr>
            <p:ph type="title"/>
          </p:nvPr>
        </p:nvSpPr>
        <p:spPr>
          <a:xfrm>
            <a:off x="457200" y="152400"/>
            <a:ext cx="8229600" cy="762000"/>
          </a:xfrm>
          <a:ln w="38100">
            <a:solidFill>
              <a:srgbClr val="FFFF00"/>
            </a:solidFill>
          </a:ln>
        </p:spPr>
        <p:txBody>
          <a:bodyPr/>
          <a:lstStyle/>
          <a:p>
            <a:pPr algn="l">
              <a:defRPr/>
            </a:pPr>
            <a:r>
              <a:rPr lang="en-US" sz="4000" b="1" i="1" dirty="0">
                <a:solidFill>
                  <a:srgbClr val="0070C0"/>
                </a:solidFill>
                <a:effectLst>
                  <a:outerShdw blurRad="38100" dist="38100" dir="2700000" algn="tl">
                    <a:srgbClr val="C0C0C0"/>
                  </a:outerShdw>
                </a:effectLst>
              </a:rPr>
              <a:t>Communications</a:t>
            </a:r>
          </a:p>
        </p:txBody>
      </p:sp>
      <p:sp>
        <p:nvSpPr>
          <p:cNvPr id="21509" name="Rectangle 3"/>
          <p:cNvSpPr>
            <a:spLocks noChangeArrowheads="1"/>
          </p:cNvSpPr>
          <p:nvPr/>
        </p:nvSpPr>
        <p:spPr bwMode="auto">
          <a:xfrm>
            <a:off x="0" y="0"/>
            <a:ext cx="9144000" cy="6858000"/>
          </a:xfrm>
          <a:prstGeom prst="rect">
            <a:avLst/>
          </a:prstGeom>
          <a:noFill/>
          <a:ln w="50800">
            <a:solidFill>
              <a:srgbClr val="0000FF"/>
            </a:solidFill>
            <a:miter lim="800000"/>
            <a:headEnd/>
            <a:tailEnd/>
          </a:ln>
        </p:spPr>
        <p:txBody>
          <a:bodyPr wrap="none" anchor="ctr"/>
          <a:lstStyle/>
          <a:p>
            <a:endParaRPr lang="en-US"/>
          </a:p>
        </p:txBody>
      </p:sp>
      <p:sp>
        <p:nvSpPr>
          <p:cNvPr id="21510" name="Text Box 6"/>
          <p:cNvSpPr txBox="1">
            <a:spLocks noChangeArrowheads="1"/>
          </p:cNvSpPr>
          <p:nvPr/>
        </p:nvSpPr>
        <p:spPr bwMode="auto">
          <a:xfrm>
            <a:off x="457200" y="868363"/>
            <a:ext cx="8534400" cy="579437"/>
          </a:xfrm>
          <a:prstGeom prst="rect">
            <a:avLst/>
          </a:prstGeom>
          <a:noFill/>
          <a:ln w="9525">
            <a:noFill/>
            <a:miter lim="800000"/>
            <a:headEnd/>
            <a:tailEnd/>
          </a:ln>
        </p:spPr>
        <p:txBody>
          <a:bodyPr>
            <a:spAutoFit/>
          </a:bodyPr>
          <a:lstStyle/>
          <a:p>
            <a:pPr>
              <a:spcBef>
                <a:spcPct val="50000"/>
              </a:spcBef>
            </a:pPr>
            <a:r>
              <a:rPr lang="en-US" sz="3200" b="1" i="1" dirty="0">
                <a:solidFill>
                  <a:srgbClr val="0000FF"/>
                </a:solidFill>
              </a:rPr>
              <a:t>Media Plan</a:t>
            </a:r>
          </a:p>
        </p:txBody>
      </p:sp>
      <p:sp>
        <p:nvSpPr>
          <p:cNvPr id="21511" name="Text Box 7"/>
          <p:cNvSpPr txBox="1">
            <a:spLocks noChangeArrowheads="1"/>
          </p:cNvSpPr>
          <p:nvPr/>
        </p:nvSpPr>
        <p:spPr bwMode="auto">
          <a:xfrm>
            <a:off x="457200" y="2057400"/>
            <a:ext cx="7543800" cy="3908762"/>
          </a:xfrm>
          <a:prstGeom prst="rect">
            <a:avLst/>
          </a:prstGeom>
          <a:noFill/>
          <a:ln w="9525">
            <a:noFill/>
            <a:miter lim="800000"/>
            <a:headEnd/>
            <a:tailEnd/>
          </a:ln>
        </p:spPr>
        <p:txBody>
          <a:bodyPr>
            <a:spAutoFit/>
          </a:bodyPr>
          <a:lstStyle/>
          <a:p>
            <a:r>
              <a:rPr lang="en-US" sz="1600" b="1" i="1" dirty="0"/>
              <a:t>Messaging</a:t>
            </a:r>
          </a:p>
          <a:p>
            <a:r>
              <a:rPr lang="en-US" sz="1200" dirty="0"/>
              <a:t>The </a:t>
            </a:r>
            <a:r>
              <a:rPr lang="en-US" sz="1200" dirty="0" smtClean="0"/>
              <a:t>news </a:t>
            </a:r>
            <a:r>
              <a:rPr lang="en-US" sz="1200" dirty="0"/>
              <a:t>release will provide key messaging and language for the overall theme and specific topics of the EC meeting</a:t>
            </a:r>
            <a:r>
              <a:rPr lang="en-US" sz="1200" dirty="0" smtClean="0"/>
              <a:t>.:  Recognizing 30 Year History, Planning for the Future, New EC Chair</a:t>
            </a:r>
          </a:p>
          <a:p>
            <a:endParaRPr lang="en-US" sz="1200" dirty="0" smtClean="0"/>
          </a:p>
          <a:p>
            <a:r>
              <a:rPr lang="en-US" sz="1200" dirty="0" smtClean="0"/>
              <a:t>The </a:t>
            </a:r>
            <a:r>
              <a:rPr lang="en-US" sz="1200" dirty="0"/>
              <a:t>other documents in the media kit will </a:t>
            </a:r>
            <a:r>
              <a:rPr lang="en-US" sz="1200" dirty="0" smtClean="0"/>
              <a:t>support meeting (agenda, agreement backgrounder, Arboretum materials). A </a:t>
            </a:r>
            <a:r>
              <a:rPr lang="en-US" sz="1200" dirty="0"/>
              <a:t>short summary of key messages </a:t>
            </a:r>
            <a:r>
              <a:rPr lang="en-US" sz="1200" dirty="0" smtClean="0"/>
              <a:t>on 30 year history is available for EC briefing books at the webpage: </a:t>
            </a:r>
            <a:r>
              <a:rPr lang="en-US" sz="1200" dirty="0" smtClean="0">
                <a:hlinkClick r:id="rId2"/>
              </a:rPr>
              <a:t>http://www.chesapeakebay.net/ecbrief/2013_executive_council_briefing_book</a:t>
            </a:r>
            <a:r>
              <a:rPr lang="en-US" sz="1200" dirty="0" smtClean="0"/>
              <a:t> </a:t>
            </a:r>
          </a:p>
          <a:p>
            <a:endParaRPr lang="en-US" sz="1600" b="1" i="1" dirty="0"/>
          </a:p>
          <a:p>
            <a:r>
              <a:rPr lang="en-US" sz="1600" b="1" i="1" dirty="0"/>
              <a:t>Communications Workgroup and Partner Leads</a:t>
            </a:r>
          </a:p>
          <a:p>
            <a:r>
              <a:rPr lang="en-US" sz="1200" dirty="0"/>
              <a:t>All media materials and plans will be reviewed by members of the Chesapeake Bay Program Communications Workgroup and the communications representatives identified by partners for the EC meeting. The purpose of this is </a:t>
            </a:r>
            <a:r>
              <a:rPr lang="en-US" sz="1200" dirty="0" smtClean="0"/>
              <a:t>to </a:t>
            </a:r>
            <a:r>
              <a:rPr lang="en-US" sz="1200" dirty="0"/>
              <a:t>gain the expert advice of multiple communications professionals representing the full partnership.  </a:t>
            </a:r>
          </a:p>
          <a:p>
            <a:endParaRPr lang="en-US" sz="1600" b="1" i="1" dirty="0"/>
          </a:p>
          <a:p>
            <a:r>
              <a:rPr lang="en-US" sz="1600" b="1" i="1" dirty="0"/>
              <a:t>Media Kit &amp; Contents</a:t>
            </a:r>
            <a:endParaRPr lang="en-US" sz="1600" i="1" dirty="0"/>
          </a:p>
          <a:p>
            <a:r>
              <a:rPr lang="en-US" sz="1200" dirty="0"/>
              <a:t>A media kit will be provided via email and hard copy on the day of the EC meeting. It will contain:</a:t>
            </a:r>
          </a:p>
          <a:p>
            <a:pPr lvl="1">
              <a:buSzPct val="95000"/>
              <a:buFontTx/>
              <a:buChar char="•"/>
            </a:pPr>
            <a:r>
              <a:rPr lang="en-US" sz="1200" dirty="0" smtClean="0"/>
              <a:t>Contents: News release, Agreement backgrounder, Arboretum materials</a:t>
            </a:r>
            <a:endParaRPr lang="en-US" sz="1200" dirty="0">
              <a:solidFill>
                <a:srgbClr val="FF0000"/>
              </a:solidFill>
            </a:endParaRPr>
          </a:p>
          <a:p>
            <a:pPr lvl="1">
              <a:buSzPct val="95000"/>
            </a:pPr>
            <a:endParaRPr lang="en-US" sz="1200" dirty="0">
              <a:solidFill>
                <a:srgbClr val="FF0000"/>
              </a:solidFill>
            </a:endParaRPr>
          </a:p>
          <a:p>
            <a:pPr>
              <a:lnSpc>
                <a:spcPct val="80000"/>
              </a:lnSpc>
              <a:spcBef>
                <a:spcPct val="20000"/>
              </a:spcBef>
              <a:buFontTx/>
              <a:buChar char="•"/>
            </a:pPr>
            <a:endParaRPr lang="en-US" sz="1200" dirty="0"/>
          </a:p>
        </p:txBody>
      </p:sp>
      <p:sp>
        <p:nvSpPr>
          <p:cNvPr id="21513" name="Rectangle 9"/>
          <p:cNvSpPr>
            <a:spLocks noChangeArrowheads="1"/>
          </p:cNvSpPr>
          <p:nvPr/>
        </p:nvSpPr>
        <p:spPr bwMode="auto">
          <a:xfrm>
            <a:off x="152400" y="2209800"/>
            <a:ext cx="304800" cy="1524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1514" name="Rectangle 10"/>
          <p:cNvSpPr>
            <a:spLocks noChangeArrowheads="1"/>
          </p:cNvSpPr>
          <p:nvPr/>
        </p:nvSpPr>
        <p:spPr bwMode="auto">
          <a:xfrm>
            <a:off x="152400" y="4953000"/>
            <a:ext cx="304800" cy="152400"/>
          </a:xfrm>
          <a:prstGeom prst="rect">
            <a:avLst/>
          </a:prstGeom>
          <a:solidFill>
            <a:srgbClr val="FFFF00"/>
          </a:solidFill>
          <a:ln w="9525">
            <a:solidFill>
              <a:schemeClr val="tx1"/>
            </a:solidFill>
            <a:miter lim="800000"/>
            <a:headEnd/>
            <a:tailEnd/>
          </a:ln>
        </p:spPr>
        <p:txBody>
          <a:bodyPr wrap="none" anchor="ctr"/>
          <a:lstStyle/>
          <a:p>
            <a:endParaRPr lang="en-US" dirty="0"/>
          </a:p>
        </p:txBody>
      </p:sp>
      <p:sp>
        <p:nvSpPr>
          <p:cNvPr id="13" name="Date Placeholder 12"/>
          <p:cNvSpPr>
            <a:spLocks noGrp="1"/>
          </p:cNvSpPr>
          <p:nvPr>
            <p:ph type="dt" sz="half" idx="10"/>
          </p:nvPr>
        </p:nvSpPr>
        <p:spPr/>
        <p:txBody>
          <a:bodyPr/>
          <a:lstStyle/>
          <a:p>
            <a:pPr>
              <a:defRPr/>
            </a:pPr>
            <a:fld id="{091074F4-8ECB-4868-ABDD-E6546169550B}" type="datetime4">
              <a:rPr lang="en-US" smtClean="0"/>
              <a:pPr>
                <a:defRPr/>
              </a:pPr>
              <a:t>December 6, 2013</a:t>
            </a:fld>
            <a:endParaRPr lang="en-US" dirty="0"/>
          </a:p>
        </p:txBody>
      </p:sp>
      <p:sp>
        <p:nvSpPr>
          <p:cNvPr id="14" name="Rectangle 10"/>
          <p:cNvSpPr>
            <a:spLocks noChangeArrowheads="1"/>
          </p:cNvSpPr>
          <p:nvPr/>
        </p:nvSpPr>
        <p:spPr bwMode="auto">
          <a:xfrm>
            <a:off x="152400" y="3733800"/>
            <a:ext cx="304800" cy="152400"/>
          </a:xfrm>
          <a:prstGeom prst="rect">
            <a:avLst/>
          </a:prstGeom>
          <a:solidFill>
            <a:srgbClr val="FFFF00"/>
          </a:solidFill>
          <a:ln w="9525">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04800" y="152400"/>
            <a:ext cx="8534400" cy="884238"/>
          </a:xfrm>
          <a:ln w="38100">
            <a:solidFill>
              <a:srgbClr val="FFFF00"/>
            </a:solidFill>
          </a:ln>
        </p:spPr>
        <p:txBody>
          <a:bodyPr/>
          <a:lstStyle/>
          <a:p>
            <a:pPr algn="l">
              <a:defRPr/>
            </a:pPr>
            <a:r>
              <a:rPr lang="en-US" sz="4000" b="1" i="1" dirty="0">
                <a:solidFill>
                  <a:srgbClr val="0070C0"/>
                </a:solidFill>
                <a:effectLst>
                  <a:outerShdw blurRad="38100" dist="38100" dir="2700000" algn="tl">
                    <a:srgbClr val="C0C0C0"/>
                  </a:outerShdw>
                </a:effectLst>
              </a:rPr>
              <a:t>Communications</a:t>
            </a:r>
          </a:p>
        </p:txBody>
      </p:sp>
      <p:sp>
        <p:nvSpPr>
          <p:cNvPr id="22533" name="Rectangle 3"/>
          <p:cNvSpPr>
            <a:spLocks noChangeArrowheads="1"/>
          </p:cNvSpPr>
          <p:nvPr/>
        </p:nvSpPr>
        <p:spPr bwMode="auto">
          <a:xfrm>
            <a:off x="0" y="0"/>
            <a:ext cx="9144000" cy="6858000"/>
          </a:xfrm>
          <a:prstGeom prst="rect">
            <a:avLst/>
          </a:prstGeom>
          <a:noFill/>
          <a:ln w="50800">
            <a:solidFill>
              <a:srgbClr val="0000FF"/>
            </a:solidFill>
            <a:miter lim="800000"/>
            <a:headEnd/>
            <a:tailEnd/>
          </a:ln>
        </p:spPr>
        <p:txBody>
          <a:bodyPr wrap="none" anchor="ctr"/>
          <a:lstStyle/>
          <a:p>
            <a:endParaRPr lang="en-US"/>
          </a:p>
        </p:txBody>
      </p:sp>
      <p:sp>
        <p:nvSpPr>
          <p:cNvPr id="22534" name="Text Box 6"/>
          <p:cNvSpPr txBox="1">
            <a:spLocks noChangeArrowheads="1"/>
          </p:cNvSpPr>
          <p:nvPr/>
        </p:nvSpPr>
        <p:spPr bwMode="auto">
          <a:xfrm>
            <a:off x="457200" y="990600"/>
            <a:ext cx="8534400" cy="579438"/>
          </a:xfrm>
          <a:prstGeom prst="rect">
            <a:avLst/>
          </a:prstGeom>
          <a:noFill/>
          <a:ln w="9525">
            <a:noFill/>
            <a:miter lim="800000"/>
            <a:headEnd/>
            <a:tailEnd/>
          </a:ln>
        </p:spPr>
        <p:txBody>
          <a:bodyPr>
            <a:spAutoFit/>
          </a:bodyPr>
          <a:lstStyle/>
          <a:p>
            <a:pPr>
              <a:spcBef>
                <a:spcPct val="50000"/>
              </a:spcBef>
            </a:pPr>
            <a:r>
              <a:rPr lang="en-US" sz="3200" b="1" i="1" dirty="0" smtClean="0">
                <a:solidFill>
                  <a:srgbClr val="0000FF"/>
                </a:solidFill>
              </a:rPr>
              <a:t>DEADLINES/DUE DATES</a:t>
            </a:r>
            <a:endParaRPr lang="en-US" sz="3200" b="1" i="1" dirty="0">
              <a:solidFill>
                <a:srgbClr val="0000FF"/>
              </a:solidFill>
            </a:endParaRPr>
          </a:p>
        </p:txBody>
      </p:sp>
      <p:graphicFrame>
        <p:nvGraphicFramePr>
          <p:cNvPr id="141387" name="Group 75"/>
          <p:cNvGraphicFramePr>
            <a:graphicFrameLocks noGrp="1"/>
          </p:cNvGraphicFramePr>
          <p:nvPr>
            <p:ph idx="1"/>
          </p:nvPr>
        </p:nvGraphicFramePr>
        <p:xfrm>
          <a:off x="457200" y="1554480"/>
          <a:ext cx="8305800" cy="3398520"/>
        </p:xfrm>
        <a:graphic>
          <a:graphicData uri="http://schemas.openxmlformats.org/drawingml/2006/table">
            <a:tbl>
              <a:tblPr/>
              <a:tblGrid>
                <a:gridCol w="2805451"/>
                <a:gridCol w="5500349"/>
              </a:tblGrid>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Thur., Dec 5</a:t>
                      </a: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Remaining  </a:t>
                      </a:r>
                      <a:r>
                        <a:rPr kumimoji="0" lang="en-US" sz="1200" b="0" i="0" u="none" strike="noStrike" cap="none" normalizeH="0" baseline="0" dirty="0" smtClean="0">
                          <a:ln>
                            <a:noFill/>
                          </a:ln>
                          <a:solidFill>
                            <a:srgbClr val="FF0000"/>
                          </a:solidFill>
                          <a:effectLst/>
                          <a:latin typeface="Arial" pitchFamily="34" charset="0"/>
                        </a:rPr>
                        <a:t>FINAL EC </a:t>
                      </a:r>
                      <a:r>
                        <a:rPr kumimoji="0" lang="en-US" sz="1200" b="0" i="0" u="none" strike="noStrike" cap="none" normalizeH="0" baseline="0" dirty="0" err="1" smtClean="0">
                          <a:ln>
                            <a:noFill/>
                          </a:ln>
                          <a:solidFill>
                            <a:srgbClr val="FF0000"/>
                          </a:solidFill>
                          <a:effectLst/>
                          <a:latin typeface="Arial" pitchFamily="34" charset="0"/>
                        </a:rPr>
                        <a:t>Memb</a:t>
                      </a:r>
                      <a:r>
                        <a:rPr kumimoji="0" lang="en-US" sz="1200" b="0" i="0" u="none" strike="noStrike" cap="none" normalizeH="0" baseline="0" dirty="0" smtClean="0">
                          <a:ln>
                            <a:noFill/>
                          </a:ln>
                          <a:solidFill>
                            <a:srgbClr val="FF0000"/>
                          </a:solidFill>
                          <a:effectLst/>
                          <a:latin typeface="Arial" pitchFamily="34" charset="0"/>
                        </a:rPr>
                        <a:t>/rep bios </a:t>
                      </a:r>
                      <a:r>
                        <a:rPr kumimoji="0" lang="en-US" sz="1200" b="0" i="0" u="none" strike="noStrike" cap="none" normalizeH="0" baseline="0" dirty="0" smtClean="0">
                          <a:ln>
                            <a:noFill/>
                          </a:ln>
                          <a:solidFill>
                            <a:schemeClr val="tx1"/>
                          </a:solidFill>
                          <a:effectLst/>
                          <a:latin typeface="Arial" pitchFamily="34" charset="0"/>
                        </a:rPr>
                        <a:t>submitted by COB – </a:t>
                      </a:r>
                      <a:r>
                        <a:rPr kumimoji="0" lang="en-US" sz="1200" b="0" i="0" u="none" strike="noStrike" cap="none" normalizeH="0" baseline="0" dirty="0" smtClean="0">
                          <a:ln>
                            <a:noFill/>
                          </a:ln>
                          <a:solidFill>
                            <a:schemeClr val="tx1"/>
                          </a:solidFill>
                          <a:effectLst/>
                          <a:latin typeface="Arial" pitchFamily="34" charset="0"/>
                          <a:hlinkClick r:id="rId2"/>
                        </a:rPr>
                        <a:t>ltaneyhill@chesapeakebay.net</a:t>
                      </a:r>
                      <a:r>
                        <a:rPr kumimoji="0" lang="en-US" sz="12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Thurs. Dec 5</a:t>
                      </a: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All Security contacts to Lori Mackey – </a:t>
                      </a:r>
                      <a:r>
                        <a:rPr kumimoji="0" lang="en-US" sz="1200" b="0" i="0" u="none" strike="noStrike" cap="none" normalizeH="0" baseline="0" dirty="0" smtClean="0">
                          <a:ln>
                            <a:noFill/>
                          </a:ln>
                          <a:solidFill>
                            <a:schemeClr val="tx1"/>
                          </a:solidFill>
                          <a:effectLst/>
                          <a:latin typeface="Arial" pitchFamily="34" charset="0"/>
                          <a:hlinkClick r:id="rId3"/>
                        </a:rPr>
                        <a:t>mackey.lori@epa.gov</a:t>
                      </a:r>
                      <a:r>
                        <a:rPr kumimoji="0" lang="en-US" sz="12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Wed. Dec 4</a:t>
                      </a: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Media materials to partners for review and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4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rPr>
                        <a:t>Thur</a:t>
                      </a:r>
                      <a:r>
                        <a:rPr kumimoji="0" lang="en-US" sz="1200" b="1" i="0" u="none" strike="noStrike" cap="none" normalizeH="0" baseline="0" dirty="0" smtClean="0">
                          <a:ln>
                            <a:noFill/>
                          </a:ln>
                          <a:solidFill>
                            <a:schemeClr val="tx1"/>
                          </a:solidFill>
                          <a:effectLst/>
                          <a:latin typeface="Arial" pitchFamily="34" charset="0"/>
                        </a:rPr>
                        <a:t>, Dec 5 </a:t>
                      </a:r>
                      <a:r>
                        <a:rPr kumimoji="0" lang="en-US" sz="1200" b="0" i="0" u="none" strike="noStrike" cap="none" normalizeH="0" baseline="0" dirty="0" smtClean="0">
                          <a:ln>
                            <a:noFill/>
                          </a:ln>
                          <a:solidFill>
                            <a:schemeClr val="tx1"/>
                          </a:solidFill>
                          <a:effectLst/>
                          <a:latin typeface="Arial" pitchFamily="34" charset="0"/>
                        </a:rPr>
                        <a:t>(reminder Mon Dec 9)</a:t>
                      </a:r>
                      <a:endParaRPr kumimoji="0" lang="en-US" sz="1200" b="0"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Early notice to Media / Formal Media Advisory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t>
                      </a: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Briefing of EC Chair (Mayor Gray)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00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Thurs. Dec 5 </a:t>
                      </a:r>
                      <a:r>
                        <a:rPr kumimoji="0" lang="en-US" sz="1200" b="0" i="0" u="none" strike="noStrike" cap="none" normalizeH="0" baseline="0" dirty="0" smtClean="0">
                          <a:ln>
                            <a:noFill/>
                          </a:ln>
                          <a:solidFill>
                            <a:schemeClr val="tx1"/>
                          </a:solidFill>
                          <a:effectLst/>
                          <a:latin typeface="Arial" pitchFamily="34" charset="0"/>
                        </a:rPr>
                        <a:t>(noon)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Mon. Dec 9 </a:t>
                      </a:r>
                      <a:r>
                        <a:rPr kumimoji="0" lang="en-US" sz="1200" b="0" i="0" u="none" strike="noStrike" cap="none" normalizeH="0" baseline="0" dirty="0" smtClean="0">
                          <a:ln>
                            <a:noFill/>
                          </a:ln>
                          <a:solidFill>
                            <a:schemeClr val="tx1"/>
                          </a:solidFill>
                          <a:effectLst/>
                          <a:latin typeface="Arial" pitchFamily="34" charset="0"/>
                        </a:rPr>
                        <a:t>(COB)</a:t>
                      </a:r>
                      <a:endParaRPr kumimoji="0" lang="en-US" sz="1200" b="0"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Approval of media advisory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Approval of all other media materials (News Release)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Thurs – Dec 5 </a:t>
                      </a:r>
                      <a:r>
                        <a:rPr kumimoji="0" lang="en-US" sz="1200" b="0" i="0" u="none" strike="noStrike" cap="none" normalizeH="0" baseline="0" dirty="0" smtClean="0">
                          <a:ln>
                            <a:noFill/>
                          </a:ln>
                          <a:solidFill>
                            <a:schemeClr val="tx1"/>
                          </a:solidFill>
                          <a:effectLst/>
                          <a:latin typeface="Arial" pitchFamily="34" charset="0"/>
                        </a:rPr>
                        <a:t>(4pm)</a:t>
                      </a:r>
                      <a:endParaRPr kumimoji="0" lang="en-US" sz="1200" b="0"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CBP Bay Brief distributed with EC info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93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Mon Dec 9</a:t>
                      </a:r>
                      <a:endParaRPr kumimoji="0" lang="en-US" sz="1200" b="0"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Reminder - media advisory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85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Wed Dec 11 </a:t>
                      </a: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Deadline: media to confirm attendance; Logistics team setting up at Arboretum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15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Event day</a:t>
                      </a:r>
                      <a:endParaRPr kumimoji="0" lang="en-US" sz="1200" b="1" i="0" u="none" strike="noStrike" cap="none" normalizeH="0" baseline="3000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rPr>
                        <a:t>ECBreakfast</a:t>
                      </a:r>
                      <a:r>
                        <a:rPr kumimoji="0" lang="en-US" sz="1200" b="0" i="0" u="none" strike="noStrike" cap="none" normalizeH="0" baseline="0" dirty="0" smtClean="0">
                          <a:ln>
                            <a:noFill/>
                          </a:ln>
                          <a:solidFill>
                            <a:schemeClr val="tx1"/>
                          </a:solidFill>
                          <a:effectLst/>
                          <a:latin typeface="Arial" pitchFamily="34" charset="0"/>
                        </a:rPr>
                        <a:t> &amp; Press Event – staff on site by 8a.m.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Date Placeholder 8"/>
          <p:cNvSpPr>
            <a:spLocks noGrp="1"/>
          </p:cNvSpPr>
          <p:nvPr>
            <p:ph type="dt" sz="half" idx="10"/>
          </p:nvPr>
        </p:nvSpPr>
        <p:spPr/>
        <p:txBody>
          <a:bodyPr/>
          <a:lstStyle/>
          <a:p>
            <a:pPr>
              <a:defRPr/>
            </a:pPr>
            <a:fld id="{8145218E-E00E-4E73-8A61-B2119C8E0E21}" type="datetime4">
              <a:rPr lang="en-US" smtClean="0"/>
              <a:pPr>
                <a:defRPr/>
              </a:pPr>
              <a:t>December 6, 2013</a:t>
            </a:fld>
            <a:endParaRPr lang="en-US"/>
          </a:p>
        </p:txBody>
      </p:sp>
      <p:sp>
        <p:nvSpPr>
          <p:cNvPr id="10" name="Slide Number Placeholder 9"/>
          <p:cNvSpPr>
            <a:spLocks noGrp="1"/>
          </p:cNvSpPr>
          <p:nvPr>
            <p:ph type="sldNum" sz="quarter" idx="12"/>
          </p:nvPr>
        </p:nvSpPr>
        <p:spPr/>
        <p:txBody>
          <a:bodyPr/>
          <a:lstStyle/>
          <a:p>
            <a:pPr>
              <a:defRPr/>
            </a:pPr>
            <a:fld id="{C57553DE-BAD5-49E2-918A-DA1801DD0FDC}"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12" name="Text Box 7"/>
          <p:cNvSpPr txBox="1">
            <a:spLocks noChangeArrowheads="1"/>
          </p:cNvSpPr>
          <p:nvPr/>
        </p:nvSpPr>
        <p:spPr bwMode="auto">
          <a:xfrm>
            <a:off x="457200" y="4953000"/>
            <a:ext cx="8458200" cy="1277273"/>
          </a:xfrm>
          <a:prstGeom prst="rect">
            <a:avLst/>
          </a:prstGeom>
          <a:noFill/>
          <a:ln w="9525">
            <a:noFill/>
            <a:miter lim="800000"/>
            <a:headEnd/>
            <a:tailEnd/>
          </a:ln>
        </p:spPr>
        <p:txBody>
          <a:bodyPr wrap="square">
            <a:spAutoFit/>
          </a:bodyPr>
          <a:lstStyle/>
          <a:p>
            <a:r>
              <a:rPr lang="en-US" sz="1100" b="1" u="sng" dirty="0" smtClean="0"/>
              <a:t>Notes </a:t>
            </a:r>
            <a:r>
              <a:rPr lang="en-US" sz="1100" b="1" u="sng" dirty="0"/>
              <a:t>on Handling of Media:</a:t>
            </a:r>
            <a:endParaRPr lang="en-US" sz="1100" b="1" dirty="0"/>
          </a:p>
          <a:p>
            <a:pPr lvl="1">
              <a:buSzPct val="85000"/>
              <a:buFont typeface="Wingdings" pitchFamily="2" charset="2"/>
              <a:buChar char="Ø"/>
            </a:pPr>
            <a:r>
              <a:rPr lang="en-US" sz="1100" dirty="0"/>
              <a:t> Media will be invited to </a:t>
            </a:r>
            <a:r>
              <a:rPr lang="en-US" sz="1100" dirty="0" smtClean="0"/>
              <a:t>Press </a:t>
            </a:r>
            <a:r>
              <a:rPr lang="en-US" sz="1100" dirty="0"/>
              <a:t>Conference only --- Start time: </a:t>
            </a:r>
            <a:r>
              <a:rPr lang="en-US" sz="1100" dirty="0" smtClean="0"/>
              <a:t>12:30pm</a:t>
            </a:r>
            <a:endParaRPr lang="en-US" sz="1100" dirty="0"/>
          </a:p>
          <a:p>
            <a:pPr lvl="1">
              <a:buSzPct val="85000"/>
              <a:buFont typeface="Wingdings" pitchFamily="2" charset="2"/>
              <a:buChar char="Ø"/>
            </a:pPr>
            <a:r>
              <a:rPr lang="en-US" sz="1100" dirty="0" smtClean="0"/>
              <a:t>Media </a:t>
            </a:r>
            <a:r>
              <a:rPr lang="en-US" sz="1100" dirty="0"/>
              <a:t>check-in: </a:t>
            </a:r>
            <a:r>
              <a:rPr lang="en-US" sz="1100" dirty="0" smtClean="0"/>
              <a:t>Required. There </a:t>
            </a:r>
            <a:r>
              <a:rPr lang="en-US" sz="1100" dirty="0"/>
              <a:t>will be a check-in table at a convenient location TBD. </a:t>
            </a:r>
          </a:p>
          <a:p>
            <a:pPr lvl="1">
              <a:buSzPct val="85000"/>
              <a:buFont typeface="Wingdings" pitchFamily="2" charset="2"/>
              <a:buChar char="Ø"/>
            </a:pPr>
            <a:r>
              <a:rPr lang="en-US" sz="1100" dirty="0"/>
              <a:t> Press Conference: Media should use the microphone when asking questions and identify themselves and their news organization during the news conference.</a:t>
            </a:r>
          </a:p>
          <a:p>
            <a:pPr lvl="1">
              <a:buSzPct val="85000"/>
              <a:buFont typeface="Wingdings" pitchFamily="2" charset="2"/>
              <a:buChar char="Ø"/>
            </a:pPr>
            <a:r>
              <a:rPr lang="en-US" sz="1100" dirty="0"/>
              <a:t> Interviews with EC members: Requests to interview specific EC members will be referred to the partner’s communications lead – Margaret Enloe - and take place after the news conference concludes. Time: TBD</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17"/>
          <p:cNvSpPr txBox="1">
            <a:spLocks noChangeArrowheads="1"/>
          </p:cNvSpPr>
          <p:nvPr/>
        </p:nvSpPr>
        <p:spPr bwMode="auto">
          <a:xfrm>
            <a:off x="0" y="838200"/>
            <a:ext cx="2438400" cy="523220"/>
          </a:xfrm>
          <a:prstGeom prst="rect">
            <a:avLst/>
          </a:prstGeom>
          <a:solidFill>
            <a:srgbClr val="92D050"/>
          </a:solidFill>
          <a:ln w="9525">
            <a:noFill/>
            <a:miter lim="800000"/>
            <a:headEnd/>
            <a:tailEnd/>
          </a:ln>
        </p:spPr>
        <p:txBody>
          <a:bodyPr wrap="square">
            <a:spAutoFit/>
          </a:bodyPr>
          <a:lstStyle/>
          <a:p>
            <a:r>
              <a:rPr lang="en-US" sz="1400" b="1" dirty="0" smtClean="0"/>
              <a:t>Breakfast (10am-12noon)</a:t>
            </a:r>
            <a:endParaRPr lang="en-US" sz="1400" b="1" dirty="0"/>
          </a:p>
          <a:p>
            <a:r>
              <a:rPr lang="en-US" sz="1400" b="1" i="1" dirty="0" smtClean="0"/>
              <a:t>Visitor Center Classroom</a:t>
            </a:r>
            <a:endParaRPr lang="en-US" sz="1400" b="1" i="1" dirty="0"/>
          </a:p>
        </p:txBody>
      </p:sp>
      <p:sp>
        <p:nvSpPr>
          <p:cNvPr id="41991" name="Rectangle 20"/>
          <p:cNvSpPr>
            <a:spLocks noChangeArrowheads="1"/>
          </p:cNvSpPr>
          <p:nvPr/>
        </p:nvSpPr>
        <p:spPr bwMode="auto">
          <a:xfrm>
            <a:off x="4800600" y="609600"/>
            <a:ext cx="1981200" cy="228600"/>
          </a:xfrm>
          <a:prstGeom prst="rect">
            <a:avLst/>
          </a:prstGeom>
          <a:solidFill>
            <a:srgbClr val="0070C0"/>
          </a:solidFill>
          <a:ln w="9525">
            <a:solidFill>
              <a:schemeClr val="tx1"/>
            </a:solidFill>
            <a:miter lim="800000"/>
            <a:headEnd/>
            <a:tailEnd/>
          </a:ln>
        </p:spPr>
        <p:txBody>
          <a:bodyPr wrap="none" anchor="ctr"/>
          <a:lstStyle/>
          <a:p>
            <a:pPr algn="ctr"/>
            <a:endParaRPr lang="en-US" sz="800" dirty="0" smtClean="0">
              <a:solidFill>
                <a:schemeClr val="bg1"/>
              </a:solidFill>
            </a:endParaRPr>
          </a:p>
          <a:p>
            <a:pPr algn="ctr"/>
            <a:r>
              <a:rPr lang="en-US" sz="1000" b="1" dirty="0" smtClean="0">
                <a:solidFill>
                  <a:schemeClr val="bg1"/>
                </a:solidFill>
              </a:rPr>
              <a:t>Buffet Breakfast – Menu: TBD</a:t>
            </a:r>
            <a:endParaRPr lang="en-US" sz="1000" b="1" dirty="0">
              <a:solidFill>
                <a:schemeClr val="bg1"/>
              </a:solidFill>
            </a:endParaRPr>
          </a:p>
        </p:txBody>
      </p:sp>
      <p:sp>
        <p:nvSpPr>
          <p:cNvPr id="42001" name="Line 46"/>
          <p:cNvSpPr>
            <a:spLocks noChangeShapeType="1"/>
          </p:cNvSpPr>
          <p:nvPr/>
        </p:nvSpPr>
        <p:spPr bwMode="auto">
          <a:xfrm>
            <a:off x="3352800" y="6705600"/>
            <a:ext cx="0" cy="0"/>
          </a:xfrm>
          <a:prstGeom prst="line">
            <a:avLst/>
          </a:prstGeom>
          <a:noFill/>
          <a:ln w="9525">
            <a:solidFill>
              <a:schemeClr val="tx1"/>
            </a:solidFill>
            <a:round/>
            <a:headEnd/>
            <a:tailEnd/>
          </a:ln>
        </p:spPr>
        <p:txBody>
          <a:bodyPr/>
          <a:lstStyle/>
          <a:p>
            <a:endParaRPr lang="en-US" dirty="0"/>
          </a:p>
        </p:txBody>
      </p:sp>
      <p:sp>
        <p:nvSpPr>
          <p:cNvPr id="18" name="Rectangle 41"/>
          <p:cNvSpPr>
            <a:spLocks noChangeArrowheads="1"/>
          </p:cNvSpPr>
          <p:nvPr/>
        </p:nvSpPr>
        <p:spPr bwMode="auto">
          <a:xfrm rot="16200000">
            <a:off x="6667499" y="1028700"/>
            <a:ext cx="1524000" cy="381000"/>
          </a:xfrm>
          <a:prstGeom prst="rect">
            <a:avLst/>
          </a:prstGeom>
          <a:noFill/>
          <a:ln w="9525">
            <a:noFill/>
            <a:miter lim="800000"/>
            <a:headEnd/>
            <a:tailEnd/>
          </a:ln>
        </p:spPr>
        <p:txBody>
          <a:bodyPr wrap="none" anchor="ctr"/>
          <a:lstStyle/>
          <a:p>
            <a:pPr algn="ctr"/>
            <a:r>
              <a:rPr lang="en-US" sz="900" dirty="0" smtClean="0"/>
              <a:t>Entry from HALL</a:t>
            </a:r>
            <a:endParaRPr lang="en-US" sz="900" dirty="0"/>
          </a:p>
        </p:txBody>
      </p:sp>
      <p:sp>
        <p:nvSpPr>
          <p:cNvPr id="25" name="Rectangle 41"/>
          <p:cNvSpPr>
            <a:spLocks noChangeArrowheads="1"/>
          </p:cNvSpPr>
          <p:nvPr/>
        </p:nvSpPr>
        <p:spPr bwMode="auto">
          <a:xfrm>
            <a:off x="3886200" y="457200"/>
            <a:ext cx="762000" cy="304800"/>
          </a:xfrm>
          <a:prstGeom prst="rect">
            <a:avLst/>
          </a:prstGeom>
          <a:noFill/>
          <a:ln w="9525">
            <a:noFill/>
            <a:miter lim="800000"/>
            <a:headEnd/>
            <a:tailEnd/>
          </a:ln>
        </p:spPr>
        <p:txBody>
          <a:bodyPr wrap="none" anchor="ctr"/>
          <a:lstStyle/>
          <a:p>
            <a:pPr algn="ctr"/>
            <a:r>
              <a:rPr lang="en-US" sz="1000" dirty="0" smtClean="0"/>
              <a:t>To patio</a:t>
            </a:r>
            <a:endParaRPr lang="en-US" sz="1000" dirty="0"/>
          </a:p>
        </p:txBody>
      </p:sp>
      <p:sp>
        <p:nvSpPr>
          <p:cNvPr id="26" name="Text Box 7"/>
          <p:cNvSpPr txBox="1">
            <a:spLocks noChangeArrowheads="1"/>
          </p:cNvSpPr>
          <p:nvPr/>
        </p:nvSpPr>
        <p:spPr bwMode="auto">
          <a:xfrm>
            <a:off x="0" y="0"/>
            <a:ext cx="8534400" cy="579438"/>
          </a:xfrm>
          <a:prstGeom prst="rect">
            <a:avLst/>
          </a:prstGeom>
          <a:noFill/>
          <a:ln w="9525">
            <a:noFill/>
            <a:miter lim="800000"/>
            <a:headEnd/>
            <a:tailEnd/>
          </a:ln>
        </p:spPr>
        <p:txBody>
          <a:bodyPr>
            <a:spAutoFit/>
          </a:bodyPr>
          <a:lstStyle/>
          <a:p>
            <a:pPr>
              <a:spcBef>
                <a:spcPct val="50000"/>
              </a:spcBef>
            </a:pPr>
            <a:r>
              <a:rPr lang="en-US" sz="3200" b="1" i="1" dirty="0" smtClean="0">
                <a:solidFill>
                  <a:srgbClr val="0000FF"/>
                </a:solidFill>
              </a:rPr>
              <a:t>Logistics / Set up</a:t>
            </a:r>
            <a:endParaRPr lang="en-US" sz="3200" b="1" i="1" dirty="0">
              <a:solidFill>
                <a:srgbClr val="0000FF"/>
              </a:solidFill>
            </a:endParaRPr>
          </a:p>
        </p:txBody>
      </p:sp>
      <p:sp>
        <p:nvSpPr>
          <p:cNvPr id="28" name="TextBox 27"/>
          <p:cNvSpPr txBox="1"/>
          <p:nvPr/>
        </p:nvSpPr>
        <p:spPr>
          <a:xfrm>
            <a:off x="0" y="2270879"/>
            <a:ext cx="3200400" cy="2708434"/>
          </a:xfrm>
          <a:prstGeom prst="rect">
            <a:avLst/>
          </a:prstGeom>
          <a:noFill/>
        </p:spPr>
        <p:txBody>
          <a:bodyPr wrap="square" rtlCol="0">
            <a:spAutoFit/>
          </a:bodyPr>
          <a:lstStyle/>
          <a:p>
            <a:r>
              <a:rPr lang="en-US" sz="1400" b="1" i="1" dirty="0" smtClean="0"/>
              <a:t>Checklist:</a:t>
            </a:r>
          </a:p>
          <a:p>
            <a:endParaRPr lang="en-US" sz="1400" b="1" i="1" dirty="0" smtClean="0"/>
          </a:p>
          <a:p>
            <a:r>
              <a:rPr lang="en-US" sz="1400" b="1" i="1" dirty="0" smtClean="0"/>
              <a:t>Arboretum to provide:</a:t>
            </a:r>
            <a:endParaRPr lang="en-US" sz="1400" i="1" dirty="0" smtClean="0"/>
          </a:p>
          <a:p>
            <a:pPr>
              <a:buFont typeface="Arial" pitchFamily="34" charset="0"/>
              <a:buChar char="•"/>
            </a:pPr>
            <a:r>
              <a:rPr lang="en-US" sz="1400" i="1" dirty="0" smtClean="0"/>
              <a:t>All tables &amp; chairs needed to:</a:t>
            </a:r>
          </a:p>
          <a:p>
            <a:pPr lvl="1">
              <a:buFont typeface="Arial" pitchFamily="34" charset="0"/>
              <a:buChar char="•"/>
            </a:pPr>
            <a:r>
              <a:rPr lang="en-US" sz="1400" i="1" dirty="0" smtClean="0"/>
              <a:t> seat 19 </a:t>
            </a:r>
            <a:r>
              <a:rPr lang="en-US" sz="1400" i="1" dirty="0" err="1" smtClean="0"/>
              <a:t>ppl</a:t>
            </a:r>
            <a:r>
              <a:rPr lang="en-US" sz="1400" i="1" dirty="0" smtClean="0"/>
              <a:t> at EC table,</a:t>
            </a:r>
          </a:p>
          <a:p>
            <a:pPr lvl="1">
              <a:buFont typeface="Arial" pitchFamily="34" charset="0"/>
              <a:buChar char="•"/>
            </a:pPr>
            <a:r>
              <a:rPr lang="en-US" sz="1400" i="1" dirty="0" smtClean="0"/>
              <a:t> offer buffet</a:t>
            </a:r>
          </a:p>
          <a:p>
            <a:pPr lvl="1">
              <a:buFont typeface="Arial" pitchFamily="34" charset="0"/>
              <a:buChar char="•"/>
            </a:pPr>
            <a:r>
              <a:rPr lang="en-US" sz="1400" i="1" dirty="0" smtClean="0"/>
              <a:t> side table for 3ppl</a:t>
            </a:r>
          </a:p>
          <a:p>
            <a:endParaRPr lang="en-US" sz="1400" b="1" i="1" dirty="0" smtClean="0"/>
          </a:p>
          <a:p>
            <a:r>
              <a:rPr lang="en-US" sz="1400" b="1" i="1" dirty="0" smtClean="0"/>
              <a:t>CBP to provide:</a:t>
            </a:r>
            <a:endParaRPr lang="en-US" sz="1400" i="1" dirty="0" smtClean="0"/>
          </a:p>
          <a:p>
            <a:pPr>
              <a:buFont typeface="Arial" pitchFamily="34" charset="0"/>
              <a:buChar char="•"/>
            </a:pPr>
            <a:r>
              <a:rPr lang="en-US" sz="1400" i="1" dirty="0" smtClean="0"/>
              <a:t>Buffet breakfast &amp; beverages for EC</a:t>
            </a:r>
          </a:p>
          <a:p>
            <a:pPr>
              <a:buFont typeface="Arial" pitchFamily="34" charset="0"/>
              <a:buChar char="•"/>
            </a:pPr>
            <a:r>
              <a:rPr lang="en-US" sz="1400" i="1" dirty="0" smtClean="0"/>
              <a:t>Linens, place settings, etc.</a:t>
            </a:r>
          </a:p>
          <a:p>
            <a:endParaRPr lang="en-US" sz="1600" dirty="0"/>
          </a:p>
        </p:txBody>
      </p:sp>
      <p:sp>
        <p:nvSpPr>
          <p:cNvPr id="20" name="Rectangle 19"/>
          <p:cNvSpPr/>
          <p:nvPr/>
        </p:nvSpPr>
        <p:spPr>
          <a:xfrm>
            <a:off x="4953000" y="2362200"/>
            <a:ext cx="121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5029200" y="2743200"/>
            <a:ext cx="1066800" cy="646331"/>
          </a:xfrm>
          <a:prstGeom prst="rect">
            <a:avLst/>
          </a:prstGeom>
          <a:solidFill>
            <a:schemeClr val="bg1"/>
          </a:solidFill>
        </p:spPr>
        <p:txBody>
          <a:bodyPr wrap="square" rtlCol="0">
            <a:spAutoFit/>
          </a:bodyPr>
          <a:lstStyle/>
          <a:p>
            <a:pPr algn="ctr"/>
            <a:r>
              <a:rPr lang="en-US" dirty="0" smtClean="0"/>
              <a:t>EC Table</a:t>
            </a:r>
            <a:endParaRPr lang="en-US" dirty="0"/>
          </a:p>
        </p:txBody>
      </p:sp>
      <p:grpSp>
        <p:nvGrpSpPr>
          <p:cNvPr id="2" name="Group 23"/>
          <p:cNvGrpSpPr/>
          <p:nvPr/>
        </p:nvGrpSpPr>
        <p:grpSpPr>
          <a:xfrm>
            <a:off x="4114800" y="1676400"/>
            <a:ext cx="2895600" cy="2971801"/>
            <a:chOff x="3886200" y="1295400"/>
            <a:chExt cx="2895600" cy="2688772"/>
          </a:xfrm>
        </p:grpSpPr>
        <p:sp>
          <p:nvSpPr>
            <p:cNvPr id="41992" name="Rectangle 21"/>
            <p:cNvSpPr>
              <a:spLocks noChangeArrowheads="1"/>
            </p:cNvSpPr>
            <p:nvPr/>
          </p:nvSpPr>
          <p:spPr bwMode="auto">
            <a:xfrm>
              <a:off x="4343400" y="1915886"/>
              <a:ext cx="381000" cy="1905000"/>
            </a:xfrm>
            <a:prstGeom prst="rect">
              <a:avLst/>
            </a:prstGeom>
            <a:solidFill>
              <a:srgbClr val="0070C0"/>
            </a:solidFill>
            <a:ln w="9525">
              <a:solidFill>
                <a:schemeClr val="tx1"/>
              </a:solidFill>
              <a:miter lim="800000"/>
              <a:headEnd/>
              <a:tailEnd/>
            </a:ln>
          </p:spPr>
          <p:txBody>
            <a:bodyPr wrap="none" anchor="ctr"/>
            <a:lstStyle/>
            <a:p>
              <a:pPr algn="ctr"/>
              <a:endParaRPr lang="en-US" sz="800" dirty="0" smtClean="0">
                <a:solidFill>
                  <a:schemeClr val="bg1"/>
                </a:solidFill>
              </a:endParaRPr>
            </a:p>
          </p:txBody>
        </p:sp>
        <p:sp>
          <p:nvSpPr>
            <p:cNvPr id="41999" name="Rectangle 41"/>
            <p:cNvSpPr>
              <a:spLocks noChangeArrowheads="1"/>
            </p:cNvSpPr>
            <p:nvPr/>
          </p:nvSpPr>
          <p:spPr bwMode="auto">
            <a:xfrm>
              <a:off x="4267200" y="1592943"/>
              <a:ext cx="2133600" cy="322943"/>
            </a:xfrm>
            <a:prstGeom prst="rect">
              <a:avLst/>
            </a:prstGeom>
            <a:solidFill>
              <a:srgbClr val="0070C0"/>
            </a:solidFill>
            <a:ln w="9525">
              <a:solidFill>
                <a:schemeClr val="tx1"/>
              </a:solidFill>
              <a:miter lim="800000"/>
              <a:headEnd/>
              <a:tailEnd/>
            </a:ln>
          </p:spPr>
          <p:txBody>
            <a:bodyPr wrap="none" anchor="ctr"/>
            <a:lstStyle/>
            <a:p>
              <a:pPr algn="ctr"/>
              <a:endParaRPr lang="en-US" sz="800" dirty="0">
                <a:solidFill>
                  <a:schemeClr val="bg1"/>
                </a:solidFill>
              </a:endParaRPr>
            </a:p>
          </p:txBody>
        </p:sp>
        <p:sp>
          <p:nvSpPr>
            <p:cNvPr id="41993" name="Rectangle 23"/>
            <p:cNvSpPr>
              <a:spLocks noChangeArrowheads="1"/>
            </p:cNvSpPr>
            <p:nvPr/>
          </p:nvSpPr>
          <p:spPr bwMode="auto">
            <a:xfrm>
              <a:off x="5943600" y="1915886"/>
              <a:ext cx="381000" cy="1930400"/>
            </a:xfrm>
            <a:prstGeom prst="rect">
              <a:avLst/>
            </a:prstGeom>
            <a:solidFill>
              <a:srgbClr val="0070C0"/>
            </a:solidFill>
            <a:ln w="9525">
              <a:solidFill>
                <a:schemeClr val="tx1"/>
              </a:solidFill>
              <a:miter lim="800000"/>
              <a:headEnd/>
              <a:tailEnd/>
            </a:ln>
          </p:spPr>
          <p:txBody>
            <a:bodyPr wrap="none" anchor="ctr"/>
            <a:lstStyle/>
            <a:p>
              <a:pPr algn="ctr"/>
              <a:endParaRPr lang="en-US" sz="800" dirty="0">
                <a:solidFill>
                  <a:schemeClr val="bg1"/>
                </a:solidFill>
              </a:endParaRPr>
            </a:p>
          </p:txBody>
        </p:sp>
        <p:sp>
          <p:nvSpPr>
            <p:cNvPr id="30" name="Rectangle 21"/>
            <p:cNvSpPr>
              <a:spLocks noChangeArrowheads="1"/>
            </p:cNvSpPr>
            <p:nvPr/>
          </p:nvSpPr>
          <p:spPr bwMode="auto">
            <a:xfrm>
              <a:off x="3886200" y="2002972"/>
              <a:ext cx="457200" cy="1981200"/>
            </a:xfrm>
            <a:prstGeom prst="rect">
              <a:avLst/>
            </a:prstGeom>
            <a:noFill/>
            <a:ln w="9525">
              <a:noFill/>
              <a:miter lim="800000"/>
              <a:headEnd/>
              <a:tailEnd/>
            </a:ln>
          </p:spPr>
          <p:txBody>
            <a:bodyPr wrap="none" anchor="ctr"/>
            <a:lstStyle/>
            <a:p>
              <a:pPr algn="ctr"/>
              <a:r>
                <a:rPr lang="en-US" sz="800" dirty="0" smtClean="0"/>
                <a:t>+1 EPA </a:t>
              </a:r>
            </a:p>
            <a:p>
              <a:pPr algn="ctr"/>
              <a:endParaRPr lang="en-US" sz="800" dirty="0" smtClean="0"/>
            </a:p>
            <a:p>
              <a:pPr algn="ctr"/>
              <a:r>
                <a:rPr lang="en-US" sz="800" dirty="0" smtClean="0"/>
                <a:t>EPA</a:t>
              </a:r>
            </a:p>
            <a:p>
              <a:pPr algn="ctr"/>
              <a:endParaRPr lang="en-US" sz="800" dirty="0" smtClean="0"/>
            </a:p>
            <a:p>
              <a:pPr algn="ctr"/>
              <a:r>
                <a:rPr lang="en-US" sz="800" dirty="0" smtClean="0"/>
                <a:t>PA</a:t>
              </a:r>
            </a:p>
            <a:p>
              <a:pPr algn="ctr"/>
              <a:endParaRPr lang="en-US" sz="800" dirty="0" smtClean="0"/>
            </a:p>
            <a:p>
              <a:pPr algn="ctr"/>
              <a:r>
                <a:rPr lang="en-US" sz="800" dirty="0" smtClean="0"/>
                <a:t>PA +1</a:t>
              </a:r>
            </a:p>
            <a:p>
              <a:pPr algn="ctr"/>
              <a:endParaRPr lang="en-US" sz="800" dirty="0" smtClean="0"/>
            </a:p>
            <a:p>
              <a:pPr algn="ctr"/>
              <a:r>
                <a:rPr lang="en-US" sz="800" dirty="0" smtClean="0"/>
                <a:t>WV</a:t>
              </a:r>
            </a:p>
            <a:p>
              <a:pPr algn="ctr"/>
              <a:endParaRPr lang="en-US" sz="800" dirty="0" smtClean="0"/>
            </a:p>
            <a:p>
              <a:pPr algn="ctr"/>
              <a:r>
                <a:rPr lang="en-US" sz="800" dirty="0" smtClean="0"/>
                <a:t>DE</a:t>
              </a:r>
            </a:p>
            <a:p>
              <a:pPr algn="ctr"/>
              <a:endParaRPr lang="en-US" sz="800" dirty="0" smtClean="0"/>
            </a:p>
            <a:p>
              <a:pPr algn="ctr"/>
              <a:r>
                <a:rPr lang="en-US" sz="800" dirty="0" smtClean="0"/>
                <a:t>DE +1 </a:t>
              </a:r>
            </a:p>
            <a:p>
              <a:pPr algn="ctr"/>
              <a:endParaRPr lang="en-US" sz="800" dirty="0" smtClean="0"/>
            </a:p>
            <a:p>
              <a:pPr algn="ctr"/>
              <a:endParaRPr lang="en-US" sz="800" dirty="0" smtClean="0"/>
            </a:p>
            <a:p>
              <a:pPr algn="ctr"/>
              <a:endParaRPr lang="en-US" sz="800" dirty="0" smtClean="0"/>
            </a:p>
          </p:txBody>
        </p:sp>
        <p:sp>
          <p:nvSpPr>
            <p:cNvPr id="32" name="Rectangle 23"/>
            <p:cNvSpPr>
              <a:spLocks noChangeArrowheads="1"/>
            </p:cNvSpPr>
            <p:nvPr/>
          </p:nvSpPr>
          <p:spPr bwMode="auto">
            <a:xfrm>
              <a:off x="6324600" y="1934029"/>
              <a:ext cx="457200" cy="1981200"/>
            </a:xfrm>
            <a:prstGeom prst="rect">
              <a:avLst/>
            </a:prstGeom>
            <a:noFill/>
            <a:ln w="9525">
              <a:noFill/>
              <a:miter lim="800000"/>
              <a:headEnd/>
              <a:tailEnd/>
            </a:ln>
          </p:spPr>
          <p:txBody>
            <a:bodyPr wrap="none" anchor="ctr"/>
            <a:lstStyle/>
            <a:p>
              <a:pPr algn="ctr"/>
              <a:r>
                <a:rPr lang="en-US" sz="800" dirty="0" smtClean="0"/>
                <a:t>CBC +1</a:t>
              </a:r>
            </a:p>
            <a:p>
              <a:pPr algn="ctr"/>
              <a:endParaRPr lang="en-US" sz="800" dirty="0" smtClean="0"/>
            </a:p>
            <a:p>
              <a:pPr algn="ctr"/>
              <a:r>
                <a:rPr lang="en-US" sz="800" dirty="0" smtClean="0"/>
                <a:t>CBC </a:t>
              </a:r>
            </a:p>
            <a:p>
              <a:pPr algn="ctr"/>
              <a:endParaRPr lang="en-US" sz="800" dirty="0" smtClean="0"/>
            </a:p>
            <a:p>
              <a:pPr algn="ctr"/>
              <a:r>
                <a:rPr lang="en-US" sz="800" dirty="0" smtClean="0"/>
                <a:t>VA </a:t>
              </a:r>
            </a:p>
            <a:p>
              <a:pPr algn="ctr"/>
              <a:endParaRPr lang="en-US" sz="800" dirty="0" smtClean="0"/>
            </a:p>
            <a:p>
              <a:pPr algn="ctr"/>
              <a:r>
                <a:rPr lang="en-US" sz="800" dirty="0" smtClean="0"/>
                <a:t>VA +1</a:t>
              </a:r>
            </a:p>
            <a:p>
              <a:pPr algn="ctr"/>
              <a:endParaRPr lang="en-US" sz="800" dirty="0" smtClean="0"/>
            </a:p>
            <a:p>
              <a:pPr algn="ctr"/>
              <a:r>
                <a:rPr lang="en-US" sz="800" dirty="0" smtClean="0"/>
                <a:t>NY</a:t>
              </a:r>
            </a:p>
            <a:p>
              <a:pPr algn="ctr"/>
              <a:endParaRPr lang="en-US" sz="800" dirty="0" smtClean="0"/>
            </a:p>
            <a:p>
              <a:pPr algn="ctr"/>
              <a:r>
                <a:rPr lang="en-US" sz="800" dirty="0" smtClean="0"/>
                <a:t>NY +1</a:t>
              </a:r>
            </a:p>
            <a:p>
              <a:pPr algn="ctr"/>
              <a:endParaRPr lang="en-US" sz="800" dirty="0" smtClean="0"/>
            </a:p>
            <a:p>
              <a:pPr algn="ctr"/>
              <a:r>
                <a:rPr lang="en-US" sz="800" dirty="0" smtClean="0"/>
                <a:t>USDA</a:t>
              </a:r>
            </a:p>
            <a:p>
              <a:pPr algn="ctr"/>
              <a:endParaRPr lang="en-US" sz="800" dirty="0" smtClean="0"/>
            </a:p>
            <a:p>
              <a:pPr algn="ctr"/>
              <a:r>
                <a:rPr lang="en-US" sz="800" dirty="0" smtClean="0"/>
                <a:t>  USDA +1</a:t>
              </a:r>
            </a:p>
            <a:p>
              <a:pPr algn="ctr"/>
              <a:endParaRPr lang="en-US" sz="800" dirty="0"/>
            </a:p>
          </p:txBody>
        </p:sp>
        <p:sp>
          <p:nvSpPr>
            <p:cNvPr id="33" name="Rectangle 41"/>
            <p:cNvSpPr>
              <a:spLocks noChangeArrowheads="1"/>
            </p:cNvSpPr>
            <p:nvPr/>
          </p:nvSpPr>
          <p:spPr bwMode="auto">
            <a:xfrm>
              <a:off x="4267200" y="1295400"/>
              <a:ext cx="2133600" cy="304800"/>
            </a:xfrm>
            <a:prstGeom prst="rect">
              <a:avLst/>
            </a:prstGeom>
            <a:noFill/>
            <a:ln w="9525">
              <a:noFill/>
              <a:miter lim="800000"/>
              <a:headEnd/>
              <a:tailEnd/>
            </a:ln>
          </p:spPr>
          <p:txBody>
            <a:bodyPr wrap="none" anchor="ctr"/>
            <a:lstStyle/>
            <a:p>
              <a:pPr algn="ctr"/>
              <a:r>
                <a:rPr lang="en-US" sz="800" dirty="0" smtClean="0"/>
                <a:t>DC +1    DC   MD    </a:t>
              </a:r>
              <a:r>
                <a:rPr lang="en-US" sz="800" dirty="0" err="1" smtClean="0"/>
                <a:t>MD</a:t>
              </a:r>
              <a:r>
                <a:rPr lang="en-US" sz="800" dirty="0" smtClean="0"/>
                <a:t> +1</a:t>
              </a:r>
              <a:endParaRPr lang="en-US" sz="800" dirty="0"/>
            </a:p>
          </p:txBody>
        </p:sp>
      </p:grpSp>
      <p:grpSp>
        <p:nvGrpSpPr>
          <p:cNvPr id="3" name="Group 43"/>
          <p:cNvGrpSpPr/>
          <p:nvPr/>
        </p:nvGrpSpPr>
        <p:grpSpPr>
          <a:xfrm>
            <a:off x="3276600" y="228600"/>
            <a:ext cx="1143000" cy="1042468"/>
            <a:chOff x="3429000" y="557732"/>
            <a:chExt cx="1143000" cy="1042468"/>
          </a:xfrm>
        </p:grpSpPr>
        <p:cxnSp>
          <p:nvCxnSpPr>
            <p:cNvPr id="34" name="Straight Connector 33"/>
            <p:cNvCxnSpPr/>
            <p:nvPr/>
          </p:nvCxnSpPr>
          <p:spPr>
            <a:xfrm rot="16452400" flipH="1" flipV="1">
              <a:off x="3869536" y="519632"/>
              <a:ext cx="609600" cy="68580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35" name="Arc 34"/>
            <p:cNvSpPr/>
            <p:nvPr/>
          </p:nvSpPr>
          <p:spPr>
            <a:xfrm>
              <a:off x="3429000" y="685800"/>
              <a:ext cx="11430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4" name="Group 38"/>
          <p:cNvGrpSpPr/>
          <p:nvPr/>
        </p:nvGrpSpPr>
        <p:grpSpPr>
          <a:xfrm>
            <a:off x="6705600" y="457200"/>
            <a:ext cx="1219200" cy="914400"/>
            <a:chOff x="6934200" y="609600"/>
            <a:chExt cx="1219200" cy="914400"/>
          </a:xfrm>
        </p:grpSpPr>
        <p:cxnSp>
          <p:nvCxnSpPr>
            <p:cNvPr id="40" name="Straight Connector 39"/>
            <p:cNvCxnSpPr/>
            <p:nvPr/>
          </p:nvCxnSpPr>
          <p:spPr>
            <a:xfrm flipH="1">
              <a:off x="6934200" y="914400"/>
              <a:ext cx="685800" cy="38100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41" name="Arc 40"/>
            <p:cNvSpPr/>
            <p:nvPr/>
          </p:nvSpPr>
          <p:spPr>
            <a:xfrm rot="10800000">
              <a:off x="7010400" y="609600"/>
              <a:ext cx="11430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48" name="Straight Connector 47"/>
          <p:cNvCxnSpPr/>
          <p:nvPr/>
        </p:nvCxnSpPr>
        <p:spPr>
          <a:xfrm>
            <a:off x="3810000" y="6096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16200000">
            <a:off x="7162800" y="2743200"/>
            <a:ext cx="762000" cy="45720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Inset Counter</a:t>
            </a:r>
            <a:endParaRPr lang="en-US" sz="900" dirty="0">
              <a:solidFill>
                <a:schemeClr val="bg1"/>
              </a:solidFill>
            </a:endParaRPr>
          </a:p>
        </p:txBody>
      </p:sp>
      <p:sp>
        <p:nvSpPr>
          <p:cNvPr id="38" name="Rectangle 37"/>
          <p:cNvSpPr/>
          <p:nvPr/>
        </p:nvSpPr>
        <p:spPr>
          <a:xfrm>
            <a:off x="4876800" y="5486400"/>
            <a:ext cx="152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screen</a:t>
            </a:r>
            <a:endParaRPr lang="en-US" sz="1100" dirty="0">
              <a:solidFill>
                <a:schemeClr val="tx1"/>
              </a:solidFill>
            </a:endParaRPr>
          </a:p>
        </p:txBody>
      </p:sp>
      <p:sp>
        <p:nvSpPr>
          <p:cNvPr id="42" name="Rectangle 41"/>
          <p:cNvSpPr/>
          <p:nvPr/>
        </p:nvSpPr>
        <p:spPr>
          <a:xfrm>
            <a:off x="4724400" y="457200"/>
            <a:ext cx="2438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Windows to garden</a:t>
            </a:r>
            <a:endParaRPr lang="en-US" sz="1100" dirty="0">
              <a:solidFill>
                <a:schemeClr val="tx1"/>
              </a:solidFill>
            </a:endParaRPr>
          </a:p>
        </p:txBody>
      </p:sp>
      <p:sp>
        <p:nvSpPr>
          <p:cNvPr id="37" name="Rectangle 20"/>
          <p:cNvSpPr>
            <a:spLocks noChangeArrowheads="1"/>
          </p:cNvSpPr>
          <p:nvPr/>
        </p:nvSpPr>
        <p:spPr bwMode="auto">
          <a:xfrm rot="18919846">
            <a:off x="6860164" y="4920677"/>
            <a:ext cx="1089270" cy="236885"/>
          </a:xfrm>
          <a:prstGeom prst="rect">
            <a:avLst/>
          </a:prstGeom>
          <a:solidFill>
            <a:srgbClr val="0070C0"/>
          </a:solidFill>
          <a:ln w="9525">
            <a:solidFill>
              <a:schemeClr val="tx1"/>
            </a:solidFill>
            <a:miter lim="800000"/>
            <a:headEnd/>
            <a:tailEnd/>
          </a:ln>
        </p:spPr>
        <p:txBody>
          <a:bodyPr wrap="none" lIns="0" tIns="0" rIns="0" bIns="0" anchor="ctr"/>
          <a:lstStyle/>
          <a:p>
            <a:pPr algn="ctr"/>
            <a:endParaRPr lang="en-US" sz="600" dirty="0" smtClean="0">
              <a:solidFill>
                <a:schemeClr val="bg1"/>
              </a:solidFill>
            </a:endParaRPr>
          </a:p>
          <a:p>
            <a:pPr algn="ctr"/>
            <a:r>
              <a:rPr lang="en-US" sz="800" b="1" dirty="0" smtClean="0">
                <a:solidFill>
                  <a:schemeClr val="bg1"/>
                </a:solidFill>
              </a:rPr>
              <a:t>6 Chairs for AC</a:t>
            </a:r>
            <a:endParaRPr lang="en-US" sz="800" b="1" dirty="0">
              <a:solidFill>
                <a:schemeClr val="bg1"/>
              </a:solidFill>
            </a:endParaRPr>
          </a:p>
        </p:txBody>
      </p:sp>
      <p:sp>
        <p:nvSpPr>
          <p:cNvPr id="36" name="Rectangle 35"/>
          <p:cNvSpPr/>
          <p:nvPr/>
        </p:nvSpPr>
        <p:spPr>
          <a:xfrm rot="20246494">
            <a:off x="5931960" y="4791671"/>
            <a:ext cx="419100" cy="3429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podium</a:t>
            </a:r>
            <a:endParaRPr lang="en-US" sz="800" dirty="0">
              <a:solidFill>
                <a:schemeClr val="bg1"/>
              </a:solidFill>
            </a:endParaRPr>
          </a:p>
        </p:txBody>
      </p:sp>
      <p:sp>
        <p:nvSpPr>
          <p:cNvPr id="43" name="Rectangle 20"/>
          <p:cNvSpPr>
            <a:spLocks noChangeArrowheads="1"/>
          </p:cNvSpPr>
          <p:nvPr/>
        </p:nvSpPr>
        <p:spPr bwMode="auto">
          <a:xfrm rot="2168594">
            <a:off x="3646061" y="4953943"/>
            <a:ext cx="1047755" cy="331577"/>
          </a:xfrm>
          <a:prstGeom prst="rect">
            <a:avLst/>
          </a:prstGeom>
          <a:solidFill>
            <a:srgbClr val="0070C0"/>
          </a:solidFill>
          <a:ln w="9525">
            <a:solidFill>
              <a:schemeClr val="tx1"/>
            </a:solidFill>
            <a:miter lim="800000"/>
            <a:headEnd/>
            <a:tailEnd/>
          </a:ln>
        </p:spPr>
        <p:txBody>
          <a:bodyPr wrap="none" lIns="0" tIns="0" rIns="0" bIns="0" anchor="ctr"/>
          <a:lstStyle/>
          <a:p>
            <a:pPr algn="ctr"/>
            <a:endParaRPr lang="en-US" sz="600" dirty="0" smtClean="0">
              <a:solidFill>
                <a:schemeClr val="bg1"/>
              </a:solidFill>
            </a:endParaRPr>
          </a:p>
          <a:p>
            <a:pPr algn="ctr"/>
            <a:r>
              <a:rPr lang="en-US" sz="800" b="1" dirty="0" smtClean="0">
                <a:solidFill>
                  <a:schemeClr val="bg1"/>
                </a:solidFill>
              </a:rPr>
              <a:t>3 Chairs – </a:t>
            </a:r>
            <a:r>
              <a:rPr lang="en-US" sz="800" b="1" dirty="0" err="1" smtClean="0">
                <a:solidFill>
                  <a:schemeClr val="bg1"/>
                </a:solidFill>
              </a:rPr>
              <a:t>DiP</a:t>
            </a:r>
            <a:r>
              <a:rPr lang="en-US" sz="800" b="1" dirty="0" smtClean="0">
                <a:solidFill>
                  <a:schemeClr val="bg1"/>
                </a:solidFill>
              </a:rPr>
              <a:t>., </a:t>
            </a:r>
          </a:p>
          <a:p>
            <a:pPr algn="ctr"/>
            <a:r>
              <a:rPr lang="en-US" sz="800" b="1" dirty="0" smtClean="0">
                <a:solidFill>
                  <a:schemeClr val="bg1"/>
                </a:solidFill>
              </a:rPr>
              <a:t>Bisland, Enloe</a:t>
            </a:r>
            <a:endParaRPr lang="en-US" sz="800" b="1" dirty="0">
              <a:solidFill>
                <a:schemeClr val="bg1"/>
              </a:solidFill>
            </a:endParaRPr>
          </a:p>
        </p:txBody>
      </p:sp>
      <p:cxnSp>
        <p:nvCxnSpPr>
          <p:cNvPr id="46" name="Straight Connector 45"/>
          <p:cNvCxnSpPr/>
          <p:nvPr/>
        </p:nvCxnSpPr>
        <p:spPr>
          <a:xfrm>
            <a:off x="3810000" y="609600"/>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15200" y="6096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90600" y="5257800"/>
            <a:ext cx="2438400" cy="923330"/>
          </a:xfrm>
          <a:prstGeom prst="rect">
            <a:avLst/>
          </a:prstGeom>
          <a:noFill/>
        </p:spPr>
        <p:txBody>
          <a:bodyPr wrap="square" rtlCol="0">
            <a:spAutoFit/>
          </a:bodyPr>
          <a:lstStyle/>
          <a:p>
            <a:r>
              <a:rPr lang="en-US" dirty="0" smtClean="0"/>
              <a:t>+2’s will be seated in chairs around edge of room, where possible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04800" y="838200"/>
            <a:ext cx="5562600" cy="523220"/>
          </a:xfrm>
          <a:prstGeom prst="rect">
            <a:avLst/>
          </a:prstGeom>
          <a:solidFill>
            <a:srgbClr val="92D050"/>
          </a:solidFill>
          <a:ln w="9525">
            <a:noFill/>
            <a:miter lim="800000"/>
            <a:headEnd/>
            <a:tailEnd/>
          </a:ln>
        </p:spPr>
        <p:txBody>
          <a:bodyPr wrap="square">
            <a:spAutoFit/>
          </a:bodyPr>
          <a:lstStyle/>
          <a:p>
            <a:r>
              <a:rPr lang="en-US" sz="1400" b="1" dirty="0"/>
              <a:t>News Conference  </a:t>
            </a:r>
            <a:r>
              <a:rPr lang="en-US" sz="1400" b="1" dirty="0" smtClean="0"/>
              <a:t>12 – 12: 45pm</a:t>
            </a:r>
            <a:endParaRPr lang="en-US" sz="1400" b="1" dirty="0"/>
          </a:p>
          <a:p>
            <a:r>
              <a:rPr lang="en-US" sz="1400" b="1" dirty="0" smtClean="0"/>
              <a:t>Visitor Center Conf Room  (Open </a:t>
            </a:r>
            <a:r>
              <a:rPr lang="en-US" sz="1400" b="1" dirty="0"/>
              <a:t>to the Public)</a:t>
            </a:r>
          </a:p>
        </p:txBody>
      </p:sp>
      <p:sp>
        <p:nvSpPr>
          <p:cNvPr id="44039" name="Text Box 7"/>
          <p:cNvSpPr txBox="1">
            <a:spLocks noChangeArrowheads="1"/>
          </p:cNvSpPr>
          <p:nvPr/>
        </p:nvSpPr>
        <p:spPr bwMode="auto">
          <a:xfrm>
            <a:off x="228600" y="228600"/>
            <a:ext cx="8534400" cy="579438"/>
          </a:xfrm>
          <a:prstGeom prst="rect">
            <a:avLst/>
          </a:prstGeom>
          <a:noFill/>
          <a:ln w="9525">
            <a:noFill/>
            <a:miter lim="800000"/>
            <a:headEnd/>
            <a:tailEnd/>
          </a:ln>
        </p:spPr>
        <p:txBody>
          <a:bodyPr>
            <a:spAutoFit/>
          </a:bodyPr>
          <a:lstStyle/>
          <a:p>
            <a:pPr>
              <a:spcBef>
                <a:spcPct val="50000"/>
              </a:spcBef>
            </a:pPr>
            <a:r>
              <a:rPr lang="en-US" sz="3200" b="1" i="1" dirty="0" smtClean="0">
                <a:solidFill>
                  <a:srgbClr val="0000FF"/>
                </a:solidFill>
              </a:rPr>
              <a:t>Logistics / Set up</a:t>
            </a:r>
            <a:endParaRPr lang="en-US" sz="3200" b="1" i="1" dirty="0">
              <a:solidFill>
                <a:srgbClr val="0000FF"/>
              </a:solidFill>
            </a:endParaRPr>
          </a:p>
        </p:txBody>
      </p:sp>
      <p:sp>
        <p:nvSpPr>
          <p:cNvPr id="44041" name="Rectangle 9"/>
          <p:cNvSpPr>
            <a:spLocks noChangeArrowheads="1"/>
          </p:cNvSpPr>
          <p:nvPr/>
        </p:nvSpPr>
        <p:spPr bwMode="auto">
          <a:xfrm>
            <a:off x="3048000" y="2743200"/>
            <a:ext cx="1905000" cy="457200"/>
          </a:xfrm>
          <a:prstGeom prst="rect">
            <a:avLst/>
          </a:prstGeom>
          <a:solidFill>
            <a:srgbClr val="0070C0"/>
          </a:solidFill>
          <a:ln w="9525">
            <a:solidFill>
              <a:schemeClr val="tx1"/>
            </a:solidFill>
            <a:miter lim="800000"/>
            <a:headEnd/>
            <a:tailEnd/>
          </a:ln>
        </p:spPr>
        <p:txBody>
          <a:bodyPr wrap="none" anchor="ctr"/>
          <a:lstStyle/>
          <a:p>
            <a:pPr algn="ctr"/>
            <a:r>
              <a:rPr lang="en-US" sz="1000" dirty="0" smtClean="0">
                <a:solidFill>
                  <a:schemeClr val="bg1"/>
                </a:solidFill>
              </a:rPr>
              <a:t>2 - 6ft tables w/ 5 chairs</a:t>
            </a:r>
            <a:endParaRPr lang="en-US" sz="1000" dirty="0">
              <a:solidFill>
                <a:schemeClr val="bg1"/>
              </a:solidFill>
            </a:endParaRPr>
          </a:p>
          <a:p>
            <a:pPr algn="ctr"/>
            <a:r>
              <a:rPr lang="en-US" sz="1000" dirty="0">
                <a:solidFill>
                  <a:schemeClr val="bg1"/>
                </a:solidFill>
              </a:rPr>
              <a:t>and water</a:t>
            </a:r>
          </a:p>
          <a:p>
            <a:pPr algn="ctr"/>
            <a:r>
              <a:rPr lang="en-US" sz="1000" dirty="0">
                <a:solidFill>
                  <a:schemeClr val="bg1"/>
                </a:solidFill>
              </a:rPr>
              <a:t>2 – </a:t>
            </a:r>
            <a:r>
              <a:rPr lang="en-US" sz="1000" dirty="0" err="1" smtClean="0">
                <a:solidFill>
                  <a:schemeClr val="bg1"/>
                </a:solidFill>
              </a:rPr>
              <a:t>mics</a:t>
            </a:r>
            <a:endParaRPr lang="en-US" sz="1000" dirty="0">
              <a:solidFill>
                <a:schemeClr val="bg1"/>
              </a:solidFill>
            </a:endParaRPr>
          </a:p>
        </p:txBody>
      </p:sp>
      <p:sp>
        <p:nvSpPr>
          <p:cNvPr id="44042" name="Rectangle 10"/>
          <p:cNvSpPr>
            <a:spLocks noChangeArrowheads="1"/>
          </p:cNvSpPr>
          <p:nvPr/>
        </p:nvSpPr>
        <p:spPr bwMode="auto">
          <a:xfrm>
            <a:off x="5181600" y="2667000"/>
            <a:ext cx="914400" cy="838200"/>
          </a:xfrm>
          <a:prstGeom prst="rect">
            <a:avLst/>
          </a:prstGeom>
          <a:solidFill>
            <a:srgbClr val="0070C0"/>
          </a:solidFill>
          <a:ln w="9525">
            <a:solidFill>
              <a:schemeClr val="tx1"/>
            </a:solidFill>
            <a:miter lim="800000"/>
            <a:headEnd/>
            <a:tailEnd/>
          </a:ln>
        </p:spPr>
        <p:txBody>
          <a:bodyPr wrap="none" anchor="ctr"/>
          <a:lstStyle/>
          <a:p>
            <a:pPr algn="ctr"/>
            <a:r>
              <a:rPr lang="en-US" sz="1000" dirty="0">
                <a:solidFill>
                  <a:schemeClr val="bg1"/>
                </a:solidFill>
              </a:rPr>
              <a:t>Podium w/mic &amp;</a:t>
            </a:r>
          </a:p>
          <a:p>
            <a:pPr algn="ctr"/>
            <a:r>
              <a:rPr lang="en-US" sz="1000" dirty="0">
                <a:solidFill>
                  <a:schemeClr val="bg1"/>
                </a:solidFill>
              </a:rPr>
              <a:t>Speaker</a:t>
            </a:r>
          </a:p>
          <a:p>
            <a:pPr algn="ctr"/>
            <a:r>
              <a:rPr lang="en-US" sz="1000" dirty="0" smtClean="0">
                <a:solidFill>
                  <a:schemeClr val="bg1"/>
                </a:solidFill>
              </a:rPr>
              <a:t>CBP </a:t>
            </a:r>
            <a:r>
              <a:rPr lang="en-US" sz="1000" dirty="0">
                <a:solidFill>
                  <a:schemeClr val="bg1"/>
                </a:solidFill>
              </a:rPr>
              <a:t>Logo</a:t>
            </a:r>
          </a:p>
          <a:p>
            <a:pPr algn="ctr"/>
            <a:r>
              <a:rPr lang="en-US" sz="1000" dirty="0">
                <a:solidFill>
                  <a:schemeClr val="bg1"/>
                </a:solidFill>
              </a:rPr>
              <a:t>&amp;</a:t>
            </a:r>
          </a:p>
          <a:p>
            <a:pPr algn="ctr"/>
            <a:r>
              <a:rPr lang="en-US" sz="1000" dirty="0">
                <a:solidFill>
                  <a:schemeClr val="bg1"/>
                </a:solidFill>
              </a:rPr>
              <a:t>MULT BOX</a:t>
            </a:r>
          </a:p>
        </p:txBody>
      </p:sp>
      <p:sp>
        <p:nvSpPr>
          <p:cNvPr id="44043" name="Rectangle 11"/>
          <p:cNvSpPr>
            <a:spLocks noChangeArrowheads="1"/>
          </p:cNvSpPr>
          <p:nvPr/>
        </p:nvSpPr>
        <p:spPr bwMode="auto">
          <a:xfrm>
            <a:off x="6400800" y="2743200"/>
            <a:ext cx="1828800" cy="457200"/>
          </a:xfrm>
          <a:prstGeom prst="rect">
            <a:avLst/>
          </a:prstGeom>
          <a:solidFill>
            <a:srgbClr val="0070C0"/>
          </a:solidFill>
          <a:ln w="9525">
            <a:solidFill>
              <a:schemeClr val="tx1"/>
            </a:solidFill>
            <a:miter lim="800000"/>
            <a:headEnd/>
            <a:tailEnd/>
          </a:ln>
        </p:spPr>
        <p:txBody>
          <a:bodyPr wrap="none" anchor="ctr"/>
          <a:lstStyle/>
          <a:p>
            <a:pPr algn="ctr"/>
            <a:r>
              <a:rPr lang="en-US" sz="1000" dirty="0" smtClean="0">
                <a:solidFill>
                  <a:schemeClr val="bg1"/>
                </a:solidFill>
              </a:rPr>
              <a:t>2 – 6ft tables w/ 5 chairs</a:t>
            </a:r>
          </a:p>
          <a:p>
            <a:pPr algn="ctr"/>
            <a:r>
              <a:rPr lang="en-US" sz="1000" dirty="0" smtClean="0">
                <a:solidFill>
                  <a:schemeClr val="bg1"/>
                </a:solidFill>
              </a:rPr>
              <a:t>and water</a:t>
            </a:r>
          </a:p>
          <a:p>
            <a:pPr algn="ctr"/>
            <a:r>
              <a:rPr lang="en-US" sz="1000" dirty="0" smtClean="0">
                <a:solidFill>
                  <a:schemeClr val="bg1"/>
                </a:solidFill>
              </a:rPr>
              <a:t>2 – </a:t>
            </a:r>
            <a:r>
              <a:rPr lang="en-US" sz="1000" dirty="0" err="1" smtClean="0">
                <a:solidFill>
                  <a:schemeClr val="bg1"/>
                </a:solidFill>
              </a:rPr>
              <a:t>mics</a:t>
            </a:r>
            <a:endParaRPr lang="en-US" sz="1000" dirty="0">
              <a:solidFill>
                <a:schemeClr val="bg1"/>
              </a:solidFill>
            </a:endParaRPr>
          </a:p>
        </p:txBody>
      </p:sp>
      <p:sp>
        <p:nvSpPr>
          <p:cNvPr id="44047" name="Line 16"/>
          <p:cNvSpPr>
            <a:spLocks noChangeShapeType="1"/>
          </p:cNvSpPr>
          <p:nvPr/>
        </p:nvSpPr>
        <p:spPr bwMode="auto">
          <a:xfrm flipV="1">
            <a:off x="2667000" y="1676400"/>
            <a:ext cx="304800" cy="1905000"/>
          </a:xfrm>
          <a:prstGeom prst="line">
            <a:avLst/>
          </a:prstGeom>
          <a:noFill/>
          <a:ln w="9525">
            <a:solidFill>
              <a:schemeClr val="tx1"/>
            </a:solidFill>
            <a:round/>
            <a:headEnd/>
            <a:tailEnd/>
          </a:ln>
        </p:spPr>
        <p:txBody>
          <a:bodyPr/>
          <a:lstStyle/>
          <a:p>
            <a:endParaRPr lang="en-US" dirty="0"/>
          </a:p>
        </p:txBody>
      </p:sp>
      <p:sp>
        <p:nvSpPr>
          <p:cNvPr id="44048" name="Line 17"/>
          <p:cNvSpPr>
            <a:spLocks noChangeShapeType="1"/>
          </p:cNvSpPr>
          <p:nvPr/>
        </p:nvSpPr>
        <p:spPr bwMode="auto">
          <a:xfrm flipH="1" flipV="1">
            <a:off x="8001000" y="1676400"/>
            <a:ext cx="762000" cy="1905000"/>
          </a:xfrm>
          <a:prstGeom prst="line">
            <a:avLst/>
          </a:prstGeom>
          <a:noFill/>
          <a:ln w="9525">
            <a:solidFill>
              <a:schemeClr val="tx1"/>
            </a:solidFill>
            <a:round/>
            <a:headEnd/>
            <a:tailEnd/>
          </a:ln>
        </p:spPr>
        <p:txBody>
          <a:bodyPr/>
          <a:lstStyle/>
          <a:p>
            <a:endParaRPr lang="en-US" dirty="0"/>
          </a:p>
        </p:txBody>
      </p:sp>
      <p:sp>
        <p:nvSpPr>
          <p:cNvPr id="44049" name="Text Box 18"/>
          <p:cNvSpPr txBox="1">
            <a:spLocks noChangeArrowheads="1"/>
          </p:cNvSpPr>
          <p:nvPr/>
        </p:nvSpPr>
        <p:spPr bwMode="auto">
          <a:xfrm rot="4033478">
            <a:off x="7918192" y="2289885"/>
            <a:ext cx="1184275" cy="276999"/>
          </a:xfrm>
          <a:prstGeom prst="rect">
            <a:avLst/>
          </a:prstGeom>
          <a:solidFill>
            <a:schemeClr val="bg2"/>
          </a:solidFill>
          <a:ln w="9525">
            <a:noFill/>
            <a:miter lim="800000"/>
            <a:headEnd/>
            <a:tailEnd/>
          </a:ln>
        </p:spPr>
        <p:txBody>
          <a:bodyPr>
            <a:spAutoFit/>
          </a:bodyPr>
          <a:lstStyle/>
          <a:p>
            <a:pPr algn="ctr"/>
            <a:r>
              <a:rPr lang="en-US" sz="1200" dirty="0"/>
              <a:t>Flags</a:t>
            </a:r>
            <a:endParaRPr lang="en-US" dirty="0"/>
          </a:p>
        </p:txBody>
      </p:sp>
      <p:sp>
        <p:nvSpPr>
          <p:cNvPr id="44050" name="Line 19"/>
          <p:cNvSpPr>
            <a:spLocks noChangeShapeType="1"/>
          </p:cNvSpPr>
          <p:nvPr/>
        </p:nvSpPr>
        <p:spPr bwMode="auto">
          <a:xfrm>
            <a:off x="5181600" y="3657600"/>
            <a:ext cx="0" cy="2133600"/>
          </a:xfrm>
          <a:prstGeom prst="line">
            <a:avLst/>
          </a:prstGeom>
          <a:noFill/>
          <a:ln w="9525">
            <a:solidFill>
              <a:schemeClr val="tx1"/>
            </a:solidFill>
            <a:round/>
            <a:headEnd/>
            <a:tailEnd/>
          </a:ln>
        </p:spPr>
        <p:txBody>
          <a:bodyPr/>
          <a:lstStyle/>
          <a:p>
            <a:endParaRPr lang="en-US" dirty="0"/>
          </a:p>
        </p:txBody>
      </p:sp>
      <p:sp>
        <p:nvSpPr>
          <p:cNvPr id="44053" name="Text Box 22"/>
          <p:cNvSpPr txBox="1">
            <a:spLocks noChangeArrowheads="1"/>
          </p:cNvSpPr>
          <p:nvPr/>
        </p:nvSpPr>
        <p:spPr bwMode="auto">
          <a:xfrm>
            <a:off x="5410200" y="4173538"/>
            <a:ext cx="458788" cy="244475"/>
          </a:xfrm>
          <a:prstGeom prst="rect">
            <a:avLst/>
          </a:prstGeom>
          <a:noFill/>
          <a:ln w="9525">
            <a:noFill/>
            <a:miter lim="800000"/>
            <a:headEnd/>
            <a:tailEnd/>
          </a:ln>
        </p:spPr>
        <p:txBody>
          <a:bodyPr>
            <a:spAutoFit/>
          </a:bodyPr>
          <a:lstStyle/>
          <a:p>
            <a:r>
              <a:rPr lang="en-US" sz="1000" dirty="0"/>
              <a:t>Aisle</a:t>
            </a:r>
          </a:p>
        </p:txBody>
      </p:sp>
      <p:sp>
        <p:nvSpPr>
          <p:cNvPr id="44054" name="Text Box 24"/>
          <p:cNvSpPr txBox="1">
            <a:spLocks noChangeArrowheads="1"/>
          </p:cNvSpPr>
          <p:nvPr/>
        </p:nvSpPr>
        <p:spPr bwMode="auto">
          <a:xfrm>
            <a:off x="5410200" y="5257800"/>
            <a:ext cx="533400" cy="244475"/>
          </a:xfrm>
          <a:prstGeom prst="rect">
            <a:avLst/>
          </a:prstGeom>
          <a:solidFill>
            <a:schemeClr val="bg1">
              <a:lumMod val="85000"/>
            </a:schemeClr>
          </a:solidFill>
          <a:ln w="9525">
            <a:noFill/>
            <a:miter lim="800000"/>
            <a:headEnd/>
            <a:tailEnd/>
          </a:ln>
        </p:spPr>
        <p:txBody>
          <a:bodyPr>
            <a:spAutoFit/>
          </a:bodyPr>
          <a:lstStyle/>
          <a:p>
            <a:r>
              <a:rPr lang="en-US" sz="1000" dirty="0"/>
              <a:t>Press</a:t>
            </a:r>
          </a:p>
        </p:txBody>
      </p:sp>
      <p:sp>
        <p:nvSpPr>
          <p:cNvPr id="23" name="Rectangle 24"/>
          <p:cNvSpPr>
            <a:spLocks noChangeArrowheads="1"/>
          </p:cNvSpPr>
          <p:nvPr/>
        </p:nvSpPr>
        <p:spPr bwMode="auto">
          <a:xfrm>
            <a:off x="3048000" y="3657600"/>
            <a:ext cx="1752600" cy="2133600"/>
          </a:xfrm>
          <a:prstGeom prst="rect">
            <a:avLst/>
          </a:prstGeom>
          <a:solidFill>
            <a:srgbClr val="0070C0"/>
          </a:solidFill>
          <a:ln w="9525">
            <a:solidFill>
              <a:schemeClr val="tx1"/>
            </a:solidFill>
            <a:miter lim="800000"/>
            <a:headEnd/>
            <a:tailEnd/>
          </a:ln>
        </p:spPr>
        <p:txBody>
          <a:bodyPr wrap="none" anchor="ctr"/>
          <a:lstStyle/>
          <a:p>
            <a:pPr algn="ctr"/>
            <a:r>
              <a:rPr lang="en-US" sz="2000" dirty="0" smtClean="0">
                <a:solidFill>
                  <a:schemeClr val="bg1"/>
                </a:solidFill>
              </a:rPr>
              <a:t>35 Chairs</a:t>
            </a:r>
            <a:endParaRPr lang="en-US" sz="2000" dirty="0">
              <a:solidFill>
                <a:schemeClr val="bg1"/>
              </a:solidFill>
            </a:endParaRPr>
          </a:p>
        </p:txBody>
      </p:sp>
      <p:sp>
        <p:nvSpPr>
          <p:cNvPr id="24" name="Rectangle 24"/>
          <p:cNvSpPr>
            <a:spLocks noChangeArrowheads="1"/>
          </p:cNvSpPr>
          <p:nvPr/>
        </p:nvSpPr>
        <p:spPr bwMode="auto">
          <a:xfrm>
            <a:off x="6477000" y="3657600"/>
            <a:ext cx="1752600" cy="2133600"/>
          </a:xfrm>
          <a:prstGeom prst="rect">
            <a:avLst/>
          </a:prstGeom>
          <a:solidFill>
            <a:srgbClr val="0070C0"/>
          </a:solidFill>
          <a:ln w="9525">
            <a:solidFill>
              <a:schemeClr val="tx1"/>
            </a:solidFill>
            <a:miter lim="800000"/>
            <a:headEnd/>
            <a:tailEnd/>
          </a:ln>
        </p:spPr>
        <p:txBody>
          <a:bodyPr wrap="none" anchor="ctr"/>
          <a:lstStyle/>
          <a:p>
            <a:pPr algn="ctr"/>
            <a:r>
              <a:rPr lang="en-US" sz="2000" dirty="0" smtClean="0">
                <a:solidFill>
                  <a:schemeClr val="bg1"/>
                </a:solidFill>
              </a:rPr>
              <a:t>~28 Chairs</a:t>
            </a:r>
            <a:endParaRPr lang="en-US" sz="2000" dirty="0">
              <a:solidFill>
                <a:schemeClr val="bg1"/>
              </a:solidFill>
            </a:endParaRPr>
          </a:p>
        </p:txBody>
      </p:sp>
      <p:sp>
        <p:nvSpPr>
          <p:cNvPr id="26" name="Line 19"/>
          <p:cNvSpPr>
            <a:spLocks noChangeShapeType="1"/>
          </p:cNvSpPr>
          <p:nvPr/>
        </p:nvSpPr>
        <p:spPr bwMode="auto">
          <a:xfrm>
            <a:off x="6096000" y="3657600"/>
            <a:ext cx="0" cy="2133600"/>
          </a:xfrm>
          <a:prstGeom prst="line">
            <a:avLst/>
          </a:prstGeom>
          <a:noFill/>
          <a:ln w="9525">
            <a:solidFill>
              <a:schemeClr val="tx1"/>
            </a:solidFill>
            <a:round/>
            <a:headEnd/>
            <a:tailEnd/>
          </a:ln>
        </p:spPr>
        <p:txBody>
          <a:bodyPr/>
          <a:lstStyle/>
          <a:p>
            <a:endParaRPr lang="en-US" dirty="0"/>
          </a:p>
        </p:txBody>
      </p:sp>
      <p:sp>
        <p:nvSpPr>
          <p:cNvPr id="25" name="TextBox 24"/>
          <p:cNvSpPr txBox="1"/>
          <p:nvPr/>
        </p:nvSpPr>
        <p:spPr>
          <a:xfrm>
            <a:off x="0" y="1752600"/>
            <a:ext cx="2667000" cy="6032421"/>
          </a:xfrm>
          <a:prstGeom prst="rect">
            <a:avLst/>
          </a:prstGeom>
          <a:noFill/>
        </p:spPr>
        <p:txBody>
          <a:bodyPr wrap="square" rtlCol="0">
            <a:spAutoFit/>
          </a:bodyPr>
          <a:lstStyle/>
          <a:p>
            <a:r>
              <a:rPr lang="en-US" sz="1400" b="1" i="1" dirty="0" smtClean="0"/>
              <a:t>Checklist:</a:t>
            </a:r>
          </a:p>
          <a:p>
            <a:endParaRPr lang="en-US" sz="1400" b="1" i="1" dirty="0" smtClean="0"/>
          </a:p>
          <a:p>
            <a:r>
              <a:rPr lang="en-US" sz="1400" b="1" i="1" dirty="0" smtClean="0"/>
              <a:t>Arboretum to provide:</a:t>
            </a:r>
            <a:endParaRPr lang="en-US" sz="1400" i="1" dirty="0" smtClean="0"/>
          </a:p>
          <a:p>
            <a:pPr>
              <a:buFont typeface="Arial" pitchFamily="34" charset="0"/>
              <a:buChar char="•"/>
            </a:pPr>
            <a:r>
              <a:rPr lang="en-US" sz="1400" i="1" dirty="0" smtClean="0"/>
              <a:t>Wireless internet</a:t>
            </a:r>
          </a:p>
          <a:p>
            <a:pPr>
              <a:buFont typeface="Arial" pitchFamily="34" charset="0"/>
              <a:buChar char="•"/>
            </a:pPr>
            <a:r>
              <a:rPr lang="en-US" sz="1400" i="1" dirty="0" smtClean="0"/>
              <a:t>Podium</a:t>
            </a:r>
          </a:p>
          <a:p>
            <a:pPr>
              <a:buFont typeface="Arial" pitchFamily="34" charset="0"/>
              <a:buChar char="•"/>
            </a:pPr>
            <a:r>
              <a:rPr lang="en-US" sz="1400" i="1" dirty="0" smtClean="0"/>
              <a:t>Electricity</a:t>
            </a:r>
          </a:p>
          <a:p>
            <a:pPr>
              <a:buFont typeface="Arial" pitchFamily="34" charset="0"/>
              <a:buChar char="•"/>
            </a:pPr>
            <a:r>
              <a:rPr lang="en-US" sz="1400" i="1" dirty="0" smtClean="0"/>
              <a:t>Chairs (75) </a:t>
            </a:r>
          </a:p>
          <a:p>
            <a:pPr>
              <a:buFont typeface="Arial" pitchFamily="34" charset="0"/>
              <a:buChar char="•"/>
            </a:pPr>
            <a:r>
              <a:rPr lang="en-US" sz="1400" i="1" dirty="0" smtClean="0"/>
              <a:t>6ft tables (4) with chairs (5)/table </a:t>
            </a:r>
          </a:p>
          <a:p>
            <a:pPr>
              <a:buFont typeface="Arial" pitchFamily="34" charset="0"/>
              <a:buChar char="•"/>
            </a:pPr>
            <a:r>
              <a:rPr lang="en-US" sz="1400" i="1" dirty="0" smtClean="0"/>
              <a:t> will use lobby counter for  press </a:t>
            </a:r>
            <a:r>
              <a:rPr lang="en-US" sz="1400" i="1" dirty="0" err="1" smtClean="0"/>
              <a:t>regist</a:t>
            </a:r>
            <a:r>
              <a:rPr lang="en-US" sz="1400" i="1" dirty="0" smtClean="0"/>
              <a:t>. &amp; materials</a:t>
            </a:r>
          </a:p>
          <a:p>
            <a:endParaRPr lang="en-US" sz="1400" i="1" dirty="0" smtClean="0"/>
          </a:p>
          <a:p>
            <a:pPr lvl="1"/>
            <a:endParaRPr lang="en-US" sz="1400" i="1" dirty="0" smtClean="0"/>
          </a:p>
          <a:p>
            <a:r>
              <a:rPr lang="en-US" sz="1400" b="1" i="1" dirty="0" smtClean="0"/>
              <a:t>CBP to provide:</a:t>
            </a:r>
            <a:endParaRPr lang="en-US" sz="1400" i="1" dirty="0" smtClean="0"/>
          </a:p>
          <a:p>
            <a:pPr>
              <a:buFont typeface="Arial" pitchFamily="34" charset="0"/>
              <a:buChar char="•"/>
            </a:pPr>
            <a:r>
              <a:rPr lang="en-US" sz="1400" i="1" dirty="0" smtClean="0"/>
              <a:t>Flags</a:t>
            </a:r>
          </a:p>
          <a:p>
            <a:pPr>
              <a:buFont typeface="Arial" pitchFamily="34" charset="0"/>
              <a:buChar char="•"/>
            </a:pPr>
            <a:r>
              <a:rPr lang="en-US" sz="1400" i="1" dirty="0" smtClean="0"/>
              <a:t>Logo</a:t>
            </a:r>
          </a:p>
          <a:p>
            <a:pPr>
              <a:buFont typeface="Arial" pitchFamily="34" charset="0"/>
              <a:buChar char="•"/>
            </a:pPr>
            <a:r>
              <a:rPr lang="en-US" sz="1400" i="1" dirty="0" smtClean="0"/>
              <a:t>Sound system</a:t>
            </a:r>
          </a:p>
          <a:p>
            <a:pPr lvl="1">
              <a:buFont typeface="Arial" pitchFamily="34" charset="0"/>
              <a:buChar char="•"/>
            </a:pPr>
            <a:r>
              <a:rPr lang="en-US" sz="1400" i="1" dirty="0" smtClean="0"/>
              <a:t>Table </a:t>
            </a:r>
            <a:r>
              <a:rPr lang="en-US" sz="1400" i="1" dirty="0" err="1" smtClean="0"/>
              <a:t>Mics</a:t>
            </a:r>
            <a:r>
              <a:rPr lang="en-US" sz="1400" i="1" dirty="0" smtClean="0"/>
              <a:t> </a:t>
            </a:r>
          </a:p>
          <a:p>
            <a:pPr lvl="1">
              <a:buFont typeface="Arial" pitchFamily="34" charset="0"/>
              <a:buChar char="•"/>
            </a:pPr>
            <a:r>
              <a:rPr lang="en-US" sz="1400" i="1" dirty="0" err="1" smtClean="0"/>
              <a:t>Mult</a:t>
            </a:r>
            <a:r>
              <a:rPr lang="en-US" sz="1400" i="1" dirty="0" smtClean="0"/>
              <a:t> box</a:t>
            </a:r>
          </a:p>
          <a:p>
            <a:pPr>
              <a:buFont typeface="Arial" pitchFamily="34" charset="0"/>
              <a:buChar char="•"/>
            </a:pPr>
            <a:r>
              <a:rPr lang="en-US" sz="1400" i="1" dirty="0" smtClean="0"/>
              <a:t>Water pitchers &amp; glasses (10)</a:t>
            </a:r>
          </a:p>
          <a:p>
            <a:pPr>
              <a:buFont typeface="Arial" pitchFamily="34" charset="0"/>
              <a:buChar char="•"/>
            </a:pPr>
            <a:r>
              <a:rPr lang="en-US" sz="1400" i="1" dirty="0" smtClean="0"/>
              <a:t>Table linens</a:t>
            </a:r>
          </a:p>
          <a:p>
            <a:pPr>
              <a:buFont typeface="Arial" pitchFamily="34" charset="0"/>
              <a:buChar char="•"/>
            </a:pPr>
            <a:r>
              <a:rPr lang="en-US" sz="1400" i="1" dirty="0" smtClean="0"/>
              <a:t> Name plates</a:t>
            </a:r>
          </a:p>
          <a:p>
            <a:pPr>
              <a:buFont typeface="Arial" pitchFamily="34" charset="0"/>
              <a:buChar char="•"/>
            </a:pPr>
            <a:endParaRPr lang="en-US" sz="1600" i="1" dirty="0" smtClean="0"/>
          </a:p>
          <a:p>
            <a:pPr>
              <a:buFont typeface="Arial" pitchFamily="34" charset="0"/>
              <a:buChar char="•"/>
            </a:pPr>
            <a:endParaRPr lang="en-US" sz="1600" i="1" dirty="0" smtClean="0"/>
          </a:p>
          <a:p>
            <a:endParaRPr lang="en-US" sz="1600" i="1" dirty="0" smtClean="0"/>
          </a:p>
          <a:p>
            <a:endParaRPr lang="en-US" sz="1600" dirty="0"/>
          </a:p>
        </p:txBody>
      </p:sp>
      <p:sp>
        <p:nvSpPr>
          <p:cNvPr id="30" name="Rectangle 9"/>
          <p:cNvSpPr>
            <a:spLocks noChangeArrowheads="1"/>
          </p:cNvSpPr>
          <p:nvPr/>
        </p:nvSpPr>
        <p:spPr bwMode="auto">
          <a:xfrm>
            <a:off x="2895600" y="2514600"/>
            <a:ext cx="2057400" cy="304800"/>
          </a:xfrm>
          <a:prstGeom prst="rect">
            <a:avLst/>
          </a:prstGeom>
          <a:noFill/>
          <a:ln w="9525">
            <a:noFill/>
            <a:miter lim="800000"/>
            <a:headEnd/>
            <a:tailEnd/>
          </a:ln>
        </p:spPr>
        <p:txBody>
          <a:bodyPr wrap="none" anchor="ctr"/>
          <a:lstStyle/>
          <a:p>
            <a:pPr algn="ctr"/>
            <a:r>
              <a:rPr lang="en-US" sz="1000" dirty="0" smtClean="0"/>
              <a:t>USDA  DE PA  VA   CBC</a:t>
            </a:r>
            <a:endParaRPr lang="en-US" sz="1000" dirty="0"/>
          </a:p>
        </p:txBody>
      </p:sp>
      <p:sp>
        <p:nvSpPr>
          <p:cNvPr id="31" name="Rectangle 11"/>
          <p:cNvSpPr>
            <a:spLocks noChangeArrowheads="1"/>
          </p:cNvSpPr>
          <p:nvPr/>
        </p:nvSpPr>
        <p:spPr bwMode="auto">
          <a:xfrm>
            <a:off x="6400800" y="2514600"/>
            <a:ext cx="2057400" cy="228600"/>
          </a:xfrm>
          <a:prstGeom prst="rect">
            <a:avLst/>
          </a:prstGeom>
          <a:noFill/>
          <a:ln w="9525">
            <a:noFill/>
            <a:miter lim="800000"/>
            <a:headEnd/>
            <a:tailEnd/>
          </a:ln>
        </p:spPr>
        <p:txBody>
          <a:bodyPr wrap="none" anchor="ctr"/>
          <a:lstStyle/>
          <a:p>
            <a:pPr algn="ctr"/>
            <a:r>
              <a:rPr lang="en-US" sz="1000" dirty="0" smtClean="0"/>
              <a:t>DC   MD  EPA  NY  WV</a:t>
            </a:r>
            <a:endParaRPr lang="en-US" sz="1000" dirty="0"/>
          </a:p>
        </p:txBody>
      </p:sp>
      <p:sp>
        <p:nvSpPr>
          <p:cNvPr id="27" name="Rectangle 26"/>
          <p:cNvSpPr/>
          <p:nvPr/>
        </p:nvSpPr>
        <p:spPr>
          <a:xfrm>
            <a:off x="6477000" y="5029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70C0"/>
                </a:solidFill>
              </a:rPr>
              <a:t>No chairs; </a:t>
            </a:r>
            <a:r>
              <a:rPr lang="en-US" sz="1100" dirty="0" err="1" smtClean="0">
                <a:solidFill>
                  <a:srgbClr val="0070C0"/>
                </a:solidFill>
              </a:rPr>
              <a:t>t.v</a:t>
            </a:r>
            <a:r>
              <a:rPr lang="en-US" sz="1100" dirty="0" smtClean="0">
                <a:solidFill>
                  <a:srgbClr val="0070C0"/>
                </a:solidFill>
              </a:rPr>
              <a:t>. media section</a:t>
            </a:r>
            <a:endParaRPr lang="en-US" sz="1100" dirty="0">
              <a:solidFill>
                <a:srgbClr val="0070C0"/>
              </a:solidFill>
            </a:endParaRPr>
          </a:p>
        </p:txBody>
      </p:sp>
      <p:sp>
        <p:nvSpPr>
          <p:cNvPr id="28" name="Rectangle 41"/>
          <p:cNvSpPr>
            <a:spLocks noChangeArrowheads="1"/>
          </p:cNvSpPr>
          <p:nvPr/>
        </p:nvSpPr>
        <p:spPr bwMode="auto">
          <a:xfrm rot="16200000">
            <a:off x="8001000" y="762000"/>
            <a:ext cx="914400" cy="304800"/>
          </a:xfrm>
          <a:prstGeom prst="rect">
            <a:avLst/>
          </a:prstGeom>
          <a:solidFill>
            <a:schemeClr val="bg2">
              <a:lumMod val="40000"/>
              <a:lumOff val="60000"/>
            </a:schemeClr>
          </a:solidFill>
          <a:ln w="9525">
            <a:solidFill>
              <a:schemeClr val="tx1"/>
            </a:solidFill>
            <a:miter lim="800000"/>
            <a:headEnd/>
            <a:tailEnd/>
          </a:ln>
        </p:spPr>
        <p:txBody>
          <a:bodyPr wrap="none" anchor="ctr"/>
          <a:lstStyle/>
          <a:p>
            <a:pPr algn="ctr"/>
            <a:r>
              <a:rPr lang="en-US" sz="1100" dirty="0" smtClean="0"/>
              <a:t>Extra exit</a:t>
            </a:r>
            <a:endParaRPr lang="en-US" sz="1100" dirty="0"/>
          </a:p>
        </p:txBody>
      </p:sp>
      <p:sp>
        <p:nvSpPr>
          <p:cNvPr id="29" name="Rectangle 16"/>
          <p:cNvSpPr>
            <a:spLocks noChangeArrowheads="1"/>
          </p:cNvSpPr>
          <p:nvPr/>
        </p:nvSpPr>
        <p:spPr bwMode="auto">
          <a:xfrm>
            <a:off x="2819400" y="6477000"/>
            <a:ext cx="609600" cy="152400"/>
          </a:xfrm>
          <a:prstGeom prst="rect">
            <a:avLst/>
          </a:prstGeom>
          <a:solidFill>
            <a:schemeClr val="accent3">
              <a:lumMod val="85000"/>
            </a:schemeClr>
          </a:solidFill>
          <a:ln w="9525">
            <a:solidFill>
              <a:schemeClr val="tx1"/>
            </a:solidFill>
            <a:miter lim="800000"/>
            <a:headEnd/>
            <a:tailEnd/>
          </a:ln>
        </p:spPr>
        <p:txBody>
          <a:bodyPr wrap="none" anchor="ctr"/>
          <a:lstStyle/>
          <a:p>
            <a:pPr algn="ctr"/>
            <a:r>
              <a:rPr lang="en-US" sz="900" dirty="0" smtClean="0"/>
              <a:t>Entry</a:t>
            </a:r>
            <a:endParaRPr lang="en-US" sz="900" dirty="0"/>
          </a:p>
        </p:txBody>
      </p:sp>
      <p:sp>
        <p:nvSpPr>
          <p:cNvPr id="22" name="Text Box 18"/>
          <p:cNvSpPr txBox="1">
            <a:spLocks noChangeArrowheads="1"/>
          </p:cNvSpPr>
          <p:nvPr/>
        </p:nvSpPr>
        <p:spPr bwMode="auto">
          <a:xfrm rot="16784610">
            <a:off x="2082977" y="2297336"/>
            <a:ext cx="1184275" cy="276999"/>
          </a:xfrm>
          <a:prstGeom prst="rect">
            <a:avLst/>
          </a:prstGeom>
          <a:solidFill>
            <a:schemeClr val="bg2"/>
          </a:solidFill>
          <a:ln w="9525">
            <a:noFill/>
            <a:miter lim="800000"/>
            <a:headEnd/>
            <a:tailEnd/>
          </a:ln>
        </p:spPr>
        <p:txBody>
          <a:bodyPr>
            <a:spAutoFit/>
          </a:bodyPr>
          <a:lstStyle/>
          <a:p>
            <a:pPr algn="ctr"/>
            <a:r>
              <a:rPr lang="en-US" sz="1200" dirty="0"/>
              <a:t>Flags</a:t>
            </a:r>
            <a:endParaRPr lang="en-US" dirty="0"/>
          </a:p>
        </p:txBody>
      </p:sp>
      <p:cxnSp>
        <p:nvCxnSpPr>
          <p:cNvPr id="33" name="Straight Connector 32"/>
          <p:cNvCxnSpPr/>
          <p:nvPr/>
        </p:nvCxnSpPr>
        <p:spPr>
          <a:xfrm>
            <a:off x="4495800" y="1676400"/>
            <a:ext cx="2590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2012 Executive Council Meeting Planning Powerpoint</a:t>
            </a:r>
            <a:endParaRPr lang="en-US" dirty="0"/>
          </a:p>
        </p:txBody>
      </p:sp>
      <p:sp>
        <p:nvSpPr>
          <p:cNvPr id="5" name="Slide Number Placeholder 4"/>
          <p:cNvSpPr>
            <a:spLocks noGrp="1"/>
          </p:cNvSpPr>
          <p:nvPr>
            <p:ph type="sldNum" sz="quarter" idx="12"/>
          </p:nvPr>
        </p:nvSpPr>
        <p:spPr/>
        <p:txBody>
          <a:bodyPr/>
          <a:lstStyle/>
          <a:p>
            <a:pPr>
              <a:defRPr/>
            </a:pPr>
            <a:fld id="{B8C336AD-E9C4-487B-9A67-9C8B2A73465D}"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fld id="{1BC0E21D-C39E-400C-AECF-1F21753D0A2B}" type="datetime4">
              <a:rPr lang="en-US" smtClean="0"/>
              <a:pPr>
                <a:defRPr/>
              </a:pPr>
              <a:t>December 6, 2013</a:t>
            </a:fld>
            <a:endParaRPr lang="en-US" dirty="0"/>
          </a:p>
        </p:txBody>
      </p:sp>
      <p:pic>
        <p:nvPicPr>
          <p:cNvPr id="1026" name="Picture 2"/>
          <p:cNvPicPr>
            <a:picLocks noChangeAspect="1" noChangeArrowheads="1"/>
          </p:cNvPicPr>
          <p:nvPr/>
        </p:nvPicPr>
        <p:blipFill>
          <a:blip r:embed="rId2" cstate="print"/>
          <a:srcRect l="55213" t="18750" r="4360" b="2390"/>
          <a:stretch>
            <a:fillRect/>
          </a:stretch>
        </p:blipFill>
        <p:spPr bwMode="auto">
          <a:xfrm>
            <a:off x="228600" y="152400"/>
            <a:ext cx="8579922" cy="6477000"/>
          </a:xfrm>
          <a:prstGeom prst="rect">
            <a:avLst/>
          </a:prstGeom>
          <a:noFill/>
          <a:ln w="9525">
            <a:noFill/>
            <a:miter lim="800000"/>
            <a:headEnd/>
            <a:tailEnd/>
          </a:ln>
        </p:spPr>
      </p:pic>
      <p:sp>
        <p:nvSpPr>
          <p:cNvPr id="10" name="Rectangle 9"/>
          <p:cNvSpPr/>
          <p:nvPr/>
        </p:nvSpPr>
        <p:spPr>
          <a:xfrm>
            <a:off x="5257800" y="152400"/>
            <a:ext cx="2438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New York Ave</a:t>
            </a:r>
            <a:endParaRPr lang="en-US" dirty="0">
              <a:solidFill>
                <a:srgbClr val="FFFF00"/>
              </a:solidFill>
            </a:endParaRPr>
          </a:p>
        </p:txBody>
      </p:sp>
      <p:sp>
        <p:nvSpPr>
          <p:cNvPr id="11" name="Rectangle 10"/>
          <p:cNvSpPr/>
          <p:nvPr/>
        </p:nvSpPr>
        <p:spPr>
          <a:xfrm>
            <a:off x="914400" y="5562600"/>
            <a:ext cx="2438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R Street</a:t>
            </a:r>
            <a:endParaRPr lang="en-US" sz="1400" dirty="0">
              <a:solidFill>
                <a:srgbClr val="FFFF00"/>
              </a:solidFill>
            </a:endParaRPr>
          </a:p>
        </p:txBody>
      </p:sp>
      <p:sp>
        <p:nvSpPr>
          <p:cNvPr id="12" name="Rectangle 11"/>
          <p:cNvSpPr/>
          <p:nvPr/>
        </p:nvSpPr>
        <p:spPr>
          <a:xfrm rot="18057825">
            <a:off x="966143" y="2735622"/>
            <a:ext cx="2438400" cy="2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Bladensburg Rd</a:t>
            </a:r>
            <a:endParaRPr lang="en-US" dirty="0">
              <a:solidFill>
                <a:srgbClr val="FFFF00"/>
              </a:solidFill>
            </a:endParaRPr>
          </a:p>
        </p:txBody>
      </p:sp>
      <p:sp>
        <p:nvSpPr>
          <p:cNvPr id="13" name="Rectangle 12"/>
          <p:cNvSpPr/>
          <p:nvPr/>
        </p:nvSpPr>
        <p:spPr>
          <a:xfrm>
            <a:off x="3352800" y="6096000"/>
            <a:ext cx="990600" cy="381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Entrance gate</a:t>
            </a:r>
            <a:endParaRPr lang="en-US" sz="1100" dirty="0">
              <a:solidFill>
                <a:schemeClr val="tx1"/>
              </a:solidFill>
            </a:endParaRPr>
          </a:p>
        </p:txBody>
      </p:sp>
      <p:cxnSp>
        <p:nvCxnSpPr>
          <p:cNvPr id="15" name="Straight Arrow Connector 14"/>
          <p:cNvCxnSpPr>
            <a:stCxn id="13" idx="3"/>
          </p:cNvCxnSpPr>
          <p:nvPr/>
        </p:nvCxnSpPr>
        <p:spPr>
          <a:xfrm flipV="1">
            <a:off x="4343400" y="5867400"/>
            <a:ext cx="533400" cy="41910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67200" y="5029200"/>
            <a:ext cx="76200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Parking</a:t>
            </a:r>
            <a:endParaRPr lang="en-US" sz="1100" dirty="0">
              <a:solidFill>
                <a:schemeClr val="tx1"/>
              </a:solidFill>
            </a:endParaRPr>
          </a:p>
        </p:txBody>
      </p:sp>
      <p:cxnSp>
        <p:nvCxnSpPr>
          <p:cNvPr id="19" name="Straight Arrow Connector 18"/>
          <p:cNvCxnSpPr>
            <a:stCxn id="17" idx="3"/>
          </p:cNvCxnSpPr>
          <p:nvPr/>
        </p:nvCxnSpPr>
        <p:spPr>
          <a:xfrm>
            <a:off x="5029200" y="5143500"/>
            <a:ext cx="381000" cy="26670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81800" y="6248400"/>
            <a:ext cx="106680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Visitor Center</a:t>
            </a:r>
            <a:endParaRPr lang="en-US" sz="1100" dirty="0">
              <a:solidFill>
                <a:schemeClr val="tx1"/>
              </a:solidFill>
            </a:endParaRPr>
          </a:p>
        </p:txBody>
      </p:sp>
      <p:cxnSp>
        <p:nvCxnSpPr>
          <p:cNvPr id="24" name="Straight Arrow Connector 23"/>
          <p:cNvCxnSpPr>
            <a:stCxn id="20" idx="1"/>
          </p:cNvCxnSpPr>
          <p:nvPr/>
        </p:nvCxnSpPr>
        <p:spPr>
          <a:xfrm flipH="1" flipV="1">
            <a:off x="6400800" y="6096000"/>
            <a:ext cx="381000" cy="2667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6200000">
            <a:off x="2933700" y="3238500"/>
            <a:ext cx="2438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24th Street NE</a:t>
            </a:r>
            <a:endParaRPr lang="en-US" sz="1400" dirty="0">
              <a:solidFill>
                <a:srgbClr val="FFFF00"/>
              </a:solidFill>
            </a:endParaRPr>
          </a:p>
        </p:txBody>
      </p:sp>
      <p:sp>
        <p:nvSpPr>
          <p:cNvPr id="27" name="Rectangle 26"/>
          <p:cNvSpPr/>
          <p:nvPr/>
        </p:nvSpPr>
        <p:spPr>
          <a:xfrm>
            <a:off x="457200" y="6172200"/>
            <a:ext cx="990600" cy="381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Big Sign – “Arboretum”</a:t>
            </a:r>
            <a:endParaRPr lang="en-US" sz="1100" dirty="0">
              <a:solidFill>
                <a:schemeClr val="tx1"/>
              </a:solidFill>
            </a:endParaRPr>
          </a:p>
        </p:txBody>
      </p:sp>
      <p:cxnSp>
        <p:nvCxnSpPr>
          <p:cNvPr id="29" name="Straight Arrow Connector 28"/>
          <p:cNvCxnSpPr>
            <a:stCxn id="27" idx="0"/>
          </p:cNvCxnSpPr>
          <p:nvPr/>
        </p:nvCxnSpPr>
        <p:spPr>
          <a:xfrm flipH="1" flipV="1">
            <a:off x="533400" y="5715000"/>
            <a:ext cx="419100" cy="45720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5505450" y="5457825"/>
            <a:ext cx="722312" cy="381000"/>
          </a:xfrm>
          <a:custGeom>
            <a:avLst/>
            <a:gdLst>
              <a:gd name="connsiteX0" fmla="*/ 0 w 722312"/>
              <a:gd name="connsiteY0" fmla="*/ 0 h 381000"/>
              <a:gd name="connsiteX1" fmla="*/ 438150 w 722312"/>
              <a:gd name="connsiteY1" fmla="*/ 247650 h 381000"/>
              <a:gd name="connsiteX2" fmla="*/ 485775 w 722312"/>
              <a:gd name="connsiteY2" fmla="*/ 342900 h 381000"/>
              <a:gd name="connsiteX3" fmla="*/ 685800 w 722312"/>
              <a:gd name="connsiteY3" fmla="*/ 323850 h 381000"/>
              <a:gd name="connsiteX4" fmla="*/ 704850 w 722312"/>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12" h="381000">
                <a:moveTo>
                  <a:pt x="0" y="0"/>
                </a:moveTo>
                <a:cubicBezTo>
                  <a:pt x="178594" y="95250"/>
                  <a:pt x="357188" y="190500"/>
                  <a:pt x="438150" y="247650"/>
                </a:cubicBezTo>
                <a:cubicBezTo>
                  <a:pt x="519112" y="304800"/>
                  <a:pt x="444500" y="330200"/>
                  <a:pt x="485775" y="342900"/>
                </a:cubicBezTo>
                <a:cubicBezTo>
                  <a:pt x="527050" y="355600"/>
                  <a:pt x="649288" y="317500"/>
                  <a:pt x="685800" y="323850"/>
                </a:cubicBezTo>
                <a:cubicBezTo>
                  <a:pt x="722312" y="330200"/>
                  <a:pt x="713581" y="355600"/>
                  <a:pt x="704850" y="381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a:endCxn id="32" idx="2"/>
          </p:cNvCxnSpPr>
          <p:nvPr/>
        </p:nvCxnSpPr>
        <p:spPr>
          <a:xfrm flipV="1">
            <a:off x="5943600" y="5800725"/>
            <a:ext cx="47625" cy="2952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0"/>
            <a:ext cx="2362200" cy="1325562"/>
          </a:xfrm>
        </p:spPr>
        <p:txBody>
          <a:bodyPr/>
          <a:lstStyle/>
          <a:p>
            <a:r>
              <a:rPr lang="en-US" sz="2400" dirty="0" smtClean="0">
                <a:solidFill>
                  <a:srgbClr val="0070C0"/>
                </a:solidFill>
              </a:rPr>
              <a:t>Visitors Center layout</a:t>
            </a:r>
            <a:endParaRPr lang="en-US" sz="2400" dirty="0">
              <a:solidFill>
                <a:srgbClr val="0070C0"/>
              </a:solidFill>
            </a:endParaRPr>
          </a:p>
        </p:txBody>
      </p:sp>
      <p:sp>
        <p:nvSpPr>
          <p:cNvPr id="4" name="Footer Placeholder 3"/>
          <p:cNvSpPr>
            <a:spLocks noGrp="1"/>
          </p:cNvSpPr>
          <p:nvPr>
            <p:ph type="ftr" sz="quarter" idx="11"/>
          </p:nvPr>
        </p:nvSpPr>
        <p:spPr/>
        <p:txBody>
          <a:bodyPr/>
          <a:lstStyle/>
          <a:p>
            <a:pPr>
              <a:defRPr/>
            </a:pPr>
            <a:r>
              <a:rPr lang="en-US" smtClean="0"/>
              <a:t>2012 Executive Council Meeting Planning Powerpoint</a:t>
            </a:r>
            <a:endParaRPr lang="en-US" dirty="0"/>
          </a:p>
        </p:txBody>
      </p:sp>
      <p:sp>
        <p:nvSpPr>
          <p:cNvPr id="5" name="Slide Number Placeholder 4"/>
          <p:cNvSpPr>
            <a:spLocks noGrp="1"/>
          </p:cNvSpPr>
          <p:nvPr>
            <p:ph type="sldNum" sz="quarter" idx="12"/>
          </p:nvPr>
        </p:nvSpPr>
        <p:spPr/>
        <p:txBody>
          <a:bodyPr/>
          <a:lstStyle/>
          <a:p>
            <a:pPr>
              <a:defRPr/>
            </a:pPr>
            <a:fld id="{B8C336AD-E9C4-487B-9A67-9C8B2A73465D}" type="slidenum">
              <a:rPr lang="en-US" smtClean="0"/>
              <a:pPr>
                <a:defRPr/>
              </a:pPr>
              <a:t>3</a:t>
            </a:fld>
            <a:endParaRPr lang="en-US"/>
          </a:p>
        </p:txBody>
      </p:sp>
      <p:sp>
        <p:nvSpPr>
          <p:cNvPr id="6" name="Date Placeholder 5"/>
          <p:cNvSpPr>
            <a:spLocks noGrp="1"/>
          </p:cNvSpPr>
          <p:nvPr>
            <p:ph type="dt" sz="half" idx="10"/>
          </p:nvPr>
        </p:nvSpPr>
        <p:spPr/>
        <p:txBody>
          <a:bodyPr/>
          <a:lstStyle/>
          <a:p>
            <a:pPr>
              <a:defRPr/>
            </a:pPr>
            <a:fld id="{1BC0E21D-C39E-400C-AECF-1F21753D0A2B}" type="datetime4">
              <a:rPr lang="en-US" smtClean="0"/>
              <a:pPr>
                <a:defRPr/>
              </a:pPr>
              <a:t>December 6, 2013</a:t>
            </a:fld>
            <a:endParaRPr lang="en-US" dirty="0"/>
          </a:p>
        </p:txBody>
      </p:sp>
      <p:sp>
        <p:nvSpPr>
          <p:cNvPr id="9" name="Rectangle 8"/>
          <p:cNvSpPr/>
          <p:nvPr/>
        </p:nvSpPr>
        <p:spPr>
          <a:xfrm>
            <a:off x="3352800" y="1447800"/>
            <a:ext cx="525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4267200" y="1447800"/>
            <a:ext cx="0" cy="1371600"/>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29200" y="2819400"/>
            <a:ext cx="1676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029200" y="2743200"/>
            <a:ext cx="1676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267200" y="1981200"/>
            <a:ext cx="76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1"/>
          </p:cNvCxnSpPr>
          <p:nvPr/>
        </p:nvCxnSpPr>
        <p:spPr>
          <a:xfrm>
            <a:off x="5029200" y="1981200"/>
            <a:ext cx="0" cy="838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4267200"/>
            <a:ext cx="10668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4267200"/>
            <a:ext cx="0" cy="53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029200" y="4800600"/>
            <a:ext cx="1676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81600" y="5257800"/>
            <a:ext cx="1447800" cy="369332"/>
          </a:xfrm>
          <a:prstGeom prst="rect">
            <a:avLst/>
          </a:prstGeom>
          <a:noFill/>
        </p:spPr>
        <p:txBody>
          <a:bodyPr wrap="square" rtlCol="0">
            <a:spAutoFit/>
          </a:bodyPr>
          <a:lstStyle/>
          <a:p>
            <a:r>
              <a:rPr lang="en-US" dirty="0" smtClean="0"/>
              <a:t>Press conf.</a:t>
            </a:r>
            <a:endParaRPr lang="en-US" dirty="0"/>
          </a:p>
        </p:txBody>
      </p:sp>
      <p:sp>
        <p:nvSpPr>
          <p:cNvPr id="38" name="TextBox 37"/>
          <p:cNvSpPr txBox="1"/>
          <p:nvPr/>
        </p:nvSpPr>
        <p:spPr>
          <a:xfrm>
            <a:off x="5105400" y="4343400"/>
            <a:ext cx="685800" cy="276999"/>
          </a:xfrm>
          <a:prstGeom prst="rect">
            <a:avLst/>
          </a:prstGeom>
          <a:noFill/>
        </p:spPr>
        <p:txBody>
          <a:bodyPr wrap="square" rtlCol="0">
            <a:spAutoFit/>
          </a:bodyPr>
          <a:lstStyle/>
          <a:p>
            <a:r>
              <a:rPr lang="en-US" sz="1200" dirty="0" smtClean="0">
                <a:solidFill>
                  <a:schemeClr val="bg1"/>
                </a:solidFill>
              </a:rPr>
              <a:t>kitchen</a:t>
            </a:r>
            <a:endParaRPr lang="en-US" sz="1200" dirty="0">
              <a:solidFill>
                <a:schemeClr val="bg1"/>
              </a:solidFill>
            </a:endParaRPr>
          </a:p>
        </p:txBody>
      </p:sp>
      <p:grpSp>
        <p:nvGrpSpPr>
          <p:cNvPr id="69" name="Group 68"/>
          <p:cNvGrpSpPr/>
          <p:nvPr/>
        </p:nvGrpSpPr>
        <p:grpSpPr>
          <a:xfrm>
            <a:off x="6172200" y="4495798"/>
            <a:ext cx="547437" cy="685799"/>
            <a:chOff x="6172200" y="3826544"/>
            <a:chExt cx="547437" cy="587828"/>
          </a:xfrm>
        </p:grpSpPr>
        <p:cxnSp>
          <p:nvCxnSpPr>
            <p:cNvPr id="40" name="Straight Connector 39"/>
            <p:cNvCxnSpPr/>
            <p:nvPr/>
          </p:nvCxnSpPr>
          <p:spPr>
            <a:xfrm flipV="1">
              <a:off x="6172200" y="4114800"/>
              <a:ext cx="457200" cy="299572"/>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1019398">
              <a:off x="6186237" y="3826544"/>
              <a:ext cx="533400" cy="457200"/>
            </a:xfrm>
            <a:prstGeom prst="arc">
              <a:avLst>
                <a:gd name="adj1" fmla="val 15191818"/>
                <a:gd name="adj2" fmla="val 0"/>
              </a:avLst>
            </a:prstGeom>
            <a:ln>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TextBox 42"/>
          <p:cNvSpPr txBox="1"/>
          <p:nvPr/>
        </p:nvSpPr>
        <p:spPr>
          <a:xfrm rot="16200000">
            <a:off x="3143682" y="1830431"/>
            <a:ext cx="1240762" cy="584775"/>
          </a:xfrm>
          <a:prstGeom prst="rect">
            <a:avLst/>
          </a:prstGeom>
          <a:noFill/>
        </p:spPr>
        <p:txBody>
          <a:bodyPr wrap="square" rtlCol="0">
            <a:spAutoFit/>
          </a:bodyPr>
          <a:lstStyle/>
          <a:p>
            <a:r>
              <a:rPr lang="en-US" sz="1600" dirty="0" smtClean="0"/>
              <a:t>EC Breakfast </a:t>
            </a:r>
            <a:endParaRPr lang="en-US" sz="1600" dirty="0"/>
          </a:p>
        </p:txBody>
      </p:sp>
      <p:cxnSp>
        <p:nvCxnSpPr>
          <p:cNvPr id="48" name="Straight Connector 47"/>
          <p:cNvCxnSpPr/>
          <p:nvPr/>
        </p:nvCxnSpPr>
        <p:spPr>
          <a:xfrm>
            <a:off x="5562600" y="1524000"/>
            <a:ext cx="685800" cy="0"/>
          </a:xfrm>
          <a:prstGeom prst="line">
            <a:avLst/>
          </a:prstGeom>
          <a:ln>
            <a:solidFill>
              <a:srgbClr val="009900"/>
            </a:solidFill>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5562600" y="1371600"/>
            <a:ext cx="762000" cy="152400"/>
          </a:xfrm>
          <a:prstGeom prst="rect">
            <a:avLst/>
          </a:prstGeom>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Entrance</a:t>
            </a:r>
            <a:endParaRPr lang="en-US" sz="1050" dirty="0">
              <a:solidFill>
                <a:schemeClr val="tx1"/>
              </a:solidFill>
            </a:endParaRPr>
          </a:p>
        </p:txBody>
      </p:sp>
      <p:sp>
        <p:nvSpPr>
          <p:cNvPr id="54" name="Rectangle 53"/>
          <p:cNvSpPr/>
          <p:nvPr/>
        </p:nvSpPr>
        <p:spPr>
          <a:xfrm>
            <a:off x="67056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6705600" y="2743200"/>
            <a:ext cx="1905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934200" y="2286000"/>
            <a:ext cx="1447800" cy="646331"/>
          </a:xfrm>
          <a:prstGeom prst="rect">
            <a:avLst/>
          </a:prstGeom>
          <a:noFill/>
        </p:spPr>
        <p:txBody>
          <a:bodyPr wrap="square" rtlCol="0">
            <a:spAutoFit/>
          </a:bodyPr>
          <a:lstStyle/>
          <a:p>
            <a:r>
              <a:rPr lang="en-US" dirty="0" smtClean="0">
                <a:solidFill>
                  <a:schemeClr val="bg1"/>
                </a:solidFill>
              </a:rPr>
              <a:t>Arboretum Offices</a:t>
            </a:r>
            <a:endParaRPr lang="en-US" dirty="0">
              <a:solidFill>
                <a:schemeClr val="bg1"/>
              </a:solidFill>
            </a:endParaRPr>
          </a:p>
        </p:txBody>
      </p:sp>
      <p:sp>
        <p:nvSpPr>
          <p:cNvPr id="57" name="TextBox 56"/>
          <p:cNvSpPr txBox="1"/>
          <p:nvPr/>
        </p:nvSpPr>
        <p:spPr>
          <a:xfrm>
            <a:off x="5334000" y="2514600"/>
            <a:ext cx="1066800" cy="923330"/>
          </a:xfrm>
          <a:prstGeom prst="rect">
            <a:avLst/>
          </a:prstGeom>
          <a:noFill/>
        </p:spPr>
        <p:txBody>
          <a:bodyPr wrap="square" rtlCol="0">
            <a:spAutoFit/>
          </a:bodyPr>
          <a:lstStyle/>
          <a:p>
            <a:pPr algn="ctr"/>
            <a:r>
              <a:rPr lang="en-US" dirty="0" smtClean="0"/>
              <a:t>Visitors Center Lobby</a:t>
            </a:r>
            <a:endParaRPr lang="en-US" dirty="0"/>
          </a:p>
        </p:txBody>
      </p:sp>
      <p:cxnSp>
        <p:nvCxnSpPr>
          <p:cNvPr id="62" name="Elbow Connector 61"/>
          <p:cNvCxnSpPr/>
          <p:nvPr/>
        </p:nvCxnSpPr>
        <p:spPr>
          <a:xfrm>
            <a:off x="3200400" y="533400"/>
            <a:ext cx="2438400" cy="685800"/>
          </a:xfrm>
          <a:prstGeom prst="bentConnector3">
            <a:avLst>
              <a:gd name="adj1" fmla="val -39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8990294">
            <a:off x="4194745" y="2204380"/>
            <a:ext cx="856147" cy="253916"/>
          </a:xfrm>
          <a:prstGeom prst="rect">
            <a:avLst/>
          </a:prstGeom>
          <a:noFill/>
        </p:spPr>
        <p:txBody>
          <a:bodyPr wrap="square" rtlCol="0">
            <a:spAutoFit/>
          </a:bodyPr>
          <a:lstStyle/>
          <a:p>
            <a:r>
              <a:rPr lang="en-US" sz="1050" dirty="0" smtClean="0">
                <a:solidFill>
                  <a:schemeClr val="bg1"/>
                </a:solidFill>
              </a:rPr>
              <a:t>Restrooms</a:t>
            </a:r>
            <a:endParaRPr lang="en-US" sz="1050" dirty="0">
              <a:solidFill>
                <a:schemeClr val="bg1"/>
              </a:solidFill>
            </a:endParaRPr>
          </a:p>
        </p:txBody>
      </p:sp>
      <p:cxnSp>
        <p:nvCxnSpPr>
          <p:cNvPr id="71" name="Straight Connector 70"/>
          <p:cNvCxnSpPr/>
          <p:nvPr/>
        </p:nvCxnSpPr>
        <p:spPr>
          <a:xfrm flipV="1">
            <a:off x="3810000" y="1512378"/>
            <a:ext cx="473628" cy="164022"/>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72" name="Arc 71"/>
          <p:cNvSpPr/>
          <p:nvPr/>
        </p:nvSpPr>
        <p:spPr>
          <a:xfrm rot="10811753">
            <a:off x="3885029" y="1144174"/>
            <a:ext cx="688140" cy="683451"/>
          </a:xfrm>
          <a:prstGeom prst="arc">
            <a:avLst>
              <a:gd name="adj1" fmla="val 15191818"/>
              <a:gd name="adj2" fmla="val 0"/>
            </a:avLst>
          </a:prstGeom>
          <a:ln>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2895600" y="36576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a:stCxn id="78" idx="0"/>
          </p:cNvCxnSpPr>
          <p:nvPr/>
        </p:nvCxnSpPr>
        <p:spPr>
          <a:xfrm flipV="1">
            <a:off x="3162300" y="1219200"/>
            <a:ext cx="38100" cy="1981200"/>
          </a:xfrm>
          <a:prstGeom prst="straightConnector1">
            <a:avLst/>
          </a:prstGeom>
          <a:ln w="28575">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362200" y="3200400"/>
            <a:ext cx="1600200" cy="1524000"/>
          </a:xfrm>
          <a:prstGeom prst="ellipse">
            <a:avLst/>
          </a:prstGeom>
          <a:solidFill>
            <a:schemeClr val="bg2">
              <a:lumMod val="20000"/>
              <a:lumOff val="8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lumOff val="50000"/>
                  </a:schemeClr>
                </a:solidFill>
              </a:rPr>
              <a:t>Circle drive for drop off</a:t>
            </a:r>
            <a:endParaRPr lang="en-US" dirty="0">
              <a:solidFill>
                <a:schemeClr val="tx1">
                  <a:lumMod val="50000"/>
                  <a:lumOff val="50000"/>
                </a:schemeClr>
              </a:solidFill>
            </a:endParaRPr>
          </a:p>
        </p:txBody>
      </p:sp>
      <p:sp>
        <p:nvSpPr>
          <p:cNvPr id="84" name="TextBox 83"/>
          <p:cNvSpPr txBox="1"/>
          <p:nvPr/>
        </p:nvSpPr>
        <p:spPr>
          <a:xfrm>
            <a:off x="3810000" y="914400"/>
            <a:ext cx="1447800" cy="369332"/>
          </a:xfrm>
          <a:prstGeom prst="rect">
            <a:avLst/>
          </a:prstGeom>
          <a:noFill/>
        </p:spPr>
        <p:txBody>
          <a:bodyPr wrap="square" rtlCol="0">
            <a:spAutoFit/>
          </a:bodyPr>
          <a:lstStyle/>
          <a:p>
            <a:r>
              <a:rPr lang="en-US" dirty="0" smtClean="0">
                <a:solidFill>
                  <a:schemeClr val="tx1">
                    <a:lumMod val="50000"/>
                    <a:lumOff val="50000"/>
                  </a:schemeClr>
                </a:solidFill>
              </a:rPr>
              <a:t>Sidewalk</a:t>
            </a:r>
            <a:endParaRPr lang="en-US" dirty="0">
              <a:solidFill>
                <a:schemeClr val="tx1">
                  <a:lumMod val="50000"/>
                  <a:lumOff val="50000"/>
                </a:schemeClr>
              </a:solidFill>
            </a:endParaRPr>
          </a:p>
        </p:txBody>
      </p:sp>
      <p:sp>
        <p:nvSpPr>
          <p:cNvPr id="86" name="TextBox 85"/>
          <p:cNvSpPr txBox="1"/>
          <p:nvPr/>
        </p:nvSpPr>
        <p:spPr>
          <a:xfrm rot="5400000">
            <a:off x="4069749" y="3613795"/>
            <a:ext cx="1537902" cy="253916"/>
          </a:xfrm>
          <a:prstGeom prst="rect">
            <a:avLst/>
          </a:prstGeom>
          <a:solidFill>
            <a:schemeClr val="bg2"/>
          </a:solidFill>
          <a:ln>
            <a:solidFill>
              <a:srgbClr val="FF0000"/>
            </a:solidFill>
          </a:ln>
        </p:spPr>
        <p:txBody>
          <a:bodyPr wrap="square" rtlCol="0">
            <a:spAutoFit/>
          </a:bodyPr>
          <a:lstStyle/>
          <a:p>
            <a:r>
              <a:rPr lang="en-US" sz="1050" dirty="0" smtClean="0"/>
              <a:t>Construction Area</a:t>
            </a:r>
            <a:endParaRPr lang="en-US" sz="1050" dirty="0"/>
          </a:p>
        </p:txBody>
      </p:sp>
      <p:sp>
        <p:nvSpPr>
          <p:cNvPr id="87" name="TextBox 86"/>
          <p:cNvSpPr txBox="1"/>
          <p:nvPr/>
        </p:nvSpPr>
        <p:spPr>
          <a:xfrm>
            <a:off x="1371600" y="533400"/>
            <a:ext cx="1600200" cy="369332"/>
          </a:xfrm>
          <a:prstGeom prst="rect">
            <a:avLst/>
          </a:prstGeom>
          <a:noFill/>
        </p:spPr>
        <p:txBody>
          <a:bodyPr wrap="square" rtlCol="0">
            <a:spAutoFit/>
          </a:bodyPr>
          <a:lstStyle/>
          <a:p>
            <a:endParaRPr lang="en-US" dirty="0"/>
          </a:p>
        </p:txBody>
      </p:sp>
      <p:sp>
        <p:nvSpPr>
          <p:cNvPr id="89" name="TextBox 88"/>
          <p:cNvSpPr txBox="1"/>
          <p:nvPr/>
        </p:nvSpPr>
        <p:spPr>
          <a:xfrm rot="5400000">
            <a:off x="1632466" y="424934"/>
            <a:ext cx="1219200" cy="369332"/>
          </a:xfrm>
          <a:prstGeom prst="rect">
            <a:avLst/>
          </a:prstGeom>
          <a:noFill/>
        </p:spPr>
        <p:txBody>
          <a:bodyPr wrap="square" rtlCol="0">
            <a:spAutoFit/>
          </a:bodyPr>
          <a:lstStyle/>
          <a:p>
            <a:pPr algn="ctr"/>
            <a:r>
              <a:rPr lang="en-US" dirty="0" smtClean="0"/>
              <a:t>Parking</a:t>
            </a:r>
            <a:endParaRPr lang="en-US" dirty="0"/>
          </a:p>
        </p:txBody>
      </p:sp>
      <p:sp>
        <p:nvSpPr>
          <p:cNvPr id="91" name="Freeform 90"/>
          <p:cNvSpPr/>
          <p:nvPr/>
        </p:nvSpPr>
        <p:spPr>
          <a:xfrm>
            <a:off x="2652712" y="95250"/>
            <a:ext cx="528638" cy="428625"/>
          </a:xfrm>
          <a:custGeom>
            <a:avLst/>
            <a:gdLst>
              <a:gd name="connsiteX0" fmla="*/ 528638 w 528638"/>
              <a:gd name="connsiteY0" fmla="*/ 428625 h 428625"/>
              <a:gd name="connsiteX1" fmla="*/ 404813 w 528638"/>
              <a:gd name="connsiteY1" fmla="*/ 142875 h 428625"/>
              <a:gd name="connsiteX2" fmla="*/ 61913 w 528638"/>
              <a:gd name="connsiteY2" fmla="*/ 19050 h 428625"/>
              <a:gd name="connsiteX3" fmla="*/ 33338 w 528638"/>
              <a:gd name="connsiteY3" fmla="*/ 28575 h 428625"/>
            </a:gdLst>
            <a:ahLst/>
            <a:cxnLst>
              <a:cxn ang="0">
                <a:pos x="connsiteX0" y="connsiteY0"/>
              </a:cxn>
              <a:cxn ang="0">
                <a:pos x="connsiteX1" y="connsiteY1"/>
              </a:cxn>
              <a:cxn ang="0">
                <a:pos x="connsiteX2" y="connsiteY2"/>
              </a:cxn>
              <a:cxn ang="0">
                <a:pos x="connsiteX3" y="connsiteY3"/>
              </a:cxn>
            </a:cxnLst>
            <a:rect l="l" t="t" r="r" b="b"/>
            <a:pathLst>
              <a:path w="528638" h="428625">
                <a:moveTo>
                  <a:pt x="528638" y="428625"/>
                </a:moveTo>
                <a:cubicBezTo>
                  <a:pt x="505619" y="319881"/>
                  <a:pt x="482600" y="211137"/>
                  <a:pt x="404813" y="142875"/>
                </a:cubicBezTo>
                <a:cubicBezTo>
                  <a:pt x="327026" y="74613"/>
                  <a:pt x="123826" y="38100"/>
                  <a:pt x="61913" y="19050"/>
                </a:cubicBezTo>
                <a:cubicBezTo>
                  <a:pt x="0" y="0"/>
                  <a:pt x="16669" y="14287"/>
                  <a:pt x="33338" y="28575"/>
                </a:cubicBez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a:off x="6705600" y="1447800"/>
            <a:ext cx="0" cy="2286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7" name="Picture 3" descr="C:\Users\menloe\AppData\Local\Microsoft\Windows\Temporary Internet Files\Content.IE5\JWSNU6I2\MC900383056[1].wmf"/>
          <p:cNvPicPr>
            <a:picLocks noChangeAspect="1" noChangeArrowheads="1"/>
          </p:cNvPicPr>
          <p:nvPr/>
        </p:nvPicPr>
        <p:blipFill>
          <a:blip r:embed="rId2" cstate="print"/>
          <a:srcRect/>
          <a:stretch>
            <a:fillRect/>
          </a:stretch>
        </p:blipFill>
        <p:spPr bwMode="auto">
          <a:xfrm rot="5400000">
            <a:off x="1160221" y="1430579"/>
            <a:ext cx="1811426" cy="1236269"/>
          </a:xfrm>
          <a:prstGeom prst="rect">
            <a:avLst/>
          </a:prstGeom>
          <a:noFill/>
        </p:spPr>
      </p:pic>
      <p:pic>
        <p:nvPicPr>
          <p:cNvPr id="1028" name="Picture 4" descr="C:\Users\menloe\AppData\Local\Microsoft\Windows\Temporary Internet Files\Content.IE5\VI2LJSIR\MC900361990[1].wmf"/>
          <p:cNvPicPr>
            <a:picLocks noChangeAspect="1" noChangeArrowheads="1"/>
          </p:cNvPicPr>
          <p:nvPr/>
        </p:nvPicPr>
        <p:blipFill>
          <a:blip r:embed="rId3" cstate="print"/>
          <a:srcRect l="10324" r="10526"/>
          <a:stretch>
            <a:fillRect/>
          </a:stretch>
        </p:blipFill>
        <p:spPr bwMode="auto">
          <a:xfrm>
            <a:off x="4114800" y="0"/>
            <a:ext cx="1752600" cy="7709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304800" y="1981200"/>
            <a:ext cx="533400" cy="304800"/>
          </a:xfrm>
          <a:prstGeom prst="rect">
            <a:avLst/>
          </a:prstGeom>
          <a:solidFill>
            <a:srgbClr val="008000"/>
          </a:solidFill>
          <a:ln w="9525">
            <a:solidFill>
              <a:schemeClr val="tx1"/>
            </a:solidFill>
            <a:miter lim="800000"/>
            <a:headEnd/>
            <a:tailEnd/>
          </a:ln>
        </p:spPr>
        <p:txBody>
          <a:bodyPr wrap="none" anchor="ctr"/>
          <a:lstStyle/>
          <a:p>
            <a:pPr algn="ctr"/>
            <a:endParaRPr lang="en-US">
              <a:solidFill>
                <a:srgbClr val="009900"/>
              </a:solidFill>
            </a:endParaRPr>
          </a:p>
        </p:txBody>
      </p:sp>
      <p:sp>
        <p:nvSpPr>
          <p:cNvPr id="10248" name="Rectangle 8"/>
          <p:cNvSpPr>
            <a:spLocks noChangeArrowheads="1"/>
          </p:cNvSpPr>
          <p:nvPr/>
        </p:nvSpPr>
        <p:spPr bwMode="auto">
          <a:xfrm>
            <a:off x="457200" y="304800"/>
            <a:ext cx="8229600" cy="762000"/>
          </a:xfrm>
          <a:prstGeom prst="rect">
            <a:avLst/>
          </a:prstGeom>
          <a:noFill/>
          <a:ln w="38100">
            <a:solidFill>
              <a:srgbClr val="FFFF00"/>
            </a:solidFill>
            <a:miter lim="800000"/>
            <a:headEnd/>
            <a:tailEnd/>
          </a:ln>
          <a:effectLst/>
        </p:spPr>
        <p:txBody>
          <a:bodyPr anchor="ctr"/>
          <a:lstStyle/>
          <a:p>
            <a:pPr>
              <a:defRPr/>
            </a:pPr>
            <a:r>
              <a:rPr lang="en-US" sz="4000" b="1" i="1" dirty="0">
                <a:solidFill>
                  <a:srgbClr val="0000FF"/>
                </a:solidFill>
                <a:effectLst>
                  <a:outerShdw blurRad="38100" dist="38100" dir="2700000" algn="tl">
                    <a:srgbClr val="C0C0C0"/>
                  </a:outerShdw>
                </a:effectLst>
                <a:latin typeface="Arial" charset="0"/>
              </a:rPr>
              <a:t>Logistics</a:t>
            </a:r>
          </a:p>
        </p:txBody>
      </p:sp>
      <p:sp>
        <p:nvSpPr>
          <p:cNvPr id="8200" name="Text Box 10"/>
          <p:cNvSpPr txBox="1">
            <a:spLocks noChangeArrowheads="1"/>
          </p:cNvSpPr>
          <p:nvPr/>
        </p:nvSpPr>
        <p:spPr bwMode="auto">
          <a:xfrm>
            <a:off x="152400" y="1371600"/>
            <a:ext cx="8001000" cy="579438"/>
          </a:xfrm>
          <a:prstGeom prst="rect">
            <a:avLst/>
          </a:prstGeom>
          <a:noFill/>
          <a:ln w="9525">
            <a:noFill/>
            <a:miter lim="800000"/>
            <a:headEnd/>
            <a:tailEnd/>
          </a:ln>
        </p:spPr>
        <p:txBody>
          <a:bodyPr>
            <a:spAutoFit/>
          </a:bodyPr>
          <a:lstStyle/>
          <a:p>
            <a:pPr>
              <a:spcBef>
                <a:spcPct val="50000"/>
              </a:spcBef>
            </a:pPr>
            <a:r>
              <a:rPr lang="en-US" sz="3200" b="1" i="1" dirty="0">
                <a:solidFill>
                  <a:srgbClr val="0070C0"/>
                </a:solidFill>
              </a:rPr>
              <a:t>Executive Council Member Confirmation</a:t>
            </a:r>
          </a:p>
        </p:txBody>
      </p:sp>
      <p:sp>
        <p:nvSpPr>
          <p:cNvPr id="8202" name="Text Box 12"/>
          <p:cNvSpPr txBox="1">
            <a:spLocks noChangeArrowheads="1"/>
          </p:cNvSpPr>
          <p:nvPr/>
        </p:nvSpPr>
        <p:spPr bwMode="auto">
          <a:xfrm>
            <a:off x="838200" y="1905000"/>
            <a:ext cx="3886200" cy="457200"/>
          </a:xfrm>
          <a:prstGeom prst="rect">
            <a:avLst/>
          </a:prstGeom>
          <a:noFill/>
          <a:ln w="9525">
            <a:noFill/>
            <a:miter lim="800000"/>
            <a:headEnd/>
            <a:tailEnd/>
          </a:ln>
        </p:spPr>
        <p:txBody>
          <a:bodyPr>
            <a:spAutoFit/>
          </a:bodyPr>
          <a:lstStyle/>
          <a:p>
            <a:pPr>
              <a:spcBef>
                <a:spcPct val="50000"/>
              </a:spcBef>
            </a:pPr>
            <a:r>
              <a:rPr lang="en-US" sz="2400" b="1"/>
              <a:t>Confirmed Members</a:t>
            </a:r>
          </a:p>
        </p:txBody>
      </p:sp>
      <p:sp>
        <p:nvSpPr>
          <p:cNvPr id="8203" name="Rectangle 13"/>
          <p:cNvSpPr>
            <a:spLocks noChangeArrowheads="1"/>
          </p:cNvSpPr>
          <p:nvPr/>
        </p:nvSpPr>
        <p:spPr bwMode="auto">
          <a:xfrm>
            <a:off x="304800" y="2743200"/>
            <a:ext cx="533400" cy="304800"/>
          </a:xfrm>
          <a:prstGeom prst="rect">
            <a:avLst/>
          </a:prstGeom>
          <a:solidFill>
            <a:srgbClr val="FF0000"/>
          </a:solidFill>
          <a:ln w="9525">
            <a:solidFill>
              <a:schemeClr val="tx1"/>
            </a:solidFill>
            <a:miter lim="800000"/>
            <a:headEnd/>
            <a:tailEnd/>
          </a:ln>
        </p:spPr>
        <p:txBody>
          <a:bodyPr wrap="none" anchor="ctr"/>
          <a:lstStyle/>
          <a:p>
            <a:pPr algn="ctr"/>
            <a:endParaRPr lang="en-US">
              <a:solidFill>
                <a:srgbClr val="009900"/>
              </a:solidFill>
            </a:endParaRPr>
          </a:p>
        </p:txBody>
      </p:sp>
      <p:sp>
        <p:nvSpPr>
          <p:cNvPr id="8204" name="Text Box 14"/>
          <p:cNvSpPr txBox="1">
            <a:spLocks noChangeArrowheads="1"/>
          </p:cNvSpPr>
          <p:nvPr/>
        </p:nvSpPr>
        <p:spPr bwMode="auto">
          <a:xfrm>
            <a:off x="838200" y="2667000"/>
            <a:ext cx="3886200" cy="457200"/>
          </a:xfrm>
          <a:prstGeom prst="rect">
            <a:avLst/>
          </a:prstGeom>
          <a:noFill/>
          <a:ln w="9525">
            <a:noFill/>
            <a:miter lim="800000"/>
            <a:headEnd/>
            <a:tailEnd/>
          </a:ln>
        </p:spPr>
        <p:txBody>
          <a:bodyPr>
            <a:spAutoFit/>
          </a:bodyPr>
          <a:lstStyle/>
          <a:p>
            <a:pPr>
              <a:spcBef>
                <a:spcPct val="50000"/>
              </a:spcBef>
            </a:pPr>
            <a:r>
              <a:rPr lang="en-US" sz="2400" b="1" dirty="0"/>
              <a:t>Unconfirmed Members</a:t>
            </a:r>
          </a:p>
        </p:txBody>
      </p:sp>
      <p:sp>
        <p:nvSpPr>
          <p:cNvPr id="8206" name="Text Box 12"/>
          <p:cNvSpPr txBox="1">
            <a:spLocks noChangeArrowheads="1"/>
          </p:cNvSpPr>
          <p:nvPr/>
        </p:nvSpPr>
        <p:spPr bwMode="auto">
          <a:xfrm>
            <a:off x="838200" y="2286000"/>
            <a:ext cx="3886200" cy="457200"/>
          </a:xfrm>
          <a:prstGeom prst="rect">
            <a:avLst/>
          </a:prstGeom>
          <a:noFill/>
          <a:ln w="9525">
            <a:noFill/>
            <a:miter lim="800000"/>
            <a:headEnd/>
            <a:tailEnd/>
          </a:ln>
        </p:spPr>
        <p:txBody>
          <a:bodyPr>
            <a:spAutoFit/>
          </a:bodyPr>
          <a:lstStyle/>
          <a:p>
            <a:pPr>
              <a:spcBef>
                <a:spcPct val="50000"/>
              </a:spcBef>
            </a:pPr>
            <a:r>
              <a:rPr lang="en-US" sz="2400" b="1"/>
              <a:t>Availability Confirmed</a:t>
            </a:r>
          </a:p>
        </p:txBody>
      </p:sp>
      <p:sp>
        <p:nvSpPr>
          <p:cNvPr id="8207" name="Rectangle 6"/>
          <p:cNvSpPr>
            <a:spLocks noChangeArrowheads="1"/>
          </p:cNvSpPr>
          <p:nvPr/>
        </p:nvSpPr>
        <p:spPr bwMode="auto">
          <a:xfrm>
            <a:off x="304800" y="2362200"/>
            <a:ext cx="533400" cy="304800"/>
          </a:xfrm>
          <a:prstGeom prst="rect">
            <a:avLst/>
          </a:prstGeom>
          <a:solidFill>
            <a:srgbClr val="0070C0"/>
          </a:solidFill>
          <a:ln w="9525">
            <a:solidFill>
              <a:srgbClr val="FFFF00"/>
            </a:solidFill>
            <a:miter lim="800000"/>
            <a:headEnd/>
            <a:tailEnd/>
          </a:ln>
        </p:spPr>
        <p:txBody>
          <a:bodyPr wrap="none" anchor="ctr"/>
          <a:lstStyle/>
          <a:p>
            <a:pPr algn="ctr"/>
            <a:endParaRPr lang="en-US" dirty="0">
              <a:solidFill>
                <a:srgbClr val="0070C0"/>
              </a:solidFill>
            </a:endParaRPr>
          </a:p>
        </p:txBody>
      </p:sp>
      <p:sp>
        <p:nvSpPr>
          <p:cNvPr id="16" name="Text Box 8"/>
          <p:cNvSpPr txBox="1">
            <a:spLocks noChangeArrowheads="1"/>
          </p:cNvSpPr>
          <p:nvPr/>
        </p:nvSpPr>
        <p:spPr bwMode="auto">
          <a:xfrm>
            <a:off x="4572000" y="2057400"/>
            <a:ext cx="4267200" cy="584775"/>
          </a:xfrm>
          <a:prstGeom prst="rect">
            <a:avLst/>
          </a:prstGeom>
          <a:solidFill>
            <a:schemeClr val="bg2">
              <a:alpha val="50195"/>
            </a:schemeClr>
          </a:solidFill>
          <a:ln w="50800">
            <a:solidFill>
              <a:schemeClr val="tx1"/>
            </a:solidFill>
            <a:miter lim="800000"/>
            <a:headEnd/>
            <a:tailEnd/>
          </a:ln>
        </p:spPr>
        <p:txBody>
          <a:bodyPr wrap="square">
            <a:spAutoFit/>
          </a:bodyPr>
          <a:lstStyle/>
          <a:p>
            <a:r>
              <a:rPr lang="en-US" sz="1600" b="1" i="1" dirty="0">
                <a:solidFill>
                  <a:schemeClr val="accent4"/>
                </a:solidFill>
              </a:rPr>
              <a:t>Contact: </a:t>
            </a:r>
            <a:r>
              <a:rPr lang="en-US" sz="1600" b="1" i="1" dirty="0" smtClean="0">
                <a:solidFill>
                  <a:schemeClr val="accent4"/>
                </a:solidFill>
              </a:rPr>
              <a:t>Margaret Enloe    410-267-5740  menloe@chesapeakebay.net</a:t>
            </a:r>
            <a:endParaRPr lang="en-US" sz="1600" b="1" i="1" dirty="0">
              <a:solidFill>
                <a:schemeClr val="accent4"/>
              </a:solidFill>
            </a:endParaRPr>
          </a:p>
        </p:txBody>
      </p:sp>
      <p:sp>
        <p:nvSpPr>
          <p:cNvPr id="17" name="Date Placeholder 16"/>
          <p:cNvSpPr>
            <a:spLocks noGrp="1"/>
          </p:cNvSpPr>
          <p:nvPr>
            <p:ph type="dt" sz="half" idx="10"/>
          </p:nvPr>
        </p:nvSpPr>
        <p:spPr/>
        <p:txBody>
          <a:bodyPr/>
          <a:lstStyle/>
          <a:p>
            <a:pPr>
              <a:defRPr/>
            </a:pPr>
            <a:fld id="{1A3C522F-C9A2-4F26-BF07-14E4EC85C4AF}" type="datetime4">
              <a:rPr lang="en-US" smtClean="0"/>
              <a:pPr>
                <a:defRPr/>
              </a:pPr>
              <a:t>December 6, 2013</a:t>
            </a:fld>
            <a:endParaRPr lang="en-US" dirty="0"/>
          </a:p>
        </p:txBody>
      </p:sp>
      <p:sp>
        <p:nvSpPr>
          <p:cNvPr id="18" name="Slide Number Placeholder 17"/>
          <p:cNvSpPr>
            <a:spLocks noGrp="1"/>
          </p:cNvSpPr>
          <p:nvPr>
            <p:ph type="sldNum" sz="quarter" idx="12"/>
          </p:nvPr>
        </p:nvSpPr>
        <p:spPr/>
        <p:txBody>
          <a:bodyPr/>
          <a:lstStyle/>
          <a:p>
            <a:pPr>
              <a:defRPr/>
            </a:pPr>
            <a:fld id="{B8C336AD-E9C4-487B-9A67-9C8B2A73465D}" type="slidenum">
              <a:rPr lang="en-US" smtClean="0"/>
              <a:pPr>
                <a:defRPr/>
              </a:pPr>
              <a:t>4</a:t>
            </a:fld>
            <a:endParaRPr lang="en-US"/>
          </a:p>
        </p:txBody>
      </p:sp>
      <p:sp>
        <p:nvSpPr>
          <p:cNvPr id="19" name="Footer Placeholder 18"/>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20" name="Rectangle 11"/>
          <p:cNvSpPr>
            <a:spLocks noChangeArrowheads="1"/>
          </p:cNvSpPr>
          <p:nvPr/>
        </p:nvSpPr>
        <p:spPr bwMode="auto">
          <a:xfrm>
            <a:off x="152400" y="3200401"/>
            <a:ext cx="8839200" cy="2862322"/>
          </a:xfrm>
          <a:prstGeom prst="rect">
            <a:avLst/>
          </a:prstGeom>
          <a:noFill/>
          <a:ln w="9525">
            <a:solidFill>
              <a:schemeClr val="tx1"/>
            </a:solidFill>
            <a:miter lim="800000"/>
            <a:headEnd/>
            <a:tailEnd/>
          </a:ln>
        </p:spPr>
        <p:txBody>
          <a:bodyPr wrap="square">
            <a:spAutoFit/>
          </a:bodyPr>
          <a:lstStyle/>
          <a:p>
            <a:pPr marL="342900" indent="-342900">
              <a:buFont typeface="+mj-lt"/>
              <a:buAutoNum type="arabicPeriod"/>
              <a:defRPr/>
            </a:pPr>
            <a:r>
              <a:rPr lang="en-US" b="1" dirty="0" smtClean="0">
                <a:ln w="3175">
                  <a:noFill/>
                </a:ln>
                <a:solidFill>
                  <a:srgbClr val="009900"/>
                </a:solidFill>
                <a:latin typeface="+mj-lt"/>
              </a:rPr>
              <a:t>DC   		Vincent  Gray, Mayor (EC Chair)</a:t>
            </a:r>
          </a:p>
          <a:p>
            <a:pPr marL="342900" indent="-342900">
              <a:buFont typeface="+mj-lt"/>
              <a:buAutoNum type="arabicPeriod"/>
              <a:defRPr/>
            </a:pPr>
            <a:r>
              <a:rPr lang="en-US" dirty="0" smtClean="0">
                <a:ln w="3175">
                  <a:noFill/>
                </a:ln>
                <a:solidFill>
                  <a:srgbClr val="009900"/>
                </a:solidFill>
                <a:latin typeface="+mj-lt"/>
              </a:rPr>
              <a:t>MD 		Martin O’Malley, Governor</a:t>
            </a:r>
          </a:p>
          <a:p>
            <a:pPr marL="342900" indent="-342900">
              <a:buFont typeface="+mj-lt"/>
              <a:buAutoNum type="arabicPeriod"/>
            </a:pPr>
            <a:r>
              <a:rPr lang="en-US" dirty="0" smtClean="0">
                <a:ln w="3175">
                  <a:noFill/>
                </a:ln>
                <a:solidFill>
                  <a:srgbClr val="009900"/>
                </a:solidFill>
                <a:latin typeface="+mj-lt"/>
              </a:rPr>
              <a:t>CBC 		Delegate </a:t>
            </a:r>
            <a:r>
              <a:rPr lang="en-US" smtClean="0">
                <a:ln w="3175">
                  <a:noFill/>
                </a:ln>
                <a:solidFill>
                  <a:srgbClr val="009900"/>
                </a:solidFill>
                <a:latin typeface="+mj-lt"/>
              </a:rPr>
              <a:t>Maggie McIntosh</a:t>
            </a:r>
            <a:r>
              <a:rPr lang="en-US" dirty="0" smtClean="0">
                <a:ln w="3175">
                  <a:noFill/>
                </a:ln>
                <a:solidFill>
                  <a:srgbClr val="009900"/>
                </a:solidFill>
                <a:latin typeface="+mj-lt"/>
              </a:rPr>
              <a:t>, Chair</a:t>
            </a:r>
          </a:p>
          <a:p>
            <a:pPr marL="342900" indent="-342900">
              <a:buFont typeface="+mj-lt"/>
              <a:buAutoNum type="arabicPeriod"/>
            </a:pPr>
            <a:r>
              <a:rPr lang="en-US" dirty="0" smtClean="0">
                <a:ln w="3175">
                  <a:noFill/>
                </a:ln>
                <a:solidFill>
                  <a:srgbClr val="009900"/>
                </a:solidFill>
                <a:latin typeface="+mj-lt"/>
              </a:rPr>
              <a:t>VA 	 	Bob McDonnell, Governor</a:t>
            </a:r>
          </a:p>
          <a:p>
            <a:pPr marL="342900" indent="-342900">
              <a:buFont typeface="+mj-lt"/>
              <a:buAutoNum type="arabicPeriod"/>
            </a:pPr>
            <a:r>
              <a:rPr lang="en-US" dirty="0" smtClean="0">
                <a:solidFill>
                  <a:srgbClr val="009900"/>
                </a:solidFill>
                <a:latin typeface="+mj-lt"/>
              </a:rPr>
              <a:t>PA  		</a:t>
            </a:r>
            <a:r>
              <a:rPr lang="en-US" strike="sngStrike" dirty="0" smtClean="0">
                <a:solidFill>
                  <a:schemeClr val="bg2"/>
                </a:solidFill>
                <a:latin typeface="+mj-lt"/>
              </a:rPr>
              <a:t>Tom Corbett, Governor </a:t>
            </a:r>
            <a:r>
              <a:rPr lang="en-US" sz="1200" dirty="0" smtClean="0">
                <a:solidFill>
                  <a:schemeClr val="bg2"/>
                </a:solidFill>
              </a:rPr>
              <a:t> </a:t>
            </a:r>
            <a:r>
              <a:rPr lang="en-US" sz="1200" dirty="0" smtClean="0">
                <a:solidFill>
                  <a:srgbClr val="009900"/>
                </a:solidFill>
              </a:rPr>
              <a:t>(</a:t>
            </a:r>
            <a:r>
              <a:rPr lang="en-US" sz="1400" dirty="0" smtClean="0">
                <a:solidFill>
                  <a:srgbClr val="009900"/>
                </a:solidFill>
              </a:rPr>
              <a:t>Acting Sec. Christopher </a:t>
            </a:r>
            <a:r>
              <a:rPr lang="en-US" sz="1400" dirty="0" err="1" smtClean="0">
                <a:solidFill>
                  <a:srgbClr val="009900"/>
                </a:solidFill>
              </a:rPr>
              <a:t>Abruzzo</a:t>
            </a:r>
            <a:r>
              <a:rPr lang="en-US" sz="1400" dirty="0" smtClean="0">
                <a:solidFill>
                  <a:srgbClr val="009900"/>
                </a:solidFill>
              </a:rPr>
              <a:t> , DEP)</a:t>
            </a:r>
            <a:endParaRPr lang="en-US" strike="sngStrike" dirty="0" smtClean="0">
              <a:solidFill>
                <a:srgbClr val="009900"/>
              </a:solidFill>
              <a:latin typeface="+mj-lt"/>
            </a:endParaRPr>
          </a:p>
          <a:p>
            <a:pPr marL="342900" indent="-342900">
              <a:buFont typeface="+mj-lt"/>
              <a:buAutoNum type="arabicPeriod"/>
              <a:defRPr/>
            </a:pPr>
            <a:r>
              <a:rPr lang="en-US" dirty="0" smtClean="0">
                <a:solidFill>
                  <a:srgbClr val="009900"/>
                </a:solidFill>
                <a:latin typeface="+mj-lt"/>
              </a:rPr>
              <a:t>EPA 		</a:t>
            </a:r>
            <a:r>
              <a:rPr lang="en-US" strike="sngStrike" dirty="0" smtClean="0">
                <a:solidFill>
                  <a:schemeClr val="bg2"/>
                </a:solidFill>
                <a:latin typeface="+mj-lt"/>
              </a:rPr>
              <a:t>Gina McCarthy, Administrator</a:t>
            </a:r>
            <a:r>
              <a:rPr lang="en-US" dirty="0" smtClean="0">
                <a:solidFill>
                  <a:schemeClr val="bg2"/>
                </a:solidFill>
                <a:latin typeface="+mj-lt"/>
              </a:rPr>
              <a:t>  </a:t>
            </a:r>
            <a:r>
              <a:rPr lang="en-US" dirty="0" smtClean="0">
                <a:solidFill>
                  <a:srgbClr val="009900"/>
                </a:solidFill>
                <a:latin typeface="+mj-lt"/>
              </a:rPr>
              <a:t>(</a:t>
            </a:r>
            <a:r>
              <a:rPr lang="en-US" sz="1400" dirty="0" smtClean="0">
                <a:solidFill>
                  <a:srgbClr val="009900"/>
                </a:solidFill>
                <a:latin typeface="+mj-lt"/>
              </a:rPr>
              <a:t>Dep. Admin. Bob </a:t>
            </a:r>
            <a:r>
              <a:rPr lang="en-US" sz="1400" dirty="0" err="1" smtClean="0">
                <a:solidFill>
                  <a:srgbClr val="009900"/>
                </a:solidFill>
                <a:latin typeface="+mj-lt"/>
              </a:rPr>
              <a:t>Perciasepe</a:t>
            </a:r>
            <a:r>
              <a:rPr lang="en-US" sz="1400" dirty="0" smtClean="0">
                <a:solidFill>
                  <a:srgbClr val="009900"/>
                </a:solidFill>
                <a:latin typeface="+mj-lt"/>
              </a:rPr>
              <a:t>, EPA)</a:t>
            </a:r>
            <a:endParaRPr lang="en-US" dirty="0" smtClean="0">
              <a:solidFill>
                <a:srgbClr val="009900"/>
              </a:solidFill>
              <a:latin typeface="+mj-lt"/>
            </a:endParaRPr>
          </a:p>
          <a:p>
            <a:pPr marL="342900" indent="-342900">
              <a:buFont typeface="+mj-lt"/>
              <a:buAutoNum type="arabicPeriod"/>
              <a:defRPr/>
            </a:pPr>
            <a:r>
              <a:rPr lang="en-US" dirty="0" smtClean="0">
                <a:solidFill>
                  <a:srgbClr val="009900"/>
                </a:solidFill>
                <a:latin typeface="+mj-lt"/>
              </a:rPr>
              <a:t>DE 		</a:t>
            </a:r>
            <a:r>
              <a:rPr lang="en-US" strike="sngStrike" dirty="0" smtClean="0">
                <a:solidFill>
                  <a:schemeClr val="bg2"/>
                </a:solidFill>
                <a:latin typeface="+mj-lt"/>
              </a:rPr>
              <a:t>Jack </a:t>
            </a:r>
            <a:r>
              <a:rPr lang="en-US" strike="sngStrike" dirty="0" err="1" smtClean="0">
                <a:solidFill>
                  <a:schemeClr val="bg2"/>
                </a:solidFill>
                <a:latin typeface="+mj-lt"/>
              </a:rPr>
              <a:t>Markell</a:t>
            </a:r>
            <a:r>
              <a:rPr lang="en-US" strike="sngStrike" dirty="0" smtClean="0">
                <a:solidFill>
                  <a:schemeClr val="bg2"/>
                </a:solidFill>
                <a:latin typeface="+mj-lt"/>
              </a:rPr>
              <a:t>, Governor  </a:t>
            </a:r>
            <a:r>
              <a:rPr lang="en-US" sz="1400" dirty="0" smtClean="0">
                <a:solidFill>
                  <a:srgbClr val="009900"/>
                </a:solidFill>
                <a:latin typeface="+mj-lt"/>
              </a:rPr>
              <a:t>(</a:t>
            </a:r>
            <a:r>
              <a:rPr lang="en-US" sz="1400" dirty="0" err="1" smtClean="0">
                <a:solidFill>
                  <a:srgbClr val="009900"/>
                </a:solidFill>
                <a:latin typeface="+mj-lt"/>
              </a:rPr>
              <a:t>Secs</a:t>
            </a:r>
            <a:r>
              <a:rPr lang="en-US" sz="1400" dirty="0" smtClean="0">
                <a:solidFill>
                  <a:srgbClr val="009900"/>
                </a:solidFill>
                <a:latin typeface="+mj-lt"/>
              </a:rPr>
              <a:t>. </a:t>
            </a:r>
            <a:r>
              <a:rPr lang="en-US" sz="1400" dirty="0" err="1" smtClean="0">
                <a:solidFill>
                  <a:srgbClr val="009900"/>
                </a:solidFill>
                <a:latin typeface="+mj-lt"/>
              </a:rPr>
              <a:t>Kee</a:t>
            </a:r>
            <a:r>
              <a:rPr lang="en-US" sz="1400" dirty="0" smtClean="0">
                <a:solidFill>
                  <a:srgbClr val="009900"/>
                </a:solidFill>
                <a:latin typeface="+mj-lt"/>
              </a:rPr>
              <a:t> &amp; </a:t>
            </a:r>
            <a:r>
              <a:rPr lang="en-US" sz="1400" dirty="0">
                <a:solidFill>
                  <a:srgbClr val="009900"/>
                </a:solidFill>
                <a:latin typeface="+mj-lt"/>
              </a:rPr>
              <a:t>O’Mara, </a:t>
            </a:r>
            <a:r>
              <a:rPr lang="en-US" sz="1400" dirty="0" smtClean="0">
                <a:solidFill>
                  <a:srgbClr val="009900"/>
                </a:solidFill>
                <a:latin typeface="+mj-lt"/>
              </a:rPr>
              <a:t>DNREC)</a:t>
            </a:r>
            <a:endParaRPr lang="en-US" dirty="0">
              <a:solidFill>
                <a:srgbClr val="009900"/>
              </a:solidFill>
              <a:latin typeface="+mj-lt"/>
            </a:endParaRPr>
          </a:p>
          <a:p>
            <a:pPr marL="342900" indent="-342900">
              <a:buFont typeface="+mj-lt"/>
              <a:buAutoNum type="arabicPeriod"/>
              <a:defRPr/>
            </a:pPr>
            <a:r>
              <a:rPr lang="en-US" dirty="0" smtClean="0">
                <a:solidFill>
                  <a:srgbClr val="009900"/>
                </a:solidFill>
                <a:latin typeface="+mj-lt"/>
              </a:rPr>
              <a:t>WV		</a:t>
            </a:r>
            <a:r>
              <a:rPr lang="en-US" strike="sngStrike" dirty="0" smtClean="0">
                <a:ln w="3175">
                  <a:noFill/>
                </a:ln>
                <a:solidFill>
                  <a:schemeClr val="bg2"/>
                </a:solidFill>
                <a:latin typeface="+mj-lt"/>
              </a:rPr>
              <a:t>Earl Ray </a:t>
            </a:r>
            <a:r>
              <a:rPr lang="en-US" strike="sngStrike" dirty="0" err="1" smtClean="0">
                <a:ln w="3175">
                  <a:noFill/>
                </a:ln>
                <a:solidFill>
                  <a:schemeClr val="bg2"/>
                </a:solidFill>
                <a:latin typeface="+mj-lt"/>
              </a:rPr>
              <a:t>Tomblin</a:t>
            </a:r>
            <a:r>
              <a:rPr lang="en-US" strike="sngStrike" dirty="0" smtClean="0">
                <a:ln w="3175">
                  <a:noFill/>
                </a:ln>
                <a:solidFill>
                  <a:schemeClr val="bg2"/>
                </a:solidFill>
                <a:latin typeface="+mj-lt"/>
              </a:rPr>
              <a:t>, Governor  </a:t>
            </a:r>
            <a:r>
              <a:rPr lang="en-US" sz="1400" dirty="0" smtClean="0">
                <a:solidFill>
                  <a:srgbClr val="009900"/>
                </a:solidFill>
                <a:latin typeface="+mj-lt"/>
              </a:rPr>
              <a:t>(Asst. </a:t>
            </a:r>
            <a:r>
              <a:rPr lang="en-US" sz="1400" dirty="0" err="1" smtClean="0">
                <a:solidFill>
                  <a:srgbClr val="009900"/>
                </a:solidFill>
                <a:latin typeface="+mj-lt"/>
              </a:rPr>
              <a:t>Dir.Teresa</a:t>
            </a:r>
            <a:r>
              <a:rPr lang="en-US" sz="1400" dirty="0" smtClean="0">
                <a:solidFill>
                  <a:srgbClr val="009900"/>
                </a:solidFill>
                <a:latin typeface="+mj-lt"/>
              </a:rPr>
              <a:t> Koon, DEP)</a:t>
            </a:r>
            <a:endParaRPr lang="en-US" dirty="0">
              <a:solidFill>
                <a:srgbClr val="009900"/>
              </a:solidFill>
              <a:latin typeface="+mj-lt"/>
            </a:endParaRPr>
          </a:p>
          <a:p>
            <a:pPr marL="342900" indent="-342900">
              <a:buFont typeface="+mj-lt"/>
              <a:buAutoNum type="arabicPeriod"/>
              <a:defRPr/>
            </a:pPr>
            <a:r>
              <a:rPr lang="en-US" dirty="0" smtClean="0">
                <a:solidFill>
                  <a:srgbClr val="CC3300"/>
                </a:solidFill>
                <a:latin typeface="+mj-lt"/>
              </a:rPr>
              <a:t>NY	</a:t>
            </a:r>
            <a:r>
              <a:rPr lang="en-US" dirty="0" smtClean="0">
                <a:solidFill>
                  <a:srgbClr val="009900"/>
                </a:solidFill>
                <a:latin typeface="+mj-lt"/>
              </a:rPr>
              <a:t> 	</a:t>
            </a:r>
            <a:r>
              <a:rPr lang="en-US" strike="sngStrike" dirty="0" smtClean="0">
                <a:solidFill>
                  <a:schemeClr val="bg2"/>
                </a:solidFill>
                <a:latin typeface="+mj-lt"/>
              </a:rPr>
              <a:t>Andrew Cuomo, Governor</a:t>
            </a:r>
            <a:r>
              <a:rPr lang="en-US" dirty="0" smtClean="0">
                <a:solidFill>
                  <a:srgbClr val="009900"/>
                </a:solidFill>
                <a:latin typeface="+mj-lt"/>
              </a:rPr>
              <a:t>	</a:t>
            </a:r>
            <a:r>
              <a:rPr lang="en-US" sz="1400" strike="sngStrike" dirty="0" smtClean="0">
                <a:solidFill>
                  <a:schemeClr val="bg1">
                    <a:lumMod val="50000"/>
                  </a:schemeClr>
                </a:solidFill>
                <a:latin typeface="+mj-lt"/>
              </a:rPr>
              <a:t>(Sec. Jim Tierney, DEC)</a:t>
            </a:r>
            <a:endParaRPr lang="en-US" strike="sngStrike" dirty="0" smtClean="0">
              <a:solidFill>
                <a:schemeClr val="bg1">
                  <a:lumMod val="50000"/>
                </a:schemeClr>
              </a:solidFill>
              <a:latin typeface="+mj-lt"/>
            </a:endParaRPr>
          </a:p>
          <a:p>
            <a:pPr marL="342900" indent="-342900">
              <a:buFont typeface="+mj-lt"/>
              <a:buAutoNum type="arabicPeriod"/>
              <a:defRPr/>
            </a:pPr>
            <a:r>
              <a:rPr lang="en-US" dirty="0" smtClean="0">
                <a:solidFill>
                  <a:srgbClr val="009900"/>
                </a:solidFill>
                <a:latin typeface="+mj-lt"/>
              </a:rPr>
              <a:t>USDA </a:t>
            </a:r>
            <a:r>
              <a:rPr lang="en-US" dirty="0" smtClean="0">
                <a:solidFill>
                  <a:schemeClr val="bg2"/>
                </a:solidFill>
                <a:latin typeface="+mj-lt"/>
              </a:rPr>
              <a:t>	</a:t>
            </a:r>
            <a:r>
              <a:rPr lang="en-US" strike="sngStrike" dirty="0" smtClean="0">
                <a:solidFill>
                  <a:schemeClr val="bg2"/>
                </a:solidFill>
                <a:latin typeface="+mj-lt"/>
              </a:rPr>
              <a:t>Tom </a:t>
            </a:r>
            <a:r>
              <a:rPr lang="en-US" strike="sngStrike" dirty="0" err="1" smtClean="0">
                <a:solidFill>
                  <a:schemeClr val="bg2"/>
                </a:solidFill>
                <a:latin typeface="+mj-lt"/>
              </a:rPr>
              <a:t>Vilsack</a:t>
            </a:r>
            <a:r>
              <a:rPr lang="en-US" strike="sngStrike" dirty="0" smtClean="0">
                <a:solidFill>
                  <a:schemeClr val="bg2"/>
                </a:solidFill>
                <a:latin typeface="+mj-lt"/>
              </a:rPr>
              <a:t>, Secretary </a:t>
            </a:r>
            <a:r>
              <a:rPr lang="en-US" sz="1400" dirty="0" smtClean="0">
                <a:solidFill>
                  <a:srgbClr val="009900"/>
                </a:solidFill>
                <a:latin typeface="+mj-lt"/>
              </a:rPr>
              <a:t>(Dep. Under Sec., Ann Mills, USDA)</a:t>
            </a:r>
            <a:endParaRPr lang="en-US" dirty="0" smtClean="0">
              <a:solidFill>
                <a:srgbClr val="009900"/>
              </a:solidFill>
              <a:latin typeface="+mj-lt"/>
            </a:endParaRPr>
          </a:p>
        </p:txBody>
      </p:sp>
      <p:sp>
        <p:nvSpPr>
          <p:cNvPr id="15" name="TextBox 14"/>
          <p:cNvSpPr txBox="1"/>
          <p:nvPr/>
        </p:nvSpPr>
        <p:spPr>
          <a:xfrm>
            <a:off x="6477000" y="2819400"/>
            <a:ext cx="2514600" cy="830997"/>
          </a:xfrm>
          <a:prstGeom prst="rect">
            <a:avLst/>
          </a:prstGeom>
          <a:solidFill>
            <a:schemeClr val="bg1"/>
          </a:solidFill>
          <a:ln w="3175">
            <a:solidFill>
              <a:schemeClr val="tx1"/>
            </a:solidFill>
          </a:ln>
        </p:spPr>
        <p:txBody>
          <a:bodyPr wrap="square" rtlCol="0">
            <a:spAutoFit/>
          </a:bodyPr>
          <a:lstStyle/>
          <a:p>
            <a:r>
              <a:rPr lang="en-US" sz="1600" dirty="0" smtClean="0">
                <a:solidFill>
                  <a:srgbClr val="0070C0"/>
                </a:solidFill>
              </a:rPr>
              <a:t>CAC Chair</a:t>
            </a:r>
          </a:p>
          <a:p>
            <a:r>
              <a:rPr lang="en-US" sz="1600" dirty="0" smtClean="0">
                <a:solidFill>
                  <a:srgbClr val="0070C0"/>
                </a:solidFill>
              </a:rPr>
              <a:t>LGAC </a:t>
            </a:r>
            <a:r>
              <a:rPr lang="en-US" sz="1600" strike="sngStrike" dirty="0" smtClean="0">
                <a:solidFill>
                  <a:srgbClr val="0070C0"/>
                </a:solidFill>
              </a:rPr>
              <a:t>Chair</a:t>
            </a:r>
            <a:r>
              <a:rPr lang="en-US" sz="1600" dirty="0" smtClean="0">
                <a:solidFill>
                  <a:srgbClr val="0070C0"/>
                </a:solidFill>
              </a:rPr>
              <a:t> </a:t>
            </a:r>
            <a:r>
              <a:rPr lang="en-US" sz="1200" dirty="0" smtClean="0">
                <a:solidFill>
                  <a:srgbClr val="0070C0"/>
                </a:solidFill>
              </a:rPr>
              <a:t>(Dave </a:t>
            </a:r>
            <a:r>
              <a:rPr lang="en-US" sz="1200" dirty="0" err="1" smtClean="0">
                <a:solidFill>
                  <a:srgbClr val="0070C0"/>
                </a:solidFill>
              </a:rPr>
              <a:t>Dunmyer</a:t>
            </a:r>
            <a:r>
              <a:rPr lang="en-US" sz="1200" dirty="0" smtClean="0">
                <a:solidFill>
                  <a:srgbClr val="0070C0"/>
                </a:solidFill>
              </a:rPr>
              <a:t>)</a:t>
            </a:r>
            <a:endParaRPr lang="en-US" sz="1600" dirty="0" smtClean="0">
              <a:solidFill>
                <a:srgbClr val="0070C0"/>
              </a:solidFill>
            </a:endParaRPr>
          </a:p>
          <a:p>
            <a:r>
              <a:rPr lang="en-US" sz="1600" dirty="0" smtClean="0">
                <a:solidFill>
                  <a:srgbClr val="0070C0"/>
                </a:solidFill>
              </a:rPr>
              <a:t>STAC Chair</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792162"/>
          </a:xfrm>
          <a:ln w="38100">
            <a:solidFill>
              <a:srgbClr val="FFFF00"/>
            </a:solidFill>
          </a:ln>
        </p:spPr>
        <p:txBody>
          <a:bodyPr/>
          <a:lstStyle/>
          <a:p>
            <a:pPr algn="l" eaLnBrk="1" hangingPunct="1">
              <a:defRPr/>
            </a:pPr>
            <a:r>
              <a:rPr lang="en-US" b="1" i="1" dirty="0" smtClean="0">
                <a:solidFill>
                  <a:srgbClr val="0000FF"/>
                </a:solidFill>
                <a:effectLst>
                  <a:outerShdw blurRad="38100" dist="38100" dir="2700000" algn="tl">
                    <a:srgbClr val="C0C0C0"/>
                  </a:outerShdw>
                </a:effectLst>
              </a:rPr>
              <a:t>Content</a:t>
            </a:r>
          </a:p>
        </p:txBody>
      </p:sp>
      <p:sp>
        <p:nvSpPr>
          <p:cNvPr id="12298" name="Rectangle 10"/>
          <p:cNvSpPr>
            <a:spLocks noGrp="1" noChangeArrowheads="1"/>
          </p:cNvSpPr>
          <p:nvPr>
            <p:ph idx="1"/>
          </p:nvPr>
        </p:nvSpPr>
        <p:spPr>
          <a:xfrm>
            <a:off x="533400" y="2971800"/>
            <a:ext cx="8305800" cy="3124200"/>
          </a:xfrm>
          <a:noFill/>
        </p:spPr>
        <p:txBody>
          <a:bodyPr/>
          <a:lstStyle/>
          <a:p>
            <a:pPr>
              <a:buFontTx/>
              <a:buNone/>
              <a:defRPr/>
            </a:pPr>
            <a:r>
              <a:rPr lang="en-US" sz="2400" b="1" dirty="0" smtClean="0">
                <a:solidFill>
                  <a:srgbClr val="0070C0"/>
                </a:solidFill>
              </a:rPr>
              <a:t>EC Event 	9:45a.m. – 12:45 p.m.</a:t>
            </a:r>
          </a:p>
          <a:p>
            <a:pPr>
              <a:buFontTx/>
              <a:buNone/>
              <a:defRPr/>
            </a:pPr>
            <a:r>
              <a:rPr lang="en-US" sz="2000" dirty="0" smtClean="0">
                <a:solidFill>
                  <a:srgbClr val="0070C0"/>
                </a:solidFill>
              </a:rPr>
              <a:t>	</a:t>
            </a:r>
          </a:p>
          <a:p>
            <a:pPr>
              <a:buFontTx/>
              <a:buNone/>
              <a:defRPr/>
            </a:pPr>
            <a:r>
              <a:rPr lang="en-US" sz="2000" dirty="0" smtClean="0">
                <a:solidFill>
                  <a:srgbClr val="0070C0"/>
                </a:solidFill>
              </a:rPr>
              <a:t>	9:45-10:00am	EC members arrive, get settled</a:t>
            </a:r>
          </a:p>
          <a:p>
            <a:pPr>
              <a:buFontTx/>
              <a:buNone/>
              <a:defRPr/>
            </a:pPr>
            <a:endParaRPr lang="en-US" sz="2000" dirty="0" smtClean="0">
              <a:solidFill>
                <a:srgbClr val="0070C0"/>
              </a:solidFill>
            </a:endParaRPr>
          </a:p>
          <a:p>
            <a:pPr>
              <a:buFontTx/>
              <a:buNone/>
              <a:defRPr/>
            </a:pPr>
            <a:r>
              <a:rPr lang="en-US" sz="2000" dirty="0" smtClean="0">
                <a:solidFill>
                  <a:srgbClr val="0070C0"/>
                </a:solidFill>
              </a:rPr>
              <a:t>	10am-12noon	PRIVATE Breakfast (Agreement focused)</a:t>
            </a:r>
          </a:p>
          <a:p>
            <a:pPr>
              <a:buNone/>
              <a:defRPr/>
            </a:pPr>
            <a:endParaRPr lang="en-US" sz="2000" dirty="0" smtClean="0">
              <a:solidFill>
                <a:srgbClr val="0070C0"/>
              </a:solidFill>
            </a:endParaRPr>
          </a:p>
          <a:p>
            <a:pPr>
              <a:buNone/>
              <a:defRPr/>
            </a:pPr>
            <a:r>
              <a:rPr lang="en-US" sz="2000" dirty="0" smtClean="0">
                <a:solidFill>
                  <a:srgbClr val="0070C0"/>
                </a:solidFill>
              </a:rPr>
              <a:t>	12:00-12:45pm    	News conference </a:t>
            </a:r>
          </a:p>
          <a:p>
            <a:pPr eaLnBrk="1" hangingPunct="1">
              <a:buFontTx/>
              <a:buNone/>
            </a:pPr>
            <a:r>
              <a:rPr lang="en-US" sz="1600" dirty="0" smtClean="0"/>
              <a:t>			</a:t>
            </a:r>
          </a:p>
          <a:p>
            <a:pPr eaLnBrk="1" hangingPunct="1">
              <a:buFontTx/>
              <a:buNone/>
            </a:pPr>
            <a:endParaRPr lang="en-US" sz="1600" dirty="0" smtClean="0"/>
          </a:p>
        </p:txBody>
      </p:sp>
      <p:sp>
        <p:nvSpPr>
          <p:cNvPr id="17" name="Footer Placeholder 16"/>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16" name="Slide Number Placeholder 15"/>
          <p:cNvSpPr>
            <a:spLocks noGrp="1"/>
          </p:cNvSpPr>
          <p:nvPr>
            <p:ph type="sldNum" sz="quarter" idx="12"/>
          </p:nvPr>
        </p:nvSpPr>
        <p:spPr/>
        <p:txBody>
          <a:bodyPr/>
          <a:lstStyle/>
          <a:p>
            <a:pPr>
              <a:defRPr/>
            </a:pPr>
            <a:fld id="{B8C336AD-E9C4-487B-9A67-9C8B2A73465D}" type="slidenum">
              <a:rPr lang="en-US" smtClean="0"/>
              <a:pPr>
                <a:defRPr/>
              </a:pPr>
              <a:t>5</a:t>
            </a:fld>
            <a:endParaRPr lang="en-US"/>
          </a:p>
        </p:txBody>
      </p:sp>
      <p:sp>
        <p:nvSpPr>
          <p:cNvPr id="15" name="Date Placeholder 14"/>
          <p:cNvSpPr>
            <a:spLocks noGrp="1"/>
          </p:cNvSpPr>
          <p:nvPr>
            <p:ph type="dt" sz="half" idx="10"/>
          </p:nvPr>
        </p:nvSpPr>
        <p:spPr/>
        <p:txBody>
          <a:bodyPr/>
          <a:lstStyle/>
          <a:p>
            <a:pPr>
              <a:defRPr/>
            </a:pPr>
            <a:fld id="{A97E924F-D659-4F51-8DAF-755F9928C30E}" type="datetime4">
              <a:rPr lang="en-US" smtClean="0"/>
              <a:pPr>
                <a:defRPr/>
              </a:pPr>
              <a:t>December 6, 2013</a:t>
            </a:fld>
            <a:endParaRPr lang="en-US" dirty="0"/>
          </a:p>
        </p:txBody>
      </p:sp>
      <p:sp>
        <p:nvSpPr>
          <p:cNvPr id="12295" name="Rectangle 6"/>
          <p:cNvSpPr>
            <a:spLocks noChangeArrowheads="1"/>
          </p:cNvSpPr>
          <p:nvPr/>
        </p:nvSpPr>
        <p:spPr bwMode="auto">
          <a:xfrm>
            <a:off x="914400" y="1600200"/>
            <a:ext cx="3429000" cy="677108"/>
          </a:xfrm>
          <a:prstGeom prst="rect">
            <a:avLst/>
          </a:prstGeom>
          <a:noFill/>
          <a:ln w="9525">
            <a:noFill/>
            <a:miter lim="800000"/>
            <a:headEnd/>
            <a:tailEnd/>
          </a:ln>
        </p:spPr>
        <p:txBody>
          <a:bodyPr wrap="square">
            <a:spAutoFit/>
          </a:bodyPr>
          <a:lstStyle/>
          <a:p>
            <a:r>
              <a:rPr lang="en-US" sz="2400" b="1" dirty="0">
                <a:solidFill>
                  <a:srgbClr val="0070C0"/>
                </a:solidFill>
              </a:rPr>
              <a:t>Status</a:t>
            </a:r>
          </a:p>
          <a:p>
            <a:endParaRPr lang="en-US" sz="1400" b="1" dirty="0">
              <a:solidFill>
                <a:srgbClr val="0000FF"/>
              </a:solidFill>
            </a:endParaRPr>
          </a:p>
        </p:txBody>
      </p:sp>
      <p:sp>
        <p:nvSpPr>
          <p:cNvPr id="12296" name="Rectangle 7"/>
          <p:cNvSpPr>
            <a:spLocks noChangeArrowheads="1"/>
          </p:cNvSpPr>
          <p:nvPr/>
        </p:nvSpPr>
        <p:spPr bwMode="auto">
          <a:xfrm>
            <a:off x="304800" y="1676400"/>
            <a:ext cx="609600" cy="3048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297" name="Text Box 9"/>
          <p:cNvSpPr txBox="1">
            <a:spLocks noChangeArrowheads="1"/>
          </p:cNvSpPr>
          <p:nvPr/>
        </p:nvSpPr>
        <p:spPr bwMode="auto">
          <a:xfrm>
            <a:off x="304800" y="1143000"/>
            <a:ext cx="2971800" cy="579438"/>
          </a:xfrm>
          <a:prstGeom prst="rect">
            <a:avLst/>
          </a:prstGeom>
          <a:noFill/>
          <a:ln w="9525">
            <a:noFill/>
            <a:miter lim="800000"/>
            <a:headEnd/>
            <a:tailEnd/>
          </a:ln>
        </p:spPr>
        <p:txBody>
          <a:bodyPr>
            <a:spAutoFit/>
          </a:bodyPr>
          <a:lstStyle/>
          <a:p>
            <a:pPr>
              <a:spcBef>
                <a:spcPct val="50000"/>
              </a:spcBef>
            </a:pPr>
            <a:r>
              <a:rPr lang="en-US" sz="3200" b="1" i="1" dirty="0" smtClean="0">
                <a:solidFill>
                  <a:srgbClr val="0070C0"/>
                </a:solidFill>
              </a:rPr>
              <a:t>EC Agenda</a:t>
            </a:r>
            <a:endParaRPr lang="en-US" sz="3200" b="1" i="1" dirty="0">
              <a:solidFill>
                <a:srgbClr val="0070C0"/>
              </a:solidFill>
            </a:endParaRPr>
          </a:p>
        </p:txBody>
      </p:sp>
      <p:sp>
        <p:nvSpPr>
          <p:cNvPr id="12" name="Text Box 8"/>
          <p:cNvSpPr txBox="1">
            <a:spLocks noChangeArrowheads="1"/>
          </p:cNvSpPr>
          <p:nvPr/>
        </p:nvSpPr>
        <p:spPr bwMode="auto">
          <a:xfrm>
            <a:off x="4572000" y="1295400"/>
            <a:ext cx="4267200" cy="584775"/>
          </a:xfrm>
          <a:prstGeom prst="rect">
            <a:avLst/>
          </a:prstGeom>
          <a:solidFill>
            <a:schemeClr val="bg2">
              <a:alpha val="50195"/>
            </a:schemeClr>
          </a:solidFill>
          <a:ln w="50800">
            <a:solidFill>
              <a:schemeClr val="tx1"/>
            </a:solidFill>
            <a:miter lim="800000"/>
            <a:headEnd/>
            <a:tailEnd/>
          </a:ln>
        </p:spPr>
        <p:txBody>
          <a:bodyPr wrap="square">
            <a:spAutoFit/>
          </a:bodyPr>
          <a:lstStyle/>
          <a:p>
            <a:r>
              <a:rPr lang="en-US" sz="1600" b="1" i="1" dirty="0"/>
              <a:t>Contact: </a:t>
            </a:r>
            <a:r>
              <a:rPr lang="en-US" sz="1600" b="1" i="1" dirty="0" smtClean="0"/>
              <a:t>Margaret Enloe    410-267-5740  menloe@chesapeakebay.net</a:t>
            </a:r>
            <a:endParaRPr lang="en-US" sz="1600" b="1" i="1" dirty="0"/>
          </a:p>
        </p:txBody>
      </p:sp>
      <p:sp>
        <p:nvSpPr>
          <p:cNvPr id="13" name="TextBox 12"/>
          <p:cNvSpPr txBox="1"/>
          <p:nvPr/>
        </p:nvSpPr>
        <p:spPr>
          <a:xfrm>
            <a:off x="304800" y="2209801"/>
            <a:ext cx="2895600" cy="369332"/>
          </a:xfrm>
          <a:prstGeom prst="rect">
            <a:avLst/>
          </a:prstGeom>
          <a:noFill/>
        </p:spPr>
        <p:txBody>
          <a:bodyPr wrap="square" rtlCol="0">
            <a:spAutoFit/>
          </a:bodyPr>
          <a:lstStyle/>
          <a:p>
            <a:r>
              <a:rPr lang="en-US" b="1" i="1" u="sng" dirty="0" smtClean="0">
                <a:solidFill>
                  <a:srgbClr val="0070C0"/>
                </a:solidFill>
              </a:rPr>
              <a:t>At a Glance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a:xfrm>
            <a:off x="457200" y="6477000"/>
            <a:ext cx="2133600" cy="307975"/>
          </a:xfrm>
        </p:spPr>
        <p:txBody>
          <a:bodyPr/>
          <a:lstStyle/>
          <a:p>
            <a:pPr>
              <a:defRPr/>
            </a:pPr>
            <a:fld id="{8DF6D906-FDA3-4EE9-9BB0-6AB01C9C8BE4}" type="datetime4">
              <a:rPr lang="en-US" smtClean="0"/>
              <a:pPr>
                <a:defRPr/>
              </a:pPr>
              <a:t>December 6, 2013</a:t>
            </a:fld>
            <a:endParaRPr lang="en-US" dirty="0"/>
          </a:p>
        </p:txBody>
      </p:sp>
      <p:sp>
        <p:nvSpPr>
          <p:cNvPr id="13" name="Slide Number Placeholder 12"/>
          <p:cNvSpPr>
            <a:spLocks noGrp="1"/>
          </p:cNvSpPr>
          <p:nvPr>
            <p:ph type="sldNum" sz="quarter" idx="12"/>
          </p:nvPr>
        </p:nvSpPr>
        <p:spPr/>
        <p:txBody>
          <a:bodyPr/>
          <a:lstStyle/>
          <a:p>
            <a:pPr>
              <a:defRPr/>
            </a:pPr>
            <a:fld id="{B8C336AD-E9C4-487B-9A67-9C8B2A73465D}" type="slidenum">
              <a:rPr lang="en-US" smtClean="0"/>
              <a:pPr>
                <a:defRPr/>
              </a:pPr>
              <a:t>6</a:t>
            </a:fld>
            <a:endParaRPr lang="en-US" dirty="0"/>
          </a:p>
        </p:txBody>
      </p:sp>
      <p:sp>
        <p:nvSpPr>
          <p:cNvPr id="14" name="Footer Placeholder 13"/>
          <p:cNvSpPr>
            <a:spLocks noGrp="1"/>
          </p:cNvSpPr>
          <p:nvPr>
            <p:ph type="ftr" sz="quarter" idx="11"/>
          </p:nvPr>
        </p:nvSpPr>
        <p:spPr>
          <a:xfrm>
            <a:off x="3124200" y="6477000"/>
            <a:ext cx="2895600" cy="304800"/>
          </a:xfrm>
        </p:spPr>
        <p:txBody>
          <a:bodyPr/>
          <a:lstStyle/>
          <a:p>
            <a:pPr>
              <a:defRPr/>
            </a:pPr>
            <a:r>
              <a:rPr lang="en-US" dirty="0" smtClean="0"/>
              <a:t>2013 Executive Council Meeting</a:t>
            </a:r>
            <a:endParaRPr lang="en-US" dirty="0"/>
          </a:p>
        </p:txBody>
      </p:sp>
      <p:sp>
        <p:nvSpPr>
          <p:cNvPr id="10" name="Rectangle 10"/>
          <p:cNvSpPr txBox="1">
            <a:spLocks noChangeArrowheads="1"/>
          </p:cNvSpPr>
          <p:nvPr/>
        </p:nvSpPr>
        <p:spPr>
          <a:xfrm>
            <a:off x="228600" y="838200"/>
            <a:ext cx="8763000" cy="5410200"/>
          </a:xfrm>
          <a:prstGeom prst="rect">
            <a:avLst/>
          </a:prstGeom>
        </p:spPr>
        <p:txBody>
          <a:bodyPr/>
          <a:lstStyle/>
          <a:p>
            <a:r>
              <a:rPr lang="en-US" sz="1600" dirty="0" smtClean="0"/>
              <a:t>9:45-10		EC members arriving; get breakfast and take seats</a:t>
            </a:r>
          </a:p>
          <a:p>
            <a:endParaRPr lang="en-US" sz="1600" b="1" dirty="0" smtClean="0"/>
          </a:p>
          <a:p>
            <a:r>
              <a:rPr lang="en-US" b="1" dirty="0" smtClean="0"/>
              <a:t>10-12	Private Breakfast </a:t>
            </a:r>
            <a:endParaRPr lang="en-US" dirty="0" smtClean="0"/>
          </a:p>
          <a:p>
            <a:r>
              <a:rPr lang="en-US" i="1" dirty="0" smtClean="0"/>
              <a:t>	</a:t>
            </a:r>
            <a:r>
              <a:rPr lang="en-US" dirty="0" smtClean="0"/>
              <a:t>10 – 10:10     Welcome, Agenda, 30yr Reflections – Chair (Mayor Gray, DC)</a:t>
            </a:r>
          </a:p>
          <a:p>
            <a:endParaRPr lang="en-US" dirty="0" smtClean="0"/>
          </a:p>
          <a:p>
            <a:r>
              <a:rPr lang="en-US" dirty="0" smtClean="0"/>
              <a:t>	10:10-10:15  Showing of Video PSA – Margaret Enloe</a:t>
            </a:r>
          </a:p>
          <a:p>
            <a:endParaRPr lang="en-US" dirty="0" smtClean="0"/>
          </a:p>
          <a:p>
            <a:r>
              <a:rPr lang="en-US" dirty="0" smtClean="0"/>
              <a:t>	10:15-10:55  Briefings on draft Chesapeake Watershed Agreement</a:t>
            </a:r>
          </a:p>
          <a:p>
            <a:r>
              <a:rPr lang="en-US" sz="1600" dirty="0" smtClean="0"/>
              <a:t>	      </a:t>
            </a:r>
            <a:r>
              <a:rPr lang="en-US" sz="1200" dirty="0" smtClean="0"/>
              <a:t>10:15-10:25   Agreement Overview – Nick DiPasquale</a:t>
            </a:r>
            <a:br>
              <a:rPr lang="en-US" sz="1200" dirty="0" smtClean="0"/>
            </a:br>
            <a:r>
              <a:rPr lang="en-US" sz="1200" dirty="0" smtClean="0"/>
              <a:t>	       10:25-10:55    Advisory Committee comments on Agreement  (5 min + 5 min </a:t>
            </a:r>
            <a:r>
              <a:rPr lang="en-US" sz="1200" dirty="0" err="1" smtClean="0"/>
              <a:t>q&amp;a</a:t>
            </a:r>
            <a:r>
              <a:rPr lang="en-US" sz="1200" dirty="0" smtClean="0"/>
              <a:t> ea.)</a:t>
            </a:r>
            <a:br>
              <a:rPr lang="en-US" sz="1200" dirty="0" smtClean="0"/>
            </a:br>
            <a:r>
              <a:rPr lang="en-US" sz="1200" dirty="0" smtClean="0"/>
              <a:t>			Citizens Advisory Committee (CAC) – John Dawes</a:t>
            </a:r>
            <a:br>
              <a:rPr lang="en-US" sz="1200" dirty="0" smtClean="0"/>
            </a:br>
            <a:r>
              <a:rPr lang="en-US" sz="1200" dirty="0" smtClean="0"/>
              <a:t>			Scientific, Technical Advisory Committee (STAC) – Kirk Havens					Local Government Advisory Committee (LGAC) – David </a:t>
            </a:r>
            <a:r>
              <a:rPr lang="en-US" sz="1200" dirty="0" err="1" smtClean="0"/>
              <a:t>Dunmyer</a:t>
            </a:r>
            <a:r>
              <a:rPr lang="en-US" sz="1200" dirty="0" smtClean="0"/>
              <a:t> </a:t>
            </a:r>
            <a:endParaRPr lang="en-US" sz="1600" dirty="0" smtClean="0"/>
          </a:p>
          <a:p>
            <a:endParaRPr lang="en-US" sz="1600" dirty="0" smtClean="0"/>
          </a:p>
          <a:p>
            <a:r>
              <a:rPr lang="en-US" sz="1600" dirty="0" smtClean="0"/>
              <a:t>	</a:t>
            </a:r>
            <a:r>
              <a:rPr lang="en-US" dirty="0" smtClean="0"/>
              <a:t>10:55-11:45  EC Agreement discussion &amp; vote on Chair for 2014</a:t>
            </a:r>
          </a:p>
          <a:p>
            <a:endParaRPr lang="en-US" dirty="0" smtClean="0"/>
          </a:p>
          <a:p>
            <a:r>
              <a:rPr lang="en-US" dirty="0" smtClean="0"/>
              <a:t>	11:45-11:55  Press conference prep/group photo – Margaret Enloe </a:t>
            </a:r>
          </a:p>
          <a:p>
            <a:endParaRPr lang="en-US" dirty="0" smtClean="0"/>
          </a:p>
          <a:p>
            <a:r>
              <a:rPr lang="en-US" dirty="0" smtClean="0"/>
              <a:t>	11:55-12      	Move to press conference </a:t>
            </a:r>
            <a:r>
              <a:rPr lang="en-US" sz="1600" dirty="0" smtClean="0"/>
              <a:t/>
            </a:r>
            <a:br>
              <a:rPr lang="en-US" sz="1600" dirty="0" smtClean="0"/>
            </a:br>
            <a:endParaRPr lang="en-US" sz="1600" dirty="0" smtClean="0"/>
          </a:p>
          <a:p>
            <a:r>
              <a:rPr lang="en-US" sz="1600" b="1" i="1" dirty="0" smtClean="0"/>
              <a:t/>
            </a:r>
            <a:br>
              <a:rPr lang="en-US" sz="1600" b="1" i="1" dirty="0" smtClean="0"/>
            </a:br>
            <a:endParaRPr kumimoji="0" lang="en-US" sz="2000" b="1" i="1" u="none" strike="noStrike" kern="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Tx/>
              <a:buNone/>
              <a:tabLst/>
              <a:defRPr/>
            </a:pPr>
            <a:r>
              <a:rPr kumimoji="0" lang="en-US" sz="1600" i="1" u="none" strike="noStrike" kern="0" cap="none" spc="0" normalizeH="0" baseline="0" noProof="0" dirty="0" smtClean="0">
                <a:ln>
                  <a:noFill/>
                </a:ln>
                <a:solidFill>
                  <a:schemeClr val="tx1"/>
                </a:solidFill>
                <a:effectLst/>
                <a:uLnTx/>
                <a:uFillTx/>
                <a:latin typeface="+mn-lt"/>
                <a:ea typeface="+mn-ea"/>
                <a:cs typeface="+mn-cs"/>
              </a:rPr>
              <a:t>				</a:t>
            </a:r>
            <a:endParaRPr kumimoji="0" lang="en-US" sz="140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 Box 9"/>
          <p:cNvSpPr txBox="1">
            <a:spLocks noChangeArrowheads="1"/>
          </p:cNvSpPr>
          <p:nvPr/>
        </p:nvSpPr>
        <p:spPr bwMode="auto">
          <a:xfrm>
            <a:off x="304800" y="0"/>
            <a:ext cx="7010400" cy="584775"/>
          </a:xfrm>
          <a:prstGeom prst="rect">
            <a:avLst/>
          </a:prstGeom>
          <a:noFill/>
          <a:ln w="9525">
            <a:noFill/>
            <a:miter lim="800000"/>
            <a:headEnd/>
            <a:tailEnd/>
          </a:ln>
        </p:spPr>
        <p:txBody>
          <a:bodyPr wrap="square">
            <a:spAutoFit/>
          </a:bodyPr>
          <a:lstStyle/>
          <a:p>
            <a:pPr>
              <a:spcBef>
                <a:spcPct val="50000"/>
              </a:spcBef>
            </a:pPr>
            <a:r>
              <a:rPr lang="en-US" sz="3200" b="1" i="1" dirty="0" smtClean="0">
                <a:solidFill>
                  <a:srgbClr val="0000FF"/>
                </a:solidFill>
              </a:rPr>
              <a:t>Meeting Agenda - Annotated</a:t>
            </a:r>
            <a:endParaRPr lang="en-US" sz="2400" b="1"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5" name="Slide Number Placeholder 4"/>
          <p:cNvSpPr>
            <a:spLocks noGrp="1"/>
          </p:cNvSpPr>
          <p:nvPr>
            <p:ph type="sldNum" sz="quarter" idx="12"/>
          </p:nvPr>
        </p:nvSpPr>
        <p:spPr/>
        <p:txBody>
          <a:bodyPr/>
          <a:lstStyle/>
          <a:p>
            <a:pPr>
              <a:defRPr/>
            </a:pPr>
            <a:fld id="{B8C336AD-E9C4-487B-9A67-9C8B2A73465D}"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fld id="{1BC0E21D-C39E-400C-AECF-1F21753D0A2B}" type="datetime4">
              <a:rPr lang="en-US" smtClean="0"/>
              <a:pPr>
                <a:defRPr/>
              </a:pPr>
              <a:t>December 6, 2013</a:t>
            </a:fld>
            <a:endParaRPr lang="en-US" dirty="0"/>
          </a:p>
        </p:txBody>
      </p:sp>
      <p:sp>
        <p:nvSpPr>
          <p:cNvPr id="7" name="Text Box 9"/>
          <p:cNvSpPr txBox="1">
            <a:spLocks noChangeArrowheads="1"/>
          </p:cNvSpPr>
          <p:nvPr/>
        </p:nvSpPr>
        <p:spPr bwMode="auto">
          <a:xfrm>
            <a:off x="304800" y="304800"/>
            <a:ext cx="8534400" cy="584775"/>
          </a:xfrm>
          <a:prstGeom prst="rect">
            <a:avLst/>
          </a:prstGeom>
          <a:noFill/>
          <a:ln w="9525">
            <a:noFill/>
            <a:miter lim="800000"/>
            <a:headEnd/>
            <a:tailEnd/>
          </a:ln>
        </p:spPr>
        <p:txBody>
          <a:bodyPr wrap="square">
            <a:spAutoFit/>
          </a:bodyPr>
          <a:lstStyle/>
          <a:p>
            <a:pPr>
              <a:spcBef>
                <a:spcPct val="50000"/>
              </a:spcBef>
            </a:pPr>
            <a:r>
              <a:rPr lang="en-US" sz="3200" b="1" i="1" dirty="0" smtClean="0">
                <a:solidFill>
                  <a:srgbClr val="0000FF"/>
                </a:solidFill>
              </a:rPr>
              <a:t>Meeting</a:t>
            </a:r>
            <a:r>
              <a:rPr lang="en-US" sz="3200" b="1" i="1" dirty="0" smtClean="0">
                <a:solidFill>
                  <a:srgbClr val="0070C0"/>
                </a:solidFill>
              </a:rPr>
              <a:t> </a:t>
            </a:r>
            <a:r>
              <a:rPr lang="en-US" sz="3200" b="1" i="1" dirty="0" smtClean="0">
                <a:solidFill>
                  <a:srgbClr val="0000FF"/>
                </a:solidFill>
              </a:rPr>
              <a:t>Agenda</a:t>
            </a:r>
            <a:r>
              <a:rPr lang="en-US" sz="3200" b="1" i="1" dirty="0" smtClean="0">
                <a:solidFill>
                  <a:srgbClr val="0070C0"/>
                </a:solidFill>
              </a:rPr>
              <a:t> – </a:t>
            </a:r>
            <a:r>
              <a:rPr lang="en-US" sz="3200" b="1" i="1" dirty="0" smtClean="0">
                <a:solidFill>
                  <a:srgbClr val="0000FF"/>
                </a:solidFill>
              </a:rPr>
              <a:t>Annotated</a:t>
            </a:r>
            <a:r>
              <a:rPr lang="en-US" sz="3200" b="1" i="1" dirty="0" smtClean="0">
                <a:solidFill>
                  <a:srgbClr val="0070C0"/>
                </a:solidFill>
              </a:rPr>
              <a:t> (</a:t>
            </a:r>
            <a:r>
              <a:rPr lang="en-US" sz="3200" b="1" i="1" dirty="0" err="1" smtClean="0">
                <a:solidFill>
                  <a:srgbClr val="0000FF"/>
                </a:solidFill>
              </a:rPr>
              <a:t>contd</a:t>
            </a:r>
            <a:r>
              <a:rPr lang="en-US" sz="3200" b="1" i="1" dirty="0" smtClean="0">
                <a:solidFill>
                  <a:srgbClr val="0070C0"/>
                </a:solidFill>
              </a:rPr>
              <a:t>)</a:t>
            </a:r>
            <a:endParaRPr lang="en-US" sz="2400" b="1" i="1" dirty="0">
              <a:solidFill>
                <a:srgbClr val="0070C0"/>
              </a:solidFill>
            </a:endParaRPr>
          </a:p>
        </p:txBody>
      </p:sp>
      <p:sp>
        <p:nvSpPr>
          <p:cNvPr id="11" name="Rectangle 10"/>
          <p:cNvSpPr txBox="1">
            <a:spLocks noChangeArrowheads="1"/>
          </p:cNvSpPr>
          <p:nvPr/>
        </p:nvSpPr>
        <p:spPr bwMode="auto">
          <a:xfrm>
            <a:off x="228600" y="1981200"/>
            <a:ext cx="8915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smtClean="0"/>
              <a:t>12:00 – 12:45 	Press Conference </a:t>
            </a:r>
            <a:endParaRPr lang="en-US" dirty="0" smtClean="0"/>
          </a:p>
          <a:p>
            <a:endParaRPr lang="en-US" dirty="0" smtClean="0"/>
          </a:p>
          <a:p>
            <a:r>
              <a:rPr lang="en-US" dirty="0" smtClean="0"/>
              <a:t>       12:00-12:05 Welcome by Dr. Colleen Heffernan, Director, National Arboretum</a:t>
            </a:r>
            <a:br>
              <a:rPr lang="en-US" dirty="0" smtClean="0"/>
            </a:br>
            <a:endParaRPr lang="en-US" dirty="0" smtClean="0"/>
          </a:p>
          <a:p>
            <a:r>
              <a:rPr lang="en-US" dirty="0" smtClean="0"/>
              <a:t>       12:05-12:10 	Mayor Gray remarks</a:t>
            </a:r>
            <a:br>
              <a:rPr lang="en-US" dirty="0" smtClean="0"/>
            </a:br>
            <a:r>
              <a:rPr lang="en-US" dirty="0" smtClean="0"/>
              <a:t>       12:10-12:15 	Mayor Gray announces election of new EC Chair</a:t>
            </a:r>
            <a:br>
              <a:rPr lang="en-US" dirty="0" smtClean="0"/>
            </a:br>
            <a:r>
              <a:rPr lang="en-US" dirty="0" smtClean="0"/>
              <a:t>       12:15-12:20	Governor O’Malley remarks</a:t>
            </a:r>
            <a:br>
              <a:rPr lang="en-US" dirty="0" smtClean="0"/>
            </a:br>
            <a:r>
              <a:rPr lang="en-US" dirty="0" smtClean="0"/>
              <a:t>       12:20-12:25	Governor McDonnell remarks </a:t>
            </a:r>
            <a:br>
              <a:rPr lang="en-US" dirty="0" smtClean="0"/>
            </a:br>
            <a:r>
              <a:rPr lang="en-US" dirty="0" smtClean="0"/>
              <a:t>       12:25-12:30	Chair McIntosh Remarks</a:t>
            </a:r>
          </a:p>
          <a:p>
            <a:endParaRPr lang="en-US" dirty="0" smtClean="0"/>
          </a:p>
          <a:p>
            <a:r>
              <a:rPr lang="en-US" dirty="0" smtClean="0"/>
              <a:t>       12:30-12:45 	Media Q&amp;A </a:t>
            </a:r>
            <a:endParaRPr lang="en-US" dirty="0"/>
          </a:p>
        </p:txBody>
      </p:sp>
      <p:sp>
        <p:nvSpPr>
          <p:cNvPr id="12" name="Text Box 9"/>
          <p:cNvSpPr txBox="1">
            <a:spLocks noChangeArrowheads="1"/>
          </p:cNvSpPr>
          <p:nvPr/>
        </p:nvSpPr>
        <p:spPr bwMode="auto">
          <a:xfrm>
            <a:off x="381000" y="1320800"/>
            <a:ext cx="8382000" cy="584775"/>
          </a:xfrm>
          <a:prstGeom prst="rect">
            <a:avLst/>
          </a:prstGeom>
          <a:noFill/>
          <a:ln w="9525">
            <a:noFill/>
            <a:miter lim="800000"/>
            <a:headEnd/>
            <a:tailEnd/>
          </a:ln>
        </p:spPr>
        <p:txBody>
          <a:bodyPr wrap="square">
            <a:spAutoFit/>
          </a:bodyPr>
          <a:lstStyle/>
          <a:p>
            <a:pPr>
              <a:spcBef>
                <a:spcPct val="50000"/>
              </a:spcBef>
            </a:pPr>
            <a:r>
              <a:rPr lang="en-US" sz="3200" b="1" i="1" dirty="0" smtClean="0">
                <a:solidFill>
                  <a:srgbClr val="0070C0"/>
                </a:solidFill>
              </a:rPr>
              <a:t>Press</a:t>
            </a:r>
            <a:r>
              <a:rPr lang="en-US" sz="3200" b="1" i="1" dirty="0" smtClean="0">
                <a:solidFill>
                  <a:srgbClr val="0000FF"/>
                </a:solidFill>
              </a:rPr>
              <a:t> </a:t>
            </a:r>
            <a:r>
              <a:rPr lang="en-US" sz="3200" b="1" i="1" dirty="0" smtClean="0">
                <a:solidFill>
                  <a:srgbClr val="0070C0"/>
                </a:solidFill>
              </a:rPr>
              <a:t>Conference</a:t>
            </a:r>
            <a:endParaRPr lang="en-US" sz="2400" b="1" i="1"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762000"/>
          </a:xfrm>
          <a:ln w="38100">
            <a:solidFill>
              <a:srgbClr val="FFFF00"/>
            </a:solidFill>
          </a:ln>
        </p:spPr>
        <p:txBody>
          <a:bodyPr/>
          <a:lstStyle/>
          <a:p>
            <a:pPr algn="l" eaLnBrk="1" hangingPunct="1">
              <a:defRPr/>
            </a:pPr>
            <a:r>
              <a:rPr lang="en-US" sz="4000" b="1" i="1" dirty="0" smtClean="0">
                <a:solidFill>
                  <a:srgbClr val="0070C0"/>
                </a:solidFill>
                <a:effectLst>
                  <a:outerShdw blurRad="38100" dist="38100" dir="2700000" algn="tl">
                    <a:srgbClr val="C0C0C0"/>
                  </a:outerShdw>
                </a:effectLst>
              </a:rPr>
              <a:t>Communications</a:t>
            </a:r>
          </a:p>
        </p:txBody>
      </p:sp>
      <p:sp>
        <p:nvSpPr>
          <p:cNvPr id="18438" name="Rectangle 3"/>
          <p:cNvSpPr>
            <a:spLocks noChangeArrowheads="1"/>
          </p:cNvSpPr>
          <p:nvPr/>
        </p:nvSpPr>
        <p:spPr bwMode="auto">
          <a:xfrm>
            <a:off x="0" y="0"/>
            <a:ext cx="9144000" cy="6858000"/>
          </a:xfrm>
          <a:prstGeom prst="rect">
            <a:avLst/>
          </a:prstGeom>
          <a:noFill/>
          <a:ln w="50800">
            <a:solidFill>
              <a:srgbClr val="0000FF"/>
            </a:solidFill>
            <a:miter lim="800000"/>
            <a:headEnd/>
            <a:tailEnd/>
          </a:ln>
        </p:spPr>
        <p:txBody>
          <a:bodyPr wrap="none" anchor="ctr"/>
          <a:lstStyle/>
          <a:p>
            <a:endParaRPr lang="en-US"/>
          </a:p>
        </p:txBody>
      </p:sp>
      <p:sp>
        <p:nvSpPr>
          <p:cNvPr id="18439" name="Text Box 4"/>
          <p:cNvSpPr txBox="1">
            <a:spLocks noChangeArrowheads="1"/>
          </p:cNvSpPr>
          <p:nvPr/>
        </p:nvSpPr>
        <p:spPr bwMode="auto">
          <a:xfrm>
            <a:off x="381000" y="1447800"/>
            <a:ext cx="2971800" cy="461665"/>
          </a:xfrm>
          <a:prstGeom prst="rect">
            <a:avLst/>
          </a:prstGeom>
          <a:noFill/>
          <a:ln w="9525">
            <a:noFill/>
            <a:miter lim="800000"/>
            <a:headEnd/>
            <a:tailEnd/>
          </a:ln>
        </p:spPr>
        <p:txBody>
          <a:bodyPr>
            <a:spAutoFit/>
          </a:bodyPr>
          <a:lstStyle/>
          <a:p>
            <a:pPr>
              <a:spcBef>
                <a:spcPct val="50000"/>
              </a:spcBef>
            </a:pPr>
            <a:r>
              <a:rPr lang="en-US" sz="2400" b="1" dirty="0" smtClean="0">
                <a:solidFill>
                  <a:srgbClr val="0000FF"/>
                </a:solidFill>
              </a:rPr>
              <a:t>Status</a:t>
            </a:r>
            <a:endParaRPr lang="en-US" sz="2400" b="1" dirty="0">
              <a:solidFill>
                <a:srgbClr val="0000FF"/>
              </a:solidFill>
            </a:endParaRPr>
          </a:p>
        </p:txBody>
      </p:sp>
      <p:sp>
        <p:nvSpPr>
          <p:cNvPr id="18440" name="Rectangle 5"/>
          <p:cNvSpPr>
            <a:spLocks noChangeArrowheads="1"/>
          </p:cNvSpPr>
          <p:nvPr/>
        </p:nvSpPr>
        <p:spPr bwMode="auto">
          <a:xfrm>
            <a:off x="1600200" y="1524000"/>
            <a:ext cx="685800" cy="3048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8441" name="Text Box 6"/>
          <p:cNvSpPr txBox="1">
            <a:spLocks noChangeArrowheads="1"/>
          </p:cNvSpPr>
          <p:nvPr/>
        </p:nvSpPr>
        <p:spPr bwMode="auto">
          <a:xfrm>
            <a:off x="457200" y="868363"/>
            <a:ext cx="8534400" cy="579437"/>
          </a:xfrm>
          <a:prstGeom prst="rect">
            <a:avLst/>
          </a:prstGeom>
          <a:noFill/>
          <a:ln w="9525">
            <a:noFill/>
            <a:miter lim="800000"/>
            <a:headEnd/>
            <a:tailEnd/>
          </a:ln>
        </p:spPr>
        <p:txBody>
          <a:bodyPr>
            <a:spAutoFit/>
          </a:bodyPr>
          <a:lstStyle/>
          <a:p>
            <a:pPr>
              <a:spcBef>
                <a:spcPct val="50000"/>
              </a:spcBef>
            </a:pPr>
            <a:r>
              <a:rPr lang="en-US" sz="3200" b="1" i="1" dirty="0">
                <a:solidFill>
                  <a:srgbClr val="0000FF"/>
                </a:solidFill>
              </a:rPr>
              <a:t>Media </a:t>
            </a:r>
            <a:r>
              <a:rPr lang="en-US" sz="3200" b="1" i="1" dirty="0" smtClean="0">
                <a:solidFill>
                  <a:srgbClr val="0000FF"/>
                </a:solidFill>
              </a:rPr>
              <a:t>Planning</a:t>
            </a:r>
            <a:endParaRPr lang="en-US" sz="3200" b="1" i="1" dirty="0">
              <a:solidFill>
                <a:srgbClr val="0000FF"/>
              </a:solidFill>
            </a:endParaRPr>
          </a:p>
        </p:txBody>
      </p:sp>
      <p:sp>
        <p:nvSpPr>
          <p:cNvPr id="18442" name="Text Box 7"/>
          <p:cNvSpPr txBox="1">
            <a:spLocks noChangeArrowheads="1"/>
          </p:cNvSpPr>
          <p:nvPr/>
        </p:nvSpPr>
        <p:spPr bwMode="auto">
          <a:xfrm>
            <a:off x="685800" y="2427288"/>
            <a:ext cx="7543800" cy="3277820"/>
          </a:xfrm>
          <a:prstGeom prst="rect">
            <a:avLst/>
          </a:prstGeom>
          <a:noFill/>
          <a:ln w="9525">
            <a:noFill/>
            <a:miter lim="800000"/>
            <a:headEnd/>
            <a:tailEnd/>
          </a:ln>
        </p:spPr>
        <p:txBody>
          <a:bodyPr>
            <a:spAutoFit/>
          </a:bodyPr>
          <a:lstStyle/>
          <a:p>
            <a:pPr>
              <a:spcBef>
                <a:spcPct val="50000"/>
              </a:spcBef>
            </a:pPr>
            <a:r>
              <a:rPr lang="en-US" b="1" i="1" dirty="0">
                <a:solidFill>
                  <a:srgbClr val="0070C0"/>
                </a:solidFill>
              </a:rPr>
              <a:t>Components:</a:t>
            </a:r>
          </a:p>
          <a:p>
            <a:pPr>
              <a:spcBef>
                <a:spcPct val="50000"/>
              </a:spcBef>
              <a:buFontTx/>
              <a:buChar char="•"/>
            </a:pPr>
            <a:r>
              <a:rPr lang="en-US" b="1" i="1" dirty="0">
                <a:solidFill>
                  <a:srgbClr val="0070C0"/>
                </a:solidFill>
              </a:rPr>
              <a:t>Media </a:t>
            </a:r>
            <a:r>
              <a:rPr lang="en-US" b="1" i="1" dirty="0" smtClean="0">
                <a:solidFill>
                  <a:srgbClr val="0070C0"/>
                </a:solidFill>
              </a:rPr>
              <a:t>Advisory - drafted</a:t>
            </a:r>
            <a:endParaRPr lang="en-US" b="1" i="1" dirty="0">
              <a:solidFill>
                <a:srgbClr val="0070C0"/>
              </a:solidFill>
            </a:endParaRPr>
          </a:p>
          <a:p>
            <a:pPr>
              <a:spcBef>
                <a:spcPct val="50000"/>
              </a:spcBef>
              <a:buFontTx/>
              <a:buChar char="•"/>
            </a:pPr>
            <a:r>
              <a:rPr lang="en-US" b="1" i="1" dirty="0">
                <a:solidFill>
                  <a:srgbClr val="0070C0"/>
                </a:solidFill>
              </a:rPr>
              <a:t>News </a:t>
            </a:r>
            <a:r>
              <a:rPr lang="en-US" b="1" i="1" dirty="0" smtClean="0">
                <a:solidFill>
                  <a:srgbClr val="0070C0"/>
                </a:solidFill>
              </a:rPr>
              <a:t>Release – drafted – awaiting final quotes/comments</a:t>
            </a:r>
            <a:endParaRPr lang="en-US" b="1" i="1" dirty="0">
              <a:solidFill>
                <a:srgbClr val="0070C0"/>
              </a:solidFill>
            </a:endParaRPr>
          </a:p>
          <a:p>
            <a:pPr>
              <a:spcBef>
                <a:spcPct val="50000"/>
              </a:spcBef>
              <a:buFontTx/>
              <a:buChar char="•"/>
            </a:pPr>
            <a:r>
              <a:rPr lang="en-US" b="1" i="1" dirty="0">
                <a:solidFill>
                  <a:srgbClr val="0070C0"/>
                </a:solidFill>
              </a:rPr>
              <a:t>Media Outlets</a:t>
            </a:r>
          </a:p>
          <a:p>
            <a:pPr>
              <a:spcBef>
                <a:spcPct val="50000"/>
              </a:spcBef>
              <a:buFontTx/>
              <a:buChar char="•"/>
            </a:pPr>
            <a:r>
              <a:rPr lang="en-US" b="1" i="1" dirty="0">
                <a:solidFill>
                  <a:srgbClr val="0070C0"/>
                </a:solidFill>
              </a:rPr>
              <a:t>Messaging</a:t>
            </a:r>
          </a:p>
          <a:p>
            <a:pPr>
              <a:spcBef>
                <a:spcPct val="50000"/>
              </a:spcBef>
              <a:buFontTx/>
              <a:buChar char="•"/>
            </a:pPr>
            <a:r>
              <a:rPr lang="en-US" b="1" i="1" dirty="0">
                <a:solidFill>
                  <a:srgbClr val="0070C0"/>
                </a:solidFill>
              </a:rPr>
              <a:t>Communications </a:t>
            </a:r>
            <a:r>
              <a:rPr lang="en-US" b="1" i="1" dirty="0" smtClean="0">
                <a:solidFill>
                  <a:srgbClr val="0070C0"/>
                </a:solidFill>
              </a:rPr>
              <a:t>Workgroup – to be updated Thurs, Dec 5</a:t>
            </a:r>
            <a:endParaRPr lang="en-US" b="1" i="1" dirty="0">
              <a:solidFill>
                <a:srgbClr val="0070C0"/>
              </a:solidFill>
            </a:endParaRPr>
          </a:p>
          <a:p>
            <a:pPr>
              <a:spcBef>
                <a:spcPct val="50000"/>
              </a:spcBef>
              <a:buFontTx/>
              <a:buChar char="•"/>
            </a:pPr>
            <a:r>
              <a:rPr lang="en-US" b="1" i="1" dirty="0" smtClean="0">
                <a:solidFill>
                  <a:srgbClr val="0070C0"/>
                </a:solidFill>
              </a:rPr>
              <a:t>Partner Leads – need EPA &amp; VA contacts</a:t>
            </a:r>
          </a:p>
          <a:p>
            <a:pPr>
              <a:spcBef>
                <a:spcPct val="50000"/>
              </a:spcBef>
              <a:buFontTx/>
              <a:buChar char="•"/>
            </a:pPr>
            <a:r>
              <a:rPr lang="en-US" b="1" i="1" dirty="0" smtClean="0">
                <a:solidFill>
                  <a:srgbClr val="0070C0"/>
                </a:solidFill>
              </a:rPr>
              <a:t>Timeline</a:t>
            </a:r>
            <a:endParaRPr lang="en-US" b="1" i="1" dirty="0">
              <a:solidFill>
                <a:srgbClr val="0070C0"/>
              </a:solidFill>
            </a:endParaRPr>
          </a:p>
        </p:txBody>
      </p:sp>
      <p:sp>
        <p:nvSpPr>
          <p:cNvPr id="12" name="Text Box 8"/>
          <p:cNvSpPr txBox="1">
            <a:spLocks noChangeArrowheads="1"/>
          </p:cNvSpPr>
          <p:nvPr/>
        </p:nvSpPr>
        <p:spPr bwMode="auto">
          <a:xfrm>
            <a:off x="4572000" y="1295400"/>
            <a:ext cx="4267200" cy="584775"/>
          </a:xfrm>
          <a:prstGeom prst="rect">
            <a:avLst/>
          </a:prstGeom>
          <a:solidFill>
            <a:schemeClr val="bg2">
              <a:alpha val="50195"/>
            </a:schemeClr>
          </a:solidFill>
          <a:ln w="50800">
            <a:solidFill>
              <a:srgbClr val="0070C0"/>
            </a:solidFill>
            <a:miter lim="800000"/>
            <a:headEnd/>
            <a:tailEnd/>
          </a:ln>
        </p:spPr>
        <p:txBody>
          <a:bodyPr wrap="square">
            <a:spAutoFit/>
          </a:bodyPr>
          <a:lstStyle/>
          <a:p>
            <a:r>
              <a:rPr lang="en-US" sz="1600" b="1" i="1" dirty="0">
                <a:solidFill>
                  <a:schemeClr val="bg1"/>
                </a:solidFill>
              </a:rPr>
              <a:t>Contact: </a:t>
            </a:r>
            <a:r>
              <a:rPr lang="en-US" sz="1600" b="1" i="1" dirty="0" smtClean="0">
                <a:solidFill>
                  <a:schemeClr val="bg1"/>
                </a:solidFill>
              </a:rPr>
              <a:t>Margaret Enloe    410-267-5740  margaret.enloe@chesapeakebay.net</a:t>
            </a:r>
            <a:endParaRPr lang="en-US" sz="1600" b="1" i="1" dirty="0">
              <a:solidFill>
                <a:schemeClr val="bg1"/>
              </a:solidFill>
            </a:endParaRPr>
          </a:p>
        </p:txBody>
      </p:sp>
      <p:sp>
        <p:nvSpPr>
          <p:cNvPr id="13" name="Date Placeholder 12"/>
          <p:cNvSpPr>
            <a:spLocks noGrp="1"/>
          </p:cNvSpPr>
          <p:nvPr>
            <p:ph type="dt" sz="half" idx="10"/>
          </p:nvPr>
        </p:nvSpPr>
        <p:spPr/>
        <p:txBody>
          <a:bodyPr/>
          <a:lstStyle/>
          <a:p>
            <a:pPr>
              <a:defRPr/>
            </a:pPr>
            <a:fld id="{6308845C-6878-4D30-8717-4EFC644C8AB0}" type="datetime4">
              <a:rPr lang="en-US" smtClean="0"/>
              <a:pPr>
                <a:defRPr/>
              </a:pPr>
              <a:t>December 6, 2013</a:t>
            </a:fld>
            <a:endParaRPr lang="en-US" dirty="0"/>
          </a:p>
        </p:txBody>
      </p:sp>
      <p:sp>
        <p:nvSpPr>
          <p:cNvPr id="14" name="Slide Number Placeholder 13"/>
          <p:cNvSpPr>
            <a:spLocks noGrp="1"/>
          </p:cNvSpPr>
          <p:nvPr>
            <p:ph type="sldNum" sz="quarter" idx="12"/>
          </p:nvPr>
        </p:nvSpPr>
        <p:spPr/>
        <p:txBody>
          <a:bodyPr/>
          <a:lstStyle/>
          <a:p>
            <a:pPr>
              <a:defRPr/>
            </a:pPr>
            <a:fld id="{B8C336AD-E9C4-487B-9A67-9C8B2A73465D}" type="slidenum">
              <a:rPr lang="en-US" smtClean="0"/>
              <a:pPr>
                <a:defRPr/>
              </a:pPr>
              <a:t>8</a:t>
            </a:fld>
            <a:endParaRPr lang="en-US"/>
          </a:p>
        </p:txBody>
      </p:sp>
      <p:sp>
        <p:nvSpPr>
          <p:cNvPr id="15" name="Footer Placeholder 14"/>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
        <p:nvSpPr>
          <p:cNvPr id="16" name="Rectangle 9"/>
          <p:cNvSpPr>
            <a:spLocks noChangeArrowheads="1"/>
          </p:cNvSpPr>
          <p:nvPr/>
        </p:nvSpPr>
        <p:spPr bwMode="auto">
          <a:xfrm>
            <a:off x="304800" y="2971800"/>
            <a:ext cx="3048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8" name="Rectangle 9"/>
          <p:cNvSpPr>
            <a:spLocks noChangeArrowheads="1"/>
          </p:cNvSpPr>
          <p:nvPr/>
        </p:nvSpPr>
        <p:spPr bwMode="auto">
          <a:xfrm>
            <a:off x="304800" y="4572000"/>
            <a:ext cx="3048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9" name="Rectangle 9"/>
          <p:cNvSpPr>
            <a:spLocks noChangeArrowheads="1"/>
          </p:cNvSpPr>
          <p:nvPr/>
        </p:nvSpPr>
        <p:spPr bwMode="auto">
          <a:xfrm>
            <a:off x="304800" y="3352800"/>
            <a:ext cx="3048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0" name="Rectangle 9"/>
          <p:cNvSpPr>
            <a:spLocks noChangeArrowheads="1"/>
          </p:cNvSpPr>
          <p:nvPr/>
        </p:nvSpPr>
        <p:spPr bwMode="auto">
          <a:xfrm>
            <a:off x="304800" y="5029200"/>
            <a:ext cx="3048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1" name="Rectangle 9"/>
          <p:cNvSpPr>
            <a:spLocks noChangeArrowheads="1"/>
          </p:cNvSpPr>
          <p:nvPr/>
        </p:nvSpPr>
        <p:spPr bwMode="auto">
          <a:xfrm>
            <a:off x="304800" y="3733800"/>
            <a:ext cx="304800" cy="1524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2" name="Rectangle 9"/>
          <p:cNvSpPr>
            <a:spLocks noChangeArrowheads="1"/>
          </p:cNvSpPr>
          <p:nvPr/>
        </p:nvSpPr>
        <p:spPr bwMode="auto">
          <a:xfrm>
            <a:off x="304800" y="4191000"/>
            <a:ext cx="304800" cy="1524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3" name="Rectangle 9"/>
          <p:cNvSpPr>
            <a:spLocks noChangeArrowheads="1"/>
          </p:cNvSpPr>
          <p:nvPr/>
        </p:nvSpPr>
        <p:spPr bwMode="auto">
          <a:xfrm>
            <a:off x="304800" y="5410200"/>
            <a:ext cx="304800" cy="152400"/>
          </a:xfrm>
          <a:prstGeom prst="rect">
            <a:avLst/>
          </a:prstGeom>
          <a:solidFill>
            <a:srgbClr val="00B05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762000"/>
          </a:xfrm>
          <a:ln w="38100">
            <a:solidFill>
              <a:srgbClr val="FFFF00"/>
            </a:solidFill>
          </a:ln>
        </p:spPr>
        <p:txBody>
          <a:bodyPr/>
          <a:lstStyle/>
          <a:p>
            <a:pPr algn="l">
              <a:defRPr/>
            </a:pPr>
            <a:r>
              <a:rPr lang="en-US" sz="4000" b="1" i="1" dirty="0">
                <a:solidFill>
                  <a:srgbClr val="0070C0"/>
                </a:solidFill>
                <a:effectLst>
                  <a:outerShdw blurRad="38100" dist="38100" dir="2700000" algn="tl">
                    <a:srgbClr val="C0C0C0"/>
                  </a:outerShdw>
                </a:effectLst>
              </a:rPr>
              <a:t>Communications</a:t>
            </a:r>
          </a:p>
        </p:txBody>
      </p:sp>
      <p:sp>
        <p:nvSpPr>
          <p:cNvPr id="20485" name="Rectangle 3"/>
          <p:cNvSpPr>
            <a:spLocks noChangeArrowheads="1"/>
          </p:cNvSpPr>
          <p:nvPr/>
        </p:nvSpPr>
        <p:spPr bwMode="auto">
          <a:xfrm>
            <a:off x="0" y="0"/>
            <a:ext cx="9144000" cy="6858000"/>
          </a:xfrm>
          <a:prstGeom prst="rect">
            <a:avLst/>
          </a:prstGeom>
          <a:noFill/>
          <a:ln w="50800">
            <a:solidFill>
              <a:srgbClr val="0000FF"/>
            </a:solidFill>
            <a:miter lim="800000"/>
            <a:headEnd/>
            <a:tailEnd/>
          </a:ln>
        </p:spPr>
        <p:txBody>
          <a:bodyPr wrap="none" anchor="ctr"/>
          <a:lstStyle/>
          <a:p>
            <a:endParaRPr lang="en-US"/>
          </a:p>
        </p:txBody>
      </p:sp>
      <p:sp>
        <p:nvSpPr>
          <p:cNvPr id="20486" name="Text Box 4"/>
          <p:cNvSpPr txBox="1">
            <a:spLocks noChangeArrowheads="1"/>
          </p:cNvSpPr>
          <p:nvPr/>
        </p:nvSpPr>
        <p:spPr bwMode="auto">
          <a:xfrm>
            <a:off x="381000" y="1447800"/>
            <a:ext cx="2971800" cy="1015663"/>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Status</a:t>
            </a:r>
          </a:p>
          <a:p>
            <a:pPr>
              <a:spcBef>
                <a:spcPct val="50000"/>
              </a:spcBef>
            </a:pPr>
            <a:r>
              <a:rPr lang="en-US" sz="2400" b="1" dirty="0">
                <a:solidFill>
                  <a:srgbClr val="0000FF"/>
                </a:solidFill>
              </a:rPr>
              <a:t>Due Date: </a:t>
            </a:r>
            <a:r>
              <a:rPr lang="en-US" sz="2400" b="1" dirty="0" smtClean="0">
                <a:solidFill>
                  <a:srgbClr val="0000FF"/>
                </a:solidFill>
              </a:rPr>
              <a:t>Dec 5/9</a:t>
            </a:r>
            <a:endParaRPr lang="en-US" sz="2400" b="1" dirty="0">
              <a:solidFill>
                <a:srgbClr val="0000FF"/>
              </a:solidFill>
            </a:endParaRPr>
          </a:p>
        </p:txBody>
      </p:sp>
      <p:sp>
        <p:nvSpPr>
          <p:cNvPr id="20487" name="Rectangle 5"/>
          <p:cNvSpPr>
            <a:spLocks noChangeArrowheads="1"/>
          </p:cNvSpPr>
          <p:nvPr/>
        </p:nvSpPr>
        <p:spPr bwMode="auto">
          <a:xfrm>
            <a:off x="1600200" y="1524000"/>
            <a:ext cx="685800" cy="3048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20488" name="Text Box 6"/>
          <p:cNvSpPr txBox="1">
            <a:spLocks noChangeArrowheads="1"/>
          </p:cNvSpPr>
          <p:nvPr/>
        </p:nvSpPr>
        <p:spPr bwMode="auto">
          <a:xfrm>
            <a:off x="457200" y="868363"/>
            <a:ext cx="8534400" cy="579437"/>
          </a:xfrm>
          <a:prstGeom prst="rect">
            <a:avLst/>
          </a:prstGeom>
          <a:noFill/>
          <a:ln w="9525">
            <a:noFill/>
            <a:miter lim="800000"/>
            <a:headEnd/>
            <a:tailEnd/>
          </a:ln>
        </p:spPr>
        <p:txBody>
          <a:bodyPr>
            <a:spAutoFit/>
          </a:bodyPr>
          <a:lstStyle/>
          <a:p>
            <a:pPr>
              <a:spcBef>
                <a:spcPct val="50000"/>
              </a:spcBef>
            </a:pPr>
            <a:r>
              <a:rPr lang="en-US" sz="3200" b="1" i="1" dirty="0">
                <a:solidFill>
                  <a:srgbClr val="0000FF"/>
                </a:solidFill>
              </a:rPr>
              <a:t>Media Plan</a:t>
            </a:r>
          </a:p>
        </p:txBody>
      </p:sp>
      <p:sp>
        <p:nvSpPr>
          <p:cNvPr id="20489" name="Text Box 7"/>
          <p:cNvSpPr txBox="1">
            <a:spLocks noChangeArrowheads="1"/>
          </p:cNvSpPr>
          <p:nvPr/>
        </p:nvSpPr>
        <p:spPr bwMode="auto">
          <a:xfrm>
            <a:off x="685800" y="2427288"/>
            <a:ext cx="7543800" cy="3600986"/>
          </a:xfrm>
          <a:prstGeom prst="rect">
            <a:avLst/>
          </a:prstGeom>
          <a:noFill/>
          <a:ln w="9525">
            <a:noFill/>
            <a:miter lim="800000"/>
            <a:headEnd/>
            <a:tailEnd/>
          </a:ln>
        </p:spPr>
        <p:txBody>
          <a:bodyPr>
            <a:spAutoFit/>
          </a:bodyPr>
          <a:lstStyle/>
          <a:p>
            <a:pPr>
              <a:spcBef>
                <a:spcPct val="50000"/>
              </a:spcBef>
            </a:pPr>
            <a:r>
              <a:rPr lang="en-US" b="1" i="1" dirty="0"/>
              <a:t>Components:</a:t>
            </a:r>
          </a:p>
          <a:p>
            <a:pPr>
              <a:spcBef>
                <a:spcPct val="50000"/>
              </a:spcBef>
              <a:buFontTx/>
              <a:buChar char="•"/>
            </a:pPr>
            <a:r>
              <a:rPr lang="en-US" b="1" i="1" dirty="0"/>
              <a:t>Media Advisory – </a:t>
            </a:r>
            <a:r>
              <a:rPr lang="en-US" b="1" i="1" dirty="0" smtClean="0"/>
              <a:t>Dec 5(informal) AND Dec 9(formal)</a:t>
            </a:r>
            <a:endParaRPr lang="en-US" b="1" i="1" dirty="0"/>
          </a:p>
          <a:p>
            <a:r>
              <a:rPr lang="en-US" sz="1400" dirty="0" smtClean="0"/>
              <a:t>There will be two advance notices to media announcing the EC Meeting.  The 1st will be an unofficial notice</a:t>
            </a:r>
            <a:r>
              <a:rPr lang="en-US" sz="1400" b="1" dirty="0" smtClean="0"/>
              <a:t>; </a:t>
            </a:r>
            <a:r>
              <a:rPr lang="en-US" sz="1400" dirty="0" smtClean="0"/>
              <a:t>the 2</a:t>
            </a:r>
            <a:r>
              <a:rPr lang="en-US" sz="1400" baseline="30000" dirty="0" smtClean="0"/>
              <a:t>nd</a:t>
            </a:r>
            <a:r>
              <a:rPr lang="en-US" sz="1400" dirty="0" smtClean="0"/>
              <a:t> formal advisory will go out first thing </a:t>
            </a:r>
            <a:r>
              <a:rPr lang="en-US" sz="1400" b="1" dirty="0" smtClean="0"/>
              <a:t>Dec 9.  </a:t>
            </a:r>
            <a:r>
              <a:rPr lang="en-US" sz="1400" i="1" dirty="0" smtClean="0"/>
              <a:t>The </a:t>
            </a:r>
            <a:r>
              <a:rPr lang="en-US" sz="1400" i="1" dirty="0"/>
              <a:t>media advisory will focus on </a:t>
            </a:r>
            <a:r>
              <a:rPr lang="en-US" sz="1400" i="1" dirty="0" smtClean="0"/>
              <a:t>the theme of </a:t>
            </a:r>
            <a:r>
              <a:rPr lang="en-US" sz="1400" b="1" i="1" dirty="0" smtClean="0"/>
              <a:t>CBP 30 year history, planning for future, and expected EC Chair announcement. </a:t>
            </a:r>
            <a:r>
              <a:rPr lang="en-US" sz="1400" dirty="0" smtClean="0"/>
              <a:t>The </a:t>
            </a:r>
            <a:r>
              <a:rPr lang="en-US" sz="1400" dirty="0"/>
              <a:t>advisory will include listing of key public figures participating and details on event location and time.  Media will be asked to confirm attendance.</a:t>
            </a:r>
            <a:r>
              <a:rPr lang="en-US" sz="1600" dirty="0"/>
              <a:t> </a:t>
            </a:r>
          </a:p>
          <a:p>
            <a:pPr>
              <a:spcBef>
                <a:spcPct val="50000"/>
              </a:spcBef>
              <a:buFontTx/>
              <a:buChar char="•"/>
            </a:pPr>
            <a:r>
              <a:rPr lang="en-US" b="1" i="1" dirty="0"/>
              <a:t>Media Outlets</a:t>
            </a:r>
          </a:p>
          <a:p>
            <a:r>
              <a:rPr lang="en-US" sz="1400" dirty="0" smtClean="0"/>
              <a:t>Advisory &amp; E-versions of Media Kit to:</a:t>
            </a:r>
          </a:p>
          <a:p>
            <a:pPr>
              <a:buFontTx/>
              <a:buChar char="-"/>
            </a:pPr>
            <a:r>
              <a:rPr lang="en-US" sz="1400" dirty="0" smtClean="0"/>
              <a:t> 400 media outlets on Communication </a:t>
            </a:r>
            <a:r>
              <a:rPr lang="en-US" sz="1400" dirty="0"/>
              <a:t>Office’s comprehensive list of </a:t>
            </a:r>
            <a:r>
              <a:rPr lang="en-US" sz="1400" dirty="0" smtClean="0"/>
              <a:t>media in </a:t>
            </a:r>
            <a:r>
              <a:rPr lang="en-US" sz="1400" dirty="0"/>
              <a:t>the watershed. </a:t>
            </a:r>
            <a:r>
              <a:rPr lang="en-US" sz="1400" dirty="0" smtClean="0"/>
              <a:t>  - 8-10 select pitches/phone calls: </a:t>
            </a:r>
          </a:p>
          <a:p>
            <a:pPr lvl="1"/>
            <a:r>
              <a:rPr lang="en-US" sz="1400" dirty="0" smtClean="0"/>
              <a:t>- The </a:t>
            </a:r>
            <a:r>
              <a:rPr lang="en-US" sz="1400" dirty="0"/>
              <a:t>Associated Press, The Richmond Times-Dispatch, Virginian Pilot, The Daily Press in Norfolk, The Washington Post, The Baltimore Sun, The Capital in Annapolis, </a:t>
            </a:r>
            <a:r>
              <a:rPr lang="en-US" sz="1400" dirty="0" smtClean="0"/>
              <a:t>DC radio stations.</a:t>
            </a:r>
            <a:r>
              <a:rPr lang="en-US" sz="1400" i="1" dirty="0" smtClean="0"/>
              <a:t> </a:t>
            </a:r>
            <a:endParaRPr lang="en-US" sz="1400" i="1" dirty="0"/>
          </a:p>
        </p:txBody>
      </p:sp>
      <p:sp>
        <p:nvSpPr>
          <p:cNvPr id="20491" name="Rectangle 9"/>
          <p:cNvSpPr>
            <a:spLocks noChangeArrowheads="1"/>
          </p:cNvSpPr>
          <p:nvPr/>
        </p:nvSpPr>
        <p:spPr bwMode="auto">
          <a:xfrm>
            <a:off x="381000" y="2971800"/>
            <a:ext cx="3048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 name="Date Placeholder 11"/>
          <p:cNvSpPr>
            <a:spLocks noGrp="1"/>
          </p:cNvSpPr>
          <p:nvPr>
            <p:ph type="dt" sz="half" idx="10"/>
          </p:nvPr>
        </p:nvSpPr>
        <p:spPr/>
        <p:txBody>
          <a:bodyPr/>
          <a:lstStyle/>
          <a:p>
            <a:pPr>
              <a:defRPr/>
            </a:pPr>
            <a:fld id="{9BE319E2-B0EC-4F74-8C6A-055BEF08C933}" type="datetime4">
              <a:rPr lang="en-US" smtClean="0"/>
              <a:pPr>
                <a:defRPr/>
              </a:pPr>
              <a:t>December 6, 2013</a:t>
            </a:fld>
            <a:endParaRPr lang="en-US" dirty="0"/>
          </a:p>
        </p:txBody>
      </p:sp>
      <p:sp>
        <p:nvSpPr>
          <p:cNvPr id="13" name="Slide Number Placeholder 12"/>
          <p:cNvSpPr>
            <a:spLocks noGrp="1"/>
          </p:cNvSpPr>
          <p:nvPr>
            <p:ph type="sldNum" sz="quarter" idx="12"/>
          </p:nvPr>
        </p:nvSpPr>
        <p:spPr/>
        <p:txBody>
          <a:bodyPr/>
          <a:lstStyle/>
          <a:p>
            <a:pPr>
              <a:defRPr/>
            </a:pPr>
            <a:fld id="{B8C336AD-E9C4-487B-9A67-9C8B2A73465D}" type="slidenum">
              <a:rPr lang="en-US" smtClean="0"/>
              <a:pPr>
                <a:defRPr/>
              </a:pPr>
              <a:t>9</a:t>
            </a:fld>
            <a:endParaRPr lang="en-US"/>
          </a:p>
        </p:txBody>
      </p:sp>
      <p:sp>
        <p:nvSpPr>
          <p:cNvPr id="14" name="Footer Placeholder 13"/>
          <p:cNvSpPr>
            <a:spLocks noGrp="1"/>
          </p:cNvSpPr>
          <p:nvPr>
            <p:ph type="ftr" sz="quarter" idx="11"/>
          </p:nvPr>
        </p:nvSpPr>
        <p:spPr/>
        <p:txBody>
          <a:bodyPr/>
          <a:lstStyle/>
          <a:p>
            <a:pPr>
              <a:defRPr/>
            </a:pPr>
            <a:r>
              <a:rPr lang="en-US" dirty="0" smtClean="0"/>
              <a:t>2013 Executive Council Meeting Planning </a:t>
            </a:r>
            <a:r>
              <a:rPr lang="en-US" dirty="0" err="1" smtClean="0"/>
              <a:t>Powerpoint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11524</TotalTime>
  <Words>1247</Words>
  <Application>Microsoft Office PowerPoint</Application>
  <PresentationFormat>On-screen Show (4:3)</PresentationFormat>
  <Paragraphs>305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2013 Chesapeake Executive Council </vt:lpstr>
      <vt:lpstr>Slide 2</vt:lpstr>
      <vt:lpstr>Visitors Center layout</vt:lpstr>
      <vt:lpstr>Slide 4</vt:lpstr>
      <vt:lpstr>Content</vt:lpstr>
      <vt:lpstr>Slide 6</vt:lpstr>
      <vt:lpstr>Slide 7</vt:lpstr>
      <vt:lpstr>Communications</vt:lpstr>
      <vt:lpstr>Communications</vt:lpstr>
      <vt:lpstr>Communications</vt:lpstr>
      <vt:lpstr>Communications</vt:lpstr>
      <vt:lpstr>Communications</vt:lpstr>
      <vt:lpstr>Slide 13</vt:lpstr>
      <vt:lpstr>Slide 14</vt:lpstr>
    </vt:vector>
  </TitlesOfParts>
  <Company>U.S. 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from the  2008 Chesapeake  Executive Council Meeting</dc:title>
  <dc:creator>Mrobin04</dc:creator>
  <cp:lastModifiedBy>jvalente</cp:lastModifiedBy>
  <cp:revision>263</cp:revision>
  <dcterms:created xsi:type="dcterms:W3CDTF">2008-12-09T14:44:21Z</dcterms:created>
  <dcterms:modified xsi:type="dcterms:W3CDTF">2013-12-06T16:50:40Z</dcterms:modified>
</cp:coreProperties>
</file>