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9"/>
  </p:notesMasterIdLst>
  <p:handoutMasterIdLst>
    <p:handoutMasterId r:id="rId10"/>
  </p:handoutMasterIdLst>
  <p:sldIdLst>
    <p:sldId id="400" r:id="rId2"/>
    <p:sldId id="448" r:id="rId3"/>
    <p:sldId id="438" r:id="rId4"/>
    <p:sldId id="452" r:id="rId5"/>
    <p:sldId id="447" r:id="rId6"/>
    <p:sldId id="450" r:id="rId7"/>
    <p:sldId id="41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93300"/>
    <a:srgbClr val="CCECFF"/>
    <a:srgbClr val="FFFFCC"/>
    <a:srgbClr val="006600"/>
    <a:srgbClr val="DCF2B4"/>
    <a:srgbClr val="CCFF99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86203" autoAdjust="0"/>
  </p:normalViewPr>
  <p:slideViewPr>
    <p:cSldViewPr>
      <p:cViewPr>
        <p:scale>
          <a:sx n="66" d="100"/>
          <a:sy n="66" d="100"/>
        </p:scale>
        <p:origin x="-624" y="-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B74CF9-5E95-404D-8F9E-DAC562E3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56970AA-98C2-434F-9DAB-877CAAF8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04ABB9-7EDD-4C88-80E3-A510D79FBFFD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Top Leaders are: 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Executive Council (EC) 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Federal Leadership Committee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Stage 1: Goal Teams, which focus on specific Bay issues/areas such as Fisheries or Habitats, revisited and revised their goals for the future of CBP’s work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Stage 2: Established how we were going to </a:t>
            </a:r>
            <a:r>
              <a:rPr lang="en-US" i="1" smtClean="0">
                <a:latin typeface="Arial" charset="0"/>
              </a:rPr>
              <a:t>go about</a:t>
            </a:r>
            <a:r>
              <a:rPr lang="en-US" smtClean="0">
                <a:latin typeface="Arial" charset="0"/>
              </a:rPr>
              <a:t> getting to a new agreement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Since state reps were also hard at work on writing their WIP’s, we decided to hold off on this until the WIP process was complete</a:t>
            </a:r>
          </a:p>
          <a:p>
            <a:pPr eaLnBrk="1" hangingPunct="1"/>
            <a:r>
              <a:rPr lang="en-US" smtClean="0">
                <a:latin typeface="Arial" charset="0"/>
              </a:rPr>
              <a:t>Stage 3: We are in it now.  Goal for new agreement to be signed by EC at fall meeting 2013</a:t>
            </a:r>
          </a:p>
          <a:p>
            <a:pPr eaLnBrk="1" hangingPunct="1"/>
            <a:r>
              <a:rPr lang="en-US" smtClean="0">
                <a:latin typeface="Arial" charset="0"/>
              </a:rPr>
              <a:t>Stage 4: Getting it done!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A1FFE-8258-432C-A245-BA0C0A7E917A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9D04C-3AC0-4FBD-8494-347430A6A832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>
                <a:latin typeface="Arial" charset="0"/>
              </a:rPr>
              <a:t>1) Re-commmittment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Everyone’s participation is critical to achieving the shared goal of clean waters in the Bay and throughout the watershed.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And in every relationship – esp. one as complex as CBP – there’s value in taking time to re-examine how things are working and where you need to improve in order to move forward.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 C2K Goals/outcomes largely expired – need a new guiding plan w/ solid goals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 </a:t>
            </a:r>
            <a:r>
              <a:rPr lang="en-US" i="1" smtClean="0">
                <a:latin typeface="Arial" charset="0"/>
              </a:rPr>
              <a:t>Chesapeake 2025 </a:t>
            </a:r>
            <a:r>
              <a:rPr lang="en-US" smtClean="0">
                <a:latin typeface="Arial" charset="0"/>
              </a:rPr>
              <a:t>is our roadmap for the near future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Opportunity to change our way of doing business</a:t>
            </a:r>
          </a:p>
          <a:p>
            <a:pPr eaLnBrk="1" hangingPunct="1">
              <a:buFontTx/>
              <a:buChar char="•"/>
            </a:pPr>
            <a:endParaRPr lang="en-US" smtClean="0">
              <a:latin typeface="Arial" charset="0"/>
            </a:endParaRPr>
          </a:p>
          <a:p>
            <a:pPr eaLnBrk="1" hangingPunct="1"/>
            <a:r>
              <a:rPr lang="en-US" b="1" i="1" smtClean="0">
                <a:latin typeface="Arial" charset="0"/>
              </a:rPr>
              <a:t>2) Current agreement based on current science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CBP is a unique, regional partnership focusing on the continuous pursuit of the best scientific understanding of the Chesapeake Bay ecosystem.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Just as our science and circumstances (and ecosystems) change – CBP needs to adapt its goals and outcomes to better reflect what we know today.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b="1" i="1" smtClean="0">
                <a:latin typeface="Arial" charset="0"/>
              </a:rPr>
              <a:t>3) Improved inclusion/collaboration</a:t>
            </a:r>
          </a:p>
          <a:p>
            <a:pPr eaLnBrk="1" hangingPunct="1">
              <a:buFontTx/>
              <a:buChar char="•"/>
            </a:pPr>
            <a:r>
              <a:rPr lang="en-US" i="1" smtClean="0">
                <a:latin typeface="Arial" charset="0"/>
              </a:rPr>
              <a:t>Chesapeake 2025</a:t>
            </a:r>
            <a:r>
              <a:rPr lang="en-US" smtClean="0">
                <a:latin typeface="Arial" charset="0"/>
              </a:rPr>
              <a:t> brings together federal agencies, Bay states &amp; DC to work in a more integrated and collaborative fashion for benefit of Bay restoration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 Better integration of EO, TMDL &amp; CBP goals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Makes our efforts more transparent and accountable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 A balanced, collaborative effort to get us to a balanced ecosystem that can support both natural resources and people’s quality of life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FC6749-F3E8-4873-B3BE-907E7C5C7B24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New Watershed Agreement will include the </a:t>
            </a: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overarching GOALS &amp; initial OUTCOMES</a:t>
            </a:r>
          </a:p>
          <a:p>
            <a:pPr eaLnBrk="1" hangingPunct="1">
              <a:buFontTx/>
              <a:buChar char="-"/>
            </a:pP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Management strategies will be </a:t>
            </a: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called for </a:t>
            </a: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in the new watershed agreement – but </a:t>
            </a: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not </a:t>
            </a: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be drafted or finalized</a:t>
            </a:r>
          </a:p>
          <a:p>
            <a:pPr lvl="1" eaLnBrk="1" hangingPunct="1">
              <a:buFontTx/>
              <a:buChar char="-"/>
            </a:pP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There will be plenty of time for input on the development of these strategies</a:t>
            </a:r>
            <a:endParaRPr lang="en-US" sz="800" i="1" smtClean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en-US" sz="800" i="1" smtClean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en-US" sz="800" i="1" smtClean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Simplification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 Goals are more clear (simpler) than those of C2K – therefore more understandable, measureable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 Focus will be on higher priority goals and outcomes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Flexibility 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Resource managers in each jurisdiction will be able to adapt their management strategies to better support their goals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 This is not an “opt out” – it’s a sensible solution to the diverse ways that jurisdictions manage the equally diverse resources they have</a:t>
            </a:r>
          </a:p>
          <a:p>
            <a:pPr eaLnBrk="1" hangingPunct="1">
              <a:buFontTx/>
              <a:buChar char="-"/>
            </a:pPr>
            <a:endParaRPr lang="en-US" smtClean="0">
              <a:latin typeface="Arial" charset="0"/>
            </a:endParaRPr>
          </a:p>
          <a:p>
            <a:pPr eaLnBrk="1" hangingPunct="1"/>
            <a:r>
              <a:rPr lang="en-US" i="1" smtClean="0">
                <a:latin typeface="Arial" charset="0"/>
              </a:rPr>
              <a:t>Accountability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Annual reviews of partner management strategies and clear, simple goals on high priority issues will make it easier to track how efforts are going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0973-8F6E-40CA-B208-25496AB45384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7E73F-4280-45B7-A214-BDF47E896291}" type="slidenum">
              <a:rPr lang="en-US" smtClean="0">
                <a:latin typeface="Arial" charset="0"/>
              </a:rPr>
              <a:pPr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B0EEF-D68C-4894-9FEB-FC1BD64D97EC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41148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F63B-8320-4DD0-82AC-38D2C919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3485-81FB-4EAE-A7D8-739CF5367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6F4E-A702-47A9-89DF-AD947978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tates"/>
          <p:cNvPicPr>
            <a:picLocks noChangeAspect="1" noChangeArrowheads="1"/>
          </p:cNvPicPr>
          <p:nvPr userDrawn="1"/>
        </p:nvPicPr>
        <p:blipFill>
          <a:blip r:embed="rId2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58000" y="6248400"/>
            <a:ext cx="2133600" cy="4572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4C46745-60AA-4C39-AA32-52D88916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4AC9D85-2C43-42AB-961A-9DD620050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states"/>
          <p:cNvPicPr>
            <a:picLocks noChangeAspect="1" noChangeArrowheads="1"/>
          </p:cNvPicPr>
          <p:nvPr userDrawn="1"/>
        </p:nvPicPr>
        <p:blipFill>
          <a:blip r:embed="rId6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5181600" y="7620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gradFill rotWithShape="1">
            <a:gsLst>
              <a:gs pos="0">
                <a:srgbClr val="D1D1FF">
                  <a:gamma/>
                  <a:shade val="84314"/>
                  <a:invGamma/>
                </a:srgbClr>
              </a:gs>
              <a:gs pos="100000">
                <a:srgbClr val="D1D1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CCECFF">
              <a:alpha val="50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accent3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4343400"/>
            <a:ext cx="5257800" cy="182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Nicholas DiPasquale, Director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Chesapeake Bay Program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Environmental Protection Agency</a:t>
            </a:r>
            <a:endParaRPr lang="en-US" sz="2800" smtClean="0">
              <a:solidFill>
                <a:srgbClr val="9933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aseline="30000" smtClean="0">
              <a:solidFill>
                <a:schemeClr val="bg1"/>
              </a:solidFill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5791200" cy="2286000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chemeClr val="bg1"/>
                </a:solidFill>
              </a:rPr>
              <a:t/>
            </a:r>
            <a:br>
              <a:rPr lang="en-US" sz="1800" b="1" smtClean="0">
                <a:solidFill>
                  <a:schemeClr val="bg1"/>
                </a:solidFill>
              </a:rPr>
            </a:br>
            <a:r>
              <a:rPr lang="en-US" sz="1400" b="1" smtClean="0">
                <a:solidFill>
                  <a:schemeClr val="bg1"/>
                </a:solidFill>
              </a:rPr>
              <a:t> </a:t>
            </a:r>
            <a:r>
              <a:rPr lang="en-US" sz="3000" b="1" i="1" smtClean="0">
                <a:solidFill>
                  <a:srgbClr val="FFFFCC"/>
                </a:solidFill>
              </a:rPr>
              <a:t>The Bay’s Health &amp; Future: </a:t>
            </a:r>
            <a:r>
              <a:rPr lang="en-US" sz="2800" b="1" i="1" smtClean="0">
                <a:solidFill>
                  <a:srgbClr val="FFFFFF"/>
                </a:solidFill>
              </a:rPr>
              <a:t>How it’s doing and What’s Next</a:t>
            </a:r>
            <a:endParaRPr lang="en-US" sz="2800" b="1" smtClean="0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6172200" cy="3505200"/>
          </a:xfrm>
          <a:prstGeom prst="rect">
            <a:avLst/>
          </a:prstGeom>
          <a:solidFill>
            <a:srgbClr val="00206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696200" y="0"/>
            <a:ext cx="14478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172200" y="0"/>
            <a:ext cx="15240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CCECFF"/>
              </a:solidFill>
            </a:endParaRP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172200" y="0"/>
            <a:ext cx="0" cy="35052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4" name="Picture 11" descr="Final 30 yr CBP Logo 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120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609600" y="1143000"/>
            <a:ext cx="5181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400" i="1">
                <a:solidFill>
                  <a:srgbClr val="FFFFCC"/>
                </a:solidFill>
              </a:rPr>
              <a:t>The New Chesapeake Watershed Agreement: </a:t>
            </a:r>
            <a:r>
              <a:rPr lang="en-US" sz="3400">
                <a:solidFill>
                  <a:srgbClr val="FFFFCC"/>
                </a:solidFill>
              </a:rPr>
              <a:t> </a:t>
            </a:r>
          </a:p>
          <a:p>
            <a:pPr eaLnBrk="0" hangingPunct="0"/>
            <a:r>
              <a:rPr lang="en-US" sz="2400">
                <a:solidFill>
                  <a:srgbClr val="FFFFCC"/>
                </a:solidFill>
              </a:rPr>
              <a:t>Affirming Our Commitment &amp; </a:t>
            </a:r>
          </a:p>
          <a:p>
            <a:pPr eaLnBrk="0" hangingPunct="0"/>
            <a:r>
              <a:rPr lang="en-US" sz="2400">
                <a:solidFill>
                  <a:srgbClr val="FFFFCC"/>
                </a:solidFill>
              </a:rPr>
              <a:t>Charting the Next Course</a:t>
            </a:r>
          </a:p>
        </p:txBody>
      </p:sp>
      <p:pic>
        <p:nvPicPr>
          <p:cNvPr id="6156" name="Picture 13" descr="Kayakers, Eastern Shore of Virginia NWR 3.JPG"/>
          <p:cNvPicPr>
            <a:picLocks noChangeAspect="1"/>
          </p:cNvPicPr>
          <p:nvPr/>
        </p:nvPicPr>
        <p:blipFill>
          <a:blip r:embed="rId4" cstate="print"/>
          <a:srcRect l="20000" t="13930" r="10001" b="18906"/>
          <a:stretch>
            <a:fillRect/>
          </a:stretch>
        </p:blipFill>
        <p:spPr bwMode="auto">
          <a:xfrm>
            <a:off x="6180138" y="1600200"/>
            <a:ext cx="2963862" cy="19050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we get here?</a:t>
            </a:r>
            <a:endParaRPr lang="en-US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143000"/>
            <a:ext cx="8305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333399"/>
                </a:solidFill>
              </a:rPr>
              <a:t>2009 – Federal Executive Order was issued</a:t>
            </a:r>
          </a:p>
          <a:p>
            <a:pPr eaLnBrk="0" hangingPunct="0">
              <a:lnSpc>
                <a:spcPct val="90000"/>
              </a:lnSpc>
            </a:pPr>
            <a:endParaRPr lang="en-US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333399"/>
                </a:solidFill>
              </a:rPr>
              <a:t>2010 – CBP Agreement - </a:t>
            </a:r>
            <a:r>
              <a:rPr lang="en-US" i="1">
                <a:solidFill>
                  <a:srgbClr val="333399"/>
                </a:solidFill>
              </a:rPr>
              <a:t>Chesapeake 2000 </a:t>
            </a:r>
            <a:r>
              <a:rPr lang="en-US">
                <a:solidFill>
                  <a:srgbClr val="333399"/>
                </a:solidFill>
              </a:rPr>
              <a:t>(C2K) – Commitments largely met, 	expired or outdated.  </a:t>
            </a:r>
          </a:p>
          <a:p>
            <a:pPr eaLnBrk="0" hangingPunct="0">
              <a:lnSpc>
                <a:spcPct val="90000"/>
              </a:lnSpc>
            </a:pPr>
            <a:endParaRPr lang="en-US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333399"/>
                </a:solidFill>
              </a:rPr>
              <a:t>2010 – FLC and CBP’s Top Leadership called for coordinating/integrating 	goals, outcomes, actions of the CBP with those in the EO Strategy</a:t>
            </a: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endParaRPr lang="en-US" b="1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rgbClr val="333399"/>
                </a:solidFill>
              </a:rPr>
              <a:t>2011 - CBP EC and FLC-D agreed to a 3-year, 4 stage discussion and process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733800"/>
            <a:ext cx="7391400" cy="2144713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333399"/>
                </a:solidFill>
              </a:rPr>
              <a:t>Stage 1: Use Goal Implementation Teams to Set Direction (2011)</a:t>
            </a:r>
          </a:p>
          <a:p>
            <a:pPr eaLnBrk="0" hangingPunct="0">
              <a:lnSpc>
                <a:spcPct val="90000"/>
              </a:lnSpc>
            </a:pPr>
            <a:endParaRPr lang="en-US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333399"/>
                </a:solidFill>
              </a:rPr>
              <a:t>Stage 2: Develop Negotiation Protocols (2012)</a:t>
            </a:r>
          </a:p>
          <a:p>
            <a:pPr eaLnBrk="0" hangingPunct="0">
              <a:lnSpc>
                <a:spcPct val="90000"/>
              </a:lnSpc>
            </a:pPr>
            <a:endParaRPr lang="en-US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333399"/>
                </a:solidFill>
              </a:rPr>
              <a:t>Stage 3: Negotiate New Agreement (2013)</a:t>
            </a:r>
          </a:p>
          <a:p>
            <a:pPr eaLnBrk="0" hangingPunct="0">
              <a:lnSpc>
                <a:spcPct val="90000"/>
              </a:lnSpc>
            </a:pPr>
            <a:endParaRPr lang="en-US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333399"/>
                </a:solidFill>
              </a:rPr>
              <a:t>Stage 4: Implement New Agreement  (2013-2025)</a:t>
            </a:r>
          </a:p>
          <a:p>
            <a:pPr eaLnBrk="0" hangingPunct="0"/>
            <a:endParaRPr lang="en-US" sz="2000"/>
          </a:p>
        </p:txBody>
      </p:sp>
      <p:pic>
        <p:nvPicPr>
          <p:cNvPr id="7174" name="Picture 4" descr="Kayakers, Eastern Shore of Virginia NWR 4.jpg"/>
          <p:cNvPicPr>
            <a:picLocks noChangeAspect="1"/>
          </p:cNvPicPr>
          <p:nvPr/>
        </p:nvPicPr>
        <p:blipFill>
          <a:blip r:embed="rId3" cstate="print"/>
          <a:srcRect b="32681"/>
          <a:stretch>
            <a:fillRect/>
          </a:stretch>
        </p:blipFill>
        <p:spPr bwMode="auto">
          <a:xfrm>
            <a:off x="5410200" y="45720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 New Partnership Agreement ?</a:t>
            </a:r>
            <a:endParaRPr lang="en-US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0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49530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The Next Generation Agreement</a:t>
            </a: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1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Renews commitments &amp; sets new goals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Provides opportunity for full participation by the headwater states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Updates science, governance and management techniques – </a:t>
            </a:r>
            <a:r>
              <a:rPr lang="en-US" sz="2100" b="1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en-US" sz="21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: climate change, adaptive management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1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Improves coordination, integration &amp; collaboration among the partners</a:t>
            </a:r>
            <a:br>
              <a:rPr lang="en-US" sz="21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en-US" sz="21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Harmonizes the EO and TMDL with the Partnership agreement and governance structures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333399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rgbClr val="333399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8196" name="Content Placeholder 2"/>
          <p:cNvSpPr>
            <a:spLocks/>
          </p:cNvSpPr>
          <p:nvPr/>
        </p:nvSpPr>
        <p:spPr bwMode="auto">
          <a:xfrm>
            <a:off x="457200" y="3429000"/>
            <a:ext cx="647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>
              <a:solidFill>
                <a:srgbClr val="333399"/>
              </a:solidFill>
            </a:endParaRPr>
          </a:p>
        </p:txBody>
      </p:sp>
      <p:pic>
        <p:nvPicPr>
          <p:cNvPr id="6" name="Picture 6" descr="states"/>
          <p:cNvPicPr>
            <a:picLocks noChangeAspect="1" noChangeArrowheads="1"/>
          </p:cNvPicPr>
          <p:nvPr/>
        </p:nvPicPr>
        <p:blipFill>
          <a:blip r:embed="rId3" cstate="print"/>
          <a:srcRect l="3273" t="4234" r="51996" b="18469"/>
          <a:stretch>
            <a:fillRect/>
          </a:stretch>
        </p:blipFill>
        <p:spPr bwMode="auto">
          <a:xfrm>
            <a:off x="5181600" y="990600"/>
            <a:ext cx="3790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88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8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8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8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being considered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800" y="1905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GOAL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172200" y="914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" y="2971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3200400" y="3657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1676400" y="3352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1736725"/>
            <a:ext cx="3886200" cy="1262063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333399"/>
            </a:solidFill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CBP’s Executive Council (EC) </a:t>
            </a:r>
            <a:b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</a:b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to “agree” on </a:t>
            </a:r>
          </a:p>
          <a:p>
            <a:pPr algn="ctr" eaLnBrk="0" hangingPunct="0">
              <a:defRPr/>
            </a:pP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overarching </a:t>
            </a:r>
            <a:r>
              <a:rPr lang="en-US" sz="1600" b="1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GOALS </a:t>
            </a: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&amp;</a:t>
            </a:r>
          </a:p>
          <a:p>
            <a:pPr algn="ctr" eaLnBrk="0" hangingPunct="0">
              <a:defRPr/>
            </a:pP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initial </a:t>
            </a:r>
            <a:r>
              <a:rPr lang="en-US" sz="1600" b="1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OUTCOMES</a:t>
            </a: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 for the partnership</a:t>
            </a:r>
          </a:p>
          <a:p>
            <a:pPr algn="ctr" eaLnBrk="0" hangingPunct="0">
              <a:defRPr/>
            </a:pPr>
            <a:r>
              <a:rPr lang="en-US" sz="12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(This is the content of the new Watershed agreement) </a:t>
            </a:r>
          </a:p>
        </p:txBody>
      </p:sp>
      <p:cxnSp>
        <p:nvCxnSpPr>
          <p:cNvPr id="32" name="Straight Arrow Connector 31"/>
          <p:cNvCxnSpPr>
            <a:stCxn id="9220" idx="2"/>
            <a:endCxn id="9222" idx="0"/>
          </p:cNvCxnSpPr>
          <p:nvPr/>
        </p:nvCxnSpPr>
        <p:spPr>
          <a:xfrm>
            <a:off x="9144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220" idx="2"/>
            <a:endCxn id="9224" idx="0"/>
          </p:cNvCxnSpPr>
          <p:nvPr/>
        </p:nvCxnSpPr>
        <p:spPr>
          <a:xfrm>
            <a:off x="914400" y="23622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220" idx="2"/>
            <a:endCxn id="9223" idx="0"/>
          </p:cNvCxnSpPr>
          <p:nvPr/>
        </p:nvCxnSpPr>
        <p:spPr>
          <a:xfrm>
            <a:off x="914400" y="2362200"/>
            <a:ext cx="3048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04800" y="44196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Mngmt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Strategy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57200" y="762000"/>
            <a:ext cx="8382000" cy="5842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993300"/>
                </a:solidFill>
              </a:rPr>
              <a:t>ALL goals, outcomes and strategies derived from the CBP Goal Teams – </a:t>
            </a:r>
          </a:p>
          <a:p>
            <a:pPr algn="ctr" eaLnBrk="0" hangingPunct="0"/>
            <a:r>
              <a:rPr lang="en-US" sz="1600">
                <a:solidFill>
                  <a:srgbClr val="993300"/>
                </a:solidFill>
              </a:rPr>
              <a:t>issue experts  &amp; stakeholders from across the jurisdictions / watershed.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53000" y="3429000"/>
            <a:ext cx="3886200" cy="1077913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CBP’s Principals’ Staff Committee (PSC) to track </a:t>
            </a:r>
            <a:r>
              <a:rPr lang="en-US" sz="1600" b="1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OUTCOMES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 , </a:t>
            </a:r>
          </a:p>
          <a:p>
            <a:pPr algn="ctr" eaLnBrk="0" hangingPunct="0">
              <a:defRPr/>
            </a:pP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ensuring they are measureable </a:t>
            </a:r>
            <a:r>
              <a:rPr lang="en-US" sz="1600" i="1">
                <a:solidFill>
                  <a:srgbClr val="0070C0"/>
                </a:solidFill>
                <a:latin typeface="Arial" pitchFamily="34" charset="0"/>
                <a:cs typeface="+mn-cs"/>
              </a:rPr>
              <a:t>&amp; achievable;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adapting as needed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53000" y="4800600"/>
            <a:ext cx="3886200" cy="1077913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 cmpd="dbl">
            <a:solidFill>
              <a:srgbClr val="CCECFF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+mn-cs"/>
              </a:rPr>
              <a:t>CBP’s Management Board (MB) to manage and track the 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+mn-cs"/>
              </a:rPr>
              <a:t>STRATEGIES,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+mn-cs"/>
              </a:rPr>
              <a:t>adapting them as necessary  over time for success</a:t>
            </a:r>
          </a:p>
        </p:txBody>
      </p:sp>
      <p:cxnSp>
        <p:nvCxnSpPr>
          <p:cNvPr id="97" name="Straight Arrow Connector 96"/>
          <p:cNvCxnSpPr>
            <a:stCxn id="9222" idx="2"/>
            <a:endCxn id="71" idx="0"/>
          </p:cNvCxnSpPr>
          <p:nvPr/>
        </p:nvCxnSpPr>
        <p:spPr>
          <a:xfrm>
            <a:off x="914400" y="3429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1828800" y="48006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Mngmt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Strategy</a:t>
            </a: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3352800" y="51816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Mngmt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Strategy</a:t>
            </a:r>
          </a:p>
        </p:txBody>
      </p:sp>
      <p:cxnSp>
        <p:nvCxnSpPr>
          <p:cNvPr id="104" name="Straight Arrow Connector 103"/>
          <p:cNvCxnSpPr>
            <a:stCxn id="9223" idx="2"/>
            <a:endCxn id="102" idx="0"/>
          </p:cNvCxnSpPr>
          <p:nvPr/>
        </p:nvCxnSpPr>
        <p:spPr>
          <a:xfrm>
            <a:off x="3962400" y="41148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224" idx="2"/>
            <a:endCxn id="100" idx="0"/>
          </p:cNvCxnSpPr>
          <p:nvPr/>
        </p:nvCxnSpPr>
        <p:spPr>
          <a:xfrm>
            <a:off x="2438400" y="3810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ight Brace 120"/>
          <p:cNvSpPr/>
          <p:nvPr/>
        </p:nvSpPr>
        <p:spPr>
          <a:xfrm>
            <a:off x="4648200" y="3429000"/>
            <a:ext cx="304800" cy="1066800"/>
          </a:xfrm>
          <a:prstGeom prst="rightBrac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19" name="Right Brace 118"/>
          <p:cNvSpPr/>
          <p:nvPr/>
        </p:nvSpPr>
        <p:spPr>
          <a:xfrm>
            <a:off x="4648200" y="1981200"/>
            <a:ext cx="304800" cy="1752600"/>
          </a:xfrm>
          <a:prstGeom prst="rightBrace">
            <a:avLst>
              <a:gd name="adj1" fmla="val 8333"/>
              <a:gd name="adj2" fmla="val 36234"/>
            </a:avLst>
          </a:prstGeom>
          <a:solidFill>
            <a:srgbClr val="33339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2" name="Right Brace 121"/>
          <p:cNvSpPr/>
          <p:nvPr/>
        </p:nvSpPr>
        <p:spPr>
          <a:xfrm>
            <a:off x="4648200" y="4495800"/>
            <a:ext cx="304800" cy="1371600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381000" y="6096000"/>
            <a:ext cx="8534400" cy="5238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333399"/>
                </a:solidFill>
              </a:rPr>
              <a:t>Resource managers and decision makers will be guided by the strategies while retaining some flexibility to implement the practices that make the most sense for their region.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0" grpId="0" animBg="1"/>
      <p:bldP spid="91" grpId="0" animBg="1"/>
      <p:bldP spid="93" grpId="0" animBg="1"/>
      <p:bldP spid="121" grpId="0" animBg="1"/>
      <p:bldP spid="119" grpId="0" animBg="1"/>
      <p:bldP spid="122" grpId="0" animBg="1"/>
      <p:bldP spid="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it do?</a:t>
            </a:r>
            <a:endParaRPr lang="en-US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895600" y="1295400"/>
            <a:ext cx="5486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400" b="1">
                <a:solidFill>
                  <a:srgbClr val="333399"/>
                </a:solidFill>
              </a:rPr>
              <a:t>Simplify 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solidFill>
                  <a:srgbClr val="333399"/>
                </a:solidFill>
              </a:rPr>
              <a:t>Clearer goals and more well defined outcomes than previous agreements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400" b="1">
                <a:solidFill>
                  <a:srgbClr val="333399"/>
                </a:solidFill>
              </a:rPr>
              <a:t>Be more flexible</a:t>
            </a:r>
            <a:r>
              <a:rPr lang="en-US" sz="2400">
                <a:solidFill>
                  <a:srgbClr val="333399"/>
                </a:solidFill>
              </a:rPr>
              <a:t> 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solidFill>
                  <a:srgbClr val="333399"/>
                </a:solidFill>
              </a:rPr>
              <a:t>Use of adaptive management to adjust to changing conditions and circumstances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400" b="1">
                <a:solidFill>
                  <a:srgbClr val="333399"/>
                </a:solidFill>
              </a:rPr>
              <a:t>Improved transparency, tracking &amp;  accountability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solidFill>
                  <a:srgbClr val="333399"/>
                </a:solidFill>
              </a:rPr>
              <a:t>Partners set priorities &amp; commit resources through management strategies</a:t>
            </a:r>
          </a:p>
        </p:txBody>
      </p:sp>
      <p:pic>
        <p:nvPicPr>
          <p:cNvPr id="10245" name="Picture 17" descr="dobbs-crabboat2-450x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286000" cy="17113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6" name="Picture 23" descr="pennsylvania-dairy-f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2284413" cy="152241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7" name="Picture 7" descr="Fly fisherm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43200"/>
            <a:ext cx="2286000" cy="1522413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Involvement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09600" y="457200"/>
            <a:ext cx="670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>
              <a:solidFill>
                <a:srgbClr val="33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CBP partner meetings are </a:t>
            </a:r>
            <a:r>
              <a:rPr lang="en-US" sz="2400" i="1">
                <a:solidFill>
                  <a:srgbClr val="333399"/>
                </a:solidFill>
                <a:latin typeface="Calibri" pitchFamily="34" charset="0"/>
              </a:rPr>
              <a:t>always OPEN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>
                <a:solidFill>
                  <a:srgbClr val="333399"/>
                </a:solidFill>
                <a:latin typeface="Calibri" pitchFamily="34" charset="0"/>
              </a:rPr>
              <a:t>Management Board – 6/13, 10am-noon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>
                <a:solidFill>
                  <a:srgbClr val="333399"/>
                </a:solidFill>
                <a:latin typeface="Calibri" pitchFamily="34" charset="0"/>
              </a:rPr>
              <a:t>Principals’ Staff Com - 6/27, 10am-3pm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Management Board – 7/11, 10am-3pm</a:t>
            </a:r>
            <a:r>
              <a:rPr lang="en-US" sz="2200">
                <a:solidFill>
                  <a:srgbClr val="333399"/>
                </a:solidFill>
                <a:latin typeface="Calibri" pitchFamily="34" charset="0"/>
              </a:rPr>
              <a:t>**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>
                <a:solidFill>
                  <a:srgbClr val="333399"/>
                </a:solidFill>
                <a:latin typeface="Calibri" pitchFamily="34" charset="0"/>
              </a:rPr>
              <a:t>Management Board – 8/8, 10am-noon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>
                <a:solidFill>
                  <a:srgbClr val="333399"/>
                </a:solidFill>
                <a:latin typeface="Calibri" pitchFamily="34" charset="0"/>
              </a:rPr>
              <a:t>Principals’ Staff Com - TBD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>
                <a:solidFill>
                  <a:srgbClr val="333399"/>
                </a:solidFill>
                <a:latin typeface="Calibri" pitchFamily="34" charset="0"/>
              </a:rPr>
              <a:t>Management Board – 9/12, 10am-3pm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657600" y="3429000"/>
            <a:ext cx="5486400" cy="3200400"/>
            <a:chOff x="-2667000" y="609600"/>
            <a:chExt cx="6248400" cy="3886200"/>
          </a:xfrm>
        </p:grpSpPr>
        <p:pic>
          <p:nvPicPr>
            <p:cNvPr id="112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915" t="6641" r="55896" b="33594"/>
            <a:stretch>
              <a:fillRect/>
            </a:stretch>
          </p:blipFill>
          <p:spPr bwMode="auto">
            <a:xfrm>
              <a:off x="-2667000" y="609600"/>
              <a:ext cx="62484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74" name="Group 19"/>
            <p:cNvGrpSpPr>
              <a:grpSpLocks/>
            </p:cNvGrpSpPr>
            <p:nvPr/>
          </p:nvGrpSpPr>
          <p:grpSpPr bwMode="auto">
            <a:xfrm>
              <a:off x="381000" y="1371600"/>
              <a:ext cx="3048000" cy="1447800"/>
              <a:chOff x="381000" y="1371600"/>
              <a:chExt cx="3048000" cy="1447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68367" y="1371034"/>
                <a:ext cx="761161" cy="3816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1264" y="2589327"/>
                <a:ext cx="914841" cy="2293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447976" y="1752714"/>
                <a:ext cx="1296326" cy="83661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6172200" y="914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4419600"/>
            <a:ext cx="2133600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33399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+mn-cs"/>
              </a:rPr>
              <a:t>** 7/11 MB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Mtg</a:t>
            </a:r>
            <a:endParaRPr lang="en-US" dirty="0">
              <a:solidFill>
                <a:schemeClr val="bg1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+mn-cs"/>
              </a:rPr>
              <a:t>Two hours set aside for stakeholder input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Watershed Agreement in summary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381000" y="8382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>
              <a:solidFill>
                <a:srgbClr val="33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A plan for moving the partnership’s collaborative efforts into the future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Simpler, trackable goals and outcomes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Updated science as a basis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Better cohesion between CBP and EO goals for the Bay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A useable, guiding document that fits the partners’ various needs and abilities </a:t>
            </a:r>
          </a:p>
        </p:txBody>
      </p:sp>
      <p:pic>
        <p:nvPicPr>
          <p:cNvPr id="12294" name="Picture 21" descr="spsp1_mikeland"/>
          <p:cNvPicPr>
            <a:picLocks noChangeAspect="1" noChangeArrowheads="1"/>
          </p:cNvPicPr>
          <p:nvPr/>
        </p:nvPicPr>
        <p:blipFill>
          <a:blip r:embed="rId3" cstate="print"/>
          <a:srcRect t="2942"/>
          <a:stretch>
            <a:fillRect/>
          </a:stretch>
        </p:blipFill>
        <p:spPr bwMode="auto">
          <a:xfrm>
            <a:off x="838200" y="4343400"/>
            <a:ext cx="3532188" cy="22860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838200"/>
            <a:ext cx="3581400" cy="5259388"/>
            <a:chOff x="5181600" y="838200"/>
            <a:chExt cx="3581400" cy="5260032"/>
          </a:xfrm>
        </p:grpSpPr>
        <p:pic>
          <p:nvPicPr>
            <p:cNvPr id="12296" name="Picture 2" descr="RIVER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838200"/>
              <a:ext cx="356235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Box 8"/>
            <p:cNvSpPr txBox="1">
              <a:spLocks noChangeArrowheads="1"/>
            </p:cNvSpPr>
            <p:nvPr/>
          </p:nvSpPr>
          <p:spPr bwMode="auto">
            <a:xfrm>
              <a:off x="6019800" y="5867400"/>
              <a:ext cx="2743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333399"/>
                  </a:solidFill>
                </a:rPr>
                <a:t>Image courtesy Choose Clean Water Coalition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9FB8CD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6A564F"/>
      </a:accent5>
      <a:accent6>
        <a:srgbClr val="473935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6518</TotalTime>
  <Words>903</Words>
  <Application>Microsoft Office PowerPoint</Application>
  <PresentationFormat>On-screen Show (4:3)</PresentationFormat>
  <Paragraphs>134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Arial Black</vt:lpstr>
      <vt:lpstr>Wingdings</vt:lpstr>
      <vt:lpstr>Office Theme</vt:lpstr>
      <vt:lpstr>  The Bay’s Health &amp; Future: How it’s doing and What’s Next</vt:lpstr>
      <vt:lpstr>How did we get here?</vt:lpstr>
      <vt:lpstr>Why A New Partnership Agreement ?</vt:lpstr>
      <vt:lpstr>Framework being considered</vt:lpstr>
      <vt:lpstr>What will it do?</vt:lpstr>
      <vt:lpstr>Stakeholder Involvement</vt:lpstr>
      <vt:lpstr>New Watershed Agreement in summary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Order 13508 Final Strategy Overview</dc:title>
  <dc:creator>CBPO Staff</dc:creator>
  <cp:lastModifiedBy>hmartin</cp:lastModifiedBy>
  <cp:revision>158</cp:revision>
  <dcterms:created xsi:type="dcterms:W3CDTF">2010-04-28T17:04:28Z</dcterms:created>
  <dcterms:modified xsi:type="dcterms:W3CDTF">2013-06-25T12:49:48Z</dcterms:modified>
</cp:coreProperties>
</file>