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397" r:id="rId3"/>
    <p:sldId id="345" r:id="rId4"/>
    <p:sldId id="391" r:id="rId5"/>
    <p:sldId id="395" r:id="rId6"/>
    <p:sldId id="398" r:id="rId7"/>
    <p:sldId id="399" r:id="rId8"/>
    <p:sldId id="402" r:id="rId9"/>
    <p:sldId id="400" r:id="rId10"/>
  </p:sldIdLst>
  <p:sldSz cx="9144000" cy="6858000" type="screen4x3"/>
  <p:notesSz cx="7010400" cy="9296400"/>
  <p:custDataLst>
    <p:tags r:id="rId1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6699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04" autoAdjust="0"/>
  </p:normalViewPr>
  <p:slideViewPr>
    <p:cSldViewPr snapToGrid="0"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F41CFA-1A31-4D50-BF65-5FA426860DCA}" type="datetimeFigureOut">
              <a:rPr lang="en-US"/>
              <a:pPr>
                <a:defRPr/>
              </a:pPr>
              <a:t>6/25/2013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3747795-E8B7-4D5F-910D-044FB91AC4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BBBFD-77E4-4102-BF4F-33D9ABAEF7B6}" type="datetimeFigureOut">
              <a:rPr lang="en-US"/>
              <a:pPr>
                <a:defRPr/>
              </a:pPr>
              <a:t>6/25/2013</a:t>
            </a:fld>
            <a:endParaRPr lang="en-US" dirty="0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0862852-C613-45D6-9BA6-F4F5A21B80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A141D-25BB-4A6A-95AE-5090AD228621}" type="datetimeFigureOut">
              <a:rPr lang="en-US"/>
              <a:pPr>
                <a:defRPr/>
              </a:pPr>
              <a:t>6/25/2013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AF6E5-8D54-483D-81A3-4FF5958A37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DFE01-F9F1-4568-8D89-A915BFD1AC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E4ABE-2949-4EE8-AAA3-FF76EF53288A}" type="datetimeFigureOut">
              <a:rPr lang="en-US"/>
              <a:pPr>
                <a:defRPr/>
              </a:pPr>
              <a:t>6/25/2013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4AC24-8FF3-47D5-B79B-EA0CD737CA3F}" type="datetimeFigureOut">
              <a:rPr lang="en-US"/>
              <a:pPr>
                <a:defRPr/>
              </a:pPr>
              <a:t>6/25/2013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0F9C3-FA3A-4A5D-B73D-17AF42DB4B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5C84B-2C3B-4C07-A099-D38264E937DC}" type="datetimeFigureOut">
              <a:rPr lang="en-US"/>
              <a:pPr>
                <a:defRPr/>
              </a:pPr>
              <a:t>6/25/2013</a:t>
            </a:fld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5A8E924-C01C-4CAC-A129-7C30161F15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B6CE4-8F0F-4693-B6D0-740949B5911E}" type="datetimeFigureOut">
              <a:rPr lang="en-US"/>
              <a:pPr>
                <a:defRPr/>
              </a:pPr>
              <a:t>6/25/2013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FE867-5A35-4009-955F-C2EE74D939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0E27C-99C2-4B64-BBF4-59B08794FF9D}" type="datetimeFigureOut">
              <a:rPr lang="en-US"/>
              <a:pPr>
                <a:defRPr/>
              </a:pPr>
              <a:t>6/25/2013</a:t>
            </a:fld>
            <a:endParaRPr lang="en-US" dirty="0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1298328-0BFC-40CC-806D-EA180A0CAC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01BD3-5F58-404C-B3A0-23E7AF9F71F7}" type="datetimeFigureOut">
              <a:rPr lang="en-US"/>
              <a:pPr>
                <a:defRPr/>
              </a:pPr>
              <a:t>6/25/2013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C75CC-68DF-44D4-A242-23DBD09076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851A4-43B1-439A-8726-1442C8B2C917}" type="datetimeFigureOut">
              <a:rPr lang="en-US"/>
              <a:pPr>
                <a:defRPr/>
              </a:pPr>
              <a:t>6/25/2013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CF0CD2E-B51F-457E-A4D7-833996E12A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173730D-4765-4F47-B038-78A65919E4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1374-E39B-4162-9457-B51B60A71B7A}" type="datetimeFigureOut">
              <a:rPr lang="en-US"/>
              <a:pPr>
                <a:defRPr/>
              </a:pPr>
              <a:t>6/25/2013</a:t>
            </a:fld>
            <a:endParaRPr lang="en-US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F0F5D-B875-4E40-B524-958471F5FD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2BC2-F5AC-4047-B775-9F1C829859AD}" type="datetimeFigureOut">
              <a:rPr lang="en-US"/>
              <a:pPr>
                <a:defRPr/>
              </a:pPr>
              <a:t>6/25/2013</a:t>
            </a:fld>
            <a:endParaRPr lang="en-US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C9B99247-68E1-43D8-BC57-3AAE6E3220E5}" type="datetimeFigureOut">
              <a:rPr lang="en-US"/>
              <a:pPr>
                <a:defRPr/>
              </a:pPr>
              <a:t>6/25/2013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20AA71-3E3A-4BA6-9608-300FC5B164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P1010063.JPG"/>
          <p:cNvPicPr>
            <a:picLocks noChangeAspect="1"/>
          </p:cNvPicPr>
          <p:nvPr/>
        </p:nvPicPr>
        <p:blipFill>
          <a:blip r:embed="rId2" cstate="print">
            <a:lum bright="28000" contrast="-3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850" y="1257300"/>
            <a:ext cx="7772400" cy="1752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Chesapeake Fish Passage Prioritization Project: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Overview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8900" y="3632200"/>
            <a:ext cx="6400800" cy="2387600"/>
          </a:xfrm>
        </p:spPr>
        <p:txBody>
          <a:bodyPr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Mary Andrews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NOAA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Julie Devers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USFWS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Erik Martin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The Nature Conservancy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Chesapeake Bay Fish Passage Work Group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9575" y="2876550"/>
            <a:ext cx="8115300" cy="34766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Agencies shift toward targeted restoration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To target high priority dam removals and fish blockages based on our collective priorities 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To have a consistent voice (Federal, State, local and non-profits) when advocating for bay-wide priority dam removals/passage projects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To justify additional funding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BEAN COUNTING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To act as a database for dam information, mileage opened and spatial tool to highlight our progress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1800" dirty="0"/>
          </a:p>
        </p:txBody>
      </p:sp>
      <p:sp>
        <p:nvSpPr>
          <p:cNvPr id="143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Key Drivers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74650"/>
            <a:ext cx="8534400" cy="758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shade val="75000"/>
                  </a:schemeClr>
                </a:solidFill>
              </a:rPr>
              <a:t>Chesapeake Bay Watershed: Anadromous Scenario</a:t>
            </a:r>
            <a:endParaRPr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16387" name="Content Placeholder 3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/>
              <a:t>Uses 1:24k high-resolution National Hydrography Dataset</a:t>
            </a:r>
          </a:p>
          <a:p>
            <a:pPr lvl="1" eaLnBrk="1" hangingPunct="1">
              <a:defRPr/>
            </a:pPr>
            <a:r>
              <a:rPr lang="en-US" sz="1700" dirty="0" smtClean="0">
                <a:latin typeface="+mj-lt"/>
              </a:rPr>
              <a:t>3,883 prioritized dams</a:t>
            </a:r>
          </a:p>
          <a:p>
            <a:pPr eaLnBrk="1" hangingPunct="1">
              <a:defRPr/>
            </a:pPr>
            <a:r>
              <a:rPr lang="en-US" sz="2000" dirty="0"/>
              <a:t>Improved diadromous fish data</a:t>
            </a:r>
          </a:p>
          <a:p>
            <a:pPr eaLnBrk="1" hangingPunct="1">
              <a:defRPr/>
            </a:pPr>
            <a:r>
              <a:rPr lang="en-US" sz="2000" dirty="0"/>
              <a:t>Ability to use tool for data management</a:t>
            </a:r>
          </a:p>
          <a:p>
            <a:pPr lvl="1" eaLnBrk="1" hangingPunct="1">
              <a:defRPr/>
            </a:pPr>
            <a:r>
              <a:rPr lang="en-US" sz="1700" dirty="0" smtClean="0"/>
              <a:t>Calculating miles opened</a:t>
            </a:r>
          </a:p>
          <a:p>
            <a:pPr lvl="1" eaLnBrk="1" hangingPunct="1">
              <a:defRPr/>
            </a:pPr>
            <a:r>
              <a:rPr lang="en-US" sz="1700" dirty="0" smtClean="0"/>
              <a:t>Map making</a:t>
            </a:r>
          </a:p>
          <a:p>
            <a:pPr eaLnBrk="1" hangingPunct="1">
              <a:defRPr/>
            </a:pPr>
            <a:r>
              <a:rPr lang="en-US" sz="2000" dirty="0"/>
              <a:t>Ability to make changes to the prioritization</a:t>
            </a:r>
            <a:endParaRPr lang="en-US" sz="1700" dirty="0"/>
          </a:p>
          <a:p>
            <a:pPr lvl="1" eaLnBrk="1" hangingPunct="1">
              <a:defRPr/>
            </a:pPr>
            <a:r>
              <a:rPr lang="en-US" sz="1700" dirty="0" smtClean="0"/>
              <a:t>Select other ways to prioritize</a:t>
            </a:r>
          </a:p>
        </p:txBody>
      </p:sp>
      <p:sp>
        <p:nvSpPr>
          <p:cNvPr id="15364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5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" name="Content Placeholder 4" descr="NEAFWA_Ches_ResResul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8863" y="1435100"/>
            <a:ext cx="3902075" cy="4681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275" y="1836738"/>
            <a:ext cx="2160588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4" descr="Bluebac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8175" y="4198938"/>
            <a:ext cx="2663825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38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7B9899"/>
                </a:solidFill>
              </a:rPr>
              <a:t>CFPPP Metrics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859338"/>
          </a:xfrm>
        </p:spPr>
        <p:txBody>
          <a:bodyPr>
            <a:normAutofit fontScale="4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 </a:t>
            </a:r>
            <a:r>
              <a:rPr lang="en-US" sz="3500" i="1" dirty="0" smtClean="0">
                <a:solidFill>
                  <a:srgbClr val="FF0000"/>
                </a:solidFill>
              </a:rPr>
              <a:t>Connectivity Status</a:t>
            </a:r>
            <a:endParaRPr lang="en-US" sz="3500" dirty="0" smtClean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500" i="1" smtClean="0"/>
              <a:t>Number </a:t>
            </a:r>
            <a:r>
              <a:rPr lang="en-US" sz="3500" i="1" dirty="0" smtClean="0"/>
              <a:t>of dams downstream to river mouth</a:t>
            </a:r>
            <a:endParaRPr lang="en-US" sz="35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500" i="1" dirty="0" smtClean="0"/>
              <a:t>Number of downstream fish passage facilities</a:t>
            </a:r>
            <a:endParaRPr lang="en-US" sz="35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3500" i="1" dirty="0" smtClean="0"/>
              <a:t> </a:t>
            </a:r>
            <a:endParaRPr lang="en-US" sz="35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3500" i="1" dirty="0" smtClean="0">
                <a:solidFill>
                  <a:srgbClr val="FF0000"/>
                </a:solidFill>
              </a:rPr>
              <a:t>Connectivity Improvement</a:t>
            </a:r>
            <a:endParaRPr lang="en-US" sz="3500" dirty="0" smtClean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500" i="1" dirty="0" smtClean="0"/>
              <a:t>Upstream functional network size.</a:t>
            </a:r>
            <a:endParaRPr lang="en-US" sz="35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35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3500" i="1" dirty="0" smtClean="0">
                <a:solidFill>
                  <a:srgbClr val="FF0000"/>
                </a:solidFill>
              </a:rPr>
              <a:t>Watershed and Local Condition Metric</a:t>
            </a:r>
            <a:endParaRPr lang="en-US" sz="3500" dirty="0" smtClean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500" i="1" dirty="0" smtClean="0"/>
              <a:t>Percent Impervious Surface in ARA of Upstream Functional Network</a:t>
            </a:r>
            <a:endParaRPr lang="en-US" sz="35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500" i="1" dirty="0" smtClean="0"/>
              <a:t>Percent Natural LC in ARA of Upstream Functional Network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500" i="1" dirty="0" smtClean="0"/>
              <a:t>Percent forested land cover in ARA of functional network (brook trout scenario)</a:t>
            </a:r>
            <a:endParaRPr lang="en-US" sz="35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500" i="1" dirty="0" smtClean="0"/>
              <a:t>Percent Impervious Surface in Contributing Watershed (potential)</a:t>
            </a:r>
            <a:endParaRPr lang="en-US" sz="35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35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3500" i="1" dirty="0" smtClean="0">
                <a:solidFill>
                  <a:srgbClr val="FF0000"/>
                </a:solidFill>
              </a:rPr>
              <a:t>Ecological Metrics</a:t>
            </a:r>
            <a:endParaRPr lang="en-US" sz="3500" dirty="0" smtClean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500" i="1" dirty="0" smtClean="0"/>
              <a:t>Number of anadromous species present downstream</a:t>
            </a:r>
            <a:endParaRPr lang="en-US" sz="35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500" i="1" dirty="0" smtClean="0"/>
              <a:t>American eel presence metric or American eel absence metric (exact metric TBD) </a:t>
            </a:r>
            <a:endParaRPr lang="en-US" sz="35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500" i="1" dirty="0" smtClean="0"/>
              <a:t>Stream Health</a:t>
            </a:r>
            <a:endParaRPr lang="en-US" sz="35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35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3500" i="1" dirty="0" smtClean="0">
                <a:solidFill>
                  <a:srgbClr val="FF0000"/>
                </a:solidFill>
              </a:rPr>
              <a:t>Size Metric</a:t>
            </a:r>
            <a:endParaRPr lang="en-US" sz="3500" dirty="0" smtClean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500" i="1" dirty="0" smtClean="0"/>
              <a:t>Number of upstream size classes &gt;0.5 miles gained by removal</a:t>
            </a:r>
            <a:endParaRPr lang="en-US" sz="35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500" i="1" dirty="0" smtClean="0"/>
              <a:t>Small streams that connect directly to marine / estuarine habitat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8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eaLnBrk="1" hangingPunct="1"/>
            <a:r>
              <a:rPr lang="en-US" smtClean="0"/>
              <a:t>Decision Support Tool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01625" y="1409700"/>
            <a:ext cx="4038600" cy="4681538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Web map application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dirty="0" smtClean="0"/>
              <a:t>Shows the overall Chesapeake Bay Fish Passage Prioritization – displays the consensus based ranking upfront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endParaRPr lang="en-US" dirty="0" smtClean="0"/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dirty="0" smtClean="0"/>
              <a:t>Query results and view in the context of other relevant data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endParaRPr lang="en-US" dirty="0" smtClean="0"/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dirty="0" smtClean="0"/>
              <a:t>Allow user to work at a different scale(subwatershed, state, etc)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endParaRPr lang="en-US" dirty="0" smtClean="0"/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dirty="0" smtClean="0"/>
              <a:t>Allow user to create custom weight scenarios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514475"/>
            <a:ext cx="432435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033838"/>
            <a:ext cx="4356100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8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eaLnBrk="1" hangingPunct="1"/>
            <a:r>
              <a:rPr lang="en-US" smtClean="0"/>
              <a:t>Road Crossings</a:t>
            </a:r>
          </a:p>
        </p:txBody>
      </p:sp>
      <p:sp>
        <p:nvSpPr>
          <p:cNvPr id="18435" name="Content Placeholder 7"/>
          <p:cNvSpPr>
            <a:spLocks noGrp="1"/>
          </p:cNvSpPr>
          <p:nvPr>
            <p:ph sz="half" idx="1"/>
          </p:nvPr>
        </p:nvSpPr>
        <p:spPr>
          <a:xfrm>
            <a:off x="301625" y="1409700"/>
            <a:ext cx="4038600" cy="4681538"/>
          </a:xfrm>
        </p:spPr>
        <p:txBody>
          <a:bodyPr/>
          <a:lstStyle/>
          <a:p>
            <a:pPr eaLnBrk="1" hangingPunct="1"/>
            <a:r>
              <a:rPr lang="en-US" sz="2000" smtClean="0"/>
              <a:t>144,788 total road crossings in Chesapeake Bay drainage</a:t>
            </a:r>
          </a:p>
          <a:p>
            <a:pPr lvl="1" eaLnBrk="1" hangingPunct="1"/>
            <a:r>
              <a:rPr lang="en-US" sz="2000" smtClean="0"/>
              <a:t>Vast majority of road crossings &gt; 139,000 fall along small rivers and streams (drainages &lt; 100 km</a:t>
            </a:r>
            <a:r>
              <a:rPr lang="en-US" sz="2000" baseline="30000" smtClean="0"/>
              <a:t>2</a:t>
            </a:r>
            <a:r>
              <a:rPr lang="en-US" sz="2000" smtClean="0"/>
              <a:t>)</a:t>
            </a:r>
          </a:p>
          <a:p>
            <a:pPr lvl="1" eaLnBrk="1" hangingPunct="1"/>
            <a:r>
              <a:rPr lang="en-US" sz="2000" smtClean="0">
                <a:solidFill>
                  <a:srgbClr val="FF0000"/>
                </a:solidFill>
              </a:rPr>
              <a:t>Field observations still the most reliable way to determine fish barriers</a:t>
            </a:r>
          </a:p>
          <a:p>
            <a:pPr lvl="1" eaLnBrk="1" hangingPunct="1"/>
            <a:r>
              <a:rPr lang="en-US" sz="2000" smtClean="0"/>
              <a:t>In Chesapeake, most road crossing barriers will impact resident species</a:t>
            </a:r>
          </a:p>
          <a:p>
            <a:pPr lvl="1" eaLnBrk="1" hangingPunct="1"/>
            <a:r>
              <a:rPr lang="en-US" sz="2000" smtClean="0"/>
              <a:t>Still a major issue for fish passage in general</a:t>
            </a:r>
          </a:p>
        </p:txBody>
      </p:sp>
      <p:pic>
        <p:nvPicPr>
          <p:cNvPr id="18436" name="Picture 4" descr="IMGP48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296988"/>
            <a:ext cx="4006850" cy="534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8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eaLnBrk="1" hangingPunct="1"/>
            <a:r>
              <a:rPr lang="en-US" smtClean="0"/>
              <a:t>Addressing Road Crossings in CBFPPP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01625" y="1409700"/>
            <a:ext cx="4038600" cy="468153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Road and Railroad crossings are not “prioritized” in the current GIS tool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dirty="0" smtClean="0"/>
              <a:t>37 times more roads crossings than dams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dirty="0" smtClean="0"/>
              <a:t>Select priority watershed based on dam ranking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dirty="0" smtClean="0"/>
              <a:t>Field assess road/railroad crossings in selected watershed</a:t>
            </a:r>
          </a:p>
          <a:p>
            <a:pPr marL="274320" lvl="1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0" y="2152650"/>
            <a:ext cx="427196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850" y="2066925"/>
            <a:ext cx="432435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743075"/>
            <a:ext cx="8896350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301625" y="285750"/>
            <a:ext cx="8534400" cy="635000"/>
          </a:xfrm>
        </p:spPr>
        <p:txBody>
          <a:bodyPr/>
          <a:lstStyle/>
          <a:p>
            <a:r>
              <a:rPr lang="en-US" smtClean="0"/>
              <a:t>North Fork Shenandoah River– Brook Trout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01625" y="285750"/>
            <a:ext cx="8534400" cy="635000"/>
          </a:xfrm>
        </p:spPr>
        <p:txBody>
          <a:bodyPr/>
          <a:lstStyle/>
          <a:p>
            <a:r>
              <a:rPr lang="en-US" smtClean="0"/>
              <a:t>Patapsco River – Anadromous Example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6375" y="1774825"/>
            <a:ext cx="8737600" cy="43291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630&quot;&gt;&lt;object type=&quot;3&quot; unique_id=&quot;10631&quot;&gt;&lt;property id=&quot;20148&quot; value=&quot;5&quot;/&gt;&lt;property id=&quot;20300&quot; value=&quot;Slide 1 - &amp;quot;Chesapeake Fish Passage Prioritization Project:&amp;#x0D;&amp;#x0A;Status Update&amp;quot;&quot;/&gt;&lt;property id=&quot;20307&quot; value=&quot;256&quot;/&gt;&lt;/object&gt;&lt;object type=&quot;3&quot; unique_id=&quot;11617&quot;&gt;&lt;property id=&quot;20148&quot; value=&quot;5&quot;/&gt;&lt;property id=&quot;20300&quot; value=&quot;Slide 6 - &amp;quot;Anadromous fish weighting scenario  &amp;quot;&quot;/&gt;&lt;property id=&quot;20307&quot; value=&quot;304&quot;/&gt;&lt;/object&gt;&lt;object type=&quot;3&quot; unique_id=&quot;11871&quot;&gt;&lt;property id=&quot;20148&quot; value=&quot;5&quot;/&gt;&lt;property id=&quot;20300&quot; value=&quot;Slide 2 - &amp;quot;Overview&amp;quot;&quot;/&gt;&lt;property id=&quot;20307&quot; value=&quot;315&quot;/&gt;&lt;/object&gt;&lt;object type=&quot;3&quot; unique_id=&quot;11876&quot;&gt;&lt;property id=&quot;20148&quot; value=&quot;5&quot;/&gt;&lt;property id=&quot;20300&quot; value=&quot;Slide 3 - &amp;quot;Northeast Aquatic Connectivity Results&amp;quot;&quot;/&gt;&lt;property id=&quot;20307&quot; value=&quot;316&quot;/&gt;&lt;/object&gt;&lt;object type=&quot;3&quot; unique_id=&quot;11878&quot;&gt;&lt;property id=&quot;20148&quot; value=&quot;5&quot;/&gt;&lt;property id=&quot;20300&quot; value=&quot;Slide 15 - &amp;quot;Progress Update&amp;quot;&quot;/&gt;&lt;property id=&quot;20307&quot; value=&quot;317&quot;/&gt;&lt;/object&gt;&lt;object type=&quot;3&quot; unique_id=&quot;12679&quot;&gt;&lt;property id=&quot;20148&quot; value=&quot;5&quot;/&gt;&lt;property id=&quot;20300&quot; value=&quot;Slide 7 - &amp;quot;Anadromous fish weighting scenario  &amp;quot;&quot;/&gt;&lt;property id=&quot;20307&quot; value=&quot;329&quot;/&gt;&lt;/object&gt;&lt;object type=&quot;3&quot; unique_id=&quot;12759&quot;&gt;&lt;property id=&quot;20148&quot; value=&quot;5&quot;/&gt;&lt;property id=&quot;20300&quot; value=&quot;Slide 8 - &amp;quot;Resident Fish Weighting Scenario&amp;quot;&quot;/&gt;&lt;property id=&quot;20307&quot; value=&quot;330&quot;/&gt;&lt;/object&gt;&lt;object type=&quot;3&quot; unique_id=&quot;13048&quot;&gt;&lt;property id=&quot;20148&quot; value=&quot;5&quot;/&gt;&lt;property id=&quot;20300&quot; value=&quot;Slide 10 - &amp;quot;BAT&amp;quot;&quot;/&gt;&lt;property id=&quot;20307&quot; value=&quot;331&quot;/&gt;&lt;/object&gt;&lt;object type=&quot;3&quot; unique_id=&quot;13084&quot;&gt;&lt;property id=&quot;20148&quot; value=&quot;5&quot;/&gt;&lt;property id=&quot;20300&quot; value=&quot;Slide 62 - &amp;quot;Questions?&amp;quot;&quot;/&gt;&lt;property id=&quot;20307&quot; value=&quot;335&quot;/&gt;&lt;/object&gt;&lt;object type=&quot;3&quot; unique_id=&quot;13086&quot;&gt;&lt;property id=&quot;20148&quot; value=&quot;5&quot;/&gt;&lt;property id=&quot;20300&quot; value=&quot;Slide 4 - &amp;quot;NAC Report&amp;quot;&quot;/&gt;&lt;property id=&quot;20307&quot; value=&quot;339&quot;/&gt;&lt;/object&gt;&lt;object type=&quot;3&quot; unique_id=&quot;13087&quot;&gt;&lt;property id=&quot;20148&quot; value=&quot;5&quot;/&gt;&lt;property id=&quot;20300&quot; value=&quot;Slide 5 - &amp;quot;Results&amp;quot;&quot;/&gt;&lt;property id=&quot;20307&quot; value=&quot;336&quot;/&gt;&lt;/object&gt;&lt;object type=&quot;3&quot; unique_id=&quot;13088&quot;&gt;&lt;property id=&quot;20148&quot; value=&quot;5&quot;/&gt;&lt;property id=&quot;20300&quot; value=&quot;Slide 9 - &amp;quot;NCAT – Excel based&amp;quot;&quot;/&gt;&lt;property id=&quot;20307&quot; value=&quot;337&quot;/&gt;&lt;/object&gt;&lt;object type=&quot;3&quot; unique_id=&quot;13089&quot;&gt;&lt;property id=&quot;20148&quot; value=&quot;5&quot;/&gt;&lt;property id=&quot;20300&quot; value=&quot;Slide 11 - &amp;quot;Chesapeake Bay Watershed: Anadromous Scenario&amp;quot;&quot;/&gt;&lt;property id=&quot;20307&quot; value=&quot;345&quot;/&gt;&lt;/object&gt;&lt;object type=&quot;3&quot; unique_id=&quot;13090&quot;&gt;&lt;property id=&quot;20148&quot; value=&quot;5&quot;/&gt;&lt;property id=&quot;20300&quot; value=&quot;Slide 12 - &amp;quot;Chesapeake Bay Watershed: Anadromous Scenario&amp;quot;&quot;/&gt;&lt;property id=&quot;20307&quot; value=&quot;348&quot;/&gt;&lt;/object&gt;&lt;object type=&quot;3&quot; unique_id=&quot;13091&quot;&gt;&lt;property id=&quot;20148&quot; value=&quot;5&quot;/&gt;&lt;property id=&quot;20300&quot; value=&quot;Slide 13 - &amp;quot;Chesapeake Bay Watershed: Resident Scenario&amp;quot;&quot;/&gt;&lt;property id=&quot;20307&quot; value=&quot;393&quot;/&gt;&lt;/object&gt;&lt;object type=&quot;3&quot; unique_id=&quot;13092&quot;&gt;&lt;property id=&quot;20148&quot; value=&quot;5&quot;/&gt;&lt;property id=&quot;20300&quot; value=&quot;Slide 14 - &amp;quot;Result Distribution&amp;quot;&quot;/&gt;&lt;property id=&quot;20307&quot; value=&quot;347&quot;/&gt;&lt;/object&gt;&lt;object type=&quot;3&quot; unique_id=&quot;13093&quot;&gt;&lt;property id=&quot;20148&quot; value=&quot;5&quot;/&gt;&lt;property id=&quot;20300&quot; value=&quot;Slide 16 - &amp;quot;Progress Update&amp;quot;&quot;/&gt;&lt;property id=&quot;20307&quot; value=&quot;355&quot;/&gt;&lt;/object&gt;&lt;object type=&quot;3&quot; unique_id=&quot;13094&quot;&gt;&lt;property id=&quot;20148&quot; value=&quot;5&quot;/&gt;&lt;property id=&quot;20300&quot; value=&quot;Slide 17 - &amp;quot;Hydrography&amp;quot;&quot;/&gt;&lt;property id=&quot;20307&quot; value=&quot;349&quot;/&gt;&lt;/object&gt;&lt;object type=&quot;3&quot; unique_id=&quot;13095&quot;&gt;&lt;property id=&quot;20148&quot; value=&quot;5&quot;/&gt;&lt;property id=&quot;20300&quot; value=&quot;Slide 18 - &amp;quot;Hydrography: Dendrite&amp;quot;&quot;/&gt;&lt;property id=&quot;20307&quot; value=&quot;350&quot;/&gt;&lt;/object&gt;&lt;object type=&quot;3&quot; unique_id=&quot;13096&quot;&gt;&lt;property id=&quot;20148&quot; value=&quot;5&quot;/&gt;&lt;property id=&quot;20300&quot; value=&quot;Slide 19 - &amp;quot;Hydrography: Catchments&amp;quot;&quot;/&gt;&lt;property id=&quot;20307&quot; value=&quot;351&quot;/&gt;&lt;/object&gt;&lt;object type=&quot;3&quot; unique_id=&quot;13097&quot;&gt;&lt;property id=&quot;20148&quot; value=&quot;5&quot;/&gt;&lt;property id=&quot;20300&quot; value=&quot;Slide 20 - &amp;quot;Hydrography: Accumulate Attributes&amp;quot;&quot;/&gt;&lt;property id=&quot;20307&quot; value=&quot;352&quot;/&gt;&lt;/object&gt;&lt;object type=&quot;3&quot; unique_id=&quot;13098&quot;&gt;&lt;property id=&quot;20148&quot; value=&quot;5&quot;/&gt;&lt;property id=&quot;20300&quot; value=&quot;Slide 21 - &amp;quot;Diadromous Fish Data&amp;quot;&quot;/&gt;&lt;property id=&quot;20307&quot; value=&quot;354&quot;/&gt;&lt;/object&gt;&lt;object type=&quot;3&quot; unique_id=&quot;13099&quot;&gt;&lt;property id=&quot;20148&quot; value=&quot;5&quot;/&gt;&lt;property id=&quot;20300&quot; value=&quot;Slide 22 - &amp;quot;Dam Data&amp;quot;&quot;/&gt;&lt;property id=&quot;20307&quot; value=&quot;353&quot;/&gt;&lt;/object&gt;&lt;object type=&quot;3&quot; unique_id=&quot;13100&quot;&gt;&lt;property id=&quot;20148&quot; value=&quot;5&quot;/&gt;&lt;property id=&quot;20300&quot; value=&quot;Slide 23 - &amp;quot;CFPPP Metrics&amp;quot;&quot;/&gt;&lt;property id=&quot;20307&quot; value=&quot;372&quot;/&gt;&lt;/object&gt;&lt;object type=&quot;3&quot; unique_id=&quot;13101&quot;&gt;&lt;property id=&quot;20148&quot; value=&quot;5&quot;/&gt;&lt;property id=&quot;20300&quot; value=&quot;Slide 24 - &amp;quot;CFPPP Metrics&amp;quot;&quot;/&gt;&lt;property id=&quot;20307&quot; value=&quot;391&quot;/&gt;&lt;/object&gt;&lt;object type=&quot;3&quot; unique_id=&quot;13102&quot;&gt;&lt;property id=&quot;20148&quot; value=&quot;5&quot;/&gt;&lt;property id=&quot;20300&quot; value=&quot;Slide 25 - &amp;quot;CFPPP Metrics&amp;quot;&quot;/&gt;&lt;property id=&quot;20307&quot; value=&quot;389&quot;/&gt;&lt;/object&gt;&lt;object type=&quot;3&quot; unique_id=&quot;13103&quot;&gt;&lt;property id=&quot;20148&quot; value=&quot;5&quot;/&gt;&lt;property id=&quot;20300&quot; value=&quot;Slide 26 - &amp;quot;CFPPP Metrics&amp;quot;&quot;/&gt;&lt;property id=&quot;20307&quot; value=&quot;373&quot;/&gt;&lt;/object&gt;&lt;object type=&quot;3&quot; unique_id=&quot;13104&quot;&gt;&lt;property id=&quot;20148&quot; value=&quot;5&quot;/&gt;&lt;property id=&quot;20300&quot; value=&quot;Slide 27 - &amp;quot;CFPPP Metrics&amp;quot;&quot;/&gt;&lt;property id=&quot;20307&quot; value=&quot;374&quot;/&gt;&lt;/object&gt;&lt;object type=&quot;3&quot; unique_id=&quot;13105&quot;&gt;&lt;property id=&quot;20148&quot; value=&quot;5&quot;/&gt;&lt;property id=&quot;20300&quot; value=&quot;Slide 28 - &amp;quot;CFPPP Metrics&amp;quot;&quot;/&gt;&lt;property id=&quot;20307&quot; value=&quot;375&quot;/&gt;&lt;/object&gt;&lt;object type=&quot;3&quot; unique_id=&quot;13106&quot;&gt;&lt;property id=&quot;20148&quot; value=&quot;5&quot;/&gt;&lt;property id=&quot;20300&quot; value=&quot;Slide 29 - &amp;quot;CFPPP Metrics&amp;quot;&quot;/&gt;&lt;property id=&quot;20307&quot; value=&quot;376&quot;/&gt;&lt;/object&gt;&lt;object type=&quot;3&quot; unique_id=&quot;13107&quot;&gt;&lt;property id=&quot;20148&quot; value=&quot;5&quot;/&gt;&lt;property id=&quot;20300&quot; value=&quot;Slide 30 - &amp;quot;CFPPP Metrics&amp;quot;&quot;/&gt;&lt;property id=&quot;20307&quot; value=&quot;380&quot;/&gt;&lt;/object&gt;&lt;object type=&quot;3&quot; unique_id=&quot;13108&quot;&gt;&lt;property id=&quot;20148&quot; value=&quot;5&quot;/&gt;&lt;property id=&quot;20300&quot; value=&quot;Slide 31 - &amp;quot;CFPPP Metrics&amp;quot;&quot;/&gt;&lt;property id=&quot;20307&quot; value=&quot;379&quot;/&gt;&lt;/object&gt;&lt;object type=&quot;3&quot; unique_id=&quot;13109&quot;&gt;&lt;property id=&quot;20148&quot; value=&quot;5&quot;/&gt;&lt;property id=&quot;20300&quot; value=&quot;Slide 32 - &amp;quot;CFPPP Metrics&amp;quot;&quot;/&gt;&lt;property id=&quot;20307&quot; value=&quot;378&quot;/&gt;&lt;/object&gt;&lt;object type=&quot;3&quot; unique_id=&quot;13110&quot;&gt;&lt;property id=&quot;20148&quot; value=&quot;5&quot;/&gt;&lt;property id=&quot;20300&quot; value=&quot;Slide 33 - &amp;quot;CFPPP Metrics&amp;quot;&quot;/&gt;&lt;property id=&quot;20307&quot; value=&quot;377&quot;/&gt;&lt;/object&gt;&lt;object type=&quot;3&quot; unique_id=&quot;13111&quot;&gt;&lt;property id=&quot;20148&quot; value=&quot;5&quot;/&gt;&lt;property id=&quot;20300&quot; value=&quot;Slide 34 - &amp;quot;CFPPP Metrics&amp;quot;&quot;/&gt;&lt;property id=&quot;20307&quot; value=&quot;392&quot;/&gt;&lt;/object&gt;&lt;object type=&quot;3&quot; unique_id=&quot;13112&quot;&gt;&lt;property id=&quot;20148&quot; value=&quot;5&quot;/&gt;&lt;property id=&quot;20300&quot; value=&quot;Slide 35 - &amp;quot;CFPPP Metrics&amp;quot;&quot;/&gt;&lt;property id=&quot;20307&quot; value=&quot;381&quot;/&gt;&lt;/object&gt;&lt;object type=&quot;3&quot; unique_id=&quot;13113&quot;&gt;&lt;property id=&quot;20148&quot; value=&quot;5&quot;/&gt;&lt;property id=&quot;20300&quot; value=&quot;Slide 36 - &amp;quot;CFPPP Metrics&amp;quot;&quot;/&gt;&lt;property id=&quot;20307&quot; value=&quot;382&quot;/&gt;&lt;/object&gt;&lt;object type=&quot;3&quot; unique_id=&quot;13114&quot;&gt;&lt;property id=&quot;20148&quot; value=&quot;5&quot;/&gt;&lt;property id=&quot;20300&quot; value=&quot;Slide 37 - &amp;quot;CFPPP Metrics&amp;quot;&quot;/&gt;&lt;property id=&quot;20307&quot; value=&quot;383&quot;/&gt;&lt;/object&gt;&lt;object type=&quot;3&quot; unique_id=&quot;13115&quot;&gt;&lt;property id=&quot;20148&quot; value=&quot;5&quot;/&gt;&lt;property id=&quot;20300&quot; value=&quot;Slide 38 - &amp;quot;January Meeting Follow-up&amp;quot;&quot;/&gt;&lt;property id=&quot;20307&quot; value=&quot;356&quot;/&gt;&lt;/object&gt;&lt;object type=&quot;3&quot; unique_id=&quot;13116&quot;&gt;&lt;property id=&quot;20148&quot; value=&quot;5&quot;/&gt;&lt;property id=&quot;20300&quot; value=&quot;Slide 39 - &amp;quot;Culverts&amp;quot;&quot;/&gt;&lt;property id=&quot;20307&quot; value=&quot;357&quot;/&gt;&lt;/object&gt;&lt;object type=&quot;3&quot; unique_id=&quot;13117&quot;&gt;&lt;property id=&quot;20148&quot; value=&quot;5&quot;/&gt;&lt;property id=&quot;20300&quot; value=&quot;Slide 40 - &amp;quot;Culverts: Proposed Metric&amp;quot;&quot;/&gt;&lt;property id=&quot;20307&quot; value=&quot;358&quot;/&gt;&lt;/object&gt;&lt;object type=&quot;3&quot; unique_id=&quot;13118&quot;&gt;&lt;property id=&quot;20148&quot; value=&quot;5&quot;/&gt;&lt;property id=&quot;20300&quot; value=&quot;Slide 41 - &amp;quot;Binning Metrics&amp;quot;&quot;/&gt;&lt;property id=&quot;20307&quot; value=&quot;359&quot;/&gt;&lt;/object&gt;&lt;object type=&quot;3&quot; unique_id=&quot;13119&quot;&gt;&lt;property id=&quot;20148&quot; value=&quot;5&quot;/&gt;&lt;property id=&quot;20300&quot; value=&quot;Slide 42 - &amp;quot;Ranking&amp;quot;&quot;/&gt;&lt;property id=&quot;20307&quot; value=&quot;363&quot;/&gt;&lt;/object&gt;&lt;object type=&quot;3&quot; unique_id=&quot;13120&quot;&gt;&lt;property id=&quot;20148&quot; value=&quot;5&quot;/&gt;&lt;property id=&quot;20300&quot; value=&quot;Slide 43 - &amp;quot;Ranking&amp;quot;&quot;/&gt;&lt;property id=&quot;20307&quot; value=&quot;364&quot;/&gt;&lt;/object&gt;&lt;object type=&quot;3&quot; unique_id=&quot;13121&quot;&gt;&lt;property id=&quot;20148&quot; value=&quot;5&quot;/&gt;&lt;property id=&quot;20300&quot; value=&quot;Slide 44 - &amp;quot;Ranking&amp;quot;&quot;/&gt;&lt;property id=&quot;20307&quot; value=&quot;365&quot;/&gt;&lt;/object&gt;&lt;object type=&quot;3&quot; unique_id=&quot;13122&quot;&gt;&lt;property id=&quot;20148&quot; value=&quot;5&quot;/&gt;&lt;property id=&quot;20300&quot; value=&quot;Slide 45 - &amp;quot;Ranking&amp;quot;&quot;/&gt;&lt;property id=&quot;20307&quot; value=&quot;366&quot;/&gt;&lt;/object&gt;&lt;object type=&quot;3&quot; unique_id=&quot;13123&quot;&gt;&lt;property id=&quot;20148&quot; value=&quot;5&quot;/&gt;&lt;property id=&quot;20300&quot; value=&quot;Slide 46 - &amp;quot;Ranking&amp;quot;&quot;/&gt;&lt;property id=&quot;20307&quot; value=&quot;367&quot;/&gt;&lt;/object&gt;&lt;object type=&quot;3&quot; unique_id=&quot;13124&quot;&gt;&lt;property id=&quot;20148&quot; value=&quot;5&quot;/&gt;&lt;property id=&quot;20300&quot; value=&quot;Slide 47 - &amp;quot;Ranking&amp;quot;&quot;/&gt;&lt;property id=&quot;20307&quot; value=&quot;368&quot;/&gt;&lt;/object&gt;&lt;object type=&quot;3&quot; unique_id=&quot;13125&quot;&gt;&lt;property id=&quot;20148&quot; value=&quot;5&quot;/&gt;&lt;property id=&quot;20300&quot; value=&quot;Slide 48 - &amp;quot;Ranking&amp;quot;&quot;/&gt;&lt;property id=&quot;20307&quot; value=&quot;369&quot;/&gt;&lt;/object&gt;&lt;object type=&quot;3&quot; unique_id=&quot;13126&quot;&gt;&lt;property id=&quot;20148&quot; value=&quot;5&quot;/&gt;&lt;property id=&quot;20300&quot; value=&quot;Slide 49 - &amp;quot;Binning Metrics&amp;quot;&quot;/&gt;&lt;property id=&quot;20307&quot; value=&quot;362&quot;/&gt;&lt;/object&gt;&lt;object type=&quot;3&quot; unique_id=&quot;13127&quot;&gt;&lt;property id=&quot;20148&quot; value=&quot;5&quot;/&gt;&lt;property id=&quot;20300&quot; value=&quot;Slide 50 - &amp;quot;Binning Metrics&amp;quot;&quot;/&gt;&lt;property id=&quot;20307&quot; value=&quot;361&quot;/&gt;&lt;/object&gt;&lt;object type=&quot;3&quot; unique_id=&quot;13128&quot;&gt;&lt;property id=&quot;20148&quot; value=&quot;5&quot;/&gt;&lt;property id=&quot;20300&quot; value=&quot;Slide 51 - &amp;quot;Binning Metrics&amp;quot;&quot;/&gt;&lt;property id=&quot;20307&quot; value=&quot;384&quot;/&gt;&lt;/object&gt;&lt;object type=&quot;3&quot; unique_id=&quot;13129&quot;&gt;&lt;property id=&quot;20148&quot; value=&quot;5&quot;/&gt;&lt;property id=&quot;20300&quot; value=&quot;Slide 52 - &amp;quot;Binning Metrics&amp;quot;&quot;/&gt;&lt;property id=&quot;20307&quot; value=&quot;385&quot;/&gt;&lt;/object&gt;&lt;object type=&quot;3&quot; unique_id=&quot;13130&quot;&gt;&lt;property id=&quot;20148&quot; value=&quot;5&quot;/&gt;&lt;property id=&quot;20300&quot; value=&quot;Slide 53 - &amp;quot;Binning Metrics&amp;quot;&quot;/&gt;&lt;property id=&quot;20307&quot; value=&quot;386&quot;/&gt;&lt;/object&gt;&lt;object type=&quot;3&quot; unique_id=&quot;13131&quot;&gt;&lt;property id=&quot;20148&quot; value=&quot;5&quot;/&gt;&lt;property id=&quot;20300&quot; value=&quot;Slide 54 - &amp;quot;Binning Metrics&amp;quot;&quot;/&gt;&lt;property id=&quot;20307&quot; value=&quot;387&quot;/&gt;&lt;/object&gt;&lt;object type=&quot;3&quot; unique_id=&quot;13132&quot;&gt;&lt;property id=&quot;20148&quot; value=&quot;5&quot;/&gt;&lt;property id=&quot;20300&quot; value=&quot;Slide 55 - &amp;quot;Binning Metrics&amp;quot;&quot;/&gt;&lt;property id=&quot;20307&quot; value=&quot;388&quot;/&gt;&lt;/object&gt;&lt;object type=&quot;3&quot; unique_id=&quot;13133&quot;&gt;&lt;property id=&quot;20148&quot; value=&quot;5&quot;/&gt;&lt;property id=&quot;20300&quot; value=&quot;Slide 56 - &amp;quot;Stream Size: Size Class by Watershed Size&amp;quot;&quot;/&gt;&lt;property id=&quot;20307&quot; value=&quot;371&quot;/&gt;&lt;/object&gt;&lt;object type=&quot;3&quot; unique_id=&quot;13134&quot;&gt;&lt;property id=&quot;20148&quot; value=&quot;5&quot;/&gt;&lt;property id=&quot;20300&quot; value=&quot;Slide 57 - &amp;quot;Stream Size: Link Metric&amp;quot;&quot;/&gt;&lt;property id=&quot;20307&quot; value=&quot;360&quot;/&gt;&lt;/object&gt;&lt;object type=&quot;3&quot; unique_id=&quot;13135&quot;&gt;&lt;property id=&quot;20148&quot; value=&quot;5&quot;/&gt;&lt;property id=&quot;20300&quot; value=&quot;Slide 58 - &amp;quot;Stream Size: Link Metric&amp;quot;&quot;/&gt;&lt;property id=&quot;20307&quot; value=&quot;370&quot;/&gt;&lt;/object&gt;&lt;object type=&quot;3&quot; unique_id=&quot;13136&quot;&gt;&lt;property id=&quot;20148&quot; value=&quot;5&quot;/&gt;&lt;property id=&quot;20300&quot; value=&quot;Slide 59 - &amp;quot;Decision Support Tool&amp;quot;&quot;/&gt;&lt;property id=&quot;20307&quot; value=&quot;394&quot;/&gt;&lt;/object&gt;&lt;object type=&quot;3&quot; unique_id=&quot;13137&quot;&gt;&lt;property id=&quot;20148&quot; value=&quot;5&quot;/&gt;&lt;property id=&quot;20300&quot; value=&quot;Slide 60 - &amp;quot;Decision Support Tool&amp;quot;&quot;/&gt;&lt;property id=&quot;20307&quot; value=&quot;395&quot;/&gt;&lt;/object&gt;&lt;object type=&quot;3&quot; unique_id=&quot;13138&quot;&gt;&lt;property id=&quot;20148&quot; value=&quot;5&quot;/&gt;&lt;property id=&quot;20300&quot; value=&quot;Slide 61 - &amp;quot;Decision Support Tool&amp;quot;&quot;/&gt;&lt;property id=&quot;20307&quot; value=&quot;396&quot;/&gt;&lt;/object&gt;&lt;/object&gt;&lt;object type=&quot;8&quot; unique_id=&quot;10656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6919</TotalTime>
  <Words>299</Words>
  <Application>Microsoft Office PowerPoint</Application>
  <PresentationFormat>On-screen Show (4:3)</PresentationFormat>
  <Paragraphs>71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Georgia</vt:lpstr>
      <vt:lpstr>Wingdings 2</vt:lpstr>
      <vt:lpstr>Wingdings</vt:lpstr>
      <vt:lpstr>Calibri</vt:lpstr>
      <vt:lpstr>Civic</vt:lpstr>
      <vt:lpstr>Chesapeake Fish Passage Prioritization Project: Overview</vt:lpstr>
      <vt:lpstr>Key Drivers</vt:lpstr>
      <vt:lpstr>Chesapeake Bay Watershed: Anadromous Scenario</vt:lpstr>
      <vt:lpstr>CFPPP Metrics</vt:lpstr>
      <vt:lpstr>Decision Support Tool</vt:lpstr>
      <vt:lpstr>Road Crossings</vt:lpstr>
      <vt:lpstr>Addressing Road Crossings in CBFPPP</vt:lpstr>
      <vt:lpstr>North Fork Shenandoah River– Brook Trout</vt:lpstr>
      <vt:lpstr>Patapsco River – Anadromous Example</vt:lpstr>
    </vt:vector>
  </TitlesOfParts>
  <Company>The Nature Conservancy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CFPPP Oct 25, 2011 meeting</dc:title>
  <dc:creator>emartin</dc:creator>
  <cp:lastModifiedBy>hmartin</cp:lastModifiedBy>
  <cp:revision>465</cp:revision>
  <cp:lastPrinted>2013-06-25T13:16:17Z</cp:lastPrinted>
  <dcterms:created xsi:type="dcterms:W3CDTF">2011-01-05T14:24:52Z</dcterms:created>
  <dcterms:modified xsi:type="dcterms:W3CDTF">2013-06-25T14:11:50Z</dcterms:modified>
</cp:coreProperties>
</file>