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78" r:id="rId3"/>
    <p:sldId id="285" r:id="rId4"/>
    <p:sldId id="259" r:id="rId5"/>
    <p:sldId id="260" r:id="rId6"/>
    <p:sldId id="266" r:id="rId7"/>
    <p:sldId id="268" r:id="rId8"/>
    <p:sldId id="282" r:id="rId9"/>
    <p:sldId id="264" r:id="rId10"/>
    <p:sldId id="279" r:id="rId11"/>
    <p:sldId id="269" r:id="rId12"/>
    <p:sldId id="276" r:id="rId13"/>
    <p:sldId id="263" r:id="rId14"/>
    <p:sldId id="270" r:id="rId15"/>
    <p:sldId id="286" r:id="rId16"/>
    <p:sldId id="272" r:id="rId17"/>
    <p:sldId id="273" r:id="rId18"/>
    <p:sldId id="287" r:id="rId19"/>
    <p:sldId id="275" r:id="rId20"/>
    <p:sldId id="288" r:id="rId21"/>
    <p:sldId id="277" r:id="rId22"/>
    <p:sldId id="284"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77620" autoAdjust="0"/>
  </p:normalViewPr>
  <p:slideViewPr>
    <p:cSldViewPr>
      <p:cViewPr>
        <p:scale>
          <a:sx n="66" d="100"/>
          <a:sy n="66" d="100"/>
        </p:scale>
        <p:origin x="-127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E006A-8ADA-4C47-8501-AD4719553EF2}" type="datetimeFigureOut">
              <a:rPr lang="en-US" smtClean="0"/>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D56D4-063A-43C7-B8D1-AEA40C184F7F}" type="slidenum">
              <a:rPr lang="en-US" smtClean="0"/>
              <a:t>‹#›</a:t>
            </a:fld>
            <a:endParaRPr lang="en-US"/>
          </a:p>
        </p:txBody>
      </p:sp>
    </p:spTree>
    <p:extLst>
      <p:ext uri="{BB962C8B-B14F-4D97-AF65-F5344CB8AC3E}">
        <p14:creationId xmlns:p14="http://schemas.microsoft.com/office/powerpoint/2010/main" val="66227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a:t>
            </a:fld>
            <a:endParaRPr lang="en-US"/>
          </a:p>
        </p:txBody>
      </p:sp>
    </p:spTree>
    <p:extLst>
      <p:ext uri="{BB962C8B-B14F-4D97-AF65-F5344CB8AC3E}">
        <p14:creationId xmlns:p14="http://schemas.microsoft.com/office/powerpoint/2010/main" val="203570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next figure is from</a:t>
            </a:r>
            <a:r>
              <a:rPr lang="en-US" baseline="0" dirty="0" smtClean="0"/>
              <a:t> </a:t>
            </a:r>
            <a:r>
              <a:rPr lang="en-US" baseline="0" dirty="0" smtClean="0"/>
              <a:t>a paper </a:t>
            </a:r>
            <a:r>
              <a:rPr lang="en-US" baseline="0" dirty="0" smtClean="0"/>
              <a:t>by our lab that was recently </a:t>
            </a:r>
            <a:r>
              <a:rPr lang="en-US" baseline="0" dirty="0" smtClean="0"/>
              <a:t>accepted to E&amp;C. </a:t>
            </a:r>
            <a:r>
              <a:rPr lang="en-US" baseline="0" dirty="0" smtClean="0"/>
              <a:t>Hard to see, but the </a:t>
            </a:r>
            <a:r>
              <a:rPr lang="en-US" baseline="0" dirty="0" smtClean="0"/>
              <a:t>darker bars are </a:t>
            </a:r>
            <a:r>
              <a:rPr lang="en-US" baseline="0" dirty="0" smtClean="0"/>
              <a:t>eelgrass and lighter bars are RM. </a:t>
            </a:r>
            <a:r>
              <a:rPr lang="en-US" baseline="0" dirty="0" smtClean="0"/>
              <a:t>We can see that after 2010, a record die-off year for eelgrass, </a:t>
            </a:r>
            <a:r>
              <a:rPr lang="en-US" baseline="0" dirty="0" err="1" smtClean="0"/>
              <a:t>ruppia</a:t>
            </a:r>
            <a:r>
              <a:rPr lang="en-US" baseline="0" dirty="0" smtClean="0"/>
              <a:t> really took over the area. </a:t>
            </a:r>
            <a:r>
              <a:rPr lang="en-US" baseline="0" dirty="0" smtClean="0"/>
              <a:t>Looking at August 2010 and August 2011, we can see that RM entirely dominates the transect.</a:t>
            </a:r>
            <a:endParaRPr lang="en-US" baseline="0" dirty="0" smtClean="0"/>
          </a:p>
          <a:p>
            <a:endParaRPr lang="en-US" baseline="0" dirty="0" smtClean="0"/>
          </a:p>
          <a:p>
            <a:r>
              <a:rPr lang="en-US" baseline="0" dirty="0" smtClean="0"/>
              <a:t>**So </a:t>
            </a:r>
            <a:r>
              <a:rPr lang="en-US" baseline="0" dirty="0" smtClean="0"/>
              <a:t>we have a good example of alteration of seagrass species right here in the Chesapeake Bay, which is why we want to find out how ecosystem functioning will change along with the change in species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10</a:t>
            </a:fld>
            <a:endParaRPr lang="en-US"/>
          </a:p>
        </p:txBody>
      </p:sp>
    </p:spTree>
    <p:extLst>
      <p:ext uri="{BB962C8B-B14F-4D97-AF65-F5344CB8AC3E}">
        <p14:creationId xmlns:p14="http://schemas.microsoft.com/office/powerpoint/2010/main" val="213360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questions I will concentrate on throughout the study</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11</a:t>
            </a:fld>
            <a:endParaRPr lang="en-US"/>
          </a:p>
        </p:txBody>
      </p:sp>
    </p:spTree>
    <p:extLst>
      <p:ext uri="{BB962C8B-B14F-4D97-AF65-F5344CB8AC3E}">
        <p14:creationId xmlns:p14="http://schemas.microsoft.com/office/powerpoint/2010/main" val="139839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transect data from JJ </a:t>
            </a:r>
            <a:r>
              <a:rPr lang="en-US" dirty="0" err="1" smtClean="0"/>
              <a:t>orth’s</a:t>
            </a:r>
            <a:r>
              <a:rPr lang="en-US" dirty="0" smtClean="0"/>
              <a:t> lab, like the</a:t>
            </a:r>
            <a:r>
              <a:rPr lang="en-US" baseline="0" dirty="0" smtClean="0"/>
              <a:t> first plot you just saw, to pick areas were both grasses existed, but it looked like eelgrass was decreasing and RM was increasing.</a:t>
            </a:r>
          </a:p>
          <a:p>
            <a:endParaRPr lang="en-US" dirty="0" smtClean="0"/>
          </a:p>
          <a:p>
            <a:r>
              <a:rPr lang="en-US" dirty="0" smtClean="0"/>
              <a:t>We also picked these</a:t>
            </a:r>
            <a:r>
              <a:rPr lang="en-US" baseline="0" dirty="0" smtClean="0"/>
              <a:t> </a:t>
            </a:r>
            <a:r>
              <a:rPr lang="en-US" dirty="0" smtClean="0"/>
              <a:t>three</a:t>
            </a:r>
            <a:r>
              <a:rPr lang="en-US" baseline="0" dirty="0" smtClean="0"/>
              <a:t> </a:t>
            </a:r>
            <a:r>
              <a:rPr lang="en-US" baseline="0" dirty="0" smtClean="0"/>
              <a:t>sites to be representative of the </a:t>
            </a:r>
            <a:r>
              <a:rPr lang="en-US" baseline="0" dirty="0" err="1" smtClean="0"/>
              <a:t>polyhaline</a:t>
            </a:r>
            <a:r>
              <a:rPr lang="en-US" baseline="0" dirty="0" smtClean="0"/>
              <a:t> </a:t>
            </a:r>
            <a:r>
              <a:rPr lang="en-US" baseline="0" dirty="0" err="1" smtClean="0"/>
              <a:t>Ches.</a:t>
            </a:r>
            <a:r>
              <a:rPr lang="en-US" baseline="0" dirty="0" smtClean="0"/>
              <a:t> Bay. Each site has some differences, such as the Mobjack Bay site is more protected, and Poquoson probably receives the most flushing.</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12</a:t>
            </a:fld>
            <a:endParaRPr lang="en-US"/>
          </a:p>
        </p:txBody>
      </p:sp>
    </p:spTree>
    <p:extLst>
      <p:ext uri="{BB962C8B-B14F-4D97-AF65-F5344CB8AC3E}">
        <p14:creationId xmlns:p14="http://schemas.microsoft.com/office/powerpoint/2010/main" val="268016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 few things have changed,</a:t>
            </a:r>
            <a:r>
              <a:rPr lang="en-US" baseline="0" dirty="0" smtClean="0"/>
              <a:t> but this is for the most part still my sample design.</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13</a:t>
            </a:fld>
            <a:endParaRPr lang="en-US"/>
          </a:p>
        </p:txBody>
      </p:sp>
    </p:spTree>
    <p:extLst>
      <p:ext uri="{BB962C8B-B14F-4D97-AF65-F5344CB8AC3E}">
        <p14:creationId xmlns:p14="http://schemas.microsoft.com/office/powerpoint/2010/main" val="426068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quantitative</a:t>
            </a:r>
            <a:r>
              <a:rPr lang="en-US" baseline="0" dirty="0" smtClean="0"/>
              <a:t> measurement than percent cover. </a:t>
            </a:r>
            <a:r>
              <a:rPr lang="en-US" dirty="0" smtClean="0"/>
              <a:t>Helps</a:t>
            </a:r>
            <a:r>
              <a:rPr lang="en-US" baseline="0" dirty="0" smtClean="0"/>
              <a:t> </a:t>
            </a:r>
            <a:r>
              <a:rPr lang="en-US" baseline="0" dirty="0" smtClean="0"/>
              <a:t>get a better idea of the ratios of seagrass where we are sampling and will hopefully show how the ratios of grass change over the summer.</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15</a:t>
            </a:fld>
            <a:endParaRPr lang="en-US"/>
          </a:p>
        </p:txBody>
      </p:sp>
    </p:spTree>
    <p:extLst>
      <p:ext uri="{BB962C8B-B14F-4D97-AF65-F5344CB8AC3E}">
        <p14:creationId xmlns:p14="http://schemas.microsoft.com/office/powerpoint/2010/main" val="213117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matter, sediment grain size and nutrients (ammonium</a:t>
            </a:r>
            <a:r>
              <a:rPr lang="en-US" baseline="0" dirty="0" smtClean="0"/>
              <a:t> and phosphate)</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16</a:t>
            </a:fld>
            <a:endParaRPr lang="en-US"/>
          </a:p>
        </p:txBody>
      </p:sp>
    </p:spTree>
    <p:extLst>
      <p:ext uri="{BB962C8B-B14F-4D97-AF65-F5344CB8AC3E}">
        <p14:creationId xmlns:p14="http://schemas.microsoft.com/office/powerpoint/2010/main" val="173623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sediment samples to </a:t>
            </a:r>
            <a:r>
              <a:rPr lang="en-US" dirty="0" smtClean="0"/>
              <a:t>analyze</a:t>
            </a:r>
            <a:r>
              <a:rPr lang="en-US" baseline="0" dirty="0" smtClean="0"/>
              <a:t> the d</a:t>
            </a:r>
            <a:r>
              <a:rPr lang="en-US" dirty="0" smtClean="0"/>
              <a:t>iversity</a:t>
            </a:r>
            <a:r>
              <a:rPr lang="en-US" baseline="0" dirty="0" smtClean="0"/>
              <a:t> and abundance of the microbial </a:t>
            </a:r>
            <a:r>
              <a:rPr lang="en-US" baseline="0" dirty="0" smtClean="0"/>
              <a:t>community.  DNA fingerprinting- peaks on this printout correspond to the abundance and diversity of microbial community.</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17</a:t>
            </a:fld>
            <a:endParaRPr lang="en-US"/>
          </a:p>
        </p:txBody>
      </p:sp>
    </p:spTree>
    <p:extLst>
      <p:ext uri="{BB962C8B-B14F-4D97-AF65-F5344CB8AC3E}">
        <p14:creationId xmlns:p14="http://schemas.microsoft.com/office/powerpoint/2010/main" val="4207666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dirty="0" err="1" smtClean="0"/>
              <a:t>virnstien</a:t>
            </a:r>
            <a:r>
              <a:rPr lang="en-US" baseline="0" dirty="0" smtClean="0"/>
              <a:t>. We’re mainly looking for crustaceans like isopods and amphipods. </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18</a:t>
            </a:fld>
            <a:endParaRPr lang="en-US"/>
          </a:p>
        </p:txBody>
      </p:sp>
    </p:spTree>
    <p:extLst>
      <p:ext uri="{BB962C8B-B14F-4D97-AF65-F5344CB8AC3E}">
        <p14:creationId xmlns:p14="http://schemas.microsoft.com/office/powerpoint/2010/main" val="376983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component</a:t>
            </a:r>
            <a:r>
              <a:rPr lang="en-US" baseline="0" dirty="0" smtClean="0"/>
              <a:t> we’ve recently added to my project is </a:t>
            </a:r>
            <a:r>
              <a:rPr lang="en-US" baseline="0" dirty="0" err="1" smtClean="0"/>
              <a:t>erodibility</a:t>
            </a:r>
            <a:r>
              <a:rPr lang="en-US" baseline="0" dirty="0" smtClean="0"/>
              <a:t> measurements.  A machine called the Gust will go through a cycle of simulated shear stress in order to test erosion potential of sediments. This sampling and analysis will only include the </a:t>
            </a:r>
            <a:r>
              <a:rPr lang="en-US" baseline="0" dirty="0" err="1" smtClean="0"/>
              <a:t>endmembers</a:t>
            </a:r>
            <a:r>
              <a:rPr lang="en-US" baseline="0" dirty="0" smtClean="0"/>
              <a:t>, sediment that came from a </a:t>
            </a:r>
            <a:r>
              <a:rPr lang="en-US" baseline="0" dirty="0" err="1" smtClean="0"/>
              <a:t>ruppia</a:t>
            </a:r>
            <a:r>
              <a:rPr lang="en-US" baseline="0" dirty="0" smtClean="0"/>
              <a:t> bed and sediment that came from an eelgrass bed.</a:t>
            </a:r>
          </a:p>
          <a:p>
            <a:endParaRPr lang="en-US" baseline="0" dirty="0" smtClean="0"/>
          </a:p>
          <a:p>
            <a:r>
              <a:rPr lang="en-US" baseline="0" dirty="0" smtClean="0"/>
              <a:t>Feel free to ask me about this, however I </a:t>
            </a:r>
            <a:r>
              <a:rPr lang="en-US" baseline="0" dirty="0" err="1" smtClean="0"/>
              <a:t>probs</a:t>
            </a:r>
            <a:r>
              <a:rPr lang="en-US" baseline="0" dirty="0" smtClean="0"/>
              <a:t> can’t answer!!</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20</a:t>
            </a:fld>
            <a:endParaRPr lang="en-US"/>
          </a:p>
        </p:txBody>
      </p:sp>
    </p:spTree>
    <p:extLst>
      <p:ext uri="{BB962C8B-B14F-4D97-AF65-F5344CB8AC3E}">
        <p14:creationId xmlns:p14="http://schemas.microsoft.com/office/powerpoint/2010/main" val="195751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a higher biomass of widgeongrass near the end of the summer which we are hoping to see this summer, since like we said earlier it is subject to variations</a:t>
            </a:r>
            <a:r>
              <a:rPr lang="en-US" baseline="0" dirty="0" smtClean="0"/>
              <a:t> in conditions  we can’t yet predict exactly how it will behave</a:t>
            </a:r>
          </a:p>
          <a:p>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21</a:t>
            </a:fld>
            <a:endParaRPr lang="en-US"/>
          </a:p>
        </p:txBody>
      </p:sp>
    </p:spTree>
    <p:extLst>
      <p:ext uri="{BB962C8B-B14F-4D97-AF65-F5344CB8AC3E}">
        <p14:creationId xmlns:p14="http://schemas.microsoft.com/office/powerpoint/2010/main" val="86362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should be using eelgrass scientific</a:t>
            </a:r>
            <a:r>
              <a:rPr lang="en-US" baseline="0" dirty="0" smtClean="0"/>
              <a:t> name, ZM in this presentation but please forgive me if I say eelgrass, since we are so used to using that term**</a:t>
            </a:r>
          </a:p>
          <a:p>
            <a:endParaRPr lang="en-US" dirty="0" smtClean="0"/>
          </a:p>
          <a:p>
            <a:r>
              <a:rPr lang="en-US" dirty="0" smtClean="0"/>
              <a:t>Since</a:t>
            </a:r>
            <a:r>
              <a:rPr lang="en-US" baseline="0" dirty="0" smtClean="0"/>
              <a:t> you all are interested in seagrass, you probably know about the saga of eelgrass. Unfortunately it presently only occupies 65% of the area that it occupied 20 years ago. Here is a figure that shows its historical range, the upper shaded polygon, compared to its present range, the lower </a:t>
            </a:r>
            <a:r>
              <a:rPr lang="en-US" baseline="0" dirty="0" err="1" smtClean="0"/>
              <a:t>unshaded</a:t>
            </a:r>
            <a:r>
              <a:rPr lang="en-US" baseline="0" dirty="0" smtClean="0"/>
              <a:t> polygon. </a:t>
            </a:r>
          </a:p>
          <a:p>
            <a:endParaRPr lang="en-US" baseline="0" dirty="0" smtClean="0"/>
          </a:p>
          <a:p>
            <a:r>
              <a:rPr lang="en-US" baseline="0" dirty="0" smtClean="0"/>
              <a:t>Eelgrass is dying off because of decreasing WQ conditions. Here you can see an example of an eelgrass bed that is healthy, and below it one that is covered in epiphytic algae. The epiphytic algae takes off when water is warm or there is an increased nutrient input of both. It chokes out the light to the eelgrass since it grows directly on the blades.</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2</a:t>
            </a:fld>
            <a:endParaRPr lang="en-US"/>
          </a:p>
        </p:txBody>
      </p:sp>
    </p:spTree>
    <p:extLst>
      <p:ext uri="{BB962C8B-B14F-4D97-AF65-F5344CB8AC3E}">
        <p14:creationId xmlns:p14="http://schemas.microsoft.com/office/powerpoint/2010/main" val="105072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C8B19-544B-4E95-9991-D284407DB1FE}" type="slidenum">
              <a:rPr lang="en-US" smtClean="0"/>
              <a:t>22</a:t>
            </a:fld>
            <a:endParaRPr lang="en-US"/>
          </a:p>
        </p:txBody>
      </p:sp>
    </p:spTree>
    <p:extLst>
      <p:ext uri="{BB962C8B-B14F-4D97-AF65-F5344CB8AC3E}">
        <p14:creationId xmlns:p14="http://schemas.microsoft.com/office/powerpoint/2010/main" val="64232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reminder we just finished up the preliminary sampling yesterday! I have over 900 samples to process from five field days at the three different sites. Now we know the sampling is somewhat manageable and I am open to suggestions for the next sampling, such as </a:t>
            </a:r>
            <a:r>
              <a:rPr lang="en-US" baseline="0" dirty="0" err="1" smtClean="0"/>
              <a:t>erodibility</a:t>
            </a:r>
            <a:r>
              <a:rPr lang="en-US" baseline="0" dirty="0" smtClean="0"/>
              <a:t> measurements like Carl and I have previously discussed. </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23</a:t>
            </a:fld>
            <a:endParaRPr lang="en-US"/>
          </a:p>
        </p:txBody>
      </p:sp>
    </p:spTree>
    <p:extLst>
      <p:ext uri="{BB962C8B-B14F-4D97-AF65-F5344CB8AC3E}">
        <p14:creationId xmlns:p14="http://schemas.microsoft.com/office/powerpoint/2010/main" val="26671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Deteriorating WQ, including sediment and nutrient</a:t>
            </a:r>
            <a:r>
              <a:rPr lang="en-US" baseline="0" dirty="0" smtClean="0"/>
              <a:t> input and both gradual and episodic warming, causing EG to die back. </a:t>
            </a:r>
            <a:r>
              <a:rPr lang="en-US" baseline="0" dirty="0" smtClean="0"/>
              <a:t>So deteriorating WQ is a disturbance the ecosystem of the </a:t>
            </a:r>
            <a:r>
              <a:rPr lang="en-US" baseline="0" dirty="0" err="1" smtClean="0"/>
              <a:t>polyhaline</a:t>
            </a:r>
            <a:r>
              <a:rPr lang="en-US" baseline="0" dirty="0" smtClean="0"/>
              <a:t> </a:t>
            </a:r>
            <a:r>
              <a:rPr lang="en-US" baseline="0" dirty="0" err="1" smtClean="0"/>
              <a:t>chesapeake</a:t>
            </a:r>
            <a:r>
              <a:rPr lang="en-US" baseline="0" dirty="0" smtClean="0"/>
              <a:t> bay is undergoing. As we know, disturbances can cause opportunistic species to thrive.</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3</a:t>
            </a:fld>
            <a:endParaRPr lang="en-US"/>
          </a:p>
        </p:txBody>
      </p:sp>
    </p:spTree>
    <p:extLst>
      <p:ext uri="{BB962C8B-B14F-4D97-AF65-F5344CB8AC3E}">
        <p14:creationId xmlns:p14="http://schemas.microsoft.com/office/powerpoint/2010/main" val="260843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 the titles</a:t>
            </a:r>
            <a:r>
              <a:rPr lang="en-US" baseline="0" dirty="0" smtClean="0"/>
              <a:t> of recent papers, </a:t>
            </a:r>
            <a:r>
              <a:rPr lang="en-US" baseline="0" dirty="0" smtClean="0"/>
              <a:t>what we think is happening in the Chesapeake bay </a:t>
            </a:r>
            <a:r>
              <a:rPr lang="en-US" baseline="0" dirty="0" smtClean="0"/>
              <a:t>isn’t an isolated incident. </a:t>
            </a:r>
          </a:p>
          <a:p>
            <a:endParaRPr lang="en-US" baseline="0" dirty="0" smtClean="0"/>
          </a:p>
          <a:p>
            <a:pPr marL="171450" indent="-171450">
              <a:buFont typeface="Arial" pitchFamily="34" charset="0"/>
              <a:buChar char="•"/>
            </a:pPr>
            <a:r>
              <a:rPr lang="en-US" baseline="0" dirty="0" smtClean="0"/>
              <a:t>First paper: paper about how </a:t>
            </a:r>
            <a:r>
              <a:rPr lang="en-US" baseline="0" dirty="0" err="1" smtClean="0"/>
              <a:t>ruppia</a:t>
            </a:r>
            <a:r>
              <a:rPr lang="en-US" baseline="0" dirty="0" smtClean="0"/>
              <a:t> has expanded in 3 wetlands in northeast Mexico, replacing areas formerly dominated by Z. marina</a:t>
            </a:r>
          </a:p>
          <a:p>
            <a:pPr marL="171450" indent="-171450">
              <a:buFont typeface="Arial" pitchFamily="34" charset="0"/>
              <a:buChar char="•"/>
            </a:pPr>
            <a:r>
              <a:rPr lang="en-US" baseline="0" dirty="0" smtClean="0"/>
              <a:t>Second: looks at a couple different case studies and determines that the relative abundance and therefore ecological importance of </a:t>
            </a:r>
            <a:r>
              <a:rPr lang="en-US" baseline="0" dirty="0" err="1" smtClean="0"/>
              <a:t>ruppia</a:t>
            </a:r>
            <a:r>
              <a:rPr lang="en-US" baseline="0" dirty="0" smtClean="0"/>
              <a:t> is rising and further research is required</a:t>
            </a:r>
          </a:p>
          <a:p>
            <a:pPr marL="171450" indent="-171450">
              <a:buFont typeface="Arial" pitchFamily="34" charset="0"/>
              <a:buChar char="•"/>
            </a:pPr>
            <a:r>
              <a:rPr lang="en-US" baseline="0" dirty="0" smtClean="0"/>
              <a:t>Third: experiment about how </a:t>
            </a:r>
            <a:r>
              <a:rPr lang="en-US" baseline="0" dirty="0" err="1" smtClean="0"/>
              <a:t>halodule</a:t>
            </a:r>
            <a:r>
              <a:rPr lang="en-US" baseline="0" dirty="0" smtClean="0"/>
              <a:t> could possible replace eelgrass in a sound in NC, showed how faunal abundance and diversity was lower in </a:t>
            </a:r>
            <a:r>
              <a:rPr lang="en-US" baseline="0" dirty="0" err="1" smtClean="0"/>
              <a:t>halodule</a:t>
            </a:r>
            <a:r>
              <a:rPr lang="en-US" baseline="0" dirty="0" smtClean="0"/>
              <a:t> compared to eelgrass</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4</a:t>
            </a:fld>
            <a:endParaRPr lang="en-US"/>
          </a:p>
        </p:txBody>
      </p:sp>
    </p:spTree>
    <p:extLst>
      <p:ext uri="{BB962C8B-B14F-4D97-AF65-F5344CB8AC3E}">
        <p14:creationId xmlns:p14="http://schemas.microsoft.com/office/powerpoint/2010/main" val="278641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RM and ZM, the two</a:t>
            </a:r>
            <a:r>
              <a:rPr lang="en-US" baseline="0" dirty="0" smtClean="0"/>
              <a:t> most prevalent grasses in the Chesapeake Bay, this is a cartoon of how t</a:t>
            </a:r>
            <a:r>
              <a:rPr lang="en-US" dirty="0" smtClean="0"/>
              <a:t>he </a:t>
            </a:r>
            <a:r>
              <a:rPr lang="en-US" dirty="0" smtClean="0"/>
              <a:t>two grasses</a:t>
            </a:r>
            <a:r>
              <a:rPr lang="en-US" baseline="0" dirty="0" smtClean="0"/>
              <a:t> occupy different areas but also overlap. This diagram shows how they might interact along a depth gradient. </a:t>
            </a:r>
            <a:r>
              <a:rPr lang="en-US" baseline="0" dirty="0" err="1" smtClean="0"/>
              <a:t>Ruppia</a:t>
            </a:r>
            <a:r>
              <a:rPr lang="en-US" baseline="0" dirty="0" smtClean="0"/>
              <a:t> needs more light than does eelgrass, which is why it occupies shallower water.</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5</a:t>
            </a:fld>
            <a:endParaRPr lang="en-US"/>
          </a:p>
        </p:txBody>
      </p:sp>
    </p:spTree>
    <p:extLst>
      <p:ext uri="{BB962C8B-B14F-4D97-AF65-F5344CB8AC3E}">
        <p14:creationId xmlns:p14="http://schemas.microsoft.com/office/powerpoint/2010/main" val="274765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t>
            </a:r>
            <a:r>
              <a:rPr lang="en-US" baseline="0" dirty="0" err="1" smtClean="0"/>
              <a:t>Ruppia</a:t>
            </a:r>
            <a:r>
              <a:rPr lang="en-US" baseline="0" dirty="0" smtClean="0"/>
              <a:t> growing in shoal areas- it has a shorter canopy with thinner blades and a less robust root system. </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6</a:t>
            </a:fld>
            <a:endParaRPr lang="en-US"/>
          </a:p>
        </p:txBody>
      </p:sp>
    </p:spTree>
    <p:extLst>
      <p:ext uri="{BB962C8B-B14F-4D97-AF65-F5344CB8AC3E}">
        <p14:creationId xmlns:p14="http://schemas.microsoft.com/office/powerpoint/2010/main" val="97495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eelgrass growing in</a:t>
            </a:r>
            <a:r>
              <a:rPr lang="en-US" baseline="0" dirty="0" smtClean="0"/>
              <a:t> the deeper edge of the seagrass bed. It has wider, longer blades and a more robust root system.</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7</a:t>
            </a:fld>
            <a:endParaRPr lang="en-US"/>
          </a:p>
        </p:txBody>
      </p:sp>
    </p:spTree>
    <p:extLst>
      <p:ext uri="{BB962C8B-B14F-4D97-AF65-F5344CB8AC3E}">
        <p14:creationId xmlns:p14="http://schemas.microsoft.com/office/powerpoint/2010/main" val="42821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mixed area</a:t>
            </a:r>
            <a:r>
              <a:rPr lang="en-US" baseline="0" dirty="0" smtClean="0"/>
              <a:t> where both grasses grow</a:t>
            </a:r>
            <a:r>
              <a:rPr lang="en-US" baseline="0" dirty="0" smtClean="0"/>
              <a:t>. </a:t>
            </a:r>
            <a:r>
              <a:rPr lang="en-US" baseline="0" dirty="0" smtClean="0"/>
              <a:t>We believe this area has the potential to see replacement by </a:t>
            </a:r>
            <a:r>
              <a:rPr lang="en-US" baseline="0" dirty="0" err="1" smtClean="0"/>
              <a:t>ruppia</a:t>
            </a:r>
            <a:r>
              <a:rPr lang="en-US" baseline="0" dirty="0" smtClean="0"/>
              <a:t> if eelgrass dies out.</a:t>
            </a:r>
            <a:endParaRPr lang="en-US" dirty="0"/>
          </a:p>
        </p:txBody>
      </p:sp>
      <p:sp>
        <p:nvSpPr>
          <p:cNvPr id="4" name="Slide Number Placeholder 3"/>
          <p:cNvSpPr>
            <a:spLocks noGrp="1"/>
          </p:cNvSpPr>
          <p:nvPr>
            <p:ph type="sldNum" sz="quarter" idx="10"/>
          </p:nvPr>
        </p:nvSpPr>
        <p:spPr/>
        <p:txBody>
          <a:bodyPr/>
          <a:lstStyle/>
          <a:p>
            <a:fld id="{5FAD56D4-063A-43C7-B8D1-AEA40C184F7F}" type="slidenum">
              <a:rPr lang="en-US" smtClean="0"/>
              <a:t>8</a:t>
            </a:fld>
            <a:endParaRPr lang="en-US"/>
          </a:p>
        </p:txBody>
      </p:sp>
    </p:spTree>
    <p:extLst>
      <p:ext uri="{BB962C8B-B14F-4D97-AF65-F5344CB8AC3E}">
        <p14:creationId xmlns:p14="http://schemas.microsoft.com/office/powerpoint/2010/main" val="42821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smtClean="0"/>
              <a:t>have </a:t>
            </a:r>
            <a:r>
              <a:rPr lang="en-US" baseline="0" dirty="0" smtClean="0"/>
              <a:t>some </a:t>
            </a:r>
            <a:r>
              <a:rPr lang="en-US" baseline="0" dirty="0" smtClean="0"/>
              <a:t>data already on what’s going on in right here in the Chesapeake Bay. </a:t>
            </a:r>
            <a:r>
              <a:rPr lang="en-US" baseline="0" dirty="0" smtClean="0"/>
              <a:t>This plot shows one of many </a:t>
            </a:r>
            <a:r>
              <a:rPr lang="en-US" baseline="0" dirty="0" err="1" smtClean="0"/>
              <a:t>estblished</a:t>
            </a:r>
            <a:r>
              <a:rPr lang="en-US" baseline="0" dirty="0" smtClean="0"/>
              <a:t> transect that JJ </a:t>
            </a:r>
            <a:r>
              <a:rPr lang="en-US" baseline="0" dirty="0" err="1" smtClean="0"/>
              <a:t>Orth’s</a:t>
            </a:r>
            <a:r>
              <a:rPr lang="en-US" baseline="0" dirty="0" smtClean="0"/>
              <a:t> lab observes yearly every June. Here </a:t>
            </a:r>
            <a:r>
              <a:rPr lang="en-US" baseline="0" dirty="0" smtClean="0"/>
              <a:t>is how </a:t>
            </a:r>
            <a:r>
              <a:rPr lang="en-US" baseline="0" dirty="0" smtClean="0"/>
              <a:t>it </a:t>
            </a:r>
            <a:r>
              <a:rPr lang="en-US" baseline="0" dirty="0" smtClean="0"/>
              <a:t>changed in cover of the two grasses over a 5 year period. The eelgrass has decreased and there’s a lot more </a:t>
            </a:r>
            <a:r>
              <a:rPr lang="en-US" baseline="0" dirty="0" err="1" smtClean="0"/>
              <a:t>ruppia</a:t>
            </a:r>
            <a:r>
              <a:rPr lang="en-US" baseline="0" dirty="0" smtClean="0"/>
              <a:t> presently. </a:t>
            </a:r>
          </a:p>
          <a:p>
            <a:endParaRPr lang="en-US" baseline="0" dirty="0" smtClean="0"/>
          </a:p>
        </p:txBody>
      </p:sp>
      <p:sp>
        <p:nvSpPr>
          <p:cNvPr id="4" name="Slide Number Placeholder 3"/>
          <p:cNvSpPr>
            <a:spLocks noGrp="1"/>
          </p:cNvSpPr>
          <p:nvPr>
            <p:ph type="sldNum" sz="quarter" idx="10"/>
          </p:nvPr>
        </p:nvSpPr>
        <p:spPr/>
        <p:txBody>
          <a:bodyPr/>
          <a:lstStyle/>
          <a:p>
            <a:fld id="{5FAD56D4-063A-43C7-B8D1-AEA40C184F7F}" type="slidenum">
              <a:rPr lang="en-US" smtClean="0"/>
              <a:t>9</a:t>
            </a:fld>
            <a:endParaRPr lang="en-US"/>
          </a:p>
        </p:txBody>
      </p:sp>
    </p:spTree>
    <p:extLst>
      <p:ext uri="{BB962C8B-B14F-4D97-AF65-F5344CB8AC3E}">
        <p14:creationId xmlns:p14="http://schemas.microsoft.com/office/powerpoint/2010/main" val="213360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7551C-C868-4E5D-BC6A-34814A41C6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143695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7551C-C868-4E5D-BC6A-34814A41C6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388649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7551C-C868-4E5D-BC6A-34814A41C6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270099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7551C-C868-4E5D-BC6A-34814A41C6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249385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7551C-C868-4E5D-BC6A-34814A41C658}" type="datetimeFigureOut">
              <a:rPr lang="en-US" smtClean="0"/>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389927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7551C-C868-4E5D-BC6A-34814A41C658}"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88001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7551C-C868-4E5D-BC6A-34814A41C658}" type="datetimeFigureOut">
              <a:rPr lang="en-US" smtClean="0"/>
              <a:t>8/18/2013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67699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7551C-C868-4E5D-BC6A-34814A41C658}" type="datetimeFigureOut">
              <a:rPr lang="en-US" smtClean="0"/>
              <a:t>8/18/2013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323813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7551C-C868-4E5D-BC6A-34814A41C658}" type="datetimeFigureOut">
              <a:rPr lang="en-US" smtClean="0"/>
              <a:t>8/18/2013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956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7551C-C868-4E5D-BC6A-34814A41C658}"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38164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7551C-C868-4E5D-BC6A-34814A41C658}" type="datetimeFigureOut">
              <a:rPr lang="en-US" smtClean="0"/>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F07AD-3257-4875-9EE8-0CED2F74D66C}" type="slidenum">
              <a:rPr lang="en-US" smtClean="0"/>
              <a:t>‹#›</a:t>
            </a:fld>
            <a:endParaRPr lang="en-US"/>
          </a:p>
        </p:txBody>
      </p:sp>
    </p:spTree>
    <p:extLst>
      <p:ext uri="{BB962C8B-B14F-4D97-AF65-F5344CB8AC3E}">
        <p14:creationId xmlns:p14="http://schemas.microsoft.com/office/powerpoint/2010/main" val="303420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7551C-C868-4E5D-BC6A-34814A41C658}" type="datetimeFigureOut">
              <a:rPr lang="en-US" smtClean="0"/>
              <a:t>8/18/2013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F07AD-3257-4875-9EE8-0CED2F74D66C}" type="slidenum">
              <a:rPr lang="en-US" smtClean="0"/>
              <a:t>‹#›</a:t>
            </a:fld>
            <a:endParaRPr lang="en-US"/>
          </a:p>
        </p:txBody>
      </p:sp>
    </p:spTree>
    <p:extLst>
      <p:ext uri="{BB962C8B-B14F-4D97-AF65-F5344CB8AC3E}">
        <p14:creationId xmlns:p14="http://schemas.microsoft.com/office/powerpoint/2010/main" val="33567644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biology.clc.uc.edu/" TargetMode="Externa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gescience.com/UGEM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0"/>
            <a:ext cx="7772400" cy="2155825"/>
          </a:xfrm>
        </p:spPr>
        <p:txBody>
          <a:bodyPr>
            <a:normAutofit fontScale="90000"/>
          </a:bodyPr>
          <a:lstStyle/>
          <a:p>
            <a:r>
              <a:rPr lang="en-US" dirty="0" smtClean="0"/>
              <a:t> </a:t>
            </a:r>
            <a:r>
              <a:rPr lang="en-US" sz="3600" dirty="0" smtClean="0"/>
              <a:t>Effects of recent seagrass species change on habitat structure and function: </a:t>
            </a:r>
            <a:r>
              <a:rPr lang="en-US" dirty="0" smtClean="0"/>
              <a:t/>
            </a:r>
            <a:br>
              <a:rPr lang="en-US" dirty="0" smtClean="0"/>
            </a:br>
            <a:r>
              <a:rPr lang="en-US" dirty="0" smtClean="0"/>
              <a:t/>
            </a:r>
            <a:br>
              <a:rPr lang="en-US" dirty="0" smtClean="0"/>
            </a:br>
            <a:r>
              <a:rPr lang="en-US" dirty="0" smtClean="0"/>
              <a:t>Preliminary research proposal</a:t>
            </a:r>
            <a:endParaRPr lang="en-US" sz="4000" dirty="0"/>
          </a:p>
        </p:txBody>
      </p:sp>
      <p:sp>
        <p:nvSpPr>
          <p:cNvPr id="5" name="Subtitle 4"/>
          <p:cNvSpPr>
            <a:spLocks noGrp="1"/>
          </p:cNvSpPr>
          <p:nvPr>
            <p:ph type="subTitle" idx="1"/>
          </p:nvPr>
        </p:nvSpPr>
        <p:spPr>
          <a:xfrm>
            <a:off x="1295400" y="3505200"/>
            <a:ext cx="6400800" cy="1524000"/>
          </a:xfrm>
        </p:spPr>
        <p:txBody>
          <a:bodyPr>
            <a:normAutofit/>
          </a:bodyPr>
          <a:lstStyle/>
          <a:p>
            <a:r>
              <a:rPr lang="en-US" sz="2800" dirty="0" smtClean="0"/>
              <a:t>Emily French</a:t>
            </a:r>
          </a:p>
          <a:p>
            <a:r>
              <a:rPr lang="en-US" sz="2800" dirty="0" smtClean="0"/>
              <a:t>Summer 2013</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800600"/>
            <a:ext cx="4114800" cy="107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25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near the York River, VA</a:t>
            </a:r>
            <a:endParaRPr lang="en-US" dirty="0"/>
          </a:p>
        </p:txBody>
      </p:sp>
      <p:sp>
        <p:nvSpPr>
          <p:cNvPr id="7" name="Rectangle 6"/>
          <p:cNvSpPr/>
          <p:nvPr/>
        </p:nvSpPr>
        <p:spPr>
          <a:xfrm>
            <a:off x="1123950" y="6254128"/>
            <a:ext cx="2545249" cy="307777"/>
          </a:xfrm>
          <a:prstGeom prst="rect">
            <a:avLst/>
          </a:prstGeom>
        </p:spPr>
        <p:txBody>
          <a:bodyPr wrap="none">
            <a:spAutoFit/>
          </a:bodyPr>
          <a:lstStyle/>
          <a:p>
            <a:r>
              <a:rPr lang="en-US" sz="1400" dirty="0"/>
              <a:t>Orth lab 2012, unpublished data</a:t>
            </a:r>
          </a:p>
        </p:txBody>
      </p:sp>
      <p:sp>
        <p:nvSpPr>
          <p:cNvPr id="9" name="Rectangle 8"/>
          <p:cNvSpPr/>
          <p:nvPr/>
        </p:nvSpPr>
        <p:spPr>
          <a:xfrm>
            <a:off x="5891330" y="6254128"/>
            <a:ext cx="1682577" cy="307777"/>
          </a:xfrm>
          <a:prstGeom prst="rect">
            <a:avLst/>
          </a:prstGeom>
        </p:spPr>
        <p:txBody>
          <a:bodyPr wrap="none">
            <a:spAutoFit/>
          </a:bodyPr>
          <a:lstStyle/>
          <a:p>
            <a:r>
              <a:rPr lang="en-US" sz="1400" dirty="0" smtClean="0"/>
              <a:t>Moore et al. in press</a:t>
            </a: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8" y="1368584"/>
            <a:ext cx="3118446" cy="4874657"/>
          </a:xfrm>
          <a:prstGeom prst="rect">
            <a:avLst/>
          </a:prstGeom>
          <a:ln w="44450">
            <a:solidFill>
              <a:schemeClr val="bg2"/>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009" y="1350442"/>
            <a:ext cx="2867445" cy="4874657"/>
          </a:xfrm>
          <a:prstGeom prst="rect">
            <a:avLst/>
          </a:prstGeom>
          <a:ln w="44450">
            <a:solidFill>
              <a:schemeClr val="bg2"/>
            </a:solidFill>
          </a:ln>
        </p:spPr>
      </p:pic>
    </p:spTree>
    <p:extLst>
      <p:ext uri="{BB962C8B-B14F-4D97-AF65-F5344CB8AC3E}">
        <p14:creationId xmlns:p14="http://schemas.microsoft.com/office/powerpoint/2010/main" val="164937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endParaRPr lang="en-US" dirty="0"/>
          </a:p>
          <a:p>
            <a:pPr marL="0" indent="0">
              <a:buNone/>
            </a:pPr>
            <a:r>
              <a:rPr lang="en-US" dirty="0"/>
              <a:t>1. How do the structural components of </a:t>
            </a:r>
            <a:r>
              <a:rPr lang="en-US" i="1" dirty="0"/>
              <a:t>Z. marina </a:t>
            </a:r>
            <a:r>
              <a:rPr lang="en-US" dirty="0"/>
              <a:t>beds compare to those of </a:t>
            </a:r>
            <a:r>
              <a:rPr lang="en-US" i="1" dirty="0"/>
              <a:t>R. maritima</a:t>
            </a:r>
            <a:r>
              <a:rPr lang="en-US" dirty="0"/>
              <a:t>? </a:t>
            </a:r>
          </a:p>
          <a:p>
            <a:pPr marL="0" indent="0">
              <a:buNone/>
            </a:pPr>
            <a:endParaRPr lang="en-US" dirty="0" smtClean="0"/>
          </a:p>
          <a:p>
            <a:pPr marL="0" indent="0">
              <a:buNone/>
            </a:pPr>
            <a:r>
              <a:rPr lang="en-US" dirty="0" smtClean="0"/>
              <a:t>2</a:t>
            </a:r>
            <a:r>
              <a:rPr lang="en-US" dirty="0"/>
              <a:t>. Does habitat value for associated faunal communities vary between </a:t>
            </a:r>
            <a:r>
              <a:rPr lang="en-US" i="1" dirty="0"/>
              <a:t>R. maritima</a:t>
            </a:r>
            <a:r>
              <a:rPr lang="en-US" dirty="0"/>
              <a:t>- dominated, </a:t>
            </a:r>
            <a:r>
              <a:rPr lang="en-US" i="1" dirty="0"/>
              <a:t>Z. marina</a:t>
            </a:r>
            <a:r>
              <a:rPr lang="en-US" dirty="0"/>
              <a:t>-dominated, and mixed species areas? </a:t>
            </a:r>
          </a:p>
          <a:p>
            <a:pPr marL="0" indent="0">
              <a:buNone/>
            </a:pPr>
            <a:endParaRPr lang="en-US" dirty="0" smtClean="0"/>
          </a:p>
          <a:p>
            <a:pPr marL="0" indent="0">
              <a:buNone/>
            </a:pPr>
            <a:r>
              <a:rPr lang="en-US" dirty="0" smtClean="0"/>
              <a:t>3</a:t>
            </a:r>
            <a:r>
              <a:rPr lang="en-US" dirty="0"/>
              <a:t>. Are there sediment </a:t>
            </a:r>
            <a:r>
              <a:rPr lang="en-US" dirty="0" smtClean="0"/>
              <a:t>biogeochemical, microbiological , or erosion potential differences </a:t>
            </a:r>
            <a:r>
              <a:rPr lang="en-US" dirty="0"/>
              <a:t>between the </a:t>
            </a:r>
            <a:r>
              <a:rPr lang="en-US" i="1" dirty="0"/>
              <a:t>R. maritima</a:t>
            </a:r>
            <a:r>
              <a:rPr lang="en-US" dirty="0"/>
              <a:t>-dominated, </a:t>
            </a:r>
            <a:r>
              <a:rPr lang="en-US" i="1" dirty="0"/>
              <a:t>Z. marina</a:t>
            </a:r>
            <a:r>
              <a:rPr lang="en-US" dirty="0"/>
              <a:t>-dominated, and mixed species areas? </a:t>
            </a:r>
          </a:p>
        </p:txBody>
      </p:sp>
    </p:spTree>
    <p:extLst>
      <p:ext uri="{BB962C8B-B14F-4D97-AF65-F5344CB8AC3E}">
        <p14:creationId xmlns:p14="http://schemas.microsoft.com/office/powerpoint/2010/main" val="309638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Sites: Lower, </a:t>
            </a:r>
            <a:r>
              <a:rPr lang="en-US" sz="3600" dirty="0" err="1" smtClean="0"/>
              <a:t>polyhaline</a:t>
            </a:r>
            <a:r>
              <a:rPr lang="en-US" sz="3600" dirty="0" smtClean="0"/>
              <a:t> Chesapeake Bay</a:t>
            </a:r>
            <a:endParaRPr lang="en-US" sz="3600" dirty="0"/>
          </a:p>
        </p:txBody>
      </p:sp>
      <p:sp>
        <p:nvSpPr>
          <p:cNvPr id="3" name="TextBox 2"/>
          <p:cNvSpPr txBox="1"/>
          <p:nvPr/>
        </p:nvSpPr>
        <p:spPr>
          <a:xfrm>
            <a:off x="533400" y="1447800"/>
            <a:ext cx="3733800" cy="4431983"/>
          </a:xfrm>
          <a:prstGeom prst="rect">
            <a:avLst/>
          </a:prstGeom>
          <a:noFill/>
        </p:spPr>
        <p:txBody>
          <a:bodyPr wrap="square" rtlCol="0">
            <a:spAutoFit/>
          </a:bodyPr>
          <a:lstStyle/>
          <a:p>
            <a:pPr marL="285750" indent="-285750">
              <a:buFont typeface="Arial" pitchFamily="34" charset="0"/>
              <a:buChar char="•"/>
            </a:pPr>
            <a:r>
              <a:rPr lang="en-US" sz="2400" dirty="0" smtClean="0"/>
              <a:t>Three Sites: Mobjack Bay between the Severn and Ware rivers, Goodwin Islands, Poquoson flats</a:t>
            </a:r>
          </a:p>
          <a:p>
            <a:pPr marL="285750" indent="-285750">
              <a:buFont typeface="Arial" pitchFamily="34" charset="0"/>
              <a:buChar char="•"/>
            </a:pPr>
            <a:r>
              <a:rPr lang="en-US" sz="2400" dirty="0" smtClean="0"/>
              <a:t>Three sampling areas within each site: </a:t>
            </a:r>
            <a:r>
              <a:rPr lang="en-US" sz="2400" i="1" dirty="0" smtClean="0"/>
              <a:t>Z. marina- </a:t>
            </a:r>
            <a:r>
              <a:rPr lang="en-US" sz="2400" dirty="0" smtClean="0"/>
              <a:t>dominated, </a:t>
            </a:r>
            <a:r>
              <a:rPr lang="en-US" sz="2400" i="1" dirty="0" smtClean="0"/>
              <a:t>R. maritima</a:t>
            </a:r>
            <a:r>
              <a:rPr lang="en-US" sz="2400" dirty="0" smtClean="0"/>
              <a:t>- dominated, mixed</a:t>
            </a:r>
          </a:p>
          <a:p>
            <a:pPr marL="285750" indent="-285750">
              <a:buFont typeface="Arial" pitchFamily="34" charset="0"/>
              <a:buChar char="•"/>
            </a:pPr>
            <a:r>
              <a:rPr lang="en-US" sz="2400" dirty="0" smtClean="0"/>
              <a:t>Five replicates within each sampling </a:t>
            </a:r>
            <a:r>
              <a:rPr lang="en-US" sz="2400" dirty="0" smtClean="0"/>
              <a:t>area (n=5)</a:t>
            </a:r>
            <a:endParaRPr lang="en-US" sz="2400" dirty="0" smtClean="0"/>
          </a:p>
          <a:p>
            <a:pPr marL="285750" indent="-285750">
              <a:buFont typeface="Arial"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33714"/>
            <a:ext cx="3733800" cy="5027964"/>
          </a:xfrm>
          <a:prstGeom prst="rect">
            <a:avLst/>
          </a:prstGeom>
        </p:spPr>
      </p:pic>
    </p:spTree>
    <p:extLst>
      <p:ext uri="{BB962C8B-B14F-4D97-AF65-F5344CB8AC3E}">
        <p14:creationId xmlns:p14="http://schemas.microsoft.com/office/powerpoint/2010/main" val="461941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0671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283329"/>
            <a:ext cx="3505200" cy="4662815"/>
          </a:xfrm>
          <a:prstGeom prst="rect">
            <a:avLst/>
          </a:prstGeom>
          <a:noFill/>
        </p:spPr>
        <p:txBody>
          <a:bodyPr wrap="square" rtlCol="0">
            <a:spAutoFit/>
          </a:bodyPr>
          <a:lstStyle/>
          <a:p>
            <a:pPr marL="285750" indent="-285750">
              <a:buFont typeface="Arial" pitchFamily="34" charset="0"/>
              <a:buChar char="•"/>
            </a:pPr>
            <a:r>
              <a:rPr lang="en-US" sz="2700" dirty="0" smtClean="0"/>
              <a:t>5 replicates of each of the </a:t>
            </a:r>
            <a:r>
              <a:rPr lang="en-US" sz="2700" dirty="0" smtClean="0"/>
              <a:t>sample </a:t>
            </a:r>
            <a:r>
              <a:rPr lang="en-US" sz="2700" dirty="0" smtClean="0"/>
              <a:t>types will be taken within each of the sample areas.</a:t>
            </a:r>
          </a:p>
          <a:p>
            <a:pPr marL="285750" indent="-285750">
              <a:buFont typeface="Arial" pitchFamily="34" charset="0"/>
              <a:buChar char="•"/>
            </a:pPr>
            <a:r>
              <a:rPr lang="en-US" sz="2700" dirty="0" smtClean="0"/>
              <a:t>Meter square quadrat will be haphazardly tossed within 10 m of the PVC pole marking the sampling area.</a:t>
            </a:r>
            <a:endParaRPr lang="en-US" sz="2700" dirty="0"/>
          </a:p>
        </p:txBody>
      </p:sp>
    </p:spTree>
    <p:extLst>
      <p:ext uri="{BB962C8B-B14F-4D97-AF65-F5344CB8AC3E}">
        <p14:creationId xmlns:p14="http://schemas.microsoft.com/office/powerpoint/2010/main" val="2166249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609600" y="1143000"/>
            <a:ext cx="3581400" cy="5262979"/>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solidFill>
                  <a:srgbClr val="FF0000"/>
                </a:solidFill>
              </a:rPr>
              <a:t>Percent cover</a:t>
            </a:r>
          </a:p>
          <a:p>
            <a:pPr marL="342900" indent="-342900">
              <a:buFont typeface="+mj-lt"/>
              <a:buAutoNum type="arabicPeriod"/>
            </a:pPr>
            <a:r>
              <a:rPr lang="en-US" sz="2800" dirty="0" smtClean="0"/>
              <a:t>Biomass core</a:t>
            </a:r>
          </a:p>
          <a:p>
            <a:pPr marL="342900" indent="-342900">
              <a:buFont typeface="+mj-lt"/>
              <a:buAutoNum type="arabicPeriod"/>
            </a:pPr>
            <a:r>
              <a:rPr lang="en-US" sz="2800" dirty="0" smtClean="0"/>
              <a:t>Sediment core- sediment characteristics</a:t>
            </a:r>
          </a:p>
          <a:p>
            <a:pPr marL="342900" indent="-342900">
              <a:buFont typeface="+mj-lt"/>
              <a:buAutoNum type="arabicPeriod"/>
            </a:pPr>
            <a:r>
              <a:rPr lang="en-US" sz="2800" dirty="0" smtClean="0"/>
              <a:t>Sediment core- microbial community </a:t>
            </a:r>
          </a:p>
          <a:p>
            <a:pPr marL="342900" indent="-342900">
              <a:buFont typeface="+mj-lt"/>
              <a:buAutoNum type="arabicPeriod"/>
            </a:pPr>
            <a:r>
              <a:rPr lang="en-US" sz="2800" dirty="0" smtClean="0"/>
              <a:t>Faunal grab</a:t>
            </a:r>
          </a:p>
          <a:p>
            <a:pPr marL="342900" indent="-342900">
              <a:buFont typeface="+mj-lt"/>
              <a:buAutoNum type="arabicPeriod"/>
            </a:pPr>
            <a:r>
              <a:rPr lang="en-US" sz="2800" dirty="0" smtClean="0"/>
              <a:t>Epiphytes</a:t>
            </a:r>
          </a:p>
          <a:p>
            <a:pPr marL="342900" indent="-342900">
              <a:buFont typeface="+mj-lt"/>
              <a:buAutoNum type="arabicPeriod"/>
            </a:pPr>
            <a:r>
              <a:rPr lang="en-US" sz="2800" dirty="0" err="1" smtClean="0"/>
              <a:t>Erodibility</a:t>
            </a:r>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5122" name="Picture 2" descr="C:\Users\Emily\Desktop\partay\field pics\P1000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590020"/>
            <a:ext cx="3124200" cy="2343150"/>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4343400"/>
            <a:ext cx="2190750" cy="1228725"/>
          </a:xfrm>
          <a:prstGeom prst="rect">
            <a:avLst/>
          </a:prstGeom>
          <a:noFill/>
          <a:ln w="444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5321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609600" y="1143000"/>
            <a:ext cx="3581400" cy="5262979"/>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t>Percent cover</a:t>
            </a:r>
          </a:p>
          <a:p>
            <a:pPr marL="342900" indent="-342900">
              <a:buFont typeface="+mj-lt"/>
              <a:buAutoNum type="arabicPeriod"/>
            </a:pPr>
            <a:r>
              <a:rPr lang="en-US" sz="2800" dirty="0" smtClean="0">
                <a:solidFill>
                  <a:srgbClr val="FF0000"/>
                </a:solidFill>
              </a:rPr>
              <a:t>Biomass core</a:t>
            </a:r>
          </a:p>
          <a:p>
            <a:pPr marL="342900" indent="-342900">
              <a:buFont typeface="+mj-lt"/>
              <a:buAutoNum type="arabicPeriod"/>
            </a:pPr>
            <a:r>
              <a:rPr lang="en-US" sz="2800" dirty="0" smtClean="0"/>
              <a:t>Sediment core- sediment characteristics</a:t>
            </a:r>
          </a:p>
          <a:p>
            <a:pPr marL="342900" indent="-342900">
              <a:buFont typeface="+mj-lt"/>
              <a:buAutoNum type="arabicPeriod"/>
            </a:pPr>
            <a:r>
              <a:rPr lang="en-US" sz="2800" dirty="0" smtClean="0"/>
              <a:t>Sediment core- microbial community </a:t>
            </a:r>
          </a:p>
          <a:p>
            <a:pPr marL="342900" indent="-342900">
              <a:buFont typeface="+mj-lt"/>
              <a:buAutoNum type="arabicPeriod"/>
            </a:pPr>
            <a:r>
              <a:rPr lang="en-US" sz="2800" dirty="0" smtClean="0"/>
              <a:t>Faunal grab</a:t>
            </a:r>
          </a:p>
          <a:p>
            <a:pPr marL="342900" indent="-342900">
              <a:buFont typeface="+mj-lt"/>
              <a:buAutoNum type="arabicPeriod"/>
            </a:pPr>
            <a:r>
              <a:rPr lang="en-US" sz="2800" dirty="0" smtClean="0"/>
              <a:t>Epiphytes</a:t>
            </a:r>
          </a:p>
          <a:p>
            <a:pPr marL="342900" indent="-342900">
              <a:buFont typeface="+mj-lt"/>
              <a:buAutoNum type="arabicPeriod"/>
            </a:pPr>
            <a:r>
              <a:rPr lang="en-US" sz="2800" dirty="0" err="1" smtClean="0"/>
              <a:t>Erodibility</a:t>
            </a:r>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133600"/>
            <a:ext cx="4077573" cy="3058180"/>
          </a:xfrm>
          <a:prstGeom prst="rect">
            <a:avLst/>
          </a:prstGeom>
          <a:ln w="44450">
            <a:solidFill>
              <a:schemeClr val="bg2"/>
            </a:solidFill>
          </a:ln>
        </p:spPr>
      </p:pic>
    </p:spTree>
    <p:extLst>
      <p:ext uri="{BB962C8B-B14F-4D97-AF65-F5344CB8AC3E}">
        <p14:creationId xmlns:p14="http://schemas.microsoft.com/office/powerpoint/2010/main" val="3015854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609600" y="1143000"/>
            <a:ext cx="3581400" cy="5693866"/>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t>Percent cover</a:t>
            </a:r>
          </a:p>
          <a:p>
            <a:pPr marL="342900" indent="-342900">
              <a:buFont typeface="+mj-lt"/>
              <a:buAutoNum type="arabicPeriod"/>
            </a:pPr>
            <a:r>
              <a:rPr lang="en-US" sz="2800" dirty="0" smtClean="0"/>
              <a:t>Biomass core</a:t>
            </a:r>
          </a:p>
          <a:p>
            <a:pPr marL="342900" indent="-342900">
              <a:buFont typeface="+mj-lt"/>
              <a:buAutoNum type="arabicPeriod"/>
            </a:pPr>
            <a:r>
              <a:rPr lang="en-US" sz="2800" dirty="0" smtClean="0">
                <a:solidFill>
                  <a:srgbClr val="FF0000"/>
                </a:solidFill>
              </a:rPr>
              <a:t>Sediment core- sediment characteristics</a:t>
            </a:r>
          </a:p>
          <a:p>
            <a:pPr marL="342900" indent="-342900">
              <a:buFont typeface="+mj-lt"/>
              <a:buAutoNum type="arabicPeriod"/>
            </a:pPr>
            <a:r>
              <a:rPr lang="en-US" sz="2800" dirty="0" smtClean="0"/>
              <a:t>Sediment core- microbial community </a:t>
            </a:r>
          </a:p>
          <a:p>
            <a:pPr marL="342900" indent="-342900">
              <a:buFont typeface="+mj-lt"/>
              <a:buAutoNum type="arabicPeriod"/>
            </a:pPr>
            <a:r>
              <a:rPr lang="en-US" sz="2800" dirty="0" smtClean="0"/>
              <a:t>Faunal grab</a:t>
            </a:r>
          </a:p>
          <a:p>
            <a:pPr marL="342900" indent="-342900">
              <a:buFont typeface="+mj-lt"/>
              <a:buAutoNum type="arabicPeriod"/>
            </a:pPr>
            <a:r>
              <a:rPr lang="en-US" sz="2800" dirty="0" smtClean="0"/>
              <a:t>Epiphytes</a:t>
            </a:r>
          </a:p>
          <a:p>
            <a:pPr marL="342900" indent="-342900">
              <a:buFont typeface="+mj-lt"/>
              <a:buAutoNum type="arabicPeriod"/>
            </a:pPr>
            <a:r>
              <a:rPr lang="en-US" sz="2800" dirty="0" err="1" smtClean="0"/>
              <a:t>Erodibility</a:t>
            </a:r>
            <a:endParaRPr lang="en-US" sz="2800" dirty="0" smtClean="0"/>
          </a:p>
          <a:p>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4098" name="Picture 2" descr="C:\Users\Emily\Desktop\partay\field pics\P10001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700" y="1356985"/>
            <a:ext cx="3505200" cy="2628900"/>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pic>
        <p:nvPicPr>
          <p:cNvPr id="4099" name="Picture 3" descr="C:\Users\Emily\Desktop\partay\field pics\P1000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191000"/>
            <a:ext cx="2298700" cy="1724025"/>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pic>
        <p:nvPicPr>
          <p:cNvPr id="4101" name="Picture 5" descr="C:\Users\Emily\Desktop\partay\field pics\P10001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191000"/>
            <a:ext cx="2336800" cy="1751751"/>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77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609600" y="1143000"/>
            <a:ext cx="3581400" cy="5262979"/>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t>Percent cover</a:t>
            </a:r>
          </a:p>
          <a:p>
            <a:pPr marL="342900" indent="-342900">
              <a:buFont typeface="+mj-lt"/>
              <a:buAutoNum type="arabicPeriod"/>
            </a:pPr>
            <a:r>
              <a:rPr lang="en-US" sz="2800" dirty="0" smtClean="0"/>
              <a:t>Biomass core</a:t>
            </a:r>
          </a:p>
          <a:p>
            <a:pPr marL="342900" indent="-342900">
              <a:buFont typeface="+mj-lt"/>
              <a:buAutoNum type="arabicPeriod"/>
            </a:pPr>
            <a:r>
              <a:rPr lang="en-US" sz="2800" dirty="0" smtClean="0"/>
              <a:t>Sediment core- sediment characteristics</a:t>
            </a:r>
          </a:p>
          <a:p>
            <a:pPr marL="342900" indent="-342900">
              <a:buFont typeface="+mj-lt"/>
              <a:buAutoNum type="arabicPeriod"/>
            </a:pPr>
            <a:r>
              <a:rPr lang="en-US" sz="2800" dirty="0" smtClean="0">
                <a:solidFill>
                  <a:srgbClr val="FF0000"/>
                </a:solidFill>
              </a:rPr>
              <a:t>Sediment core- microbial community </a:t>
            </a:r>
          </a:p>
          <a:p>
            <a:pPr marL="342900" indent="-342900">
              <a:buFont typeface="+mj-lt"/>
              <a:buAutoNum type="arabicPeriod"/>
            </a:pPr>
            <a:r>
              <a:rPr lang="en-US" sz="2800" dirty="0" smtClean="0"/>
              <a:t>Faunal grab</a:t>
            </a:r>
          </a:p>
          <a:p>
            <a:pPr marL="342900" indent="-342900">
              <a:buFont typeface="+mj-lt"/>
              <a:buAutoNum type="arabicPeriod"/>
            </a:pPr>
            <a:r>
              <a:rPr lang="en-US" sz="2800" dirty="0" smtClean="0"/>
              <a:t>Epiphytes</a:t>
            </a:r>
          </a:p>
          <a:p>
            <a:pPr marL="342900" indent="-342900">
              <a:buFont typeface="+mj-lt"/>
              <a:buAutoNum type="arabicPeriod"/>
            </a:pPr>
            <a:r>
              <a:rPr lang="en-US" sz="2800" dirty="0" err="1" smtClean="0"/>
              <a:t>Erodibility</a:t>
            </a:r>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733800"/>
            <a:ext cx="3848100" cy="2135770"/>
          </a:xfrm>
          <a:prstGeom prst="rect">
            <a:avLst/>
          </a:prstGeom>
          <a:ln w="44450">
            <a:solidFill>
              <a:schemeClr val="bg2"/>
            </a:solidFill>
          </a:ln>
        </p:spPr>
      </p:pic>
      <p:sp>
        <p:nvSpPr>
          <p:cNvPr id="7" name="TextBox 6"/>
          <p:cNvSpPr txBox="1"/>
          <p:nvPr/>
        </p:nvSpPr>
        <p:spPr>
          <a:xfrm>
            <a:off x="5486400" y="3886200"/>
            <a:ext cx="1295400" cy="276999"/>
          </a:xfrm>
          <a:prstGeom prst="rect">
            <a:avLst/>
          </a:prstGeom>
          <a:noFill/>
        </p:spPr>
        <p:txBody>
          <a:bodyPr wrap="square" rtlCol="0">
            <a:spAutoFit/>
          </a:bodyPr>
          <a:lstStyle/>
          <a:p>
            <a:r>
              <a:rPr lang="en-US" sz="1200" dirty="0" smtClean="0">
                <a:solidFill>
                  <a:schemeClr val="bg1"/>
                </a:solidFill>
              </a:rPr>
              <a:t>Community 1</a:t>
            </a:r>
            <a:endParaRPr lang="en-US" sz="1200" dirty="0">
              <a:solidFill>
                <a:schemeClr val="bg1"/>
              </a:solidFill>
            </a:endParaRPr>
          </a:p>
        </p:txBody>
      </p:sp>
      <p:sp>
        <p:nvSpPr>
          <p:cNvPr id="8" name="TextBox 7"/>
          <p:cNvSpPr txBox="1"/>
          <p:nvPr/>
        </p:nvSpPr>
        <p:spPr>
          <a:xfrm>
            <a:off x="5486400" y="4953000"/>
            <a:ext cx="1066800" cy="276999"/>
          </a:xfrm>
          <a:prstGeom prst="rect">
            <a:avLst/>
          </a:prstGeom>
          <a:noFill/>
        </p:spPr>
        <p:txBody>
          <a:bodyPr wrap="square" rtlCol="0">
            <a:spAutoFit/>
          </a:bodyPr>
          <a:lstStyle/>
          <a:p>
            <a:r>
              <a:rPr lang="en-US" sz="1200" dirty="0" smtClean="0">
                <a:solidFill>
                  <a:schemeClr val="bg1"/>
                </a:solidFill>
              </a:rPr>
              <a:t>Community 2</a:t>
            </a:r>
            <a:endParaRPr lang="en-US" sz="1200" dirty="0">
              <a:solidFill>
                <a:schemeClr val="bg1"/>
              </a:solidFill>
            </a:endParaRPr>
          </a:p>
        </p:txBody>
      </p:sp>
      <p:pic>
        <p:nvPicPr>
          <p:cNvPr id="2050" name="Picture 2" descr="http://biology.clc.uc.edu/fankhauser/Labs/Genetics/Buccal_DNA_isolation/buccal_dna_images/14_save_200_uL_supernatnat_P2193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189" y="1328410"/>
            <a:ext cx="2565721" cy="1924291"/>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835597" y="3314996"/>
            <a:ext cx="2203503" cy="261610"/>
          </a:xfrm>
          <a:prstGeom prst="rect">
            <a:avLst/>
          </a:prstGeom>
        </p:spPr>
        <p:txBody>
          <a:bodyPr wrap="square">
            <a:spAutoFit/>
          </a:bodyPr>
          <a:lstStyle/>
          <a:p>
            <a:r>
              <a:rPr lang="en-US" sz="1100" dirty="0">
                <a:hlinkClick r:id="rId5"/>
              </a:rPr>
              <a:t>http://biology.clc.uc.edu/</a:t>
            </a:r>
            <a:endParaRPr lang="en-US" sz="1100" dirty="0"/>
          </a:p>
        </p:txBody>
      </p:sp>
    </p:spTree>
    <p:extLst>
      <p:ext uri="{BB962C8B-B14F-4D97-AF65-F5344CB8AC3E}">
        <p14:creationId xmlns:p14="http://schemas.microsoft.com/office/powerpoint/2010/main" val="2384677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609600" y="1143000"/>
            <a:ext cx="3581400" cy="5693866"/>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t>Percent cover</a:t>
            </a:r>
          </a:p>
          <a:p>
            <a:pPr marL="342900" indent="-342900">
              <a:buFont typeface="+mj-lt"/>
              <a:buAutoNum type="arabicPeriod"/>
            </a:pPr>
            <a:r>
              <a:rPr lang="en-US" sz="2800" dirty="0" smtClean="0"/>
              <a:t>Biomass core</a:t>
            </a:r>
          </a:p>
          <a:p>
            <a:pPr marL="342900" indent="-342900">
              <a:buFont typeface="+mj-lt"/>
              <a:buAutoNum type="arabicPeriod"/>
            </a:pPr>
            <a:r>
              <a:rPr lang="en-US" sz="2800" dirty="0" smtClean="0"/>
              <a:t>Sediment core- sediment characteristics</a:t>
            </a:r>
          </a:p>
          <a:p>
            <a:pPr marL="342900" indent="-342900">
              <a:buFont typeface="+mj-lt"/>
              <a:buAutoNum type="arabicPeriod"/>
            </a:pPr>
            <a:r>
              <a:rPr lang="en-US" sz="2800" dirty="0" smtClean="0"/>
              <a:t>Sediment core- microbial community </a:t>
            </a:r>
          </a:p>
          <a:p>
            <a:pPr marL="342900" indent="-342900">
              <a:buFont typeface="+mj-lt"/>
              <a:buAutoNum type="arabicPeriod"/>
            </a:pPr>
            <a:r>
              <a:rPr lang="en-US" sz="2800" dirty="0" smtClean="0">
                <a:solidFill>
                  <a:srgbClr val="FF0000"/>
                </a:solidFill>
              </a:rPr>
              <a:t>Faunal grab</a:t>
            </a:r>
          </a:p>
          <a:p>
            <a:pPr marL="342900" indent="-342900">
              <a:buFont typeface="+mj-lt"/>
              <a:buAutoNum type="arabicPeriod"/>
            </a:pPr>
            <a:r>
              <a:rPr lang="en-US" sz="2800" dirty="0" smtClean="0"/>
              <a:t>Epiphytes</a:t>
            </a:r>
          </a:p>
          <a:p>
            <a:pPr marL="342900" indent="-342900">
              <a:buFont typeface="+mj-lt"/>
              <a:buAutoNum type="arabicPeriod"/>
            </a:pPr>
            <a:r>
              <a:rPr lang="en-US" sz="2800" dirty="0" err="1" smtClean="0"/>
              <a:t>Erodibility</a:t>
            </a:r>
            <a:endParaRPr lang="en-US" sz="2800" dirty="0" smtClean="0"/>
          </a:p>
          <a:p>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931" y="1341110"/>
            <a:ext cx="3115469" cy="2929948"/>
          </a:xfrm>
          <a:prstGeom prst="rect">
            <a:avLst/>
          </a:prstGeom>
          <a:noFill/>
          <a:ln w="444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857" y="4617451"/>
            <a:ext cx="1676400" cy="1455510"/>
          </a:xfrm>
          <a:prstGeom prst="rect">
            <a:avLst/>
          </a:prstGeom>
          <a:noFill/>
          <a:ln w="444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4857" y="4604751"/>
            <a:ext cx="1801164" cy="1468210"/>
          </a:xfrm>
          <a:prstGeom prst="rect">
            <a:avLst/>
          </a:prstGeom>
          <a:noFill/>
          <a:ln w="444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1531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609600" y="1143000"/>
            <a:ext cx="3581400" cy="5693866"/>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t>Percent cover</a:t>
            </a:r>
          </a:p>
          <a:p>
            <a:pPr marL="342900" indent="-342900">
              <a:buFont typeface="+mj-lt"/>
              <a:buAutoNum type="arabicPeriod"/>
            </a:pPr>
            <a:r>
              <a:rPr lang="en-US" sz="2800" dirty="0" smtClean="0"/>
              <a:t>Faunal grab</a:t>
            </a:r>
          </a:p>
          <a:p>
            <a:pPr marL="342900" indent="-342900">
              <a:buFont typeface="+mj-lt"/>
              <a:buAutoNum type="arabicPeriod"/>
            </a:pPr>
            <a:r>
              <a:rPr lang="en-US" sz="2800" dirty="0" smtClean="0"/>
              <a:t>Sediment core- sediment characteristics</a:t>
            </a:r>
          </a:p>
          <a:p>
            <a:pPr marL="342900" indent="-342900">
              <a:buFont typeface="+mj-lt"/>
              <a:buAutoNum type="arabicPeriod"/>
            </a:pPr>
            <a:r>
              <a:rPr lang="en-US" sz="2800" dirty="0" smtClean="0"/>
              <a:t>Sediment core- microbial community </a:t>
            </a:r>
          </a:p>
          <a:p>
            <a:pPr marL="342900" indent="-342900">
              <a:buFont typeface="+mj-lt"/>
              <a:buAutoNum type="arabicPeriod"/>
            </a:pPr>
            <a:r>
              <a:rPr lang="en-US" sz="2800" dirty="0" smtClean="0"/>
              <a:t>Biomass core</a:t>
            </a:r>
          </a:p>
          <a:p>
            <a:pPr marL="342900" indent="-342900">
              <a:buFont typeface="+mj-lt"/>
              <a:buAutoNum type="arabicPeriod"/>
            </a:pPr>
            <a:r>
              <a:rPr lang="en-US" sz="2800" dirty="0" smtClean="0">
                <a:solidFill>
                  <a:srgbClr val="FF0000"/>
                </a:solidFill>
              </a:rPr>
              <a:t>Epiphytes</a:t>
            </a:r>
          </a:p>
          <a:p>
            <a:r>
              <a:rPr lang="en-US" sz="2800" dirty="0" smtClean="0"/>
              <a:t>7. </a:t>
            </a:r>
            <a:r>
              <a:rPr lang="en-US" sz="2800" dirty="0" err="1" smtClean="0"/>
              <a:t>Erodibility</a:t>
            </a:r>
            <a:endParaRPr lang="en-US" sz="2800" dirty="0" smtClean="0"/>
          </a:p>
          <a:p>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370" y="3962399"/>
            <a:ext cx="2897908" cy="2173431"/>
          </a:xfrm>
          <a:prstGeom prst="rect">
            <a:avLst/>
          </a:prstGeom>
          <a:ln w="44450">
            <a:solidFill>
              <a:schemeClr val="bg2"/>
            </a:solidFill>
          </a:ln>
        </p:spPr>
      </p:pic>
      <p:pic>
        <p:nvPicPr>
          <p:cNvPr id="6" name="Picture 3" descr="C:\Users\efren003\Desktop\Epiphy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66460"/>
            <a:ext cx="2923449" cy="2192586"/>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7000" y="3312825"/>
            <a:ext cx="1524000" cy="246221"/>
          </a:xfrm>
          <a:prstGeom prst="rect">
            <a:avLst/>
          </a:prstGeom>
          <a:noFill/>
        </p:spPr>
        <p:txBody>
          <a:bodyPr wrap="square" rtlCol="0">
            <a:spAutoFit/>
          </a:bodyPr>
          <a:lstStyle/>
          <a:p>
            <a:r>
              <a:rPr lang="en-US" sz="1000" dirty="0" smtClean="0"/>
              <a:t>www.kinrm.sa.gov.au</a:t>
            </a:r>
            <a:endParaRPr lang="en-US" sz="1000" dirty="0"/>
          </a:p>
        </p:txBody>
      </p:sp>
    </p:spTree>
    <p:extLst>
      <p:ext uri="{BB962C8B-B14F-4D97-AF65-F5344CB8AC3E}">
        <p14:creationId xmlns:p14="http://schemas.microsoft.com/office/powerpoint/2010/main" val="238467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3600" dirty="0" smtClean="0"/>
              <a:t>Change in seagrass species in the Chesapeake Bay</a:t>
            </a:r>
            <a:endParaRPr lang="en-US" sz="3600" dirty="0"/>
          </a:p>
        </p:txBody>
      </p:sp>
      <p:sp>
        <p:nvSpPr>
          <p:cNvPr id="3" name="Content Placeholder 2"/>
          <p:cNvSpPr>
            <a:spLocks noGrp="1"/>
          </p:cNvSpPr>
          <p:nvPr>
            <p:ph idx="1"/>
          </p:nvPr>
        </p:nvSpPr>
        <p:spPr>
          <a:xfrm>
            <a:off x="457200" y="1600201"/>
            <a:ext cx="7801614" cy="1295399"/>
          </a:xfrm>
        </p:spPr>
        <p:txBody>
          <a:bodyPr>
            <a:normAutofit/>
          </a:bodyPr>
          <a:lstStyle/>
          <a:p>
            <a:r>
              <a:rPr lang="en-US" sz="2400" i="1" dirty="0" smtClean="0"/>
              <a:t>Z. marina </a:t>
            </a:r>
            <a:r>
              <a:rPr lang="en-US" sz="2400" dirty="0" smtClean="0"/>
              <a:t>declining in the Chesapeake Bay, only occupies 65% of area it did 20 years ago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590800"/>
            <a:ext cx="2738156" cy="3558846"/>
          </a:xfrm>
          <a:prstGeom prst="rect">
            <a:avLst/>
          </a:prstGeom>
          <a:ln w="44450">
            <a:solidFill>
              <a:schemeClr val="bg2"/>
            </a:solidFill>
          </a:ln>
        </p:spPr>
      </p:pic>
      <p:sp>
        <p:nvSpPr>
          <p:cNvPr id="6" name="TextBox 5"/>
          <p:cNvSpPr txBox="1"/>
          <p:nvPr/>
        </p:nvSpPr>
        <p:spPr>
          <a:xfrm>
            <a:off x="1000827" y="6313712"/>
            <a:ext cx="2651729" cy="307777"/>
          </a:xfrm>
          <a:prstGeom prst="rect">
            <a:avLst/>
          </a:prstGeom>
          <a:noFill/>
        </p:spPr>
        <p:txBody>
          <a:bodyPr wrap="square" rtlCol="0">
            <a:spAutoFit/>
          </a:bodyPr>
          <a:lstStyle/>
          <a:p>
            <a:r>
              <a:rPr lang="en-US" sz="1400" dirty="0" smtClean="0"/>
              <a:t>Modified from Orth et al. 2001</a:t>
            </a:r>
            <a:endParaRPr lang="en-US" sz="1400" dirty="0"/>
          </a:p>
        </p:txBody>
      </p:sp>
      <p:pic>
        <p:nvPicPr>
          <p:cNvPr id="7" name="Picture 2" descr="C:\Users\efren003\Desktop\Eelgrass1-520x3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3935" y="2519498"/>
            <a:ext cx="2125375" cy="1594031"/>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sp>
        <p:nvSpPr>
          <p:cNvPr id="8" name="Down Arrow 7"/>
          <p:cNvSpPr/>
          <p:nvPr/>
        </p:nvSpPr>
        <p:spPr>
          <a:xfrm>
            <a:off x="6217073" y="4278260"/>
            <a:ext cx="419100" cy="484022"/>
          </a:xfrm>
          <a:prstGeom prst="downArrow">
            <a:avLst/>
          </a:prstGeom>
          <a:solidFill>
            <a:schemeClr val="tx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efren003\Desktop\Epiphyt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3935" y="4926118"/>
            <a:ext cx="2125375" cy="1594031"/>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20702" y="3867308"/>
            <a:ext cx="1318562" cy="246221"/>
          </a:xfrm>
          <a:prstGeom prst="rect">
            <a:avLst/>
          </a:prstGeom>
          <a:noFill/>
        </p:spPr>
        <p:txBody>
          <a:bodyPr wrap="square" rtlCol="0">
            <a:spAutoFit/>
          </a:bodyPr>
          <a:lstStyle/>
          <a:p>
            <a:r>
              <a:rPr lang="en-US" sz="1000" dirty="0" err="1" smtClean="0"/>
              <a:t>www,helcom.com</a:t>
            </a:r>
            <a:r>
              <a:rPr lang="en-US" sz="1000" dirty="0" smtClean="0"/>
              <a:t>/fi</a:t>
            </a:r>
            <a:endParaRPr lang="en-US" sz="1000" dirty="0"/>
          </a:p>
        </p:txBody>
      </p:sp>
      <p:sp>
        <p:nvSpPr>
          <p:cNvPr id="11" name="TextBox 10"/>
          <p:cNvSpPr txBox="1"/>
          <p:nvPr/>
        </p:nvSpPr>
        <p:spPr>
          <a:xfrm>
            <a:off x="6238845" y="6313712"/>
            <a:ext cx="1524000" cy="246221"/>
          </a:xfrm>
          <a:prstGeom prst="rect">
            <a:avLst/>
          </a:prstGeom>
          <a:noFill/>
        </p:spPr>
        <p:txBody>
          <a:bodyPr wrap="square" rtlCol="0">
            <a:spAutoFit/>
          </a:bodyPr>
          <a:lstStyle/>
          <a:p>
            <a:r>
              <a:rPr lang="en-US" sz="1000" dirty="0" smtClean="0"/>
              <a:t>www.kinrm.sa.gov.au</a:t>
            </a:r>
            <a:endParaRPr lang="en-US" sz="1000" dirty="0"/>
          </a:p>
        </p:txBody>
      </p:sp>
    </p:spTree>
    <p:extLst>
      <p:ext uri="{BB962C8B-B14F-4D97-AF65-F5344CB8AC3E}">
        <p14:creationId xmlns:p14="http://schemas.microsoft.com/office/powerpoint/2010/main" val="815387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TextBox 2"/>
          <p:cNvSpPr txBox="1"/>
          <p:nvPr/>
        </p:nvSpPr>
        <p:spPr>
          <a:xfrm>
            <a:off x="609600" y="1143000"/>
            <a:ext cx="3581400" cy="5693866"/>
          </a:xfrm>
          <a:prstGeom prst="rect">
            <a:avLst/>
          </a:prstGeom>
          <a:noFill/>
        </p:spPr>
        <p:txBody>
          <a:bodyPr wrap="square" rtlCol="0">
            <a:spAutoFit/>
          </a:bodyPr>
          <a:lstStyle/>
          <a:p>
            <a:endParaRPr lang="en-US" sz="2800" dirty="0"/>
          </a:p>
          <a:p>
            <a:pPr marL="342900" indent="-342900">
              <a:buFont typeface="+mj-lt"/>
              <a:buAutoNum type="arabicPeriod"/>
            </a:pPr>
            <a:r>
              <a:rPr lang="en-US" sz="2800" dirty="0" smtClean="0"/>
              <a:t>Percent cover</a:t>
            </a:r>
          </a:p>
          <a:p>
            <a:pPr marL="342900" indent="-342900">
              <a:buFont typeface="+mj-lt"/>
              <a:buAutoNum type="arabicPeriod"/>
            </a:pPr>
            <a:r>
              <a:rPr lang="en-US" sz="2800" dirty="0" smtClean="0"/>
              <a:t>Faunal grab</a:t>
            </a:r>
          </a:p>
          <a:p>
            <a:pPr marL="342900" indent="-342900">
              <a:buFont typeface="+mj-lt"/>
              <a:buAutoNum type="arabicPeriod"/>
            </a:pPr>
            <a:r>
              <a:rPr lang="en-US" sz="2800" dirty="0" smtClean="0"/>
              <a:t>Sediment core- sediment characteristics</a:t>
            </a:r>
          </a:p>
          <a:p>
            <a:pPr marL="342900" indent="-342900">
              <a:buFont typeface="+mj-lt"/>
              <a:buAutoNum type="arabicPeriod"/>
            </a:pPr>
            <a:r>
              <a:rPr lang="en-US" sz="2800" dirty="0" smtClean="0"/>
              <a:t>Sediment core- microbial community </a:t>
            </a:r>
          </a:p>
          <a:p>
            <a:pPr marL="342900" indent="-342900">
              <a:buFont typeface="+mj-lt"/>
              <a:buAutoNum type="arabicPeriod"/>
            </a:pPr>
            <a:r>
              <a:rPr lang="en-US" sz="2800" dirty="0" smtClean="0"/>
              <a:t>Biomass core</a:t>
            </a:r>
          </a:p>
          <a:p>
            <a:pPr marL="342900" indent="-342900">
              <a:buFont typeface="+mj-lt"/>
              <a:buAutoNum type="arabicPeriod"/>
            </a:pPr>
            <a:r>
              <a:rPr lang="en-US" sz="2800" dirty="0" smtClean="0"/>
              <a:t>Epiphytes</a:t>
            </a:r>
          </a:p>
          <a:p>
            <a:r>
              <a:rPr lang="en-US" sz="2800" dirty="0" smtClean="0">
                <a:solidFill>
                  <a:srgbClr val="FF0000"/>
                </a:solidFill>
              </a:rPr>
              <a:t>7. </a:t>
            </a:r>
            <a:r>
              <a:rPr lang="en-US" sz="2800" dirty="0" err="1" smtClean="0">
                <a:solidFill>
                  <a:srgbClr val="FF0000"/>
                </a:solidFill>
              </a:rPr>
              <a:t>Erodibility</a:t>
            </a:r>
            <a:endParaRPr lang="en-US" sz="2800" dirty="0" smtClean="0">
              <a:solidFill>
                <a:srgbClr val="FF0000"/>
              </a:solidFill>
            </a:endParaRPr>
          </a:p>
          <a:p>
            <a:endParaRPr lang="en-US" sz="2800" dirty="0"/>
          </a:p>
        </p:txBody>
      </p:sp>
      <p:sp>
        <p:nvSpPr>
          <p:cNvPr id="5" name="TextBox 4"/>
          <p:cNvSpPr txBox="1"/>
          <p:nvPr/>
        </p:nvSpPr>
        <p:spPr>
          <a:xfrm>
            <a:off x="609600" y="1066800"/>
            <a:ext cx="2438400" cy="523220"/>
          </a:xfrm>
          <a:prstGeom prst="rect">
            <a:avLst/>
          </a:prstGeom>
          <a:noFill/>
        </p:spPr>
        <p:txBody>
          <a:bodyPr wrap="square" rtlCol="0">
            <a:spAutoFit/>
          </a:bodyPr>
          <a:lstStyle/>
          <a:p>
            <a:r>
              <a:rPr lang="en-US" sz="2800" dirty="0" smtClean="0"/>
              <a:t>Sample types:</a:t>
            </a:r>
            <a:endParaRPr lang="en-US" sz="2800" dirty="0"/>
          </a:p>
        </p:txBody>
      </p:sp>
      <p:pic>
        <p:nvPicPr>
          <p:cNvPr id="3074" name="Picture 2" descr="http://gescience.com/U-GEMS/setu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3810000" cy="2857500"/>
          </a:xfrm>
          <a:prstGeom prst="rect">
            <a:avLst/>
          </a:prstGeom>
          <a:noFill/>
          <a:ln w="44450">
            <a:solidFill>
              <a:schemeClr val="bg2"/>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048960" y="5003800"/>
            <a:ext cx="3104440" cy="338554"/>
          </a:xfrm>
          <a:prstGeom prst="rect">
            <a:avLst/>
          </a:prstGeom>
        </p:spPr>
        <p:txBody>
          <a:bodyPr wrap="none">
            <a:spAutoFit/>
          </a:bodyPr>
          <a:lstStyle/>
          <a:p>
            <a:r>
              <a:rPr lang="en-US" sz="1600" dirty="0">
                <a:hlinkClick r:id="rId4"/>
              </a:rPr>
              <a:t>http://gescience.com/UGEMS.html</a:t>
            </a:r>
            <a:endParaRPr lang="en-US" sz="1600" dirty="0"/>
          </a:p>
        </p:txBody>
      </p:sp>
    </p:spTree>
    <p:extLst>
      <p:ext uri="{BB962C8B-B14F-4D97-AF65-F5344CB8AC3E}">
        <p14:creationId xmlns:p14="http://schemas.microsoft.com/office/powerpoint/2010/main" val="75882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Content Placeholder 3"/>
          <p:cNvSpPr>
            <a:spLocks noGrp="1"/>
          </p:cNvSpPr>
          <p:nvPr>
            <p:ph idx="1"/>
          </p:nvPr>
        </p:nvSpPr>
        <p:spPr/>
        <p:txBody>
          <a:bodyPr/>
          <a:lstStyle/>
          <a:p>
            <a:r>
              <a:rPr lang="en-US" sz="2600" dirty="0" smtClean="0"/>
              <a:t>June 2013- Preliminary sampling at the height of </a:t>
            </a:r>
            <a:r>
              <a:rPr lang="en-US" sz="2600" i="1" dirty="0" smtClean="0"/>
              <a:t>Z. marina</a:t>
            </a:r>
            <a:r>
              <a:rPr lang="en-US" sz="2600" dirty="0" smtClean="0"/>
              <a:t> biomass</a:t>
            </a:r>
          </a:p>
          <a:p>
            <a:r>
              <a:rPr lang="en-US" sz="2600" dirty="0" smtClean="0"/>
              <a:t>August 2013- Second sampling at the height of </a:t>
            </a:r>
            <a:r>
              <a:rPr lang="en-US" sz="2600" i="1" dirty="0" smtClean="0"/>
              <a:t>R. maritima</a:t>
            </a:r>
            <a:r>
              <a:rPr lang="en-US" sz="2600" dirty="0" smtClean="0"/>
              <a:t> biomass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702902"/>
            <a:ext cx="4933496" cy="265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08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6" name="Content Placeholder 5"/>
          <p:cNvSpPr>
            <a:spLocks noGrp="1"/>
          </p:cNvSpPr>
          <p:nvPr>
            <p:ph idx="1"/>
          </p:nvPr>
        </p:nvSpPr>
        <p:spPr>
          <a:xfrm>
            <a:off x="457200" y="1295400"/>
            <a:ext cx="8229600" cy="4525963"/>
          </a:xfrm>
        </p:spPr>
        <p:txBody>
          <a:bodyPr>
            <a:normAutofit/>
          </a:bodyPr>
          <a:lstStyle/>
          <a:p>
            <a:r>
              <a:rPr lang="en-US" sz="2400" dirty="0" smtClean="0"/>
              <a:t>Moore lab: Ken Moore, Erin Shields, Betty </a:t>
            </a:r>
            <a:r>
              <a:rPr lang="en-US" sz="2400" dirty="0" err="1" smtClean="0"/>
              <a:t>Neikirk</a:t>
            </a:r>
            <a:r>
              <a:rPr lang="en-US" sz="2400" dirty="0" smtClean="0"/>
              <a:t>, Steve Snyder</a:t>
            </a:r>
          </a:p>
          <a:p>
            <a:r>
              <a:rPr lang="en-US" sz="2400" dirty="0" smtClean="0"/>
              <a:t>Orth lab, Song lab, Duffy lab</a:t>
            </a:r>
          </a:p>
          <a:p>
            <a:r>
              <a:rPr lang="en-US" sz="2400" dirty="0" smtClean="0"/>
              <a:t>CB-NERRS WQ lab</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0" y="3999432"/>
            <a:ext cx="4267200" cy="11692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7033" y="3505200"/>
            <a:ext cx="2876905" cy="2157679"/>
          </a:xfrm>
          <a:prstGeom prst="rect">
            <a:avLst/>
          </a:prstGeom>
        </p:spPr>
      </p:pic>
    </p:spTree>
    <p:extLst>
      <p:ext uri="{BB962C8B-B14F-4D97-AF65-F5344CB8AC3E}">
        <p14:creationId xmlns:p14="http://schemas.microsoft.com/office/powerpoint/2010/main" val="3694262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0"/>
            <a:ext cx="4484562" cy="3314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6" y="-55336"/>
            <a:ext cx="4821405" cy="36751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7918" y="3314700"/>
            <a:ext cx="4658782" cy="354329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40" y="3314699"/>
            <a:ext cx="4803140" cy="35433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599" y="2252283"/>
            <a:ext cx="1760497" cy="2776917"/>
          </a:xfrm>
          <a:prstGeom prst="rect">
            <a:avLst/>
          </a:prstGeom>
        </p:spPr>
      </p:pic>
    </p:spTree>
    <p:extLst>
      <p:ext uri="{BB962C8B-B14F-4D97-AF65-F5344CB8AC3E}">
        <p14:creationId xmlns:p14="http://schemas.microsoft.com/office/powerpoint/2010/main" val="36292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76200"/>
            <a:ext cx="9245600" cy="6934200"/>
          </a:xfrm>
          <a:prstGeom prst="rect">
            <a:avLst/>
          </a:prstGeom>
        </p:spPr>
      </p:pic>
      <p:sp>
        <p:nvSpPr>
          <p:cNvPr id="3" name="TextBox 2"/>
          <p:cNvSpPr txBox="1"/>
          <p:nvPr/>
        </p:nvSpPr>
        <p:spPr>
          <a:xfrm>
            <a:off x="0" y="1422308"/>
            <a:ext cx="6477000" cy="769441"/>
          </a:xfrm>
          <a:prstGeom prst="rect">
            <a:avLst/>
          </a:prstGeom>
          <a:noFill/>
        </p:spPr>
        <p:txBody>
          <a:bodyPr wrap="square" rtlCol="0">
            <a:spAutoFit/>
          </a:bodyPr>
          <a:lstStyle/>
          <a:p>
            <a:r>
              <a:rPr lang="en-US" sz="4400" b="1" dirty="0" smtClean="0">
                <a:solidFill>
                  <a:schemeClr val="bg1"/>
                </a:solidFill>
              </a:rPr>
              <a:t>Questions or suggestions?</a:t>
            </a:r>
            <a:endParaRPr lang="en-US" sz="4400" b="1" dirty="0">
              <a:solidFill>
                <a:schemeClr val="bg1"/>
              </a:solidFill>
            </a:endParaRPr>
          </a:p>
        </p:txBody>
      </p:sp>
    </p:spTree>
    <p:extLst>
      <p:ext uri="{BB962C8B-B14F-4D97-AF65-F5344CB8AC3E}">
        <p14:creationId xmlns:p14="http://schemas.microsoft.com/office/powerpoint/2010/main" val="1631103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in seagrass species in the Chesapeake Bay</a:t>
            </a:r>
          </a:p>
        </p:txBody>
      </p:sp>
      <p:sp>
        <p:nvSpPr>
          <p:cNvPr id="3" name="Content Placeholder 2"/>
          <p:cNvSpPr>
            <a:spLocks noGrp="1"/>
          </p:cNvSpPr>
          <p:nvPr>
            <p:ph idx="1"/>
          </p:nvPr>
        </p:nvSpPr>
        <p:spPr/>
        <p:txBody>
          <a:bodyPr>
            <a:normAutofit lnSpcReduction="10000"/>
          </a:bodyPr>
          <a:lstStyle/>
          <a:p>
            <a:r>
              <a:rPr lang="en-US" dirty="0" smtClean="0"/>
              <a:t>Deteriorating water quality causing </a:t>
            </a:r>
            <a:r>
              <a:rPr lang="en-US" i="1" dirty="0" smtClean="0"/>
              <a:t>Z. marina </a:t>
            </a:r>
            <a:r>
              <a:rPr lang="en-US" dirty="0" smtClean="0"/>
              <a:t>to die back</a:t>
            </a:r>
          </a:p>
          <a:p>
            <a:r>
              <a:rPr lang="en-US" dirty="0" smtClean="0"/>
              <a:t>Disturbances </a:t>
            </a:r>
            <a:r>
              <a:rPr lang="en-US" dirty="0"/>
              <a:t>can allow opportunistic species to </a:t>
            </a:r>
            <a:r>
              <a:rPr lang="en-US" dirty="0" smtClean="0"/>
              <a:t>thrive</a:t>
            </a:r>
          </a:p>
          <a:p>
            <a:r>
              <a:rPr lang="en-US" i="1" dirty="0" smtClean="0"/>
              <a:t>R. maritima </a:t>
            </a:r>
            <a:r>
              <a:rPr lang="en-US" dirty="0" smtClean="0"/>
              <a:t>is the second most prevalent grass in the </a:t>
            </a:r>
            <a:r>
              <a:rPr lang="en-US" dirty="0" err="1" smtClean="0"/>
              <a:t>polyhaline</a:t>
            </a:r>
            <a:r>
              <a:rPr lang="en-US" dirty="0" smtClean="0"/>
              <a:t> Bay, is</a:t>
            </a:r>
            <a:r>
              <a:rPr lang="en-US" i="1" dirty="0" smtClean="0"/>
              <a:t> </a:t>
            </a:r>
            <a:r>
              <a:rPr lang="en-US" dirty="0" smtClean="0"/>
              <a:t>a good colonizer that thrives when conditions are right</a:t>
            </a:r>
            <a:endParaRPr lang="en-US" i="1" dirty="0"/>
          </a:p>
          <a:p>
            <a:r>
              <a:rPr lang="en-US" dirty="0"/>
              <a:t> </a:t>
            </a:r>
            <a:r>
              <a:rPr lang="en-US" i="1" dirty="0"/>
              <a:t>R. maritima </a:t>
            </a:r>
            <a:r>
              <a:rPr lang="en-US" dirty="0"/>
              <a:t>could be a potential replacement in areas where grasses co-occur</a:t>
            </a:r>
          </a:p>
          <a:p>
            <a:endParaRPr lang="en-US" dirty="0"/>
          </a:p>
        </p:txBody>
      </p:sp>
    </p:spTree>
    <p:extLst>
      <p:ext uri="{BB962C8B-B14F-4D97-AF65-F5344CB8AC3E}">
        <p14:creationId xmlns:p14="http://schemas.microsoft.com/office/powerpoint/2010/main" val="271781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off the press!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836" y="1714500"/>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996" y="3048000"/>
            <a:ext cx="45910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580" y="4953000"/>
            <a:ext cx="670188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6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anim calcmode="lin" valueType="num">
                                      <p:cBhvr>
                                        <p:cTn id="25" dur="1000" fill="hold"/>
                                        <p:tgtEl>
                                          <p:spTgt spid="2052"/>
                                        </p:tgtEl>
                                        <p:attrNameLst>
                                          <p:attrName>style.rotation</p:attrName>
                                        </p:attrNameLst>
                                      </p:cBhvr>
                                      <p:tavLst>
                                        <p:tav tm="0">
                                          <p:val>
                                            <p:fltVal val="90"/>
                                          </p:val>
                                        </p:tav>
                                        <p:tav tm="100000">
                                          <p:val>
                                            <p:fltVal val="0"/>
                                          </p:val>
                                        </p:tav>
                                      </p:tavLst>
                                    </p:anim>
                                    <p:animEffect transition="in" filter="fade">
                                      <p:cBhvr>
                                        <p:cTn id="2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 Maritima </a:t>
            </a:r>
            <a:r>
              <a:rPr lang="en-US" dirty="0" smtClean="0"/>
              <a:t>vs. </a:t>
            </a:r>
            <a:r>
              <a:rPr lang="en-US" i="1" dirty="0" smtClean="0"/>
              <a:t>Z. marina</a:t>
            </a:r>
            <a:endParaRPr lang="en-US"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05400"/>
            <a:ext cx="6229350" cy="1143000"/>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958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 Maritima </a:t>
            </a:r>
            <a:r>
              <a:rPr lang="en-US" dirty="0" smtClean="0"/>
              <a:t>vs. </a:t>
            </a:r>
            <a:r>
              <a:rPr lang="en-US" i="1" dirty="0" smtClean="0"/>
              <a:t>Z. marina</a:t>
            </a:r>
            <a:endParaRPr lang="en-US" i="1" dirty="0"/>
          </a:p>
        </p:txBody>
      </p:sp>
      <p:pic>
        <p:nvPicPr>
          <p:cNvPr id="3074" name="Picture 2" descr="C:\Users\Emily\Desktop\partay\P100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64" y="1676400"/>
            <a:ext cx="3886200" cy="2914650"/>
          </a:xfrm>
          <a:prstGeom prst="rect">
            <a:avLst/>
          </a:prstGeom>
          <a:noFill/>
          <a:ln w="44450">
            <a:solidFill>
              <a:schemeClr val="accent2"/>
            </a:solidFill>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105400"/>
            <a:ext cx="6229350" cy="1143000"/>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a:stCxn id="3074" idx="2"/>
          </p:cNvCxnSpPr>
          <p:nvPr/>
        </p:nvCxnSpPr>
        <p:spPr>
          <a:xfrm>
            <a:off x="2213264" y="4591050"/>
            <a:ext cx="148936" cy="74295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03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 Maritima </a:t>
            </a:r>
            <a:r>
              <a:rPr lang="en-US" dirty="0" smtClean="0"/>
              <a:t>vs. </a:t>
            </a:r>
            <a:r>
              <a:rPr lang="en-US" i="1" dirty="0" smtClean="0"/>
              <a:t>Z. marina</a:t>
            </a:r>
            <a:endParaRPr lang="en-US" i="1" dirty="0"/>
          </a:p>
        </p:txBody>
      </p:sp>
      <p:pic>
        <p:nvPicPr>
          <p:cNvPr id="3074" name="Picture 2" descr="C:\Users\Emily\Desktop\partay\P100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64" y="1676400"/>
            <a:ext cx="3886200" cy="2914650"/>
          </a:xfrm>
          <a:prstGeom prst="rect">
            <a:avLst/>
          </a:prstGeom>
          <a:noFill/>
          <a:ln w="44450">
            <a:solidFill>
              <a:schemeClr val="accent2"/>
            </a:solidFill>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105400"/>
            <a:ext cx="6229350" cy="1143000"/>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a:stCxn id="3074" idx="2"/>
          </p:cNvCxnSpPr>
          <p:nvPr/>
        </p:nvCxnSpPr>
        <p:spPr>
          <a:xfrm>
            <a:off x="2213264" y="4591050"/>
            <a:ext cx="148936" cy="74295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3" descr="C:\Users\Emily\Desktop\partay\P10000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599" y="1676400"/>
            <a:ext cx="3893127" cy="2919845"/>
          </a:xfrm>
          <a:prstGeom prst="rect">
            <a:avLst/>
          </a:prstGeom>
          <a:noFill/>
          <a:ln w="44450">
            <a:solidFill>
              <a:schemeClr val="accent2"/>
            </a:solidFill>
          </a:ln>
          <a:extLst>
            <a:ext uri="{909E8E84-426E-40DD-AFC4-6F175D3DCCD1}">
              <a14:hiddenFill xmlns:a14="http://schemas.microsoft.com/office/drawing/2010/main">
                <a:solidFill>
                  <a:srgbClr val="FFFFFF"/>
                </a:solidFill>
              </a14:hiddenFill>
            </a:ext>
          </a:extLst>
        </p:spPr>
      </p:pic>
      <p:cxnSp>
        <p:nvCxnSpPr>
          <p:cNvPr id="7" name="Straight Connector 6"/>
          <p:cNvCxnSpPr>
            <a:stCxn id="6" idx="2"/>
          </p:cNvCxnSpPr>
          <p:nvPr/>
        </p:nvCxnSpPr>
        <p:spPr>
          <a:xfrm flipH="1">
            <a:off x="6477000" y="4596245"/>
            <a:ext cx="270163" cy="661555"/>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 Maritima </a:t>
            </a:r>
            <a:r>
              <a:rPr lang="en-US" dirty="0" smtClean="0"/>
              <a:t>vs. </a:t>
            </a:r>
            <a:r>
              <a:rPr lang="en-US" i="1" dirty="0" smtClean="0"/>
              <a:t>Z. marina</a:t>
            </a:r>
            <a:endParaRPr lang="en-US" i="1" dirty="0"/>
          </a:p>
        </p:txBody>
      </p:sp>
      <p:pic>
        <p:nvPicPr>
          <p:cNvPr id="3074" name="Picture 2" descr="C:\Users\Emily\Desktop\partay\P100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64" y="1676400"/>
            <a:ext cx="3886200" cy="2914650"/>
          </a:xfrm>
          <a:prstGeom prst="rect">
            <a:avLst/>
          </a:prstGeom>
          <a:noFill/>
          <a:ln w="44450">
            <a:solidFill>
              <a:schemeClr val="accent2"/>
            </a:solidFill>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105400"/>
            <a:ext cx="6229350" cy="1143000"/>
          </a:xfrm>
          <a:prstGeom prst="rect">
            <a:avLst/>
          </a:prstGeom>
          <a:noFill/>
          <a:ln w="317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a:stCxn id="3074" idx="2"/>
          </p:cNvCxnSpPr>
          <p:nvPr/>
        </p:nvCxnSpPr>
        <p:spPr>
          <a:xfrm>
            <a:off x="2213264" y="4591050"/>
            <a:ext cx="148936" cy="74295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3" descr="C:\Users\Emily\Desktop\partay\P10000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599" y="1676400"/>
            <a:ext cx="3893127" cy="2919845"/>
          </a:xfrm>
          <a:prstGeom prst="rect">
            <a:avLst/>
          </a:prstGeom>
          <a:noFill/>
          <a:ln w="44450">
            <a:solidFill>
              <a:schemeClr val="accent2"/>
            </a:solidFill>
          </a:ln>
          <a:extLst>
            <a:ext uri="{909E8E84-426E-40DD-AFC4-6F175D3DCCD1}">
              <a14:hiddenFill xmlns:a14="http://schemas.microsoft.com/office/drawing/2010/main">
                <a:solidFill>
                  <a:srgbClr val="FFFFFF"/>
                </a:solidFill>
              </a14:hiddenFill>
            </a:ext>
          </a:extLst>
        </p:spPr>
      </p:pic>
      <p:cxnSp>
        <p:nvCxnSpPr>
          <p:cNvPr id="7" name="Straight Connector 6"/>
          <p:cNvCxnSpPr>
            <a:stCxn id="6" idx="2"/>
          </p:cNvCxnSpPr>
          <p:nvPr/>
        </p:nvCxnSpPr>
        <p:spPr>
          <a:xfrm flipH="1">
            <a:off x="6477000" y="4596245"/>
            <a:ext cx="270163" cy="661555"/>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819400" y="5181600"/>
            <a:ext cx="2590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882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near the York River, VA</a:t>
            </a:r>
            <a:endParaRPr lang="en-US" dirty="0"/>
          </a:p>
        </p:txBody>
      </p:sp>
      <p:sp>
        <p:nvSpPr>
          <p:cNvPr id="8" name="Rectangle 7"/>
          <p:cNvSpPr/>
          <p:nvPr/>
        </p:nvSpPr>
        <p:spPr>
          <a:xfrm>
            <a:off x="1123950" y="6254128"/>
            <a:ext cx="2545249" cy="307777"/>
          </a:xfrm>
          <a:prstGeom prst="rect">
            <a:avLst/>
          </a:prstGeom>
        </p:spPr>
        <p:txBody>
          <a:bodyPr wrap="none">
            <a:spAutoFit/>
          </a:bodyPr>
          <a:lstStyle/>
          <a:p>
            <a:r>
              <a:rPr lang="en-US" sz="1400" dirty="0"/>
              <a:t>Orth lab 2012, unpublished data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8" y="1368584"/>
            <a:ext cx="3118446" cy="4874657"/>
          </a:xfrm>
          <a:prstGeom prst="rect">
            <a:avLst/>
          </a:prstGeom>
          <a:ln w="44450">
            <a:solidFill>
              <a:schemeClr val="bg2"/>
            </a:solidFill>
          </a:ln>
        </p:spPr>
      </p:pic>
    </p:spTree>
    <p:extLst>
      <p:ext uri="{BB962C8B-B14F-4D97-AF65-F5344CB8AC3E}">
        <p14:creationId xmlns:p14="http://schemas.microsoft.com/office/powerpoint/2010/main" val="3153485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4211</TotalTime>
  <Words>1589</Words>
  <Application>Microsoft Office PowerPoint</Application>
  <PresentationFormat>On-screen Show (4:3)</PresentationFormat>
  <Paragraphs>174</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Effects of recent seagrass species change on habitat structure and function:   Preliminary research proposal</vt:lpstr>
      <vt:lpstr>Change in seagrass species in the Chesapeake Bay</vt:lpstr>
      <vt:lpstr>Change in seagrass species in the Chesapeake Bay</vt:lpstr>
      <vt:lpstr>Hot off the press!</vt:lpstr>
      <vt:lpstr>R. Maritima vs. Z. marina</vt:lpstr>
      <vt:lpstr>R. Maritima vs. Z. marina</vt:lpstr>
      <vt:lpstr>R. Maritima vs. Z. marina</vt:lpstr>
      <vt:lpstr>R. Maritima vs. Z. marina</vt:lpstr>
      <vt:lpstr>Evidence near the York River, VA</vt:lpstr>
      <vt:lpstr>Evidence near the York River, VA</vt:lpstr>
      <vt:lpstr>Research Questions</vt:lpstr>
      <vt:lpstr>Sites: Lower, polyhaline Chesapeake Bay</vt:lpstr>
      <vt:lpstr>Methods</vt:lpstr>
      <vt:lpstr>Methods</vt:lpstr>
      <vt:lpstr>Methods</vt:lpstr>
      <vt:lpstr>Methods</vt:lpstr>
      <vt:lpstr>Methods</vt:lpstr>
      <vt:lpstr>Methods</vt:lpstr>
      <vt:lpstr>Methods</vt:lpstr>
      <vt:lpstr>Methods</vt:lpstr>
      <vt:lpstr>Timeline</vt:lpstr>
      <vt:lpstr>Thanks!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recent seagrass species change on habitat structure and function:   Preliminary research proposal</dc:title>
  <dc:creator>Emily</dc:creator>
  <cp:lastModifiedBy>Emily</cp:lastModifiedBy>
  <cp:revision>91</cp:revision>
  <dcterms:created xsi:type="dcterms:W3CDTF">2013-06-25T19:36:17Z</dcterms:created>
  <dcterms:modified xsi:type="dcterms:W3CDTF">2013-08-19T12:55:54Z</dcterms:modified>
</cp:coreProperties>
</file>