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75" r:id="rId2"/>
    <p:sldId id="256" r:id="rId3"/>
    <p:sldId id="257" r:id="rId4"/>
    <p:sldId id="259" r:id="rId5"/>
    <p:sldId id="258" r:id="rId6"/>
    <p:sldId id="260" r:id="rId7"/>
    <p:sldId id="261" r:id="rId8"/>
    <p:sldId id="262" r:id="rId9"/>
    <p:sldId id="263" r:id="rId10"/>
    <p:sldId id="267" r:id="rId11"/>
    <p:sldId id="266" r:id="rId12"/>
    <p:sldId id="274" r:id="rId13"/>
    <p:sldId id="268" r:id="rId14"/>
    <p:sldId id="264" r:id="rId15"/>
    <p:sldId id="269" r:id="rId16"/>
    <p:sldId id="270" r:id="rId17"/>
    <p:sldId id="271" r:id="rId18"/>
    <p:sldId id="272" r:id="rId19"/>
    <p:sldId id="273" r:id="rId20"/>
  </p:sldIdLst>
  <p:sldSz cx="9144000" cy="6858000" type="screen4x3"/>
  <p:notesSz cx="9236075" cy="6950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23" d="100"/>
          <a:sy n="123" d="100"/>
        </p:scale>
        <p:origin x="-128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019" cy="34762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31947" y="0"/>
            <a:ext cx="4002019" cy="347624"/>
          </a:xfrm>
          <a:prstGeom prst="rect">
            <a:avLst/>
          </a:prstGeom>
        </p:spPr>
        <p:txBody>
          <a:bodyPr vert="horz" lIns="91440" tIns="45720" rIns="91440" bIns="45720" rtlCol="0"/>
          <a:lstStyle>
            <a:lvl1pPr algn="r">
              <a:defRPr sz="1200"/>
            </a:lvl1pPr>
          </a:lstStyle>
          <a:p>
            <a:fld id="{E4BC79B4-9A4B-4CA7-B0A0-8E1765122BB1}" type="datetimeFigureOut">
              <a:rPr lang="en-US" smtClean="0"/>
              <a:t>1/30/2014</a:t>
            </a:fld>
            <a:endParaRPr lang="en-US"/>
          </a:p>
        </p:txBody>
      </p:sp>
      <p:sp>
        <p:nvSpPr>
          <p:cNvPr id="4" name="Footer Placeholder 3"/>
          <p:cNvSpPr>
            <a:spLocks noGrp="1"/>
          </p:cNvSpPr>
          <p:nvPr>
            <p:ph type="ftr" sz="quarter" idx="2"/>
          </p:nvPr>
        </p:nvSpPr>
        <p:spPr>
          <a:xfrm>
            <a:off x="0" y="6601257"/>
            <a:ext cx="4002019" cy="34762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31947" y="6601257"/>
            <a:ext cx="4002019" cy="347624"/>
          </a:xfrm>
          <a:prstGeom prst="rect">
            <a:avLst/>
          </a:prstGeom>
        </p:spPr>
        <p:txBody>
          <a:bodyPr vert="horz" lIns="91440" tIns="45720" rIns="91440" bIns="45720" rtlCol="0" anchor="b"/>
          <a:lstStyle>
            <a:lvl1pPr algn="r">
              <a:defRPr sz="1200"/>
            </a:lvl1pPr>
          </a:lstStyle>
          <a:p>
            <a:fld id="{3984CCFB-C863-4852-B558-A1D1A8CCD511}" type="slidenum">
              <a:rPr lang="en-US" smtClean="0"/>
              <a:t>‹#›</a:t>
            </a:fld>
            <a:endParaRPr lang="en-US"/>
          </a:p>
        </p:txBody>
      </p:sp>
    </p:spTree>
    <p:extLst>
      <p:ext uri="{BB962C8B-B14F-4D97-AF65-F5344CB8AC3E}">
        <p14:creationId xmlns:p14="http://schemas.microsoft.com/office/powerpoint/2010/main" val="4096831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2299" cy="3475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5231640" y="0"/>
            <a:ext cx="4002299" cy="347504"/>
          </a:xfrm>
          <a:prstGeom prst="rect">
            <a:avLst/>
          </a:prstGeom>
        </p:spPr>
        <p:txBody>
          <a:bodyPr vert="horz" lIns="92492" tIns="46246" rIns="92492" bIns="46246" rtlCol="0"/>
          <a:lstStyle>
            <a:lvl1pPr algn="r">
              <a:defRPr sz="1200"/>
            </a:lvl1pPr>
          </a:lstStyle>
          <a:p>
            <a:fld id="{98842413-CCB7-4ADA-8A17-16AA9630AC83}" type="datetimeFigureOut">
              <a:rPr lang="en-US" smtClean="0"/>
              <a:t>1/30/2014</a:t>
            </a:fld>
            <a:endParaRPr lang="en-US"/>
          </a:p>
        </p:txBody>
      </p:sp>
      <p:sp>
        <p:nvSpPr>
          <p:cNvPr id="4" name="Slide Image Placeholder 3"/>
          <p:cNvSpPr>
            <a:spLocks noGrp="1" noRot="1" noChangeAspect="1"/>
          </p:cNvSpPr>
          <p:nvPr>
            <p:ph type="sldImg" idx="2"/>
          </p:nvPr>
        </p:nvSpPr>
        <p:spPr>
          <a:xfrm>
            <a:off x="2879725" y="520700"/>
            <a:ext cx="3476625" cy="260667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923608" y="3301286"/>
            <a:ext cx="7388860" cy="31275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01365"/>
            <a:ext cx="4002299" cy="3475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5231640" y="6601365"/>
            <a:ext cx="4002299" cy="347504"/>
          </a:xfrm>
          <a:prstGeom prst="rect">
            <a:avLst/>
          </a:prstGeom>
        </p:spPr>
        <p:txBody>
          <a:bodyPr vert="horz" lIns="92492" tIns="46246" rIns="92492" bIns="46246" rtlCol="0" anchor="b"/>
          <a:lstStyle>
            <a:lvl1pPr algn="r">
              <a:defRPr sz="1200"/>
            </a:lvl1pPr>
          </a:lstStyle>
          <a:p>
            <a:fld id="{29945A7E-4A5D-418E-828E-AAA6DF97D762}" type="slidenum">
              <a:rPr lang="en-US" smtClean="0"/>
              <a:t>‹#›</a:t>
            </a:fld>
            <a:endParaRPr lang="en-US"/>
          </a:p>
        </p:txBody>
      </p:sp>
    </p:spTree>
    <p:extLst>
      <p:ext uri="{BB962C8B-B14F-4D97-AF65-F5344CB8AC3E}">
        <p14:creationId xmlns:p14="http://schemas.microsoft.com/office/powerpoint/2010/main" val="239400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945A7E-4A5D-418E-828E-AAA6DF97D762}" type="slidenum">
              <a:rPr lang="en-US" smtClean="0"/>
              <a:t>2</a:t>
            </a:fld>
            <a:endParaRPr lang="en-US"/>
          </a:p>
        </p:txBody>
      </p:sp>
    </p:spTree>
    <p:extLst>
      <p:ext uri="{BB962C8B-B14F-4D97-AF65-F5344CB8AC3E}">
        <p14:creationId xmlns:p14="http://schemas.microsoft.com/office/powerpoint/2010/main" val="3803940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945A7E-4A5D-418E-828E-AAA6DF97D762}" type="slidenum">
              <a:rPr lang="en-US" smtClean="0"/>
              <a:t>11</a:t>
            </a:fld>
            <a:endParaRPr lang="en-US"/>
          </a:p>
        </p:txBody>
      </p:sp>
    </p:spTree>
    <p:extLst>
      <p:ext uri="{BB962C8B-B14F-4D97-AF65-F5344CB8AC3E}">
        <p14:creationId xmlns:p14="http://schemas.microsoft.com/office/powerpoint/2010/main" val="3761949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945A7E-4A5D-418E-828E-AAA6DF97D762}" type="slidenum">
              <a:rPr lang="en-US" smtClean="0"/>
              <a:t>12</a:t>
            </a:fld>
            <a:endParaRPr lang="en-US"/>
          </a:p>
        </p:txBody>
      </p:sp>
    </p:spTree>
    <p:extLst>
      <p:ext uri="{BB962C8B-B14F-4D97-AF65-F5344CB8AC3E}">
        <p14:creationId xmlns:p14="http://schemas.microsoft.com/office/powerpoint/2010/main" val="3731075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945A7E-4A5D-418E-828E-AAA6DF97D762}" type="slidenum">
              <a:rPr lang="en-US" smtClean="0"/>
              <a:t>13</a:t>
            </a:fld>
            <a:endParaRPr lang="en-US"/>
          </a:p>
        </p:txBody>
      </p:sp>
    </p:spTree>
    <p:extLst>
      <p:ext uri="{BB962C8B-B14F-4D97-AF65-F5344CB8AC3E}">
        <p14:creationId xmlns:p14="http://schemas.microsoft.com/office/powerpoint/2010/main" val="90814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945A7E-4A5D-418E-828E-AAA6DF97D762}" type="slidenum">
              <a:rPr lang="en-US" smtClean="0"/>
              <a:t>14</a:t>
            </a:fld>
            <a:endParaRPr lang="en-US"/>
          </a:p>
        </p:txBody>
      </p:sp>
    </p:spTree>
    <p:extLst>
      <p:ext uri="{BB962C8B-B14F-4D97-AF65-F5344CB8AC3E}">
        <p14:creationId xmlns:p14="http://schemas.microsoft.com/office/powerpoint/2010/main" val="4032398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945A7E-4A5D-418E-828E-AAA6DF97D762}" type="slidenum">
              <a:rPr lang="en-US" smtClean="0"/>
              <a:t>15</a:t>
            </a:fld>
            <a:endParaRPr lang="en-US"/>
          </a:p>
        </p:txBody>
      </p:sp>
    </p:spTree>
    <p:extLst>
      <p:ext uri="{BB962C8B-B14F-4D97-AF65-F5344CB8AC3E}">
        <p14:creationId xmlns:p14="http://schemas.microsoft.com/office/powerpoint/2010/main" val="1577485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945A7E-4A5D-418E-828E-AAA6DF97D762}" type="slidenum">
              <a:rPr lang="en-US" smtClean="0"/>
              <a:t>16</a:t>
            </a:fld>
            <a:endParaRPr lang="en-US"/>
          </a:p>
        </p:txBody>
      </p:sp>
    </p:spTree>
    <p:extLst>
      <p:ext uri="{BB962C8B-B14F-4D97-AF65-F5344CB8AC3E}">
        <p14:creationId xmlns:p14="http://schemas.microsoft.com/office/powerpoint/2010/main" val="3616274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945A7E-4A5D-418E-828E-AAA6DF97D762}" type="slidenum">
              <a:rPr lang="en-US" smtClean="0"/>
              <a:t>17</a:t>
            </a:fld>
            <a:endParaRPr lang="en-US"/>
          </a:p>
        </p:txBody>
      </p:sp>
    </p:spTree>
    <p:extLst>
      <p:ext uri="{BB962C8B-B14F-4D97-AF65-F5344CB8AC3E}">
        <p14:creationId xmlns:p14="http://schemas.microsoft.com/office/powerpoint/2010/main" val="2382316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945A7E-4A5D-418E-828E-AAA6DF97D762}" type="slidenum">
              <a:rPr lang="en-US" smtClean="0"/>
              <a:t>18</a:t>
            </a:fld>
            <a:endParaRPr lang="en-US"/>
          </a:p>
        </p:txBody>
      </p:sp>
    </p:spTree>
    <p:extLst>
      <p:ext uri="{BB962C8B-B14F-4D97-AF65-F5344CB8AC3E}">
        <p14:creationId xmlns:p14="http://schemas.microsoft.com/office/powerpoint/2010/main" val="1055453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945A7E-4A5D-418E-828E-AAA6DF97D762}" type="slidenum">
              <a:rPr lang="en-US" smtClean="0"/>
              <a:t>19</a:t>
            </a:fld>
            <a:endParaRPr lang="en-US"/>
          </a:p>
        </p:txBody>
      </p:sp>
    </p:spTree>
    <p:extLst>
      <p:ext uri="{BB962C8B-B14F-4D97-AF65-F5344CB8AC3E}">
        <p14:creationId xmlns:p14="http://schemas.microsoft.com/office/powerpoint/2010/main" val="599609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945A7E-4A5D-418E-828E-AAA6DF97D762}" type="slidenum">
              <a:rPr lang="en-US" smtClean="0"/>
              <a:t>3</a:t>
            </a:fld>
            <a:endParaRPr lang="en-US"/>
          </a:p>
        </p:txBody>
      </p:sp>
    </p:spTree>
    <p:extLst>
      <p:ext uri="{BB962C8B-B14F-4D97-AF65-F5344CB8AC3E}">
        <p14:creationId xmlns:p14="http://schemas.microsoft.com/office/powerpoint/2010/main" val="2961716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945A7E-4A5D-418E-828E-AAA6DF97D762}" type="slidenum">
              <a:rPr lang="en-US" smtClean="0"/>
              <a:t>4</a:t>
            </a:fld>
            <a:endParaRPr lang="en-US"/>
          </a:p>
        </p:txBody>
      </p:sp>
    </p:spTree>
    <p:extLst>
      <p:ext uri="{BB962C8B-B14F-4D97-AF65-F5344CB8AC3E}">
        <p14:creationId xmlns:p14="http://schemas.microsoft.com/office/powerpoint/2010/main" val="2243410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945A7E-4A5D-418E-828E-AAA6DF97D762}" type="slidenum">
              <a:rPr lang="en-US" smtClean="0"/>
              <a:t>5</a:t>
            </a:fld>
            <a:endParaRPr lang="en-US"/>
          </a:p>
        </p:txBody>
      </p:sp>
    </p:spTree>
    <p:extLst>
      <p:ext uri="{BB962C8B-B14F-4D97-AF65-F5344CB8AC3E}">
        <p14:creationId xmlns:p14="http://schemas.microsoft.com/office/powerpoint/2010/main" val="3822450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945A7E-4A5D-418E-828E-AAA6DF97D762}" type="slidenum">
              <a:rPr lang="en-US" smtClean="0"/>
              <a:t>6</a:t>
            </a:fld>
            <a:endParaRPr lang="en-US"/>
          </a:p>
        </p:txBody>
      </p:sp>
    </p:spTree>
    <p:extLst>
      <p:ext uri="{BB962C8B-B14F-4D97-AF65-F5344CB8AC3E}">
        <p14:creationId xmlns:p14="http://schemas.microsoft.com/office/powerpoint/2010/main" val="103759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945A7E-4A5D-418E-828E-AAA6DF97D762}" type="slidenum">
              <a:rPr lang="en-US" smtClean="0"/>
              <a:t>7</a:t>
            </a:fld>
            <a:endParaRPr lang="en-US"/>
          </a:p>
        </p:txBody>
      </p:sp>
    </p:spTree>
    <p:extLst>
      <p:ext uri="{BB962C8B-B14F-4D97-AF65-F5344CB8AC3E}">
        <p14:creationId xmlns:p14="http://schemas.microsoft.com/office/powerpoint/2010/main" val="3744687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945A7E-4A5D-418E-828E-AAA6DF97D762}" type="slidenum">
              <a:rPr lang="en-US" smtClean="0"/>
              <a:t>8</a:t>
            </a:fld>
            <a:endParaRPr lang="en-US"/>
          </a:p>
        </p:txBody>
      </p:sp>
    </p:spTree>
    <p:extLst>
      <p:ext uri="{BB962C8B-B14F-4D97-AF65-F5344CB8AC3E}">
        <p14:creationId xmlns:p14="http://schemas.microsoft.com/office/powerpoint/2010/main" val="4024267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945A7E-4A5D-418E-828E-AAA6DF97D762}" type="slidenum">
              <a:rPr lang="en-US" smtClean="0"/>
              <a:t>9</a:t>
            </a:fld>
            <a:endParaRPr lang="en-US"/>
          </a:p>
        </p:txBody>
      </p:sp>
    </p:spTree>
    <p:extLst>
      <p:ext uri="{BB962C8B-B14F-4D97-AF65-F5344CB8AC3E}">
        <p14:creationId xmlns:p14="http://schemas.microsoft.com/office/powerpoint/2010/main" val="658719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945A7E-4A5D-418E-828E-AAA6DF97D762}" type="slidenum">
              <a:rPr lang="en-US" smtClean="0"/>
              <a:t>10</a:t>
            </a:fld>
            <a:endParaRPr lang="en-US"/>
          </a:p>
        </p:txBody>
      </p:sp>
    </p:spTree>
    <p:extLst>
      <p:ext uri="{BB962C8B-B14F-4D97-AF65-F5344CB8AC3E}">
        <p14:creationId xmlns:p14="http://schemas.microsoft.com/office/powerpoint/2010/main" val="957540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A609C7-CA9B-43BC-B70B-493A2A6C463F}"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8EAB1-76C4-4A83-9180-AE5EB3181FBB}" type="slidenum">
              <a:rPr lang="en-US" smtClean="0"/>
              <a:t>‹#›</a:t>
            </a:fld>
            <a:endParaRPr lang="en-US"/>
          </a:p>
        </p:txBody>
      </p:sp>
    </p:spTree>
    <p:extLst>
      <p:ext uri="{BB962C8B-B14F-4D97-AF65-F5344CB8AC3E}">
        <p14:creationId xmlns:p14="http://schemas.microsoft.com/office/powerpoint/2010/main" val="1252533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609C7-CA9B-43BC-B70B-493A2A6C463F}"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8EAB1-76C4-4A83-9180-AE5EB3181FBB}" type="slidenum">
              <a:rPr lang="en-US" smtClean="0"/>
              <a:t>‹#›</a:t>
            </a:fld>
            <a:endParaRPr lang="en-US"/>
          </a:p>
        </p:txBody>
      </p:sp>
    </p:spTree>
    <p:extLst>
      <p:ext uri="{BB962C8B-B14F-4D97-AF65-F5344CB8AC3E}">
        <p14:creationId xmlns:p14="http://schemas.microsoft.com/office/powerpoint/2010/main" val="1266486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609C7-CA9B-43BC-B70B-493A2A6C463F}"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8EAB1-76C4-4A83-9180-AE5EB3181FBB}" type="slidenum">
              <a:rPr lang="en-US" smtClean="0"/>
              <a:t>‹#›</a:t>
            </a:fld>
            <a:endParaRPr lang="en-US"/>
          </a:p>
        </p:txBody>
      </p:sp>
    </p:spTree>
    <p:extLst>
      <p:ext uri="{BB962C8B-B14F-4D97-AF65-F5344CB8AC3E}">
        <p14:creationId xmlns:p14="http://schemas.microsoft.com/office/powerpoint/2010/main" val="2722888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A609C7-CA9B-43BC-B70B-493A2A6C463F}"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8EAB1-76C4-4A83-9180-AE5EB3181FBB}" type="slidenum">
              <a:rPr lang="en-US" smtClean="0"/>
              <a:t>‹#›</a:t>
            </a:fld>
            <a:endParaRPr lang="en-US"/>
          </a:p>
        </p:txBody>
      </p:sp>
    </p:spTree>
    <p:extLst>
      <p:ext uri="{BB962C8B-B14F-4D97-AF65-F5344CB8AC3E}">
        <p14:creationId xmlns:p14="http://schemas.microsoft.com/office/powerpoint/2010/main" val="2166108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A609C7-CA9B-43BC-B70B-493A2A6C463F}"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8EAB1-76C4-4A83-9180-AE5EB3181FBB}" type="slidenum">
              <a:rPr lang="en-US" smtClean="0"/>
              <a:t>‹#›</a:t>
            </a:fld>
            <a:endParaRPr lang="en-US"/>
          </a:p>
        </p:txBody>
      </p:sp>
    </p:spTree>
    <p:extLst>
      <p:ext uri="{BB962C8B-B14F-4D97-AF65-F5344CB8AC3E}">
        <p14:creationId xmlns:p14="http://schemas.microsoft.com/office/powerpoint/2010/main" val="990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A609C7-CA9B-43BC-B70B-493A2A6C463F}" type="datetimeFigureOut">
              <a:rPr lang="en-US" smtClean="0"/>
              <a:t>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8EAB1-76C4-4A83-9180-AE5EB3181FBB}" type="slidenum">
              <a:rPr lang="en-US" smtClean="0"/>
              <a:t>‹#›</a:t>
            </a:fld>
            <a:endParaRPr lang="en-US"/>
          </a:p>
        </p:txBody>
      </p:sp>
    </p:spTree>
    <p:extLst>
      <p:ext uri="{BB962C8B-B14F-4D97-AF65-F5344CB8AC3E}">
        <p14:creationId xmlns:p14="http://schemas.microsoft.com/office/powerpoint/2010/main" val="1273616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A609C7-CA9B-43BC-B70B-493A2A6C463F}" type="datetimeFigureOut">
              <a:rPr lang="en-US" smtClean="0"/>
              <a:t>1/30/2014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78EAB1-76C4-4A83-9180-AE5EB3181FBB}" type="slidenum">
              <a:rPr lang="en-US" smtClean="0"/>
              <a:t>‹#›</a:t>
            </a:fld>
            <a:endParaRPr lang="en-US"/>
          </a:p>
        </p:txBody>
      </p:sp>
    </p:spTree>
    <p:extLst>
      <p:ext uri="{BB962C8B-B14F-4D97-AF65-F5344CB8AC3E}">
        <p14:creationId xmlns:p14="http://schemas.microsoft.com/office/powerpoint/2010/main" val="2229918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A609C7-CA9B-43BC-B70B-493A2A6C463F}" type="datetimeFigureOut">
              <a:rPr lang="en-US" smtClean="0"/>
              <a:t>1/30/2014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78EAB1-76C4-4A83-9180-AE5EB3181FBB}" type="slidenum">
              <a:rPr lang="en-US" smtClean="0"/>
              <a:t>‹#›</a:t>
            </a:fld>
            <a:endParaRPr lang="en-US"/>
          </a:p>
        </p:txBody>
      </p:sp>
    </p:spTree>
    <p:extLst>
      <p:ext uri="{BB962C8B-B14F-4D97-AF65-F5344CB8AC3E}">
        <p14:creationId xmlns:p14="http://schemas.microsoft.com/office/powerpoint/2010/main" val="3513036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A609C7-CA9B-43BC-B70B-493A2A6C463F}" type="datetimeFigureOut">
              <a:rPr lang="en-US" smtClean="0"/>
              <a:t>1/30/2014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78EAB1-76C4-4A83-9180-AE5EB3181FBB}" type="slidenum">
              <a:rPr lang="en-US" smtClean="0"/>
              <a:t>‹#›</a:t>
            </a:fld>
            <a:endParaRPr lang="en-US"/>
          </a:p>
        </p:txBody>
      </p:sp>
    </p:spTree>
    <p:extLst>
      <p:ext uri="{BB962C8B-B14F-4D97-AF65-F5344CB8AC3E}">
        <p14:creationId xmlns:p14="http://schemas.microsoft.com/office/powerpoint/2010/main" val="3089029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A609C7-CA9B-43BC-B70B-493A2A6C463F}" type="datetimeFigureOut">
              <a:rPr lang="en-US" smtClean="0"/>
              <a:t>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8EAB1-76C4-4A83-9180-AE5EB3181FBB}" type="slidenum">
              <a:rPr lang="en-US" smtClean="0"/>
              <a:t>‹#›</a:t>
            </a:fld>
            <a:endParaRPr lang="en-US"/>
          </a:p>
        </p:txBody>
      </p:sp>
    </p:spTree>
    <p:extLst>
      <p:ext uri="{BB962C8B-B14F-4D97-AF65-F5344CB8AC3E}">
        <p14:creationId xmlns:p14="http://schemas.microsoft.com/office/powerpoint/2010/main" val="3967210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A609C7-CA9B-43BC-B70B-493A2A6C463F}" type="datetimeFigureOut">
              <a:rPr lang="en-US" smtClean="0"/>
              <a:t>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8EAB1-76C4-4A83-9180-AE5EB3181FBB}" type="slidenum">
              <a:rPr lang="en-US" smtClean="0"/>
              <a:t>‹#›</a:t>
            </a:fld>
            <a:endParaRPr lang="en-US"/>
          </a:p>
        </p:txBody>
      </p:sp>
    </p:spTree>
    <p:extLst>
      <p:ext uri="{BB962C8B-B14F-4D97-AF65-F5344CB8AC3E}">
        <p14:creationId xmlns:p14="http://schemas.microsoft.com/office/powerpoint/2010/main" val="1756535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A609C7-CA9B-43BC-B70B-493A2A6C463F}" type="datetimeFigureOut">
              <a:rPr lang="en-US" smtClean="0"/>
              <a:t>1/30/2014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78EAB1-76C4-4A83-9180-AE5EB3181FBB}" type="slidenum">
              <a:rPr lang="en-US" smtClean="0"/>
              <a:t>‹#›</a:t>
            </a:fld>
            <a:endParaRPr lang="en-US"/>
          </a:p>
        </p:txBody>
      </p:sp>
    </p:spTree>
    <p:extLst>
      <p:ext uri="{BB962C8B-B14F-4D97-AF65-F5344CB8AC3E}">
        <p14:creationId xmlns:p14="http://schemas.microsoft.com/office/powerpoint/2010/main" val="143954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bluegreenbldg.org/technical-term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deldot.gov/information/pubs_forms/manuals/traffic_count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tateplanning.delaware.gov/plu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nav.dnrec.delaware.gov/DEN3/Search/MapSearch.asp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mailto:Ronald.Graeber@state.de.us" TargetMode="External"/><Relationship Id="rId13" Type="http://schemas.openxmlformats.org/officeDocument/2006/relationships/hyperlink" Target="mailto:Elizabeth.Wolff@state.de.us" TargetMode="External"/><Relationship Id="rId3" Type="http://schemas.openxmlformats.org/officeDocument/2006/relationships/hyperlink" Target="mailto:Mark.Biddle@state.de.us" TargetMode="External"/><Relationship Id="rId7" Type="http://schemas.openxmlformats.org/officeDocument/2006/relationships/hyperlink" Target="mailto:Derrick.Caruthers@state.de.us" TargetMode="External"/><Relationship Id="rId12" Type="http://schemas.openxmlformats.org/officeDocument/2006/relationships/hyperlink" Target="mailto:Debbie.Absher@de.nacdnet.ne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mailto:Scott.Eichholz@state.de.us" TargetMode="External"/><Relationship Id="rId11" Type="http://schemas.openxmlformats.org/officeDocument/2006/relationships/hyperlink" Target="mailto:Mark.Davis@state.de.us" TargetMode="External"/><Relationship Id="rId5" Type="http://schemas.openxmlformats.org/officeDocument/2006/relationships/hyperlink" Target="mailto:Dave.Schepens@state.de.us" TargetMode="External"/><Relationship Id="rId15" Type="http://schemas.openxmlformats.org/officeDocument/2006/relationships/hyperlink" Target="mailto:Bryan.Bloch@state.de.us" TargetMode="External"/><Relationship Id="rId10" Type="http://schemas.openxmlformats.org/officeDocument/2006/relationships/hyperlink" Target="mailto:William.Seybold@state.de.us" TargetMode="External"/><Relationship Id="rId4" Type="http://schemas.openxmlformats.org/officeDocument/2006/relationships/hyperlink" Target="mailto:Sandra.Goodrow@state.de.us" TargetMode="External"/><Relationship Id="rId9" Type="http://schemas.openxmlformats.org/officeDocument/2006/relationships/hyperlink" Target="mailto:Kyle.Hoyd@state.de.us" TargetMode="External"/><Relationship Id="rId14" Type="http://schemas.openxmlformats.org/officeDocument/2006/relationships/hyperlink" Target="mailto:Joshua.Thomas@state.de.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hyperlink" Target="http://delawarewatersheds.org/chesapeake-bay/" TargetMode="External"/><Relationship Id="rId5" Type="http://schemas.openxmlformats.org/officeDocument/2006/relationships/hyperlink" Target="http://www.delawarewatersheds.org/chesapeakebay"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hyperlink" Target="http://demac.udel.edu/data/aerial-photography#aerial-tile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tateplanning.delaware.gov/plu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a:solidFill>
            <a:schemeClr val="bg1">
              <a:alpha val="35000"/>
            </a:schemeClr>
          </a:solidFill>
        </p:spPr>
        <p:txBody>
          <a:bodyPr>
            <a:noAutofit/>
          </a:bodyPr>
          <a:lstStyle/>
          <a:p>
            <a:r>
              <a:rPr lang="en-US" b="1" dirty="0" smtClean="0"/>
              <a:t>Cross-walking Local Land Use Data with Phase 6</a:t>
            </a:r>
            <a:endParaRPr lang="en-US" b="1" dirty="0"/>
          </a:p>
        </p:txBody>
      </p:sp>
      <p:sp>
        <p:nvSpPr>
          <p:cNvPr id="3" name="Content Placeholder 2"/>
          <p:cNvSpPr>
            <a:spLocks noGrp="1"/>
          </p:cNvSpPr>
          <p:nvPr>
            <p:ph idx="1"/>
          </p:nvPr>
        </p:nvSpPr>
        <p:spPr>
          <a:xfrm>
            <a:off x="457200" y="5105400"/>
            <a:ext cx="8229600" cy="1524000"/>
          </a:xfrm>
          <a:noFill/>
        </p:spPr>
        <p:txBody>
          <a:bodyPr>
            <a:noAutofit/>
          </a:bodyPr>
          <a:lstStyle/>
          <a:p>
            <a:pPr marL="0" indent="0" algn="ctr">
              <a:buNone/>
            </a:pPr>
            <a:r>
              <a:rPr lang="en-US" sz="2400" b="1" dirty="0" smtClean="0"/>
              <a:t>Bryan Bloch</a:t>
            </a:r>
          </a:p>
          <a:p>
            <a:pPr marL="0" indent="0" algn="ctr">
              <a:buNone/>
            </a:pPr>
            <a:r>
              <a:rPr lang="en-US" sz="2400" b="1" dirty="0" smtClean="0"/>
              <a:t>Chesapeake Bay Land Use Workgroup</a:t>
            </a:r>
          </a:p>
          <a:p>
            <a:pPr marL="0" indent="0" algn="ctr">
              <a:buNone/>
            </a:pPr>
            <a:r>
              <a:rPr lang="en-US" sz="2400" b="1" dirty="0" smtClean="0"/>
              <a:t>January 30</a:t>
            </a:r>
            <a:r>
              <a:rPr lang="en-US" sz="2400" b="1" baseline="30000" dirty="0" smtClean="0"/>
              <a:t>th</a:t>
            </a:r>
            <a:r>
              <a:rPr lang="en-US" sz="2400" b="1" dirty="0" smtClean="0"/>
              <a:t>, 2014</a:t>
            </a:r>
          </a:p>
        </p:txBody>
      </p:sp>
    </p:spTree>
    <p:extLst>
      <p:ext uri="{BB962C8B-B14F-4D97-AF65-F5344CB8AC3E}">
        <p14:creationId xmlns:p14="http://schemas.microsoft.com/office/powerpoint/2010/main" val="324804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3200" dirty="0"/>
              <a:t>Phase 6 Proposal- Developed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06566547"/>
              </p:ext>
            </p:extLst>
          </p:nvPr>
        </p:nvGraphicFramePr>
        <p:xfrm>
          <a:off x="457200" y="1066792"/>
          <a:ext cx="8229599" cy="4239681"/>
        </p:xfrm>
        <a:graphic>
          <a:graphicData uri="http://schemas.openxmlformats.org/drawingml/2006/table">
            <a:tbl>
              <a:tblPr/>
              <a:tblGrid>
                <a:gridCol w="873865"/>
                <a:gridCol w="1131216"/>
                <a:gridCol w="2104062"/>
                <a:gridCol w="873865"/>
                <a:gridCol w="1549766"/>
                <a:gridCol w="1696825"/>
              </a:tblGrid>
              <a:tr h="249393">
                <a:tc>
                  <a:txBody>
                    <a:bodyPr/>
                    <a:lstStyle/>
                    <a:p>
                      <a:pPr algn="l" fontAlgn="b"/>
                      <a:r>
                        <a:rPr lang="en-US" sz="1000" b="1" i="0" u="none" strike="noStrike">
                          <a:solidFill>
                            <a:srgbClr val="000000"/>
                          </a:solidFill>
                          <a:effectLst/>
                          <a:latin typeface="Calibri"/>
                        </a:rPr>
                        <a:t>DEVELOPED</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D9C4"/>
                    </a:solidFill>
                  </a:tcPr>
                </a:tc>
                <a:tc>
                  <a:txBody>
                    <a:bodyPr/>
                    <a:lstStyle/>
                    <a:p>
                      <a:pPr algn="l" fontAlgn="b"/>
                      <a:r>
                        <a:rPr lang="en-US" sz="1000" b="1" i="0" u="none" strike="noStrike">
                          <a:solidFill>
                            <a:srgbClr val="000000"/>
                          </a:solidFill>
                          <a:effectLst/>
                          <a:latin typeface="Calibri"/>
                        </a:rPr>
                        <a:t>DEVELOPED</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DDD9C4"/>
                    </a:solidFill>
                  </a:tcPr>
                </a:tc>
              </a:tr>
              <a:tr h="249393">
                <a:tc>
                  <a:txBody>
                    <a:bodyPr/>
                    <a:lstStyle/>
                    <a:p>
                      <a:pPr algn="l" fontAlgn="b"/>
                      <a:r>
                        <a:rPr lang="en-US" sz="1000" b="1"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Impervious surfaces</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1"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Impervious</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r>
              <a:tr h="249393">
                <a:tc>
                  <a:txBody>
                    <a:bodyPr/>
                    <a:lstStyle/>
                    <a:p>
                      <a:pPr algn="l" fontAlgn="b"/>
                      <a:r>
                        <a:rPr lang="en-US" sz="1000" b="1"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Regulated v. Non-regulated</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1"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Regulated v. Non-regulated</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r>
              <a:tr h="249393">
                <a:tc>
                  <a:txBody>
                    <a:bodyPr/>
                    <a:lstStyle/>
                    <a:p>
                      <a:pPr algn="l" fontAlgn="b"/>
                      <a:r>
                        <a:rPr lang="en-US" sz="1000" b="1"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Connected v. Disconnected</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1"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r>
              <a:tr h="249393">
                <a:tc>
                  <a:txBody>
                    <a:bodyPr/>
                    <a:lstStyle/>
                    <a:p>
                      <a:pPr algn="l" fontAlgn="b"/>
                      <a:r>
                        <a:rPr lang="en-US" sz="1000" b="1"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Residential v. Non-residential</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1"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r>
              <a:tr h="249393">
                <a:tc>
                  <a:txBody>
                    <a:bodyPr/>
                    <a:lstStyle/>
                    <a:p>
                      <a:pPr algn="l" fontAlgn="b"/>
                      <a:r>
                        <a:rPr lang="en-US" sz="1000" b="1"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Pervious surfaces</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1"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Pervious</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r>
              <a:tr h="249393">
                <a:tc>
                  <a:txBody>
                    <a:bodyPr/>
                    <a:lstStyle/>
                    <a:p>
                      <a:pPr algn="l" fontAlgn="b"/>
                      <a:r>
                        <a:rPr lang="en-US" sz="1000" b="1"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Regulated v. Non-regulated</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1"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Regulated v. Non-regulated</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r>
              <a:tr h="249393">
                <a:tc>
                  <a:txBody>
                    <a:bodyPr/>
                    <a:lstStyle/>
                    <a:p>
                      <a:pPr algn="l" fontAlgn="b"/>
                      <a:r>
                        <a:rPr lang="en-US" sz="1000" b="1"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Connected v. Disconnected</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1"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r>
              <a:tr h="249393">
                <a:tc>
                  <a:txBody>
                    <a:bodyPr/>
                    <a:lstStyle/>
                    <a:p>
                      <a:pPr algn="l" fontAlgn="b"/>
                      <a:r>
                        <a:rPr lang="en-US" sz="1000" b="1"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Residential v. Non-residential</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1"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r>
              <a:tr h="249393">
                <a:tc>
                  <a:txBody>
                    <a:bodyPr/>
                    <a:lstStyle/>
                    <a:p>
                      <a:pPr algn="l" fontAlgn="b"/>
                      <a:r>
                        <a:rPr lang="en-US" sz="1000" b="1"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Fertilized v. Unfertilized</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1"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r>
              <a:tr h="249393">
                <a:tc>
                  <a:txBody>
                    <a:bodyPr/>
                    <a:lstStyle/>
                    <a:p>
                      <a:pPr algn="l" fontAlgn="b"/>
                      <a:r>
                        <a:rPr lang="en-US" sz="1000" b="1"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Golf courses</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1"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r>
              <a:tr h="249393">
                <a:tc>
                  <a:txBody>
                    <a:bodyPr/>
                    <a:lstStyle/>
                    <a:p>
                      <a:pPr algn="l" fontAlgn="b"/>
                      <a:r>
                        <a:rPr lang="en-US" sz="1000" b="1"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Roads</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1"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r>
              <a:tr h="249393">
                <a:tc>
                  <a:txBody>
                    <a:bodyPr/>
                    <a:lstStyle/>
                    <a:p>
                      <a:pPr algn="l" fontAlgn="b"/>
                      <a:r>
                        <a:rPr lang="en-US" sz="1000" b="1"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Number of lanes</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1"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r>
              <a:tr h="249393">
                <a:tc>
                  <a:txBody>
                    <a:bodyPr/>
                    <a:lstStyle/>
                    <a:p>
                      <a:pPr algn="l" fontAlgn="b"/>
                      <a:r>
                        <a:rPr lang="en-US" sz="1000" b="1"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Congested vs. Uncongested</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1"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r>
              <a:tr h="249393">
                <a:tc>
                  <a:txBody>
                    <a:bodyPr/>
                    <a:lstStyle/>
                    <a:p>
                      <a:pPr algn="l" fontAlgn="b"/>
                      <a:r>
                        <a:rPr lang="en-US" sz="1000" b="1"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Connected vs. Disconnected</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1"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r>
              <a:tr h="249393">
                <a:tc>
                  <a:txBody>
                    <a:bodyPr/>
                    <a:lstStyle/>
                    <a:p>
                      <a:pPr algn="l" fontAlgn="b"/>
                      <a:r>
                        <a:rPr lang="en-US" sz="1000" b="1"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Construction</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1"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D9C4"/>
                    </a:solidFill>
                  </a:tcPr>
                </a:tc>
              </a:tr>
              <a:tr h="249393">
                <a:tc>
                  <a:txBody>
                    <a:bodyPr/>
                    <a:lstStyle/>
                    <a:p>
                      <a:pPr algn="l" fontAlgn="b"/>
                      <a:r>
                        <a:rPr lang="en-US" sz="1000" b="1"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D9C4"/>
                    </a:solidFill>
                  </a:tcPr>
                </a:tc>
                <a:tc>
                  <a:txBody>
                    <a:bodyPr/>
                    <a:lstStyle/>
                    <a:p>
                      <a:pPr algn="l" fontAlgn="b"/>
                      <a:r>
                        <a:rPr lang="en-US" sz="1000" b="0" i="0" u="none" strike="noStrike">
                          <a:solidFill>
                            <a:srgbClr val="000000"/>
                          </a:solidFill>
                          <a:effectLst/>
                          <a:latin typeface="Calibri"/>
                        </a:rPr>
                        <a:t>Urban Trees</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D9C4"/>
                    </a:solidFill>
                  </a:tcPr>
                </a:tc>
                <a:tc>
                  <a:txBody>
                    <a:bodyPr/>
                    <a:lstStyle/>
                    <a:p>
                      <a:pPr algn="l" fontAlgn="b"/>
                      <a:r>
                        <a:rPr lang="en-US" sz="1000" b="1"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D9C4"/>
                    </a:solidFill>
                  </a:tcPr>
                </a:tc>
                <a:tc>
                  <a:txBody>
                    <a:bodyPr/>
                    <a:lstStyle/>
                    <a:p>
                      <a:pPr algn="l" fontAlgn="b"/>
                      <a:r>
                        <a:rPr lang="en-US" sz="1000" b="0" i="0" u="none" strike="noStrike">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D9C4"/>
                    </a:solidFill>
                  </a:tcPr>
                </a:tc>
                <a:tc>
                  <a:txBody>
                    <a:bodyPr/>
                    <a:lstStyle/>
                    <a:p>
                      <a:pPr algn="l" fontAlgn="b"/>
                      <a:r>
                        <a:rPr lang="en-US" sz="1000" b="0" i="0" u="none" strike="noStrike" dirty="0">
                          <a:solidFill>
                            <a:srgbClr val="000000"/>
                          </a:solidFill>
                          <a:effectLst/>
                          <a:latin typeface="Calibri"/>
                        </a:rPr>
                        <a:t> </a:t>
                      </a:r>
                    </a:p>
                  </a:txBody>
                  <a:tcPr marL="8490" marR="8490" marT="849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D9C4"/>
                    </a:solidFill>
                  </a:tcPr>
                </a:tc>
              </a:tr>
            </a:tbl>
          </a:graphicData>
        </a:graphic>
      </p:graphicFrame>
      <p:sp>
        <p:nvSpPr>
          <p:cNvPr id="5" name="Rectangle 4"/>
          <p:cNvSpPr/>
          <p:nvPr/>
        </p:nvSpPr>
        <p:spPr>
          <a:xfrm>
            <a:off x="2869769" y="5562600"/>
            <a:ext cx="4191000" cy="1154162"/>
          </a:xfrm>
          <a:prstGeom prst="rect">
            <a:avLst/>
          </a:prstGeom>
        </p:spPr>
        <p:txBody>
          <a:bodyPr wrap="square">
            <a:spAutoFit/>
          </a:bodyPr>
          <a:lstStyle/>
          <a:p>
            <a:pPr lvl="0" algn="ctr"/>
            <a:r>
              <a:rPr lang="en-US" sz="1150" b="1" dirty="0">
                <a:solidFill>
                  <a:prstClr val="black"/>
                </a:solidFill>
              </a:rPr>
              <a:t>Directly connected impervious area (DCIA): </a:t>
            </a:r>
            <a:r>
              <a:rPr lang="en-US" sz="1150" dirty="0">
                <a:solidFill>
                  <a:prstClr val="black"/>
                </a:solidFill>
              </a:rPr>
              <a:t>Area where runoff water flows without being filtered, slowed, or allowed to soak into soil. Breaking up such areas with plantings, swales, detention areas, etc. slows runoff, thus reducing flooding, erosion, and incision. It also lessens the load of pollutants carried in the runoff. (</a:t>
            </a:r>
            <a:r>
              <a:rPr lang="en-US" sz="1150" u="sng" dirty="0">
                <a:solidFill>
                  <a:prstClr val="black"/>
                </a:solidFill>
                <a:hlinkClick r:id="rId3"/>
              </a:rPr>
              <a:t>http://bluegreenbldg.org/technical-terms/</a:t>
            </a:r>
            <a:r>
              <a:rPr lang="en-US" sz="1150" dirty="0">
                <a:solidFill>
                  <a:prstClr val="black"/>
                </a:solidFill>
              </a:rPr>
              <a:t>)</a:t>
            </a:r>
          </a:p>
        </p:txBody>
      </p:sp>
    </p:spTree>
    <p:extLst>
      <p:ext uri="{BB962C8B-B14F-4D97-AF65-F5344CB8AC3E}">
        <p14:creationId xmlns:p14="http://schemas.microsoft.com/office/powerpoint/2010/main" val="2171538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t>Phase 6 Proposal-Developed</a:t>
            </a:r>
            <a:endParaRPr lang="en-US" sz="3200" dirty="0"/>
          </a:p>
        </p:txBody>
      </p:sp>
      <p:sp>
        <p:nvSpPr>
          <p:cNvPr id="3" name="Content Placeholder 2"/>
          <p:cNvSpPr>
            <a:spLocks noGrp="1"/>
          </p:cNvSpPr>
          <p:nvPr>
            <p:ph sz="half" idx="1"/>
          </p:nvPr>
        </p:nvSpPr>
        <p:spPr>
          <a:xfrm>
            <a:off x="457200" y="914400"/>
            <a:ext cx="4038600" cy="5867400"/>
          </a:xfrm>
        </p:spPr>
        <p:txBody>
          <a:bodyPr>
            <a:noAutofit/>
          </a:bodyPr>
          <a:lstStyle/>
          <a:p>
            <a:pPr lvl="0"/>
            <a:r>
              <a:rPr lang="en-US" sz="1500" b="1" u="sng" dirty="0"/>
              <a:t>Impervious</a:t>
            </a:r>
            <a:r>
              <a:rPr lang="en-US" sz="1500" dirty="0"/>
              <a:t>:</a:t>
            </a:r>
          </a:p>
          <a:p>
            <a:pPr marL="0" lvl="0" indent="0">
              <a:buNone/>
            </a:pPr>
            <a:r>
              <a:rPr lang="en-US" sz="1500" dirty="0" smtClean="0"/>
              <a:t>A. Regulated </a:t>
            </a:r>
            <a:r>
              <a:rPr lang="en-US" sz="1500" dirty="0"/>
              <a:t>v Non-Regulated- Clip impervious MS4 area to 2007, </a:t>
            </a:r>
            <a:r>
              <a:rPr lang="en-US" sz="1500" dirty="0">
                <a:solidFill>
                  <a:srgbClr val="FF0000"/>
                </a:solidFill>
              </a:rPr>
              <a:t>2012 </a:t>
            </a:r>
            <a:r>
              <a:rPr lang="en-US" sz="1500" dirty="0"/>
              <a:t>layer. </a:t>
            </a:r>
          </a:p>
          <a:p>
            <a:pPr marL="0" lvl="0" indent="0">
              <a:buNone/>
            </a:pPr>
            <a:r>
              <a:rPr lang="en-US" sz="1500" dirty="0" smtClean="0"/>
              <a:t>B. Connected </a:t>
            </a:r>
            <a:r>
              <a:rPr lang="en-US" sz="1500" dirty="0"/>
              <a:t>v Disconnected- Use with current 2007 layers, </a:t>
            </a:r>
            <a:r>
              <a:rPr lang="en-US" sz="1500" dirty="0">
                <a:solidFill>
                  <a:srgbClr val="FF0000"/>
                </a:solidFill>
              </a:rPr>
              <a:t>2012</a:t>
            </a:r>
            <a:r>
              <a:rPr lang="en-US" sz="1500" dirty="0"/>
              <a:t>.  Look for gaps to </a:t>
            </a:r>
            <a:r>
              <a:rPr lang="en-US" sz="1500" dirty="0" smtClean="0"/>
              <a:t>stream (NHD).   </a:t>
            </a:r>
            <a:endParaRPr lang="en-US" sz="1500" dirty="0"/>
          </a:p>
          <a:p>
            <a:pPr marL="0" lvl="0" indent="0">
              <a:buNone/>
            </a:pPr>
            <a:r>
              <a:rPr lang="en-US" sz="1500" dirty="0"/>
              <a:t>~ Get local </a:t>
            </a:r>
            <a:r>
              <a:rPr lang="en-US" sz="1500" dirty="0" err="1"/>
              <a:t>stormwater</a:t>
            </a:r>
            <a:r>
              <a:rPr lang="en-US" sz="1500" dirty="0"/>
              <a:t> drainage </a:t>
            </a:r>
            <a:r>
              <a:rPr lang="en-US" sz="1500" dirty="0" smtClean="0"/>
              <a:t>networks if available.</a:t>
            </a:r>
            <a:endParaRPr lang="en-US" sz="1500" dirty="0"/>
          </a:p>
          <a:p>
            <a:pPr marL="0" lvl="0" indent="0">
              <a:buNone/>
            </a:pPr>
            <a:r>
              <a:rPr lang="en-US" sz="1500" dirty="0"/>
              <a:t>~Check connectivity to MUDTRACKER. Need to have local </a:t>
            </a:r>
            <a:r>
              <a:rPr lang="en-US" sz="1500" dirty="0" smtClean="0"/>
              <a:t>jurisdictions confirm/create/update </a:t>
            </a:r>
            <a:r>
              <a:rPr lang="en-US" sz="1500" dirty="0"/>
              <a:t>&amp; need funding to educate/license to use spatial software.</a:t>
            </a:r>
          </a:p>
          <a:p>
            <a:pPr marL="0" lvl="0" indent="0">
              <a:buNone/>
            </a:pPr>
            <a:r>
              <a:rPr lang="en-US" sz="1500" dirty="0" smtClean="0"/>
              <a:t>C. Residential </a:t>
            </a:r>
            <a:r>
              <a:rPr lang="en-US" sz="1500" dirty="0"/>
              <a:t>v non-residential- </a:t>
            </a:r>
          </a:p>
          <a:p>
            <a:pPr marL="0" lvl="0" indent="0">
              <a:buNone/>
            </a:pPr>
            <a:r>
              <a:rPr lang="en-US" sz="1500" dirty="0"/>
              <a:t>~ Residential- Use </a:t>
            </a:r>
            <a:r>
              <a:rPr lang="en-US" sz="1500" dirty="0" smtClean="0"/>
              <a:t>LULC. Intersect impervious to determine density</a:t>
            </a:r>
            <a:r>
              <a:rPr lang="en-US" sz="1500" dirty="0"/>
              <a:t>.  Include </a:t>
            </a:r>
            <a:r>
              <a:rPr lang="en-US" sz="1500" dirty="0" smtClean="0"/>
              <a:t>MHP’s. Make </a:t>
            </a:r>
            <a:r>
              <a:rPr lang="en-US" sz="1500" dirty="0"/>
              <a:t>sure to not include disconnected sheds, garages, barns or other animal shelter.</a:t>
            </a:r>
          </a:p>
          <a:p>
            <a:pPr marL="0" lvl="0" indent="0">
              <a:buNone/>
            </a:pPr>
            <a:r>
              <a:rPr lang="en-US" sz="1500" dirty="0"/>
              <a:t>~Non-residential- Area that does not serve as permanent </a:t>
            </a:r>
            <a:r>
              <a:rPr lang="en-US" sz="1500" dirty="0" smtClean="0"/>
              <a:t>home, </a:t>
            </a:r>
            <a:r>
              <a:rPr lang="en-US" sz="1500" dirty="0"/>
              <a:t>intended for business. Includes hotels. </a:t>
            </a:r>
            <a:r>
              <a:rPr lang="en-US" sz="1500" dirty="0" smtClean="0"/>
              <a:t>Break up Commercial vs Industrial. Institutional included in commercial</a:t>
            </a:r>
            <a:endParaRPr lang="en-US" sz="1400" dirty="0"/>
          </a:p>
        </p:txBody>
      </p:sp>
      <p:sp>
        <p:nvSpPr>
          <p:cNvPr id="4" name="Content Placeholder 3"/>
          <p:cNvSpPr>
            <a:spLocks noGrp="1"/>
          </p:cNvSpPr>
          <p:nvPr>
            <p:ph sz="half" idx="2"/>
          </p:nvPr>
        </p:nvSpPr>
        <p:spPr>
          <a:xfrm>
            <a:off x="4648200" y="914400"/>
            <a:ext cx="4038600" cy="5791200"/>
          </a:xfrm>
        </p:spPr>
        <p:txBody>
          <a:bodyPr>
            <a:noAutofit/>
          </a:bodyPr>
          <a:lstStyle/>
          <a:p>
            <a:r>
              <a:rPr lang="en-US" sz="1600" b="1" u="sng" dirty="0" smtClean="0"/>
              <a:t>Pervious</a:t>
            </a:r>
            <a:r>
              <a:rPr lang="en-US" sz="1600" dirty="0" smtClean="0"/>
              <a:t>:</a:t>
            </a:r>
            <a:endParaRPr lang="en-US" sz="1600" dirty="0"/>
          </a:p>
          <a:p>
            <a:pPr marL="0" indent="0">
              <a:buNone/>
            </a:pPr>
            <a:r>
              <a:rPr lang="en-US" sz="1600" dirty="0" smtClean="0"/>
              <a:t>A. Regulated </a:t>
            </a:r>
            <a:r>
              <a:rPr lang="en-US" sz="1600" dirty="0"/>
              <a:t>v </a:t>
            </a:r>
            <a:r>
              <a:rPr lang="en-US" sz="1600" dirty="0" smtClean="0"/>
              <a:t>Non-regulated-</a:t>
            </a:r>
          </a:p>
          <a:p>
            <a:pPr marL="0" indent="0">
              <a:buNone/>
            </a:pPr>
            <a:r>
              <a:rPr lang="en-US" sz="1600" dirty="0"/>
              <a:t> </a:t>
            </a:r>
            <a:r>
              <a:rPr lang="en-US" sz="1600" dirty="0" smtClean="0"/>
              <a:t>       If regulated refers to MS4,  clip out MS4 coverage.</a:t>
            </a:r>
          </a:p>
          <a:p>
            <a:pPr marL="0" indent="0">
              <a:buNone/>
            </a:pPr>
            <a:r>
              <a:rPr lang="en-US" sz="1600" dirty="0" smtClean="0"/>
              <a:t>B. Connected v Disconnected- Based on storm event?</a:t>
            </a:r>
          </a:p>
          <a:p>
            <a:pPr marL="0" indent="0">
              <a:buNone/>
            </a:pPr>
            <a:r>
              <a:rPr lang="en-US" sz="1600" dirty="0"/>
              <a:t> </a:t>
            </a:r>
            <a:r>
              <a:rPr lang="en-US" sz="1600" dirty="0" smtClean="0"/>
              <a:t>      Ditches/artificial enhanced streams be connected.</a:t>
            </a:r>
          </a:p>
          <a:p>
            <a:pPr marL="0" indent="0">
              <a:buNone/>
            </a:pPr>
            <a:r>
              <a:rPr lang="en-US" sz="1600" dirty="0" smtClean="0"/>
              <a:t>C. Residential v Non-residential.</a:t>
            </a:r>
          </a:p>
          <a:p>
            <a:pPr marL="0" indent="0">
              <a:buNone/>
            </a:pPr>
            <a:r>
              <a:rPr lang="en-US" sz="1600" dirty="0"/>
              <a:t> </a:t>
            </a:r>
            <a:r>
              <a:rPr lang="en-US" sz="1600" dirty="0" smtClean="0"/>
              <a:t>      Use LULC.  Clip out impervious areas.</a:t>
            </a:r>
          </a:p>
          <a:p>
            <a:pPr marL="0" indent="0">
              <a:buNone/>
            </a:pPr>
            <a:r>
              <a:rPr lang="en-US" sz="1600" dirty="0" smtClean="0"/>
              <a:t>D. Fertilized v unfertilized</a:t>
            </a:r>
          </a:p>
          <a:p>
            <a:pPr marL="0" indent="0">
              <a:buNone/>
            </a:pPr>
            <a:r>
              <a:rPr lang="en-US" sz="1600" dirty="0"/>
              <a:t> </a:t>
            </a:r>
            <a:r>
              <a:rPr lang="en-US" sz="1600" dirty="0" smtClean="0"/>
              <a:t>      Difficult to track for private homes.  DNLA, DE Livable Lawns, willing commercial landscapers, golf courses, or surveys.  Wastewater spray irrigation is tracked.</a:t>
            </a:r>
          </a:p>
          <a:p>
            <a:pPr marL="0" indent="0">
              <a:buNone/>
            </a:pPr>
            <a:r>
              <a:rPr lang="en-US" sz="1600" dirty="0" smtClean="0"/>
              <a:t>E. Golf Courses-</a:t>
            </a:r>
          </a:p>
          <a:p>
            <a:pPr marL="0" indent="0">
              <a:buNone/>
            </a:pPr>
            <a:r>
              <a:rPr lang="en-US" sz="1600" dirty="0"/>
              <a:t> </a:t>
            </a:r>
            <a:r>
              <a:rPr lang="en-US" sz="1600" dirty="0" smtClean="0"/>
              <a:t>      Digitize golf course areas.  Wastewater data is available for courses that apply spray irrigation.</a:t>
            </a:r>
          </a:p>
          <a:p>
            <a:pPr marL="0" indent="0">
              <a:buNone/>
            </a:pPr>
            <a:endParaRPr lang="en-US" sz="1400" b="1" dirty="0" smtClean="0"/>
          </a:p>
          <a:p>
            <a:endParaRPr lang="en-US" sz="1400" dirty="0" smtClean="0"/>
          </a:p>
          <a:p>
            <a:pPr marL="0" indent="0">
              <a:buNone/>
            </a:pPr>
            <a:endParaRPr lang="en-US" sz="1400" dirty="0" smtClean="0"/>
          </a:p>
          <a:p>
            <a:pPr marL="0" indent="0">
              <a:buNone/>
            </a:pPr>
            <a:endParaRPr lang="en-US" sz="1400" dirty="0" smtClean="0"/>
          </a:p>
          <a:p>
            <a:pPr marL="0" indent="0">
              <a:buNone/>
            </a:pPr>
            <a:endParaRPr lang="en-US" sz="1400" dirty="0" smtClean="0"/>
          </a:p>
          <a:p>
            <a:pPr marL="0" indent="0">
              <a:buNone/>
            </a:pPr>
            <a:r>
              <a:rPr lang="en-US" sz="1400" dirty="0"/>
              <a:t> </a:t>
            </a:r>
            <a:r>
              <a:rPr lang="en-US" sz="1400" dirty="0" smtClean="0"/>
              <a:t>     </a:t>
            </a:r>
            <a:endParaRPr lang="en-US" sz="1400" dirty="0"/>
          </a:p>
        </p:txBody>
      </p:sp>
    </p:spTree>
    <p:extLst>
      <p:ext uri="{BB962C8B-B14F-4D97-AF65-F5344CB8AC3E}">
        <p14:creationId xmlns:p14="http://schemas.microsoft.com/office/powerpoint/2010/main" val="949943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39762"/>
          </a:xfrm>
        </p:spPr>
        <p:txBody>
          <a:bodyPr>
            <a:normAutofit/>
          </a:bodyPr>
          <a:lstStyle/>
          <a:p>
            <a:r>
              <a:rPr lang="en-US" sz="3200" dirty="0" smtClean="0"/>
              <a:t>Phase 6 Proposal-Developed</a:t>
            </a:r>
            <a:endParaRPr lang="en-US" sz="3200" dirty="0"/>
          </a:p>
        </p:txBody>
      </p:sp>
      <p:sp>
        <p:nvSpPr>
          <p:cNvPr id="6" name="Content Placeholder 5"/>
          <p:cNvSpPr>
            <a:spLocks noGrp="1"/>
          </p:cNvSpPr>
          <p:nvPr>
            <p:ph idx="1"/>
          </p:nvPr>
        </p:nvSpPr>
        <p:spPr>
          <a:xfrm>
            <a:off x="457200" y="1219200"/>
            <a:ext cx="8229600" cy="5334000"/>
          </a:xfrm>
          <a:noFill/>
        </p:spPr>
        <p:txBody>
          <a:bodyPr>
            <a:normAutofit fontScale="92500"/>
          </a:bodyPr>
          <a:lstStyle/>
          <a:p>
            <a:r>
              <a:rPr lang="en-US" sz="2300" b="1" u="sng" dirty="0"/>
              <a:t>Construction</a:t>
            </a:r>
            <a:r>
              <a:rPr lang="en-US" sz="2300" dirty="0"/>
              <a:t>:</a:t>
            </a:r>
          </a:p>
          <a:p>
            <a:pPr marL="0" indent="0">
              <a:buNone/>
            </a:pPr>
            <a:r>
              <a:rPr lang="en-US" sz="2300" b="1" dirty="0"/>
              <a:t>     </a:t>
            </a:r>
            <a:r>
              <a:rPr lang="en-US" sz="2300" dirty="0"/>
              <a:t>Tedious to record</a:t>
            </a:r>
            <a:r>
              <a:rPr lang="en-US" sz="2300" dirty="0" smtClean="0"/>
              <a:t>. Limited building permit data. </a:t>
            </a:r>
            <a:r>
              <a:rPr lang="en-US" sz="2300" dirty="0"/>
              <a:t>Counties/municipalities will have to track building permit statuses. </a:t>
            </a:r>
            <a:r>
              <a:rPr lang="en-US" sz="2300" dirty="0" smtClean="0"/>
              <a:t>Issue </a:t>
            </a:r>
            <a:r>
              <a:rPr lang="en-US" sz="2300" dirty="0"/>
              <a:t>will be GIS resources to complete this.</a:t>
            </a:r>
            <a:endParaRPr lang="en-US" sz="2300" b="1" dirty="0"/>
          </a:p>
          <a:p>
            <a:r>
              <a:rPr lang="en-US" sz="2300" b="1" u="sng" dirty="0"/>
              <a:t>Urban Tree Planting</a:t>
            </a:r>
            <a:r>
              <a:rPr lang="en-US" sz="2300" dirty="0"/>
              <a:t>: </a:t>
            </a:r>
          </a:p>
          <a:p>
            <a:pPr marL="0" indent="0">
              <a:buNone/>
            </a:pPr>
            <a:r>
              <a:rPr lang="en-US" sz="2300" dirty="0"/>
              <a:t>      </a:t>
            </a:r>
            <a:r>
              <a:rPr lang="en-US" sz="2300" dirty="0" smtClean="0"/>
              <a:t>Limited tracking due to various agencies/groups working on projects.</a:t>
            </a:r>
          </a:p>
          <a:p>
            <a:pPr marL="0" indent="0">
              <a:buNone/>
            </a:pPr>
            <a:r>
              <a:rPr lang="en-US" sz="2300" dirty="0"/>
              <a:t> </a:t>
            </a:r>
            <a:r>
              <a:rPr lang="en-US" sz="2300" dirty="0" smtClean="0"/>
              <a:t>     Currently seeking an applicant to GIS all previous grant sites state wide that were planted/funded by DFS. Complete by summer 2014.</a:t>
            </a:r>
          </a:p>
          <a:p>
            <a:pPr marL="0" indent="0">
              <a:buNone/>
            </a:pPr>
            <a:r>
              <a:rPr lang="en-US" sz="2300" dirty="0"/>
              <a:t> </a:t>
            </a:r>
            <a:r>
              <a:rPr lang="en-US" sz="2300" dirty="0" smtClean="0"/>
              <a:t>      Have records of tree planting locations and planting stock (container or BB stock) which based on species will give an estimate of size.</a:t>
            </a:r>
          </a:p>
          <a:p>
            <a:pPr marL="0" indent="0">
              <a:buNone/>
            </a:pPr>
            <a:r>
              <a:rPr lang="en-US" sz="2300" dirty="0" smtClean="0"/>
              <a:t>*DFS will be keeping GPS points from here on out.</a:t>
            </a:r>
          </a:p>
          <a:p>
            <a:pPr marL="0" indent="0">
              <a:buNone/>
            </a:pPr>
            <a:endParaRPr lang="en-US" sz="2300" dirty="0" smtClean="0"/>
          </a:p>
          <a:p>
            <a:pPr marL="0" indent="0">
              <a:buNone/>
            </a:pPr>
            <a:r>
              <a:rPr lang="en-US" sz="2300" dirty="0"/>
              <a:t>	</a:t>
            </a:r>
            <a:endParaRPr lang="en-US" sz="2300" dirty="0" smtClean="0"/>
          </a:p>
          <a:p>
            <a:pPr marL="0" indent="0">
              <a:buNone/>
            </a:pPr>
            <a:endParaRPr lang="en-US" sz="2300" dirty="0"/>
          </a:p>
          <a:p>
            <a:pPr marL="0" indent="0">
              <a:buNone/>
            </a:pPr>
            <a:endParaRPr lang="en-US" dirty="0"/>
          </a:p>
        </p:txBody>
      </p:sp>
    </p:spTree>
    <p:extLst>
      <p:ext uri="{BB962C8B-B14F-4D97-AF65-F5344CB8AC3E}">
        <p14:creationId xmlns:p14="http://schemas.microsoft.com/office/powerpoint/2010/main" val="1214904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Phase 6 Proposal-Developed</a:t>
            </a:r>
            <a:endParaRPr lang="en-US" sz="3200" dirty="0"/>
          </a:p>
        </p:txBody>
      </p:sp>
      <p:sp>
        <p:nvSpPr>
          <p:cNvPr id="5" name="Content Placeholder 4"/>
          <p:cNvSpPr>
            <a:spLocks noGrp="1"/>
          </p:cNvSpPr>
          <p:nvPr>
            <p:ph idx="1"/>
          </p:nvPr>
        </p:nvSpPr>
        <p:spPr/>
        <p:txBody>
          <a:bodyPr>
            <a:normAutofit/>
          </a:bodyPr>
          <a:lstStyle/>
          <a:p>
            <a:r>
              <a:rPr lang="en-US" sz="2800" u="sng" dirty="0" smtClean="0"/>
              <a:t>Roads</a:t>
            </a:r>
            <a:r>
              <a:rPr lang="en-US" sz="2800" dirty="0" smtClean="0"/>
              <a:t>:</a:t>
            </a:r>
          </a:p>
          <a:p>
            <a:pPr marL="514350" indent="-514350">
              <a:buAutoNum type="alphaUcPeriod"/>
            </a:pPr>
            <a:r>
              <a:rPr lang="en-US" sz="2800" dirty="0" smtClean="0"/>
              <a:t>Number of lanes- DEL-DOT has centerline data that has information for road width/number of lanes. </a:t>
            </a:r>
          </a:p>
          <a:p>
            <a:pPr marL="514350" indent="-514350">
              <a:buAutoNum type="alphaUcPeriod"/>
            </a:pPr>
            <a:r>
              <a:rPr lang="en-US" sz="2800" dirty="0" smtClean="0"/>
              <a:t>Congested vs Uncongested- DEL-DOT has roads classified by annual average daily traffic.</a:t>
            </a:r>
          </a:p>
          <a:p>
            <a:pPr marL="514350" indent="-514350">
              <a:buAutoNum type="alphaUcPeriod"/>
            </a:pPr>
            <a:r>
              <a:rPr lang="en-US" sz="2800" dirty="0" smtClean="0"/>
              <a:t>Connected vs Disconnected-Connected would mostly be bridges or </a:t>
            </a:r>
            <a:r>
              <a:rPr lang="en-US" sz="2800" dirty="0" err="1" smtClean="0"/>
              <a:t>stormwater</a:t>
            </a:r>
            <a:r>
              <a:rPr lang="en-US" sz="2800" dirty="0" smtClean="0"/>
              <a:t> runoff in urban areas. Disconnected- runoff into </a:t>
            </a:r>
            <a:r>
              <a:rPr lang="en-US" sz="2800" dirty="0" err="1" smtClean="0"/>
              <a:t>stormwater</a:t>
            </a:r>
            <a:r>
              <a:rPr lang="en-US" sz="2800" dirty="0" smtClean="0"/>
              <a:t> retention areas.</a:t>
            </a:r>
          </a:p>
          <a:p>
            <a:pPr marL="0" indent="0">
              <a:buNone/>
            </a:pPr>
            <a:endParaRPr lang="en-US" dirty="0"/>
          </a:p>
        </p:txBody>
      </p:sp>
      <p:sp>
        <p:nvSpPr>
          <p:cNvPr id="4" name="TextBox 3"/>
          <p:cNvSpPr txBox="1"/>
          <p:nvPr/>
        </p:nvSpPr>
        <p:spPr>
          <a:xfrm>
            <a:off x="914400" y="6172200"/>
            <a:ext cx="7391400" cy="369332"/>
          </a:xfrm>
          <a:prstGeom prst="rect">
            <a:avLst/>
          </a:prstGeom>
          <a:noFill/>
        </p:spPr>
        <p:txBody>
          <a:bodyPr wrap="square" rtlCol="0">
            <a:spAutoFit/>
          </a:bodyPr>
          <a:lstStyle/>
          <a:p>
            <a:r>
              <a:rPr lang="en-US" dirty="0">
                <a:hlinkClick r:id="rId3"/>
              </a:rPr>
              <a:t>http://www.deldot.gov/information/pubs_forms/manuals/traffic_counts/</a:t>
            </a:r>
            <a:endParaRPr lang="en-US" dirty="0"/>
          </a:p>
        </p:txBody>
      </p:sp>
    </p:spTree>
    <p:extLst>
      <p:ext uri="{BB962C8B-B14F-4D97-AF65-F5344CB8AC3E}">
        <p14:creationId xmlns:p14="http://schemas.microsoft.com/office/powerpoint/2010/main" val="322917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Phase 6 Proposal- Natural</a:t>
            </a:r>
            <a:endParaRPr lang="en-US" sz="3200" dirty="0"/>
          </a:p>
        </p:txBody>
      </p:sp>
      <p:sp>
        <p:nvSpPr>
          <p:cNvPr id="3" name="Content Placeholder 2"/>
          <p:cNvSpPr>
            <a:spLocks noGrp="1"/>
          </p:cNvSpPr>
          <p:nvPr>
            <p:ph idx="1"/>
          </p:nvPr>
        </p:nvSpPr>
        <p:spPr>
          <a:xfrm>
            <a:off x="457200" y="1295400"/>
            <a:ext cx="8229600" cy="5137666"/>
          </a:xfrm>
        </p:spPr>
        <p:txBody>
          <a:bodyPr>
            <a:noAutofit/>
          </a:bodyPr>
          <a:lstStyle/>
          <a:p>
            <a:r>
              <a:rPr lang="en-US" sz="2400" b="1" u="sng" dirty="0" smtClean="0"/>
              <a:t>Forest</a:t>
            </a:r>
            <a:r>
              <a:rPr lang="en-US" sz="2400" dirty="0" smtClean="0"/>
              <a:t>:</a:t>
            </a:r>
          </a:p>
          <a:p>
            <a:pPr marL="514350" indent="-514350">
              <a:buAutoNum type="alphaUcPeriod"/>
            </a:pPr>
            <a:r>
              <a:rPr lang="en-US" sz="2400" dirty="0" smtClean="0"/>
              <a:t>Upland v Floodplain v Riparian- Forested areas can be clipped/intersected to flood plain.  Intersect to various soil types for upland characteristics.</a:t>
            </a:r>
          </a:p>
          <a:p>
            <a:pPr marL="514350" indent="-514350">
              <a:buAutoNum type="alphaUcPeriod"/>
            </a:pPr>
            <a:r>
              <a:rPr lang="en-US" sz="2400" dirty="0" smtClean="0"/>
              <a:t>Disturbed v undisturbed- What is the definition?  Areas can be seen using aerial vs LULC. DDA Timber Harvest can pick up some areas.  PLUS projects/comments</a:t>
            </a:r>
          </a:p>
          <a:p>
            <a:pPr marL="514350" indent="-514350">
              <a:buAutoNum type="alphaUcPeriod"/>
            </a:pPr>
            <a:r>
              <a:rPr lang="en-US" sz="2400" dirty="0" smtClean="0"/>
              <a:t>Harvest v </a:t>
            </a:r>
            <a:r>
              <a:rPr lang="en-US" sz="2400" dirty="0" err="1" smtClean="0"/>
              <a:t>unharvested</a:t>
            </a:r>
            <a:r>
              <a:rPr lang="en-US" sz="2400" dirty="0" smtClean="0"/>
              <a:t>- DE Forestry already collects this.</a:t>
            </a:r>
          </a:p>
          <a:p>
            <a:pPr marL="514350" indent="-514350">
              <a:buAutoNum type="alphaUcPeriod"/>
            </a:pPr>
            <a:r>
              <a:rPr lang="en-US" sz="2400" dirty="0" smtClean="0"/>
              <a:t>Large patch v small patch-  Need definition.  Will small patches along waterways (ditches, channeled streams) be riparian?</a:t>
            </a:r>
          </a:p>
        </p:txBody>
      </p:sp>
      <p:sp>
        <p:nvSpPr>
          <p:cNvPr id="4" name="TextBox 3"/>
          <p:cNvSpPr txBox="1"/>
          <p:nvPr/>
        </p:nvSpPr>
        <p:spPr>
          <a:xfrm>
            <a:off x="2667000" y="6274231"/>
            <a:ext cx="3962400" cy="369332"/>
          </a:xfrm>
          <a:prstGeom prst="rect">
            <a:avLst/>
          </a:prstGeom>
          <a:noFill/>
        </p:spPr>
        <p:txBody>
          <a:bodyPr wrap="square" rtlCol="0">
            <a:spAutoFit/>
          </a:bodyPr>
          <a:lstStyle/>
          <a:p>
            <a:pPr algn="ctr"/>
            <a:r>
              <a:rPr lang="en-US" dirty="0" smtClean="0">
                <a:hlinkClick r:id="rId3"/>
              </a:rPr>
              <a:t>http://stateplanning.delaware.gov/plus/</a:t>
            </a:r>
            <a:endParaRPr lang="en-US" dirty="0"/>
          </a:p>
        </p:txBody>
      </p:sp>
    </p:spTree>
    <p:extLst>
      <p:ext uri="{BB962C8B-B14F-4D97-AF65-F5344CB8AC3E}">
        <p14:creationId xmlns:p14="http://schemas.microsoft.com/office/powerpoint/2010/main" val="203419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a:t>
            </a:r>
            <a:r>
              <a:rPr lang="en-US" smtClean="0"/>
              <a:t>6 Proposal-Natural</a:t>
            </a:r>
            <a:endParaRPr lang="en-US"/>
          </a:p>
        </p:txBody>
      </p:sp>
      <p:sp>
        <p:nvSpPr>
          <p:cNvPr id="3" name="Content Placeholder 2"/>
          <p:cNvSpPr>
            <a:spLocks noGrp="1"/>
          </p:cNvSpPr>
          <p:nvPr>
            <p:ph sz="half" idx="1"/>
          </p:nvPr>
        </p:nvSpPr>
        <p:spPr/>
        <p:txBody>
          <a:bodyPr>
            <a:normAutofit fontScale="62500" lnSpcReduction="20000"/>
          </a:bodyPr>
          <a:lstStyle/>
          <a:p>
            <a:r>
              <a:rPr lang="en-US" b="1" u="sng" dirty="0" smtClean="0"/>
              <a:t>Wetlands</a:t>
            </a:r>
            <a:r>
              <a:rPr lang="en-US" dirty="0" smtClean="0"/>
              <a:t>:</a:t>
            </a:r>
          </a:p>
          <a:p>
            <a:pPr marL="514350" indent="-514350">
              <a:buAutoNum type="alphaUcPeriod"/>
            </a:pPr>
            <a:r>
              <a:rPr lang="en-US" dirty="0" smtClean="0"/>
              <a:t>Tidal vs Non-tidal- SWMP 2007 has been divided tidal, non-tidal, artificial. </a:t>
            </a:r>
            <a:r>
              <a:rPr lang="en-US" dirty="0" smtClean="0">
                <a:solidFill>
                  <a:srgbClr val="FF0000"/>
                </a:solidFill>
              </a:rPr>
              <a:t>2012 will be divided same.</a:t>
            </a:r>
            <a:endParaRPr lang="en-US" dirty="0" smtClean="0"/>
          </a:p>
          <a:p>
            <a:pPr marL="514350" indent="-514350">
              <a:buAutoNum type="alphaUcPeriod"/>
            </a:pPr>
            <a:r>
              <a:rPr lang="en-US" dirty="0" smtClean="0"/>
              <a:t>Floodplain vs Upland- Intersect wetland to floodplain. Upland areas have to determine by soil profiles.</a:t>
            </a:r>
          </a:p>
          <a:p>
            <a:pPr marL="514350" indent="-514350">
              <a:buAutoNum type="alphaUcPeriod"/>
            </a:pPr>
            <a:r>
              <a:rPr lang="en-US" dirty="0" smtClean="0"/>
              <a:t>Scrub-shrub vs Forested-</a:t>
            </a:r>
            <a:r>
              <a:rPr lang="en-US" dirty="0"/>
              <a:t> </a:t>
            </a:r>
            <a:r>
              <a:rPr lang="en-US" dirty="0" smtClean="0"/>
              <a:t>Already recorded in LULC. </a:t>
            </a:r>
            <a:r>
              <a:rPr lang="en-US" dirty="0"/>
              <a:t>D</a:t>
            </a:r>
            <a:r>
              <a:rPr lang="en-US" dirty="0" smtClean="0"/>
              <a:t>igitized using aerials, or image classification tool in ArcGIS. </a:t>
            </a:r>
          </a:p>
        </p:txBody>
      </p:sp>
      <p:sp>
        <p:nvSpPr>
          <p:cNvPr id="4" name="Content Placeholder 3"/>
          <p:cNvSpPr>
            <a:spLocks noGrp="1"/>
          </p:cNvSpPr>
          <p:nvPr>
            <p:ph sz="half" idx="2"/>
          </p:nvPr>
        </p:nvSpPr>
        <p:spPr/>
        <p:txBody>
          <a:bodyPr>
            <a:normAutofit fontScale="62500" lnSpcReduction="20000"/>
          </a:bodyPr>
          <a:lstStyle/>
          <a:p>
            <a:r>
              <a:rPr lang="en-US" b="1" u="sng" dirty="0" smtClean="0"/>
              <a:t>Beaches</a:t>
            </a:r>
            <a:r>
              <a:rPr lang="en-US" dirty="0" smtClean="0"/>
              <a:t>:</a:t>
            </a:r>
          </a:p>
          <a:p>
            <a:pPr marL="0" indent="0">
              <a:buNone/>
            </a:pPr>
            <a:r>
              <a:rPr lang="en-US" dirty="0"/>
              <a:t> </a:t>
            </a:r>
            <a:r>
              <a:rPr lang="en-US" dirty="0" smtClean="0"/>
              <a:t>        Definition- guarded, marine coastal waters. </a:t>
            </a:r>
          </a:p>
          <a:p>
            <a:pPr marL="0" indent="0">
              <a:buNone/>
            </a:pPr>
            <a:r>
              <a:rPr lang="en-US" dirty="0" smtClean="0"/>
              <a:t>          Recreation Water Program monitors Nanticoke River (</a:t>
            </a:r>
            <a:r>
              <a:rPr lang="en-US" dirty="0" err="1" smtClean="0"/>
              <a:t>Riverfest</a:t>
            </a:r>
            <a:r>
              <a:rPr lang="en-US" dirty="0" smtClean="0"/>
              <a:t>) &amp; </a:t>
            </a:r>
            <a:r>
              <a:rPr lang="en-US" dirty="0" err="1" smtClean="0"/>
              <a:t>Lums</a:t>
            </a:r>
            <a:r>
              <a:rPr lang="en-US" dirty="0" smtClean="0"/>
              <a:t> Pond (Triathlon/</a:t>
            </a:r>
            <a:r>
              <a:rPr lang="en-US" dirty="0" err="1" smtClean="0"/>
              <a:t>Duathlon</a:t>
            </a:r>
            <a:r>
              <a:rPr lang="en-US" dirty="0" smtClean="0"/>
              <a:t>)</a:t>
            </a:r>
          </a:p>
          <a:p>
            <a:pPr marL="0" indent="0">
              <a:buNone/>
            </a:pPr>
            <a:r>
              <a:rPr lang="en-US" dirty="0" smtClean="0"/>
              <a:t>~Shellfish &amp; Recreational Water Programs monitored Nanticoke River for shellfish growing waters (roughly 10 years ago)</a:t>
            </a:r>
          </a:p>
          <a:p>
            <a:r>
              <a:rPr lang="en-US" b="1" u="sng" dirty="0" smtClean="0"/>
              <a:t>Water</a:t>
            </a:r>
            <a:r>
              <a:rPr lang="en-US" dirty="0" smtClean="0"/>
              <a:t>:</a:t>
            </a:r>
          </a:p>
          <a:p>
            <a:pPr marL="0" indent="0">
              <a:buNone/>
            </a:pPr>
            <a:r>
              <a:rPr lang="en-US" dirty="0"/>
              <a:t> </a:t>
            </a:r>
            <a:r>
              <a:rPr lang="en-US" dirty="0" smtClean="0"/>
              <a:t>         Use National Hydrography dataset. Uniform. Updated continuously.  </a:t>
            </a:r>
            <a:r>
              <a:rPr lang="en-US" dirty="0" err="1" smtClean="0"/>
              <a:t>Waterbodies</a:t>
            </a:r>
            <a:r>
              <a:rPr lang="en-US" dirty="0" smtClean="0"/>
              <a:t> not included at 24k scale can be digitized via aerial imagery by counties/municipalities. </a:t>
            </a:r>
          </a:p>
          <a:p>
            <a:pPr marL="0" indent="0">
              <a:buNone/>
            </a:pPr>
            <a:r>
              <a:rPr lang="en-US" dirty="0" smtClean="0"/>
              <a:t>~Delaware has statewide tax ditch information.</a:t>
            </a:r>
            <a:endParaRPr lang="en-US" dirty="0"/>
          </a:p>
        </p:txBody>
      </p:sp>
    </p:spTree>
    <p:extLst>
      <p:ext uri="{BB962C8B-B14F-4D97-AF65-F5344CB8AC3E}">
        <p14:creationId xmlns:p14="http://schemas.microsoft.com/office/powerpoint/2010/main" val="15600632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Phase 6 Proposal-Wastewater</a:t>
            </a:r>
            <a:endParaRPr lang="en-US" dirty="0"/>
          </a:p>
        </p:txBody>
      </p:sp>
      <p:sp>
        <p:nvSpPr>
          <p:cNvPr id="3" name="Content Placeholder 2"/>
          <p:cNvSpPr>
            <a:spLocks noGrp="1"/>
          </p:cNvSpPr>
          <p:nvPr>
            <p:ph idx="1"/>
          </p:nvPr>
        </p:nvSpPr>
        <p:spPr/>
        <p:txBody>
          <a:bodyPr>
            <a:normAutofit/>
          </a:bodyPr>
          <a:lstStyle/>
          <a:p>
            <a:r>
              <a:rPr lang="en-US" dirty="0" smtClean="0"/>
              <a:t>Sewer-Current coverage via districts/municipalities. (NPDES locations recorded)</a:t>
            </a:r>
          </a:p>
          <a:p>
            <a:pPr marL="0" indent="0">
              <a:buNone/>
            </a:pPr>
            <a:r>
              <a:rPr lang="en-US" dirty="0" smtClean="0"/>
              <a:t>~WWTP Treatment levels recorded</a:t>
            </a:r>
          </a:p>
          <a:p>
            <a:pPr marL="0" indent="0">
              <a:buNone/>
            </a:pPr>
            <a:r>
              <a:rPr lang="en-US" dirty="0" smtClean="0"/>
              <a:t>Spray irrigation sites recorded</a:t>
            </a:r>
          </a:p>
          <a:p>
            <a:pPr marL="0" indent="0">
              <a:buNone/>
            </a:pPr>
            <a:r>
              <a:rPr lang="en-US" dirty="0" smtClean="0"/>
              <a:t>*</a:t>
            </a:r>
            <a:r>
              <a:rPr lang="en-US" dirty="0" smtClean="0">
                <a:solidFill>
                  <a:schemeClr val="accent6">
                    <a:lumMod val="75000"/>
                  </a:schemeClr>
                </a:solidFill>
              </a:rPr>
              <a:t>Currently working on statewide sewer layer vs non-sewer via parcels billed by county/municipalities</a:t>
            </a:r>
          </a:p>
        </p:txBody>
      </p:sp>
    </p:spTree>
    <p:extLst>
      <p:ext uri="{BB962C8B-B14F-4D97-AF65-F5344CB8AC3E}">
        <p14:creationId xmlns:p14="http://schemas.microsoft.com/office/powerpoint/2010/main" val="91463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Phase 6 Proposal-Wastewater</a:t>
            </a:r>
            <a:endParaRPr lang="en-US" sz="3200" dirty="0"/>
          </a:p>
        </p:txBody>
      </p:sp>
      <p:sp>
        <p:nvSpPr>
          <p:cNvPr id="3" name="Content Placeholder 2"/>
          <p:cNvSpPr>
            <a:spLocks noGrp="1"/>
          </p:cNvSpPr>
          <p:nvPr>
            <p:ph idx="1"/>
          </p:nvPr>
        </p:nvSpPr>
        <p:spPr>
          <a:xfrm>
            <a:off x="228600" y="1295400"/>
            <a:ext cx="8763000" cy="5334000"/>
          </a:xfrm>
        </p:spPr>
        <p:txBody>
          <a:bodyPr>
            <a:normAutofit fontScale="62500" lnSpcReduction="20000"/>
          </a:bodyPr>
          <a:lstStyle/>
          <a:p>
            <a:r>
              <a:rPr lang="en-US" b="1" u="sng" dirty="0" smtClean="0"/>
              <a:t>Onsite Septic</a:t>
            </a:r>
            <a:r>
              <a:rPr lang="en-US" dirty="0" smtClean="0"/>
              <a:t>:</a:t>
            </a:r>
          </a:p>
          <a:p>
            <a:pPr marL="0" indent="0">
              <a:buNone/>
            </a:pPr>
            <a:r>
              <a:rPr lang="en-US" dirty="0" smtClean="0"/>
              <a:t>Currently recorded through DEN (tracking of onsite permits placed on centroid of parcel)</a:t>
            </a:r>
          </a:p>
          <a:p>
            <a:pPr marL="0" indent="0">
              <a:buNone/>
            </a:pPr>
            <a:r>
              <a:rPr lang="en-US" dirty="0" smtClean="0"/>
              <a:t>A. Distance from streams- Use </a:t>
            </a:r>
            <a:r>
              <a:rPr lang="en-US" dirty="0" err="1" smtClean="0"/>
              <a:t>CommunityVIZ</a:t>
            </a:r>
            <a:r>
              <a:rPr lang="en-US" dirty="0" smtClean="0"/>
              <a:t> or proximity analysis ESRI to NHD layer. Class H program will pin existing systems on an exact location on parcel</a:t>
            </a:r>
          </a:p>
          <a:p>
            <a:pPr marL="0" indent="0">
              <a:buNone/>
            </a:pPr>
            <a:endParaRPr lang="en-US" dirty="0" smtClean="0"/>
          </a:p>
          <a:p>
            <a:pPr marL="0" indent="0">
              <a:buNone/>
            </a:pPr>
            <a:r>
              <a:rPr lang="en-US" dirty="0" smtClean="0"/>
              <a:t>B. Mass drain fields- Large systems (&gt;2,500 GPD) recorded in DEN</a:t>
            </a:r>
          </a:p>
          <a:p>
            <a:pPr marL="0" indent="0">
              <a:buNone/>
            </a:pPr>
            <a:endParaRPr lang="en-US" dirty="0" smtClean="0"/>
          </a:p>
          <a:p>
            <a:pPr marL="0" indent="0">
              <a:buNone/>
            </a:pPr>
            <a:r>
              <a:rPr lang="en-US" dirty="0" smtClean="0"/>
              <a:t>C. Shallow Drain Fields- Small systems (&lt;2,500 GPD) permit recorded in DEN</a:t>
            </a:r>
          </a:p>
          <a:p>
            <a:pPr marL="0" indent="0">
              <a:buNone/>
            </a:pPr>
            <a:endParaRPr lang="en-US" dirty="0"/>
          </a:p>
          <a:p>
            <a:pPr marL="0" indent="0">
              <a:buNone/>
            </a:pPr>
            <a:r>
              <a:rPr lang="en-US" dirty="0" smtClean="0"/>
              <a:t>D. Failing System- Class H Inspection statewide during property transfer.  If found year to replace.  Promulgation of new regulations exact location is now required and recorded in DEN.  Use CIR or Landsat to look for wet areas on parcels.</a:t>
            </a:r>
          </a:p>
          <a:p>
            <a:pPr marL="0" indent="0">
              <a:buNone/>
            </a:pPr>
            <a:endParaRPr lang="en-US" dirty="0"/>
          </a:p>
          <a:p>
            <a:pPr marL="0" indent="0">
              <a:buNone/>
            </a:pPr>
            <a:r>
              <a:rPr lang="en-US" dirty="0" smtClean="0"/>
              <a:t>E. Direct Discharges- NPDES tracked via point. Track leaking underground storage tanks, SIRB’S</a:t>
            </a:r>
          </a:p>
          <a:p>
            <a:pPr marL="0" indent="0">
              <a:buNone/>
            </a:pPr>
            <a:endParaRPr lang="en-US" dirty="0"/>
          </a:p>
          <a:p>
            <a:pPr marL="0" indent="0" algn="ctr">
              <a:buNone/>
            </a:pPr>
            <a:r>
              <a:rPr lang="en-US" dirty="0" smtClean="0">
                <a:hlinkClick r:id="rId3"/>
              </a:rPr>
              <a:t>http://www.nav.dnrec.delaware.gov/DEN3/Search/MapSearch.aspx</a:t>
            </a:r>
            <a:endParaRPr lang="en-US" dirty="0" smtClean="0"/>
          </a:p>
          <a:p>
            <a:pPr marL="0" indent="0">
              <a:buNone/>
            </a:pPr>
            <a:endParaRPr lang="en-US" dirty="0" smtClean="0"/>
          </a:p>
        </p:txBody>
      </p:sp>
    </p:spTree>
    <p:extLst>
      <p:ext uri="{BB962C8B-B14F-4D97-AF65-F5344CB8AC3E}">
        <p14:creationId xmlns:p14="http://schemas.microsoft.com/office/powerpoint/2010/main" val="33277956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Delaware records a lot of data spatially</a:t>
            </a:r>
          </a:p>
          <a:p>
            <a:r>
              <a:rPr lang="en-US" dirty="0" smtClean="0"/>
              <a:t>How to pick up areas that are not cost shared</a:t>
            </a:r>
          </a:p>
          <a:p>
            <a:r>
              <a:rPr lang="en-US" dirty="0" smtClean="0"/>
              <a:t>Need definitions</a:t>
            </a:r>
          </a:p>
          <a:p>
            <a:r>
              <a:rPr lang="en-US" dirty="0" smtClean="0"/>
              <a:t>Everything is based on funding</a:t>
            </a:r>
          </a:p>
          <a:p>
            <a:r>
              <a:rPr lang="en-US" dirty="0" smtClean="0"/>
              <a:t>Need to revamp current databases for exact location not default centroid parcel or guess.</a:t>
            </a:r>
          </a:p>
          <a:p>
            <a:r>
              <a:rPr lang="en-US" dirty="0" smtClean="0"/>
              <a:t>Land Use vs Imagery are planned to be on 5 year cycles</a:t>
            </a:r>
          </a:p>
          <a:p>
            <a:r>
              <a:rPr lang="en-US" dirty="0" smtClean="0"/>
              <a:t>Other: Water Control BMP’s, Above Ground/Under Ground Storage Tanks</a:t>
            </a:r>
          </a:p>
        </p:txBody>
      </p:sp>
    </p:spTree>
    <p:extLst>
      <p:ext uri="{BB962C8B-B14F-4D97-AF65-F5344CB8AC3E}">
        <p14:creationId xmlns:p14="http://schemas.microsoft.com/office/powerpoint/2010/main" val="443443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200" dirty="0" smtClean="0"/>
              <a:t>Special Thanks To:</a:t>
            </a:r>
            <a:endParaRPr lang="en-US" sz="3200" dirty="0"/>
          </a:p>
        </p:txBody>
      </p:sp>
      <p:sp>
        <p:nvSpPr>
          <p:cNvPr id="3" name="Content Placeholder 2"/>
          <p:cNvSpPr>
            <a:spLocks noGrp="1"/>
          </p:cNvSpPr>
          <p:nvPr>
            <p:ph idx="1"/>
          </p:nvPr>
        </p:nvSpPr>
        <p:spPr>
          <a:xfrm>
            <a:off x="457200" y="762000"/>
            <a:ext cx="8229600" cy="6096000"/>
          </a:xfrm>
          <a:noFill/>
        </p:spPr>
        <p:txBody>
          <a:bodyPr>
            <a:normAutofit fontScale="25000" lnSpcReduction="20000"/>
          </a:bodyPr>
          <a:lstStyle/>
          <a:p>
            <a:pPr marL="0" indent="0" algn="ctr">
              <a:buNone/>
            </a:pPr>
            <a:r>
              <a:rPr lang="en-US" sz="7200" b="1" dirty="0" smtClean="0"/>
              <a:t>Wetlands</a:t>
            </a:r>
          </a:p>
          <a:p>
            <a:pPr marL="0" indent="0" algn="ctr">
              <a:buNone/>
            </a:pPr>
            <a:r>
              <a:rPr lang="en-US" sz="7200" dirty="0" smtClean="0">
                <a:hlinkClick r:id="rId3"/>
              </a:rPr>
              <a:t>Mark.Biddle@state.de.us</a:t>
            </a:r>
            <a:endParaRPr lang="en-US" sz="7200" dirty="0" smtClean="0"/>
          </a:p>
          <a:p>
            <a:pPr marL="0" indent="0" algn="ctr">
              <a:buNone/>
            </a:pPr>
            <a:r>
              <a:rPr lang="en-US" sz="7200" b="1" dirty="0" err="1" smtClean="0"/>
              <a:t>Stormwater</a:t>
            </a:r>
            <a:endParaRPr lang="en-US" sz="7200" b="1" dirty="0" smtClean="0"/>
          </a:p>
          <a:p>
            <a:pPr marL="0" indent="0" algn="ctr">
              <a:buNone/>
            </a:pPr>
            <a:r>
              <a:rPr lang="en-US" sz="7200" dirty="0" smtClean="0">
                <a:hlinkClick r:id="rId4"/>
              </a:rPr>
              <a:t>Sandra.Goodrow@state.de.us</a:t>
            </a:r>
            <a:endParaRPr lang="en-US" sz="7200" dirty="0" smtClean="0"/>
          </a:p>
          <a:p>
            <a:pPr marL="0" indent="0" algn="ctr">
              <a:buNone/>
            </a:pPr>
            <a:r>
              <a:rPr lang="en-US" sz="7200" b="1" dirty="0" smtClean="0"/>
              <a:t>Wastewater </a:t>
            </a:r>
          </a:p>
          <a:p>
            <a:pPr marL="0" indent="0" algn="ctr">
              <a:buNone/>
            </a:pPr>
            <a:r>
              <a:rPr lang="en-US" sz="7200" dirty="0" smtClean="0"/>
              <a:t>Onsite Systems- </a:t>
            </a:r>
            <a:r>
              <a:rPr lang="en-US" sz="7200" dirty="0" smtClean="0">
                <a:hlinkClick r:id="rId5"/>
              </a:rPr>
              <a:t>Dave.Schepens@state.de.us</a:t>
            </a:r>
            <a:endParaRPr lang="en-US" sz="7200" dirty="0" smtClean="0"/>
          </a:p>
          <a:p>
            <a:pPr marL="0" indent="0" algn="ctr">
              <a:buNone/>
            </a:pPr>
            <a:r>
              <a:rPr lang="en-US" sz="7200" dirty="0" smtClean="0"/>
              <a:t>Class H Inspections- </a:t>
            </a:r>
            <a:r>
              <a:rPr lang="en-US" sz="7200" dirty="0" smtClean="0">
                <a:hlinkClick r:id="rId6"/>
              </a:rPr>
              <a:t>Scott.Eichholz@state.de.us</a:t>
            </a:r>
            <a:endParaRPr lang="en-US" sz="7200" dirty="0" smtClean="0"/>
          </a:p>
          <a:p>
            <a:pPr marL="0" indent="0" algn="ctr">
              <a:buNone/>
            </a:pPr>
            <a:r>
              <a:rPr lang="en-US" sz="7200" dirty="0" smtClean="0"/>
              <a:t>Large Systems- </a:t>
            </a:r>
            <a:r>
              <a:rPr lang="en-US" sz="7200" dirty="0" smtClean="0">
                <a:hlinkClick r:id="rId7"/>
              </a:rPr>
              <a:t>Derrick.Caruthers@state.de.us</a:t>
            </a:r>
            <a:endParaRPr lang="en-US" sz="7200" dirty="0" smtClean="0"/>
          </a:p>
          <a:p>
            <a:pPr marL="0" indent="0" algn="ctr">
              <a:buNone/>
            </a:pPr>
            <a:r>
              <a:rPr lang="en-US" sz="7200" dirty="0"/>
              <a:t> </a:t>
            </a:r>
            <a:r>
              <a:rPr lang="en-US" sz="7200" dirty="0" smtClean="0"/>
              <a:t>                           </a:t>
            </a:r>
            <a:r>
              <a:rPr lang="en-US" sz="7200" dirty="0" smtClean="0">
                <a:hlinkClick r:id="rId8"/>
              </a:rPr>
              <a:t>Ronald.Graeber@state.de.us</a:t>
            </a:r>
            <a:endParaRPr lang="en-US" sz="7200" dirty="0" smtClean="0"/>
          </a:p>
          <a:p>
            <a:pPr marL="0" indent="0" algn="ctr">
              <a:buNone/>
            </a:pPr>
            <a:r>
              <a:rPr lang="en-US" sz="7200" b="1" dirty="0" smtClean="0"/>
              <a:t>DDA Forestry</a:t>
            </a:r>
            <a:endParaRPr lang="en-US" sz="7200" dirty="0" smtClean="0"/>
          </a:p>
          <a:p>
            <a:pPr marL="0" indent="0" algn="ctr">
              <a:buNone/>
            </a:pPr>
            <a:r>
              <a:rPr lang="en-US" sz="7200" dirty="0" smtClean="0"/>
              <a:t> </a:t>
            </a:r>
            <a:r>
              <a:rPr lang="en-US" sz="7200" dirty="0" smtClean="0">
                <a:hlinkClick r:id="rId9"/>
              </a:rPr>
              <a:t>Kyle.Hoyd@state.de.us</a:t>
            </a:r>
            <a:endParaRPr lang="en-US" sz="7200" dirty="0" smtClean="0"/>
          </a:p>
          <a:p>
            <a:pPr marL="0" indent="0" algn="ctr">
              <a:buNone/>
            </a:pPr>
            <a:r>
              <a:rPr lang="en-US" sz="7200" dirty="0"/>
              <a:t> </a:t>
            </a:r>
            <a:r>
              <a:rPr lang="en-US" sz="7200" dirty="0" smtClean="0"/>
              <a:t>     </a:t>
            </a:r>
            <a:r>
              <a:rPr lang="en-US" sz="7200" dirty="0" smtClean="0">
                <a:hlinkClick r:id="rId10"/>
              </a:rPr>
              <a:t>William.Seybold@state.de.us</a:t>
            </a:r>
            <a:endParaRPr lang="en-US" sz="7200" dirty="0" smtClean="0"/>
          </a:p>
          <a:p>
            <a:pPr marL="0" indent="0" algn="ctr">
              <a:buNone/>
            </a:pPr>
            <a:r>
              <a:rPr lang="en-US" sz="7200" b="1" dirty="0" smtClean="0"/>
              <a:t>DDA Agriculture</a:t>
            </a:r>
            <a:endParaRPr lang="en-US" sz="7200" dirty="0"/>
          </a:p>
          <a:p>
            <a:pPr marL="0" indent="0" algn="ctr">
              <a:buNone/>
            </a:pPr>
            <a:r>
              <a:rPr lang="en-US" sz="7200" dirty="0" smtClean="0"/>
              <a:t> </a:t>
            </a:r>
            <a:r>
              <a:rPr lang="en-US" sz="7200" dirty="0" smtClean="0">
                <a:hlinkClick r:id="rId11"/>
              </a:rPr>
              <a:t>Mark.Davis@state.de.us</a:t>
            </a:r>
            <a:r>
              <a:rPr lang="en-US" sz="7200" dirty="0" smtClean="0"/>
              <a:t>  </a:t>
            </a:r>
          </a:p>
          <a:p>
            <a:pPr marL="0" indent="0" algn="ctr">
              <a:buNone/>
            </a:pPr>
            <a:r>
              <a:rPr lang="en-US" sz="7200" b="1" dirty="0" smtClean="0"/>
              <a:t>Sussex Conservation District</a:t>
            </a:r>
          </a:p>
          <a:p>
            <a:pPr marL="0" indent="0" algn="ctr">
              <a:buNone/>
            </a:pPr>
            <a:r>
              <a:rPr lang="en-US" sz="7200" b="1" dirty="0" smtClean="0"/>
              <a:t> </a:t>
            </a:r>
            <a:r>
              <a:rPr lang="en-US" sz="7200" dirty="0" smtClean="0">
                <a:hlinkClick r:id="rId12"/>
              </a:rPr>
              <a:t>Debbie.Absher@de.nacdnet.net</a:t>
            </a:r>
            <a:endParaRPr lang="en-US" sz="7200" dirty="0" smtClean="0"/>
          </a:p>
          <a:p>
            <a:pPr marL="0" indent="0" algn="ctr">
              <a:buNone/>
            </a:pPr>
            <a:r>
              <a:rPr lang="en-US" sz="7200" b="1" dirty="0" smtClean="0"/>
              <a:t>Waste and </a:t>
            </a:r>
            <a:r>
              <a:rPr lang="en-US" sz="7200" b="1" dirty="0"/>
              <a:t>Hazardous </a:t>
            </a:r>
            <a:r>
              <a:rPr lang="en-US" sz="7200" b="1" dirty="0" smtClean="0"/>
              <a:t>Substances</a:t>
            </a:r>
          </a:p>
          <a:p>
            <a:pPr marL="0" indent="0" algn="ctr">
              <a:buNone/>
            </a:pPr>
            <a:r>
              <a:rPr lang="en-US" sz="7200" b="1" dirty="0" smtClean="0"/>
              <a:t> </a:t>
            </a:r>
            <a:r>
              <a:rPr lang="en-US" sz="7200" dirty="0" smtClean="0">
                <a:hlinkClick r:id="rId13"/>
              </a:rPr>
              <a:t>Elizabeth.Wolff@state.de.us</a:t>
            </a:r>
            <a:endParaRPr lang="en-US" sz="7200" dirty="0" smtClean="0"/>
          </a:p>
          <a:p>
            <a:pPr marL="0" indent="0" algn="ctr">
              <a:buNone/>
            </a:pPr>
            <a:r>
              <a:rPr lang="en-US" sz="7200" b="1" dirty="0" smtClean="0"/>
              <a:t>DE </a:t>
            </a:r>
            <a:r>
              <a:rPr lang="en-US" sz="7200" b="1" dirty="0" err="1" smtClean="0"/>
              <a:t>Dept</a:t>
            </a:r>
            <a:r>
              <a:rPr lang="en-US" sz="7200" b="1" dirty="0" smtClean="0"/>
              <a:t> </a:t>
            </a:r>
            <a:r>
              <a:rPr lang="en-US" sz="7200" b="1" dirty="0"/>
              <a:t>of </a:t>
            </a:r>
            <a:r>
              <a:rPr lang="en-US" sz="7200" b="1" dirty="0" smtClean="0"/>
              <a:t>Transportation</a:t>
            </a:r>
          </a:p>
          <a:p>
            <a:pPr marL="0" indent="0" algn="ctr">
              <a:buNone/>
            </a:pPr>
            <a:r>
              <a:rPr lang="en-US" sz="7200" b="1" dirty="0" smtClean="0"/>
              <a:t> </a:t>
            </a:r>
            <a:r>
              <a:rPr lang="en-US" sz="7200" dirty="0" smtClean="0">
                <a:hlinkClick r:id="rId14"/>
              </a:rPr>
              <a:t>J</a:t>
            </a:r>
            <a:r>
              <a:rPr lang="en-US" sz="7200" dirty="0" smtClean="0">
                <a:hlinkClick r:id="rId14"/>
              </a:rPr>
              <a:t>oshua.Thomas@state.de.us</a:t>
            </a:r>
            <a:endParaRPr lang="en-US" sz="7200" dirty="0" smtClean="0"/>
          </a:p>
          <a:p>
            <a:pPr marL="0" indent="0" algn="ctr">
              <a:buNone/>
            </a:pPr>
            <a:r>
              <a:rPr lang="en-US" sz="7200" b="1" dirty="0" smtClean="0"/>
              <a:t>Watershed Assessment</a:t>
            </a:r>
          </a:p>
          <a:p>
            <a:pPr marL="0" indent="0" algn="ctr">
              <a:buNone/>
            </a:pPr>
            <a:r>
              <a:rPr lang="en-US" sz="7200" dirty="0" smtClean="0">
                <a:hlinkClick r:id="rId15"/>
              </a:rPr>
              <a:t>Bryan.Bloch@state.de.us</a:t>
            </a:r>
            <a:endParaRPr lang="en-US" sz="7200" dirty="0" smtClean="0"/>
          </a:p>
          <a:p>
            <a:pPr marL="0" indent="0" algn="ctr">
              <a:buNone/>
            </a:pPr>
            <a:endParaRPr lang="en-US" sz="7400" dirty="0" smtClean="0"/>
          </a:p>
          <a:p>
            <a:pPr marL="0" indent="0">
              <a:buNone/>
            </a:pPr>
            <a:endParaRPr lang="en-US" sz="7400" dirty="0" smtClean="0"/>
          </a:p>
          <a:p>
            <a:pPr marL="0" indent="0">
              <a:buNone/>
            </a:pPr>
            <a:endParaRPr lang="en-US" dirty="0" smtClean="0"/>
          </a:p>
          <a:p>
            <a:pPr marL="0" indent="0">
              <a:buNone/>
            </a:pPr>
            <a:r>
              <a:rPr lang="en-US" dirty="0"/>
              <a:t> </a:t>
            </a:r>
            <a:r>
              <a:rPr lang="en-US" dirty="0" smtClean="0"/>
              <a:t>                </a:t>
            </a:r>
          </a:p>
          <a:p>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31640335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1"/>
            <a:ext cx="7772400" cy="838199"/>
          </a:xfrm>
        </p:spPr>
        <p:txBody>
          <a:bodyPr/>
          <a:lstStyle/>
          <a:p>
            <a:r>
              <a:rPr lang="en-US" dirty="0" smtClean="0"/>
              <a:t>Delaware</a:t>
            </a:r>
            <a:endParaRPr lang="en-US" dirty="0"/>
          </a:p>
        </p:txBody>
      </p:sp>
      <p:sp>
        <p:nvSpPr>
          <p:cNvPr id="3" name="Subtitle 2"/>
          <p:cNvSpPr>
            <a:spLocks noGrp="1"/>
          </p:cNvSpPr>
          <p:nvPr>
            <p:ph type="subTitle" idx="1"/>
          </p:nvPr>
        </p:nvSpPr>
        <p:spPr>
          <a:xfrm>
            <a:off x="1371600" y="1143000"/>
            <a:ext cx="6400800" cy="4267200"/>
          </a:xfrm>
          <a:noFill/>
          <a:effectLst>
            <a:outerShdw blurRad="50800" dist="50800" dir="5400000" algn="ctr" rotWithShape="0">
              <a:srgbClr val="000000">
                <a:alpha val="0"/>
              </a:srgbClr>
            </a:outerShdw>
            <a:reflection stA="0" endPos="65000" dist="50800" dir="5400000" sy="-100000" algn="bl" rotWithShape="0"/>
          </a:effectLst>
        </p:spPr>
        <p:txBody>
          <a:bodyPr>
            <a:normAutofit fontScale="92500" lnSpcReduction="10000"/>
          </a:bodyPr>
          <a:lstStyle/>
          <a:p>
            <a:pPr marL="457200" indent="-457200">
              <a:buFont typeface="Arial" panose="020B0604020202020204" pitchFamily="34" charset="0"/>
              <a:buChar char="•"/>
            </a:pPr>
            <a:endParaRPr lang="en-US" dirty="0" smtClean="0">
              <a:ln>
                <a:solidFill>
                  <a:schemeClr val="bg1"/>
                </a:solidFill>
              </a:ln>
            </a:endParaRPr>
          </a:p>
          <a:p>
            <a:r>
              <a:rPr lang="en-US" sz="4400" dirty="0" smtClean="0">
                <a:solidFill>
                  <a:schemeClr val="tx1"/>
                </a:solidFill>
              </a:rPr>
              <a:t>Chesapeake Bay- 452, 360 acres</a:t>
            </a:r>
          </a:p>
          <a:p>
            <a:endParaRPr lang="en-US" dirty="0" smtClean="0">
              <a:solidFill>
                <a:schemeClr val="tx1"/>
              </a:solidFill>
            </a:endParaRPr>
          </a:p>
          <a:p>
            <a:r>
              <a:rPr lang="en-US" u="sng" dirty="0" smtClean="0">
                <a:solidFill>
                  <a:schemeClr val="tx1"/>
                </a:solidFill>
              </a:rPr>
              <a:t>35% of total area in state </a:t>
            </a:r>
          </a:p>
          <a:p>
            <a:r>
              <a:rPr lang="en-US" dirty="0" smtClean="0">
                <a:solidFill>
                  <a:schemeClr val="tx1"/>
                </a:solidFill>
              </a:rPr>
              <a:t>Primarily Ag (49%)</a:t>
            </a:r>
          </a:p>
          <a:p>
            <a:r>
              <a:rPr lang="en-US" dirty="0" smtClean="0">
                <a:solidFill>
                  <a:schemeClr val="tx1"/>
                </a:solidFill>
              </a:rPr>
              <a:t>Forest/Wetland (</a:t>
            </a:r>
            <a:r>
              <a:rPr lang="en-US" dirty="0">
                <a:solidFill>
                  <a:schemeClr val="tx1"/>
                </a:solidFill>
              </a:rPr>
              <a:t>3</a:t>
            </a:r>
            <a:r>
              <a:rPr lang="en-US" dirty="0" smtClean="0">
                <a:solidFill>
                  <a:schemeClr val="tx1"/>
                </a:solidFill>
              </a:rPr>
              <a:t>7%)</a:t>
            </a:r>
          </a:p>
          <a:p>
            <a:r>
              <a:rPr lang="en-US" dirty="0" smtClean="0">
                <a:solidFill>
                  <a:schemeClr val="tx1"/>
                </a:solidFill>
              </a:rPr>
              <a:t>Developed (10%)</a:t>
            </a:r>
          </a:p>
          <a:p>
            <a:endParaRPr lang="en-US" dirty="0" smtClean="0">
              <a:solidFill>
                <a:srgbClr val="FF0000"/>
              </a:solidFill>
            </a:endParaRPr>
          </a:p>
          <a:p>
            <a:pPr marL="457200" indent="-45720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1792625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152400"/>
            <a:ext cx="8229600" cy="533400"/>
          </a:xfrm>
        </p:spPr>
        <p:txBody>
          <a:bodyPr>
            <a:normAutofit fontScale="90000"/>
          </a:bodyPr>
          <a:lstStyle/>
          <a:p>
            <a:r>
              <a:rPr lang="en-US" dirty="0" smtClean="0"/>
              <a:t>Chesapeake Bay</a:t>
            </a:r>
            <a:endParaRPr lang="en-US" dirty="0"/>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0" y="685800"/>
            <a:ext cx="4512055" cy="6096000"/>
          </a:xfrm>
        </p:spPr>
      </p:pic>
      <p:pic>
        <p:nvPicPr>
          <p:cNvPr id="12" name="Content Placeholder 11"/>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419600" y="762000"/>
            <a:ext cx="4724400" cy="5715000"/>
          </a:xfrm>
        </p:spPr>
      </p:pic>
      <p:sp>
        <p:nvSpPr>
          <p:cNvPr id="14" name="TextBox 13">
            <a:hlinkClick r:id="rId5"/>
          </p:cNvPr>
          <p:cNvSpPr txBox="1"/>
          <p:nvPr/>
        </p:nvSpPr>
        <p:spPr>
          <a:xfrm>
            <a:off x="4543586" y="6477000"/>
            <a:ext cx="4114800" cy="307777"/>
          </a:xfrm>
          <a:prstGeom prst="rect">
            <a:avLst/>
          </a:prstGeom>
          <a:noFill/>
        </p:spPr>
        <p:txBody>
          <a:bodyPr wrap="square" rtlCol="0">
            <a:spAutoFit/>
          </a:bodyPr>
          <a:lstStyle/>
          <a:p>
            <a:pPr algn="ctr"/>
            <a:r>
              <a:rPr lang="en-US" sz="1400" dirty="0" smtClean="0">
                <a:solidFill>
                  <a:srgbClr val="FFFF00"/>
                </a:solidFill>
                <a:hlinkClick r:id="rId6"/>
              </a:rPr>
              <a:t>http://delawarewatersheds.org/chesapeake-bay/</a:t>
            </a:r>
            <a:endParaRPr lang="en-US" sz="1400" dirty="0">
              <a:solidFill>
                <a:srgbClr val="FFFF00"/>
              </a:solidFill>
            </a:endParaRPr>
          </a:p>
        </p:txBody>
      </p:sp>
    </p:spTree>
    <p:extLst>
      <p:ext uri="{BB962C8B-B14F-4D97-AF65-F5344CB8AC3E}">
        <p14:creationId xmlns:p14="http://schemas.microsoft.com/office/powerpoint/2010/main" val="2077400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Imagery and </a:t>
            </a:r>
            <a:r>
              <a:rPr lang="en-US" dirty="0" err="1" smtClean="0"/>
              <a:t>LiDAR</a:t>
            </a:r>
            <a:endParaRPr lang="en-US" dirty="0"/>
          </a:p>
        </p:txBody>
      </p:sp>
      <p:sp>
        <p:nvSpPr>
          <p:cNvPr id="6" name="Content Placeholder 5"/>
          <p:cNvSpPr>
            <a:spLocks noGrp="1"/>
          </p:cNvSpPr>
          <p:nvPr>
            <p:ph idx="1"/>
          </p:nvPr>
        </p:nvSpPr>
        <p:spPr/>
        <p:txBody>
          <a:bodyPr/>
          <a:lstStyle/>
          <a:p>
            <a:r>
              <a:rPr lang="en-US" dirty="0" smtClean="0"/>
              <a:t>Imagery:</a:t>
            </a:r>
          </a:p>
          <a:p>
            <a:pPr marL="0" indent="0">
              <a:buNone/>
            </a:pPr>
            <a:r>
              <a:rPr lang="en-US" dirty="0" smtClean="0"/>
              <a:t>1937, 1954, 1961, 1968, 1992, 2002, 2006, 2007, 2009, 2011, 2012, 2013</a:t>
            </a:r>
          </a:p>
          <a:p>
            <a:r>
              <a:rPr lang="en-US" dirty="0" err="1" smtClean="0"/>
              <a:t>LiDAR</a:t>
            </a:r>
            <a:r>
              <a:rPr lang="en-US" dirty="0" smtClean="0"/>
              <a:t>:</a:t>
            </a:r>
          </a:p>
          <a:p>
            <a:pPr marL="0" indent="0">
              <a:buNone/>
            </a:pPr>
            <a:r>
              <a:rPr lang="en-US" dirty="0" smtClean="0"/>
              <a:t>2007, </a:t>
            </a:r>
            <a:r>
              <a:rPr lang="en-US" i="1" dirty="0" smtClean="0">
                <a:solidFill>
                  <a:srgbClr val="FF0000"/>
                </a:solidFill>
              </a:rPr>
              <a:t>2012</a:t>
            </a:r>
          </a:p>
          <a:p>
            <a:pPr marL="0" indent="0">
              <a:buNone/>
            </a:pPr>
            <a:r>
              <a:rPr lang="en-US" dirty="0" smtClean="0"/>
              <a:t>Imagery Link: </a:t>
            </a:r>
            <a:r>
              <a:rPr lang="en-US" sz="2400" dirty="0" smtClean="0">
                <a:hlinkClick r:id="rId3"/>
              </a:rPr>
              <a:t>http://demac.udel.edu/data/aerial-photography#aerial-tiled</a:t>
            </a:r>
            <a:endParaRPr lang="en-US" sz="2400" dirty="0" smtClean="0"/>
          </a:p>
        </p:txBody>
      </p:sp>
    </p:spTree>
    <p:extLst>
      <p:ext uri="{BB962C8B-B14F-4D97-AF65-F5344CB8AC3E}">
        <p14:creationId xmlns:p14="http://schemas.microsoft.com/office/powerpoint/2010/main" val="39780070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639762"/>
          </a:xfrm>
        </p:spPr>
        <p:txBody>
          <a:bodyPr>
            <a:normAutofit/>
          </a:bodyPr>
          <a:lstStyle/>
          <a:p>
            <a:r>
              <a:rPr lang="en-US" sz="3200" dirty="0" smtClean="0"/>
              <a:t>Land Use</a:t>
            </a:r>
            <a:endParaRPr lang="en-US" sz="3200" dirty="0"/>
          </a:p>
        </p:txBody>
      </p:sp>
      <p:sp>
        <p:nvSpPr>
          <p:cNvPr id="6" name="Content Placeholder 5"/>
          <p:cNvSpPr>
            <a:spLocks noGrp="1"/>
          </p:cNvSpPr>
          <p:nvPr>
            <p:ph sz="half" idx="1"/>
          </p:nvPr>
        </p:nvSpPr>
        <p:spPr>
          <a:xfrm>
            <a:off x="457200" y="990600"/>
            <a:ext cx="3581400" cy="5486400"/>
          </a:xfrm>
        </p:spPr>
        <p:txBody>
          <a:bodyPr>
            <a:normAutofit/>
          </a:bodyPr>
          <a:lstStyle/>
          <a:p>
            <a:pPr marL="0" indent="0">
              <a:buNone/>
            </a:pPr>
            <a:r>
              <a:rPr lang="en-US" dirty="0" smtClean="0"/>
              <a:t>Land Use Land Cover (LULC)</a:t>
            </a:r>
          </a:p>
          <a:p>
            <a:r>
              <a:rPr lang="en-US" dirty="0" smtClean="0"/>
              <a:t>1984, 1992, 1997, 2002, 2007, </a:t>
            </a:r>
            <a:r>
              <a:rPr lang="en-US" i="1" dirty="0" smtClean="0">
                <a:solidFill>
                  <a:srgbClr val="FF0000"/>
                </a:solidFill>
              </a:rPr>
              <a:t>2012</a:t>
            </a:r>
          </a:p>
          <a:p>
            <a:pPr marL="0" indent="0">
              <a:buNone/>
            </a:pPr>
            <a:r>
              <a:rPr lang="en-US" dirty="0" smtClean="0"/>
              <a:t>-1984 – 15 acre mapping unit</a:t>
            </a:r>
          </a:p>
          <a:p>
            <a:pPr marL="0" indent="0">
              <a:buNone/>
            </a:pPr>
            <a:r>
              <a:rPr lang="en-US" dirty="0" smtClean="0"/>
              <a:t>-1992, 1997- 4 acre mapping unit</a:t>
            </a:r>
          </a:p>
          <a:p>
            <a:pPr marL="0" lvl="0" indent="0">
              <a:buNone/>
            </a:pPr>
            <a:r>
              <a:rPr lang="en-US" dirty="0" smtClean="0"/>
              <a:t>- 2002, 2007, </a:t>
            </a:r>
            <a:r>
              <a:rPr lang="en-US" i="1" dirty="0" smtClean="0">
                <a:solidFill>
                  <a:srgbClr val="FF0000"/>
                </a:solidFill>
              </a:rPr>
              <a:t>2012 </a:t>
            </a:r>
            <a:r>
              <a:rPr lang="en-US" dirty="0" smtClean="0"/>
              <a:t>– 2 acre mapping unit</a:t>
            </a:r>
          </a:p>
          <a:p>
            <a:pPr marL="0" lvl="0" indent="0">
              <a:buNone/>
            </a:pPr>
            <a:endParaRPr lang="en-US" dirty="0"/>
          </a:p>
          <a:p>
            <a:endParaRPr lang="en-US" dirty="0"/>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886201" y="990599"/>
            <a:ext cx="5105400" cy="5500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6797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Datasets (continued)</a:t>
            </a:r>
            <a:endParaRPr lang="en-US" dirty="0"/>
          </a:p>
        </p:txBody>
      </p:sp>
      <p:sp>
        <p:nvSpPr>
          <p:cNvPr id="5" name="Content Placeholder 4"/>
          <p:cNvSpPr>
            <a:spLocks noGrp="1"/>
          </p:cNvSpPr>
          <p:nvPr>
            <p:ph idx="1"/>
          </p:nvPr>
        </p:nvSpPr>
        <p:spPr/>
        <p:txBody>
          <a:bodyPr>
            <a:normAutofit fontScale="77500" lnSpcReduction="20000"/>
          </a:bodyPr>
          <a:lstStyle/>
          <a:p>
            <a:r>
              <a:rPr lang="en-US" dirty="0" smtClean="0"/>
              <a:t>Public Lands</a:t>
            </a:r>
          </a:p>
          <a:p>
            <a:r>
              <a:rPr lang="en-US" dirty="0" smtClean="0"/>
              <a:t>Impervious- based off 2007 LU/ Imagery</a:t>
            </a:r>
          </a:p>
          <a:p>
            <a:pPr marL="0" indent="0">
              <a:buNone/>
            </a:pPr>
            <a:r>
              <a:rPr lang="en-US" dirty="0" smtClean="0">
                <a:solidFill>
                  <a:srgbClr val="FF0000"/>
                </a:solidFill>
              </a:rPr>
              <a:t>2012 Pending</a:t>
            </a:r>
          </a:p>
          <a:p>
            <a:r>
              <a:rPr lang="en-US" dirty="0" smtClean="0"/>
              <a:t>Sewer &amp; Wastewater CPCN’s Areas</a:t>
            </a:r>
          </a:p>
          <a:p>
            <a:r>
              <a:rPr lang="en-US" dirty="0" smtClean="0"/>
              <a:t>MS4 Areas</a:t>
            </a:r>
          </a:p>
          <a:p>
            <a:r>
              <a:rPr lang="en-US" dirty="0" smtClean="0"/>
              <a:t>Communities (including mobile </a:t>
            </a:r>
            <a:r>
              <a:rPr lang="en-US" dirty="0"/>
              <a:t>h</a:t>
            </a:r>
            <a:r>
              <a:rPr lang="en-US" dirty="0" smtClean="0"/>
              <a:t>ome)</a:t>
            </a:r>
          </a:p>
          <a:p>
            <a:r>
              <a:rPr lang="en-US" dirty="0" smtClean="0"/>
              <a:t>PLUS Projects (</a:t>
            </a:r>
            <a:r>
              <a:rPr lang="en-US" sz="2100" dirty="0" smtClean="0">
                <a:hlinkClick r:id="rId3"/>
              </a:rPr>
              <a:t>http://stateplanning.delaware.gov/plus/</a:t>
            </a:r>
            <a:r>
              <a:rPr lang="en-US" sz="2100" dirty="0" smtClean="0"/>
              <a:t> )</a:t>
            </a:r>
          </a:p>
          <a:p>
            <a:r>
              <a:rPr lang="en-US" dirty="0" smtClean="0"/>
              <a:t>DDA-Forest</a:t>
            </a:r>
          </a:p>
          <a:p>
            <a:pPr marL="0" indent="0">
              <a:buNone/>
            </a:pPr>
            <a:r>
              <a:rPr lang="en-US" dirty="0" smtClean="0"/>
              <a:t>Forest Cover, Forest Easements, Commercial Forest Plantation Act, Stewardship Plans, E+S Permits, Urban Tree Plantings</a:t>
            </a:r>
          </a:p>
          <a:p>
            <a:r>
              <a:rPr lang="en-US" dirty="0" smtClean="0"/>
              <a:t>DDA-Agriculture</a:t>
            </a:r>
          </a:p>
          <a:p>
            <a:pPr marL="0" indent="0">
              <a:buNone/>
            </a:pPr>
            <a:r>
              <a:rPr lang="en-US" dirty="0" smtClean="0"/>
              <a:t>Districts, Easements, Young Farmer</a:t>
            </a:r>
            <a:endParaRPr lang="en-US" dirty="0"/>
          </a:p>
        </p:txBody>
      </p:sp>
    </p:spTree>
    <p:extLst>
      <p:ext uri="{BB962C8B-B14F-4D97-AF65-F5344CB8AC3E}">
        <p14:creationId xmlns:p14="http://schemas.microsoft.com/office/powerpoint/2010/main" val="2846113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Datasets (continued)</a:t>
            </a:r>
            <a:endParaRPr lang="en-US" dirty="0"/>
          </a:p>
        </p:txBody>
      </p:sp>
      <p:sp>
        <p:nvSpPr>
          <p:cNvPr id="3" name="Content Placeholder 2"/>
          <p:cNvSpPr>
            <a:spLocks noGrp="1"/>
          </p:cNvSpPr>
          <p:nvPr>
            <p:ph idx="1"/>
          </p:nvPr>
        </p:nvSpPr>
        <p:spPr>
          <a:xfrm>
            <a:off x="457200" y="914400"/>
            <a:ext cx="8229600" cy="5211763"/>
          </a:xfrm>
        </p:spPr>
        <p:txBody>
          <a:bodyPr>
            <a:normAutofit fontScale="92500" lnSpcReduction="20000"/>
          </a:bodyPr>
          <a:lstStyle/>
          <a:p>
            <a:r>
              <a:rPr lang="en-US" dirty="0" smtClean="0"/>
              <a:t>Wetlands-type; tidal vs. non-tidal</a:t>
            </a:r>
          </a:p>
          <a:p>
            <a:r>
              <a:rPr lang="en-US" dirty="0" smtClean="0"/>
              <a:t>State Strategies</a:t>
            </a:r>
          </a:p>
          <a:p>
            <a:r>
              <a:rPr lang="en-US" dirty="0" err="1" smtClean="0"/>
              <a:t>Stormwater</a:t>
            </a:r>
            <a:r>
              <a:rPr lang="en-US" dirty="0" smtClean="0"/>
              <a:t>-point based with drainage area, install date attribute ~MUDTRACKER</a:t>
            </a:r>
          </a:p>
          <a:p>
            <a:pPr marL="0" indent="0">
              <a:buNone/>
            </a:pPr>
            <a:r>
              <a:rPr lang="en-US" dirty="0" smtClean="0"/>
              <a:t>Wastewater</a:t>
            </a:r>
          </a:p>
          <a:p>
            <a:r>
              <a:rPr lang="en-US" dirty="0" smtClean="0"/>
              <a:t>Small Onsite Systems-point based on centroid of parcel with system type. (Class H inspection GPS </a:t>
            </a:r>
            <a:r>
              <a:rPr lang="en-US" dirty="0" err="1" smtClean="0"/>
              <a:t>coords</a:t>
            </a:r>
            <a:r>
              <a:rPr lang="en-US" dirty="0" smtClean="0"/>
              <a:t>)</a:t>
            </a:r>
            <a:endParaRPr lang="en-US" dirty="0"/>
          </a:p>
          <a:p>
            <a:r>
              <a:rPr lang="en-US" dirty="0" smtClean="0"/>
              <a:t>Large Onsite Systems</a:t>
            </a:r>
          </a:p>
          <a:p>
            <a:r>
              <a:rPr lang="en-US" dirty="0" smtClean="0"/>
              <a:t>Spray Irrigation Sites</a:t>
            </a:r>
          </a:p>
          <a:p>
            <a:r>
              <a:rPr lang="en-US" dirty="0" smtClean="0">
                <a:solidFill>
                  <a:schemeClr val="accent6">
                    <a:lumMod val="75000"/>
                  </a:schemeClr>
                </a:solidFill>
              </a:rPr>
              <a:t>Sewer vs Non-Sewer-Ongoing, parcel based, sewer vs non-sewer statewide  </a:t>
            </a:r>
          </a:p>
          <a:p>
            <a:endParaRPr lang="en-US" dirty="0" smtClean="0"/>
          </a:p>
          <a:p>
            <a:endParaRPr lang="en-US" dirty="0"/>
          </a:p>
        </p:txBody>
      </p:sp>
    </p:spTree>
    <p:extLst>
      <p:ext uri="{BB962C8B-B14F-4D97-AF65-F5344CB8AC3E}">
        <p14:creationId xmlns:p14="http://schemas.microsoft.com/office/powerpoint/2010/main" val="34628334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3600" dirty="0" smtClean="0"/>
              <a:t>Phase 6 Proposal-Agriculture</a:t>
            </a:r>
            <a:endParaRPr lang="en-US" sz="3600" dirty="0"/>
          </a:p>
        </p:txBody>
      </p:sp>
      <p:sp>
        <p:nvSpPr>
          <p:cNvPr id="10" name="Content Placeholder 9"/>
          <p:cNvSpPr>
            <a:spLocks noGrp="1"/>
          </p:cNvSpPr>
          <p:nvPr>
            <p:ph sz="half" idx="1"/>
          </p:nvPr>
        </p:nvSpPr>
        <p:spPr>
          <a:xfrm>
            <a:off x="228600" y="838200"/>
            <a:ext cx="4495800" cy="5791200"/>
          </a:xfrm>
        </p:spPr>
        <p:txBody>
          <a:bodyPr wrap="square">
            <a:normAutofit fontScale="25000" lnSpcReduction="20000"/>
          </a:bodyPr>
          <a:lstStyle/>
          <a:p>
            <a:r>
              <a:rPr lang="en-US" sz="8000" b="1" u="sng" dirty="0" smtClean="0"/>
              <a:t>Farmsteads</a:t>
            </a:r>
            <a:r>
              <a:rPr lang="en-US" sz="8000" dirty="0" smtClean="0"/>
              <a:t>:</a:t>
            </a:r>
          </a:p>
          <a:p>
            <a:pPr marL="514350" indent="-514350">
              <a:buAutoNum type="alphaUcPeriod"/>
            </a:pPr>
            <a:r>
              <a:rPr lang="en-US" sz="8000" dirty="0" smtClean="0"/>
              <a:t>Impervious v pervious- Can determine using pervious/impervious data for farmsteads from LULC. Conservation districts can verify or in house.  Acre size minimum, large vs small?</a:t>
            </a:r>
          </a:p>
          <a:p>
            <a:pPr marL="514350" indent="-514350">
              <a:buAutoNum type="alphaUcPeriod"/>
            </a:pPr>
            <a:r>
              <a:rPr lang="en-US" sz="8000" dirty="0" smtClean="0"/>
              <a:t>Regulated v unregulated</a:t>
            </a:r>
          </a:p>
          <a:p>
            <a:pPr marL="0" indent="0">
              <a:buNone/>
            </a:pPr>
            <a:r>
              <a:rPr lang="en-US" sz="8000" dirty="0" smtClean="0"/>
              <a:t>	~Regulated- AFO/CAFO’s, Nutrient Management Plan </a:t>
            </a:r>
            <a:r>
              <a:rPr lang="en-US" sz="8000" dirty="0"/>
              <a:t>p</a:t>
            </a:r>
            <a:r>
              <a:rPr lang="en-US" sz="8000" dirty="0" smtClean="0"/>
              <a:t>roperties, nurseries</a:t>
            </a:r>
          </a:p>
          <a:p>
            <a:pPr marL="0" indent="0">
              <a:buNone/>
            </a:pPr>
            <a:r>
              <a:rPr lang="en-US" sz="8000" dirty="0"/>
              <a:t>	~</a:t>
            </a:r>
            <a:r>
              <a:rPr lang="en-US" sz="8000" dirty="0" smtClean="0"/>
              <a:t>Unregulated-small vegetable stands (tedious, need size)</a:t>
            </a:r>
          </a:p>
          <a:p>
            <a:r>
              <a:rPr lang="en-US" sz="8000" b="1" u="sng" dirty="0" smtClean="0"/>
              <a:t>Crops</a:t>
            </a:r>
            <a:r>
              <a:rPr lang="en-US" sz="8000" dirty="0" smtClean="0"/>
              <a:t>:</a:t>
            </a:r>
          </a:p>
          <a:p>
            <a:pPr marL="0" indent="0">
              <a:buNone/>
            </a:pPr>
            <a:r>
              <a:rPr lang="en-US" sz="8000" dirty="0"/>
              <a:t> </a:t>
            </a:r>
            <a:r>
              <a:rPr lang="en-US" sz="8000" dirty="0" smtClean="0"/>
              <a:t>        Annual </a:t>
            </a:r>
            <a:r>
              <a:rPr lang="en-US" sz="8000" dirty="0" smtClean="0"/>
              <a:t>Reports HUC level. </a:t>
            </a:r>
            <a:r>
              <a:rPr lang="en-US" sz="8000" dirty="0" smtClean="0"/>
              <a:t>FSA Crop Ins.      </a:t>
            </a:r>
            <a:r>
              <a:rPr lang="en-US" sz="8000" dirty="0" smtClean="0"/>
              <a:t>   Confirm </a:t>
            </a:r>
            <a:r>
              <a:rPr lang="en-US" sz="8000" dirty="0" smtClean="0"/>
              <a:t>Nutrient Management</a:t>
            </a:r>
          </a:p>
          <a:p>
            <a:pPr marL="0" indent="0">
              <a:buNone/>
            </a:pPr>
            <a:r>
              <a:rPr lang="en-US" sz="8000" dirty="0"/>
              <a:t> </a:t>
            </a:r>
            <a:r>
              <a:rPr lang="en-US" sz="8000" dirty="0" smtClean="0"/>
              <a:t>        plans by onsite visit. </a:t>
            </a:r>
          </a:p>
          <a:p>
            <a:r>
              <a:rPr lang="en-US" sz="8000" b="1" u="sng" dirty="0" smtClean="0"/>
              <a:t>Pasture</a:t>
            </a:r>
            <a:r>
              <a:rPr lang="en-US" sz="8000" dirty="0" smtClean="0"/>
              <a:t>:</a:t>
            </a:r>
          </a:p>
          <a:p>
            <a:pPr marL="0" indent="0">
              <a:buNone/>
            </a:pPr>
            <a:r>
              <a:rPr lang="en-US" sz="8000" dirty="0" smtClean="0"/>
              <a:t>         Pull out pasture data from LULC.</a:t>
            </a:r>
          </a:p>
          <a:p>
            <a:pPr marL="0" indent="0">
              <a:buNone/>
            </a:pPr>
            <a:r>
              <a:rPr lang="en-US" sz="8000" dirty="0"/>
              <a:t> </a:t>
            </a:r>
            <a:r>
              <a:rPr lang="en-US" sz="8000" dirty="0" smtClean="0"/>
              <a:t>        Confirm trampled v </a:t>
            </a:r>
            <a:r>
              <a:rPr lang="en-US" sz="8000" dirty="0" err="1" smtClean="0"/>
              <a:t>untrampled</a:t>
            </a:r>
            <a:r>
              <a:rPr lang="en-US" sz="8000" dirty="0"/>
              <a:t> </a:t>
            </a:r>
            <a:r>
              <a:rPr lang="en-US" sz="8000" dirty="0" smtClean="0"/>
              <a:t>via</a:t>
            </a:r>
          </a:p>
          <a:p>
            <a:pPr marL="0" indent="0">
              <a:buNone/>
            </a:pPr>
            <a:r>
              <a:rPr lang="en-US" sz="8000" dirty="0" smtClean="0"/>
              <a:t>         onsite, or aerials.</a:t>
            </a:r>
          </a:p>
          <a:p>
            <a:pPr marL="0" indent="0">
              <a:buNone/>
            </a:pPr>
            <a:r>
              <a:rPr lang="en-US" dirty="0"/>
              <a:t> </a:t>
            </a:r>
            <a:r>
              <a:rPr lang="en-US" dirty="0" smtClean="0"/>
              <a:t>    </a:t>
            </a:r>
          </a:p>
          <a:p>
            <a:pPr marL="0" indent="0">
              <a:buNone/>
            </a:pPr>
            <a:r>
              <a:rPr lang="en-US" dirty="0"/>
              <a:t> </a:t>
            </a:r>
            <a:r>
              <a:rPr lang="en-US" dirty="0" smtClean="0"/>
              <a:t>    </a:t>
            </a:r>
          </a:p>
        </p:txBody>
      </p:sp>
      <p:pic>
        <p:nvPicPr>
          <p:cNvPr id="1028" name="Picture 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990600"/>
            <a:ext cx="4267200" cy="5486400"/>
          </a:xfrm>
          <a:prstGeom prst="rect">
            <a:avLst/>
          </a:prstGeom>
          <a:solidFill>
            <a:schemeClr val="bg1"/>
          </a:solidFill>
          <a:ln>
            <a:noFill/>
          </a:ln>
          <a:effectLst/>
          <a:extLst/>
        </p:spPr>
      </p:pic>
    </p:spTree>
    <p:extLst>
      <p:ext uri="{BB962C8B-B14F-4D97-AF65-F5344CB8AC3E}">
        <p14:creationId xmlns:p14="http://schemas.microsoft.com/office/powerpoint/2010/main" val="4000513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Autofit/>
          </a:bodyPr>
          <a:lstStyle/>
          <a:p>
            <a:r>
              <a:rPr lang="en-US" sz="3200" dirty="0" smtClean="0"/>
              <a:t>Phase 6 Proposal-Agriculture</a:t>
            </a:r>
            <a:endParaRPr lang="en-US" sz="3200" dirty="0"/>
          </a:p>
        </p:txBody>
      </p:sp>
      <p:sp>
        <p:nvSpPr>
          <p:cNvPr id="3" name="Content Placeholder 2"/>
          <p:cNvSpPr>
            <a:spLocks noGrp="1"/>
          </p:cNvSpPr>
          <p:nvPr>
            <p:ph sz="half" idx="1"/>
          </p:nvPr>
        </p:nvSpPr>
        <p:spPr>
          <a:xfrm>
            <a:off x="457200" y="838200"/>
            <a:ext cx="4267200" cy="5791200"/>
          </a:xfrm>
        </p:spPr>
        <p:txBody>
          <a:bodyPr>
            <a:normAutofit fontScale="77500" lnSpcReduction="20000"/>
          </a:bodyPr>
          <a:lstStyle/>
          <a:p>
            <a:r>
              <a:rPr lang="en-US" u="sng" dirty="0" smtClean="0"/>
              <a:t>Nurseries</a:t>
            </a:r>
            <a:r>
              <a:rPr lang="en-US" dirty="0" smtClean="0"/>
              <a:t>:</a:t>
            </a:r>
          </a:p>
          <a:p>
            <a:pPr marL="0" indent="0">
              <a:buNone/>
            </a:pPr>
            <a:r>
              <a:rPr lang="en-US" dirty="0"/>
              <a:t> </a:t>
            </a:r>
            <a:r>
              <a:rPr lang="en-US" dirty="0" smtClean="0"/>
              <a:t>      Digitize growing/green</a:t>
            </a:r>
          </a:p>
          <a:p>
            <a:pPr marL="0" indent="0">
              <a:buNone/>
            </a:pPr>
            <a:r>
              <a:rPr lang="en-US" dirty="0" smtClean="0"/>
              <a:t>       house areas from </a:t>
            </a:r>
          </a:p>
          <a:p>
            <a:pPr marL="0" indent="0">
              <a:buNone/>
            </a:pPr>
            <a:r>
              <a:rPr lang="en-US" dirty="0"/>
              <a:t> </a:t>
            </a:r>
            <a:r>
              <a:rPr lang="en-US" dirty="0" smtClean="0"/>
              <a:t>      DNLA.</a:t>
            </a:r>
          </a:p>
          <a:p>
            <a:r>
              <a:rPr lang="en-US" u="sng" dirty="0" smtClean="0"/>
              <a:t>Orchards/Sod Farms</a:t>
            </a:r>
            <a:r>
              <a:rPr lang="en-US" dirty="0" smtClean="0"/>
              <a:t>:</a:t>
            </a:r>
          </a:p>
          <a:p>
            <a:pPr marL="0" indent="0">
              <a:buNone/>
            </a:pPr>
            <a:r>
              <a:rPr lang="en-US" dirty="0"/>
              <a:t> </a:t>
            </a:r>
            <a:r>
              <a:rPr lang="en-US" dirty="0" smtClean="0"/>
              <a:t>      Locate areas via aerial</a:t>
            </a:r>
          </a:p>
          <a:p>
            <a:pPr marL="0" indent="0">
              <a:buNone/>
            </a:pPr>
            <a:r>
              <a:rPr lang="en-US" dirty="0"/>
              <a:t> </a:t>
            </a:r>
            <a:r>
              <a:rPr lang="en-US" dirty="0" smtClean="0"/>
              <a:t>      imagery.  Check DDA </a:t>
            </a:r>
          </a:p>
          <a:p>
            <a:pPr marL="0" indent="0">
              <a:buNone/>
            </a:pPr>
            <a:r>
              <a:rPr lang="en-US" dirty="0" smtClean="0"/>
              <a:t>       for additional info or</a:t>
            </a:r>
          </a:p>
          <a:p>
            <a:pPr marL="0" indent="0">
              <a:buNone/>
            </a:pPr>
            <a:r>
              <a:rPr lang="en-US" dirty="0"/>
              <a:t> </a:t>
            </a:r>
            <a:r>
              <a:rPr lang="en-US" dirty="0" smtClean="0"/>
              <a:t>      ask business.  Digitize</a:t>
            </a:r>
          </a:p>
          <a:p>
            <a:pPr marL="0" indent="0">
              <a:buNone/>
            </a:pPr>
            <a:r>
              <a:rPr lang="en-US" dirty="0"/>
              <a:t> </a:t>
            </a:r>
            <a:r>
              <a:rPr lang="en-US" dirty="0" smtClean="0"/>
              <a:t>      growing area. County</a:t>
            </a:r>
          </a:p>
          <a:p>
            <a:pPr marL="0" indent="0">
              <a:buNone/>
            </a:pPr>
            <a:r>
              <a:rPr lang="en-US" dirty="0" smtClean="0"/>
              <a:t>       /local government </a:t>
            </a:r>
          </a:p>
          <a:p>
            <a:pPr marL="0" indent="0">
              <a:buNone/>
            </a:pPr>
            <a:r>
              <a:rPr lang="en-US" dirty="0" smtClean="0"/>
              <a:t>       confirm.</a:t>
            </a:r>
          </a:p>
          <a:p>
            <a:r>
              <a:rPr lang="en-US" u="sng" dirty="0" smtClean="0"/>
              <a:t>Idle/Fallow Lands</a:t>
            </a:r>
            <a:r>
              <a:rPr lang="en-US" dirty="0"/>
              <a:t>:</a:t>
            </a:r>
            <a:endParaRPr lang="en-US" dirty="0" smtClean="0"/>
          </a:p>
          <a:p>
            <a:pPr marL="0" indent="0">
              <a:buNone/>
            </a:pPr>
            <a:r>
              <a:rPr lang="en-US" dirty="0"/>
              <a:t> </a:t>
            </a:r>
            <a:r>
              <a:rPr lang="en-US" dirty="0" smtClean="0"/>
              <a:t>     Confirm PLUS plans to recent</a:t>
            </a:r>
          </a:p>
          <a:p>
            <a:pPr marL="0" indent="0">
              <a:buNone/>
            </a:pPr>
            <a:r>
              <a:rPr lang="en-US" dirty="0"/>
              <a:t> </a:t>
            </a:r>
            <a:r>
              <a:rPr lang="en-US" dirty="0" smtClean="0"/>
              <a:t>     imagery.  Have local jurisdictions</a:t>
            </a:r>
          </a:p>
          <a:p>
            <a:pPr marL="0" indent="0">
              <a:buNone/>
            </a:pPr>
            <a:r>
              <a:rPr lang="en-US" dirty="0"/>
              <a:t> </a:t>
            </a:r>
            <a:r>
              <a:rPr lang="en-US" dirty="0" smtClean="0"/>
              <a:t>     confirm status. Digitize open </a:t>
            </a:r>
          </a:p>
          <a:p>
            <a:pPr marL="0" indent="0">
              <a:buNone/>
            </a:pPr>
            <a:r>
              <a:rPr lang="en-US" dirty="0"/>
              <a:t> </a:t>
            </a:r>
            <a:r>
              <a:rPr lang="en-US" dirty="0" smtClean="0"/>
              <a:t>     area.</a:t>
            </a:r>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00599" y="838200"/>
            <a:ext cx="4191001" cy="5943600"/>
          </a:xfrm>
          <a:prstGeom prst="rect">
            <a:avLst/>
          </a:prstGeom>
          <a:solidFill>
            <a:schemeClr val="bg1"/>
          </a:solidFill>
          <a:ln>
            <a:noFill/>
          </a:ln>
          <a:effectLst/>
          <a:extLst/>
        </p:spPr>
      </p:pic>
    </p:spTree>
    <p:extLst>
      <p:ext uri="{BB962C8B-B14F-4D97-AF65-F5344CB8AC3E}">
        <p14:creationId xmlns:p14="http://schemas.microsoft.com/office/powerpoint/2010/main" val="30837181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2209</TotalTime>
  <Words>1462</Words>
  <Application>Microsoft Office PowerPoint</Application>
  <PresentationFormat>On-screen Show (4:3)</PresentationFormat>
  <Paragraphs>319</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Cross-walking Local Land Use Data with Phase 6</vt:lpstr>
      <vt:lpstr>Delaware</vt:lpstr>
      <vt:lpstr>Chesapeake Bay</vt:lpstr>
      <vt:lpstr>Imagery and LiDAR</vt:lpstr>
      <vt:lpstr>Land Use</vt:lpstr>
      <vt:lpstr>Datasets (continued)</vt:lpstr>
      <vt:lpstr>Datasets (continued)</vt:lpstr>
      <vt:lpstr>Phase 6 Proposal-Agriculture</vt:lpstr>
      <vt:lpstr>Phase 6 Proposal-Agriculture</vt:lpstr>
      <vt:lpstr>Phase 6 Proposal- Developed</vt:lpstr>
      <vt:lpstr>Phase 6 Proposal-Developed</vt:lpstr>
      <vt:lpstr>Phase 6 Proposal-Developed</vt:lpstr>
      <vt:lpstr>Phase 6 Proposal-Developed</vt:lpstr>
      <vt:lpstr>Phase 6 Proposal- Natural</vt:lpstr>
      <vt:lpstr>Phase 6 Proposal-Natural</vt:lpstr>
      <vt:lpstr>Phase 6 Proposal-Wastewater</vt:lpstr>
      <vt:lpstr>Phase 6 Proposal-Wastewater</vt:lpstr>
      <vt:lpstr>Conclusion</vt:lpstr>
      <vt:lpstr>Special Thanks To:</vt:lpstr>
    </vt:vector>
  </TitlesOfParts>
  <Company>DNREC, State of Delaware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Delaware</dc:title>
  <dc:creator>Bloch Bryan M. (DNREC)</dc:creator>
  <cp:lastModifiedBy>Bloch Bryan M. (DNREC)</cp:lastModifiedBy>
  <cp:revision>140</cp:revision>
  <cp:lastPrinted>2014-01-30T12:41:02Z</cp:lastPrinted>
  <dcterms:created xsi:type="dcterms:W3CDTF">2013-12-06T13:37:36Z</dcterms:created>
  <dcterms:modified xsi:type="dcterms:W3CDTF">2014-01-30T12:41:31Z</dcterms:modified>
</cp:coreProperties>
</file>