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644" r:id="rId3"/>
    <p:sldId id="643" r:id="rId4"/>
    <p:sldId id="578" r:id="rId5"/>
    <p:sldId id="579" r:id="rId6"/>
    <p:sldId id="610" r:id="rId7"/>
    <p:sldId id="609" r:id="rId8"/>
    <p:sldId id="611" r:id="rId9"/>
    <p:sldId id="612" r:id="rId10"/>
    <p:sldId id="615" r:id="rId11"/>
    <p:sldId id="613" r:id="rId12"/>
    <p:sldId id="614" r:id="rId13"/>
    <p:sldId id="585" r:id="rId14"/>
    <p:sldId id="638" r:id="rId15"/>
    <p:sldId id="587" r:id="rId16"/>
    <p:sldId id="590" r:id="rId17"/>
    <p:sldId id="645" r:id="rId18"/>
    <p:sldId id="647" r:id="rId19"/>
    <p:sldId id="637" r:id="rId20"/>
    <p:sldId id="636" r:id="rId21"/>
    <p:sldId id="646" r:id="rId22"/>
    <p:sldId id="538" r:id="rId23"/>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00B050"/>
    <a:srgbClr val="FFD03B"/>
    <a:srgbClr val="DAA600"/>
    <a:srgbClr val="B48900"/>
    <a:srgbClr val="FFC000"/>
    <a:srgbClr val="FFFFFF"/>
    <a:srgbClr val="FF0000"/>
    <a:srgbClr val="9CA6B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8" autoAdjust="0"/>
    <p:restoredTop sz="79218" autoAdjust="0"/>
  </p:normalViewPr>
  <p:slideViewPr>
    <p:cSldViewPr>
      <p:cViewPr varScale="1">
        <p:scale>
          <a:sx n="31" d="100"/>
          <a:sy n="31" d="100"/>
        </p:scale>
        <p:origin x="-17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notesViewPr>
    <p:cSldViewPr>
      <p:cViewPr>
        <p:scale>
          <a:sx n="130" d="100"/>
          <a:sy n="130" d="100"/>
        </p:scale>
        <p:origin x="-1236" y="-252"/>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image" Target="../media/image23.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D9F78-2F4F-47F6-AFDD-F3AB5B22C50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42C8B74-D348-47C8-BDB0-11ECD87EC6B5}">
      <dgm:prSet phldrT="[Text]" custT="1"/>
      <dgm:spPr>
        <a:solidFill>
          <a:srgbClr val="7030A0"/>
        </a:solidFill>
      </dgm:spPr>
      <dgm:t>
        <a:bodyPr/>
        <a:lstStyle/>
        <a:p>
          <a:r>
            <a:rPr lang="en-US" sz="3200" b="1" dirty="0" smtClean="0"/>
            <a:t>STORMWATER</a:t>
          </a:r>
        </a:p>
        <a:p>
          <a:r>
            <a:rPr lang="en-US" sz="2600" dirty="0" smtClean="0"/>
            <a:t>Financing, Turf, MS4, Financial Support</a:t>
          </a:r>
          <a:endParaRPr lang="en-US" sz="2600" dirty="0"/>
        </a:p>
      </dgm:t>
    </dgm:pt>
    <dgm:pt modelId="{9FA4536E-C410-4A95-9D7F-8E4C285965E4}" type="parTrans" cxnId="{FAB97DA2-9BAB-4A8C-A900-0718C39555D9}">
      <dgm:prSet/>
      <dgm:spPr/>
      <dgm:t>
        <a:bodyPr/>
        <a:lstStyle/>
        <a:p>
          <a:endParaRPr lang="en-US"/>
        </a:p>
      </dgm:t>
    </dgm:pt>
    <dgm:pt modelId="{D797A035-E256-44CC-9B51-F53AFD65E376}" type="sibTrans" cxnId="{FAB97DA2-9BAB-4A8C-A900-0718C39555D9}">
      <dgm:prSet/>
      <dgm:spPr/>
      <dgm:t>
        <a:bodyPr/>
        <a:lstStyle/>
        <a:p>
          <a:endParaRPr lang="en-US"/>
        </a:p>
      </dgm:t>
    </dgm:pt>
    <dgm:pt modelId="{7CC3D4AF-77AC-4AC0-9DEC-08D0E98C2842}">
      <dgm:prSet phldrT="[Text]" custT="1"/>
      <dgm:spPr>
        <a:solidFill>
          <a:srgbClr val="00B050"/>
        </a:solidFill>
      </dgm:spPr>
      <dgm:t>
        <a:bodyPr/>
        <a:lstStyle/>
        <a:p>
          <a:r>
            <a:rPr lang="en-US" sz="3200" b="1" dirty="0" smtClean="0"/>
            <a:t>AGRICULTURE</a:t>
          </a:r>
        </a:p>
        <a:p>
          <a:r>
            <a:rPr lang="en-US" sz="2600" dirty="0" smtClean="0"/>
            <a:t>Manure, RCPP, Financial Support, Certainty </a:t>
          </a:r>
          <a:endParaRPr lang="en-US" sz="2600" dirty="0"/>
        </a:p>
      </dgm:t>
    </dgm:pt>
    <dgm:pt modelId="{19581C09-5671-4AAD-9F6F-351B0F58C310}" type="parTrans" cxnId="{D5074EA4-1AB6-4406-83BE-0864E72D1675}">
      <dgm:prSet/>
      <dgm:spPr/>
      <dgm:t>
        <a:bodyPr/>
        <a:lstStyle/>
        <a:p>
          <a:endParaRPr lang="en-US"/>
        </a:p>
      </dgm:t>
    </dgm:pt>
    <dgm:pt modelId="{BCFD1755-8177-4CE3-8269-812B91EE5CE4}" type="sibTrans" cxnId="{D5074EA4-1AB6-4406-83BE-0864E72D1675}">
      <dgm:prSet/>
      <dgm:spPr/>
      <dgm:t>
        <a:bodyPr/>
        <a:lstStyle/>
        <a:p>
          <a:endParaRPr lang="en-US"/>
        </a:p>
      </dgm:t>
    </dgm:pt>
    <dgm:pt modelId="{FDC6F5BD-2D35-4D10-B593-42EFE465C467}">
      <dgm:prSet phldrT="[Text]" custT="1"/>
      <dgm:spPr>
        <a:solidFill>
          <a:srgbClr val="FF8000"/>
        </a:solidFill>
      </dgm:spPr>
      <dgm:t>
        <a:bodyPr/>
        <a:lstStyle/>
        <a:p>
          <a:pPr algn="just"/>
          <a:r>
            <a:rPr lang="en-US" sz="3200" b="1" dirty="0" smtClean="0"/>
            <a:t>ACCOUNTABILITY</a:t>
          </a:r>
        </a:p>
        <a:p>
          <a:pPr algn="just"/>
          <a:r>
            <a:rPr lang="en-US" sz="2600" dirty="0" smtClean="0"/>
            <a:t>Ver./Tracking,, BMP </a:t>
          </a:r>
          <a:r>
            <a:rPr lang="en-US" sz="2600" dirty="0" err="1" smtClean="0"/>
            <a:t>Approval,Offsets</a:t>
          </a:r>
          <a:endParaRPr lang="en-US" sz="2600" dirty="0"/>
        </a:p>
      </dgm:t>
    </dgm:pt>
    <dgm:pt modelId="{11912427-2B3F-4E85-940D-A2A56FEEB47A}" type="parTrans" cxnId="{77C1051B-BE55-47DE-A4D2-7079D08241DA}">
      <dgm:prSet/>
      <dgm:spPr/>
      <dgm:t>
        <a:bodyPr/>
        <a:lstStyle/>
        <a:p>
          <a:endParaRPr lang="en-US"/>
        </a:p>
      </dgm:t>
    </dgm:pt>
    <dgm:pt modelId="{F82E2639-5560-47EC-94BA-090FAA92DBBE}" type="sibTrans" cxnId="{77C1051B-BE55-47DE-A4D2-7079D08241DA}">
      <dgm:prSet/>
      <dgm:spPr/>
      <dgm:t>
        <a:bodyPr/>
        <a:lstStyle/>
        <a:p>
          <a:endParaRPr lang="en-US"/>
        </a:p>
      </dgm:t>
    </dgm:pt>
    <dgm:pt modelId="{2A2DA2CB-3B4A-44C2-8367-55E6EF33063D}">
      <dgm:prSet phldrT="[Text]" custT="1"/>
      <dgm:spPr>
        <a:solidFill>
          <a:srgbClr val="C00000"/>
        </a:solidFill>
      </dgm:spPr>
      <dgm:t>
        <a:bodyPr/>
        <a:lstStyle/>
        <a:p>
          <a:r>
            <a:rPr lang="en-US" sz="3200" b="1" dirty="0" smtClean="0"/>
            <a:t>NATURAL LANDSCAPES</a:t>
          </a:r>
        </a:p>
        <a:p>
          <a:r>
            <a:rPr lang="en-US" sz="2600" dirty="0" smtClean="0"/>
            <a:t>TMDL, Acquisition</a:t>
          </a:r>
          <a:endParaRPr lang="en-US" sz="2600" dirty="0"/>
        </a:p>
      </dgm:t>
    </dgm:pt>
    <dgm:pt modelId="{F607632E-E8E6-4467-A821-0C5A3E6E8223}" type="parTrans" cxnId="{25ACA2EB-40A3-4807-9464-03E626B676FD}">
      <dgm:prSet/>
      <dgm:spPr/>
      <dgm:t>
        <a:bodyPr/>
        <a:lstStyle/>
        <a:p>
          <a:endParaRPr lang="en-US"/>
        </a:p>
      </dgm:t>
    </dgm:pt>
    <dgm:pt modelId="{B0900379-01A6-4207-BC92-BE5EAB44BFAA}" type="sibTrans" cxnId="{25ACA2EB-40A3-4807-9464-03E626B676FD}">
      <dgm:prSet/>
      <dgm:spPr/>
      <dgm:t>
        <a:bodyPr/>
        <a:lstStyle/>
        <a:p>
          <a:endParaRPr lang="en-US"/>
        </a:p>
      </dgm:t>
    </dgm:pt>
    <dgm:pt modelId="{316338C6-FC6F-4D7E-98D4-1B603FBCFADB}" type="pres">
      <dgm:prSet presAssocID="{41ED9F78-2F4F-47F6-AFDD-F3AB5B22C50C}" presName="linear" presStyleCnt="0">
        <dgm:presLayoutVars>
          <dgm:dir/>
          <dgm:resizeHandles val="exact"/>
        </dgm:presLayoutVars>
      </dgm:prSet>
      <dgm:spPr/>
      <dgm:t>
        <a:bodyPr/>
        <a:lstStyle/>
        <a:p>
          <a:endParaRPr lang="en-US"/>
        </a:p>
      </dgm:t>
    </dgm:pt>
    <dgm:pt modelId="{3F4E7AA4-312C-4FE4-8735-02FE0C149CEA}" type="pres">
      <dgm:prSet presAssocID="{742C8B74-D348-47C8-BDB0-11ECD87EC6B5}" presName="comp" presStyleCnt="0"/>
      <dgm:spPr/>
    </dgm:pt>
    <dgm:pt modelId="{7BBAD7D2-BECF-43A0-A036-C5B1A49A4F84}" type="pres">
      <dgm:prSet presAssocID="{742C8B74-D348-47C8-BDB0-11ECD87EC6B5}" presName="box" presStyleLbl="node1" presStyleIdx="0" presStyleCnt="4"/>
      <dgm:spPr/>
      <dgm:t>
        <a:bodyPr/>
        <a:lstStyle/>
        <a:p>
          <a:endParaRPr lang="en-US"/>
        </a:p>
      </dgm:t>
    </dgm:pt>
    <dgm:pt modelId="{B8083265-5DE7-414E-B162-334554D3AEC4}" type="pres">
      <dgm:prSet presAssocID="{742C8B74-D348-47C8-BDB0-11ECD87EC6B5}"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dgm:spPr>
    </dgm:pt>
    <dgm:pt modelId="{7D4C6940-F565-4D29-91BC-9A540B1E20E3}" type="pres">
      <dgm:prSet presAssocID="{742C8B74-D348-47C8-BDB0-11ECD87EC6B5}" presName="text" presStyleLbl="node1" presStyleIdx="0" presStyleCnt="4">
        <dgm:presLayoutVars>
          <dgm:bulletEnabled val="1"/>
        </dgm:presLayoutVars>
      </dgm:prSet>
      <dgm:spPr/>
      <dgm:t>
        <a:bodyPr/>
        <a:lstStyle/>
        <a:p>
          <a:endParaRPr lang="en-US"/>
        </a:p>
      </dgm:t>
    </dgm:pt>
    <dgm:pt modelId="{C80E0BAD-0DFF-489D-8742-2F0BBF1F2808}" type="pres">
      <dgm:prSet presAssocID="{D797A035-E256-44CC-9B51-F53AFD65E376}" presName="spacer" presStyleCnt="0"/>
      <dgm:spPr/>
    </dgm:pt>
    <dgm:pt modelId="{AFB343D6-9BB2-4D68-A1C8-D4B2DB80B9E5}" type="pres">
      <dgm:prSet presAssocID="{7CC3D4AF-77AC-4AC0-9DEC-08D0E98C2842}" presName="comp" presStyleCnt="0"/>
      <dgm:spPr/>
    </dgm:pt>
    <dgm:pt modelId="{EF69CF58-373A-406C-BB78-B0AD2EE7D2A5}" type="pres">
      <dgm:prSet presAssocID="{7CC3D4AF-77AC-4AC0-9DEC-08D0E98C2842}" presName="box" presStyleLbl="node1" presStyleIdx="1" presStyleCnt="4"/>
      <dgm:spPr/>
      <dgm:t>
        <a:bodyPr/>
        <a:lstStyle/>
        <a:p>
          <a:endParaRPr lang="en-US"/>
        </a:p>
      </dgm:t>
    </dgm:pt>
    <dgm:pt modelId="{002C6E76-9B30-4B10-89D0-6E1676052B5B}" type="pres">
      <dgm:prSet presAssocID="{7CC3D4AF-77AC-4AC0-9DEC-08D0E98C2842}"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7000" b="-57000"/>
          </a:stretch>
        </a:blipFill>
      </dgm:spPr>
    </dgm:pt>
    <dgm:pt modelId="{9F348528-0121-4BB5-869E-1F3B5562A234}" type="pres">
      <dgm:prSet presAssocID="{7CC3D4AF-77AC-4AC0-9DEC-08D0E98C2842}" presName="text" presStyleLbl="node1" presStyleIdx="1" presStyleCnt="4">
        <dgm:presLayoutVars>
          <dgm:bulletEnabled val="1"/>
        </dgm:presLayoutVars>
      </dgm:prSet>
      <dgm:spPr/>
      <dgm:t>
        <a:bodyPr/>
        <a:lstStyle/>
        <a:p>
          <a:endParaRPr lang="en-US"/>
        </a:p>
      </dgm:t>
    </dgm:pt>
    <dgm:pt modelId="{EF6AC419-425D-44DD-BA4F-8AAA9707F541}" type="pres">
      <dgm:prSet presAssocID="{BCFD1755-8177-4CE3-8269-812B91EE5CE4}" presName="spacer" presStyleCnt="0"/>
      <dgm:spPr/>
    </dgm:pt>
    <dgm:pt modelId="{FD2F7D05-DFE5-4D32-A61B-38630E08F2A9}" type="pres">
      <dgm:prSet presAssocID="{FDC6F5BD-2D35-4D10-B593-42EFE465C467}" presName="comp" presStyleCnt="0"/>
      <dgm:spPr/>
    </dgm:pt>
    <dgm:pt modelId="{0BEB946B-AF3E-4E30-A014-F06A8AB4604E}" type="pres">
      <dgm:prSet presAssocID="{FDC6F5BD-2D35-4D10-B593-42EFE465C467}" presName="box" presStyleLbl="node1" presStyleIdx="2" presStyleCnt="4"/>
      <dgm:spPr/>
      <dgm:t>
        <a:bodyPr/>
        <a:lstStyle/>
        <a:p>
          <a:endParaRPr lang="en-US"/>
        </a:p>
      </dgm:t>
    </dgm:pt>
    <dgm:pt modelId="{00AD150A-E93A-4E93-8C94-E1FAE5C49421}" type="pres">
      <dgm:prSet presAssocID="{FDC6F5BD-2D35-4D10-B593-42EFE465C467}"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5000" b="-15000"/>
          </a:stretch>
        </a:blipFill>
      </dgm:spPr>
    </dgm:pt>
    <dgm:pt modelId="{D60EAACC-2171-48CB-A7BF-4923DB9411F0}" type="pres">
      <dgm:prSet presAssocID="{FDC6F5BD-2D35-4D10-B593-42EFE465C467}" presName="text" presStyleLbl="node1" presStyleIdx="2" presStyleCnt="4">
        <dgm:presLayoutVars>
          <dgm:bulletEnabled val="1"/>
        </dgm:presLayoutVars>
      </dgm:prSet>
      <dgm:spPr/>
      <dgm:t>
        <a:bodyPr/>
        <a:lstStyle/>
        <a:p>
          <a:endParaRPr lang="en-US"/>
        </a:p>
      </dgm:t>
    </dgm:pt>
    <dgm:pt modelId="{6E1C0AB7-0C8F-43F6-A751-E622CA92261A}" type="pres">
      <dgm:prSet presAssocID="{F82E2639-5560-47EC-94BA-090FAA92DBBE}" presName="spacer" presStyleCnt="0"/>
      <dgm:spPr/>
    </dgm:pt>
    <dgm:pt modelId="{F482811F-3A49-4C73-BB1F-66CCBFE7C490}" type="pres">
      <dgm:prSet presAssocID="{2A2DA2CB-3B4A-44C2-8367-55E6EF33063D}" presName="comp" presStyleCnt="0"/>
      <dgm:spPr/>
    </dgm:pt>
    <dgm:pt modelId="{A7DF4A64-9150-4055-B312-C0C5D09C7277}" type="pres">
      <dgm:prSet presAssocID="{2A2DA2CB-3B4A-44C2-8367-55E6EF33063D}" presName="box" presStyleLbl="node1" presStyleIdx="3" presStyleCnt="4"/>
      <dgm:spPr/>
      <dgm:t>
        <a:bodyPr/>
        <a:lstStyle/>
        <a:p>
          <a:endParaRPr lang="en-US"/>
        </a:p>
      </dgm:t>
    </dgm:pt>
    <dgm:pt modelId="{562B0691-B420-4EA3-ACE2-416F0DF45513}" type="pres">
      <dgm:prSet presAssocID="{2A2DA2CB-3B4A-44C2-8367-55E6EF33063D}"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7000" b="-97000"/>
          </a:stretch>
        </a:blipFill>
      </dgm:spPr>
    </dgm:pt>
    <dgm:pt modelId="{3A100384-C7A3-4E59-BE12-94DE371FFF00}" type="pres">
      <dgm:prSet presAssocID="{2A2DA2CB-3B4A-44C2-8367-55E6EF33063D}" presName="text" presStyleLbl="node1" presStyleIdx="3" presStyleCnt="4">
        <dgm:presLayoutVars>
          <dgm:bulletEnabled val="1"/>
        </dgm:presLayoutVars>
      </dgm:prSet>
      <dgm:spPr/>
      <dgm:t>
        <a:bodyPr/>
        <a:lstStyle/>
        <a:p>
          <a:endParaRPr lang="en-US"/>
        </a:p>
      </dgm:t>
    </dgm:pt>
  </dgm:ptLst>
  <dgm:cxnLst>
    <dgm:cxn modelId="{57BC24BE-96F0-43E4-9497-97A251E4B1AE}" type="presOf" srcId="{FDC6F5BD-2D35-4D10-B593-42EFE465C467}" destId="{D60EAACC-2171-48CB-A7BF-4923DB9411F0}" srcOrd="1" destOrd="0" presId="urn:microsoft.com/office/officeart/2005/8/layout/vList4"/>
    <dgm:cxn modelId="{25ACA2EB-40A3-4807-9464-03E626B676FD}" srcId="{41ED9F78-2F4F-47F6-AFDD-F3AB5B22C50C}" destId="{2A2DA2CB-3B4A-44C2-8367-55E6EF33063D}" srcOrd="3" destOrd="0" parTransId="{F607632E-E8E6-4467-A821-0C5A3E6E8223}" sibTransId="{B0900379-01A6-4207-BC92-BE5EAB44BFAA}"/>
    <dgm:cxn modelId="{97F188DD-51D1-4D52-922E-6856991B45E3}" type="presOf" srcId="{2A2DA2CB-3B4A-44C2-8367-55E6EF33063D}" destId="{A7DF4A64-9150-4055-B312-C0C5D09C7277}" srcOrd="0" destOrd="0" presId="urn:microsoft.com/office/officeart/2005/8/layout/vList4"/>
    <dgm:cxn modelId="{0D4AAEA3-868C-41CE-91B7-C05519C42390}" type="presOf" srcId="{7CC3D4AF-77AC-4AC0-9DEC-08D0E98C2842}" destId="{9F348528-0121-4BB5-869E-1F3B5562A234}" srcOrd="1" destOrd="0" presId="urn:microsoft.com/office/officeart/2005/8/layout/vList4"/>
    <dgm:cxn modelId="{D5074EA4-1AB6-4406-83BE-0864E72D1675}" srcId="{41ED9F78-2F4F-47F6-AFDD-F3AB5B22C50C}" destId="{7CC3D4AF-77AC-4AC0-9DEC-08D0E98C2842}" srcOrd="1" destOrd="0" parTransId="{19581C09-5671-4AAD-9F6F-351B0F58C310}" sibTransId="{BCFD1755-8177-4CE3-8269-812B91EE5CE4}"/>
    <dgm:cxn modelId="{77C1051B-BE55-47DE-A4D2-7079D08241DA}" srcId="{41ED9F78-2F4F-47F6-AFDD-F3AB5B22C50C}" destId="{FDC6F5BD-2D35-4D10-B593-42EFE465C467}" srcOrd="2" destOrd="0" parTransId="{11912427-2B3F-4E85-940D-A2A56FEEB47A}" sibTransId="{F82E2639-5560-47EC-94BA-090FAA92DBBE}"/>
    <dgm:cxn modelId="{07AEEFC1-B941-4EE5-91DE-5FA8747D95B6}" type="presOf" srcId="{742C8B74-D348-47C8-BDB0-11ECD87EC6B5}" destId="{7BBAD7D2-BECF-43A0-A036-C5B1A49A4F84}" srcOrd="0" destOrd="0" presId="urn:microsoft.com/office/officeart/2005/8/layout/vList4"/>
    <dgm:cxn modelId="{3A51110E-8AC1-45C8-B47F-007C02D63DC5}" type="presOf" srcId="{FDC6F5BD-2D35-4D10-B593-42EFE465C467}" destId="{0BEB946B-AF3E-4E30-A014-F06A8AB4604E}" srcOrd="0" destOrd="0" presId="urn:microsoft.com/office/officeart/2005/8/layout/vList4"/>
    <dgm:cxn modelId="{E743F3BC-3E60-4601-9DC3-C04D41C8F984}" type="presOf" srcId="{742C8B74-D348-47C8-BDB0-11ECD87EC6B5}" destId="{7D4C6940-F565-4D29-91BC-9A540B1E20E3}" srcOrd="1" destOrd="0" presId="urn:microsoft.com/office/officeart/2005/8/layout/vList4"/>
    <dgm:cxn modelId="{0B1D2B7C-35C8-414D-9D28-36A4B31AC41B}" type="presOf" srcId="{2A2DA2CB-3B4A-44C2-8367-55E6EF33063D}" destId="{3A100384-C7A3-4E59-BE12-94DE371FFF00}" srcOrd="1" destOrd="0" presId="urn:microsoft.com/office/officeart/2005/8/layout/vList4"/>
    <dgm:cxn modelId="{FAB97DA2-9BAB-4A8C-A900-0718C39555D9}" srcId="{41ED9F78-2F4F-47F6-AFDD-F3AB5B22C50C}" destId="{742C8B74-D348-47C8-BDB0-11ECD87EC6B5}" srcOrd="0" destOrd="0" parTransId="{9FA4536E-C410-4A95-9D7F-8E4C285965E4}" sibTransId="{D797A035-E256-44CC-9B51-F53AFD65E376}"/>
    <dgm:cxn modelId="{14F2D34E-B18B-4C9C-9F46-9D3A96F851FF}" type="presOf" srcId="{41ED9F78-2F4F-47F6-AFDD-F3AB5B22C50C}" destId="{316338C6-FC6F-4D7E-98D4-1B603FBCFADB}" srcOrd="0" destOrd="0" presId="urn:microsoft.com/office/officeart/2005/8/layout/vList4"/>
    <dgm:cxn modelId="{E0537DF2-9A89-4569-85E0-1682F55B3940}" type="presOf" srcId="{7CC3D4AF-77AC-4AC0-9DEC-08D0E98C2842}" destId="{EF69CF58-373A-406C-BB78-B0AD2EE7D2A5}" srcOrd="0" destOrd="0" presId="urn:microsoft.com/office/officeart/2005/8/layout/vList4"/>
    <dgm:cxn modelId="{5B9C01FF-0C3E-4957-B4A1-6B5F42925CFD}" type="presParOf" srcId="{316338C6-FC6F-4D7E-98D4-1B603FBCFADB}" destId="{3F4E7AA4-312C-4FE4-8735-02FE0C149CEA}" srcOrd="0" destOrd="0" presId="urn:microsoft.com/office/officeart/2005/8/layout/vList4"/>
    <dgm:cxn modelId="{88B0F424-C16F-4FFC-B45E-5256A4225B45}" type="presParOf" srcId="{3F4E7AA4-312C-4FE4-8735-02FE0C149CEA}" destId="{7BBAD7D2-BECF-43A0-A036-C5B1A49A4F84}" srcOrd="0" destOrd="0" presId="urn:microsoft.com/office/officeart/2005/8/layout/vList4"/>
    <dgm:cxn modelId="{56D13842-CAC2-4CA4-A6C2-E6EF0DD14138}" type="presParOf" srcId="{3F4E7AA4-312C-4FE4-8735-02FE0C149CEA}" destId="{B8083265-5DE7-414E-B162-334554D3AEC4}" srcOrd="1" destOrd="0" presId="urn:microsoft.com/office/officeart/2005/8/layout/vList4"/>
    <dgm:cxn modelId="{3A98F57D-DC1F-40B0-A453-24590709465F}" type="presParOf" srcId="{3F4E7AA4-312C-4FE4-8735-02FE0C149CEA}" destId="{7D4C6940-F565-4D29-91BC-9A540B1E20E3}" srcOrd="2" destOrd="0" presId="urn:microsoft.com/office/officeart/2005/8/layout/vList4"/>
    <dgm:cxn modelId="{B37188AE-16BA-42E7-ADE5-4DA068473E3E}" type="presParOf" srcId="{316338C6-FC6F-4D7E-98D4-1B603FBCFADB}" destId="{C80E0BAD-0DFF-489D-8742-2F0BBF1F2808}" srcOrd="1" destOrd="0" presId="urn:microsoft.com/office/officeart/2005/8/layout/vList4"/>
    <dgm:cxn modelId="{EDBB0ABE-1612-457A-AADA-723036C90B1D}" type="presParOf" srcId="{316338C6-FC6F-4D7E-98D4-1B603FBCFADB}" destId="{AFB343D6-9BB2-4D68-A1C8-D4B2DB80B9E5}" srcOrd="2" destOrd="0" presId="urn:microsoft.com/office/officeart/2005/8/layout/vList4"/>
    <dgm:cxn modelId="{BB5EFB52-5CA7-4822-BEF7-7CE81847ACC9}" type="presParOf" srcId="{AFB343D6-9BB2-4D68-A1C8-D4B2DB80B9E5}" destId="{EF69CF58-373A-406C-BB78-B0AD2EE7D2A5}" srcOrd="0" destOrd="0" presId="urn:microsoft.com/office/officeart/2005/8/layout/vList4"/>
    <dgm:cxn modelId="{727753FD-3DC0-457D-86BF-E8AFD83DBB46}" type="presParOf" srcId="{AFB343D6-9BB2-4D68-A1C8-D4B2DB80B9E5}" destId="{002C6E76-9B30-4B10-89D0-6E1676052B5B}" srcOrd="1" destOrd="0" presId="urn:microsoft.com/office/officeart/2005/8/layout/vList4"/>
    <dgm:cxn modelId="{7EB3FCDB-E86A-4E49-9DFE-9805930C4CA7}" type="presParOf" srcId="{AFB343D6-9BB2-4D68-A1C8-D4B2DB80B9E5}" destId="{9F348528-0121-4BB5-869E-1F3B5562A234}" srcOrd="2" destOrd="0" presId="urn:microsoft.com/office/officeart/2005/8/layout/vList4"/>
    <dgm:cxn modelId="{3017FB5C-5434-461C-9BC4-3F5A6BA9C727}" type="presParOf" srcId="{316338C6-FC6F-4D7E-98D4-1B603FBCFADB}" destId="{EF6AC419-425D-44DD-BA4F-8AAA9707F541}" srcOrd="3" destOrd="0" presId="urn:microsoft.com/office/officeart/2005/8/layout/vList4"/>
    <dgm:cxn modelId="{175DB4BD-9AB0-4BAB-9A86-18EAF6974284}" type="presParOf" srcId="{316338C6-FC6F-4D7E-98D4-1B603FBCFADB}" destId="{FD2F7D05-DFE5-4D32-A61B-38630E08F2A9}" srcOrd="4" destOrd="0" presId="urn:microsoft.com/office/officeart/2005/8/layout/vList4"/>
    <dgm:cxn modelId="{EE911210-0D9A-4DD8-9332-5BBEB8009217}" type="presParOf" srcId="{FD2F7D05-DFE5-4D32-A61B-38630E08F2A9}" destId="{0BEB946B-AF3E-4E30-A014-F06A8AB4604E}" srcOrd="0" destOrd="0" presId="urn:microsoft.com/office/officeart/2005/8/layout/vList4"/>
    <dgm:cxn modelId="{F4F988CC-BBEB-4512-8B81-243AA4C30F5F}" type="presParOf" srcId="{FD2F7D05-DFE5-4D32-A61B-38630E08F2A9}" destId="{00AD150A-E93A-4E93-8C94-E1FAE5C49421}" srcOrd="1" destOrd="0" presId="urn:microsoft.com/office/officeart/2005/8/layout/vList4"/>
    <dgm:cxn modelId="{40EB2ABB-CF8F-47F3-BDDB-E5238F5B0664}" type="presParOf" srcId="{FD2F7D05-DFE5-4D32-A61B-38630E08F2A9}" destId="{D60EAACC-2171-48CB-A7BF-4923DB9411F0}" srcOrd="2" destOrd="0" presId="urn:microsoft.com/office/officeart/2005/8/layout/vList4"/>
    <dgm:cxn modelId="{4555CD6A-5E36-442B-B3E5-DB3D05DF8DE6}" type="presParOf" srcId="{316338C6-FC6F-4D7E-98D4-1B603FBCFADB}" destId="{6E1C0AB7-0C8F-43F6-A751-E622CA92261A}" srcOrd="5" destOrd="0" presId="urn:microsoft.com/office/officeart/2005/8/layout/vList4"/>
    <dgm:cxn modelId="{6D00C194-70FA-4FEF-A64B-AC5CA9842630}" type="presParOf" srcId="{316338C6-FC6F-4D7E-98D4-1B603FBCFADB}" destId="{F482811F-3A49-4C73-BB1F-66CCBFE7C490}" srcOrd="6" destOrd="0" presId="urn:microsoft.com/office/officeart/2005/8/layout/vList4"/>
    <dgm:cxn modelId="{9C48FB3A-0A84-4574-8AED-78B263E00DC5}" type="presParOf" srcId="{F482811F-3A49-4C73-BB1F-66CCBFE7C490}" destId="{A7DF4A64-9150-4055-B312-C0C5D09C7277}" srcOrd="0" destOrd="0" presId="urn:microsoft.com/office/officeart/2005/8/layout/vList4"/>
    <dgm:cxn modelId="{F796FDA7-FD24-4788-B3AA-42D0CCE46077}" type="presParOf" srcId="{F482811F-3A49-4C73-BB1F-66CCBFE7C490}" destId="{562B0691-B420-4EA3-ACE2-416F0DF45513}" srcOrd="1" destOrd="0" presId="urn:microsoft.com/office/officeart/2005/8/layout/vList4"/>
    <dgm:cxn modelId="{3E975923-F2CF-4DAB-9936-4D06C2B150F7}" type="presParOf" srcId="{F482811F-3A49-4C73-BB1F-66CCBFE7C490}" destId="{3A100384-C7A3-4E59-BE12-94DE371FFF0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sz="quarter" idx="1"/>
          </p:nvPr>
        </p:nvSpPr>
        <p:spPr>
          <a:xfrm>
            <a:off x="3967341" y="0"/>
            <a:ext cx="3035088" cy="464503"/>
          </a:xfrm>
          <a:prstGeom prst="rect">
            <a:avLst/>
          </a:prstGeom>
        </p:spPr>
        <p:txBody>
          <a:bodyPr vert="horz" lIns="93104" tIns="46552" rIns="93104" bIns="46552" rtlCol="0"/>
          <a:lstStyle>
            <a:lvl1pPr algn="r">
              <a:defRPr sz="1200"/>
            </a:lvl1pPr>
          </a:lstStyle>
          <a:p>
            <a:fld id="{BC0F0F33-789A-420E-AF25-FCF756861162}" type="datetimeFigureOut">
              <a:rPr lang="en-US" smtClean="0"/>
              <a:pPr/>
              <a:t>2/25/2014</a:t>
            </a:fld>
            <a:endParaRPr lang="en-US" dirty="0"/>
          </a:p>
        </p:txBody>
      </p:sp>
      <p:sp>
        <p:nvSpPr>
          <p:cNvPr id="4" name="Footer Placeholder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3935"/>
            <a:ext cx="3035088" cy="464503"/>
          </a:xfrm>
          <a:prstGeom prst="rect">
            <a:avLst/>
          </a:prstGeom>
        </p:spPr>
        <p:txBody>
          <a:bodyPr vert="horz" lIns="93104" tIns="46552" rIns="93104" bIns="46552" rtlCol="0" anchor="b"/>
          <a:lstStyle>
            <a:lvl1pPr algn="r">
              <a:defRPr sz="1200"/>
            </a:lvl1pPr>
          </a:lstStyle>
          <a:p>
            <a:fld id="{5728C70F-538A-42AE-8611-B6C2256D1A28}" type="slidenum">
              <a:rPr lang="en-US" smtClean="0"/>
              <a:pPr/>
              <a:t>‹#›</a:t>
            </a:fld>
            <a:endParaRPr lang="en-US" dirty="0"/>
          </a:p>
        </p:txBody>
      </p:sp>
    </p:spTree>
    <p:extLst>
      <p:ext uri="{BB962C8B-B14F-4D97-AF65-F5344CB8AC3E}">
        <p14:creationId xmlns:p14="http://schemas.microsoft.com/office/powerpoint/2010/main" val="294907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EB7F0F0C-3BAA-4A62-BB82-34C2C4B098F9}" type="datetimeFigureOut">
              <a:rPr lang="en-US" smtClean="0"/>
              <a:pPr/>
              <a:t>2/25/2014</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B881BAFA-BA9D-4A05-8E8A-18B764C52968}" type="slidenum">
              <a:rPr lang="en-US" smtClean="0"/>
              <a:pPr/>
              <a:t>‹#›</a:t>
            </a:fld>
            <a:endParaRPr lang="en-US" dirty="0"/>
          </a:p>
        </p:txBody>
      </p:sp>
    </p:spTree>
    <p:extLst>
      <p:ext uri="{BB962C8B-B14F-4D97-AF65-F5344CB8AC3E}">
        <p14:creationId xmlns:p14="http://schemas.microsoft.com/office/powerpoint/2010/main" val="227888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lis.state.md.us/2004rs/billfile/sb0320.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time before you I would like to cover  the </a:t>
            </a:r>
          </a:p>
          <a:p>
            <a:r>
              <a:rPr lang="en-US" dirty="0" smtClean="0"/>
              <a:t>History of the Bay Agreements and where we are now</a:t>
            </a:r>
          </a:p>
          <a:p>
            <a:r>
              <a:rPr lang="en-US" dirty="0" smtClean="0"/>
              <a:t>Based upon what we know and the progress MD is making, provide some advice as to where MD should focus next. </a:t>
            </a: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a:t>
            </a:fld>
            <a:endParaRPr lang="en-US" dirty="0"/>
          </a:p>
        </p:txBody>
      </p:sp>
    </p:spTree>
    <p:extLst>
      <p:ext uri="{BB962C8B-B14F-4D97-AF65-F5344CB8AC3E}">
        <p14:creationId xmlns:p14="http://schemas.microsoft.com/office/powerpoint/2010/main" val="1202030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Consolidated Lands Preservation ’90</a:t>
            </a:r>
          </a:p>
          <a:p>
            <a:pPr defTabSz="931042">
              <a:defRPr/>
            </a:pPr>
            <a:r>
              <a:rPr lang="en-US" baseline="0" dirty="0" smtClean="0"/>
              <a:t>Economic Growth, Resource Protection and Planning , ‘92 </a:t>
            </a:r>
          </a:p>
          <a:p>
            <a:pPr defTabSz="931042">
              <a:defRPr/>
            </a:pPr>
            <a:r>
              <a:rPr lang="en-US" baseline="0" dirty="0" smtClean="0"/>
              <a:t>Susquehanna River Fish Passage Resolutions, ‘92</a:t>
            </a:r>
          </a:p>
          <a:p>
            <a:r>
              <a:rPr lang="en-US" dirty="0" smtClean="0"/>
              <a:t>Nutrient Management Certification, ‘93</a:t>
            </a:r>
          </a:p>
          <a:p>
            <a:r>
              <a:rPr lang="en-US" dirty="0" smtClean="0"/>
              <a:t>Phragmites Control,</a:t>
            </a:r>
            <a:r>
              <a:rPr lang="en-US" baseline="0" dirty="0" smtClean="0"/>
              <a:t> ‘96 </a:t>
            </a:r>
          </a:p>
          <a:p>
            <a:r>
              <a:rPr lang="en-US" baseline="0" dirty="0" smtClean="0"/>
              <a:t>Fisheries Management Planning, ‘97-’98 </a:t>
            </a: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10</a:t>
            </a:fld>
            <a:endParaRPr lang="en-US" dirty="0"/>
          </a:p>
        </p:txBody>
      </p:sp>
    </p:spTree>
    <p:extLst>
      <p:ext uri="{BB962C8B-B14F-4D97-AF65-F5344CB8AC3E}">
        <p14:creationId xmlns:p14="http://schemas.microsoft.com/office/powerpoint/2010/main" val="1853155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t>Chesapeake Bay Preservation Act </a:t>
            </a:r>
            <a:r>
              <a:rPr lang="en-US" sz="1100" dirty="0" smtClean="0"/>
              <a:t>(‘88) – required Tidewater localities to design protective buffers adjacent to all waterbodies and wetlands and reduce phosphorus in stormwater runoff</a:t>
            </a:r>
          </a:p>
          <a:p>
            <a:r>
              <a:rPr lang="en-US" sz="1100" b="1" dirty="0" smtClean="0"/>
              <a:t>Population Growth &amp; Development Commission </a:t>
            </a:r>
            <a:r>
              <a:rPr lang="en-US" sz="1100" dirty="0" smtClean="0"/>
              <a:t>(‘89) – tasked with helping plan for increased population, shift from</a:t>
            </a:r>
            <a:r>
              <a:rPr lang="en-US" sz="1100" baseline="0" dirty="0" smtClean="0"/>
              <a:t> rural to urban living, expanding infrastructure concerns, etc.</a:t>
            </a:r>
            <a:endParaRPr lang="en-US" sz="1100" dirty="0" smtClean="0"/>
          </a:p>
          <a:p>
            <a:r>
              <a:rPr lang="en-US" sz="1100" b="1" dirty="0" smtClean="0"/>
              <a:t>Striped Bass Moratorium </a:t>
            </a:r>
            <a:r>
              <a:rPr lang="en-US" sz="1100" dirty="0" smtClean="0"/>
              <a:t>(89) – expanded restrictions to a complete ban on striped bass fishing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Ag Equipment</a:t>
            </a:r>
            <a:r>
              <a:rPr lang="en-US" sz="1100" b="1" baseline="0" dirty="0" smtClean="0"/>
              <a:t> Tax Credit </a:t>
            </a:r>
            <a:r>
              <a:rPr lang="en-US" sz="1100" baseline="0" dirty="0" smtClean="0"/>
              <a:t>(‘90) - </a:t>
            </a:r>
            <a:r>
              <a:rPr lang="en-US" sz="1100" b="0" i="0" u="none" strike="noStrike" baseline="0" dirty="0" smtClean="0"/>
              <a:t>Tax credit for purchase of advanced technology pesticide and fertilizer application equipment</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Chesapeake Bay License Plate </a:t>
            </a:r>
            <a:r>
              <a:rPr lang="en-US" sz="1100" dirty="0" smtClean="0"/>
              <a:t>(‘92) – over </a:t>
            </a:r>
            <a:r>
              <a:rPr lang="en-US" sz="1100" b="0" i="0" u="none" strike="noStrike" baseline="0" dirty="0" smtClean="0"/>
              <a:t>1,000 grants totaling nearly $7 million have been given to groups working to restore the bay and its tributaries</a:t>
            </a:r>
          </a:p>
          <a:p>
            <a:r>
              <a:rPr lang="en-US" sz="1100" b="1" u="sng" dirty="0" smtClean="0"/>
              <a:t>Forestry Water Quality</a:t>
            </a:r>
            <a:r>
              <a:rPr lang="en-US" sz="1100" b="1" u="sng" baseline="0" dirty="0" smtClean="0"/>
              <a:t> Law</a:t>
            </a:r>
            <a:r>
              <a:rPr lang="en-US" sz="1100" dirty="0" smtClean="0"/>
              <a:t> (‘93) – established authority</a:t>
            </a:r>
            <a:r>
              <a:rPr lang="en-US" sz="1100" baseline="0" dirty="0" smtClean="0"/>
              <a:t> to require forestry BMPs and fine loggers not properly implementing BMPs</a:t>
            </a:r>
            <a:endParaRPr lang="en-US" sz="1100" dirty="0" smtClean="0"/>
          </a:p>
          <a:p>
            <a:r>
              <a:rPr lang="en-US" sz="1100" b="1" dirty="0" smtClean="0"/>
              <a:t>Nutrient Mgmt. Certification </a:t>
            </a:r>
            <a:r>
              <a:rPr lang="en-US" sz="1100" dirty="0" smtClean="0"/>
              <a:t>(‘94) – established required training &amp; certification for public and private nutrient management plan writers</a:t>
            </a:r>
          </a:p>
          <a:p>
            <a:r>
              <a:rPr lang="en-US" sz="1100" b="1" dirty="0" smtClean="0"/>
              <a:t>Agricultural Stewardship Act</a:t>
            </a:r>
            <a:r>
              <a:rPr lang="en-US" sz="1100" dirty="0" smtClean="0"/>
              <a:t> (‘96) – establish authority to investigate</a:t>
            </a:r>
            <a:r>
              <a:rPr lang="en-US" sz="1100" baseline="0" dirty="0" smtClean="0"/>
              <a:t> complaints against Ag operations and require correction of water quality problems</a:t>
            </a:r>
            <a:endParaRPr lang="en-US" sz="1100" dirty="0" smtClean="0"/>
          </a:p>
          <a:p>
            <a:r>
              <a:rPr lang="en-US" sz="1100" b="1" u="sng" dirty="0" smtClean="0"/>
              <a:t>Ag BMP Tax Credit </a:t>
            </a:r>
            <a:r>
              <a:rPr lang="en-US" sz="1100" dirty="0" smtClean="0"/>
              <a:t>(‘96) – provided</a:t>
            </a:r>
            <a:r>
              <a:rPr lang="en-US" sz="1100" baseline="0" dirty="0" smtClean="0"/>
              <a:t> the opportunity for receiving a tax credit for personal expenses for installation of certain Ag water quality BMPs</a:t>
            </a:r>
            <a:endParaRPr lang="en-US" sz="1100" dirty="0" smtClean="0"/>
          </a:p>
          <a:p>
            <a:r>
              <a:rPr lang="en-US" sz="1100" b="1" u="sng" dirty="0" smtClean="0"/>
              <a:t>Water Quality Improvement Act </a:t>
            </a:r>
            <a:r>
              <a:rPr lang="en-US" sz="1100" dirty="0" smtClean="0"/>
              <a:t>(‘97) – directs 10% of any budget surplus to fund point &amp; nonpoint water quality improvements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Poultry Waste Mgmt. Act </a:t>
            </a:r>
            <a:r>
              <a:rPr lang="en-US" sz="1100" dirty="0" smtClean="0"/>
              <a:t>(‘99) – required a </a:t>
            </a:r>
            <a:r>
              <a:rPr lang="en-US" sz="1100" b="0" i="0" u="none" strike="noStrike" baseline="0" dirty="0" smtClean="0"/>
              <a:t>regulatory program governing the storage, treatment and management of poultry waste</a:t>
            </a:r>
            <a:endParaRPr lang="en-US" sz="1100" dirty="0" smtClean="0"/>
          </a:p>
          <a:p>
            <a:r>
              <a:rPr lang="en-US" sz="1100" b="1" dirty="0" smtClean="0"/>
              <a:t>Land Conservation Fdtn. &amp; Fund </a:t>
            </a:r>
            <a:r>
              <a:rPr lang="en-US" sz="1100" dirty="0" smtClean="0"/>
              <a:t>(‘99) - </a:t>
            </a:r>
            <a:r>
              <a:rPr lang="en-US" sz="1100" b="0" i="0" u="none" strike="noStrike" baseline="0" dirty="0" smtClean="0"/>
              <a:t>establish permanent conservation easements and to purchase open spaces and parklands, lands of historic or cultural significance, farmlands and forests, and natural areas</a:t>
            </a:r>
            <a:endParaRPr lang="en-US" sz="1100"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11</a:t>
            </a:fld>
            <a:endParaRPr lang="en-US" dirty="0"/>
          </a:p>
        </p:txBody>
      </p:sp>
    </p:spTree>
    <p:extLst>
      <p:ext uri="{BB962C8B-B14F-4D97-AF65-F5344CB8AC3E}">
        <p14:creationId xmlns:p14="http://schemas.microsoft.com/office/powerpoint/2010/main" val="244895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Nutrient Management Law </a:t>
            </a:r>
            <a:r>
              <a:rPr lang="en-US" dirty="0" smtClean="0"/>
              <a:t>was in addition to existing </a:t>
            </a:r>
            <a:r>
              <a:rPr lang="en-US" b="1" dirty="0" smtClean="0"/>
              <a:t>Manure Management Manual </a:t>
            </a:r>
            <a:r>
              <a:rPr lang="en-US" dirty="0" smtClean="0"/>
              <a:t>requirements and required full nutrient management plans on farms that met a density threshold (</a:t>
            </a:r>
            <a:r>
              <a:rPr lang="en-US" baseline="0" dirty="0" smtClean="0"/>
              <a:t>animal units/acre instead of total animals).</a:t>
            </a:r>
          </a:p>
          <a:p>
            <a:endParaRPr lang="en-US" baseline="0" dirty="0" smtClean="0"/>
          </a:p>
          <a:p>
            <a:r>
              <a:rPr lang="en-US" b="1" baseline="0" dirty="0" smtClean="0"/>
              <a:t>The Environmental Education Act </a:t>
            </a:r>
            <a:r>
              <a:rPr lang="en-US" baseline="0" dirty="0" smtClean="0"/>
              <a:t>provides for an Environmental Education Fund and grant program.  It also created an advisory board and required coordination between DEP and DOEd and regular reports to the Governor and GA.</a:t>
            </a:r>
          </a:p>
          <a:p>
            <a:endParaRPr lang="en-US" baseline="0" dirty="0" smtClean="0"/>
          </a:p>
          <a:p>
            <a:r>
              <a:rPr lang="en-US" baseline="0" dirty="0" smtClean="0"/>
              <a:t>“</a:t>
            </a:r>
            <a:r>
              <a:rPr lang="en-US" b="1" baseline="0" dirty="0" smtClean="0"/>
              <a:t>Clean &amp; Green</a:t>
            </a:r>
            <a:r>
              <a:rPr lang="en-US" baseline="0" dirty="0" smtClean="0"/>
              <a:t>” is a </a:t>
            </a:r>
            <a:r>
              <a:rPr lang="en-US" i="1" baseline="0" dirty="0" smtClean="0"/>
              <a:t>preferential tax assessment program</a:t>
            </a:r>
            <a:r>
              <a:rPr lang="en-US" baseline="0" dirty="0" smtClean="0"/>
              <a:t>, that allows agricultural and forestland to be assessed for property tax purposes at the value of its current use, instead of its developed value.  If land enrolled in C&amp;G is converted to a non-conforming use, seven years’ of “rollback taxes” are imposed as a penalty.</a:t>
            </a:r>
          </a:p>
          <a:p>
            <a:endParaRPr lang="en-US" baseline="0" dirty="0" smtClean="0"/>
          </a:p>
          <a:p>
            <a:r>
              <a:rPr lang="en-US" baseline="0" dirty="0" smtClean="0"/>
              <a:t>“</a:t>
            </a:r>
            <a:r>
              <a:rPr lang="en-US" b="1" baseline="0" dirty="0" smtClean="0"/>
              <a:t>Growing Greener</a:t>
            </a:r>
            <a:r>
              <a:rPr lang="en-US" baseline="0" dirty="0" smtClean="0"/>
              <a:t>” legislation created the Environmental Stewardship Fund, initially funded at $650M over five years.</a:t>
            </a: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84275" y="696913"/>
            <a:ext cx="4643438" cy="3481387"/>
          </a:xfrm>
          <a:ln/>
        </p:spPr>
      </p:sp>
      <p:sp>
        <p:nvSpPr>
          <p:cNvPr id="73730" name="Rectangle 3"/>
          <p:cNvSpPr>
            <a:spLocks noGrp="1" noChangeArrowheads="1"/>
          </p:cNvSpPr>
          <p:nvPr>
            <p:ph type="body" idx="1"/>
          </p:nvPr>
        </p:nvSpPr>
        <p:spPr>
          <a:xfrm>
            <a:off x="466937" y="4412774"/>
            <a:ext cx="5992354" cy="4180523"/>
          </a:xfrm>
          <a:noFill/>
          <a:ln/>
        </p:spPr>
        <p:txBody>
          <a:bodyPr/>
          <a:lstStyle/>
          <a:p>
            <a:pPr marL="0" indent="0">
              <a:buClr>
                <a:srgbClr val="FF0000"/>
              </a:buClr>
              <a:buSzPct val="127000"/>
              <a:buFont typeface="Wingdings" pitchFamily="2" charset="2"/>
              <a:buNone/>
            </a:pPr>
            <a:r>
              <a:rPr lang="en-US" sz="1100" b="0" i="1" dirty="0" smtClean="0">
                <a:solidFill>
                  <a:srgbClr val="333399"/>
                </a:solidFill>
              </a:rPr>
              <a:t>Chesapeake2000  (C2K) </a:t>
            </a:r>
            <a:r>
              <a:rPr lang="en-US" sz="1100" b="0" dirty="0" smtClean="0">
                <a:solidFill>
                  <a:srgbClr val="333399"/>
                </a:solidFill>
              </a:rPr>
              <a:t>was </a:t>
            </a:r>
            <a:r>
              <a:rPr lang="en-US" sz="1100" b="0" dirty="0">
                <a:solidFill>
                  <a:srgbClr val="333399"/>
                </a:solidFill>
              </a:rPr>
              <a:t>ambitious</a:t>
            </a:r>
            <a:r>
              <a:rPr lang="en-US" sz="1100" b="0" dirty="0" smtClean="0">
                <a:solidFill>
                  <a:srgbClr val="333399"/>
                </a:solidFill>
              </a:rPr>
              <a:t>.</a:t>
            </a:r>
            <a:endParaRPr lang="en-US" sz="1100" b="0" dirty="0">
              <a:solidFill>
                <a:srgbClr val="FFD03B"/>
              </a:solidFill>
            </a:endParaRPr>
          </a:p>
          <a:p>
            <a:pPr marL="465521" indent="-465521">
              <a:buClr>
                <a:srgbClr val="FF0000"/>
              </a:buClr>
              <a:buSzPct val="127000"/>
              <a:buFont typeface="Wingdings" pitchFamily="2" charset="2"/>
              <a:buChar char="ü"/>
            </a:pPr>
            <a:r>
              <a:rPr lang="en-US" sz="1100" dirty="0">
                <a:solidFill>
                  <a:srgbClr val="FFD03B"/>
                </a:solidFill>
              </a:rPr>
              <a:t>Most </a:t>
            </a:r>
            <a:r>
              <a:rPr lang="en-US" sz="1100" dirty="0"/>
              <a:t>Comprehensive </a:t>
            </a:r>
          </a:p>
          <a:p>
            <a:pPr marL="465521" indent="-465521">
              <a:buClr>
                <a:srgbClr val="FF0000"/>
              </a:buClr>
              <a:buSzPct val="127000"/>
              <a:buFont typeface="Wingdings" pitchFamily="2" charset="2"/>
              <a:buChar char="ü"/>
            </a:pPr>
            <a:r>
              <a:rPr lang="en-US" sz="1100" dirty="0"/>
              <a:t>Most aspiration</a:t>
            </a:r>
          </a:p>
          <a:p>
            <a:pPr marL="465521" indent="-465521">
              <a:buClr>
                <a:srgbClr val="FF0000"/>
              </a:buClr>
              <a:buSzPct val="127000"/>
              <a:buFont typeface="Wingdings" pitchFamily="2" charset="2"/>
              <a:buChar char="ü"/>
            </a:pPr>
            <a:r>
              <a:rPr lang="en-US" sz="1100" dirty="0">
                <a:solidFill>
                  <a:srgbClr val="FFD03B"/>
                </a:solidFill>
              </a:rPr>
              <a:t>Most</a:t>
            </a:r>
            <a:r>
              <a:rPr lang="en-US" sz="1100" dirty="0"/>
              <a:t> Measurable</a:t>
            </a:r>
          </a:p>
          <a:p>
            <a:pPr marL="465521" indent="-465521">
              <a:buClr>
                <a:srgbClr val="FF0000"/>
              </a:buClr>
              <a:buSzPct val="127000"/>
              <a:buFont typeface="Wingdings" pitchFamily="2" charset="2"/>
              <a:buChar char="ü"/>
            </a:pPr>
            <a:r>
              <a:rPr lang="en-US" sz="1100" dirty="0">
                <a:solidFill>
                  <a:srgbClr val="FFD03B"/>
                </a:solidFill>
              </a:rPr>
              <a:t>Most</a:t>
            </a:r>
            <a:r>
              <a:rPr lang="en-US" sz="1100" dirty="0"/>
              <a:t> Time Sensitive </a:t>
            </a:r>
            <a:r>
              <a:rPr lang="en-US" sz="1100" b="0" dirty="0"/>
              <a:t>(</a:t>
            </a:r>
            <a:r>
              <a:rPr lang="en-US" sz="1100" b="0" dirty="0">
                <a:solidFill>
                  <a:srgbClr val="333399"/>
                </a:solidFill>
              </a:rPr>
              <a:t>Deadline for most goals was 2010)</a:t>
            </a:r>
            <a:endParaRPr lang="en-US" sz="1100" b="0" dirty="0"/>
          </a:p>
          <a:p>
            <a:pPr marL="465521" indent="-465521">
              <a:buFont typeface="Arial" pitchFamily="34" charset="0"/>
              <a:buChar char="•"/>
            </a:pPr>
            <a:endParaRPr lang="en-US" sz="1100" dirty="0"/>
          </a:p>
          <a:p>
            <a:pPr marL="0" indent="0">
              <a:buSzPct val="116000"/>
              <a:buFont typeface="Arial" pitchFamily="34" charset="0"/>
              <a:buNone/>
            </a:pPr>
            <a:r>
              <a:rPr lang="en-US" sz="1100" dirty="0"/>
              <a:t>102 Commitments in 5 </a:t>
            </a:r>
            <a:r>
              <a:rPr lang="en-US" sz="1100" dirty="0" smtClean="0"/>
              <a:t>Categories</a:t>
            </a:r>
          </a:p>
          <a:p>
            <a:pPr marL="0" indent="0">
              <a:buSzPct val="116000"/>
              <a:buFont typeface="Arial" pitchFamily="34" charset="0"/>
              <a:buNone/>
            </a:pPr>
            <a:r>
              <a:rPr lang="en-US" sz="1100" dirty="0" smtClean="0"/>
              <a:t>Tried to get out ahead of TMDL</a:t>
            </a:r>
          </a:p>
          <a:p>
            <a:pPr marL="0" indent="0">
              <a:buSzPct val="116000"/>
              <a:buFont typeface="Arial" pitchFamily="34" charset="0"/>
              <a:buNone/>
            </a:pPr>
            <a:r>
              <a:rPr lang="en-US" sz="1100" dirty="0" smtClean="0"/>
              <a:t>Introduced headwater jurisdictions to the partnership</a:t>
            </a:r>
            <a:endParaRPr lang="en-US" sz="1100" dirty="0"/>
          </a:p>
          <a:p>
            <a:pPr marL="465521" indent="-465521">
              <a:buSzPct val="116000"/>
              <a:buFont typeface="Arial" pitchFamily="34" charset="0"/>
              <a:buChar char="•"/>
            </a:pPr>
            <a:endParaRPr lang="en-US" sz="1100" dirty="0"/>
          </a:p>
          <a:p>
            <a:pPr marL="0" indent="0">
              <a:buSzPct val="116000"/>
              <a:buFont typeface="Arial" pitchFamily="34" charset="0"/>
              <a:buNone/>
            </a:pPr>
            <a:r>
              <a:rPr lang="en-US" sz="1100" dirty="0"/>
              <a:t>Introduction of </a:t>
            </a:r>
            <a:r>
              <a:rPr lang="en-US" sz="1100" dirty="0">
                <a:solidFill>
                  <a:srgbClr val="FFD03B"/>
                </a:solidFill>
              </a:rPr>
              <a:t>Regulatory Drivers </a:t>
            </a:r>
            <a:r>
              <a:rPr lang="en-US" sz="1100" dirty="0"/>
              <a:t>into a historically  Voluntary </a:t>
            </a:r>
            <a:r>
              <a:rPr lang="en-US" sz="1100" dirty="0" smtClean="0"/>
              <a:t>Partnership</a:t>
            </a:r>
          </a:p>
          <a:p>
            <a:pPr marL="0" indent="0">
              <a:buSzPct val="116000"/>
              <a:buFont typeface="Arial" pitchFamily="34" charset="0"/>
              <a:buNone/>
            </a:pPr>
            <a:endParaRPr lang="en-US" sz="1100" dirty="0" smtClean="0">
              <a:solidFill>
                <a:srgbClr val="333399"/>
              </a:solidFill>
            </a:endParaRPr>
          </a:p>
          <a:p>
            <a:pPr marL="0" indent="0">
              <a:buSzPct val="116000"/>
              <a:buFont typeface="Arial" pitchFamily="34" charset="0"/>
              <a:buNone/>
            </a:pPr>
            <a:r>
              <a:rPr lang="en-US" sz="1100" dirty="0" smtClean="0">
                <a:solidFill>
                  <a:srgbClr val="333399"/>
                </a:solidFill>
              </a:rPr>
              <a:t>This </a:t>
            </a:r>
            <a:r>
              <a:rPr lang="en-US" sz="1100" dirty="0">
                <a:solidFill>
                  <a:srgbClr val="333399"/>
                </a:solidFill>
              </a:rPr>
              <a:t>agreement established more than 100 goals to:</a:t>
            </a:r>
          </a:p>
          <a:p>
            <a:pPr lvl="2">
              <a:buFont typeface="Courier New" pitchFamily="49" charset="0"/>
              <a:buChar char="o"/>
            </a:pPr>
            <a:r>
              <a:rPr lang="en-US" sz="1100" dirty="0">
                <a:solidFill>
                  <a:srgbClr val="333399"/>
                </a:solidFill>
              </a:rPr>
              <a:t> Reduce pollution,  	</a:t>
            </a:r>
          </a:p>
          <a:p>
            <a:pPr lvl="2">
              <a:buFont typeface="Courier New" pitchFamily="49" charset="0"/>
              <a:buChar char="o"/>
            </a:pPr>
            <a:r>
              <a:rPr lang="en-US" sz="1100" dirty="0">
                <a:solidFill>
                  <a:srgbClr val="333399"/>
                </a:solidFill>
              </a:rPr>
              <a:t> Restore habitat,</a:t>
            </a:r>
          </a:p>
          <a:p>
            <a:pPr lvl="2">
              <a:buFont typeface="Courier New" pitchFamily="49" charset="0"/>
              <a:buChar char="o"/>
            </a:pPr>
            <a:r>
              <a:rPr lang="en-US" sz="1100" dirty="0">
                <a:solidFill>
                  <a:srgbClr val="333399"/>
                </a:solidFill>
              </a:rPr>
              <a:t> Promote sound land use, and</a:t>
            </a:r>
          </a:p>
          <a:p>
            <a:pPr lvl="2">
              <a:buFont typeface="Courier New" pitchFamily="49" charset="0"/>
              <a:buChar char="o"/>
            </a:pPr>
            <a:r>
              <a:rPr lang="en-US" sz="1100" dirty="0">
                <a:solidFill>
                  <a:srgbClr val="333399"/>
                </a:solidFill>
              </a:rPr>
              <a:t> Engage the public.</a:t>
            </a:r>
          </a:p>
          <a:p>
            <a:endParaRPr lang="en-US" sz="1100" b="1" dirty="0">
              <a:solidFill>
                <a:srgbClr val="333399"/>
              </a:solidFill>
            </a:endParaRPr>
          </a:p>
          <a:p>
            <a:r>
              <a:rPr lang="en-US" sz="1100" dirty="0">
                <a:solidFill>
                  <a:srgbClr val="333399"/>
                </a:solidFill>
              </a:rPr>
              <a:t>Increasing federal regulatory actions</a:t>
            </a:r>
            <a:r>
              <a:rPr lang="en-US" sz="1100" dirty="0" smtClean="0">
                <a:solidFill>
                  <a:srgbClr val="333399"/>
                </a:solidFill>
              </a:rPr>
              <a:t>;  Growing </a:t>
            </a:r>
            <a:r>
              <a:rPr lang="en-US" sz="1100" dirty="0">
                <a:solidFill>
                  <a:srgbClr val="333399"/>
                </a:solidFill>
              </a:rPr>
              <a:t>perspective of what job will really take.</a:t>
            </a:r>
          </a:p>
          <a:p>
            <a:pPr eaLnBrk="1" hangingPunct="1"/>
            <a:endParaRPr lang="en-US" sz="1100" b="0" dirty="0" smtClean="0">
              <a:latin typeface="+mj-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commitments of C2K prompted the </a:t>
            </a:r>
          </a:p>
          <a:p>
            <a:pPr marL="232761" indent="-232761">
              <a:buAutoNum type="arabicPeriod"/>
            </a:pPr>
            <a:r>
              <a:rPr lang="en-US" dirty="0" smtClean="0"/>
              <a:t>Development of Water Quality Standards that reshaped the permits throughout the watershed. </a:t>
            </a:r>
          </a:p>
          <a:p>
            <a:pPr marL="232761" indent="-232761">
              <a:buAutoNum type="arabicPeriod"/>
            </a:pPr>
            <a:r>
              <a:rPr lang="en-US" dirty="0" smtClean="0"/>
              <a:t>Prompted the Commission, and since the Bay Program, to investigate the cost of implementation and the most cost-effective practices, work that has</a:t>
            </a:r>
            <a:r>
              <a:rPr lang="en-US" baseline="0" dirty="0" smtClean="0"/>
              <a:t> impacted many state programs, the federal farm bill, and still resonates with policymakers today.</a:t>
            </a:r>
          </a:p>
          <a:p>
            <a:pPr marL="232761" indent="-232761">
              <a:buAutoNum type="arabicPeriod"/>
            </a:pPr>
            <a:r>
              <a:rPr lang="en-US" baseline="0" dirty="0" smtClean="0"/>
              <a:t> The TMDL </a:t>
            </a: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14</a:t>
            </a:fld>
            <a:endParaRPr lang="en-US" dirty="0"/>
          </a:p>
        </p:txBody>
      </p:sp>
    </p:spTree>
    <p:extLst>
      <p:ext uri="{BB962C8B-B14F-4D97-AF65-F5344CB8AC3E}">
        <p14:creationId xmlns:p14="http://schemas.microsoft.com/office/powerpoint/2010/main" val="235796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Virginia</a:t>
            </a:r>
          </a:p>
          <a:p>
            <a:endParaRPr lang="en-US" u="none" dirty="0" smtClean="0"/>
          </a:p>
          <a:p>
            <a:r>
              <a:rPr lang="en-US" b="1" u="none" dirty="0" smtClean="0"/>
              <a:t>Stormwater:</a:t>
            </a:r>
            <a:r>
              <a:rPr lang="en-US" u="none" dirty="0" smtClean="0"/>
              <a:t>   Merger</a:t>
            </a:r>
            <a:r>
              <a:rPr lang="en-US" u="none" baseline="0" dirty="0" smtClean="0"/>
              <a:t> of DCR programs with DEQ programs (Clean Water Act) – DEQ for 1 acre and up; Preservation Act up to 2500 square feet; brought together in 2005.</a:t>
            </a:r>
          </a:p>
          <a:p>
            <a:endParaRPr lang="en-US" u="none" baseline="0" dirty="0" smtClean="0"/>
          </a:p>
          <a:p>
            <a:r>
              <a:rPr lang="en-US" b="1" u="none" baseline="0" dirty="0" smtClean="0"/>
              <a:t>Resource Management Planning (Ag Certainty)  </a:t>
            </a:r>
            <a:r>
              <a:rPr lang="en-US" u="none" baseline="0" dirty="0" smtClean="0"/>
              <a:t>– Regs now complete – DCR called for delay until DCR can get adequate software up and running (Ag Certainty will be based on 5 practices for cropland, hayland and pasture)</a:t>
            </a:r>
          </a:p>
          <a:p>
            <a:endParaRPr lang="en-US" u="none" baseline="0" dirty="0" smtClean="0"/>
          </a:p>
          <a:p>
            <a:r>
              <a:rPr lang="en-US" b="1" u="none" baseline="0" dirty="0" smtClean="0"/>
              <a:t>Nutrient Credit Exchange Trading </a:t>
            </a:r>
            <a:r>
              <a:rPr lang="en-US" u="none" baseline="0" dirty="0" smtClean="0"/>
              <a:t>– has now been expanded to allow for stormwater – they can access credits that are already banked by way of land conservation</a:t>
            </a:r>
          </a:p>
          <a:p>
            <a:endParaRPr lang="en-US" u="none" baseline="0" dirty="0" smtClean="0"/>
          </a:p>
          <a:p>
            <a:r>
              <a:rPr lang="en-US" b="1" u="none" baseline="0" dirty="0" smtClean="0"/>
              <a:t>Urban Law Fertilizer </a:t>
            </a:r>
            <a:r>
              <a:rPr lang="en-US" u="none" baseline="0" dirty="0" smtClean="0"/>
              <a:t>-- .9 lbs/1000 square feet</a:t>
            </a:r>
          </a:p>
          <a:p>
            <a:endParaRPr lang="en-US" u="none" baseline="0" dirty="0" smtClean="0"/>
          </a:p>
          <a:p>
            <a:r>
              <a:rPr lang="en-US" b="1" u="none" baseline="0" dirty="0" smtClean="0"/>
              <a:t>Major Point Source Upgrades </a:t>
            </a:r>
            <a:r>
              <a:rPr lang="en-US" u="none" baseline="0" dirty="0" smtClean="0"/>
              <a:t>– Bubble Permits; 125 Major Sources to 4 mg liter (1 billion);   Addressed 70-80% of the loads</a:t>
            </a:r>
          </a:p>
          <a:p>
            <a:endParaRPr lang="en-US" u="none" baseline="0" dirty="0" smtClean="0"/>
          </a:p>
          <a:p>
            <a:r>
              <a:rPr lang="en-US" b="1" u="none" baseline="0" dirty="0" smtClean="0"/>
              <a:t>Land Preservation Tax:</a:t>
            </a:r>
            <a:r>
              <a:rPr lang="en-US" u="none" baseline="0" dirty="0" smtClean="0"/>
              <a:t>   Emmett; Tax Credits you can sell if you cannot use them yourself;  This is funded at around $100 million annually</a:t>
            </a:r>
          </a:p>
          <a:p>
            <a:endParaRPr lang="en-US" u="none" baseline="0" dirty="0" smtClean="0"/>
          </a:p>
          <a:p>
            <a:r>
              <a:rPr lang="en-US" b="1" u="none" baseline="0" dirty="0" smtClean="0"/>
              <a:t>Alt. On Site Sewage System</a:t>
            </a:r>
            <a:r>
              <a:rPr lang="en-US" u="none" baseline="0" dirty="0" smtClean="0"/>
              <a:t>:   This was VA’s step towards alternative and nitrogen removing systems.  How to get people to upgrade to N.</a:t>
            </a:r>
          </a:p>
          <a:p>
            <a:endParaRPr lang="en-US" u="none" baseline="0" dirty="0" smtClean="0"/>
          </a:p>
          <a:p>
            <a:r>
              <a:rPr lang="en-US" b="1" u="none" baseline="0" dirty="0" smtClean="0"/>
              <a:t>Crab Dredging Ban</a:t>
            </a:r>
            <a:r>
              <a:rPr lang="en-US" u="none" baseline="0" dirty="0" smtClean="0"/>
              <a:t>:   Winter Crab Dredge Ban; Unfortunately, Legislature kept it that VMRC has to take this action annually.   They did renew this for 2014. </a:t>
            </a:r>
          </a:p>
          <a:p>
            <a:endParaRPr lang="en-US" u="none" baseline="0" dirty="0" smtClean="0"/>
          </a:p>
          <a:p>
            <a:r>
              <a:rPr lang="en-US" u="sng" dirty="0" smtClean="0"/>
              <a:t>Pennsylvania</a:t>
            </a:r>
          </a:p>
          <a:p>
            <a:r>
              <a:rPr lang="en-US" b="1" dirty="0" smtClean="0"/>
              <a:t>MPC</a:t>
            </a:r>
            <a:r>
              <a:rPr lang="en-US" b="1" baseline="0" dirty="0" smtClean="0"/>
              <a:t> (Municipalities Planning Code) </a:t>
            </a:r>
            <a:r>
              <a:rPr lang="en-US" baseline="0" dirty="0" smtClean="0"/>
              <a:t>was updated in 2000 to promote intermunicipal cooperation, and consistency of local planning with county comprehensive planning. SB 300</a:t>
            </a:r>
          </a:p>
          <a:p>
            <a:endParaRPr lang="en-US" baseline="0" dirty="0" smtClean="0"/>
          </a:p>
          <a:p>
            <a:r>
              <a:rPr lang="en-US" b="1" baseline="0" dirty="0" smtClean="0"/>
              <a:t>REAP (Resource Enhancement and Protection Program) </a:t>
            </a:r>
            <a:r>
              <a:rPr lang="en-US" baseline="0" dirty="0" smtClean="0"/>
              <a:t>provides for transferable tax credits for the implementation of agricultural best management practices.  Typically, $10 M/year is authorized and used within the first several days of the application period.  SB 97</a:t>
            </a:r>
          </a:p>
          <a:p>
            <a:endParaRPr lang="en-US" baseline="0" dirty="0" smtClean="0"/>
          </a:p>
          <a:p>
            <a:r>
              <a:rPr lang="en-US" baseline="0" dirty="0" smtClean="0"/>
              <a:t>A dedicated funding source for </a:t>
            </a:r>
            <a:r>
              <a:rPr lang="en-US" b="1" baseline="0" dirty="0" smtClean="0"/>
              <a:t>Growing Greener I </a:t>
            </a:r>
            <a:r>
              <a:rPr lang="en-US" baseline="0" dirty="0" smtClean="0"/>
              <a:t>was created in 2002 (HB 2044) with the assessment of a tipping fee on trash deposited in PA landfills.  </a:t>
            </a:r>
            <a:r>
              <a:rPr lang="en-US" b="1" baseline="0" dirty="0" smtClean="0"/>
              <a:t>GG II </a:t>
            </a:r>
            <a:r>
              <a:rPr lang="en-US" baseline="0" dirty="0" smtClean="0"/>
              <a:t>was a $625 M bond issue in 2005. (Approved by voter referendum).</a:t>
            </a:r>
          </a:p>
          <a:p>
            <a:endParaRPr lang="en-US" baseline="0" dirty="0" smtClean="0"/>
          </a:p>
          <a:p>
            <a:r>
              <a:rPr lang="en-US" baseline="0" dirty="0" smtClean="0"/>
              <a:t>The </a:t>
            </a:r>
            <a:r>
              <a:rPr lang="en-US" b="1" baseline="0" dirty="0" smtClean="0"/>
              <a:t>Advanced Energy Portfolio Standards </a:t>
            </a:r>
            <a:r>
              <a:rPr lang="en-US" baseline="0" dirty="0" smtClean="0"/>
              <a:t>require power companies to source a growing percent of their power from renewable sources, including biomass.  SB 1030</a:t>
            </a:r>
          </a:p>
          <a:p>
            <a:endParaRPr lang="en-US" baseline="0" dirty="0" smtClean="0"/>
          </a:p>
          <a:p>
            <a:r>
              <a:rPr lang="en-US" baseline="0" dirty="0" smtClean="0"/>
              <a:t>The Chesapeake Bay </a:t>
            </a:r>
            <a:r>
              <a:rPr lang="en-US" b="1" baseline="0" dirty="0" smtClean="0"/>
              <a:t>Watershed Education Program </a:t>
            </a:r>
            <a:r>
              <a:rPr lang="en-US" baseline="0" dirty="0" smtClean="0"/>
              <a:t>authorized funding for $5,000 grants to schools beginning in 2004.  It was modestly funded for the first few years but has not been funded since.  HB 2775</a:t>
            </a:r>
          </a:p>
          <a:p>
            <a:endParaRPr lang="en-US" baseline="0" dirty="0" smtClean="0"/>
          </a:p>
          <a:p>
            <a:r>
              <a:rPr lang="en-US" baseline="0" dirty="0" smtClean="0"/>
              <a:t>The </a:t>
            </a:r>
            <a:r>
              <a:rPr lang="en-US" b="1" baseline="0" dirty="0" smtClean="0"/>
              <a:t>phosphate detergent ban </a:t>
            </a:r>
            <a:r>
              <a:rPr lang="en-US" baseline="0" dirty="0" smtClean="0"/>
              <a:t>was extended to dishwasher detergent in 2008.  SB 1017</a:t>
            </a:r>
          </a:p>
          <a:p>
            <a:endParaRPr lang="en-US" baseline="0" dirty="0" smtClean="0"/>
          </a:p>
          <a:p>
            <a:r>
              <a:rPr lang="en-US" baseline="0" dirty="0" smtClean="0"/>
              <a:t>Voters approved a $250 M </a:t>
            </a:r>
            <a:r>
              <a:rPr lang="en-US" b="1" baseline="0" dirty="0" smtClean="0"/>
              <a:t>Water &amp; Wastewater Treatment Bond </a:t>
            </a:r>
            <a:r>
              <a:rPr lang="en-US" baseline="0" dirty="0" smtClean="0"/>
              <a:t>in 2004, followed by creation of the H2O PA program in 2008, which authorized funding of up to $20M per project. SB 2</a:t>
            </a:r>
          </a:p>
          <a:p>
            <a:endParaRPr lang="en-US" baseline="0" dirty="0" smtClean="0"/>
          </a:p>
          <a:p>
            <a:r>
              <a:rPr lang="en-US" b="1" baseline="0" dirty="0" smtClean="0"/>
              <a:t>Manure Hauler and Broker Certification</a:t>
            </a:r>
            <a:r>
              <a:rPr lang="en-US" baseline="0" dirty="0" smtClean="0"/>
              <a:t>:  HB 1809</a:t>
            </a:r>
          </a:p>
          <a:p>
            <a:endParaRPr lang="en-US" baseline="0" dirty="0" smtClean="0"/>
          </a:p>
          <a:p>
            <a:r>
              <a:rPr lang="en-US" u="sng" dirty="0" smtClean="0"/>
              <a:t>Maryland</a:t>
            </a:r>
          </a:p>
          <a:p>
            <a:endParaRPr lang="en-US" dirty="0" smtClean="0">
              <a:hlinkClick r:id="rId3"/>
            </a:endParaRPr>
          </a:p>
          <a:p>
            <a:r>
              <a:rPr lang="en-US" b="0" dirty="0" smtClean="0"/>
              <a:t>The </a:t>
            </a:r>
            <a:r>
              <a:rPr lang="en-US" b="1" dirty="0" smtClean="0"/>
              <a:t>Bay Restoration Fund </a:t>
            </a:r>
            <a:r>
              <a:rPr lang="en-US" b="0" dirty="0" smtClean="0"/>
              <a:t>(“Flush Tax”) was signed into law in 2004, ( SB 320).  Wastewater is MD’s largest source of N and P, so MD decided to create a dedicated fund, financed by wastewater treatment plant users, to upgrade Maryland’s wastewater treatment plants with  enhanced nutrient removal (ENR) technology in order to bring their largest 66 plants to wastewater effluent quality of 3 mg/l total nitrogen and 0.3 mg/l total phosphorus.  In addition, a similar fee paid by septic system users will be utilized to upgrade onsite systems and implement cover crops to reduce nitrogen loading to the Bay.  </a:t>
            </a:r>
            <a:r>
              <a:rPr lang="en-US" dirty="0"/>
              <a:t>Md’s target for 2025 for N reductions is 10 million pounds. MD says will reach our 60% goal by 2017 largely from upgrading the 67 major WWTP’s. So this is a HUGE piece of our strategy to reduce our 10 million pounds of N. </a:t>
            </a:r>
          </a:p>
          <a:p>
            <a:r>
              <a:rPr lang="en-US" dirty="0"/>
              <a:t> </a:t>
            </a:r>
          </a:p>
          <a:p>
            <a:r>
              <a:rPr lang="en-US" dirty="0"/>
              <a:t>The remaining 40% that we have to address by 2025 will likely be much harder and costlier to reduce. Stormwater is a part of that remaining 40% of our load.   </a:t>
            </a:r>
          </a:p>
          <a:p>
            <a:pPr lvl="1"/>
            <a:r>
              <a:rPr lang="en-US" dirty="0"/>
              <a:t> </a:t>
            </a:r>
            <a:r>
              <a:rPr lang="en-US" b="0" dirty="0" smtClean="0"/>
              <a:t>$2.50 per month per household – upgraded to $5.00 in 2012 (HB 446) ;  </a:t>
            </a:r>
            <a:r>
              <a:rPr lang="en-US" dirty="0"/>
              <a:t>In 2018 BRF can be used for ENR at Major-Minor WWTP’s, then Minors, then for stormwater in local jurisdictions that enacted a stormwater fee.  Required fee to revert back to $2.50/month beginning July 1, 2030.</a:t>
            </a:r>
          </a:p>
          <a:p>
            <a:r>
              <a:rPr lang="en-US" b="0" dirty="0" smtClean="0"/>
              <a:t/>
            </a:r>
            <a:br>
              <a:rPr lang="en-US" b="0" dirty="0" smtClean="0"/>
            </a:br>
            <a:r>
              <a:rPr lang="en-US" b="0" dirty="0" smtClean="0"/>
              <a:t>The </a:t>
            </a:r>
            <a:r>
              <a:rPr lang="en-US" b="1" dirty="0" smtClean="0"/>
              <a:t>Trust Fund </a:t>
            </a:r>
            <a:r>
              <a:rPr lang="en-US" b="0" dirty="0" smtClean="0"/>
              <a:t>was enacted in 2007 special session, (HB 23).</a:t>
            </a:r>
            <a:r>
              <a:rPr lang="en-US" b="0" baseline="0" dirty="0" smtClean="0"/>
              <a:t> </a:t>
            </a:r>
            <a:r>
              <a:rPr lang="en-US" b="0" dirty="0" smtClean="0"/>
              <a:t>It is focused on funding the most effective non-point source pollution control projects. Dollars for the Trust Fund are generated through motor fuel tax and rental car tax in Maryland. It is anticipated that when fully-funded, the Trust Fund will generate $50M annually. </a:t>
            </a:r>
          </a:p>
          <a:p>
            <a:r>
              <a:rPr lang="en-US" b="0" dirty="0" smtClean="0"/>
              <a:t/>
            </a:r>
            <a:br>
              <a:rPr lang="en-US" b="0" dirty="0" smtClean="0"/>
            </a:br>
            <a:r>
              <a:rPr lang="en-US" dirty="0"/>
              <a:t>Adopted in </a:t>
            </a:r>
            <a:r>
              <a:rPr lang="en-US" dirty="0" smtClean="0"/>
              <a:t>2007 (SB 103, HB131),</a:t>
            </a:r>
            <a:r>
              <a:rPr lang="en-US" baseline="0" dirty="0" smtClean="0"/>
              <a:t> </a:t>
            </a:r>
            <a:r>
              <a:rPr lang="en-US" dirty="0" smtClean="0"/>
              <a:t>The </a:t>
            </a:r>
            <a:r>
              <a:rPr lang="en-US" b="1" dirty="0"/>
              <a:t>Maryland Clean Cars </a:t>
            </a:r>
            <a:r>
              <a:rPr lang="en-US" dirty="0"/>
              <a:t>Program adopts California’s stricter vehicle emission standards. These standards became effective in Maryland for model year 2011 vehicles, significantly reducing a number of emissions including volatile organic compounds (VOCs) and nitrogen oxides (NOx).  The NOx reduction was expected to be 2.9 tons/day greater than the existing Federal Tier 2 standards that were in place at the time of its adoption.  Translated, this amounts to about 2.1 million lbs. year.  The CO2 reductions are also substantial – in MD about 1/3 of all CO2 is emitted by cars. </a:t>
            </a:r>
          </a:p>
          <a:p>
            <a:endParaRPr lang="en-US" dirty="0" smtClean="0"/>
          </a:p>
          <a:p>
            <a:r>
              <a:rPr lang="en-US" b="1" dirty="0" smtClean="0"/>
              <a:t>Living Shorelines </a:t>
            </a:r>
            <a:r>
              <a:rPr lang="en-US" b="0" dirty="0" smtClean="0"/>
              <a:t>– stabilizations method in in</a:t>
            </a:r>
            <a:r>
              <a:rPr lang="en-US" b="0" baseline="0" dirty="0" smtClean="0"/>
              <a:t> tidal wetlands must be living shoreline, Some exemptions. </a:t>
            </a:r>
            <a:endParaRPr lang="en-US" b="0" dirty="0" smtClean="0"/>
          </a:p>
          <a:p>
            <a:r>
              <a:rPr lang="en-US" b="1" dirty="0" smtClean="0"/>
              <a:t>Forest Preservation Act-</a:t>
            </a:r>
            <a:r>
              <a:rPr lang="en-US" b="1" baseline="0" dirty="0" smtClean="0"/>
              <a:t> </a:t>
            </a:r>
            <a:r>
              <a:rPr lang="en-US" baseline="0" dirty="0" smtClean="0"/>
              <a:t>first of it’s kind no net loss forest policy to maintain states 40% tree canopy. Expands tool and creates new ones for landowners and local governments.  </a:t>
            </a:r>
          </a:p>
          <a:p>
            <a:endParaRPr lang="en-US" dirty="0"/>
          </a:p>
          <a:p>
            <a:r>
              <a:rPr lang="en-US" b="1" dirty="0"/>
              <a:t>Stormwater Utilities - Watershed Protection and Restoration Program </a:t>
            </a:r>
            <a:r>
              <a:rPr lang="en-US" b="1" dirty="0" smtClean="0"/>
              <a:t>(SB</a:t>
            </a:r>
            <a:r>
              <a:rPr lang="en-US" b="1" baseline="0" dirty="0" smtClean="0"/>
              <a:t> 987, 2012) </a:t>
            </a:r>
            <a:r>
              <a:rPr lang="en-US" dirty="0" smtClean="0"/>
              <a:t>requires </a:t>
            </a:r>
            <a:r>
              <a:rPr lang="en-US" dirty="0"/>
              <a:t>large MS-4 jurisdictions (pop. greater than 250,000) </a:t>
            </a:r>
            <a:r>
              <a:rPr lang="en-US" dirty="0" smtClean="0"/>
              <a:t>to Create </a:t>
            </a:r>
            <a:r>
              <a:rPr lang="en-US" dirty="0"/>
              <a:t>a dedicated stormwater fee by July 2013 and to develop a stormwater plan to reduce polluted stormwater runoff. (Large MS-4 jurisdictions- Anne Arundel, Baltimore, Carroll, Charles, Frederick, Harford,  Howard, *Montgomery, and Prince George’s counties and Baltimore City.)</a:t>
            </a:r>
          </a:p>
          <a:p>
            <a:endParaRPr lang="en-US" b="1" dirty="0"/>
          </a:p>
          <a:p>
            <a:pPr rtl="0"/>
            <a:r>
              <a:rPr lang="en-US" b="1" dirty="0"/>
              <a:t>Green </a:t>
            </a:r>
            <a:r>
              <a:rPr lang="en-US" b="1" dirty="0" smtClean="0"/>
              <a:t>Print,</a:t>
            </a:r>
            <a:r>
              <a:rPr lang="en-US" b="1" baseline="0" dirty="0" smtClean="0"/>
              <a:t> 2</a:t>
            </a:r>
            <a:r>
              <a:rPr lang="en-US" dirty="0" smtClean="0"/>
              <a:t>001( HB 1379)-  </a:t>
            </a:r>
            <a:r>
              <a:rPr lang="en-US" dirty="0"/>
              <a:t>aimed at protecting a network of ecologically valuable lands. New computer-based assessment, mapping, and targeting tools would be used to help identify the most strategic acquisitions. The five-year goal of the program is to protect 50,000 acres. Maryland's green infrastructure contains roughly two million acres of undeveloped land and is characterized as a system of "Green Hubs" (large habitat areas typically hundreds of acres in size) that are linked together by linear corridors of land referred to as "Green Links." DNR may use program funds to acquire real property interests in the network and provide grants to local governments and land trusts to acquire real property interests in the network.</a:t>
            </a:r>
          </a:p>
          <a:p>
            <a:pPr rtl="0"/>
            <a:endParaRPr lang="en-US" dirty="0"/>
          </a:p>
          <a:p>
            <a:pPr rtl="0"/>
            <a:endParaRPr lang="en-US" dirty="0"/>
          </a:p>
          <a:p>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15</a:t>
            </a:fld>
            <a:endParaRPr lang="en-US" dirty="0"/>
          </a:p>
        </p:txBody>
      </p:sp>
    </p:spTree>
    <p:extLst>
      <p:ext uri="{BB962C8B-B14F-4D97-AF65-F5344CB8AC3E}">
        <p14:creationId xmlns:p14="http://schemas.microsoft.com/office/powerpoint/2010/main" val="2357969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84275" y="696913"/>
            <a:ext cx="4643438" cy="3481387"/>
          </a:xfrm>
          <a:ln/>
        </p:spPr>
      </p:sp>
      <p:sp>
        <p:nvSpPr>
          <p:cNvPr id="75779" name="Rectangle 3"/>
          <p:cNvSpPr>
            <a:spLocks noGrp="1" noChangeArrowheads="1"/>
          </p:cNvSpPr>
          <p:nvPr>
            <p:ph type="body" idx="1"/>
          </p:nvPr>
        </p:nvSpPr>
        <p:spPr>
          <a:xfrm>
            <a:off x="466937" y="4412774"/>
            <a:ext cx="5992354" cy="4180523"/>
          </a:xfrm>
        </p:spPr>
        <p:txBody>
          <a:bodyPr/>
          <a:lstStyle/>
          <a:p>
            <a:pPr>
              <a:lnSpc>
                <a:spcPct val="90000"/>
              </a:lnSpc>
            </a:pPr>
            <a:endParaRPr lang="en-US" sz="1000" dirty="0"/>
          </a:p>
          <a:p>
            <a:pPr>
              <a:spcAft>
                <a:spcPts val="611"/>
              </a:spcAft>
            </a:pPr>
            <a:r>
              <a:rPr lang="en-US" dirty="0" smtClean="0"/>
              <a:t>Importance of Chesapeake Bay</a:t>
            </a:r>
          </a:p>
          <a:p>
            <a:pPr>
              <a:spcAft>
                <a:spcPts val="611"/>
              </a:spcAft>
            </a:pPr>
            <a:r>
              <a:rPr lang="en-US" dirty="0" smtClean="0"/>
              <a:t>History of Bay Program</a:t>
            </a:r>
          </a:p>
          <a:p>
            <a:pPr>
              <a:spcAft>
                <a:spcPts val="611"/>
              </a:spcAft>
            </a:pPr>
            <a:r>
              <a:rPr lang="en-US" dirty="0" smtClean="0"/>
              <a:t>Challenges (e.g. population, changing environmental conditions)</a:t>
            </a:r>
          </a:p>
          <a:p>
            <a:pPr>
              <a:spcAft>
                <a:spcPts val="611"/>
              </a:spcAft>
            </a:pPr>
            <a:r>
              <a:rPr lang="en-US" dirty="0" smtClean="0"/>
              <a:t>Role of local governments and other partners</a:t>
            </a:r>
          </a:p>
          <a:p>
            <a:pPr>
              <a:spcAft>
                <a:spcPts val="611"/>
              </a:spcAft>
            </a:pPr>
            <a:r>
              <a:rPr lang="en-US" dirty="0" smtClean="0"/>
              <a:t>Verification and Transparency</a:t>
            </a:r>
          </a:p>
          <a:p>
            <a:pPr>
              <a:spcAft>
                <a:spcPts val="611"/>
              </a:spcAft>
            </a:pPr>
            <a:r>
              <a:rPr lang="en-US" dirty="0" smtClean="0"/>
              <a:t>Expansion to include headwater states</a:t>
            </a:r>
          </a:p>
          <a:p>
            <a:r>
              <a:rPr lang="en-US" dirty="0" smtClean="0"/>
              <a:t>Cost-effectiveness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Short Term Trend:</a:t>
            </a:r>
            <a:r>
              <a:rPr lang="en-US" dirty="0" smtClean="0"/>
              <a:t>   Over the past 10 years, 54 percent of the monitoring stations show improving flow-adjusted nitrogen concentrations. Only one site showed degrading nitrogen conditions. Between 2003 and 2012:</a:t>
            </a:r>
          </a:p>
          <a:p>
            <a:pPr lvl="1"/>
            <a:r>
              <a:rPr lang="en-US" dirty="0" smtClean="0"/>
              <a:t>25 out of 46 sites show improving flow-adjusted trends for nitrogen concentrations,</a:t>
            </a:r>
          </a:p>
          <a:p>
            <a:pPr lvl="1"/>
            <a:r>
              <a:rPr lang="en-US" dirty="0" smtClean="0"/>
              <a:t>1 site shows degrading trends, and</a:t>
            </a:r>
          </a:p>
          <a:p>
            <a:pPr lvl="1"/>
            <a:r>
              <a:rPr lang="en-US" dirty="0" smtClean="0"/>
              <a:t>20 sites show small changes that are not statistically significant.</a:t>
            </a:r>
          </a:p>
          <a:p>
            <a:pPr defTabSz="931042">
              <a:defRPr/>
            </a:pPr>
            <a:endParaRPr lang="en-US" dirty="0" smtClean="0"/>
          </a:p>
          <a:p>
            <a:pPr defTabSz="931042">
              <a:defRPr/>
            </a:pPr>
            <a:r>
              <a:rPr lang="en-US" dirty="0" smtClean="0"/>
              <a:t>Even long term trends (1985-2012) show </a:t>
            </a:r>
            <a:r>
              <a:rPr lang="en-US" b="1" dirty="0" smtClean="0"/>
              <a:t>70 percent </a:t>
            </a:r>
            <a:r>
              <a:rPr lang="en-US" dirty="0" smtClean="0"/>
              <a:t>of monitoring sites showing improvement.  </a:t>
            </a:r>
          </a:p>
          <a:p>
            <a:pPr defTabSz="931042">
              <a:defRPr/>
            </a:pPr>
            <a:endParaRPr lang="en-US" dirty="0" smtClean="0"/>
          </a:p>
          <a:p>
            <a:pPr defTabSz="931042">
              <a:defRPr/>
            </a:pPr>
            <a:r>
              <a:rPr lang="en-US" dirty="0" smtClean="0"/>
              <a:t>Based on our ….. WIP, we are on target to achieve our 2017 Nitrogen reduction goals due to upgrades to our WWTP (Flush Fee -- $....) </a:t>
            </a:r>
          </a:p>
          <a:p>
            <a:pPr defTabSz="931042">
              <a:defRPr/>
            </a:pPr>
            <a:endParaRPr lang="en-US" dirty="0" smtClean="0"/>
          </a:p>
          <a:p>
            <a:pPr defTabSz="931042">
              <a:defRPr/>
            </a:pPr>
            <a:r>
              <a:rPr lang="en-US" dirty="0" smtClean="0"/>
              <a:t>Wastewater treatment plants have upgraded almost to the limits of technology(3 mg/l)  </a:t>
            </a:r>
          </a:p>
          <a:p>
            <a:pPr defTabSz="931042">
              <a:defRPr/>
            </a:pPr>
            <a:endParaRPr lang="en-US" dirty="0" smtClean="0"/>
          </a:p>
          <a:p>
            <a:r>
              <a:rPr lang="en-US" dirty="0" smtClean="0"/>
              <a:t>Septics contribute almost no phosphorus load 9 (they are designed to remove P; not N)</a:t>
            </a:r>
          </a:p>
          <a:p>
            <a:endParaRPr lang="en-US" b="1" dirty="0" smtClean="0"/>
          </a:p>
          <a:p>
            <a:r>
              <a:rPr lang="en-US" b="1" dirty="0" smtClean="0"/>
              <a:t>Background: </a:t>
            </a:r>
          </a:p>
          <a:p>
            <a:endParaRPr lang="en-US" b="1" dirty="0" smtClean="0"/>
          </a:p>
          <a:p>
            <a:r>
              <a:rPr lang="en-US" b="1" dirty="0" smtClean="0"/>
              <a:t>Watershed Yield:</a:t>
            </a:r>
            <a:r>
              <a:rPr lang="en-US" dirty="0" smtClean="0"/>
              <a:t> Total Nitrogen yields ranged from 0.33 to 9.87 tons per square mile. Each of the 17 sites in the high yield category carries more than 3.4 tons of nitrogen per square mile of watershed. These sites are generally located on the Eastern Shore, Lower Susquehanna and Northern Potomac Watersheds. The lowest yields, which are less than 1.2 tons per square mile, are generally in the Upper Potomac and Southern Virginia Rivers.</a:t>
            </a:r>
          </a:p>
          <a:p>
            <a:pPr defTabSz="931042">
              <a:defRPr/>
            </a:pPr>
            <a:endParaRPr lang="en-US" dirty="0" smtClean="0"/>
          </a:p>
          <a:p>
            <a:pPr defTabSz="931042">
              <a:defRPr/>
            </a:pPr>
            <a:endParaRPr lang="en-US" dirty="0" smtClean="0"/>
          </a:p>
          <a:p>
            <a:pPr defTabSz="931042">
              <a:defRPr/>
            </a:pPr>
            <a:endParaRPr lang="en-US" dirty="0" smtClean="0"/>
          </a:p>
        </p:txBody>
      </p:sp>
      <p:sp>
        <p:nvSpPr>
          <p:cNvPr id="4" name="Slide Number Placeholder 3"/>
          <p:cNvSpPr>
            <a:spLocks noGrp="1"/>
          </p:cNvSpPr>
          <p:nvPr>
            <p:ph type="sldNum" sz="quarter" idx="10"/>
          </p:nvPr>
        </p:nvSpPr>
        <p:spPr/>
        <p:txBody>
          <a:bodyPr/>
          <a:lstStyle/>
          <a:p>
            <a:fld id="{B881BAFA-BA9D-4A05-8E8A-18B764C52968}" type="slidenum">
              <a:rPr lang="en-US" smtClean="0"/>
              <a:pPr/>
              <a:t>19</a:t>
            </a:fld>
            <a:endParaRPr lang="en-US" dirty="0"/>
          </a:p>
        </p:txBody>
      </p:sp>
    </p:spTree>
    <p:extLst>
      <p:ext uri="{BB962C8B-B14F-4D97-AF65-F5344CB8AC3E}">
        <p14:creationId xmlns:p14="http://schemas.microsoft.com/office/powerpoint/2010/main" val="59679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 shows quite a different story</a:t>
            </a:r>
          </a:p>
          <a:p>
            <a:endParaRPr lang="en-US" b="1" dirty="0" smtClean="0"/>
          </a:p>
          <a:p>
            <a:r>
              <a:rPr lang="en-US" b="1" dirty="0" smtClean="0"/>
              <a:t>Short Term Trend:</a:t>
            </a:r>
            <a:r>
              <a:rPr lang="en-US" dirty="0" smtClean="0"/>
              <a:t> Over the past 10 years, 63 percent of the monitoring stations show little or no change in flow-adjusted phosphorus concentrations. Between 2003 and 2012:</a:t>
            </a:r>
          </a:p>
          <a:p>
            <a:pPr lvl="1"/>
            <a:r>
              <a:rPr lang="en-US" dirty="0" smtClean="0"/>
              <a:t>9 out of 43 sites show improving flow-adjusted trends for phosphorus concentrations,</a:t>
            </a:r>
          </a:p>
          <a:p>
            <a:pPr lvl="1"/>
            <a:r>
              <a:rPr lang="en-US" dirty="0" smtClean="0"/>
              <a:t>7 site shows degrading trends, and</a:t>
            </a:r>
          </a:p>
          <a:p>
            <a:pPr lvl="1"/>
            <a:r>
              <a:rPr lang="en-US" dirty="0" smtClean="0"/>
              <a:t>27 sites show small changes that are not statistically significant.</a:t>
            </a:r>
          </a:p>
          <a:p>
            <a:pPr defTabSz="931042">
              <a:defRPr/>
            </a:pPr>
            <a:endParaRPr lang="en-US" dirty="0" smtClean="0"/>
          </a:p>
          <a:p>
            <a:pPr defTabSz="931042">
              <a:defRPr/>
            </a:pPr>
            <a:r>
              <a:rPr lang="en-US" dirty="0" smtClean="0"/>
              <a:t>Long Term Trends show </a:t>
            </a:r>
            <a:r>
              <a:rPr lang="en-US" b="1" dirty="0" smtClean="0"/>
              <a:t>73 percent </a:t>
            </a:r>
            <a:r>
              <a:rPr lang="en-US" dirty="0" smtClean="0"/>
              <a:t>improving flow adjusted concentrations of phosphorus.  Recent conditions are overtaking our long term gains.  </a:t>
            </a:r>
          </a:p>
          <a:p>
            <a:pPr defTabSz="931042">
              <a:defRPr/>
            </a:pPr>
            <a:endParaRPr lang="en-US" dirty="0" smtClean="0"/>
          </a:p>
          <a:p>
            <a:pPr defTabSz="931042">
              <a:defRPr/>
            </a:pPr>
            <a:r>
              <a:rPr lang="en-US" dirty="0" smtClean="0"/>
              <a:t>EPA’s analysis of Maryland's milestones show that we are not on track to achieve our 2017 goals unless we enhance our agricultural and urban stormwater programs.  Urban Runoff and Agriculture (manure). </a:t>
            </a:r>
          </a:p>
          <a:p>
            <a:pPr defTabSz="931042">
              <a:defRPr/>
            </a:pPr>
            <a:r>
              <a:rPr lang="en-US" dirty="0" smtClean="0"/>
              <a:t> </a:t>
            </a:r>
          </a:p>
          <a:p>
            <a:pPr defTabSz="931042">
              <a:defRPr/>
            </a:pPr>
            <a:r>
              <a:rPr lang="en-US" dirty="0" smtClean="0"/>
              <a:t>MD: </a:t>
            </a:r>
          </a:p>
          <a:p>
            <a:pPr defTabSz="931042">
              <a:defRPr/>
            </a:pPr>
            <a:r>
              <a:rPr lang="en-US" dirty="0" smtClean="0"/>
              <a:t>Manure- 23%</a:t>
            </a:r>
          </a:p>
          <a:p>
            <a:pPr defTabSz="931042">
              <a:defRPr/>
            </a:pPr>
            <a:r>
              <a:rPr lang="en-US" dirty="0" smtClean="0"/>
              <a:t>Chemical fertilizer- 27%</a:t>
            </a:r>
          </a:p>
          <a:p>
            <a:pPr defTabSz="931042">
              <a:defRPr/>
            </a:pPr>
            <a:r>
              <a:rPr lang="en-US" dirty="0" smtClean="0"/>
              <a:t>Urban Runoff- 23%</a:t>
            </a:r>
          </a:p>
          <a:p>
            <a:pPr defTabSz="931042">
              <a:defRPr/>
            </a:pPr>
            <a:r>
              <a:rPr lang="en-US" dirty="0" smtClean="0"/>
              <a:t>Wastewater &amp; Combined Sewer</a:t>
            </a:r>
            <a:r>
              <a:rPr lang="en-US" baseline="0" dirty="0" smtClean="0"/>
              <a:t> Overflow- 21%</a:t>
            </a:r>
          </a:p>
          <a:p>
            <a:r>
              <a:rPr lang="en-US" baseline="0" dirty="0" smtClean="0"/>
              <a:t>Forest &amp; Non-Tidal Atmospheric Deposition- 6%</a:t>
            </a:r>
          </a:p>
          <a:p>
            <a:endParaRPr lang="en-US" b="1" baseline="0" dirty="0" smtClean="0"/>
          </a:p>
          <a:p>
            <a:r>
              <a:rPr lang="en-US" b="1" dirty="0" smtClean="0"/>
              <a:t>BACKGROUND:</a:t>
            </a:r>
          </a:p>
          <a:p>
            <a:endParaRPr lang="en-US" b="1" dirty="0" smtClean="0"/>
          </a:p>
          <a:p>
            <a:r>
              <a:rPr lang="en-US" b="1" dirty="0" smtClean="0"/>
              <a:t>Long Term Trend:</a:t>
            </a:r>
            <a:r>
              <a:rPr lang="en-US" dirty="0" smtClean="0"/>
              <a:t>   </a:t>
            </a:r>
            <a:r>
              <a:rPr lang="en-US" u="sng" dirty="0" smtClean="0"/>
              <a:t>Seventy-three</a:t>
            </a:r>
            <a:r>
              <a:rPr lang="en-US" dirty="0" smtClean="0"/>
              <a:t> percent of long-term stream monitoring sites in the Chesapeake Bay Watershed show improving flow-adjusted concentrations of phosphorus. Between 1985 and 2012:</a:t>
            </a:r>
          </a:p>
          <a:p>
            <a:pPr lvl="1"/>
            <a:r>
              <a:rPr lang="en-US" dirty="0" smtClean="0"/>
              <a:t>22 out of 30 sites show improving flow-adjusted trends for phosphorus concentrations,</a:t>
            </a:r>
          </a:p>
          <a:p>
            <a:pPr lvl="1"/>
            <a:r>
              <a:rPr lang="en-US" dirty="0" smtClean="0"/>
              <a:t>4 sites show degrading trends, and</a:t>
            </a:r>
          </a:p>
          <a:p>
            <a:pPr lvl="1"/>
            <a:r>
              <a:rPr lang="en-US" dirty="0" smtClean="0"/>
              <a:t>4 sites show small changes that are not statistically significant.</a:t>
            </a:r>
          </a:p>
          <a:p>
            <a:r>
              <a:rPr lang="en-US" dirty="0" smtClean="0"/>
              <a:t/>
            </a:r>
            <a:br>
              <a:rPr lang="en-US" dirty="0" smtClean="0"/>
            </a:br>
            <a:r>
              <a:rPr lang="en-US" dirty="0" smtClean="0"/>
              <a:t/>
            </a:r>
            <a:br>
              <a:rPr lang="en-US" dirty="0" smtClean="0"/>
            </a:br>
            <a:r>
              <a:rPr lang="en-US" b="1" dirty="0" smtClean="0"/>
              <a:t>Watershed Yield:</a:t>
            </a:r>
            <a:r>
              <a:rPr lang="en-US" dirty="0" smtClean="0"/>
              <a:t> Total Phosphorus yields ranged from 0.036 to 0.57 tons per square mile. Each of the 17 sites in the high yield category carries more than 0.19 tons of phosphorus per square mile of watershed. High yielding sites were found in the Eastern Shore, Susquehanna, Potomac, and Rappahannock Watersheds. The lowest yields are generally in the western areas of the Bay watershed and the York River Basin.</a:t>
            </a:r>
          </a:p>
          <a:p>
            <a:pPr defTabSz="931042">
              <a:defRPr/>
            </a:pPr>
            <a:endParaRPr lang="en-US" baseline="0" dirty="0" smtClean="0"/>
          </a:p>
          <a:p>
            <a:pPr defTabSz="931042">
              <a:defRPr/>
            </a:pPr>
            <a:endParaRPr lang="en-US" baseline="0" dirty="0" smtClean="0"/>
          </a:p>
          <a:p>
            <a:pPr defTabSz="931042">
              <a:defRPr/>
            </a:pP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20</a:t>
            </a:fld>
            <a:endParaRPr lang="en-US" dirty="0"/>
          </a:p>
        </p:txBody>
      </p:sp>
    </p:spTree>
    <p:extLst>
      <p:ext uri="{BB962C8B-B14F-4D97-AF65-F5344CB8AC3E}">
        <p14:creationId xmlns:p14="http://schemas.microsoft.com/office/powerpoint/2010/main" val="148122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2</a:t>
            </a:fld>
            <a:endParaRPr lang="en-US" dirty="0"/>
          </a:p>
        </p:txBody>
      </p:sp>
    </p:spTree>
    <p:extLst>
      <p:ext uri="{BB962C8B-B14F-4D97-AF65-F5344CB8AC3E}">
        <p14:creationId xmlns:p14="http://schemas.microsoft.com/office/powerpoint/2010/main" val="187148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84275" y="696913"/>
            <a:ext cx="4643438" cy="3481387"/>
          </a:xfrm>
          <a:ln/>
        </p:spPr>
      </p:sp>
      <p:sp>
        <p:nvSpPr>
          <p:cNvPr id="73730" name="Rectangle 3"/>
          <p:cNvSpPr>
            <a:spLocks noGrp="1" noChangeArrowheads="1"/>
          </p:cNvSpPr>
          <p:nvPr>
            <p:ph type="body" idx="1"/>
          </p:nvPr>
        </p:nvSpPr>
        <p:spPr>
          <a:xfrm>
            <a:off x="466937" y="4412774"/>
            <a:ext cx="5992354" cy="4180523"/>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 the late 1970’s, U.S. Senator Charles “Mac” Mathias (R-Md.) grew increasingly concerned about the “bad water” that watermen were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As Chairman of the Senate Committee with oversight authority for Chesapeake Bay, he sponsored a congressionally funded, $27 million, five-year study to analyze the Bay’s rapid loss of wildlife and aquatic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By the end of 1982, EPA and the states of the Bay watershed were completing the study, known as the Chesapeake Bay Research Program, that identified excess nutrient pollution as the main source of the Bay's degradation. These initial research findings led to the formation of the Chesapeake Bay Program as the means to restore the Bay.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r>
              <a:rPr lang="en-US" sz="1100" dirty="0" smtClean="0"/>
              <a:t>As the Chesapeake Bay Research Program was reaching completion, the attention of all parties turned to a central question:  “</a:t>
            </a:r>
            <a:r>
              <a:rPr lang="en-US" sz="1100" i="1" dirty="0" smtClean="0"/>
              <a:t>What would governments do to protect and restore the Bay and how would they manage that process?</a:t>
            </a:r>
            <a:r>
              <a:rPr lang="en-US" sz="1100" dirty="0" smtClean="0"/>
              <a:t>” EPA was drafting, with input from the states, its final recommendations based on the Bay Research Program, at which point the Federal investment would be complete.  It became clear to the states that to remain coordinated and supported by the Federal government, the EPA needed to remain involved and an ongoing, managed partnership needed to be formed. </a:t>
            </a:r>
          </a:p>
          <a:p>
            <a:endParaRPr lang="en-US" sz="1100" dirty="0" smtClean="0"/>
          </a:p>
          <a:p>
            <a:r>
              <a:rPr lang="en-US" sz="1100" dirty="0" smtClean="0"/>
              <a:t>The first Chesapeake Bay Agreement was signed December 9, 1983 to launch this coordinated governance process to address the Bay’s pollution problems.   </a:t>
            </a:r>
          </a:p>
          <a:p>
            <a:endParaRPr lang="en-US" sz="1100" dirty="0" smtClean="0"/>
          </a:p>
          <a:p>
            <a:r>
              <a:rPr lang="en-US" sz="1100" dirty="0" smtClean="0"/>
              <a:t>  It had only three provisions and they were purely management oriented, namely: </a:t>
            </a:r>
          </a:p>
          <a:p>
            <a:pPr marL="174570" indent="-174570">
              <a:buFont typeface="Arial" panose="020B0604020202020204" pitchFamily="34" charset="0"/>
              <a:buChar char="•"/>
            </a:pPr>
            <a:r>
              <a:rPr lang="en-US" sz="1100" dirty="0" smtClean="0"/>
              <a:t>the establishment of the Chesapeake Executive Council (EC)</a:t>
            </a:r>
          </a:p>
          <a:p>
            <a:pPr marL="174570" indent="-174570">
              <a:buFont typeface="Arial" panose="020B0604020202020204" pitchFamily="34" charset="0"/>
              <a:buChar char="•"/>
            </a:pPr>
            <a:r>
              <a:rPr lang="en-US" sz="1100" dirty="0" smtClean="0"/>
              <a:t>the establishment of an implementation committee and </a:t>
            </a:r>
          </a:p>
          <a:p>
            <a:pPr marL="174570" indent="-174570">
              <a:buFont typeface="Arial" panose="020B0604020202020204" pitchFamily="34" charset="0"/>
              <a:buChar char="•"/>
            </a:pPr>
            <a:r>
              <a:rPr lang="en-US" sz="1100" dirty="0" smtClean="0"/>
              <a:t>the maintenance of the liaison office in Annapolis, Maryland to support the Council and Committee.   </a:t>
            </a:r>
          </a:p>
          <a:p>
            <a:pPr eaLnBrk="1" hangingPunct="1">
              <a:lnSpc>
                <a:spcPct val="90000"/>
              </a:lnSpc>
            </a:pPr>
            <a:endParaRPr lang="en-US" sz="1100" dirty="0"/>
          </a:p>
          <a:p>
            <a:r>
              <a:rPr lang="en-US" sz="1100" dirty="0" smtClean="0"/>
              <a:t>Efforts </a:t>
            </a:r>
            <a:r>
              <a:rPr lang="en-US" sz="1100" dirty="0"/>
              <a:t>under this agreement would last for four years, until 1987. Each signatory then returned to its home turf to address Bay pollution water quality, habitat, and living resources issues raised by the Research Program. </a:t>
            </a:r>
            <a:r>
              <a:rPr lang="en-US" sz="1100" dirty="0" smtClean="0"/>
              <a:t>The </a:t>
            </a:r>
            <a:r>
              <a:rPr lang="en-US" sz="1100" dirty="0"/>
              <a:t>centerpiece of the action in Washington revolved around the Clean Water Act Amendments of 1983, which for the first time contained statutory language related to Chesapeake Bay.  This would come to be known as Section 117.  </a:t>
            </a:r>
          </a:p>
          <a:p>
            <a:r>
              <a:rPr lang="en-US" sz="1100" dirty="0"/>
              <a:t> </a:t>
            </a:r>
          </a:p>
          <a:p>
            <a:r>
              <a:rPr lang="en-US" sz="1100" dirty="0"/>
              <a:t> </a:t>
            </a:r>
          </a:p>
          <a:p>
            <a:pPr eaLnBrk="1" hangingPunct="1">
              <a:lnSpc>
                <a:spcPct val="90000"/>
              </a:lnSpc>
            </a:pPr>
            <a:endParaRPr lang="en-US" sz="1100" dirty="0"/>
          </a:p>
          <a:p>
            <a:pPr eaLnBrk="1" hangingPunct="1"/>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84275" y="696913"/>
            <a:ext cx="4643438" cy="3481387"/>
          </a:xfrm>
          <a:ln/>
        </p:spPr>
      </p:sp>
      <p:sp>
        <p:nvSpPr>
          <p:cNvPr id="73730" name="Rectangle 3"/>
          <p:cNvSpPr>
            <a:spLocks noGrp="1" noChangeArrowheads="1"/>
          </p:cNvSpPr>
          <p:nvPr>
            <p:ph type="body" idx="1"/>
          </p:nvPr>
        </p:nvSpPr>
        <p:spPr>
          <a:xfrm>
            <a:off x="466937" y="4412774"/>
            <a:ext cx="5992354" cy="4180523"/>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 the late 1970’s, U.S. Senator Charles “Mac” Mathias (R-Md.) grew increasingly concerned about the “bad water” that watermen were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As Chairman of the Senate Committee with oversight authority for Chesapeake Bay, he sponsored a congressionally funded, $27 million, five-year study to analyze the Bay’s rapid loss of wildlife and aquatic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By the end of 1982, EPA and the states of the Bay watershed were completing the study, known as the Chesapeake Bay Research Program, that identified excess nutrient pollution as the main source of the Bay's degradation. These initial research findings led to the formation of the Chesapeake Bay Program as the means to restore the Bay.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r>
              <a:rPr lang="en-US" sz="1100" dirty="0" smtClean="0"/>
              <a:t>As the Chesapeake Bay Research Program was reaching completion, the attention of all parties turned to a central question:  “</a:t>
            </a:r>
            <a:r>
              <a:rPr lang="en-US" sz="1100" i="1" dirty="0" smtClean="0"/>
              <a:t>What would governments do to protect and restore the Bay and how would they manage that process?</a:t>
            </a:r>
            <a:r>
              <a:rPr lang="en-US" sz="1100" dirty="0" smtClean="0"/>
              <a:t>” EPA was drafting, with input from the states, its final recommendations based on the Bay Research Program, at which point the Federal investment would be complete.  It became clear to the states that to remain coordinated and supported by the Federal government, the EPA needed to remain involved and an ongoing, managed partnership needed to be formed. </a:t>
            </a:r>
          </a:p>
          <a:p>
            <a:endParaRPr lang="en-US" sz="1100" dirty="0" smtClean="0"/>
          </a:p>
          <a:p>
            <a:r>
              <a:rPr lang="en-US" sz="1100" dirty="0" smtClean="0"/>
              <a:t>The first Chesapeake Bay Agreement was signed December 9, 1983 to launch this coordinated governance process to address the Bay’s pollution problems.   </a:t>
            </a:r>
          </a:p>
          <a:p>
            <a:endParaRPr lang="en-US" sz="1100" dirty="0" smtClean="0"/>
          </a:p>
          <a:p>
            <a:r>
              <a:rPr lang="en-US" sz="1100" dirty="0" smtClean="0"/>
              <a:t>  It had only three provisions and they were purely management oriented, namely: </a:t>
            </a:r>
          </a:p>
          <a:p>
            <a:pPr marL="174570" indent="-174570">
              <a:buFont typeface="Arial" panose="020B0604020202020204" pitchFamily="34" charset="0"/>
              <a:buChar char="•"/>
            </a:pPr>
            <a:r>
              <a:rPr lang="en-US" sz="1100" dirty="0" smtClean="0"/>
              <a:t>the establishment of the Chesapeake Executive Council (EC)</a:t>
            </a:r>
          </a:p>
          <a:p>
            <a:pPr marL="174570" indent="-174570">
              <a:buFont typeface="Arial" panose="020B0604020202020204" pitchFamily="34" charset="0"/>
              <a:buChar char="•"/>
            </a:pPr>
            <a:r>
              <a:rPr lang="en-US" sz="1100" dirty="0" smtClean="0"/>
              <a:t>the establishment of an implementation committee and </a:t>
            </a:r>
          </a:p>
          <a:p>
            <a:pPr marL="174570" indent="-174570">
              <a:buFont typeface="Arial" panose="020B0604020202020204" pitchFamily="34" charset="0"/>
              <a:buChar char="•"/>
            </a:pPr>
            <a:r>
              <a:rPr lang="en-US" sz="1100" dirty="0" smtClean="0"/>
              <a:t>the maintenance of the liaison office in Annapolis, Maryland to support the Council and Committee.   </a:t>
            </a:r>
          </a:p>
          <a:p>
            <a:pPr eaLnBrk="1" hangingPunct="1">
              <a:lnSpc>
                <a:spcPct val="90000"/>
              </a:lnSpc>
            </a:pPr>
            <a:endParaRPr lang="en-US" sz="1100" dirty="0"/>
          </a:p>
          <a:p>
            <a:r>
              <a:rPr lang="en-US" sz="1100" dirty="0" smtClean="0"/>
              <a:t>Efforts </a:t>
            </a:r>
            <a:r>
              <a:rPr lang="en-US" sz="1100" dirty="0"/>
              <a:t>under this agreement would last for four years, until 1987. Each signatory then returned to its home turf to address Bay pollution water quality, habitat, and living resources issues raised by the Research Program. </a:t>
            </a:r>
            <a:r>
              <a:rPr lang="en-US" sz="1100" dirty="0" smtClean="0"/>
              <a:t>The </a:t>
            </a:r>
            <a:r>
              <a:rPr lang="en-US" sz="1100" dirty="0"/>
              <a:t>centerpiece of the action in Washington revolved around the Clean Water Act Amendments of 1983, which for the first time contained statutory language related to Chesapeake Bay.  This would come to be known as Section 117.  </a:t>
            </a:r>
          </a:p>
          <a:p>
            <a:r>
              <a:rPr lang="en-US" sz="1100" dirty="0"/>
              <a:t> </a:t>
            </a:r>
          </a:p>
          <a:p>
            <a:r>
              <a:rPr lang="en-US" sz="1100" dirty="0"/>
              <a:t> </a:t>
            </a:r>
          </a:p>
          <a:p>
            <a:pPr eaLnBrk="1" hangingPunct="1">
              <a:lnSpc>
                <a:spcPct val="90000"/>
              </a:lnSpc>
            </a:pPr>
            <a:endParaRPr lang="en-US" sz="1100" dirty="0"/>
          </a:p>
          <a:p>
            <a:pPr eaLnBrk="1" hangingPunct="1"/>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67341" y="8823935"/>
            <a:ext cx="3035088" cy="464503"/>
          </a:xfrm>
          <a:prstGeom prst="rect">
            <a:avLst/>
          </a:prstGeom>
          <a:noFill/>
          <a:ln w="9525">
            <a:noFill/>
            <a:miter lim="800000"/>
            <a:headEnd/>
            <a:tailEnd/>
          </a:ln>
        </p:spPr>
        <p:txBody>
          <a:bodyPr lIns="93975" tIns="46987" rIns="93975" bIns="46987" anchor="b"/>
          <a:lstStyle/>
          <a:p>
            <a:pPr algn="r"/>
            <a:fld id="{7D8289F8-A3F1-4F38-B74D-C05E15B27ADB}" type="slidenum">
              <a:rPr lang="en-US" sz="1200"/>
              <a:pPr algn="r"/>
              <a:t>5</a:t>
            </a:fld>
            <a:endParaRPr lang="en-US" sz="1200" dirty="0"/>
          </a:p>
        </p:txBody>
      </p:sp>
      <p:sp>
        <p:nvSpPr>
          <p:cNvPr id="22530" name="Rectangle 2"/>
          <p:cNvSpPr>
            <a:spLocks noGrp="1" noRot="1" noChangeAspect="1" noChangeArrowheads="1" noTextEdit="1"/>
          </p:cNvSpPr>
          <p:nvPr>
            <p:ph type="sldImg"/>
          </p:nvPr>
        </p:nvSpPr>
        <p:spPr>
          <a:xfrm>
            <a:off x="1195388" y="0"/>
            <a:ext cx="4613275" cy="3459163"/>
          </a:xfrm>
          <a:ln/>
        </p:spPr>
      </p:sp>
      <p:sp>
        <p:nvSpPr>
          <p:cNvPr id="22531" name="Rectangle 3"/>
          <p:cNvSpPr>
            <a:spLocks noGrp="1" noChangeArrowheads="1"/>
          </p:cNvSpPr>
          <p:nvPr>
            <p:ph type="body" idx="1"/>
          </p:nvPr>
        </p:nvSpPr>
        <p:spPr>
          <a:xfrm>
            <a:off x="0" y="3767631"/>
            <a:ext cx="7004050" cy="1690273"/>
          </a:xfrm>
          <a:noFill/>
          <a:ln/>
        </p:spPr>
        <p:txBody>
          <a:bodyPr lIns="93421" tIns="46710" rIns="93421" bIns="46710"/>
          <a:lstStyle/>
          <a:p>
            <a:r>
              <a:rPr lang="en-US" sz="1100" dirty="0" smtClean="0"/>
              <a:t>The signatories of the Chesapeake Bay Agreement of 1983 became the Chesapeake Executive Council:</a:t>
            </a:r>
          </a:p>
          <a:p>
            <a:endParaRPr lang="en-US" sz="1100" dirty="0" smtClean="0"/>
          </a:p>
          <a:p>
            <a:r>
              <a:rPr lang="en-US" sz="1100" dirty="0" smtClean="0"/>
              <a:t>The Governors of Maryland, Pennsylvania and Virginia</a:t>
            </a:r>
            <a:br>
              <a:rPr lang="en-US" sz="1100" dirty="0" smtClean="0"/>
            </a:br>
            <a:r>
              <a:rPr lang="en-US" sz="1100" dirty="0" smtClean="0"/>
              <a:t>The Mayor of the District of Columbia</a:t>
            </a:r>
            <a:br>
              <a:rPr lang="en-US" sz="1100" dirty="0" smtClean="0"/>
            </a:br>
            <a:r>
              <a:rPr lang="en-US" sz="1100" dirty="0" smtClean="0"/>
              <a:t>The Administrator of the U.S. Environmental Protection Agency (EPA)</a:t>
            </a:r>
            <a:br>
              <a:rPr lang="en-US" sz="1100" dirty="0" smtClean="0"/>
            </a:br>
            <a:r>
              <a:rPr lang="en-US" sz="1100" dirty="0" smtClean="0"/>
              <a:t>The Chair of the Chesapeake Bay Commission</a:t>
            </a:r>
          </a:p>
          <a:p>
            <a:pPr lvl="0"/>
            <a:r>
              <a:rPr lang="en-US" sz="1100" dirty="0" smtClean="0">
                <a:solidFill>
                  <a:srgbClr val="333399"/>
                </a:solidFill>
              </a:rPr>
              <a:t> </a:t>
            </a:r>
          </a:p>
          <a:p>
            <a:pPr lvl="0"/>
            <a:r>
              <a:rPr lang="en-US" sz="1100" dirty="0" smtClean="0">
                <a:solidFill>
                  <a:srgbClr val="333399"/>
                </a:solidFill>
              </a:rPr>
              <a:t>Established </a:t>
            </a:r>
            <a:r>
              <a:rPr lang="en-US" sz="1100" dirty="0">
                <a:solidFill>
                  <a:srgbClr val="333399"/>
                </a:solidFill>
              </a:rPr>
              <a:t>CBP </a:t>
            </a:r>
            <a:r>
              <a:rPr lang="en-US" sz="1100" b="1" i="1" dirty="0">
                <a:solidFill>
                  <a:srgbClr val="333399"/>
                </a:solidFill>
              </a:rPr>
              <a:t>operational</a:t>
            </a:r>
            <a:r>
              <a:rPr lang="en-US" sz="1100" b="1" dirty="0">
                <a:solidFill>
                  <a:srgbClr val="333399"/>
                </a:solidFill>
              </a:rPr>
              <a:t> </a:t>
            </a:r>
            <a:r>
              <a:rPr lang="en-US" sz="1100" dirty="0">
                <a:solidFill>
                  <a:srgbClr val="333399"/>
                </a:solidFill>
              </a:rPr>
              <a:t>goals</a:t>
            </a:r>
          </a:p>
          <a:p>
            <a:r>
              <a:rPr lang="en-US" sz="1100" dirty="0"/>
              <a:t>1.  A Chesapeake Executive Council will be established which will meet at least twice yearly to</a:t>
            </a:r>
          </a:p>
          <a:p>
            <a:r>
              <a:rPr lang="en-US" sz="1100" dirty="0"/>
              <a:t>assess and oversee the implementation of coordinated plans.</a:t>
            </a:r>
            <a:br>
              <a:rPr lang="en-US" sz="1100" dirty="0"/>
            </a:br>
            <a:endParaRPr lang="en-US" sz="1100" dirty="0"/>
          </a:p>
          <a:p>
            <a:r>
              <a:rPr lang="en-US" sz="1100" dirty="0"/>
              <a:t>The Council will consist of  the appropriate Cabinet designees of the Governors and the Mayor of the District of Columbia and</a:t>
            </a:r>
          </a:p>
          <a:p>
            <a:r>
              <a:rPr lang="en-US" sz="1100" dirty="0"/>
              <a:t>the Regional Administrator of EPA. The Council will be initially chaired by EPA and will report</a:t>
            </a:r>
          </a:p>
          <a:p>
            <a:r>
              <a:rPr lang="en-US" sz="1100" dirty="0"/>
              <a:t>annually to signatories of this Agreement.</a:t>
            </a:r>
          </a:p>
          <a:p>
            <a:r>
              <a:rPr lang="en-US" sz="1100" dirty="0"/>
              <a:t/>
            </a:r>
            <a:br>
              <a:rPr lang="en-US" sz="1100" dirty="0"/>
            </a:br>
            <a:r>
              <a:rPr lang="en-US" sz="1100" dirty="0"/>
              <a:t>The Chesapeake Executive Council will establish an implementation committee of agency</a:t>
            </a:r>
          </a:p>
          <a:p>
            <a:r>
              <a:rPr lang="en-US" sz="1100" dirty="0"/>
              <a:t>representatives who will meet as needed to coordinate technical matters and to coordinate the</a:t>
            </a:r>
          </a:p>
          <a:p>
            <a:r>
              <a:rPr lang="en-US" sz="1100" dirty="0"/>
              <a:t>development and evaluation of management plans. </a:t>
            </a:r>
            <a:br>
              <a:rPr lang="en-US" sz="1100" dirty="0"/>
            </a:br>
            <a:endParaRPr lang="en-US" sz="1100" dirty="0"/>
          </a:p>
          <a:p>
            <a:r>
              <a:rPr lang="en-US" sz="1100" dirty="0"/>
              <a:t>A liaison office for Chesapeake Bay activities will be established at EPA's Central Regional</a:t>
            </a:r>
          </a:p>
          <a:p>
            <a:r>
              <a:rPr lang="en-US" sz="1100" dirty="0"/>
              <a:t>Laboratory in Annapolis, Maryland, to advise and support the Council and committee.</a:t>
            </a:r>
          </a:p>
          <a:p>
            <a:endParaRPr lang="en-US" sz="1100" dirty="0"/>
          </a:p>
          <a:p>
            <a:pPr marL="0" lvl="1" defTabSz="931042">
              <a:defRPr/>
            </a:pPr>
            <a:endParaRPr lang="en-US" sz="1100" dirty="0">
              <a:solidFill>
                <a:srgbClr val="333399"/>
              </a:solidFill>
            </a:endParaRPr>
          </a:p>
          <a:p>
            <a:pPr marL="0" lvl="1" defTabSz="931042">
              <a:defRPr/>
            </a:pPr>
            <a:r>
              <a:rPr lang="en-US" sz="1100" dirty="0">
                <a:solidFill>
                  <a:srgbClr val="333399"/>
                </a:solidFill>
              </a:rPr>
              <a:t>Today, there’s world-wide recognition for our rich history of science, restoration and policy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Sediment and erosion control</a:t>
            </a:r>
            <a:r>
              <a:rPr lang="en-US" dirty="0"/>
              <a:t>: The program developed in 1970 is essentially the same that exists today with an approved plan being required for any earth disturbance of 5,000 square feet or more and 100 cubic yards or more.  </a:t>
            </a:r>
          </a:p>
          <a:p>
            <a:endParaRPr lang="en-US" dirty="0"/>
          </a:p>
          <a:p>
            <a:r>
              <a:rPr lang="en-US" dirty="0"/>
              <a:t>In 1984,  Maryland shifted the enforcement authority from local to State control and established delegation criteria.  Later, as the program evolved, the program would be upgraded many times, in 1991 requiring NPDES stormwater discharge permits for construction activity ; in 1992 subjecting agricultural land management practices to enforcement action for sediment pollution ; and finally in 2011, establishing a maximum grading unit of 20 acres.  But for the purposes of this discussion, note that after the 1983 agreement, increased attention to sediment and erosion control was fair game. </a:t>
            </a:r>
          </a:p>
          <a:p>
            <a:endParaRPr lang="en-US" dirty="0"/>
          </a:p>
          <a:p>
            <a:r>
              <a:rPr lang="en-US" b="1" dirty="0"/>
              <a:t>Stormwater</a:t>
            </a:r>
            <a:r>
              <a:rPr lang="en-US" dirty="0"/>
              <a:t>  was also on the move during this period of time.  In 1982, Maryland passed its Stormwater Management Act ; in  ’83, it adopted its Stormwater Management Regulations (COMAR 26.17.02); and in 1984 the local ordinances called for were implemented.    By 1986, water quality management generally applied across Maryland, with the ‘first flush” rule that is generally equal to ½ inch of runoff over impervious area. </a:t>
            </a:r>
          </a:p>
          <a:p>
            <a:endParaRPr lang="en-US" dirty="0"/>
          </a:p>
          <a:p>
            <a:r>
              <a:rPr lang="en-US" b="1" dirty="0"/>
              <a:t>Rockfish Moratorium</a:t>
            </a:r>
            <a:r>
              <a:rPr lang="en-US" dirty="0"/>
              <a:t>: In 1985, Maryland imposed a total moratorium on striped bass. Virginia followed by banning striped bass fishing in spawning areas and then, four years later under substantial Federal pressure from the ASMFC, Virginia also imposed a total ban on striped bass fishing. </a:t>
            </a:r>
          </a:p>
          <a:p>
            <a:endParaRPr lang="en-US" dirty="0"/>
          </a:p>
          <a:p>
            <a:r>
              <a:rPr lang="en-US" b="1" dirty="0"/>
              <a:t>Chesapeake Bay Trust</a:t>
            </a:r>
            <a:r>
              <a:rPr lang="en-US" dirty="0"/>
              <a:t>: Established in 1985, is the only non-profit grant-making organization in Maryland dedicated to restoring the Chesapeake Bay and its rivers. </a:t>
            </a:r>
            <a:r>
              <a:rPr lang="en-US" sz="1200" kern="1200" smtClean="0">
                <a:solidFill>
                  <a:schemeClr val="tx1"/>
                </a:solidFill>
                <a:effectLst/>
                <a:latin typeface="+mn-lt"/>
                <a:ea typeface="+mn-ea"/>
                <a:cs typeface="+mn-cs"/>
              </a:rPr>
              <a:t>55m total since 1985 and $5.4m last year </a:t>
            </a:r>
            <a:endParaRPr lang="en-US" dirty="0"/>
          </a:p>
          <a:p>
            <a:endParaRPr lang="en-US" dirty="0"/>
          </a:p>
          <a:p>
            <a:r>
              <a:rPr lang="en-US" b="1" dirty="0"/>
              <a:t>Bay Fishing License</a:t>
            </a:r>
            <a:r>
              <a:rPr lang="en-US" dirty="0"/>
              <a:t>: The Chesapeake Bay Sport Fishing License law was enacted in 1985</a:t>
            </a:r>
          </a:p>
          <a:p>
            <a:endParaRPr lang="en-US" dirty="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6</a:t>
            </a:fld>
            <a:endParaRPr lang="en-US" dirty="0"/>
          </a:p>
        </p:txBody>
      </p:sp>
    </p:spTree>
    <p:extLst>
      <p:ext uri="{BB962C8B-B14F-4D97-AF65-F5344CB8AC3E}">
        <p14:creationId xmlns:p14="http://schemas.microsoft.com/office/powerpoint/2010/main" val="139719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Water and Sewer Assistance Authority</a:t>
            </a:r>
            <a:r>
              <a:rPr lang="en-US" sz="1100" b="1" baseline="0" dirty="0" smtClean="0"/>
              <a:t> </a:t>
            </a:r>
            <a:r>
              <a:rPr lang="en-US" sz="1100" baseline="0" dirty="0" smtClean="0"/>
              <a:t>– Expanded; requires new treatment facilities to design for receiving septage from all on-site systems within their service area; idea- get on-site systems hooked-up to treatment facilities</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Water Facilities Revolving Loan Fund</a:t>
            </a:r>
            <a:r>
              <a:rPr lang="en-US" sz="1100" b="1" baseline="0" dirty="0" smtClean="0"/>
              <a:t> </a:t>
            </a:r>
            <a:r>
              <a:rPr lang="en-US" sz="1100" baseline="0" dirty="0" smtClean="0"/>
              <a:t>– Created &amp; s</a:t>
            </a:r>
            <a:r>
              <a:rPr lang="en-US" sz="1100" b="0" i="0" u="none" strike="noStrike" baseline="0" dirty="0" smtClean="0"/>
              <a:t>ince 1987 the Virginia Clean Water Revolving Loan Fund has provided more than $2.5 billion in low-interest loans for wastewater projects in Virginia localities.</a:t>
            </a:r>
          </a:p>
          <a:p>
            <a:endParaRPr lang="en-US" sz="1100" dirty="0" smtClean="0"/>
          </a:p>
          <a:p>
            <a:r>
              <a:rPr lang="en-US" sz="1100" b="1" dirty="0" smtClean="0"/>
              <a:t>Phosphate</a:t>
            </a:r>
            <a:r>
              <a:rPr lang="en-US" sz="1100" b="1" baseline="0" dirty="0" smtClean="0"/>
              <a:t> Detergent Ban- </a:t>
            </a:r>
            <a:r>
              <a:rPr lang="en-US" sz="1100" baseline="0" dirty="0" smtClean="0"/>
              <a:t>Created: removed phosphates from most cleaning agents and resulted in immediate reductions of 35% to 60% of phosphates being received at treatment facilities.</a:t>
            </a:r>
          </a:p>
          <a:p>
            <a:endParaRPr lang="en-US" sz="1100" baseline="0" dirty="0" smtClean="0"/>
          </a:p>
          <a:p>
            <a:r>
              <a:rPr lang="en-US" sz="1100" b="1" baseline="0" dirty="0" smtClean="0"/>
              <a:t>Erosion &amp; Sediment Con</a:t>
            </a:r>
            <a:r>
              <a:rPr lang="en-US" sz="1100" baseline="0" dirty="0" smtClean="0"/>
              <a:t>trol – Improved enforcement capability by allowing inspectors to issue “stop work orders’ immediately while on site when a violation was identified.</a:t>
            </a:r>
          </a:p>
          <a:p>
            <a:endParaRPr lang="en-US" sz="1100" b="1" baseline="0" dirty="0" smtClean="0"/>
          </a:p>
          <a:p>
            <a:r>
              <a:rPr lang="en-US" sz="1100" b="1" baseline="0" dirty="0" smtClean="0"/>
              <a:t>Dredged Material a Priority for Beach Nourish</a:t>
            </a:r>
            <a:r>
              <a:rPr lang="en-US" sz="1100" baseline="0" dirty="0" smtClean="0"/>
              <a:t>ment – Created: established beach nourishment as a priority for suitable dredged material to help maintain beaches and protect suitable shorelines from erosion.</a:t>
            </a:r>
            <a:endParaRPr lang="en-US" sz="1100"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7</a:t>
            </a:fld>
            <a:endParaRPr lang="en-US" dirty="0"/>
          </a:p>
        </p:txBody>
      </p:sp>
    </p:spTree>
    <p:extLst>
      <p:ext uri="{BB962C8B-B14F-4D97-AF65-F5344CB8AC3E}">
        <p14:creationId xmlns:p14="http://schemas.microsoft.com/office/powerpoint/2010/main" val="273842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t>Pennsylvania had a number of programs in place</a:t>
            </a:r>
            <a:r>
              <a:rPr lang="en-US" sz="1100" dirty="0" smtClean="0"/>
              <a:t>, some of which date back to the 1960’s – even 1930’s, which are designed to retain ag and forest lands through preferential tax. – Clean and Green and Agricultural Areas Act.</a:t>
            </a:r>
            <a:br>
              <a:rPr lang="en-US" sz="1100" dirty="0" smtClean="0"/>
            </a:br>
            <a:endParaRPr lang="en-US" sz="1100" dirty="0" smtClean="0"/>
          </a:p>
          <a:p>
            <a:r>
              <a:rPr lang="en-US" sz="1100" dirty="0" smtClean="0"/>
              <a:t>Pennsylvania already had in effect a “Clean Streams Law” enacted in 1937.</a:t>
            </a:r>
            <a:r>
              <a:rPr lang="en-US" sz="1100" baseline="0" dirty="0" smtClean="0"/>
              <a:t>  This law was the basis for several regulatory programs including </a:t>
            </a:r>
            <a:r>
              <a:rPr lang="en-US" sz="1100" b="1" baseline="0" dirty="0" smtClean="0"/>
              <a:t>Erosion &amp; Sedimentation</a:t>
            </a:r>
            <a:r>
              <a:rPr lang="en-US" sz="1100" baseline="0" dirty="0" smtClean="0"/>
              <a:t> and </a:t>
            </a:r>
            <a:r>
              <a:rPr lang="en-US" sz="1100" b="1" baseline="0" dirty="0" smtClean="0"/>
              <a:t>manure management planning </a:t>
            </a:r>
            <a:r>
              <a:rPr lang="en-US" sz="1100" baseline="0" dirty="0" smtClean="0"/>
              <a:t>requirements for all farms that handle manure, first developed in 1977.</a:t>
            </a:r>
          </a:p>
          <a:p>
            <a:endParaRPr lang="en-US" sz="1100" baseline="0" dirty="0" smtClean="0"/>
          </a:p>
          <a:p>
            <a:r>
              <a:rPr lang="en-US" sz="1100" baseline="0" dirty="0" smtClean="0"/>
              <a:t>Other laws that pre-date the first agreement include the Stormwater Facilities Act (1978), which requires counties to develop stormwater management plans and municipalities to enact ordinances consistent with the plan, and the Sewage Facilities Act (1965), which requires sewage facilities planning by municipalities for both community and individual systems.</a:t>
            </a:r>
          </a:p>
          <a:p>
            <a:endParaRPr lang="en-US" sz="1100" baseline="0" dirty="0" smtClean="0"/>
          </a:p>
          <a:p>
            <a:r>
              <a:rPr lang="en-US" sz="1100" b="1" baseline="0" dirty="0" smtClean="0"/>
              <a:t>NEW: </a:t>
            </a:r>
          </a:p>
          <a:p>
            <a:endParaRPr lang="en-US" sz="1100" baseline="0" dirty="0" smtClean="0"/>
          </a:p>
          <a:p>
            <a:r>
              <a:rPr lang="en-US" sz="1100" b="1" baseline="0" dirty="0" smtClean="0"/>
              <a:t>The Pennsylvania Agricultural Nonpoint Source Pollution Abatement Program</a:t>
            </a:r>
            <a:r>
              <a:rPr lang="en-US" sz="1100" baseline="0" dirty="0" smtClean="0"/>
              <a:t>, (1985 - $2m) Because of the high concentration of dairy farms and other livestock operations in the Commonwealth, more emphasis was placed on effective waste control and innovative manure marketing and management strategies in the PA program than in the case of either Maryland or Virginia.  </a:t>
            </a:r>
          </a:p>
          <a:p>
            <a:endParaRPr lang="en-US" sz="1100" baseline="0" dirty="0" smtClean="0"/>
          </a:p>
          <a:p>
            <a:r>
              <a:rPr lang="en-US" sz="1100" b="1" baseline="0" dirty="0" smtClean="0"/>
              <a:t>The PA Agricultural cost-share program</a:t>
            </a:r>
            <a:r>
              <a:rPr lang="en-US" sz="1100" baseline="0" dirty="0" smtClean="0"/>
              <a:t>, the newest in the region, was initially targeted to specific watersheds located in six counties in the lower Susquehanna Basin.  The program was since explained to include watersheds in four additional counties in the middle Susquehanna.</a:t>
            </a:r>
            <a:endParaRPr lang="en-US" sz="1100" dirty="0"/>
          </a:p>
        </p:txBody>
      </p:sp>
      <p:sp>
        <p:nvSpPr>
          <p:cNvPr id="4" name="Slide Number Placeholder 3"/>
          <p:cNvSpPr>
            <a:spLocks noGrp="1"/>
          </p:cNvSpPr>
          <p:nvPr>
            <p:ph type="sldNum" sz="quarter" idx="10"/>
          </p:nvPr>
        </p:nvSpPr>
        <p:spPr/>
        <p:txBody>
          <a:bodyPr/>
          <a:lstStyle/>
          <a:p>
            <a:fld id="{B881BAFA-BA9D-4A05-8E8A-18B764C5296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184275" y="696913"/>
            <a:ext cx="4643438" cy="3481387"/>
          </a:xfrm>
          <a:ln/>
        </p:spPr>
      </p:sp>
      <p:sp>
        <p:nvSpPr>
          <p:cNvPr id="73730" name="Rectangle 3"/>
          <p:cNvSpPr>
            <a:spLocks noGrp="1" noChangeArrowheads="1"/>
          </p:cNvSpPr>
          <p:nvPr>
            <p:ph type="body" idx="1"/>
          </p:nvPr>
        </p:nvSpPr>
        <p:spPr>
          <a:xfrm>
            <a:off x="466937" y="4412774"/>
            <a:ext cx="5992354" cy="4180523"/>
          </a:xfrm>
          <a:noFill/>
          <a:ln/>
        </p:spPr>
        <p:txBody>
          <a:bodyPr/>
          <a:lstStyle/>
          <a:p>
            <a:pPr lvl="0"/>
            <a:r>
              <a:rPr lang="en-US" b="1" dirty="0">
                <a:solidFill>
                  <a:srgbClr val="333399"/>
                </a:solidFill>
              </a:rPr>
              <a:t>1987 Second Agreement signed </a:t>
            </a:r>
          </a:p>
          <a:p>
            <a:pPr lvl="0"/>
            <a:endParaRPr lang="en-US" b="1" dirty="0">
              <a:solidFill>
                <a:srgbClr val="333399"/>
              </a:solidFill>
            </a:endParaRPr>
          </a:p>
          <a:p>
            <a:pPr defTabSz="931042">
              <a:defRPr/>
            </a:pPr>
            <a:r>
              <a:rPr lang="en-US" dirty="0"/>
              <a:t>By 1987, it was clear to the signatories of the 1983 agreement that a new agreement was needed to begin an era of </a:t>
            </a:r>
            <a:r>
              <a:rPr lang="en-US" i="1" dirty="0"/>
              <a:t>basin-wide efforts</a:t>
            </a:r>
            <a:r>
              <a:rPr lang="en-US" dirty="0"/>
              <a:t> to restore Chesapeake Bay.   </a:t>
            </a:r>
          </a:p>
          <a:p>
            <a:pPr defTabSz="931042">
              <a:defRPr/>
            </a:pPr>
            <a:endParaRPr lang="en-US" dirty="0"/>
          </a:p>
          <a:p>
            <a:pPr defTabSz="931042">
              <a:defRPr/>
            </a:pPr>
            <a:r>
              <a:rPr lang="en-US" dirty="0"/>
              <a:t>The 1987 Chesapeake Bay Agreement marked a significant departure from the brief declaration of purpose and governance signed in 1983.  The partners moved from the more general spirit of cooperation and coordination into a more specific, goal-oriented framework of interstate policy to drive </a:t>
            </a:r>
            <a:r>
              <a:rPr lang="en-US" u="sng" dirty="0"/>
              <a:t>very specific, meaningful and measurable targets and timeframes</a:t>
            </a:r>
            <a:r>
              <a:rPr lang="en-US" dirty="0"/>
              <a:t>.   </a:t>
            </a:r>
          </a:p>
          <a:p>
            <a:pPr defTabSz="931042">
              <a:defRPr/>
            </a:pPr>
            <a:endParaRPr lang="en-US" dirty="0"/>
          </a:p>
          <a:p>
            <a:r>
              <a:rPr lang="en-US" dirty="0"/>
              <a:t>The new pact included </a:t>
            </a:r>
            <a:r>
              <a:rPr lang="en-US" u="sng" dirty="0"/>
              <a:t>32 specific commitments </a:t>
            </a:r>
            <a:r>
              <a:rPr lang="en-US" dirty="0"/>
              <a:t>and, in almost all cases, deadlines for achieving the identified objectives. It outlined six broad categories of focus including: </a:t>
            </a:r>
          </a:p>
          <a:p>
            <a:pPr marL="640091" lvl="1" indent="-174570">
              <a:buFont typeface="Arial" panose="020B0604020202020204" pitchFamily="34" charset="0"/>
              <a:buChar char="•"/>
            </a:pPr>
            <a:r>
              <a:rPr lang="en-US" dirty="0"/>
              <a:t>water quality</a:t>
            </a:r>
          </a:p>
          <a:p>
            <a:pPr marL="640091" lvl="1" indent="-174570">
              <a:buFont typeface="Arial" panose="020B0604020202020204" pitchFamily="34" charset="0"/>
              <a:buChar char="•"/>
            </a:pPr>
            <a:r>
              <a:rPr lang="en-US" dirty="0"/>
              <a:t>living resources</a:t>
            </a:r>
          </a:p>
          <a:p>
            <a:pPr marL="640091" lvl="1" indent="-174570">
              <a:buFont typeface="Arial" panose="020B0604020202020204" pitchFamily="34" charset="0"/>
              <a:buChar char="•"/>
            </a:pPr>
            <a:r>
              <a:rPr lang="en-US" dirty="0"/>
              <a:t>public access</a:t>
            </a:r>
          </a:p>
          <a:p>
            <a:pPr marL="640091" lvl="1" indent="-174570">
              <a:buFont typeface="Arial" panose="020B0604020202020204" pitchFamily="34" charset="0"/>
              <a:buChar char="•"/>
            </a:pPr>
            <a:r>
              <a:rPr lang="en-US" dirty="0"/>
              <a:t>population growth and development</a:t>
            </a:r>
          </a:p>
          <a:p>
            <a:pPr marL="640091" lvl="1" indent="-174570">
              <a:buFont typeface="Arial" panose="020B0604020202020204" pitchFamily="34" charset="0"/>
              <a:buChar char="•"/>
            </a:pPr>
            <a:r>
              <a:rPr lang="en-US" dirty="0"/>
              <a:t>public information and education, and </a:t>
            </a:r>
          </a:p>
          <a:p>
            <a:pPr marL="640091" lvl="1" indent="-174570">
              <a:buFont typeface="Arial" panose="020B0604020202020204" pitchFamily="34" charset="0"/>
              <a:buChar char="•"/>
            </a:pPr>
            <a:r>
              <a:rPr lang="en-US" dirty="0"/>
              <a:t>“governance,” or the overall coordination of all these efforts.  </a:t>
            </a:r>
          </a:p>
          <a:p>
            <a:pPr defTabSz="931042">
              <a:defRPr/>
            </a:pPr>
            <a:endParaRPr lang="en-US" dirty="0"/>
          </a:p>
          <a:p>
            <a:pPr defTabSz="931042">
              <a:defRPr/>
            </a:pPr>
            <a:endParaRPr lang="en-US" dirty="0"/>
          </a:p>
          <a:p>
            <a:pPr defTabSz="931042">
              <a:defRPr/>
            </a:pPr>
            <a:r>
              <a:rPr lang="en-US" dirty="0"/>
              <a:t>This Agreement marked the Chesapeake Bay Program as one of the premiere estuarine management programs in the nation. </a:t>
            </a:r>
          </a:p>
          <a:p>
            <a:pPr lvl="0"/>
            <a:endParaRPr lang="en-US" b="1" dirty="0">
              <a:solidFill>
                <a:srgbClr val="333399"/>
              </a:solidFill>
            </a:endParaRPr>
          </a:p>
          <a:p>
            <a:r>
              <a:rPr lang="en-US" dirty="0"/>
              <a:t>To a large extent, the agreement re-defined the goals and roles for the states and federal agencies.  It provided a focus to direct the efforts of all jurisdictions in the watershed and provided both specificity and a sense of urgency to the Bay Program.  Most of these efforts required both administrative and legislative backing.  As a signatory, the Bay Commission shared this responsibility.</a:t>
            </a:r>
          </a:p>
          <a:p>
            <a:endParaRPr lang="en-US" dirty="0"/>
          </a:p>
          <a:p>
            <a:r>
              <a:rPr lang="en-US" dirty="0"/>
              <a:t>Among the most notable goals, the agreement aimed to reduce nitrogen and phosphorus entering the Bay by 40 percent by 2000. It also called for an evaluation of this goal in 1991, based upon the </a:t>
            </a:r>
            <a:r>
              <a:rPr lang="en-US" u="sng" dirty="0"/>
              <a:t>new computer </a:t>
            </a:r>
            <a:r>
              <a:rPr lang="en-US" b="1" u="sng" dirty="0"/>
              <a:t>model</a:t>
            </a:r>
            <a:r>
              <a:rPr lang="en-US" dirty="0"/>
              <a:t>.  </a:t>
            </a:r>
          </a:p>
          <a:p>
            <a:endParaRPr lang="en-US" dirty="0"/>
          </a:p>
          <a:p>
            <a:r>
              <a:rPr lang="en-US" dirty="0"/>
              <a:t>Agreeing to numeric goals with specific deadlines was unprecedented in 1987, but the practice has since become a hallmark of the Bay Program as has the use of the model to guide these goals. </a:t>
            </a:r>
          </a:p>
          <a:p>
            <a:endParaRPr lang="en-US" dirty="0"/>
          </a:p>
          <a:p>
            <a:r>
              <a:rPr lang="en-US" dirty="0"/>
              <a:t>Five years later, through a set of 1992 amendments triggered by the 1991 re-evaluation,  the Chesapeake Bay Program partners moved upstream to achieve this goal, re-committing to reduce nitrogen and phosphorous by 40 percent in the Bay’s largest tributaries by 2000, and to </a:t>
            </a:r>
            <a:r>
              <a:rPr lang="en-US" b="1" u="sng" dirty="0"/>
              <a:t>cap those nutrients </a:t>
            </a:r>
            <a:r>
              <a:rPr lang="en-US" dirty="0"/>
              <a:t>once the goal was reached.  They also brought </a:t>
            </a:r>
            <a:r>
              <a:rPr lang="en-US" b="1" dirty="0"/>
              <a:t>air</a:t>
            </a:r>
            <a:r>
              <a:rPr lang="en-US" dirty="0"/>
              <a:t> into the equation by recognizing it as a controllable load.   </a:t>
            </a:r>
          </a:p>
          <a:p>
            <a:endParaRPr lang="en-US" dirty="0"/>
          </a:p>
          <a:p>
            <a:r>
              <a:rPr lang="en-US" dirty="0"/>
              <a:t>With the sewage treatment plants initially addressed, </a:t>
            </a:r>
            <a:r>
              <a:rPr lang="en-US" b="1" dirty="0"/>
              <a:t>nonpoint source pollution </a:t>
            </a:r>
            <a:r>
              <a:rPr lang="en-US" dirty="0"/>
              <a:t>– agriculture and stormwater --   would become a major focus. </a:t>
            </a:r>
          </a:p>
          <a:p>
            <a:endParaRPr lang="en-US" dirty="0"/>
          </a:p>
          <a:p>
            <a:r>
              <a:rPr lang="en-US" dirty="0"/>
              <a:t>The achievements of the 1987 Chesapeake Bay Agreement were mixed.  On the one hand, it had spawned a diverse swath of legislation at the state and federal level that would likely not have occurred without its existence.   It also provided us with clear, accountable goals by which to measure both progress and success.  Conversely, the waters of the Chesapeake were still considered “dirty” in 2000.</a:t>
            </a:r>
          </a:p>
          <a:p>
            <a:endParaRPr lang="en-US" dirty="0"/>
          </a:p>
          <a:p>
            <a:r>
              <a:rPr lang="en-US" b="1" dirty="0"/>
              <a:t>Question:   If we were not making our goals, were the aspirational goals still working?   </a:t>
            </a:r>
          </a:p>
          <a:p>
            <a:pPr lvl="1">
              <a:buFont typeface="Arial" pitchFamily="34" charset="0"/>
              <a:buChar char="•"/>
            </a:pPr>
            <a:endParaRPr lang="en-US" dirty="0"/>
          </a:p>
          <a:p>
            <a:pPr lvl="1">
              <a:buFont typeface="Arial" pitchFamily="34" charset="0"/>
              <a:buChar char="•"/>
            </a:pPr>
            <a:endParaRPr lang="en-US" dirty="0"/>
          </a:p>
          <a:p>
            <a:pPr lvl="1">
              <a:buFont typeface="Arial" pitchFamily="34" charset="0"/>
              <a:buNone/>
            </a:pPr>
            <a:endParaRPr lang="en-US" sz="1000" dirty="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78307-2C96-45DA-8459-251D710BABF2}"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C8A43F-E4C8-495D-909E-157494D58A35}"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78307-2C96-45DA-8459-251D710BABF2}"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AC8A43F-E4C8-495D-909E-157494D58A35}" type="datetimeFigureOut">
              <a:rPr lang="en-US" smtClean="0"/>
              <a:pPr/>
              <a:t>2/25/2014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F178307-2C96-45DA-8459-251D710BAB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AC8A43F-E4C8-495D-909E-157494D58A35}" type="datetimeFigureOut">
              <a:rPr lang="en-US" smtClean="0"/>
              <a:pPr/>
              <a:t>2/25/2014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F178307-2C96-45DA-8459-251D710BABF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mailto:aswanson@chesbay.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armarsh"/>
          <p:cNvPicPr>
            <a:picLocks noChangeAspect="1" noChangeArrowheads="1"/>
          </p:cNvPicPr>
          <p:nvPr/>
        </p:nvPicPr>
        <p:blipFill rotWithShape="1">
          <a:blip r:embed="rId3" cstate="print"/>
          <a:srcRect t="-5318" b="-5318"/>
          <a:stretch/>
        </p:blipFill>
        <p:spPr bwMode="auto">
          <a:xfrm>
            <a:off x="23087" y="-914400"/>
            <a:ext cx="9144000" cy="6248399"/>
          </a:xfrm>
          <a:prstGeom prst="rect">
            <a:avLst/>
          </a:prstGeom>
          <a:noFill/>
          <a:ln w="19050">
            <a:noFill/>
            <a:miter lim="800000"/>
            <a:headEnd/>
            <a:tailEnd/>
          </a:ln>
        </p:spPr>
      </p:pic>
      <p:sp>
        <p:nvSpPr>
          <p:cNvPr id="2" name="Title 1"/>
          <p:cNvSpPr>
            <a:spLocks noGrp="1"/>
          </p:cNvSpPr>
          <p:nvPr>
            <p:ph type="ctrTitle"/>
          </p:nvPr>
        </p:nvSpPr>
        <p:spPr>
          <a:xfrm>
            <a:off x="762000" y="2133600"/>
            <a:ext cx="7696200" cy="1673352"/>
          </a:xfrm>
        </p:spPr>
        <p:txBody>
          <a:bodyPr>
            <a:normAutofit fontScale="90000"/>
          </a:bodyPr>
          <a:lstStyle/>
          <a:p>
            <a:pPr algn="ctr"/>
            <a:r>
              <a:rPr lang="en-US" dirty="0" smtClean="0">
                <a:solidFill>
                  <a:srgbClr val="FFD03B"/>
                </a:solidFill>
                <a:effectLst>
                  <a:outerShdw blurRad="38100" dist="38100" dir="2700000" algn="tl">
                    <a:srgbClr val="000000">
                      <a:alpha val="43137"/>
                    </a:srgbClr>
                  </a:outerShdw>
                </a:effectLst>
              </a:rPr>
              <a:t>Restoring the Chesapeake</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4000" b="0" i="1" dirty="0" smtClean="0">
                <a:solidFill>
                  <a:schemeClr val="tx1"/>
                </a:solidFill>
                <a:effectLst>
                  <a:outerShdw blurRad="38100" dist="38100" dir="2700000" algn="tl">
                    <a:srgbClr val="000000">
                      <a:alpha val="43137"/>
                    </a:srgbClr>
                  </a:outerShdw>
                </a:effectLst>
              </a:rPr>
              <a:t>One Agreement at a Time </a:t>
            </a:r>
            <a:br>
              <a:rPr lang="en-US" sz="4000" b="0" i="1" dirty="0" smtClean="0">
                <a:solidFill>
                  <a:schemeClr val="tx1"/>
                </a:solidFill>
                <a:effectLst>
                  <a:outerShdw blurRad="38100" dist="38100" dir="2700000" algn="tl">
                    <a:srgbClr val="000000">
                      <a:alpha val="43137"/>
                    </a:srgbClr>
                  </a:outerShdw>
                </a:effectLst>
              </a:rPr>
            </a:br>
            <a:r>
              <a:rPr lang="en-US" sz="4000" b="0" i="1" dirty="0" smtClean="0">
                <a:solidFill>
                  <a:schemeClr val="tx1"/>
                </a:solidFill>
                <a:effectLst>
                  <a:outerShdw blurRad="38100" dist="38100" dir="2700000" algn="tl">
                    <a:srgbClr val="000000">
                      <a:alpha val="43137"/>
                    </a:srgbClr>
                  </a:outerShdw>
                </a:effectLst>
              </a:rPr>
              <a:t>One Law at a Time </a:t>
            </a:r>
            <a:br>
              <a:rPr lang="en-US" sz="4000" b="0" i="1" dirty="0" smtClean="0">
                <a:solidFill>
                  <a:schemeClr val="tx1"/>
                </a:solidFill>
                <a:effectLst>
                  <a:outerShdw blurRad="38100" dist="38100" dir="2700000" algn="tl">
                    <a:srgbClr val="000000">
                      <a:alpha val="43137"/>
                    </a:srgbClr>
                  </a:outerShdw>
                </a:effectLst>
              </a:rPr>
            </a:br>
            <a:r>
              <a:rPr lang="en-US" sz="4000" b="0" i="1" dirty="0" smtClean="0">
                <a:solidFill>
                  <a:schemeClr val="tx1"/>
                </a:solidFill>
                <a:effectLst>
                  <a:outerShdw blurRad="38100" dist="38100" dir="2700000" algn="tl">
                    <a:srgbClr val="000000">
                      <a:alpha val="43137"/>
                    </a:srgbClr>
                  </a:outerShdw>
                </a:effectLst>
              </a:rPr>
              <a:t> One Step at </a:t>
            </a:r>
            <a:r>
              <a:rPr lang="en-US" sz="4000" b="0" i="1" smtClean="0">
                <a:solidFill>
                  <a:schemeClr val="tx1"/>
                </a:solidFill>
                <a:effectLst>
                  <a:outerShdw blurRad="38100" dist="38100" dir="2700000" algn="tl">
                    <a:srgbClr val="000000">
                      <a:alpha val="43137"/>
                    </a:srgbClr>
                  </a:outerShdw>
                </a:effectLst>
              </a:rPr>
              <a:t>a Time</a:t>
            </a:r>
            <a:endParaRPr lang="en-US" sz="2000" b="0" i="1" dirty="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23087" y="5486400"/>
            <a:ext cx="8839200" cy="2215991"/>
          </a:xfrm>
          <a:prstGeom prst="rect">
            <a:avLst/>
          </a:prstGeom>
          <a:noFill/>
        </p:spPr>
        <p:txBody>
          <a:bodyPr wrap="square" rtlCol="0">
            <a:spAutoFit/>
          </a:bodyPr>
          <a:lstStyle/>
          <a:p>
            <a:r>
              <a:rPr lang="en-US" sz="2000" b="1" dirty="0" smtClean="0"/>
              <a:t>Citizens Advisory Committee                                     		          Ann  Swanson</a:t>
            </a:r>
          </a:p>
          <a:p>
            <a:r>
              <a:rPr lang="en-US" sz="2000" b="1" dirty="0" smtClean="0"/>
              <a:t>				                          		 Executive Director</a:t>
            </a:r>
          </a:p>
          <a:p>
            <a:r>
              <a:rPr lang="en-US" sz="2000" b="1" dirty="0" smtClean="0"/>
              <a:t>February 27, 2014                                                                Chesapeake </a:t>
            </a:r>
            <a:r>
              <a:rPr lang="en-US" sz="2000" b="1" dirty="0"/>
              <a:t>Bay Commission </a:t>
            </a:r>
            <a:r>
              <a:rPr lang="en-US" sz="2000" b="1" dirty="0" smtClean="0"/>
              <a:t>		</a:t>
            </a:r>
          </a:p>
          <a:p>
            <a:r>
              <a:rPr lang="en-US" sz="2000" b="1" dirty="0" smtClean="0"/>
              <a:t>	</a:t>
            </a:r>
            <a:endParaRPr lang="en-US" sz="2000" b="1" dirty="0"/>
          </a:p>
          <a:p>
            <a:endParaRPr lang="en-US" sz="2000" b="1" dirty="0" smtClean="0"/>
          </a:p>
          <a:p>
            <a:r>
              <a:rPr lang="en-US" b="1" dirty="0" smtClean="0"/>
              <a:t>					</a:t>
            </a:r>
            <a:endParaRPr lang="en-US" sz="2000" b="1" dirty="0"/>
          </a:p>
        </p:txBody>
      </p:sp>
    </p:spTree>
    <p:extLst>
      <p:ext uri="{BB962C8B-B14F-4D97-AF65-F5344CB8AC3E}">
        <p14:creationId xmlns:p14="http://schemas.microsoft.com/office/powerpoint/2010/main" val="205755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MARYLAND</a:t>
            </a:r>
            <a:endParaRPr lang="en-US" sz="2800" b="1" dirty="0"/>
          </a:p>
        </p:txBody>
      </p:sp>
      <p:sp>
        <p:nvSpPr>
          <p:cNvPr id="6" name="Content Placeholder 5"/>
          <p:cNvSpPr>
            <a:spLocks noGrp="1"/>
          </p:cNvSpPr>
          <p:nvPr>
            <p:ph idx="1"/>
          </p:nvPr>
        </p:nvSpPr>
        <p:spPr>
          <a:xfrm>
            <a:off x="3019377" y="1743133"/>
            <a:ext cx="6048423" cy="4558885"/>
          </a:xfrm>
          <a:ln w="28575">
            <a:solidFill>
              <a:schemeClr val="tx1"/>
            </a:solidFill>
          </a:ln>
        </p:spPr>
        <p:txBody>
          <a:bodyPr>
            <a:normAutofit fontScale="70000" lnSpcReduction="20000"/>
          </a:bodyPr>
          <a:lstStyle/>
          <a:p>
            <a:r>
              <a:rPr lang="en-US" sz="3500" dirty="0"/>
              <a:t>Striped Bass Mgmt. (‘88</a:t>
            </a:r>
            <a:r>
              <a:rPr lang="en-US" sz="3500" dirty="0" smtClean="0"/>
              <a:t>)</a:t>
            </a:r>
          </a:p>
          <a:p>
            <a:r>
              <a:rPr lang="en-US" sz="3500" dirty="0" smtClean="0"/>
              <a:t> </a:t>
            </a:r>
            <a:r>
              <a:rPr lang="en-US" sz="3500" dirty="0"/>
              <a:t>Agricultural Nutrient Management (‘88</a:t>
            </a:r>
            <a:r>
              <a:rPr lang="en-US" sz="3500" dirty="0" smtClean="0"/>
              <a:t>)</a:t>
            </a:r>
            <a:endParaRPr lang="en-US" sz="3500" dirty="0"/>
          </a:p>
          <a:p>
            <a:r>
              <a:rPr lang="en-US" sz="3500" dirty="0"/>
              <a:t>Sewage </a:t>
            </a:r>
            <a:r>
              <a:rPr lang="en-US" sz="3500" dirty="0" smtClean="0"/>
              <a:t>Treatment Plant Compliance </a:t>
            </a:r>
            <a:r>
              <a:rPr lang="en-US" sz="3500" dirty="0"/>
              <a:t>(’90</a:t>
            </a:r>
            <a:r>
              <a:rPr lang="en-US" sz="3500" dirty="0" smtClean="0"/>
              <a:t>)</a:t>
            </a:r>
          </a:p>
          <a:p>
            <a:r>
              <a:rPr lang="en-US" sz="3500" dirty="0" smtClean="0"/>
              <a:t>Chesapeake Bay License Plate Fund (’90)</a:t>
            </a:r>
          </a:p>
          <a:p>
            <a:r>
              <a:rPr lang="en-US" sz="3500" dirty="0" smtClean="0"/>
              <a:t>Oil Spill Liability (’90) </a:t>
            </a:r>
            <a:endParaRPr lang="en-US" sz="3500" dirty="0"/>
          </a:p>
          <a:p>
            <a:r>
              <a:rPr lang="en-US" sz="3500" dirty="0" smtClean="0"/>
              <a:t>Forest </a:t>
            </a:r>
            <a:r>
              <a:rPr lang="en-US" sz="3500" dirty="0"/>
              <a:t>Conservation (‘91)</a:t>
            </a:r>
          </a:p>
          <a:p>
            <a:r>
              <a:rPr lang="en-US" sz="3500" dirty="0"/>
              <a:t>Recreational Boat Pollution (‘92, </a:t>
            </a:r>
            <a:r>
              <a:rPr lang="en-US" sz="3500" dirty="0" smtClean="0"/>
              <a:t>’94,‘</a:t>
            </a:r>
            <a:r>
              <a:rPr lang="en-US" sz="3500" dirty="0"/>
              <a:t>99)</a:t>
            </a:r>
          </a:p>
          <a:p>
            <a:r>
              <a:rPr lang="en-US" sz="3500" dirty="0"/>
              <a:t>Brown </a:t>
            </a:r>
            <a:r>
              <a:rPr lang="en-US" sz="3500" dirty="0" smtClean="0"/>
              <a:t>Fields (‘97)  </a:t>
            </a:r>
          </a:p>
          <a:p>
            <a:r>
              <a:rPr lang="en-US" sz="3500" dirty="0" smtClean="0"/>
              <a:t>Smart </a:t>
            </a:r>
            <a:r>
              <a:rPr lang="en-US" sz="3500" dirty="0"/>
              <a:t>Growth (’97) </a:t>
            </a:r>
            <a:endParaRPr lang="en-US" sz="3500" dirty="0" smtClean="0"/>
          </a:p>
          <a:p>
            <a:r>
              <a:rPr lang="en-US" sz="3500" dirty="0" smtClean="0"/>
              <a:t>Rural Legacy (‘97)</a:t>
            </a:r>
          </a:p>
          <a:p>
            <a:r>
              <a:rPr lang="en-US" sz="3500" dirty="0" smtClean="0"/>
              <a:t>Prohibition Hydraulic Clam Dredging (‘98)</a:t>
            </a:r>
            <a:endParaRPr lang="en-US" sz="3500" dirty="0"/>
          </a:p>
          <a:p>
            <a:r>
              <a:rPr lang="en-US" sz="3500" dirty="0"/>
              <a:t>Animal Waste Technology Fund (‘99</a:t>
            </a:r>
            <a:r>
              <a:rPr lang="en-US" sz="3500" dirty="0" smtClean="0"/>
              <a:t>)</a:t>
            </a:r>
          </a:p>
          <a:p>
            <a:r>
              <a:rPr lang="en-US" sz="3500" dirty="0" smtClean="0"/>
              <a:t>Blue Crab Targets and Thresholds (‘99)</a:t>
            </a:r>
            <a:endParaRPr lang="en-US" sz="3500" dirty="0"/>
          </a:p>
          <a:p>
            <a:endParaRPr lang="en-US" dirty="0"/>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pic>
        <p:nvPicPr>
          <p:cNvPr id="9218" name="Picture 2" descr="C:\Users\Ann\AppData\Local\Microsoft\Windows\Temporary Internet Files\Content.IE5\FYZ2957M\MC9001896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2462672" cy="1932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Legislation </a:t>
            </a:r>
          </a:p>
          <a:p>
            <a:r>
              <a:rPr lang="en-US" sz="2000" b="1" dirty="0" smtClean="0"/>
              <a:t>1988-1999</a:t>
            </a:r>
            <a:endParaRPr lang="en-US" sz="2000" b="1" dirty="0"/>
          </a:p>
        </p:txBody>
      </p:sp>
    </p:spTree>
    <p:extLst>
      <p:ext uri="{BB962C8B-B14F-4D97-AF65-F5344CB8AC3E}">
        <p14:creationId xmlns:p14="http://schemas.microsoft.com/office/powerpoint/2010/main" val="3920109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VIRGINIA</a:t>
            </a:r>
            <a:endParaRPr lang="en-US" sz="2800" b="1" dirty="0"/>
          </a:p>
        </p:txBody>
      </p:sp>
      <p:sp>
        <p:nvSpPr>
          <p:cNvPr id="6" name="Content Placeholder 5"/>
          <p:cNvSpPr>
            <a:spLocks noGrp="1"/>
          </p:cNvSpPr>
          <p:nvPr>
            <p:ph idx="1"/>
          </p:nvPr>
        </p:nvSpPr>
        <p:spPr>
          <a:ln w="38100">
            <a:solidFill>
              <a:schemeClr val="tx1"/>
            </a:solidFill>
          </a:ln>
        </p:spPr>
        <p:txBody>
          <a:bodyPr>
            <a:normAutofit fontScale="70000" lnSpcReduction="20000"/>
          </a:bodyPr>
          <a:lstStyle/>
          <a:p>
            <a:r>
              <a:rPr lang="en-US" dirty="0" smtClean="0"/>
              <a:t>Chesapeake Bay Preservation Act (‘88)</a:t>
            </a:r>
          </a:p>
          <a:p>
            <a:r>
              <a:rPr lang="en-US" dirty="0" smtClean="0"/>
              <a:t>Pop. Growth &amp; Devpmt. Commission (‘89)</a:t>
            </a:r>
          </a:p>
          <a:p>
            <a:r>
              <a:rPr lang="en-US" dirty="0" smtClean="0"/>
              <a:t>Striped Bass Moratorium (89)</a:t>
            </a:r>
          </a:p>
          <a:p>
            <a:r>
              <a:rPr lang="en-US" dirty="0" smtClean="0"/>
              <a:t>Ag Equipment Tax Credit (‘90)</a:t>
            </a:r>
          </a:p>
          <a:p>
            <a:r>
              <a:rPr lang="en-US" dirty="0" smtClean="0"/>
              <a:t>Wetlands Enforcement (‘90)</a:t>
            </a:r>
          </a:p>
          <a:p>
            <a:r>
              <a:rPr lang="en-US" dirty="0" smtClean="0"/>
              <a:t>Oil Spill Liability (‘91)</a:t>
            </a:r>
          </a:p>
          <a:p>
            <a:r>
              <a:rPr lang="en-US" dirty="0" smtClean="0"/>
              <a:t>Chesapeake Bay License Plate (‘92)</a:t>
            </a:r>
          </a:p>
          <a:p>
            <a:r>
              <a:rPr lang="en-US" dirty="0" smtClean="0"/>
              <a:t>Forestry Water Quality Law (‘93)</a:t>
            </a:r>
          </a:p>
          <a:p>
            <a:r>
              <a:rPr lang="en-US" dirty="0" smtClean="0"/>
              <a:t>Nutrient Mgmt. Certification (‘94)</a:t>
            </a:r>
          </a:p>
          <a:p>
            <a:r>
              <a:rPr lang="en-US" dirty="0"/>
              <a:t>Blue Crab </a:t>
            </a:r>
            <a:r>
              <a:rPr lang="en-US" dirty="0" smtClean="0"/>
              <a:t>Fishery Mgmt Plan </a:t>
            </a:r>
            <a:r>
              <a:rPr lang="en-US" dirty="0"/>
              <a:t>(‘</a:t>
            </a:r>
            <a:r>
              <a:rPr lang="en-US" dirty="0" smtClean="0"/>
              <a:t>95)</a:t>
            </a:r>
          </a:p>
          <a:p>
            <a:r>
              <a:rPr lang="en-US" dirty="0" smtClean="0"/>
              <a:t>Agricultural Stewardship Act (‘96)</a:t>
            </a:r>
          </a:p>
          <a:p>
            <a:r>
              <a:rPr lang="en-US" dirty="0" smtClean="0"/>
              <a:t>Ag BMP Tax Credit (‘96)</a:t>
            </a:r>
          </a:p>
          <a:p>
            <a:r>
              <a:rPr lang="en-US" dirty="0" smtClean="0"/>
              <a:t>Water Quality Improvement Act (‘97)</a:t>
            </a:r>
          </a:p>
          <a:p>
            <a:r>
              <a:rPr lang="en-US" dirty="0" smtClean="0"/>
              <a:t>Poultry Waste Mgmt. Act (‘99)</a:t>
            </a:r>
          </a:p>
          <a:p>
            <a:r>
              <a:rPr lang="en-US" dirty="0" smtClean="0"/>
              <a:t>Land </a:t>
            </a:r>
            <a:r>
              <a:rPr lang="en-US" dirty="0"/>
              <a:t>Conservation </a:t>
            </a:r>
            <a:r>
              <a:rPr lang="en-US" dirty="0" smtClean="0"/>
              <a:t>Fndn</a:t>
            </a:r>
            <a:r>
              <a:rPr lang="en-US" dirty="0"/>
              <a:t>. &amp; Fund (‘</a:t>
            </a:r>
            <a:r>
              <a:rPr lang="en-US" dirty="0" smtClean="0"/>
              <a:t>99) </a:t>
            </a:r>
            <a:endParaRPr lang="en-US" dirty="0"/>
          </a:p>
          <a:p>
            <a:pPr marL="118872" indent="0">
              <a:buNone/>
            </a:pPr>
            <a:endParaRPr lang="en-US" dirty="0"/>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Legislation </a:t>
            </a:r>
          </a:p>
          <a:p>
            <a:r>
              <a:rPr lang="en-US" sz="2000" b="1" dirty="0" smtClean="0"/>
              <a:t>1988-1999</a:t>
            </a:r>
            <a:endParaRPr lang="en-US" sz="2000" b="1" dirty="0"/>
          </a:p>
        </p:txBody>
      </p:sp>
      <p:pic>
        <p:nvPicPr>
          <p:cNvPr id="11266" name="Picture 2" descr="C:\Users\Ann\AppData\Local\Microsoft\Windows\Temporary Internet Files\Content.IE5\AQ120JMT\MC90018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57" y="1806054"/>
            <a:ext cx="2400893" cy="188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84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1" dirty="0" smtClean="0"/>
              <a:t>PENNSYLVANIA</a:t>
            </a:r>
            <a:endParaRPr lang="en-US" sz="2400" b="1" dirty="0"/>
          </a:p>
        </p:txBody>
      </p:sp>
      <p:sp>
        <p:nvSpPr>
          <p:cNvPr id="6" name="Content Placeholder 5"/>
          <p:cNvSpPr>
            <a:spLocks noGrp="1"/>
          </p:cNvSpPr>
          <p:nvPr>
            <p:ph idx="1"/>
          </p:nvPr>
        </p:nvSpPr>
        <p:spPr>
          <a:ln w="28575">
            <a:solidFill>
              <a:schemeClr val="tx1"/>
            </a:solidFill>
          </a:ln>
        </p:spPr>
        <p:txBody>
          <a:bodyPr/>
          <a:lstStyle/>
          <a:p>
            <a:r>
              <a:rPr lang="en-US" dirty="0" smtClean="0"/>
              <a:t>Phosphate Detergent Ban (‘89)</a:t>
            </a:r>
          </a:p>
          <a:p>
            <a:r>
              <a:rPr lang="en-US" dirty="0" smtClean="0"/>
              <a:t>Farmland Preservation Program (‘89)</a:t>
            </a:r>
          </a:p>
          <a:p>
            <a:r>
              <a:rPr lang="en-US" dirty="0" smtClean="0"/>
              <a:t>Agricultural Nutrient Management (‘93)</a:t>
            </a:r>
          </a:p>
          <a:p>
            <a:r>
              <a:rPr lang="en-US" dirty="0" smtClean="0"/>
              <a:t>Environmental Education (‘93)</a:t>
            </a:r>
          </a:p>
          <a:p>
            <a:r>
              <a:rPr lang="en-US" dirty="0" smtClean="0"/>
              <a:t>Brownfields Program (‘95)</a:t>
            </a:r>
          </a:p>
          <a:p>
            <a:r>
              <a:rPr lang="en-US" dirty="0" smtClean="0"/>
              <a:t>Clean &amp; Green (‘99)</a:t>
            </a:r>
          </a:p>
          <a:p>
            <a:r>
              <a:rPr lang="en-US" dirty="0" smtClean="0"/>
              <a:t>Growing Greener I (‘99)</a:t>
            </a:r>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Legislation </a:t>
            </a:r>
          </a:p>
          <a:p>
            <a:r>
              <a:rPr lang="en-US" sz="2000" b="1" dirty="0" smtClean="0"/>
              <a:t>1988-1999</a:t>
            </a:r>
            <a:endParaRPr lang="en-US" sz="2000" b="1" dirty="0"/>
          </a:p>
        </p:txBody>
      </p:sp>
      <p:pic>
        <p:nvPicPr>
          <p:cNvPr id="10242" name="Picture 2" descr="C:\Users\Ann\AppData\Local\Microsoft\Windows\Temporary Internet Files\Content.IE5\GSKV7RNM\MC9001896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99" y="1815362"/>
            <a:ext cx="2429301" cy="190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16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A1D0C7D6-01B6-48A7-BC42-FE5A68977BD1}" type="slidenum">
              <a:rPr lang="en-US" sz="1400">
                <a:effectLst>
                  <a:outerShdw blurRad="38100" dist="38100" dir="2700000" algn="tl">
                    <a:srgbClr val="000000"/>
                  </a:outerShdw>
                </a:effectLst>
              </a:rPr>
              <a:pPr algn="r">
                <a:defRPr/>
              </a:pPr>
              <a:t>13</a:t>
            </a:fld>
            <a:endParaRPr lang="en-US" sz="1400" dirty="0">
              <a:effectLst>
                <a:outerShdw blurRad="38100" dist="38100" dir="2700000" algn="tl">
                  <a:srgbClr val="000000"/>
                </a:outerShdw>
              </a:effectLst>
            </a:endParaRPr>
          </a:p>
        </p:txBody>
      </p:sp>
      <p:sp>
        <p:nvSpPr>
          <p:cNvPr id="72706" name="Line 2"/>
          <p:cNvSpPr>
            <a:spLocks noChangeShapeType="1"/>
          </p:cNvSpPr>
          <p:nvPr/>
        </p:nvSpPr>
        <p:spPr bwMode="auto">
          <a:xfrm>
            <a:off x="1447800" y="1524000"/>
            <a:ext cx="6629400" cy="0"/>
          </a:xfrm>
          <a:prstGeom prst="line">
            <a:avLst/>
          </a:prstGeom>
          <a:noFill/>
          <a:ln w="9525">
            <a:solidFill>
              <a:srgbClr val="993300"/>
            </a:solidFill>
            <a:round/>
            <a:headEnd/>
            <a:tailEnd/>
          </a:ln>
        </p:spPr>
        <p:txBody>
          <a:bodyPr wrap="none" anchor="ctr"/>
          <a:lstStyle/>
          <a:p>
            <a:endParaRPr lang="en-US" dirty="0"/>
          </a:p>
        </p:txBody>
      </p:sp>
      <p:sp>
        <p:nvSpPr>
          <p:cNvPr id="479235" name="Text Box 3"/>
          <p:cNvSpPr txBox="1">
            <a:spLocks noChangeArrowheads="1"/>
          </p:cNvSpPr>
          <p:nvPr/>
        </p:nvSpPr>
        <p:spPr bwMode="auto">
          <a:xfrm>
            <a:off x="1066800" y="1282700"/>
            <a:ext cx="7620000" cy="5575300"/>
          </a:xfrm>
          <a:prstGeom prst="rect">
            <a:avLst/>
          </a:prstGeom>
          <a:solidFill>
            <a:srgbClr val="DCEDF0"/>
          </a:solidFill>
          <a:ln w="9525">
            <a:solidFill>
              <a:srgbClr val="FFCC00"/>
            </a:solidFill>
            <a:miter lim="800000"/>
            <a:headEnd/>
            <a:tailEnd/>
          </a:ln>
          <a:effectLst>
            <a:outerShdw dist="107763" dir="2700000" algn="ctr" rotWithShape="0">
              <a:srgbClr val="91C56D">
                <a:alpha val="50000"/>
              </a:srgbClr>
            </a:outerShdw>
          </a:effectLst>
        </p:spPr>
        <p:txBody>
          <a:bodyPr>
            <a:spAutoFit/>
          </a:bodyPr>
          <a:lstStyle/>
          <a:p>
            <a:pPr eaLnBrk="0" hangingPunct="0">
              <a:lnSpc>
                <a:spcPct val="55000"/>
              </a:lnSpc>
              <a:spcBef>
                <a:spcPct val="50000"/>
              </a:spcBef>
              <a:defRPr/>
            </a:pPr>
            <a:endParaRPr lang="en-US" sz="3200" b="1" dirty="0">
              <a:solidFill>
                <a:srgbClr val="0066CC"/>
              </a:solidFill>
              <a:effectLst>
                <a:outerShdw blurRad="38100" dist="38100" dir="2700000" algn="tl">
                  <a:srgbClr val="000000"/>
                </a:outerShdw>
              </a:effectLst>
              <a:latin typeface="Swis721 Cn BT"/>
            </a:endParaRP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The Chesapeake Bay Restoration  </a:t>
            </a: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A Short History - Key Events</a:t>
            </a:r>
            <a:r>
              <a:rPr lang="en-US" sz="3200" b="1" dirty="0">
                <a:solidFill>
                  <a:srgbClr val="0066CC"/>
                </a:solidFill>
                <a:effectLst>
                  <a:outerShdw blurRad="38100" dist="38100" dir="2700000" algn="tl">
                    <a:srgbClr val="000000"/>
                  </a:outerShdw>
                </a:effectLst>
                <a:latin typeface="Swis721 Cn BT"/>
              </a:rPr>
              <a:t> </a:t>
            </a:r>
            <a:endParaRPr lang="en-US" sz="3200" dirty="0">
              <a:solidFill>
                <a:srgbClr val="0066CC"/>
              </a:solidFill>
              <a:latin typeface="Swis721 Cn BT"/>
            </a:endParaRPr>
          </a:p>
          <a:p>
            <a:pPr eaLnBrk="0" hangingPunct="0">
              <a:lnSpc>
                <a:spcPct val="55000"/>
              </a:lnSpc>
              <a:spcBef>
                <a:spcPct val="50000"/>
              </a:spcBef>
              <a:defRPr/>
            </a:pPr>
            <a:endParaRPr lang="en-US" sz="2000" dirty="0">
              <a:solidFill>
                <a:srgbClr val="0066CC"/>
              </a:solidFill>
              <a:latin typeface="Swis721 Cn BT"/>
            </a:endParaRPr>
          </a:p>
          <a:p>
            <a:pPr eaLnBrk="0" hangingPunct="0">
              <a:lnSpc>
                <a:spcPct val="55000"/>
              </a:lnSpc>
              <a:spcBef>
                <a:spcPct val="60000"/>
              </a:spcBef>
              <a:buFontTx/>
              <a:buChar char="•"/>
              <a:defRPr/>
            </a:pPr>
            <a:r>
              <a:rPr lang="en-US" sz="2000" dirty="0">
                <a:solidFill>
                  <a:srgbClr val="080808"/>
                </a:solidFill>
              </a:rPr>
              <a:t>1960s-70s 	Visible decline in Bay resources</a:t>
            </a:r>
          </a:p>
          <a:p>
            <a:pPr eaLnBrk="0" hangingPunct="0">
              <a:lnSpc>
                <a:spcPct val="55000"/>
              </a:lnSpc>
              <a:spcBef>
                <a:spcPct val="60000"/>
              </a:spcBef>
              <a:buFontTx/>
              <a:buChar char="•"/>
              <a:defRPr/>
            </a:pPr>
            <a:r>
              <a:rPr lang="en-US" sz="2000" dirty="0">
                <a:solidFill>
                  <a:srgbClr val="080808"/>
                </a:solidFill>
              </a:rPr>
              <a:t>1967 		Chesapeake Bay Foundation established</a:t>
            </a:r>
          </a:p>
          <a:p>
            <a:pPr eaLnBrk="0" hangingPunct="0">
              <a:lnSpc>
                <a:spcPct val="55000"/>
              </a:lnSpc>
              <a:spcBef>
                <a:spcPct val="60000"/>
              </a:spcBef>
              <a:buFontTx/>
              <a:buChar char="•"/>
              <a:defRPr/>
            </a:pPr>
            <a:r>
              <a:rPr lang="en-US" sz="2000" dirty="0">
                <a:solidFill>
                  <a:srgbClr val="080808"/>
                </a:solidFill>
              </a:rPr>
              <a:t>1976-1982 	EPA conducts 5-year Bay study </a:t>
            </a:r>
          </a:p>
          <a:p>
            <a:pPr eaLnBrk="0" hangingPunct="0">
              <a:lnSpc>
                <a:spcPct val="55000"/>
              </a:lnSpc>
              <a:spcBef>
                <a:spcPct val="60000"/>
              </a:spcBef>
              <a:buFontTx/>
              <a:buChar char="•"/>
              <a:defRPr/>
            </a:pPr>
            <a:r>
              <a:rPr lang="en-US" sz="2000" dirty="0">
                <a:solidFill>
                  <a:srgbClr val="080808"/>
                </a:solidFill>
              </a:rPr>
              <a:t>1980 		Chesapeake Bay Commission established</a:t>
            </a:r>
          </a:p>
          <a:p>
            <a:pPr eaLnBrk="0" hangingPunct="0">
              <a:lnSpc>
                <a:spcPct val="55000"/>
              </a:lnSpc>
              <a:spcBef>
                <a:spcPct val="60000"/>
              </a:spcBef>
              <a:buFontTx/>
              <a:buChar char="•"/>
              <a:defRPr/>
            </a:pPr>
            <a:r>
              <a:rPr lang="en-US" sz="2000" dirty="0">
                <a:solidFill>
                  <a:srgbClr val="080808"/>
                </a:solidFill>
              </a:rPr>
              <a:t>1983 		</a:t>
            </a:r>
            <a:r>
              <a:rPr lang="en-US" sz="2000" dirty="0">
                <a:solidFill>
                  <a:srgbClr val="0070C0"/>
                </a:solidFill>
              </a:rPr>
              <a:t>First Bay Agreement </a:t>
            </a:r>
            <a:r>
              <a:rPr lang="en-US" sz="2000" dirty="0">
                <a:solidFill>
                  <a:schemeClr val="bg1"/>
                </a:solidFill>
              </a:rPr>
              <a:t>- Bay Program created</a:t>
            </a:r>
          </a:p>
          <a:p>
            <a:pPr eaLnBrk="0" hangingPunct="0">
              <a:lnSpc>
                <a:spcPct val="55000"/>
              </a:lnSpc>
              <a:spcBef>
                <a:spcPct val="60000"/>
              </a:spcBef>
              <a:buFontTx/>
              <a:buChar char="•"/>
              <a:defRPr/>
            </a:pPr>
            <a:r>
              <a:rPr lang="en-US" sz="2000" dirty="0">
                <a:solidFill>
                  <a:schemeClr val="bg1"/>
                </a:solidFill>
              </a:rPr>
              <a:t>1987 		</a:t>
            </a:r>
            <a:r>
              <a:rPr lang="en-US" sz="2000" dirty="0">
                <a:solidFill>
                  <a:srgbClr val="0070C0"/>
                </a:solidFill>
              </a:rPr>
              <a:t>Second Bay Agreement </a:t>
            </a:r>
            <a:r>
              <a:rPr lang="en-US" sz="2000" dirty="0">
                <a:solidFill>
                  <a:schemeClr val="bg1"/>
                </a:solidFill>
              </a:rPr>
              <a:t>– WQ Goals 		</a:t>
            </a:r>
          </a:p>
          <a:p>
            <a:pPr eaLnBrk="0" hangingPunct="0">
              <a:lnSpc>
                <a:spcPct val="55000"/>
              </a:lnSpc>
              <a:spcBef>
                <a:spcPct val="60000"/>
              </a:spcBef>
              <a:buFontTx/>
              <a:buChar char="•"/>
              <a:defRPr/>
            </a:pPr>
            <a:r>
              <a:rPr lang="en-US" sz="2000" dirty="0">
                <a:solidFill>
                  <a:schemeClr val="bg1"/>
                </a:solidFill>
              </a:rPr>
              <a:t>1992 		Amendments to Agreement – Tributary Strategies</a:t>
            </a:r>
          </a:p>
          <a:p>
            <a:pPr eaLnBrk="0" hangingPunct="0">
              <a:lnSpc>
                <a:spcPct val="55000"/>
              </a:lnSpc>
              <a:spcBef>
                <a:spcPct val="60000"/>
              </a:spcBef>
              <a:buFontTx/>
              <a:buChar char="•"/>
              <a:defRPr/>
            </a:pPr>
            <a:r>
              <a:rPr lang="en-US" sz="2000" dirty="0">
                <a:solidFill>
                  <a:schemeClr val="bg1"/>
                </a:solidFill>
              </a:rPr>
              <a:t>2000 		</a:t>
            </a:r>
            <a:r>
              <a:rPr lang="en-US" sz="2000" dirty="0">
                <a:solidFill>
                  <a:srgbClr val="0070C0"/>
                </a:solidFill>
              </a:rPr>
              <a:t>Third Bay Agreement </a:t>
            </a:r>
            <a:r>
              <a:rPr lang="en-US" sz="2000" dirty="0" smtClean="0">
                <a:solidFill>
                  <a:srgbClr val="0070C0"/>
                </a:solidFill>
              </a:rPr>
              <a:t> (C2K) </a:t>
            </a:r>
            <a:r>
              <a:rPr lang="en-US" sz="2000" dirty="0" smtClean="0">
                <a:solidFill>
                  <a:schemeClr val="bg1"/>
                </a:solidFill>
              </a:rPr>
              <a:t>– </a:t>
            </a:r>
            <a:r>
              <a:rPr lang="en-US" sz="2000" dirty="0">
                <a:solidFill>
                  <a:schemeClr val="bg1"/>
                </a:solidFill>
              </a:rPr>
              <a:t>Precursor </a:t>
            </a:r>
            <a:r>
              <a:rPr lang="en-US" sz="2000" dirty="0">
                <a:solidFill>
                  <a:srgbClr val="080808"/>
                </a:solidFill>
              </a:rPr>
              <a:t>to TMDL</a:t>
            </a:r>
          </a:p>
          <a:p>
            <a:pPr eaLnBrk="0" hangingPunct="0">
              <a:lnSpc>
                <a:spcPct val="55000"/>
              </a:lnSpc>
              <a:spcBef>
                <a:spcPct val="60000"/>
              </a:spcBef>
              <a:buFontTx/>
              <a:buChar char="•"/>
              <a:defRPr/>
            </a:pPr>
            <a:r>
              <a:rPr lang="en-US" sz="2000" dirty="0">
                <a:solidFill>
                  <a:schemeClr val="bg1"/>
                </a:solidFill>
              </a:rPr>
              <a:t>2008  </a:t>
            </a:r>
            <a:r>
              <a:rPr lang="en-US" sz="2000" dirty="0">
                <a:solidFill>
                  <a:srgbClr val="080808"/>
                </a:solidFill>
              </a:rPr>
              <a:t>		</a:t>
            </a:r>
            <a:r>
              <a:rPr lang="en-US" sz="2000" dirty="0">
                <a:solidFill>
                  <a:schemeClr val="bg1"/>
                </a:solidFill>
              </a:rPr>
              <a:t>Water Quality Impairments Acknowledged</a:t>
            </a:r>
          </a:p>
          <a:p>
            <a:pPr eaLnBrk="0" hangingPunct="0">
              <a:lnSpc>
                <a:spcPct val="55000"/>
              </a:lnSpc>
              <a:spcBef>
                <a:spcPct val="60000"/>
              </a:spcBef>
              <a:buFontTx/>
              <a:buChar char="•"/>
              <a:defRPr/>
            </a:pPr>
            <a:r>
              <a:rPr lang="en-US" sz="2000" dirty="0">
                <a:solidFill>
                  <a:schemeClr val="bg1"/>
                </a:solidFill>
              </a:rPr>
              <a:t>2010  		Chesapeake Bay TMDL established</a:t>
            </a:r>
          </a:p>
          <a:p>
            <a:pPr eaLnBrk="0" hangingPunct="0">
              <a:lnSpc>
                <a:spcPct val="55000"/>
              </a:lnSpc>
              <a:spcBef>
                <a:spcPct val="60000"/>
              </a:spcBef>
              <a:buFontTx/>
              <a:buChar char="•"/>
              <a:defRPr/>
            </a:pPr>
            <a:endParaRPr lang="en-US" sz="2000" dirty="0">
              <a:solidFill>
                <a:schemeClr val="bg1"/>
              </a:solidFill>
            </a:endParaRPr>
          </a:p>
        </p:txBody>
      </p:sp>
      <p:sp>
        <p:nvSpPr>
          <p:cNvPr id="72708" name="AutoShape 5"/>
          <p:cNvSpPr>
            <a:spLocks noChangeArrowheads="1"/>
          </p:cNvSpPr>
          <p:nvPr/>
        </p:nvSpPr>
        <p:spPr bwMode="auto">
          <a:xfrm>
            <a:off x="457200" y="2133600"/>
            <a:ext cx="485775" cy="3886200"/>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endParaRPr lang="en-US" dirty="0"/>
          </a:p>
        </p:txBody>
      </p:sp>
      <p:sp>
        <p:nvSpPr>
          <p:cNvPr id="72709" name="Text Box 6"/>
          <p:cNvSpPr txBox="1">
            <a:spLocks noChangeArrowheads="1"/>
          </p:cNvSpPr>
          <p:nvPr/>
        </p:nvSpPr>
        <p:spPr bwMode="auto">
          <a:xfrm>
            <a:off x="0" y="1600200"/>
            <a:ext cx="962025" cy="457200"/>
          </a:xfrm>
          <a:prstGeom prst="rect">
            <a:avLst/>
          </a:prstGeom>
          <a:noFill/>
          <a:ln w="9525">
            <a:noFill/>
            <a:miter lim="800000"/>
            <a:headEnd/>
            <a:tailEnd/>
          </a:ln>
        </p:spPr>
        <p:txBody>
          <a:bodyPr wrap="none">
            <a:spAutoFit/>
          </a:bodyPr>
          <a:lstStyle/>
          <a:p>
            <a:r>
              <a:rPr lang="en-US" sz="2400" b="1" dirty="0">
                <a:latin typeface="Tw Cen MT" pitchFamily="34" charset="0"/>
              </a:rPr>
              <a:t>1960s</a:t>
            </a:r>
          </a:p>
        </p:txBody>
      </p:sp>
      <p:sp>
        <p:nvSpPr>
          <p:cNvPr id="72710" name="Text Box 7"/>
          <p:cNvSpPr txBox="1">
            <a:spLocks noChangeArrowheads="1"/>
          </p:cNvSpPr>
          <p:nvPr/>
        </p:nvSpPr>
        <p:spPr bwMode="auto">
          <a:xfrm>
            <a:off x="228600" y="6221413"/>
            <a:ext cx="968375" cy="457200"/>
          </a:xfrm>
          <a:prstGeom prst="rect">
            <a:avLst/>
          </a:prstGeom>
          <a:noFill/>
          <a:ln w="9525">
            <a:noFill/>
            <a:miter lim="800000"/>
            <a:headEnd/>
            <a:tailEnd/>
          </a:ln>
        </p:spPr>
        <p:txBody>
          <a:bodyPr>
            <a:spAutoFit/>
          </a:bodyPr>
          <a:lstStyle/>
          <a:p>
            <a:r>
              <a:rPr lang="en-US" sz="2400" b="1" dirty="0">
                <a:latin typeface="Tw Cen MT" pitchFamily="34" charset="0"/>
              </a:rPr>
              <a:t>2011</a:t>
            </a:r>
          </a:p>
        </p:txBody>
      </p:sp>
      <p:sp>
        <p:nvSpPr>
          <p:cNvPr id="8" name="Title 1"/>
          <p:cNvSpPr txBox="1">
            <a:spLocks/>
          </p:cNvSpPr>
          <p:nvPr/>
        </p:nvSpPr>
        <p:spPr>
          <a:xfrm>
            <a:off x="228600" y="381000"/>
            <a:ext cx="8610600" cy="869950"/>
          </a:xfrm>
          <a:prstGeom prst="rect">
            <a:avLst/>
          </a:prstGeom>
        </p:spPr>
        <p:txBody>
          <a:bodyPr/>
          <a:lstStyle/>
          <a:p>
            <a:pPr algn="ctr">
              <a:lnSpc>
                <a:spcPts val="3300"/>
              </a:lnSpc>
              <a:defRPr/>
            </a:pPr>
            <a:r>
              <a:rPr lang="en-US" sz="4400" b="1" i="1" dirty="0" smtClean="0">
                <a:solidFill>
                  <a:srgbClr val="7030A0"/>
                </a:solidFill>
                <a:latin typeface="+mj-lt"/>
                <a:ea typeface="+mj-ea"/>
                <a:cs typeface="+mj-cs"/>
              </a:rPr>
              <a:t>MORE POLICY </a:t>
            </a:r>
            <a:r>
              <a:rPr lang="en-US" sz="4400" b="1" dirty="0" smtClean="0">
                <a:solidFill>
                  <a:srgbClr val="7030A0"/>
                </a:solidFill>
                <a:latin typeface="+mj-lt"/>
                <a:ea typeface="+mj-ea"/>
                <a:cs typeface="+mj-cs"/>
              </a:rPr>
              <a:t>HISTORY</a:t>
            </a:r>
            <a:endParaRPr lang="en-US" sz="4400" b="1" dirty="0">
              <a:solidFill>
                <a:srgbClr val="7030A0"/>
              </a:solidFill>
              <a:latin typeface="+mj-lt"/>
              <a:ea typeface="+mj-ea"/>
              <a:cs typeface="+mj-cs"/>
            </a:endParaRPr>
          </a:p>
        </p:txBody>
      </p:sp>
      <p:sp>
        <p:nvSpPr>
          <p:cNvPr id="9" name="Oval 8"/>
          <p:cNvSpPr/>
          <p:nvPr/>
        </p:nvSpPr>
        <p:spPr>
          <a:xfrm>
            <a:off x="2647293" y="5344511"/>
            <a:ext cx="3448707" cy="5228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70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MDLsignaturepage.jpg"/>
          <p:cNvPicPr>
            <a:picLocks noChangeAspect="1"/>
          </p:cNvPicPr>
          <p:nvPr/>
        </p:nvPicPr>
        <p:blipFill>
          <a:blip r:embed="rId3" cstate="print"/>
          <a:stretch>
            <a:fillRect/>
          </a:stretch>
        </p:blipFill>
        <p:spPr>
          <a:xfrm>
            <a:off x="7010400" y="3087553"/>
            <a:ext cx="1806377" cy="23335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6" name="Picture 2" descr="C:\Users\aswanson\AppData\Local\Microsoft\Windows\Temporary Internet Files\Content.Outlook\28PH239L\th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2743200"/>
            <a:ext cx="1634956" cy="21955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Content Placeholder 7" descr="Cost of a Clean Bay cover shot.jpg"/>
          <p:cNvPicPr>
            <a:picLocks noGrp="1" noChangeAspect="1"/>
          </p:cNvPicPr>
          <p:nvPr/>
        </p:nvPicPr>
        <p:blipFill>
          <a:blip r:embed="rId5" cstate="print"/>
          <a:stretch>
            <a:fillRect/>
          </a:stretch>
        </p:blipFill>
        <p:spPr>
          <a:xfrm rot="20314862">
            <a:off x="3667579" y="3619500"/>
            <a:ext cx="1765300" cy="2286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3" descr="coverTS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829" y="2758907"/>
            <a:ext cx="2057400" cy="26622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 name="Picture 2"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314" y="3952236"/>
            <a:ext cx="1999343" cy="25881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5" name="Content Placeholder 8" descr="Cost-Effectiveness report cover shot.jpg"/>
          <p:cNvPicPr>
            <a:picLocks noChangeAspect="1"/>
          </p:cNvPicPr>
          <p:nvPr/>
        </p:nvPicPr>
        <p:blipFill>
          <a:blip r:embed="rId8" cstate="print"/>
          <a:stretch>
            <a:fillRect/>
          </a:stretch>
        </p:blipFill>
        <p:spPr>
          <a:xfrm rot="1014870">
            <a:off x="3757334" y="4341513"/>
            <a:ext cx="1901371" cy="24800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itle 10"/>
          <p:cNvSpPr txBox="1">
            <a:spLocks noGrp="1"/>
          </p:cNvSpPr>
          <p:nvPr>
            <p:ph type="title"/>
          </p:nvPr>
        </p:nvSpPr>
        <p:spPr>
          <a:xfrm rot="20970740">
            <a:off x="864605" y="402127"/>
            <a:ext cx="8013192" cy="2000548"/>
          </a:xfrm>
          <a:prstGeom prst="rect">
            <a:avLst/>
          </a:prstGeom>
          <a:noFill/>
        </p:spPr>
        <p:txBody>
          <a:bodyPr wrap="square" rtlCol="0">
            <a:spAutoFit/>
          </a:bodyPr>
          <a:lstStyle/>
          <a:p>
            <a:pPr>
              <a:lnSpc>
                <a:spcPts val="7800"/>
              </a:lnSpc>
            </a:pPr>
            <a:r>
              <a:rPr lang="en-US" sz="8000" dirty="0" smtClean="0">
                <a:solidFill>
                  <a:srgbClr val="FFC000"/>
                </a:solidFill>
                <a:latin typeface="Bernard MT Condensed" pitchFamily="18" charset="0"/>
              </a:rPr>
              <a:t>				C2K</a:t>
            </a:r>
            <a:br>
              <a:rPr lang="en-US" sz="8000" dirty="0" smtClean="0">
                <a:solidFill>
                  <a:srgbClr val="FFC000"/>
                </a:solidFill>
                <a:latin typeface="Bernard MT Condensed" pitchFamily="18" charset="0"/>
              </a:rPr>
            </a:br>
            <a:r>
              <a:rPr lang="en-US" sz="8000" dirty="0" smtClean="0">
                <a:solidFill>
                  <a:srgbClr val="FFC000"/>
                </a:solidFill>
                <a:latin typeface="Bernard MT Condensed" pitchFamily="18" charset="0"/>
              </a:rPr>
              <a:t>Game</a:t>
            </a:r>
            <a:r>
              <a:rPr lang="en-US" sz="7200" dirty="0" smtClean="0">
                <a:solidFill>
                  <a:srgbClr val="FFC000"/>
                </a:solidFill>
                <a:latin typeface="Bernard MT Condensed" pitchFamily="18" charset="0"/>
              </a:rPr>
              <a:t> </a:t>
            </a:r>
            <a:r>
              <a:rPr lang="en-US" sz="8000" dirty="0" smtClean="0">
                <a:solidFill>
                  <a:srgbClr val="FFC000"/>
                </a:solidFill>
                <a:latin typeface="Bernard MT Condensed" pitchFamily="18" charset="0"/>
              </a:rPr>
              <a:t>Chang</a:t>
            </a:r>
            <a:r>
              <a:rPr lang="en-US" sz="8800" dirty="0" smtClean="0">
                <a:solidFill>
                  <a:srgbClr val="FFC000"/>
                </a:solidFill>
                <a:latin typeface="Bernard MT Condensed" pitchFamily="18" charset="0"/>
              </a:rPr>
              <a:t>ers</a:t>
            </a:r>
            <a:endParaRPr lang="en-US" sz="8800" dirty="0">
              <a:solidFill>
                <a:srgbClr val="FFC000"/>
              </a:solidFill>
              <a:latin typeface="Bernard MT Condensed" pitchFamily="18" charset="0"/>
            </a:endParaRPr>
          </a:p>
        </p:txBody>
      </p:sp>
      <p:sp>
        <p:nvSpPr>
          <p:cNvPr id="9" name="AutoShape 6" descr="data:image/jpeg;base64,/9j/4AAQSkZJRgABAQAAAQABAAD/2wCEAAkGBhQSERUSEhQWFBUVGBcXGRUYFxwWGBcWFxYXFhcYGBcYGyYeFxojGhUWHy8gIycpLSwtFh4xNTAqNSYrLCoBCQoKDgwOGg8PGiwkHyQ0LC8sLCwqLC8sLTItLCksLCktKSwsLC0tLDQsLCwuLCwsLCwsLCwvLyosLCouLCwsLP/AABEIALcBFAMBIgACEQEDEQH/xAAcAAEAAgMBAQEAAAAAAAAAAAAABAUBAgYDBwj/xABKEAABAwIDBAUHCgMGBAcAAAABAAIRAyEEEjEFQVFhBhMiMnEzc4GRsbPwFCM0QlKhssHR4WJy8UOSk6K004KDw9IHFSQlU1SE/8QAGgEBAAMBAQEAAAAAAAAAAAAAAAIDBAUBBv/EADARAAIBAgQEAwgCAwAAAAAAAAABAgMRBBIhMRNBUWEicfAFMoGRobHB4ULRFCNS/9oADAMBAAIRAxEAPwD7HtDymH8473NVTlB2h5TD+cd7mqpyAIiIAiIgCIiAIiIAiIgOf250hLS6jSDusGUF5AytzQ6Rm7xy6WIk30IXO06MADcOJkr2xBPX1i8ODjUcYcCDkkhh4ZYbYi1uMrRYsRNuWXkvV/6NFraGVkDisEga+pam+vq/VZgC6dNFsG/H6D4/JAPALBcPH4+5AZJ/p/SfyWhO4LYu/oCshpjcB8bygMNasz8f1WB8FJCAQsgcEn41Xpg8LUqiaVMuafrk5WcLHVw5tBClGEpbIHicPUqHq6N3xm+rlABi8nfpMHfYwuz2Ts5tGmGtEEwXdoul+UAkuMToLwPALx2JsUUGyYdVcBnfe8bmg91oJMDmeKs10oQUI5V6/RXOXJBc/wBLcfVpikKTywuc6YDSSA2Y7bXAercugVD0kohz6APGof8AIppXdimUlFXZzzdsYub1qgHGKB/6KuMI6s/u4mo4jWG0Rr/yV5U9mtk2J8d3qVrgdnCmc0QTay8qyVGLbtfkilS4rSjexFdRxA/t6v8Adon/AKK3pUK2rsTVA5tog+5W20dqmm4NDC7QndYmOzOp14eKiY/axc0dS4yJm3AWEuBGtjHBZXiJyjsl3LeGou+Zlj8kqf8A2a3qo/7KjVnu+T4tr3l+QOALg0GDRY6Ow1o1cdyrtj4mu5wLsxMgOAeXtDbA5ibAi+l7c4VjX8ljvT/pqajRlLPZssumrov0RFsPCDtDymH8473NVRNotxQqF1EhzexDHZY0qZ4NnAyKVySLmxUvaHlMP5x3uaqpdsUWOq1c2MqUsgbVc1p7jS00zF+QMRYunUggCa3EYw0/J02v6wi/aHV2h0B4vc792gleGB2hjnPLalBjRDjM27pyjMHm+cAaGxkxABrDQw2VzTjC4wynPaeQ6i5r4kOm5ZYSCe1dxFsn5NUY1j8WXObULh2nF2Vx+bG4iAxpnxP1pQE35fj2gTRaZJE9mRNQBnZFWIyk/WOmu5bN2hjxLTQYSbNMyJDHOcTDojM0NE5ZLxwKg062GyAOxRfD3Vc1ZpeAC0S0h9g4AyBa5NtQvP5HQa2W42q2mwNbMuyAg9bLbw6erdpI3aAhAXGJr44ODmU6ZHVAlhgfOlpkZs+50bojfvG2JxeNBZko0zLKZfLoyvLvnAO3cAfnc6Gir4OnTqOZVx9VuQBxJzt+saxGacpBa9sAXlvAFq3rYOjTcc2Oqy+HlwJy5Q7rQJadYfMA6EGI1AsMPtPHvaXNo0xEjK8FjiZjfU7I4Ei8TaYHo7GY/snqqUmJYCOIzXNTcATbiBeJNdtCjhzWfU+Vmmaj2GGhzS7JAyh2+TTMFsTfvWjcswz6LKtTEl5Y11I1QXdmoWmq9xjtAgAwN1ggJrsRtENy9XTJ6vviJNT+U1ALeMWJ4NNxsurVcw9e0MdmcAAZBaD2TqdR8BcuzCsdXptZi3uYXPsDUJloL4mcoaQ2ST3i21pCzsx+GYabvlz6jmyRmc6HBoJcMs3gZraifBAWHSfZNnYmmCXgNa5oBdnaHWkC4LcxMibTY2ijpuB7QII1mZBG7Rd3Qrte1r2kOa4BwI0IIkEehcZtujTbXLaMiA41BJLA9xa5oAJgGC4kN+0OSorwUo5uaLoO6sRgJufAfHxuWZ4ev9EypzWAkI+D+aAX19P6JE8uPx6lnXkEBgHhbnvWCL315/uszwt7T6dyIAFkj4hAtSfj40QGlemHAtuJ8LXB00OgkGQdDZdN0c2w6oXUnsa1zGtILBDXNMizfqEEaSdQube8NEkgD2nhzKvOjGAqdY+q8OYAOrDXAgu7r80ECADIH/EtmGctVyEvd1OlREWozhVO1g3rqGaI+c1t9UK2VXtSmHVqIIBHzmv8oVdRtRbQtfRnpRAvERO7TQD9V442o2mzNlBNgBpJOlx6T6F64QdmwAEugCwiSoO3GnsGbSRHMix9ADh6Vy1rLUtl4Y6FZVcXnM6JiLSAByBJ371pkHwT+q869FxILX5Y1EAg3Gs+EelS8JSa+oGPMCJiYzEEQ2d/gOHAq0xK85Fjsl+Wm2ScpzRvjtGOYEeiy1r+Rx3p/wBNTVh9e/C3rv6dPUqx/kcdaLm3/wCemrMPrNs1y0VjokRFvIEHaHlMP5x3uaqp9rYl7alYfIhWZAAIBzVC5jSQewQRLA0xplb6LjaHlMP5x3uaqrcfgX9c97MV1biQAwuEBvVQ0Frpgl7M0xpm4lAQKlDt0HjBDNmqWGYNbJe0EgMiYDDLh9c5Z1CnjXZTUGzoMOMFsO7Mho7kmZ4CBxRzcWesHyum3stDHSxwc9zQ6cobNmZoH1j2oAspQbWLagGNplxaYuyGGQ4EQ3QNbUB1+6UB5YpuXMGYBrmkMJ7ME5miRGUyWtzNmRBLeZTE14pj/wBvzCo2o9zQ22ZssaCMmbtNO8Aw7TWPNwxXZd8rYabszzVGRoDCQWgAtJMgtg7hNzKyHVoznaFPqy4NB7AuC4lpOW5y66abokge1GqarznwIDS28g5swY/KDmYGmzcsgwM7b6geOIz1BnOCpuJLKYDmunIWuDiSWSG2YLtEA34L2dhK3VNpvxjQ8VQcweA4sDAMht2jmIdpvEyvensjFkv6zE693IMuUZqR4awx+s9/egIhe4sLmYANLarBlc2S4EHtCAIgmJuAHE6gtXnWDupoj5Ix7Hve57OpeIAc1rTkPk3lhcbzoprtmY4h/wD6pgJ7vYFuyANRaSCTrrZeu0dh1nnPTrFjwKV5dlJZnzywHLDszLR9VAabDeyse1hBRdTaNQLZ2luUdkXyi4O5zeKsRsHD5Q3qaeUTbKI7Qh3rAHqVZgtiYik5h63NlgHNUeesHV5JcDIBab2Ham6uNmUajaTW1nh9QDtPAibm+g3RuCAzXqMoUiYDWU26AaNaLADwEALhqYJlztXOc8jm9xcRzAmPQrbpHtU1HGgzuNcOsdrmc0hwYOABAzHiI4qtWXEz/ii+KsjHLj7Pj2rJN/j0rDQotfaDGOLTJNptxv8AcPasiVzyU4wV5OxILg1suMbyVhuIaTAvHC4nhOhKg43EB4uSGNILjvcfqtA+/wDopmFy5RkiOXsXuWyKo1c07Jq31f6PWSsrZ1lrmUS8QiFEBhw0iQQQQRqHAyCFK/8AOcTNq2m7q2wfHf6o1PojIrI1ZQVkwdBsTpJnPV1y1lXNDQJDagy5gWzN7O7Mz2Tqr5fP20g+qynUtTeQ3MAHOzk9kZXWA/igxwAuu6wmGFNjWNmGgNEmTAEXJ1XQhLNFSIVIpao9lV7UbNaiBvFW/DshWirdoeXo/wDM/CFGr7jK1ubOGUEgwBJuNN+q5zGbQdUOYQWgQ3dMnvRO8ewcSrLbVBo+cl4fYNAeQJG/LpYT7N6qmt4+gfrxK50drka0raEevjsgkgm8QxpcdC4HWwtHiQvVuI7IfFhD4I+yc1xMbuK8q1J+eQ8BpNhFxa94vcTG+2kXk1Rb1+yFopU82pjlPLaxdMxBnMYIHMDJ2o03nKdfVqoramahjjpJNuA+T0oULZOJe9pFRmUthusyABBPPRTKX0fG+J/09JbIUIwjnXMtjVcp5XyOmREXpoIO0PKYfzjvc1VGxvRahVqGq9ri92WTncB2WlogTAEEyBrv1Kk7Q8ph/OO9zVU5AUreiOHAgNdoG+Uf3QIiZ0Niea0Z0LwoykMMtzQS9xPaJJMk6yZnkFeogKer0TwzshdTJLGtY0lzu62Ym9zfU8G8BHoOjdDKGZLBwf3jdwBEm97Eq0RAUrOh+FExT1me0frCDv8AiVctCyiAIiIAqjpVtR+HwzqlMS6zc2oZmtnPIe2JtJUra+16eGpmpUNtABdznbmtG82PhBJgBcBtnpnWxDHUg1lNj7EAkvy6kF0gXiDbSb717dLVlc6kYLxO3r12KI1nEQXEwSbmTOpP8x481ZN2yQ2I7RJ10aIHpJAt6yq9ukwI+PzQGToPj91jcb7nKjOpB3UtX5lm7blyQBEWBFyefIcPBVmYkyb3knif3K2DeIj06IQNw9qKFj2q6lT339/tY1dULruM3J9LrkrLDBsYOsoCOCADmlihrv8AclYbahbuzSZc4m58OFla4LGCoDFoOnLcueaRO/7tVIwuJ6t0ieY4hQlBM20MTODSk9DollRMLjusnKBbWSf0XuS7gPWf+1UNWdmdNYmk3ZSNgsyvOXcB/eP/AGpmd9n/ADfsmVl57YXGNpV6NR5DRnLCTwe0jcCe8GX9cCV3i+W7bw7i1tWcopkHc7tZhBg2NwLHVfRNh7QNfD0qpgF7GuMaTF4ubTK6VKLUEn6v6ZCTUoqS8mTlV7TdFahYnymn8oVoqzaXlqO/yn4QvKvuMrW5TPdVrOL+qqASQ0EZYaP5iLnX7tyiVmFzYDiw8YvrexF+HJdTmP2fvH6ryr02ujOyY0nKfzXNzLoJUk9TnKbC1oBJcQIk6nmY3r0NSGO36QN5JsBPiQroYKlHkgR/K0yPGZKq/kL2ntAZA6eO8hu+2ovdb8HUip2ZixFB2uemFoZWxqTcniVtS+j43xP+npLDsU0EguEhKDpw+NI5/wCnpLp1laCRThZXqPU6dERYzpEHaHlMP5x3uaqnKDtDymH8473NVTkAREQBERAEREARFxvS/pSRmoUXZYtUq6Zf4Gn7XF27dfQeNpK7KXpttEVsTlZMUQWG8tLswJIA0juk6mItF6Ms1vPHieAHxuWMwAGWBw4ePhCwwfHtWecszucetVU55rG4d/RZzAX+PD1LX8/YgE+uyjdlSnK5ktO/xP6egLDXb+K2LrxqNPFC3eNPYj7CS1vFmxMheZ/KVvSN1pltKPXU9leaUvWhimLLdrZWqj1NqMY4tOYHeYt7dFdh6XEmk9uYp0p1HaKuW+zqkVBwuFerkqGMY+zXA8tD6ipVPGvZJbeBoZI9UrdjsBx/9kHsthKEk7SVmXlUlt9R7F7YI53hoGpi9uWv3rGwz8ogOY5s68L7xxHo3EK3OCZSDalQaCGt4kXMnQarjxg8vjVrG/CcbPZvTXQrdu7LLWdVOaYdUcAYZTB/ESDA5L2/8P8AEFpqUL5QBUbawzOdmExIk5SAf4lXbbx76r2vDajIs0BoIvrMPvpYkDTwU3oJiHddVa8EGo1rgd/zZggjdaow+tdONNKF7rolc6EZZU4W31+J26r9pYaoX030w0lmaQ5xZZwixDXcOCsEVLSasyJVRiP/AI6X+M7/AGFpWw9dwh1GiRrBrO1Gn9grhFVwKfQlmZUtZiAIFOl/jv8A9hR6uBxDh3KX+M7/AGPiFfIpQpxg7xISWdWZzTtkYk3in6K7/wDYXqcA+nhcV1mWXhzoa4uAAotZclrZPYJ03roFB259Grebf+Eq+VSUlZlcKMIO8UTkRFAtIO0PKYfzjvc1VOUHaHlMP5x3uaqnIAiIgCIiAIiIAqba+yKYbVr06FN9fKS0lrZLwOyZdaZ9iuCYXA7e6e9ax9LDsMPaGiqTBEkh8NI+yDDp3zuUou2p45qCzN2OQo3Ai8i07xxPiV6sEnlp4j97+tYpsGg009A9lr+kLYugW36cY/f2LE3d3Pn27u5qXTv14bhy+OJXoy1yPALAAGp9HxuWjnSeFuO78l7sTSy6syFs10LAQmNNfZ+68IJ2NnkaDfrySnqtGtWV6rvYmpO6fQFRtpbLL2tc0iRaDwJ48VMD+Oi9qVI5SOOi8c5U3mjubvZ9lXTe3PscpSJpVGlwIg/dofG0rtNnOczLVAljhYxLXAiwPI7/AEhVWO2cXUyS3SwP8XwFZdCMQctSi+H5XdwmRB4cpB9K6ccVVdHPGK7p/j9/s7GPw9NtSzbdO53nR+nSIc+kbaQR3dJA3xYKn6QV6jq+UWDS3Xgbz6YM8ArTZ7nUWVHuc1zPqjLldM2a6LEyY03qk6YbeayjLZzPyFzcsHLBFyeYPxCqi4T1mvmU4eLVRZTO0HtaMxLQBaT+9gq/Zm3qVPF0SX2c4tzA9ntNy9o6RmLZ9e5cltXazquUFzi0DQ2E+A1Ki1W/Nt5FwO+3Zm2/XTetWG9mRglOct+m1rFUllqu3kfoJFF2WwCjTDXF4DGAPOrgGiHHx19KlLGyxhEReHgREQBQdufRq3m3/hKnKDtz6NW82/8ACUBOREQEHaHlMP5x3uaqnKDtDymH8473NVTkAREQBERAEREBVdItuMw1IudBc6WsYfrujT+UC5O4egH5QwW8RAH8Ok8p09JXQdNNoitiyyZbRGQR9owaknkQ1vLKVRHUk68PuCqqv+JzMZO7yrZfc2a2ezu3898LIqib3jRYd2W63K82fsqtjJfKjaZWSbwP68zy4BJgSPAeO79V6YfDyY9Z9qiQ1bJeE2YTB+rr43V4cM0tykAjgtcJRytDdw/qvcLBUqOTOvSpKEbfM5rb1MMeGtblGXdaTJ9X9FWBdLtrZ7qgDmkdkG3HQ/kub5rvYKanSSW/My1Kbz2it9jYVDEKRga5zib8jda4DDZ6jWmYJAMCdTEDmZtdb7QxQoOytDS4TIsWgAmM5Ni6OFtFbVypNW3LMPQqSl4Vtv8AskbSe7q+sd3QZgC4BgSR6lSbOBfiRlDnB5b3TlzS4ANJ0uREFWbA+tHWkFszkAgcid/OCvbG0C1ksAadbWnKTOm+BCpw9V8Jwvqr7HSqVoUo5KevfufS+oii0P7OXK4gGbtuGydbwFyXS3Fvq025abQS1+aYd9UluWdQZdeNxXbiHNB0Bgx6iqDHspVi5rHhr+6QbCAIhhNt024KE1JrwlMajg8yPn1bo9koh5dIAa4iLkixDeUGL8FWspl4A41DPKRJ9ULu9rUhQpS4gODXQ3eYFhC5DYdCQTwPqtBK6Dr3pqC5FM5vLKo/M63o30nOFaKVXM+kIDTMupgQIj6zN9rjcDu+hL5EKGctYIGdzWSdBmcG35XX1wLLPZMYSpKpTvIyiIqjUEREAUHbn0at5t/4Spyg7c+jVvNv/CUBOREQEHaHlMP5x3uaqnKDtDymH8473NVTkAREQBERAFA2xtZuHp53AuJOVrRq5xBMCbCwJJO4FTnGF8+2htV+JcHk9gGadMTEbnu+06DN9JgCZJklzZooUeJLtzK+ths/aqd9zi50WBe45nDwn2DgV518AIkaget3xZS2xPIb99/zKPNi47hAbz4czKraT1Ztq4SjJSbjv+Dn3STdbLDBZbALMfEt3ESeQ9vH8lc7JwsS7ef1Ci4bC7z6vWPWrLDuy/mk6UpQdjt4T2bNw4svgic0LZa5xE7l4HF8lzo0pS2ROzJK5zpJgiHB7W9mIJHHmN1t69tr7bqMOVrQAQIeb33xu9akbH2wKjD1hAc3WSAHA711aOFxGFisTa66X6+RbRqOlLMQNh0AadVzXdsU3ENm+YFoNuGVxv48F50+j/W0+1UDM2YZTbtC7QADMEkXMCRzCvm7JaD825zBrlaYGkcLWJ0O9aNw+Q2FyWmTJnK4GDvvEelX/wCfFt5OfbUqxmIgpZ9dfp5/gqgwthxBAOh3H0qzbhG4ml1YMubPZmC4Eg9k8Rw3+tWj9jirQe+hAz5XdWL5aje82fBxtbQKp2jsapQh0GLXiQLCxPjP3LBklT15GeLdPRrQ63Zm0TUpFgIFZjQCDpMdkkcDF+BlcFtfFVX1D1sSDLQGhoaDJgHU63M6jUrrejO0BUqulga/q2kuky/tRYaAaTxkKTt/o+KwsIcJIIAvNy0mLAmDrqVtvKVPws3YapCFRSkro+fPLnGLucYAB1M2Auo1Gtke6m2S1pgGNQC6ST6j4LvcfsipkzU2DMGNDdxaXZnPc5x1cLgfzLkPkdRziGtzlveMT7fixUaMeGnfbqzbWtjJJbRS19fIU6gdO/iu36FbVqVBUp1HZuryFriZeWuzWdxgtN+a4qjSyjiun6EYFxqurWDGg0+bnHI4+AED0nleanmk0tjyWDo0KTUNOZ2qIi9MAREQBQdufRq3m3/hKnKDtz6NW82/8JQE5ERAQdoeUw/nHe5qqcoO0PKYfzjvc1VOQBERAERUPSrbJpMFOnPWVZAI+o0d5/jJDRzcDoCvUrk4Qc5KKPLpRtsBrqFM9t3Ze4f2bXa3+2W6AXEzwnl3ANEARI04NFvRwSmyOcSdSbm5JJ1JNyTdGi8nX2cPjwRvkjs0qSpxsjYCB8ekrV7bQLOiJ4cIHHesuPojhy5rLRb2lRLGrqxRVKUEjcLcF64bDlxVriAIg8L2vfdPFa0cOGxG5VcPU+fj7HtVTbvH1ob06cC62lYHx+iyrT6BK2hmSdfjwRJRVuJy8TQkm5rY8cXhusYW6Tv4HiuXrUS1xa4QQuuUbGbPbU1sdAR8XXQwOM4Dyy91/QxkHZG3uraWvkgXbH4fDmrd3SOk5l81+DRmB8TYrkq9AscWuEEfEqRs1/aIMQRv5LdiPZtCpetHd66bP1uecPiPLe1y8o13BwzHgZEgFpEtOvP0K7o7TcHHvvaQ4OZnc6WkbsxMOEW8Y4FV+FcKjBSMB/dYYF7SGO5ToeJUehVLXxO+JJiNy5lai94aW5dSyvgaqgnTavFarqu3ffzOqp7HaKlCtRMsBI7JEZXZiTzF4I/RXz2yIXLYN9Wmew4AGCREt9WoJ4iFd0sTWeBDG0+LnHN/da2JHMlvgs1KpCa8Jki8y2sYrYFrmDMJDWkBsiDGlzY2EXXHs20etNOnSYGtEkh034CBB5kEjmV0+IwdXK6lao1w71mEEzMibiIXP7a2P8nY2pkAaDfK45hO7NPankABpzXtSjRqRbqry/tlsJOCaRW0cHUe8U2MLnu5ENaJ7zjHZHM+iSvoOxNljD0W05kiS48XOMuIG4SbBVXQ7BtLDiB/adlutmMcRv3l2Y+GXgukU8kYaRNM8ROrFZlbsERF4UhERAFB259Grebf+EqcoO3Po1bzb/wlATkREBB2h5TD+cd7mqpyg7Q8ph/OO9zVU5AEREBhxXzV2LdVe6q91yXDMTIaA8gNZEiPC2+TN5/SHGOrYmpSa51Rjco6sSQHx2gabR2yLGXSBPK1a2nDoADtcxBkNda2Ydku1kNkNjU6CxxaidLDUsru+ZvNsrbcSf04/HhtTtp6/jevTA4R9c5KOV0CS4khmu9wBJk6DfB4LOCwdSq7Kym4O0IcC0MMwczoi19JJ3So5JGxzir3ex4M5fBWXO0A9P7K6wnRWs4uDy2mGyGkDPnN4MTLWxEjvX1ESanFYJ9F/V1AJgOBaZBBLhNwI7ptdeOJGNWEnZM8hTvJMlZIWYWQolpgBZRYQ8TT2CykLMKmVemt5Ix1MfhoK8pr7/RGFX1dplr8pbAmDO8aSrCF4V8C2oQTPBeXU1eDKFCjXWag0z1qUWuEOAI5qqx2w4JLbA7tY/bw04Lao80H2JLTuPsBU2htmlYPDo8Lj0grRQxc6EtH8ORllBxdmc91zqbhDodYgTrG8cf68F2FPEfK6DiQBVY3P1gABcAe1IG8DRUlXYlPEZjTcQ/tOAMTmt3fEDSb3XjhcTUwxa4VIOkgA+oONxxCk68FU8PPkX8anTag5eI6ToxhKrKpY4ywQeJExETuy62gFdyAuR2D0iFV0VDSLoPaDi1+UboDbHXszK64LxJZm1zMlZ3lc1cQAT6SuN2phqmPqtpNcRTa6XkA2abxNu0bADdM7lddJcblZl5SbTvgDxJ0Ck9GtmGjQAd33kvfcntO0F/stDW7u6rcscl38CNP/ossPh202tYwBrWgANFgALABeiIqSYREQBERAFB259Grebf+EqcoO3Po1bzb/wAJQE5ERAQdoeUw/nHe5qqcoO0PKYfzjvc1VOQBERAVG0OjwqmA91On2i6nTysD3OMlzyBJ3yN83Xk3obhuzLCS20lzu0LWcAQHNt3dBe11eIp55dSxVJpWTMNYAIFgNyQsooFYVZtrYjcQG3yPbo8CbHVpFpabHXUBWaL1OxKMnF3Rw2G6PV3VX04yhpPzrmkNLfqw0O7RPIwBreyn1+hzgwllUuqWgODWsPEWBcJ3GTFtV1MLKNp6WLamInUWV7HzdzSCWuBa5pgtIggxPgRB1EhZXSbb6MufUNWiRmd32vJAMNaAWkAltmxERebRfmGvJJaGuNQWNMCXgi0EDS9pNua49WhVpytTvZnztSjXoSapN5ZaaP7m6wrh3RKsKefODU16oAZT/CHkAzG+AJPDSow7HVHFlNjnOHeaBdpmIfJAaZ4lVTwlWNtL+Rnng60LaXv01CKfT6O4lxjqwzm94j1MzE/d4qTU6IVh3alN/wDM0sg74y5pGnP2q2lh68PFHT4r18zThqOKoviU9H5rX13IAwQeCAO0IhpLbzG4n4kKsxmwi3thmknLuMazBketdTV6HfNk9Y51aJB7tPMAbZAO6dLkkbiFUNwuJa4MFF2c3Aden9lxL2y2ACdb3FjIXZhSUoWlZs6k5YiTi5O/l+SloNLXMdTBbmGYXu1zTrJ1C9ekuANegK7B3T840CzXaTG5pmeRlXGak14oVqXyd4sIc52+S5s2e0zMi/HQhemL2c2nFWk94DwQRIggGILYgg8FTOisParJ+u35LqmETkpPn9empA2R0Ua6kytTBDmgWiHES0gghxm2fhMiwIv39FpDQDcgC/oXMdDttUHsENpUXvMBgNzrEz/KYHL19UtM75tTMklsUNSj1+NDb5aAbUIP1nS4MA5BwLv+AcbdHCqdjUCKmJJ31RHh1bCDP/EVbLyo9UjTskgiIqwEREAREQBQdufRq3m3/hKnKDtz6NW82/8ACUBOREQEHaHlMP5x3uaqnIiAIiIAiIgCIiAIiIAiIgCxCIgMrVtMCYAEmTzOkn1D1IiA2REQBERARdo4JlWm5j9NZ3gi4cDuIN1zuxtotfRYyqBBaLgXBcNfv3ckRZMVNxy27l0Fmi0yBs/og+ni6r2u6ulmb3SQXiznWGkyZ05WJXbBEW1bGJkbZN2uf9t7j6Acjf8AKwKciJP3maHuERFE8CIiAIiIAoO3Po1bzb/wlEQE5ERAf//Z"/>
          <p:cNvSpPr>
            <a:spLocks noChangeAspect="1" noChangeArrowheads="1"/>
          </p:cNvSpPr>
          <p:nvPr/>
        </p:nvSpPr>
        <p:spPr bwMode="auto">
          <a:xfrm>
            <a:off x="63500" y="-8429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descr="data:image/jpeg;base64,/9j/4AAQSkZJRgABAQAAAQABAAD/2wCEAAkGBhQSERUSEhQWFBUVGBcXGRUYFxwWGBcWFxYXFhcYGBcYGyYeFxojGhUWHy8gIycpLSwtFh4xNTAqNSYrLCoBCQoKDgwOGg8PGiwkHyQ0LC8sLCwqLC8sLTItLCksLCktKSwsLC0tLDQsLCwuLCwsLCwsLCwvLyosLCouLCwsLP/AABEIALcBFAMBIgACEQEDEQH/xAAcAAEAAgMBAQEAAAAAAAAAAAAABAUBAgYDBwj/xABKEAABAwIDBAUHCgMGBAcAAAABAAIRAyEEEjEFQVFhBhMiMnEzc4GRsbPwFCM0QlKhssHR4WJy8UOSk6K004KDw9IHFSQlU1SE/8QAGgEBAAMBAQEAAAAAAAAAAAAAAAIDBAUBBv/EADARAAIBAgQEAwgCAwAAAAAAAAABAgMRBBIhMRNBUWEicfAFMoGRobHB4ULRFCNS/9oADAMBAAIRAxEAPwD7HtDymH8473NVTlB2h5TD+cd7mqpyAIiIAiIgCIiAIiIAiIgOf250hLS6jSDusGUF5AytzQ6Rm7xy6WIk30IXO06MADcOJkr2xBPX1i8ODjUcYcCDkkhh4ZYbYi1uMrRYsRNuWXkvV/6NFraGVkDisEga+pam+vq/VZgC6dNFsG/H6D4/JAPALBcPH4+5AZJ/p/SfyWhO4LYu/oCshpjcB8bygMNasz8f1WB8FJCAQsgcEn41Xpg8LUqiaVMuafrk5WcLHVw5tBClGEpbIHicPUqHq6N3xm+rlABi8nfpMHfYwuz2Ts5tGmGtEEwXdoul+UAkuMToLwPALx2JsUUGyYdVcBnfe8bmg91oJMDmeKs10oQUI5V6/RXOXJBc/wBLcfVpikKTywuc6YDSSA2Y7bXAercugVD0kohz6APGof8AIppXdimUlFXZzzdsYub1qgHGKB/6KuMI6s/u4mo4jWG0Rr/yV5U9mtk2J8d3qVrgdnCmc0QTay8qyVGLbtfkilS4rSjexFdRxA/t6v8Adon/AKK3pUK2rsTVA5tog+5W20dqmm4NDC7QndYmOzOp14eKiY/axc0dS4yJm3AWEuBGtjHBZXiJyjsl3LeGou+Zlj8kqf8A2a3qo/7KjVnu+T4tr3l+QOALg0GDRY6Ow1o1cdyrtj4mu5wLsxMgOAeXtDbA5ibAi+l7c4VjX8ljvT/pqajRlLPZssumrov0RFsPCDtDymH8473NVRNotxQqF1EhzexDHZY0qZ4NnAyKVySLmxUvaHlMP5x3uaqpdsUWOq1c2MqUsgbVc1p7jS00zF+QMRYunUggCa3EYw0/J02v6wi/aHV2h0B4vc792gleGB2hjnPLalBjRDjM27pyjMHm+cAaGxkxABrDQw2VzTjC4wynPaeQ6i5r4kOm5ZYSCe1dxFsn5NUY1j8WXObULh2nF2Vx+bG4iAxpnxP1pQE35fj2gTRaZJE9mRNQBnZFWIyk/WOmu5bN2hjxLTQYSbNMyJDHOcTDojM0NE5ZLxwKg062GyAOxRfD3Vc1ZpeAC0S0h9g4AyBa5NtQvP5HQa2W42q2mwNbMuyAg9bLbw6erdpI3aAhAXGJr44ODmU6ZHVAlhgfOlpkZs+50bojfvG2JxeNBZko0zLKZfLoyvLvnAO3cAfnc6Gir4OnTqOZVx9VuQBxJzt+saxGacpBa9sAXlvAFq3rYOjTcc2Oqy+HlwJy5Q7rQJadYfMA6EGI1AsMPtPHvaXNo0xEjK8FjiZjfU7I4Ei8TaYHo7GY/snqqUmJYCOIzXNTcATbiBeJNdtCjhzWfU+Vmmaj2GGhzS7JAyh2+TTMFsTfvWjcswz6LKtTEl5Y11I1QXdmoWmq9xjtAgAwN1ggJrsRtENy9XTJ6vviJNT+U1ALeMWJ4NNxsurVcw9e0MdmcAAZBaD2TqdR8BcuzCsdXptZi3uYXPsDUJloL4mcoaQ2ST3i21pCzsx+GYabvlz6jmyRmc6HBoJcMs3gZraifBAWHSfZNnYmmCXgNa5oBdnaHWkC4LcxMibTY2ijpuB7QII1mZBG7Rd3Qrte1r2kOa4BwI0IIkEehcZtujTbXLaMiA41BJLA9xa5oAJgGC4kN+0OSorwUo5uaLoO6sRgJufAfHxuWZ4ev9EypzWAkI+D+aAX19P6JE8uPx6lnXkEBgHhbnvWCL315/uszwt7T6dyIAFkj4hAtSfj40QGlemHAtuJ8LXB00OgkGQdDZdN0c2w6oXUnsa1zGtILBDXNMizfqEEaSdQube8NEkgD2nhzKvOjGAqdY+q8OYAOrDXAgu7r80ECADIH/EtmGctVyEvd1OlREWozhVO1g3rqGaI+c1t9UK2VXtSmHVqIIBHzmv8oVdRtRbQtfRnpRAvERO7TQD9V442o2mzNlBNgBpJOlx6T6F64QdmwAEugCwiSoO3GnsGbSRHMix9ADh6Vy1rLUtl4Y6FZVcXnM6JiLSAByBJ371pkHwT+q869FxILX5Y1EAg3Gs+EelS8JSa+oGPMCJiYzEEQ2d/gOHAq0xK85Fjsl+Wm2ScpzRvjtGOYEeiy1r+Rx3p/wBNTVh9e/C3rv6dPUqx/kcdaLm3/wCemrMPrNs1y0VjokRFvIEHaHlMP5x3uaqp9rYl7alYfIhWZAAIBzVC5jSQewQRLA0xplb6LjaHlMP5x3uaqrcfgX9c97MV1biQAwuEBvVQ0Frpgl7M0xpm4lAQKlDt0HjBDNmqWGYNbJe0EgMiYDDLh9c5Z1CnjXZTUGzoMOMFsO7Mho7kmZ4CBxRzcWesHyum3stDHSxwc9zQ6cobNmZoH1j2oAspQbWLagGNplxaYuyGGQ4EQ3QNbUB1+6UB5YpuXMGYBrmkMJ7ME5miRGUyWtzNmRBLeZTE14pj/wBvzCo2o9zQ22ZssaCMmbtNO8Aw7TWPNwxXZd8rYabszzVGRoDCQWgAtJMgtg7hNzKyHVoznaFPqy4NB7AuC4lpOW5y66abokge1GqarznwIDS28g5swY/KDmYGmzcsgwM7b6geOIz1BnOCpuJLKYDmunIWuDiSWSG2YLtEA34L2dhK3VNpvxjQ8VQcweA4sDAMht2jmIdpvEyvensjFkv6zE693IMuUZqR4awx+s9/egIhe4sLmYANLarBlc2S4EHtCAIgmJuAHE6gtXnWDupoj5Ix7Hve57OpeIAc1rTkPk3lhcbzoprtmY4h/wD6pgJ7vYFuyANRaSCTrrZeu0dh1nnPTrFjwKV5dlJZnzywHLDszLR9VAabDeyse1hBRdTaNQLZ2luUdkXyi4O5zeKsRsHD5Q3qaeUTbKI7Qh3rAHqVZgtiYik5h63NlgHNUeesHV5JcDIBab2Ham6uNmUajaTW1nh9QDtPAibm+g3RuCAzXqMoUiYDWU26AaNaLADwEALhqYJlztXOc8jm9xcRzAmPQrbpHtU1HGgzuNcOsdrmc0hwYOABAzHiI4qtWXEz/ii+KsjHLj7Pj2rJN/j0rDQotfaDGOLTJNptxv8AcPasiVzyU4wV5OxILg1suMbyVhuIaTAvHC4nhOhKg43EB4uSGNILjvcfqtA+/wDopmFy5RkiOXsXuWyKo1c07Jq31f6PWSsrZ1lrmUS8QiFEBhw0iQQQQRqHAyCFK/8AOcTNq2m7q2wfHf6o1PojIrI1ZQVkwdBsTpJnPV1y1lXNDQJDagy5gWzN7O7Mz2Tqr5fP20g+qynUtTeQ3MAHOzk9kZXWA/igxwAuu6wmGFNjWNmGgNEmTAEXJ1XQhLNFSIVIpao9lV7UbNaiBvFW/DshWirdoeXo/wDM/CFGr7jK1ubOGUEgwBJuNN+q5zGbQdUOYQWgQ3dMnvRO8ewcSrLbVBo+cl4fYNAeQJG/LpYT7N6qmt4+gfrxK50drka0raEevjsgkgm8QxpcdC4HWwtHiQvVuI7IfFhD4I+yc1xMbuK8q1J+eQ8BpNhFxa94vcTG+2kXk1Rb1+yFopU82pjlPLaxdMxBnMYIHMDJ2o03nKdfVqoramahjjpJNuA+T0oULZOJe9pFRmUthusyABBPPRTKX0fG+J/09JbIUIwjnXMtjVcp5XyOmREXpoIO0PKYfzjvc1VGxvRahVqGq9ri92WTncB2WlogTAEEyBrv1Kk7Q8ph/OO9zVU5AUreiOHAgNdoG+Uf3QIiZ0Niea0Z0LwoykMMtzQS9xPaJJMk6yZnkFeogKer0TwzshdTJLGtY0lzu62Ym9zfU8G8BHoOjdDKGZLBwf3jdwBEm97Eq0RAUrOh+FExT1me0frCDv8AiVctCyiAIiIAqjpVtR+HwzqlMS6zc2oZmtnPIe2JtJUra+16eGpmpUNtABdznbmtG82PhBJgBcBtnpnWxDHUg1lNj7EAkvy6kF0gXiDbSb717dLVlc6kYLxO3r12KI1nEQXEwSbmTOpP8x481ZN2yQ2I7RJ10aIHpJAt6yq9ukwI+PzQGToPj91jcb7nKjOpB3UtX5lm7blyQBEWBFyefIcPBVmYkyb3knif3K2DeIj06IQNw9qKFj2q6lT339/tY1dULruM3J9LrkrLDBsYOsoCOCADmlihrv8AclYbahbuzSZc4m58OFla4LGCoDFoOnLcueaRO/7tVIwuJ6t0ieY4hQlBM20MTODSk9DollRMLjusnKBbWSf0XuS7gPWf+1UNWdmdNYmk3ZSNgsyvOXcB/eP/AGpmd9n/ADfsmVl57YXGNpV6NR5DRnLCTwe0jcCe8GX9cCV3i+W7bw7i1tWcopkHc7tZhBg2NwLHVfRNh7QNfD0qpgF7GuMaTF4ubTK6VKLUEn6v6ZCTUoqS8mTlV7TdFahYnymn8oVoqzaXlqO/yn4QvKvuMrW5TPdVrOL+qqASQ0EZYaP5iLnX7tyiVmFzYDiw8YvrexF+HJdTmP2fvH6ryr02ujOyY0nKfzXNzLoJUk9TnKbC1oBJcQIk6nmY3r0NSGO36QN5JsBPiQroYKlHkgR/K0yPGZKq/kL2ntAZA6eO8hu+2ovdb8HUip2ZixFB2uemFoZWxqTcniVtS+j43xP+npLDsU0EguEhKDpw+NI5/wCnpLp1laCRThZXqPU6dERYzpEHaHlMP5x3uaqnKDtDymH8473NVTkAREQBERAEREARFxvS/pSRmoUXZYtUq6Zf4Gn7XF27dfQeNpK7KXpttEVsTlZMUQWG8tLswJIA0juk6mItF6Ms1vPHieAHxuWMwAGWBw4ePhCwwfHtWecszucetVU55rG4d/RZzAX+PD1LX8/YgE+uyjdlSnK5ktO/xP6egLDXb+K2LrxqNPFC3eNPYj7CS1vFmxMheZ/KVvSN1pltKPXU9leaUvWhimLLdrZWqj1NqMY4tOYHeYt7dFdh6XEmk9uYp0p1HaKuW+zqkVBwuFerkqGMY+zXA8tD6ipVPGvZJbeBoZI9UrdjsBx/9kHsthKEk7SVmXlUlt9R7F7YI53hoGpi9uWv3rGwz8ogOY5s68L7xxHo3EK3OCZSDalQaCGt4kXMnQarjxg8vjVrG/CcbPZvTXQrdu7LLWdVOaYdUcAYZTB/ESDA5L2/8P8AEFpqUL5QBUbawzOdmExIk5SAf4lXbbx76r2vDajIs0BoIvrMPvpYkDTwU3oJiHddVa8EGo1rgd/zZggjdaow+tdONNKF7rolc6EZZU4W31+J26r9pYaoX030w0lmaQ5xZZwixDXcOCsEVLSasyJVRiP/AI6X+M7/AGFpWw9dwh1GiRrBrO1Gn9grhFVwKfQlmZUtZiAIFOl/jv8A9hR6uBxDh3KX+M7/AGPiFfIpQpxg7xISWdWZzTtkYk3in6K7/wDYXqcA+nhcV1mWXhzoa4uAAotZclrZPYJ03roFB259Grebf+Eq+VSUlZlcKMIO8UTkRFAtIO0PKYfzjvc1VOUHaHlMP5x3uaqnIAiIgCIiAIiIAqba+yKYbVr06FN9fKS0lrZLwOyZdaZ9iuCYXA7e6e9ax9LDsMPaGiqTBEkh8NI+yDDp3zuUou2p45qCzN2OQo3Ai8i07xxPiV6sEnlp4j97+tYpsGg009A9lr+kLYugW36cY/f2LE3d3Pn27u5qXTv14bhy+OJXoy1yPALAAGp9HxuWjnSeFuO78l7sTSy6syFs10LAQmNNfZ+68IJ2NnkaDfrySnqtGtWV6rvYmpO6fQFRtpbLL2tc0iRaDwJ48VMD+Oi9qVI5SOOi8c5U3mjubvZ9lXTe3PscpSJpVGlwIg/dofG0rtNnOczLVAljhYxLXAiwPI7/AEhVWO2cXUyS3SwP8XwFZdCMQctSi+H5XdwmRB4cpB9K6ccVVdHPGK7p/j9/s7GPw9NtSzbdO53nR+nSIc+kbaQR3dJA3xYKn6QV6jq+UWDS3Xgbz6YM8ArTZ7nUWVHuc1zPqjLldM2a6LEyY03qk6YbeayjLZzPyFzcsHLBFyeYPxCqi4T1mvmU4eLVRZTO0HtaMxLQBaT+9gq/Zm3qVPF0SX2c4tzA9ntNy9o6RmLZ9e5cltXazquUFzi0DQ2E+A1Ki1W/Nt5FwO+3Zm2/XTetWG9mRglOct+m1rFUllqu3kfoJFF2WwCjTDXF4DGAPOrgGiHHx19KlLGyxhEReHgREQBQdufRq3m3/hKnKDtz6NW82/8ACUBOREQEHaHlMP5x3uaqnKDtDymH8473NVTkAREQBERAEREBVdItuMw1IudBc6WsYfrujT+UC5O4egH5QwW8RAH8Ok8p09JXQdNNoitiyyZbRGQR9owaknkQ1vLKVRHUk68PuCqqv+JzMZO7yrZfc2a2ezu3898LIqib3jRYd2W63K82fsqtjJfKjaZWSbwP68zy4BJgSPAeO79V6YfDyY9Z9qiQ1bJeE2YTB+rr43V4cM0tykAjgtcJRytDdw/qvcLBUqOTOvSpKEbfM5rb1MMeGtblGXdaTJ9X9FWBdLtrZ7qgDmkdkG3HQ/kub5rvYKanSSW/My1Kbz2it9jYVDEKRga5zib8jda4DDZ6jWmYJAMCdTEDmZtdb7QxQoOytDS4TIsWgAmM5Ni6OFtFbVypNW3LMPQqSl4Vtv8AskbSe7q+sd3QZgC4BgSR6lSbOBfiRlDnB5b3TlzS4ANJ0uREFWbA+tHWkFszkAgcid/OCvbG0C1ksAadbWnKTOm+BCpw9V8Jwvqr7HSqVoUo5KevfufS+oii0P7OXK4gGbtuGydbwFyXS3Fvq025abQS1+aYd9UluWdQZdeNxXbiHNB0Bgx6iqDHspVi5rHhr+6QbCAIhhNt024KE1JrwlMajg8yPn1bo9koh5dIAa4iLkixDeUGL8FWspl4A41DPKRJ9ULu9rUhQpS4gODXQ3eYFhC5DYdCQTwPqtBK6Dr3pqC5FM5vLKo/M63o30nOFaKVXM+kIDTMupgQIj6zN9rjcDu+hL5EKGctYIGdzWSdBmcG35XX1wLLPZMYSpKpTvIyiIqjUEREAUHbn0at5t/4Spyg7c+jVvNv/CUBOREQEHaHlMP5x3uaqnKDtDymH8473NVTkAREQBERAFA2xtZuHp53AuJOVrRq5xBMCbCwJJO4FTnGF8+2htV+JcHk9gGadMTEbnu+06DN9JgCZJklzZooUeJLtzK+ths/aqd9zi50WBe45nDwn2DgV518AIkaget3xZS2xPIb99/zKPNi47hAbz4czKraT1Ztq4SjJSbjv+Dn3STdbLDBZbALMfEt3ESeQ9vH8lc7JwsS7ef1Ci4bC7z6vWPWrLDuy/mk6UpQdjt4T2bNw4svgic0LZa5xE7l4HF8lzo0pS2ROzJK5zpJgiHB7W9mIJHHmN1t69tr7bqMOVrQAQIeb33xu9akbH2wKjD1hAc3WSAHA711aOFxGFisTa66X6+RbRqOlLMQNh0AadVzXdsU3ENm+YFoNuGVxv48F50+j/W0+1UDM2YZTbtC7QADMEkXMCRzCvm7JaD825zBrlaYGkcLWJ0O9aNw+Q2FyWmTJnK4GDvvEelX/wCfFt5OfbUqxmIgpZ9dfp5/gqgwthxBAOh3H0qzbhG4ml1YMubPZmC4Eg9k8Rw3+tWj9jirQe+hAz5XdWL5aje82fBxtbQKp2jsapQh0GLXiQLCxPjP3LBklT15GeLdPRrQ63Zm0TUpFgIFZjQCDpMdkkcDF+BlcFtfFVX1D1sSDLQGhoaDJgHU63M6jUrrejO0BUqulga/q2kuky/tRYaAaTxkKTt/o+KwsIcJIIAvNy0mLAmDrqVtvKVPws3YapCFRSkro+fPLnGLucYAB1M2Auo1Gtke6m2S1pgGNQC6ST6j4LvcfsipkzU2DMGNDdxaXZnPc5x1cLgfzLkPkdRziGtzlveMT7fixUaMeGnfbqzbWtjJJbRS19fIU6gdO/iu36FbVqVBUp1HZuryFriZeWuzWdxgtN+a4qjSyjiun6EYFxqurWDGg0+bnHI4+AED0nleanmk0tjyWDo0KTUNOZ2qIi9MAREQBQdufRq3m3/hKnKDtz6NW82/8JQE5ERAQdoeUw/nHe5qqcoO0PKYfzjvc1VOQBERAERUPSrbJpMFOnPWVZAI+o0d5/jJDRzcDoCvUrk4Qc5KKPLpRtsBrqFM9t3Ze4f2bXa3+2W6AXEzwnl3ANEARI04NFvRwSmyOcSdSbm5JJ1JNyTdGi8nX2cPjwRvkjs0qSpxsjYCB8ekrV7bQLOiJ4cIHHesuPojhy5rLRb2lRLGrqxRVKUEjcLcF64bDlxVriAIg8L2vfdPFa0cOGxG5VcPU+fj7HtVTbvH1ob06cC62lYHx+iyrT6BK2hmSdfjwRJRVuJy8TQkm5rY8cXhusYW6Tv4HiuXrUS1xa4QQuuUbGbPbU1sdAR8XXQwOM4Dyy91/QxkHZG3uraWvkgXbH4fDmrd3SOk5l81+DRmB8TYrkq9AscWuEEfEqRs1/aIMQRv5LdiPZtCpetHd66bP1uecPiPLe1y8o13BwzHgZEgFpEtOvP0K7o7TcHHvvaQ4OZnc6WkbsxMOEW8Y4FV+FcKjBSMB/dYYF7SGO5ToeJUehVLXxO+JJiNy5lai94aW5dSyvgaqgnTavFarqu3ffzOqp7HaKlCtRMsBI7JEZXZiTzF4I/RXz2yIXLYN9Wmew4AGCREt9WoJ4iFd0sTWeBDG0+LnHN/da2JHMlvgs1KpCa8Jki8y2sYrYFrmDMJDWkBsiDGlzY2EXXHs20etNOnSYGtEkh034CBB5kEjmV0+IwdXK6lao1w71mEEzMibiIXP7a2P8nY2pkAaDfK45hO7NPankABpzXtSjRqRbqry/tlsJOCaRW0cHUe8U2MLnu5ENaJ7zjHZHM+iSvoOxNljD0W05kiS48XOMuIG4SbBVXQ7BtLDiB/adlutmMcRv3l2Y+GXgukU8kYaRNM8ROrFZlbsERF4UhERAFB259Grebf+EqcoO3Po1bzb/wlATkREBB2h5TD+cd7mqpyg7Q8ph/OO9zVU5AEREBhxXzV2LdVe6q91yXDMTIaA8gNZEiPC2+TN5/SHGOrYmpSa51Rjco6sSQHx2gabR2yLGXSBPK1a2nDoADtcxBkNda2Ydku1kNkNjU6CxxaidLDUsru+ZvNsrbcSf04/HhtTtp6/jevTA4R9c5KOV0CS4khmu9wBJk6DfB4LOCwdSq7Kym4O0IcC0MMwczoi19JJ3So5JGxzir3ex4M5fBWXO0A9P7K6wnRWs4uDy2mGyGkDPnN4MTLWxEjvX1ESanFYJ9F/V1AJgOBaZBBLhNwI7ptdeOJGNWEnZM8hTvJMlZIWYWQolpgBZRYQ8TT2CykLMKmVemt5Ix1MfhoK8pr7/RGFX1dplr8pbAmDO8aSrCF4V8C2oQTPBeXU1eDKFCjXWag0z1qUWuEOAI5qqx2w4JLbA7tY/bw04Lao80H2JLTuPsBU2htmlYPDo8Lj0grRQxc6EtH8ORllBxdmc91zqbhDodYgTrG8cf68F2FPEfK6DiQBVY3P1gABcAe1IG8DRUlXYlPEZjTcQ/tOAMTmt3fEDSb3XjhcTUwxa4VIOkgA+oONxxCk68FU8PPkX8anTag5eI6ToxhKrKpY4ywQeJExETuy62gFdyAuR2D0iFV0VDSLoPaDi1+UboDbHXszK64LxJZm1zMlZ3lc1cQAT6SuN2phqmPqtpNcRTa6XkA2abxNu0bADdM7lddJcblZl5SbTvgDxJ0Ck9GtmGjQAd33kvfcntO0F/stDW7u6rcscl38CNP/ossPh202tYwBrWgANFgALABeiIqSYREQBERAFB259Grebf+EqcoO3Po1bzb/wAJQE5ERAQdoeUw/nHe5qqcoO0PKYfzjvc1VOQBERAVG0OjwqmA91On2i6nTysD3OMlzyBJ3yN83Xk3obhuzLCS20lzu0LWcAQHNt3dBe11eIp55dSxVJpWTMNYAIFgNyQsooFYVZtrYjcQG3yPbo8CbHVpFpabHXUBWaL1OxKMnF3Rw2G6PV3VX04yhpPzrmkNLfqw0O7RPIwBreyn1+hzgwllUuqWgODWsPEWBcJ3GTFtV1MLKNp6WLamInUWV7HzdzSCWuBa5pgtIggxPgRB1EhZXSbb6MufUNWiRmd32vJAMNaAWkAltmxERebRfmGvJJaGuNQWNMCXgi0EDS9pNua49WhVpytTvZnztSjXoSapN5ZaaP7m6wrh3RKsKefODU16oAZT/CHkAzG+AJPDSow7HVHFlNjnOHeaBdpmIfJAaZ4lVTwlWNtL+Rnng60LaXv01CKfT6O4lxjqwzm94j1MzE/d4qTU6IVh3alN/wDM0sg74y5pGnP2q2lh68PFHT4r18zThqOKoviU9H5rX13IAwQeCAO0IhpLbzG4n4kKsxmwi3thmknLuMazBketdTV6HfNk9Y51aJB7tPMAbZAO6dLkkbiFUNwuJa4MFF2c3Aden9lxL2y2ACdb3FjIXZhSUoWlZs6k5YiTi5O/l+SloNLXMdTBbmGYXu1zTrJ1C9ekuANegK7B3T840CzXaTG5pmeRlXGak14oVqXyd4sIc52+S5s2e0zMi/HQhemL2c2nFWk94DwQRIggGILYgg8FTOisParJ+u35LqmETkpPn9empA2R0Ua6kytTBDmgWiHES0gghxm2fhMiwIv39FpDQDcgC/oXMdDttUHsENpUXvMBgNzrEz/KYHL19UtM75tTMklsUNSj1+NDb5aAbUIP1nS4MA5BwLv+AcbdHCqdjUCKmJJ31RHh1bCDP/EVbLyo9UjTskgiIqwEREAREQBQdufRq3m3/hKnKDtz6NW82/8ACUBOREQEHaHlMP5x3uaqnIiAIiIAiIgCIiAIiIAiIgCxCIgMrVtMCYAEmTzOkn1D1IiA2REQBERARdo4JlWm5j9NZ3gi4cDuIN1zuxtotfRYyqBBaLgXBcNfv3ckRZMVNxy27l0Fmi0yBs/og+ni6r2u6ulmb3SQXiznWGkyZ05WJXbBEW1bGJkbZN2uf9t7j6Acjf8AKwKciJP3maHuERFE8CIiAIiIAoO3Po1bzb/wlEQE5ERAf//Z"/>
          <p:cNvSpPr>
            <a:spLocks noChangeAspect="1" noChangeArrowheads="1"/>
          </p:cNvSpPr>
          <p:nvPr/>
        </p:nvSpPr>
        <p:spPr bwMode="auto">
          <a:xfrm>
            <a:off x="232465" y="-142876"/>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13800" dirty="0" smtClean="0">
                <a:solidFill>
                  <a:srgbClr val="FFC000"/>
                </a:solidFill>
                <a:latin typeface="Bernard MT Condensed" panose="02050806060905020404" pitchFamily="18" charset="0"/>
              </a:rPr>
              <a:t>3</a:t>
            </a:r>
            <a:endParaRPr lang="en-US" sz="13800" dirty="0">
              <a:solidFill>
                <a:srgbClr val="FFC000"/>
              </a:solidFill>
              <a:latin typeface="Bernard MT Condensed" panose="02050806060905020404" pitchFamily="18" charset="0"/>
            </a:endParaRPr>
          </a:p>
        </p:txBody>
      </p:sp>
      <p:sp>
        <p:nvSpPr>
          <p:cNvPr id="12" name="AutoShape 10" descr="data:image/jpeg;base64,/9j/4AAQSkZJRgABAQAAAQABAAD/2wCEAAkGBhQSERUSEhQWFBUVGBcXGRUYFxwWGBcWFxYXFhcYGBcYGyYeFxojGhUWHy8gIycpLSwtFh4xNTAqNSYrLCoBCQoKDgwOGg8PGiwkHyQ0LC8sLCwqLC8sLTItLCksLCktKSwsLC0tLDQsLCwuLCwsLCwsLCwvLyosLCouLCwsLP/AABEIALcBFAMBIgACEQEDEQH/xAAcAAEAAgMBAQEAAAAAAAAAAAAABAUBAgYDBwj/xABKEAABAwIDBAUHCgMGBAcAAAABAAIRAyEEEjEFQVFhBhMiMnEzc4GRsbPwFCM0QlKhssHR4WJy8UOSk6K004KDw9IHFSQlU1SE/8QAGgEBAAMBAQEAAAAAAAAAAAAAAAIDBAUBBv/EADARAAIBAgQEAwgCAwAAAAAAAAABAgMRBBIhMRNBUWEicfAFMoGRobHB4ULRFCNS/9oADAMBAAIRAxEAPwD7HtDymH8473NVTlB2h5TD+cd7mqpyAIiIAiIgCIiAIiIAiIgOf250hLS6jSDusGUF5AytzQ6Rm7xy6WIk30IXO06MADcOJkr2xBPX1i8ODjUcYcCDkkhh4ZYbYi1uMrRYsRNuWXkvV/6NFraGVkDisEga+pam+vq/VZgC6dNFsG/H6D4/JAPALBcPH4+5AZJ/p/SfyWhO4LYu/oCshpjcB8bygMNasz8f1WB8FJCAQsgcEn41Xpg8LUqiaVMuafrk5WcLHVw5tBClGEpbIHicPUqHq6N3xm+rlABi8nfpMHfYwuz2Ts5tGmGtEEwXdoul+UAkuMToLwPALx2JsUUGyYdVcBnfe8bmg91oJMDmeKs10oQUI5V6/RXOXJBc/wBLcfVpikKTywuc6YDSSA2Y7bXAercugVD0kohz6APGof8AIppXdimUlFXZzzdsYub1qgHGKB/6KuMI6s/u4mo4jWG0Rr/yV5U9mtk2J8d3qVrgdnCmc0QTay8qyVGLbtfkilS4rSjexFdRxA/t6v8Adon/AKK3pUK2rsTVA5tog+5W20dqmm4NDC7QndYmOzOp14eKiY/axc0dS4yJm3AWEuBGtjHBZXiJyjsl3LeGou+Zlj8kqf8A2a3qo/7KjVnu+T4tr3l+QOALg0GDRY6Ow1o1cdyrtj4mu5wLsxMgOAeXtDbA5ibAi+l7c4VjX8ljvT/pqajRlLPZssumrov0RFsPCDtDymH8473NVRNotxQqF1EhzexDHZY0qZ4NnAyKVySLmxUvaHlMP5x3uaqpdsUWOq1c2MqUsgbVc1p7jS00zF+QMRYunUggCa3EYw0/J02v6wi/aHV2h0B4vc792gleGB2hjnPLalBjRDjM27pyjMHm+cAaGxkxABrDQw2VzTjC4wynPaeQ6i5r4kOm5ZYSCe1dxFsn5NUY1j8WXObULh2nF2Vx+bG4iAxpnxP1pQE35fj2gTRaZJE9mRNQBnZFWIyk/WOmu5bN2hjxLTQYSbNMyJDHOcTDojM0NE5ZLxwKg062GyAOxRfD3Vc1ZpeAC0S0h9g4AyBa5NtQvP5HQa2W42q2mwNbMuyAg9bLbw6erdpI3aAhAXGJr44ODmU6ZHVAlhgfOlpkZs+50bojfvG2JxeNBZko0zLKZfLoyvLvnAO3cAfnc6Gir4OnTqOZVx9VuQBxJzt+saxGacpBa9sAXlvAFq3rYOjTcc2Oqy+HlwJy5Q7rQJadYfMA6EGI1AsMPtPHvaXNo0xEjK8FjiZjfU7I4Ei8TaYHo7GY/snqqUmJYCOIzXNTcATbiBeJNdtCjhzWfU+Vmmaj2GGhzS7JAyh2+TTMFsTfvWjcswz6LKtTEl5Y11I1QXdmoWmq9xjtAgAwN1ggJrsRtENy9XTJ6vviJNT+U1ALeMWJ4NNxsurVcw9e0MdmcAAZBaD2TqdR8BcuzCsdXptZi3uYXPsDUJloL4mcoaQ2ST3i21pCzsx+GYabvlz6jmyRmc6HBoJcMs3gZraifBAWHSfZNnYmmCXgNa5oBdnaHWkC4LcxMibTY2ijpuB7QII1mZBG7Rd3Qrte1r2kOa4BwI0IIkEehcZtujTbXLaMiA41BJLA9xa5oAJgGC4kN+0OSorwUo5uaLoO6sRgJufAfHxuWZ4ev9EypzWAkI+D+aAX19P6JE8uPx6lnXkEBgHhbnvWCL315/uszwt7T6dyIAFkj4hAtSfj40QGlemHAtuJ8LXB00OgkGQdDZdN0c2w6oXUnsa1zGtILBDXNMizfqEEaSdQube8NEkgD2nhzKvOjGAqdY+q8OYAOrDXAgu7r80ECADIH/EtmGctVyEvd1OlREWozhVO1g3rqGaI+c1t9UK2VXtSmHVqIIBHzmv8oVdRtRbQtfRnpRAvERO7TQD9V442o2mzNlBNgBpJOlx6T6F64QdmwAEugCwiSoO3GnsGbSRHMix9ADh6Vy1rLUtl4Y6FZVcXnM6JiLSAByBJ371pkHwT+q869FxILX5Y1EAg3Gs+EelS8JSa+oGPMCJiYzEEQ2d/gOHAq0xK85Fjsl+Wm2ScpzRvjtGOYEeiy1r+Rx3p/wBNTVh9e/C3rv6dPUqx/kcdaLm3/wCemrMPrNs1y0VjokRFvIEHaHlMP5x3uaqp9rYl7alYfIhWZAAIBzVC5jSQewQRLA0xplb6LjaHlMP5x3uaqrcfgX9c97MV1biQAwuEBvVQ0Frpgl7M0xpm4lAQKlDt0HjBDNmqWGYNbJe0EgMiYDDLh9c5Z1CnjXZTUGzoMOMFsO7Mho7kmZ4CBxRzcWesHyum3stDHSxwc9zQ6cobNmZoH1j2oAspQbWLagGNplxaYuyGGQ4EQ3QNbUB1+6UB5YpuXMGYBrmkMJ7ME5miRGUyWtzNmRBLeZTE14pj/wBvzCo2o9zQ22ZssaCMmbtNO8Aw7TWPNwxXZd8rYabszzVGRoDCQWgAtJMgtg7hNzKyHVoznaFPqy4NB7AuC4lpOW5y66abokge1GqarznwIDS28g5swY/KDmYGmzcsgwM7b6geOIz1BnOCpuJLKYDmunIWuDiSWSG2YLtEA34L2dhK3VNpvxjQ8VQcweA4sDAMht2jmIdpvEyvensjFkv6zE693IMuUZqR4awx+s9/egIhe4sLmYANLarBlc2S4EHtCAIgmJuAHE6gtXnWDupoj5Ix7Hve57OpeIAc1rTkPk3lhcbzoprtmY4h/wD6pgJ7vYFuyANRaSCTrrZeu0dh1nnPTrFjwKV5dlJZnzywHLDszLR9VAabDeyse1hBRdTaNQLZ2luUdkXyi4O5zeKsRsHD5Q3qaeUTbKI7Qh3rAHqVZgtiYik5h63NlgHNUeesHV5JcDIBab2Ham6uNmUajaTW1nh9QDtPAibm+g3RuCAzXqMoUiYDWU26AaNaLADwEALhqYJlztXOc8jm9xcRzAmPQrbpHtU1HGgzuNcOsdrmc0hwYOABAzHiI4qtWXEz/ii+KsjHLj7Pj2rJN/j0rDQotfaDGOLTJNptxv8AcPasiVzyU4wV5OxILg1suMbyVhuIaTAvHC4nhOhKg43EB4uSGNILjvcfqtA+/wDopmFy5RkiOXsXuWyKo1c07Jq31f6PWSsrZ1lrmUS8QiFEBhw0iQQQQRqHAyCFK/8AOcTNq2m7q2wfHf6o1PojIrI1ZQVkwdBsTpJnPV1y1lXNDQJDagy5gWzN7O7Mz2Tqr5fP20g+qynUtTeQ3MAHOzk9kZXWA/igxwAuu6wmGFNjWNmGgNEmTAEXJ1XQhLNFSIVIpao9lV7UbNaiBvFW/DshWirdoeXo/wDM/CFGr7jK1ubOGUEgwBJuNN+q5zGbQdUOYQWgQ3dMnvRO8ewcSrLbVBo+cl4fYNAeQJG/LpYT7N6qmt4+gfrxK50drka0raEevjsgkgm8QxpcdC4HWwtHiQvVuI7IfFhD4I+yc1xMbuK8q1J+eQ8BpNhFxa94vcTG+2kXk1Rb1+yFopU82pjlPLaxdMxBnMYIHMDJ2o03nKdfVqoramahjjpJNuA+T0oULZOJe9pFRmUthusyABBPPRTKX0fG+J/09JbIUIwjnXMtjVcp5XyOmREXpoIO0PKYfzjvc1VGxvRahVqGq9ri92WTncB2WlogTAEEyBrv1Kk7Q8ph/OO9zVU5AUreiOHAgNdoG+Uf3QIiZ0Niea0Z0LwoykMMtzQS9xPaJJMk6yZnkFeogKer0TwzshdTJLGtY0lzu62Ym9zfU8G8BHoOjdDKGZLBwf3jdwBEm97Eq0RAUrOh+FExT1me0frCDv8AiVctCyiAIiIAqjpVtR+HwzqlMS6zc2oZmtnPIe2JtJUra+16eGpmpUNtABdznbmtG82PhBJgBcBtnpnWxDHUg1lNj7EAkvy6kF0gXiDbSb717dLVlc6kYLxO3r12KI1nEQXEwSbmTOpP8x481ZN2yQ2I7RJ10aIHpJAt6yq9ukwI+PzQGToPj91jcb7nKjOpB3UtX5lm7blyQBEWBFyefIcPBVmYkyb3knif3K2DeIj06IQNw9qKFj2q6lT339/tY1dULruM3J9LrkrLDBsYOsoCOCADmlihrv8AclYbahbuzSZc4m58OFla4LGCoDFoOnLcueaRO/7tVIwuJ6t0ieY4hQlBM20MTODSk9DollRMLjusnKBbWSf0XuS7gPWf+1UNWdmdNYmk3ZSNgsyvOXcB/eP/AGpmd9n/ADfsmVl57YXGNpV6NR5DRnLCTwe0jcCe8GX9cCV3i+W7bw7i1tWcopkHc7tZhBg2NwLHVfRNh7QNfD0qpgF7GuMaTF4ubTK6VKLUEn6v6ZCTUoqS8mTlV7TdFahYnymn8oVoqzaXlqO/yn4QvKvuMrW5TPdVrOL+qqASQ0EZYaP5iLnX7tyiVmFzYDiw8YvrexF+HJdTmP2fvH6ryr02ujOyY0nKfzXNzLoJUk9TnKbC1oBJcQIk6nmY3r0NSGO36QN5JsBPiQroYKlHkgR/K0yPGZKq/kL2ntAZA6eO8hu+2ovdb8HUip2ZixFB2uemFoZWxqTcniVtS+j43xP+npLDsU0EguEhKDpw+NI5/wCnpLp1laCRThZXqPU6dERYzpEHaHlMP5x3uaqnKDtDymH8473NVTkAREQBERAEREARFxvS/pSRmoUXZYtUq6Zf4Gn7XF27dfQeNpK7KXpttEVsTlZMUQWG8tLswJIA0juk6mItF6Ms1vPHieAHxuWMwAGWBw4ePhCwwfHtWecszucetVU55rG4d/RZzAX+PD1LX8/YgE+uyjdlSnK5ktO/xP6egLDXb+K2LrxqNPFC3eNPYj7CS1vFmxMheZ/KVvSN1pltKPXU9leaUvWhimLLdrZWqj1NqMY4tOYHeYt7dFdh6XEmk9uYp0p1HaKuW+zqkVBwuFerkqGMY+zXA8tD6ipVPGvZJbeBoZI9UrdjsBx/9kHsthKEk7SVmXlUlt9R7F7YI53hoGpi9uWv3rGwz8ogOY5s68L7xxHo3EK3OCZSDalQaCGt4kXMnQarjxg8vjVrG/CcbPZvTXQrdu7LLWdVOaYdUcAYZTB/ESDA5L2/8P8AEFpqUL5QBUbawzOdmExIk5SAf4lXbbx76r2vDajIs0BoIvrMPvpYkDTwU3oJiHddVa8EGo1rgd/zZggjdaow+tdONNKF7rolc6EZZU4W31+J26r9pYaoX030w0lmaQ5xZZwixDXcOCsEVLSasyJVRiP/AI6X+M7/AGFpWw9dwh1GiRrBrO1Gn9grhFVwKfQlmZUtZiAIFOl/jv8A9hR6uBxDh3KX+M7/AGPiFfIpQpxg7xISWdWZzTtkYk3in6K7/wDYXqcA+nhcV1mWXhzoa4uAAotZclrZPYJ03roFB259Grebf+Eq+VSUlZlcKMIO8UTkRFAtIO0PKYfzjvc1VOUHaHlMP5x3uaqnIAiIgCIiAIiIAqba+yKYbVr06FN9fKS0lrZLwOyZdaZ9iuCYXA7e6e9ax9LDsMPaGiqTBEkh8NI+yDDp3zuUou2p45qCzN2OQo3Ai8i07xxPiV6sEnlp4j97+tYpsGg009A9lr+kLYugW36cY/f2LE3d3Pn27u5qXTv14bhy+OJXoy1yPALAAGp9HxuWjnSeFuO78l7sTSy6syFs10LAQmNNfZ+68IJ2NnkaDfrySnqtGtWV6rvYmpO6fQFRtpbLL2tc0iRaDwJ48VMD+Oi9qVI5SOOi8c5U3mjubvZ9lXTe3PscpSJpVGlwIg/dofG0rtNnOczLVAljhYxLXAiwPI7/AEhVWO2cXUyS3SwP8XwFZdCMQctSi+H5XdwmRB4cpB9K6ccVVdHPGK7p/j9/s7GPw9NtSzbdO53nR+nSIc+kbaQR3dJA3xYKn6QV6jq+UWDS3Xgbz6YM8ArTZ7nUWVHuc1zPqjLldM2a6LEyY03qk6YbeayjLZzPyFzcsHLBFyeYPxCqi4T1mvmU4eLVRZTO0HtaMxLQBaT+9gq/Zm3qVPF0SX2c4tzA9ntNy9o6RmLZ9e5cltXazquUFzi0DQ2E+A1Ki1W/Nt5FwO+3Zm2/XTetWG9mRglOct+m1rFUllqu3kfoJFF2WwCjTDXF4DGAPOrgGiHHx19KlLGyxhEReHgREQBQdufRq3m3/hKnKDtz6NW82/8ACUBOREQEHaHlMP5x3uaqnKDtDymH8473NVTkAREQBERAEREBVdItuMw1IudBc6WsYfrujT+UC5O4egH5QwW8RAH8Ok8p09JXQdNNoitiyyZbRGQR9owaknkQ1vLKVRHUk68PuCqqv+JzMZO7yrZfc2a2ezu3898LIqib3jRYd2W63K82fsqtjJfKjaZWSbwP68zy4BJgSPAeO79V6YfDyY9Z9qiQ1bJeE2YTB+rr43V4cM0tykAjgtcJRytDdw/qvcLBUqOTOvSpKEbfM5rb1MMeGtblGXdaTJ9X9FWBdLtrZ7qgDmkdkG3HQ/kub5rvYKanSSW/My1Kbz2it9jYVDEKRga5zib8jda4DDZ6jWmYJAMCdTEDmZtdb7QxQoOytDS4TIsWgAmM5Ni6OFtFbVypNW3LMPQqSl4Vtv8AskbSe7q+sd3QZgC4BgSR6lSbOBfiRlDnB5b3TlzS4ANJ0uREFWbA+tHWkFszkAgcid/OCvbG0C1ksAadbWnKTOm+BCpw9V8Jwvqr7HSqVoUo5KevfufS+oii0P7OXK4gGbtuGydbwFyXS3Fvq025abQS1+aYd9UluWdQZdeNxXbiHNB0Bgx6iqDHspVi5rHhr+6QbCAIhhNt024KE1JrwlMajg8yPn1bo9koh5dIAa4iLkixDeUGL8FWspl4A41DPKRJ9ULu9rUhQpS4gODXQ3eYFhC5DYdCQTwPqtBK6Dr3pqC5FM5vLKo/M63o30nOFaKVXM+kIDTMupgQIj6zN9rjcDu+hL5EKGctYIGdzWSdBmcG35XX1wLLPZMYSpKpTvIyiIqjUEREAUHbn0at5t/4Spyg7c+jVvNv/CUBOREQEHaHlMP5x3uaqnKDtDymH8473NVTkAREQBERAFA2xtZuHp53AuJOVrRq5xBMCbCwJJO4FTnGF8+2htV+JcHk9gGadMTEbnu+06DN9JgCZJklzZooUeJLtzK+ths/aqd9zi50WBe45nDwn2DgV518AIkaget3xZS2xPIb99/zKPNi47hAbz4czKraT1Ztq4SjJSbjv+Dn3STdbLDBZbALMfEt3ESeQ9vH8lc7JwsS7ef1Ci4bC7z6vWPWrLDuy/mk6UpQdjt4T2bNw4svgic0LZa5xE7l4HF8lzo0pS2ROzJK5zpJgiHB7W9mIJHHmN1t69tr7bqMOVrQAQIeb33xu9akbH2wKjD1hAc3WSAHA711aOFxGFisTa66X6+RbRqOlLMQNh0AadVzXdsU3ENm+YFoNuGVxv48F50+j/W0+1UDM2YZTbtC7QADMEkXMCRzCvm7JaD825zBrlaYGkcLWJ0O9aNw+Q2FyWmTJnK4GDvvEelX/wCfFt5OfbUqxmIgpZ9dfp5/gqgwthxBAOh3H0qzbhG4ml1YMubPZmC4Eg9k8Rw3+tWj9jirQe+hAz5XdWL5aje82fBxtbQKp2jsapQh0GLXiQLCxPjP3LBklT15GeLdPRrQ63Zm0TUpFgIFZjQCDpMdkkcDF+BlcFtfFVX1D1sSDLQGhoaDJgHU63M6jUrrejO0BUqulga/q2kuky/tRYaAaTxkKTt/o+KwsIcJIIAvNy0mLAmDrqVtvKVPws3YapCFRSkro+fPLnGLucYAB1M2Auo1Gtke6m2S1pgGNQC6ST6j4LvcfsipkzU2DMGNDdxaXZnPc5x1cLgfzLkPkdRziGtzlveMT7fixUaMeGnfbqzbWtjJJbRS19fIU6gdO/iu36FbVqVBUp1HZuryFriZeWuzWdxgtN+a4qjSyjiun6EYFxqurWDGg0+bnHI4+AED0nleanmk0tjyWDo0KTUNOZ2qIi9MAREQBQdufRq3m3/hKnKDtz6NW82/8JQE5ERAQdoeUw/nHe5qqcoO0PKYfzjvc1VOQBERAERUPSrbJpMFOnPWVZAI+o0d5/jJDRzcDoCvUrk4Qc5KKPLpRtsBrqFM9t3Ze4f2bXa3+2W6AXEzwnl3ANEARI04NFvRwSmyOcSdSbm5JJ1JNyTdGi8nX2cPjwRvkjs0qSpxsjYCB8ekrV7bQLOiJ4cIHHesuPojhy5rLRb2lRLGrqxRVKUEjcLcF64bDlxVriAIg8L2vfdPFa0cOGxG5VcPU+fj7HtVTbvH1ob06cC62lYHx+iyrT6BK2hmSdfjwRJRVuJy8TQkm5rY8cXhusYW6Tv4HiuXrUS1xa4QQuuUbGbPbU1sdAR8XXQwOM4Dyy91/QxkHZG3uraWvkgXbH4fDmrd3SOk5l81+DRmB8TYrkq9AscWuEEfEqRs1/aIMQRv5LdiPZtCpetHd66bP1uecPiPLe1y8o13BwzHgZEgFpEtOvP0K7o7TcHHvvaQ4OZnc6WkbsxMOEW8Y4FV+FcKjBSMB/dYYF7SGO5ToeJUehVLXxO+JJiNy5lai94aW5dSyvgaqgnTavFarqu3ffzOqp7HaKlCtRMsBI7JEZXZiTzF4I/RXz2yIXLYN9Wmew4AGCREt9WoJ4iFd0sTWeBDG0+LnHN/da2JHMlvgs1KpCa8Jki8y2sYrYFrmDMJDWkBsiDGlzY2EXXHs20etNOnSYGtEkh034CBB5kEjmV0+IwdXK6lao1w71mEEzMibiIXP7a2P8nY2pkAaDfK45hO7NPankABpzXtSjRqRbqry/tlsJOCaRW0cHUe8U2MLnu5ENaJ7zjHZHM+iSvoOxNljD0W05kiS48XOMuIG4SbBVXQ7BtLDiB/adlutmMcRv3l2Y+GXgukU8kYaRNM8ROrFZlbsERF4UhERAFB259Grebf+EqcoO3Po1bzb/wlATkREBB2h5TD+cd7mqpyg7Q8ph/OO9zVU5AEREBhxXzV2LdVe6q91yXDMTIaA8gNZEiPC2+TN5/SHGOrYmpSa51Rjco6sSQHx2gabR2yLGXSBPK1a2nDoADtcxBkNda2Ydku1kNkNjU6CxxaidLDUsru+ZvNsrbcSf04/HhtTtp6/jevTA4R9c5KOV0CS4khmu9wBJk6DfB4LOCwdSq7Kym4O0IcC0MMwczoi19JJ3So5JGxzir3ex4M5fBWXO0A9P7K6wnRWs4uDy2mGyGkDPnN4MTLWxEjvX1ESanFYJ9F/V1AJgOBaZBBLhNwI7ptdeOJGNWEnZM8hTvJMlZIWYWQolpgBZRYQ8TT2CykLMKmVemt5Ix1MfhoK8pr7/RGFX1dplr8pbAmDO8aSrCF4V8C2oQTPBeXU1eDKFCjXWag0z1qUWuEOAI5qqx2w4JLbA7tY/bw04Lao80H2JLTuPsBU2htmlYPDo8Lj0grRQxc6EtH8ORllBxdmc91zqbhDodYgTrG8cf68F2FPEfK6DiQBVY3P1gABcAe1IG8DRUlXYlPEZjTcQ/tOAMTmt3fEDSb3XjhcTUwxa4VIOkgA+oONxxCk68FU8PPkX8anTag5eI6ToxhKrKpY4ywQeJExETuy62gFdyAuR2D0iFV0VDSLoPaDi1+UboDbHXszK64LxJZm1zMlZ3lc1cQAT6SuN2phqmPqtpNcRTa6XkA2abxNu0bADdM7lddJcblZl5SbTvgDxJ0Ck9GtmGjQAd33kvfcntO0F/stDW7u6rcscl38CNP/ossPh202tYwBrWgANFgALABeiIqSYREQBERAFB259Grebf+EqcoO3Po1bzb/wAJQE5ERAQdoeUw/nHe5qqcoO0PKYfzjvc1VOQBERAVG0OjwqmA91On2i6nTysD3OMlzyBJ3yN83Xk3obhuzLCS20lzu0LWcAQHNt3dBe11eIp55dSxVJpWTMNYAIFgNyQsooFYVZtrYjcQG3yPbo8CbHVpFpabHXUBWaL1OxKMnF3Rw2G6PV3VX04yhpPzrmkNLfqw0O7RPIwBreyn1+hzgwllUuqWgODWsPEWBcJ3GTFtV1MLKNp6WLamInUWV7HzdzSCWuBa5pgtIggxPgRB1EhZXSbb6MufUNWiRmd32vJAMNaAWkAltmxERebRfmGvJJaGuNQWNMCXgi0EDS9pNua49WhVpytTvZnztSjXoSapN5ZaaP7m6wrh3RKsKefODU16oAZT/CHkAzG+AJPDSow7HVHFlNjnOHeaBdpmIfJAaZ4lVTwlWNtL+Rnng60LaXv01CKfT6O4lxjqwzm94j1MzE/d4qTU6IVh3alN/wDM0sg74y5pGnP2q2lh68PFHT4r18zThqOKoviU9H5rX13IAwQeCAO0IhpLbzG4n4kKsxmwi3thmknLuMazBketdTV6HfNk9Y51aJB7tPMAbZAO6dLkkbiFUNwuJa4MFF2c3Aden9lxL2y2ACdb3FjIXZhSUoWlZs6k5YiTi5O/l+SloNLXMdTBbmGYXu1zTrJ1C9ekuANegK7B3T840CzXaTG5pmeRlXGak14oVqXyd4sIc52+S5s2e0zMi/HQhemL2c2nFWk94DwQRIggGILYgg8FTOisParJ+u35LqmETkpPn9empA2R0Ua6kytTBDmgWiHES0gghxm2fhMiwIv39FpDQDcgC/oXMdDttUHsENpUXvMBgNzrEz/KYHL19UtM75tTMklsUNSj1+NDb5aAbUIP1nS4MA5BwLv+AcbdHCqdjUCKmJJ31RHh1bCDP/EVbLyo9UjTskgiIqwEREAREQBQdufRq3m3/hKnKDtz6NW82/8ACUBOREQEHaHlMP5x3uaqnIiAIiIAiIgCIiAIiIAiIgCxCIgMrVtMCYAEmTzOkn1D1IiA2REQBERARdo4JlWm5j9NZ3gi4cDuIN1zuxtotfRYyqBBaLgXBcNfv3ckRZMVNxy27l0Fmi0yBs/og+ni6r2u6ulmb3SQXiznWGkyZ05WJXbBEW1bGJkbZN2uf9t7j6Acjf8AKwKciJP3maHuERFE8CIiAIiIAoO3Po1bzb/wlEQE5ERAf//Z"/>
          <p:cNvSpPr>
            <a:spLocks noChangeAspect="1" noChangeArrowheads="1"/>
          </p:cNvSpPr>
          <p:nvPr/>
        </p:nvSpPr>
        <p:spPr bwMode="auto">
          <a:xfrm>
            <a:off x="140021" y="-5381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4" descr="data:image/jpeg;base64,/9j/4AAQSkZJRgABAQAAAQABAAD/2wCEAAkGBhIRERUTExQWFRIVFhwaGRYVGB0cHBwdGRwaHxseGhgcHiggGyAjIB8eHy8gJCgpLS8tHiAyNTAqNSYrLCkBCQoKDgwOGg8PGiwlHyQ2LzQ2MjIsLCo0KzAvLC00NCwsLiwqLDIyKSwvLCwsLCwvLCwsKSwsLCwsLCwsLCwsLP/AABEIAOEA4QMBIgACEQEDEQH/xAAcAAEAAwEBAQEBAAAAAAAAAAAABQYHBAMBAgj/xABHEAACAQMBBQYDBAYGCgIDAAABAgMABBEhBQYSMUEHEyJRYXEyQoEUUpGhI2JykrHBFTNDgqLCFyQ0U3ODsrPR8BbxVJPD/8QAGgEAAgMBAQAAAAAAAAAAAAAAAAQCAwUBBv/EADURAAEDAQUGBAYCAQUAAAAAAAEAAgMRBBIhMUETUWFx0fAFgZGhFCIyscHhI0LxFTNSYnL/2gAMAwEAAhEDEQA/ANwpSlVrqUpShCUpShCUr4zYGToBVE3j7WbeE93bL9pmJwCv9Xk8sMNXPouQeWRV0UL5jRgqq3yNjFXFXsmq1tntGsLbIMveOM+CHxnI5gkeFT6FhVPXdja+1fFdy/Z4D/Z4xpp/Yg/9xuIVLndLY2zF47lkZgCc3B4iQNTwwgYbHopPrTjbNCw0e4uO5vVUGWR30ig3noo+XtYubglbGyZ9QOJg0mM/eSMAL+9QW+8dySSy26+RMaj6cIdx9TVn2/vebSWK2gtWmlmXMQVkjjPPIDHkQBnljUa12bLnv2jmNykMR4f0QiYuwODnjyOEkHGMac9POy+GNvMjaAd5qe/JRuFxo55PLAKmR9mu0nGZtpOCegeVx9Msv8K+/wChh2+O+Zv+Uf5ymvTdWLaW0LQXA2kySEsAncx8IKnqQBz06aZ5GrJuFvHLdwOJwBcQSGKTHIleuBy6g9MgkYBxVkk1ojrRwwwNBl6hQZFE+gLTjvP7VX/0LEfBesp/4X/iQUbsw2gg/RbSfPTxSp+au2KtnaBtia1sZZYP6wcIDYzwBiAWwdNOmcjJGQRpUBshrwmCa0vvt0ZZRcRycA4Q2OIgHDIQMkLz5c+R4ye0PZfLhTiB96YeZXXRRNN0A+RPVcB2XvFbgcEyzgfKGRsj1Mqq34HNB2m39rpe2WADguoaMfQniVj7EVYd794b6wL3AS3ks14QFLOsuWwOeCuMn10qQ2DvNJcv3UtnPAxj4+JwGiIyBwiQHUnOcY5A5xUS+8y++NpHDA9+S6GUdda8g8cVwbI7UrCfAaQwN5TDhH74JT8SKtkcgYAggg8iDkH61Wtr7gbPuiwMapL1aEhGBbqyjwknnllNVOXcLaWzmL7PuDImcmI4BPLmjfo30+bwnyqnY2eX6HXTudl69VZflZ9QqOHRanSs62F2tLx9zfxGCUaFgrcOf1kPiT8x1yK0G3uFkUOjK6MMhlIII8wRoaVmgkhNHhXRytkFWlelKUqhWJSlKEJSlKEJSlKEJSlKEJSlKEJURvHvTb2MfHM2pzwouruR90fzOAPOorfnf6OwXgXElyw8KdFB+aTHIeQ5n0GSK5u3uDJcub7ahJJ8Qic40Go70clUc+7GMdeq09DZhd2sxo33PLqlpJTW5HifYc1xAbR283/49jn14Tj8DMc+yjHQjW67vbvbP2fIsMZT7U6kgyEGVgOZH3V05KADg88GuTtA3kuLG3ie1SMxMQpkIJCDA4AFXA4W5cWccgNWBqr7d3iF4sfGptNq22HiyfBKM/Cj8iHxlQdCdAWDGnA2SZgDflZjgPudTx9VRVsbscXcfx+FaoduPfS3dgxe0niYcLxOCzR5GWUkaEjHTQSL1BqvnYcOzdsW5Yd5FcoUEk5DsJcgcXER8RPAM6fG3QV5ba2yJEtdt248cJEVzGD0OhB1H3iATz44z8tXLfDd3+krVBG/duHSSOQgjh8zjQ54SSB5gcsVyoiIBwa6oPA5H8FS+sVzIxHEd4KD7XbcpHbXSFleCbBdPiVXGpHTOVUDPn610bBu9nWs6gbQkubiY92DJMZdWIIGFHCuowM664zrVqv9kR3EPc3CiRTw8Q1UEqQ2dDkajOM+mtfdn7Et7cYhhjj/AGEC59yBrSwnbshGa4Vy731VuyN+8FnO4+2JrCGa2FldzP37mMrGRHjCqOKRvhBKk5wRg5q07gbvzW0c0lwAJ7mVpXRdQnFrw5BIJySdDjXGTjJtVK5LadpWgpXPipMhu0xyVd30nvI445LVe8CyDvogoJePqACM56aa69eVUmDZ4n2jbS2FlcWfA4M7SR90nACpKhckagFeFccxpzI1ilcitGzbQDHH33jXgh8N41r3wVC7T/08ljZDJ7+4DMAfkXCtn6OT/dqW343ySwiAXha4k0jQnAHTiblhR9MnTI1InpdnRPIkrRo0keeByoLLkEHhbmMgkaVEzbkWkly9zInevIvCVlPGgH6qtnhP8NcYyc9ZLGQ0PBo2vmSftkouY/EtzPsqNsnYLW21tntLIZbmdZpJnzkEmN8AY0KjH16YGALjvTvLcWLiZoVkscKHZHxKrEkZ4WwGU+EAA5zkkgVCQ7kfZdsW0lvCy2gRyx4sqrssoIAJLKDlfTJr8bwH+ldpx2S62tqe8uCOTP8Ac5Y/U5/NJ1WmnlssjXHFobjwxO44HQKltWNIGBrh6BTpXZu2YfklwOY8Msf+ZdR7HHUVTLrYG0NiMZrVzPaZy6EZwP10HLT+0THLUADFSm998v26O1sRHFezFRLcKAGRRhwpPUkKGIPMBRrxCrHu/tu6702t5CRMFLLPGCYZFBAzn5G1HhP5ZAqLS+JlRi043Tu3/sc6LpDZHY4OGo3pulvzb7QXCngnAy0LHUeZU/OvqPMZAzVjrPt8ezXib7VYforlTxcCnhDHzQ/I5/dPXGSa99xe0P7Q32a7Hd3anhyRwhyOYK/LIOq9eY8gvLZ2vaZYMtRqP0rGSua65Jnod/7V6pSlIJpKUpQhKUpQhKUpQhKqe/u/K2EfCmGuZB4FPJRy439PIdT6AkSu9O8cdjbtM+p5ImcF3PIfzJ6AE1SOz3diS7lO07zxOzcUSkYBI5ScJ+UckHpnXwmnrNC26ZpfpHud3VLSyOrs2Zn2G9du4e4bK3229y9y541V9ShPzMPv+Q+XTrynrDbdptaGeEBsAtHJG4KOBkgNw8xnGRnUEYIBBFWSqXvXunMs639hhbtfjTksy9QeQzyGpGdDkFQaltdu8l5odDoOHLjoi5sm0aK795UPsvis5Dsi+zJaXAK28x00PJM9DnAHVWxjQrjp3c3cMiTbNvoTJHbH9BcYIBRtQFfoRp4QSAPCdF16hZ3m0p7dri2Frb20glwzh3kkX4QMAcKg6knn9fDeasmnLcP7HE0OR3impGahHFXHTju3dFA7q7mQbPRliLsXILNI2c8OeHwjCjGeYGT15Cp6lKRe9z3XnGpTLWhooEpSlRUkpXwmuObbduhw00SnyMij+JqTWl2QUXODcyu2lccG2IHOEmiY+Sup/ga7K4WluBCGuDsQUpSlcUkqPTZCRCZrdI45ZcsW4dC+DhnAxnUknzyepqQpXQSFwgFZNsbYlsjyWu1UZby4k4kuWPhc58PcygDgbiOeE4zlQRqFE9vRtqbZ2zcQTG4ljk7l5nwzR5DNlwMgsBwoOLJywJz1vEsCtjiUNwkEZGcEciM8iPOs1u7A2DX0UtpLc2167OssC8TAtxHgkGhXhYkhvXIySQNJkondV2lDTQ6YVyw01SrmGNtB69fPVSuytt3VrdwWt1Ml0l0haKZFClSoyQyjQoRyYa59OXtv5uCt6vfQ4S7Tkw048cgx6EdG6e3L17P9kOLG2N1EBPDxd13ijjjVsgDXVMrpjmBgHBGBbaokl2ctY8xhhkcd24iim2O+yj8j7Khdn2/bTn7HdZW7TIBbQvw8wfKRcajqMkcji+VQe0jcoyj7bbArdRYYhObhdQRj51xkHmQMa4XEvuDviu0LfLYE8eBIo655OB91vyII8ieWiJr27eIYajcehXInua7Zvz0O/wDas9KUpBNJSlKEJXxmAGToB1r7VD7WN4zDbi2jyZrnwkLqe75MAPNzhMdQWxyq6GIzPDBqq5HiNpcVXwG29tPr9ht/plc/jmUj0wq9CNdTvbuO2heRvDFEhY4HJVHIAeg0AqL3J3bFjaJFp3h8UpHVzz16hdFHoBUve2aTRvFIMpIpVh5hhg69KZtErXvDW/Q3Afk8yqooy1pcfqKpe6/arHeXIgaAxcee7bj4s4BOHHCOEkDoSM6e97ql7udl1vZ3AnEkkjJngD8IAyMZOAOI4JHQa8s4xdKjadjf/hy73qUO0u/yZpSlKWVyUpShC+M2NTyqnbc3+CkpbAMesjfD/dHze/L3qM3w3nMzGGI/oVOGI+cj/KPz9sVWK37F4aCA+YeXXp6rDtdvNbkXr06rpvtpSznMsjP6E+H6KPCPwrmApXwsBzrca0NFGhZBNTUr6Rmu3Z+2Z4Md1Iyj7ucr+6dPw1riBpQ5ocKOFQhpINQVoOwd+klIScCNzoGHwH8fhPvkevSrXWJkVc9y96CCLeU5B0jc/khP8D9PKsC2+HBoMkXmOi2bHbySGS+vVXmlKVhraSlKUISsw2z2xNDdSRrAGhikKMSxDtwnDFeg1BwDnOmozpp9VPaHZjYz3JuHV8s3E8YbEbt1LLjOvMgEA655nLVmdC0nbCoVEwkIGzKtMUgYAjkQCPrWU722D7Iv0v7cfoJWIkQcsnV09A+OJfJgegArWAMVw7c2Ol3byQSfDIuM9QeasM9QcEe1Rs82yfj9JwI4Ls0d9uGYyXvY3qTRpLGeJHUMp8wRke3tXvWadlm1nglm2bPo8bMYx0yD41XzB/rB5gsa0uq7RDsZC3TTiFKKTaNqlKUpdWoTWU7sL/Su2JbttYLfHd55aZEPMejS+jYq39o+2fs2z5WBw8n6JNcHL6Eg+YXib6Vw9n9vHYbKE8x4A4M7tqcK2ODQDPwBdAOZNaNnBjhdIM3fKPz0SkvzyBugxP4X429vDfvevHs9UkW1Re+R8YdpDkKCcaqozow5tnJAFNgdrVpP4Z/9Wk/XOYzz5ScgNObAD1NdtlaW0ttcx7OuIxJcM7s/HxlXk+IkcXEunLyJzrUbtLdZWlsNnrETbQKZZZSmjcOnBx44cuxJddCQ2atAhcLjm0p5HAYk6GpyCidoDeaa+4z08lfQc8q+0pWanEpSlCEqv767WMFvhTiSU8II5gfMfw0z5kVYKzntAuuK5CdI4x+LEk/lw09YIRLOAchj6JK3SmOE0zOCrIFKUr1y8wunZtg08qRLoXOMnoBqT9ACa1HZe70FuoCICcauwBY+5/kNKoW5VwqXiZ+ZWUe51H8MfWtPrz3i0rw8R6U9VueGRMLS8519FD7Z3XguFOVCSY0kUAEe/wB4eh/I61l9xA0bsjDDKxUj1H8q2isl3juFe7mZdVL4z+yAp/MGp+EyvJcwnD7KHicTGhrxmVG0/L1H8qUreWMtX3Z2t9pt1c/GPC/7S8/xGG+tStUTs5u8PLHnQqHA9jhj+a/hV7rx1shEUzmjLqvVWSUywhxzSlKUomkrl2pPIkLvFGJZFUlYy3DxEfLxdCeQ9a6qV0YFCod92h3dsneXOzWijzji+0IdTyAHDk1JbqbS2lcSNLcQxwWrJ4I8nvM6EE+mMg54Ty8PUx28+zC98Li9kVNm2qK6g8mkY4ww5scjl1BRQDxNVh3l3ia0jSRYJbhWbDdyOIqME8RGOWnMkDlrrTz7haGsYKu54cBU570q29eJc40HL8aKk9qNi1pdW+0oR4gwV8aZZdVzp8y8SE+QUda0iwvUmiSVDlJFDKfRhkVCbVSLauzX7khlmjJjJ0w6nKg+RDjBHvUJ2O7Z72zaEnxQPpnnwPllzn14xjyArkgMlnqc2Gh5HocENIZLQZOx81faUpWam1mHaxKbi6s7FSfGwLYHLvGCK30Ac1a9796rbZ8UayxtIsmVWNQp0QDOQxAwMgdeYqqW4NzvKxJ8NupwPRYwuPo8hNaBtbYFtdACeFJMAgFhqM8+Fua/QitWQsYImPyAqacUkwOdfc3OtPRZZfbGa7/SWux3hPySLMIiPIiMgIPcfjV83A2XeQW7LeSM8hfKhn4yq4GnF55z1PSoLau5NpZeOC/ewYnIUygoT6ozBn9iT7VfbGF0iRZH7yRUUM+AOJgBlsDQZOuBRaZw6MNblxBr6kkehXYY6Pqc/KntRe9KUrOTaUpShCVlO+Un+vTe6f8AbStWrJ+0L9FtDxDCzRqyt0LLlCv4Kp+tSE08IL7PmBurhr18lkeMB/w9WaGv36qI730p3vpXnXDdbWRHVef3j93yqmHxfxGd12M1OeQ08uzgvIsmmeaNUkJuoyCORBwR7HpVw2V2jMq8M0Zcj50IBPuvLPqD9KpYORkaiua/vREudOL5R5n/AMUs7xG2WtwiOJ0wHfNXWe22iN/8ZxKu+2u0F5FKQoYwRguT4semPh99fpzqqCX0rntbpZFDKfceR8jX7kkCgknAHU0R+J2yzExNwO6grVRmttokf85x5L2730p3vpUfYbSWUkciDoPMeddlMTeMeIwPLJDQjgOirfNKw0crR2fSf62f+E38UrS6zTsvHeXM8i/BHGEz0LO2TjzwEH71aXV7pJ5aOn+rlTl7L2PhQcLMC/M1SlKVFaiUpShCp3ajZF7WKQoZIoLiOWaMalohxB9PZtc6AZPSvO57V9nRoO6ZpWwAkUcbAnoB4lAH/uAauhrORtTaKhpY9mWtnpxPNM6YAxqXKlG+uKeguyNDXjL/ALAZ8/wlpKtdeac+FVPdnGz5orQmZTG00zyiI6d2rkYXHTlxY5jiwQDmqtu4fse37iDJCT8RUHkSwEq49AONRXbuJvVf3l4/eFXtURlLRJiPj8JXDMOMnGdPXJHI1ydog7jathcg44iqn2SQcX4rJimGsdtnxvpVwOWhzHoqS4bNr26FafSlKxloLMezWMPtPaMx1IdwD6SSsf8AIPwpvza363TyyvcnZx5fY3AZAFUHjTAzqGOuRr8Q5U7GPE97J95o/wCMp/nU5e9p0cUjxtaXh4HZeJYxhuFiMqSwyDjIPkRW3IXttLrra0AHsMuKzow0wippUn7rg3T3O2NMBJATcMupMjniBzzeMcI/FcH1rQqzDZu1tm3O0IJI7W5t7kucNwIiN4Wz3gDnnqcgZJxkkVp9J2u9eF4nz078kxBdphTySlKUmmFW4N/bUkh+ONgcEOudf7uamrPacUwzHIj/ALLA/iOlZntrZypfvG5KxvKDxDGgkIORnTAJI+lSV72fTxnihkDkaj5G+hzj65FZjLRNiLtad94Lz0VvtdXC4HBpoaYHvkFolUbtb3e+0WgmUZktyW94zjvPwwH9lPnUdbb2Xto3BOpcD5ZRhsD7r9fc8VXLY+88F0MKcPjWN+f06MPbPrin7LbmiQOGBGh+yejtsFqBiODtxwK/ncXkmMcbY/aNeNW/tB3IaxlMkYJtZD4T/uyfkPp90+WnMZNRr2sBjc2/GBQ948VkviMTi0hekVy66KzAeQJ/hX4dyTkkk+ZOa+UqwRtDi4AVOqhQZr9RyFTlSQfMHFfZZ2b4mJ9zmvxSgsaXXqCu9FBmgONetekl45GGdiOuSfzrzq/dmW4xuJFupgRBG2UUj+sYcj6op19SMcgRVVodFG3aSAYZfpWRxGVwaFf+znd42dkiuMSyHvJB5FgMKf2VAB9c1aKhNtb3QW2VJ45PuJzH7R5L/H0qnzbx316xSEMq/di0x+1J0/ECvE2i2tLyTi46Bastvhs1Im/M7cMVoF7taGH+skRPRmAJ9hzNRH/zu2MiRpxuXYKCFwMkgDPFg9egNV+y7O5G8U8qp1IXxH1yxwAfxqP3Ps1kvl4cmOMs4zz4RoufXJU0m60TXmi7SvfeCSkt1rvsbcDQ40xxPfktSpSlaS9AlZHvOm0Lu9kjktpp7WJyEijLRRMM5VmkIIc4xnB0OcFda1yqjabanN3tWMyeC3SEwgqvgLxMx6ZbLAHxE03ZXlhc4AGg1rvAwpzVEzQ4AErw2G+1uONfstra2qsAY+LLhOvCUJXP0Gv41F9t9uDbQP1ErKD+2hJ/6BXdd7wznZtjMJcTSS2/eFcAsHOGGAMAHPQCvz2zpmwjPlcKf8Eg/nTMNRaGOIAxIwr+VRLTYuGJUt/8rH3h/wC/SvtYt/Tj/eNfaZ/0wKn44blf+xbQ3qdVaP8A/qP5VJ7W7QbyFpsbNk7qFnBld2VSqMRxjMeoIGRgnQ1G9mDBNo7Ri68Z0/4csg/LiH41Lbzf0pdNNawwRJasOAzyNqysBkqAcjmR8J5c6omDXWl18ChpmaaD1VsdRCA0nXIV1K/FhvnftPbLNaJDBcPwhy/ET4GYcODpyHMVe6oNjuxtA3FrHO8JtLJsxsueNwqlY+MfexjPIfF8Whq/UnablRcp5czv1omYb1Der5pSlKVVyo3aRsvSOcD9RvzK/wAxn1FWPdfan2i2R85cDhfz4l0OffRvrXZtPZ6zxPE3Jxj2PQj1BwfpWfbrbSayumgl0Vm4G8gw+FvY55+RB6Ug7+Ge9o779/lYkh+EtgkP0yYHge/ytEu7JJV4JFDKejDP/wBH1qkbe3BZP0lqSQNe7J8Qx9xuvsdfU8qv1KZlgZKPmC0LTY4rSKPGO/ULP9jb3q6m2vlDo3hLuPykH+bp186r+9PZHJHmSyPex8+6ZvGv7LHRx7ni0+Y1et6d0FuAZI8LP+AfHRvXyb8fSC3S3oaBvs1xkIDwgtzQ/db9X+Hty5ZbbNYn3HGoOvXv2WTedC8QWvEH6XfgrIJ4GjYo6sjjmrgqw91Oor8V/Td/suGdeGaJJF8nUMPpkaVUt4NyNkwJ30lscZAxE7jU+Shwor0zfF4wKyNI9+ivlsNwF14UG9YjXtZWUkzhIkaRz8qKWPuQOQ9TpW2bA3H2VLGs0dto2cCVnbkSDlWdl5irXa2UUCcMaJGg6IoUD6DSuO8XYRWNpPPsoisF8BxdgdyzDdbsl4cTX5Cqvi7kHTT/AHrjTA6qp8stjIqV27vkzkQWYKp8IZBhm6AIB8I9tfavHeTeGS9lFvBkx5wAOch8z+qOY6dT0xat2d1UtV4jhpiPE/l6L5D15n8APM2m2TW59AflGvTv2VALrQ4w2XBgzdv4Dv2zg9g9no0e5P8AylP/AFMP4D8TV1t7ZY1CooVRyCjAH0FetfCcVKKFkQo0LXs1kiszaRjz1Kgt9dqdxasAfHJ4F+vxH6DOvnio3s52ZwxPMechwv7K5/ic/gKgttXbbRvFjj+AHhU9MfM/5Z9gOtaPaWqxIqKMKqhQPQUtGdtMZNBgO+9Fn2c/FWszf1ZgOJ1PfBe1KUp9bSVn28O7Oyp9o8E8khvJ8ERqTgcEY5kIeDwrnxHWtBrP93r63h2hfpcskd085aOSTAzEyjuwjt1A6Dn64OGrNeF5zSagad5b1RNQ0Dh6rl2Xu3sEyoY51MvGvADNgluIcIAOCSTgY613dsz4sE9bhR/gkP8AKoO93fsoH2faWzJLdi7R3kXHH3aFnbjK8sDGAeYX0qR7bpgLSBepmLfuo4/zU80XrRGbxOefeqWdhC8UA5LL/wCj28jSti/+Ifqn/wB+lKZ/1FqX+DUHssi33kmTGBOrBfI8aLKT+8rD3qZ3ta4u7+LZ8czQRGDv5XTRmHGV4QR7eePFrnGDDdpo+y7Qsr0ZAGAxHlGwJHuyuw+lW/ejdY3ZimgmMFzFnglUZBVsZVlyMg9PLXQ5IpJzm1jlOraVzoRhVNNafnYNDXyKq22+zWCxtpLm1mmiuIFMgkLDxcOvCwCgHi5Y5E4yCMg37Yt/39vDNjHexI+PLjUNj86znbuyVQgbW2qZI1wfs8a8LNqMZVNcdM8OnRhzq6bn71QX0TGBWRYmCcDAA4wOE4UkAHUD2NQtAe6IOJvU1oacqmlfwpxFofQYcFP0pSs5NpVR353aMq9/GMyKPEB8yjyHUj8x7AVbqVXLGJGlpS9os7LRGY35FU/cnekSKIJT+kA8DE/GB0/aH5j61cKou9u5xBM9uNebIvMH7yY/gPpXpu1v4CBHcnB6S9D+35H9bl546qRTGM7KXyO/vvjm2a1us7vh7Tno7Qjr3zu1VHfjdnvUM8Y/SqPEB8yjr6kD8Rp5VbVYEZGoPWvtNyxiRpaVpWizstEZjfkfbiqluJvF3qdzIcyIPCT8y/8AleXtj1r37Qv9k/5i/wA6rG8Vk1heLLEMITxoOn66e2v4NVg31u1lsFkX4XZCPrmkGyHZPjdm3vvyWK2Z/wALLBL9TAfMaHvgu/cf/YYv7/8A3HqH3+3i4R9mQ6kZkI6A8l+vM+mPOu3d3aK2+y1lbkocgeZ7xwB9TgVA7mbNa6uWuJfEEbiJPVzqPoOeOnhoc8mJkTMyB6UUpZXOghs0Z+Z4HkKY981Y9zt2vs8feOP0zjX9Ufd9+p9farJSvxLKFBZiAoGSScAD1NaEbBG26FtQwsgjDG5BfuqRvxvSMG2iOSdJGHQdUHr5/h54895d+eLMVtnXQyDmfSP+HF+HnXRuhuZ3ZE048Y1RD8v6zfreQ6e/JOWUzHZxeZWTaLU+1O+Hs3m7QDh31HbuXu39nj7yQfpnHL7q/d9zzP0HSrNSlORxiNoaFrQQMgjEbMglKUqauXldXKxo0jnCIpZiegUZJ/Cs53g302LeACWKS4YaDgjZXA54DZRgPTNaLe2aTRvHIOJHUqy66hhgjI15Vne1tjbQ2ZFILN2uLR1Yd0/ikh4lIDJ1IB1wPqvNqdsgjJxNHaY096HH0S05cBhlyr7L37Pr2wM2LOxmiDKxM8oyMAgFQ5ZuZx4QRyz0rh7UMT7RsLbGdQWHpLIq/wAEP0q2dnd9BJs+AQNlY0CNpjDhQX09Sc5GRrzqpbLb7ZvFLJklLYMBpp4AI8Z/bZmHtTLHUnfJj8oOZJ4aqp4rG1u8jqtRpSlYyfVR7Utkd/s+QgeKEiUey5D/AOAsfoK/O6Nx/SOyVTvHRwvdM8bkOrR4weIa5K8LHz4sdat0kYYFSMgjBHmDzrLtwZW2dtOfZ7k8DnMZPUqOJDyxlozqfNQK0IDtIHNGbfmHLXqlJBdlDtHYdFy7Z2baW0htLMKbrnPeXDA9yPmbjPhR9dSoBGdPERiw7nbesIHjsbMSTsxPeToh4eIA+J254JGAQCo01r8bb3H2Xbyy3l25CSOXEZbC8R1bhVfG5J4mwD1OlQO2N652twLOL7DZMeGMqoEs7NyEKL5k6sv72fCXcJ2BoqeJwFfcmmgGAVGMTi405Dd+Oa16lcOxJZmt4muFCTlF7xRyDY1/+tccsnnXawz6etYxFDRaANRVfiedUBZmCqOZY4A9yagr3fu0j0DGQjpGM/4jhT9DVX3q3augxkLPcJrhuZUeRQcvdRjTJxVVrKmtcjTdu0599V5q2+LzwvLAy7zx9NPur3cdpgz4ICR5s+PyCn+NVfbe10uG4xCsbk+IqxIb3GAM+tRlKTfNJJg4+w6LEn8QtE7bshqOQ6KU2RvLPbaRtlPuNqv0HMfQirjs3tFhbSVGjPmPEv5eL8qzqldjnkjwaV2zeJWiz4NNRuOK0neaaC8tW7uRGePxqAw4tOY4eeoyPfFVKHaPFs+SE/2cqsvs2cj6HX+9UHX0GiSYvdepjSnNTtHiBmffu0JBB4/4U1tDaf8AqVtAD992/wD2OF/zHHtV22RcW9jbJHJLGrgcTjiBPEdToNTjly6CsvzXyiKYxm9TGgC7B4k6F5fdqaADgAPytD2l2jRLpCjSH7zeFf8AyfwFU3a28E9yf0j+Hoi6KPp19zk1HUrkk75PqKqtPiNotGD3YbhgO+al9h7cS2PF3CySdHZjp+yMYHvzqy2/aYvzwEDzVwfyIH8aodKGTyMFGn2HREHiNogbdYaDkOi1Sx34tJdOPuz5SDh/xar+dTkUoYZUgg8iDkH61h9XLdLdm6DCQu9vHzI+Zv7hyPqw+lOw2uRzrpbXl30W7YfFp53XDHXiMPXT7LQaUqJ3p279itZLjgLlBoo6kkAZOPCozknoAa1WtLiGjMr0ZIAqV4DfW0+1PaNKEmQgYfwhiwBAVjoTqBjnnOM1O1lE+8Eu1YtdlR3CjTiS4UOn1A40z5HQ+orr3BtdqQ3AidZI7IKTwzkSFQBhVRwFwc40wFwDpmnpLIGsJrQjMEg+lMfIjzSzZyTlUHWhV22zdx2NrPOqqoUM+AAoZzyz6s2BnzNVHsb2URby3L5LzvgE65Eecn3Lls+wrx7XNqtIYNnxaySsrMPc8MYOnItlj5cINX3ZGzFtoI4U+GNAoPngak+pOv1qDv47NQ5vPsP2gC/Nwb9yuylKVnJtKzrta2E3DFfw6SwEBiBrw8WUb+4/5Mc8q0WvO4t1kRkcBkdSrKeRBGCD6EVfBMYZA8dhVyxiRpaVX9nz2+1LSG4aFZWTLCNvllUEMuunPlxDHwt5GqVsu5v5Z2vXsy0wyEe5buobdAPlVsM/XLDHXzNfNgXTbE2i9rMx+yTkFXbkM6I5PLT4H5cgdABVz3l3NF7MrT3EgtEXW3U8Klgc8TODyxj1GNCK0vlhcR/R2RxOG4U98uKUFZBX+wzGGe9Vndre2/uL9FDrcwjKzCCPhhjzyZZXwzEaHB5ji4eLnWmg1lO398lMZtdnDuLNGVJrtFPCgc4JTh5Z+/nLa46NVi3btZ9nzR2o47ixmGYZgMmJgvEyvjTu21Kt0JxrnIhaYbwvABvDUgb9K8M6KcMmNK1496cVdah9q7p21wSWThc/Onhb69D9QamKVluY14o4VV8kTJRdeAQs/vuzeQaxSqw8nBU/iMg/gKh5tzLxT/VcQ81ZT/PP5VrFKUdYYzlUd8VkyeCWZ5qKjketVjp3duh/YS/uGvWLdS7blA/1wv8A1EVrtKh8A3eVQPAIdXH2WZ2nZ9dNjj4Ix1y2T+C5B/GvTeDc5LW27zvGeTiA5ALrnpqfzrSKj9t7HW6i7tmKjiByuM6e9SdY2Bhu4lWv8HgbE4RirqYVPYVK2PuQtzapKJGSRuLIIBXwswGBoRoPM1zXXZ/dL8PBIOnC2D+DYH51oWyNmLbQrEpLKucFuerE9PeuyhtiYWCuB1XR4NZ3RtDxR1BWh1p6LIZN1rtecD/QA/wJrzXdy6P9hL9UI/jWxUqPwDd5VJ8Ahrg4+yyiDcq8Y/1XCPNmUflkn8qmbDs2Y4M0oA6iMZ/xHGPwNX6lTbYoxnU98ExH4LZWGpqeZ6UUVsvdm3t9Y0HF99tW/E8vpipWlKba0NFGii1o42Ri6wUC/EsoVSzEBQCSTyAHMmqK++u0JVM9rYd5Z68JdsSSKPmVPiUHoOFiRj6S9/tq3vTd7ODlJ+7aM8S4zxpqVB+IDOSOo1GRrUDuzvytii2W0FMEsChVfhZkdBopBUE8tM8jjmDkDQhhIaTcq7DA1yOop2FTI8E/VQb+O5eez9i2W0wbqxZ7K7Q4cR6cLHXDoCAVbnlcZ1zkgirhZXMtrZ8d9KryRqzSSIMAgZxgYGTjA0AyeQHKq7uWFub+7voFK2sirGpIKiVxjjcKRpgjHuW68QER2ibYkvrmPZltr4x3pHLiGuD+qg8TeuBzGKtcx0smyJwGJrm0UxFeCrDgxl/XLnxovnZzZPfXs+0phoGIjB6MRjA8wiYXPUnzFajXFsXZEdrBHBGPBGuPUnmWOOrHJPqa7aRtM21kqMshyCYhj2baHPXmlKUpZXJSlKEKub87pLtC3KjAnTLRMeh6qT91uR+hwcVXez3envlbZt6P0yBkCyjPeIBho2zozKM/tLrrgmtFqi9oe4puMXVtlbuPBPDoXC8sHpIuND15HpjQs0rXN2MhoNDuPRKysLTtGZ6jeOq99h7Eks5nsTF32zpw7IxAPd5+OOXPxA5wDqfccRWN3g2kII/6L2exXu42M0xdm7iIZZvGTkNj18IwBgkcMluJv2t6nczeC7QEMPh48c2UdGHVentyjN79jxbL2TMkPGz3EgV5n8TNxtk942OXDlBy1b7zasNvba5IPmqMNCf+R5D19VWSDHeYcPtwXZuFtgW2yo5rybhjLkIZPlTPCqjqRkFgein7o0vSsCMjUHqKzfc/YD3xhuJ1K2VuirawN83CAO9kHXOM+p9BlujeLbNxZbRRbeRrprnLNZvjwhVwDG/OPIU6YI8LE5yKrmhEkpDT82J4cuYGZyUo5CxgJGGA/a0GlRm7+8Ed5EZEV1KtwOkilWRwASrA9Rkcs1J0i5paaFNAgioSlKVFdSlKUISlKUISlKUISlK8Lm9SNXZiAI1Lt5hQCckfQ/hQBVFaL2ZsDJ5VmW9O/v2hkhid4LB5DFJfKD4iB4hE3IDpx+5AIXxd9nLtbaEYuoLmO1jZv0cBjV8qGxmRyCQTg6KMYxyOotlzsKKa2+zSohQoAyovAoPmi5PBg6jU486dYGQOq/E8NPUUJ3ZhLuLpB8uH5UTvTuVHeIjxuY7mIDupwTk45B2GrDrnmCcjmQfLda+lvEkt9oWo763IDO8YMb51BXIxxYAJ4dNQRjOB+NyLK8tJJLOYGS1iAME5x8JOiY6410+XGORWu3fTfOLZ8WThpmH6OPPP9ZvJR5/QV03ydi35tx3d6g5KPy/7hw3rh7Qd9FsIRFFj7TIuEAHwLy4yOXoo6noQDXn2bbmG0iM8wzdTDXi1KKdeEk6lifEx88DXGTF7ibnyzzf0lfZaVzxRow69HYdMD4F6DB54xpNcne2JmwjP/o7+HIIjaXu2jvIfnmlKUrOTaUpShCUpShCUpShCoe/fZ8Z2+1Wfgu1PEQDw94R1DfLJ5HkeRxzHjunv+lyDZ7QVVnOYz3i4WTOhV1IwrnkVOhPLnwjQqrG+O4MG0F4j+jnAwJQOfkHHzD8x0PMHQitDXtEc2QyOo/SVfE5pvx+Y3/tT19OYYXdIy5RCVjQatwjRVHryqqdnuwpf0m0Lof61da4IxwR9AAdRkBdDqAFB1zVcsN7b7ZDi3v0aWDkkgOTj9RzgOB9xsMPQYFXqWeHalo629yVVxgvFjiXrwsrDK5HMaHHUZqbonwtI/q7+wxw3LjXtkNdRooHb28kt9M1lYNwqv+0XY5RryIQj5uYyDnTTGCyyPZltGafZ6STO0jFmALYzwqcAE/NyOp1qL2r2fR2dq8tnLPFNFCxPCxYTcKnR4+RLchwgAE5xpXnsXaH2Ld1ZQcN3blD+tLI3dn1wWB9hVj2xvhDYt4GWNca154KLS9r6v3Hkrbu/vLFeiRog2IpGjJYDBK9VIJBBGCPQjQVLVWuzvY32bZ8KEYd17xtMHL6gEeYXhX6VZaRmDWvIZkmYyS0F2aUrLtlz3lwL6ZNoNAIbiXgVwrpwglgDx/CoBA00Hka9tob/AN0NjwXi8CzPMY2PDkEDvBkA8jlR9c0wbG+tAQcaa6iu5U/ENpUhaXSqBtPa+0bCa2E08Nyk8yxlBHwOMkarg6++uuB1r33ouprnaMOz0leCExGWV4m4XYZYBVbp8I98nOcYMBZjUYilCa8BnxUzMN2PVXZ3ABJIAAySeQAqr7Q7SrKNuCNmuZTyjtlMhPsR4T54BJ9Kg9p2cmyru2KTSy2ly4hlimcvwlsAEE+5Pn4SNcjHr2kbFS1t4Lq2jSM2cytwoOAcLEaeEdXCZ9CfPW2KCO80ONQ7LTyPmoPldQkYUzXrvvt+9SxiuEV7ZS/DOmFaVVLYUq2eEZxyxnLrqMGvPdi4sBI1vaRzXRmBW5umyw+H+0kbAJOcYUY1PlVxmiivLYg+KGePp1V10IPQ4OQaom7VntiKE2UaRxJFI6i6lGfCTzjj+Y5JYE+HBC6YqUbmuiLcAQd9PXU3ToovBDwcwfPuq+bC2zLsUtZ3UUsluGJgnjXiyGJPCcY1JyccwxOnCVNTe5lnNJc3d9KjxJccAiik+MJGDgsPlznIXoS3TBM+twtpbqbmcHgUBppMLxHzx5nyH51n+2e0S5vpPs2zI310M2MNjzGdIl/WbXyAOK6L09660CubtOfCua4SIqVPIaqwb79okViDHHiW6PJM+FM8jJj8Qo1OnIHNQ25+4ks8v27aWXlYhkifn6GReQx0j5DrroJTczs2jtCJpyJro68R1VCdSUzqWz8518sZObrVT52RNMcHm7fy3BSbG6Q3pPIdeKUpSs9NpSlK4hKUpQhKUpQhKUpQhKUpQheF7YxzIY5UV0bmrAEH6Gs72t2WS279/s2Zo3H9mzEHHksnUafC+QeprS6UxDaJIfpOG7QqqSJsmazCx7Ubm0YQ7StmDf7xRwscY14T4X8yyEDyFWh7zZu14hD3iyLni7sM0bgjIzwZDdTzBHvVgvbCOZCkqLIh5q6hh+Bqk7Z7HbSXJhZ4G54HjTP7LHI+jADyppstneamrHbxiPTMeSoLJWigo4cc1O7D3XltZcreTy2/CR3M2HIYkYIk5gAAjh9fTWfdsAnGdOVZed3Nu2f9Rcd+gOilwxI/ZmGFHorV+h2ibUgyLmwLY+ZUkQfv4dT9Kk+zOlNWOa7zAPpggTNYKOaR7r13J7NoZLbiv7cm4MjHxM6kDQY8LDIyCfrXZ2s7PVNmKkKALHKvCiDQDhcaAe9ctv24W5Hjt5QeoRkb8yVrsj7Z7E847ge6J/KQ1eW2vaiRzSaGtK4eSqvWfZ3QRiuDb+6sWzZrO5s1kTM6pLgs+Y21biznAwGH18wKmt89g3H2m3v7RBJNBlHiJ4eOM50BJxpxN+9nUrg8r9s1iPkuD7Iv83rkm7b7UDwwTE/rlF/gzVwMtRLSWVIqMdQdCpX4MQHfpdV9Z3u057cS232W2glErF3Vndl5KoXl1GT0Oc6YNz2rs1LiGSF88EiFTjmMjmM9RzFZx/pQ2hOP9WsDryYiSUfiqqPzxXxtl7wXme8lFshI0DBNPTugX+jMKg+B+F8tYBx/yutlbjdBdXh/hXdr+z2bAkTyrHGi4UO2WIHkNWb2ANVDava2ZH7rZ8DSyHkzKT5arEviI15krjqK9tldjcAJe5medyckDwA5+8clyfXiFXfZmyILZeCGJI16hFAz6k8yfU1UX2aM1xefQdVMCZ4pg0epWdWXZzeXzibaU7AdIlILD0GPBGDp8IJPoa0TZGxYLWPu4I1jT05k+bMdWPqSTXbSlprTJLgctwwCtjhbHiM96UpSllclKUoQlKUoQlKUoQlKUoQlKUoQlKUoQlKUoQlKUoQlKUrqFWt6+Tfs1i22/wCsb3pSvQeGLIt2i5tnfEPetk3R5L7/APivlKn4l9IUbFmVdKUpXnFspSlK4hKUpQhKUpQhKUpQhKUpQhKUpQhf/9k="/>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0" name="Picture 16" descr="http://sustainability.asu.edu/news/wp-content/uploads/2012/04/epa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600" y="4757736"/>
            <a:ext cx="1326753" cy="1326753"/>
          </a:xfrm>
          <a:prstGeom prst="rect">
            <a:avLst/>
          </a:prstGeom>
          <a:no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3124200" y="2667000"/>
            <a:ext cx="0" cy="419100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72200" y="2667000"/>
            <a:ext cx="0" cy="419100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AutoShape 18" descr="data:image/jpeg;base64,/9j/4AAQSkZJRgABAQAAAQABAAD/2wCEAAkGBhQQEBMQEBMUFBQWFhAVFBUWGBUXFRIWFRgZFhUYFhcXHCYfGBojGhUUIS8gLycpLS8uFx4xNTAqOSYsLCkBCQoKDgwOGg8PGiokHyUpLC8yLC4sLSwsLC41KikpNC8tLSksKSwsLCotLTApLC01LCksLCw2LCwtLCwpKjQpKf/AABEIAMIBBAMBIgACEQEDEQH/xAAbAAEAAgMBAQAAAAAAAAAAAAAABAUBAwYCB//EAEsQAAIBAgMDBgkHCgUDBQAAAAECAwARBBIhBRMxBiIyQVFxFCMkYWNzgZGiNEJScqGyswcWM0NigpOUo9NTg7HC0hVE8FSSwdHh/8QAGAEBAQEBAQAAAAAAAAAAAAAAAAIDAQT/xAAuEQEAAQIEAwcEAgMAAAAAAAAAAQIRAyExURJBcTJhgaGxwdEiM5HwE+EjQvH/2gAMAwEAAhEDEQA/APuNK5jF4fGtiGVZHWJpCVcbkiOPcqLZTZmO9ue7P+xUrC4vEx4R3mVd7HvDzmFpEUZgeZfKeq2vCgvaVB8o9D8dPKPQ/HQTqVB8o9D8dPKPQ/HQTqVB8o9D8dPKPQ/HQTqVB8o9D8dPKPQ/HQS5SQpyi5sbDqJ6r1wsW3NopGSkbyndh330DqVmSKR5YY1jVLqWWFFbnaubM9rV1/lHofjpafsh+Ogok2xjJIcW5gMTwSuYVCsTiUiJO7sy67xVsHW/6QW1Ugw8Vt7aEG+jGH3xjjgKTbuRt7JI0ee0cQAyDeSLlBLqIbnNmrqbT9kPx0tP2Q/HQc5LtfGSYVZXWTD5p41YQwvJNHFY5yUdHzc6wuE4fZDk2ztJ7QLE0d1w1sQYmL2fEpGXKZd2GELFmQ2KkE2tw6+2I7Ifjpafsh+Og5HA8sMcwAkwbqWkCKdxiBzS+GF2vcLZJcScxOUmHTsPnD43acmEi6YxBnVW8WICIvBWk5zyQyoLyBQWCWucvN1t1+Wfsh+Os2n7IfjoOLh5S7RLQxbl8uXBmSZsNMGJLQCYZQcvCSa9rZd0x4WNT9lcp8dJJhVmwm7WUzCW0c5MYUXXMzALHY3W5zZit1FmuOkyz9kPx0yz9kPx0E+lQfKPQ/HTyj0Px0E6lQfKPQ/HTyj0Px0E6lQfKPQ/HTyj0Px0E6lQfKPQ/HTyj0Px0E6lQfKPQ/HTyj0Px0E6lQfKPQ/HTyj0Px0E6lRMBiWfOHChkcoctyDzVa+v1vspQS6g7b+TT+ql+6anVB238mn9VL900E6lKUClKUClKUClKUClKUClKUClKUClKUClKUClKUClKUClYNeIZ1cXVgwuy3BBF1JVhp1ggg91BspSlApSlApSlBB2b0p/Wn8NKzWNm9Kf1p/DSs0EbEcqsNG7RvModSysOccpVUYg2HZJH7XA4m1e9o4tZcHLJGcymKax115rDr7q14jkrBJP4Q6sXzBuk2U2EYAK8LeJiP7vnIOnF7Digwc8aLzcsslm51my8RfhwFBe0pSgUpSgUpSgUpSgUpSgUpSgUpSgUpSgUpSgUpSgUNK8ubC9BTbcxzMy4TDm0sgJdx/28XBpPrHooOs68FNY5L4ZYVmgQELHO6qCSbBlSQakk67y/eTWeSuHvCMQ2smItM7HjZheNeAsqoVUDzHtrZs3m4rFp2nDycdOdHu/Z+h/0rONYqeyqeGmrCjSPObxHvl3dZW9KUrR4ylKUClKUEHZvSn9afw0rNY2b0p/Wn8NKzQTag7c+TT+ql+6anVB238mn9VL900GxMeDM0FtVSOS+modnXh5t2feKlVUsLY9dOlh5LH6kqXH9QfbVsK5C66Yi1tilKV1BSlKBSlKBSlKBSlKBSlKBSlKBSlKBSlKBVbyknKYSdlvm3UgW175ipC2tr0iKsqp+UhzJFFx3mIwy201CuJW4/sxtU1aS1wYviU33WWEw4jjWMcFVVHcosP9Kr4+bj5NOnh4Te/XHJIDp/mr7qtRVVitMdAbdKHFJfuaFxf3N76Tk7hzeZiecT8+y2pSlUxKUpQKUpQQdm9Kf1p/DSs1jZvSn9afw0rNBX8ocfiY5YEwsYYPvQ7FHZUIMYS5U80c9yb9SG3DK2o7RllwExliZZAsysCMgIynnrm1K2I77HSuiqDtv5NP6qX7poI+L0xuHN+MWLW3bzoW/wBtWoqq2sPKMG1v1sq300zQSn/bVqKmObWvs09PeWaUqPj8UY0zABjdFAJyi7sEFyAbDndhqmSRSoO+xH+FD/Gf+zTfYj/Ch/jP/ZoJ1Kq/+oy5zHkgzhVYrvnuFYkKbbngSrD2GvZxc3+HD2/pn4fwfOPfQWNKrYsdK2qpA2pGk7HVSQRpD1EEHuo+PlUAlIACVAJnYAljZQPE6kkgDtvQWVKqIdryOzKqwEqbN459DexF9zYkEEEdR0Ne22lKGCFYAzKzqN89yqlQzDxPAF0F/wBoUFpSqc7afemEjDiQDMUM73txv+h7AT7K9w7TkcuEWBijZXtM/NYAEg+J4jMPfQWtKpJNvlRIT4MN3+k8e104HUbm/wA5feK2xbWdlVwMPlYhVO/YXYkrl1h6VwRbjcEdVBbUqAMROdRHD/Gf+zUjAYnexRyWtnRHte9swBtfr40G+lKUA1T7Q5+MwqfRGJmPD5qrEPP+vPuq4qow/Ox8p6o4IEHGwaRndvNeyx/ZU1bNcLnO0T55e62FVW2BafBtb9c636wHgl+y6j3CraqnlEvMiawOXEYQ92aVY7jz2c/bSrQwe3Eb5fmLLalYFZqmRSlKBSlKCDs3pT+tP4aVmsbN6U/rT+GlZoJtQdt/Jp/VS/dNSZ8SiWLsq3vbMQL2BJtfzAn2Gom15Q2FmKkEGKWxBBB5p6xQadu3DYZh1YiP2h1eM/Y591Woqq5SWEKsRfLNg27rYiO5HsvVqKmNZa1Z0Uz1j0n3ZqDtj9GPWYb8ZKnVC2x+ivYmzwE2BJssqEmwBJsATVMm7F4VZUMbglW4gFlPbxUgjhVZ+aOG+g/8Wf8A51vxO0Y3UreZb/OWKYMO4lKgbtP/AFGN/wDbJ/apxVU6LpppnWbNeO5G4WR0DFgQFyLnuTk3xuM92JHhEh49nC1aG/JnhSCPGdHLfMCQA7OhBKmxUNlB4hVX6INaNt7KEoLwzzJKIZ41dosRmcukgQO6roFeQMCFLLY5SMzXwuxiCT4Ziz0Oa0eKy83LcWBBy83TW4udTc3JlIH5OMJm+ffxnzlBtIyFrELcDmAfvN21tw3ILCq6uufNGU+cuhWSOcXsv0kU9zHtvVWeTnSIxuKzkZVcwzl1UCMAZuPGIMbWuWJtqRWE5MquYR4zFopMpssU4HORUjvp80hm6sxbW1hRxdzclIDJrJICWmkRM4AVpBNvGRbXvmxErX1INrWAtUE/k3whumaS+QqRmS+VpVluRl4ZowLcLA6XJNa8ZsRJN0TPOGjhWLOIZzIWUNlkDsCVN2v13ta/XWgcmwCSuLxSliC7LFiAzWXKBm4iwLAcQL8NBYLvaPJKCd2aRnvljBAYAIUuEbhcGxYakggnSokXILCtkaNnyrfLldSt8uS4stiRYe1Re9rVDwvJ9FdpXnnkdo8RGxaCfhMWPXfoggAG9gLdemn810CqgxOIEYLEpuJ/GEgdO1swzBfYijtJC5wvILDxxvGu8tJFHC12BJRAqrrl00T7T5rap/yd4ZzdjKeayAZhZVLBrLzb9Vr3vqTxN6lbCZcNFu2lxExuTnkinLHQDrU9lz5yTbWrH/rEfZJ/Cm/4UHvZezVw0Swx3yrmte1zmYsSbADix6q8bC+Sweqh+4KHbEfZJ/Cm/wCFZ2KhGGgBBBEUQIIIIIQXBB4Ggm0pSgwaqNgjM+Klt0p2UHtWFEi7fpI/vq3Y2FzVTyUXySJ+uQNMeHGZjKeH16mdYa05YdU9I9Z9lvVTyqHkkzWByKJNfRMJPYebxq2qDtuDeYadNOdFKuvDnIRr5q7Vo5hTaume+E6lRtmYjeQRSWtmjja3G2ZQePtqTXUTFpsUpSjhSlKCDs3pT+tP4aVmsbN6U/rT+GlZoI21+Ty4mWGVnZd2JVKrwkSQxl1bzHdKO4nrsRFl2IMPgZot47qFmZbkgqMt8vNOq3ubcDc3roKg7b+TT+ql+6aCPyoXySYg2KrnHfGQ4+1atRVfyhiz4TEKBcmGcAdpKNYVLwcoeNGHBlUjuIuKnm1n7cdZ9IbqUpVMi1KUoFKUoFKUoFKUoFKUoFKUoFqibR2nHh1VpWyhnjjH1nOVf/OwGpdc1tjAjG4lsMx5kULlrdUs4McZ71QSH99TU1TMRk1waKaqvr0jX98nSA1mq/YGOM2GikbplQJBwtIvNkHsdWHsqwrsTeLoqpmmZpnkquU2IK4WXJ02Xdp9eUiJPicVYYWEIiovBQFHcosPsFVW1xvMThYOoO87/VhFl/qSxn92rquRrLSrLDpje8+3sV5YV6pVMVTyVa+Dw405sappw8XzP9tW1VPJ0+LkXTm4jGDT17sPvVbVNOkNcb7lXWSlKVTIpSlBB2b0p/Wn8NKzWNm9Kf1p/DSs0E2oO2/k0/qpfumo23drSQtAkUZdpXkS9myplikdcxUWF3VF1toWPVUQ7ZM+AmcxsGCzI6i3NOU6846rYg++gvcTHmRl+kGHvFqh8nZC2DwzHiYYCbedFqwNVXJX5HCo0yhksb6FGKEa9hW3sqebWPtz1j0lbUpSqZFKUoFKUoFKUoFKUoFKVgmgzSvOas3oMSOACSbAC5PYBxNU/JhC0TYhhZsQ7za8QjWWIHuiWP23pynmzRLhlNnxLCEdoQ6zMO6MPr2kdtW8SgAACwGgHYOoVOstuzh9Z8o+Z9FPso7rE4mDqYriY+6Tmygd0iFv80VdiqXbfi58NiOoOYH+piLKv9VYfeatzIALnQdfmpTlkYudqt484y/vxVGA8ZjcRJ1RrDAvfYzSfiRD92rqqfkqL4ZZT0pjJOeP65i6jXsQqPZVxSnQxu3MbZfjIpSlUxUmCfc4yaFujN5REdBqoWOZfPa0bfvnsq7qn5SYZjGJolJlgYSxgcWy6SIPrxl17yOyrLCYtZUWRDdHVWU9qsLg+41NOU2bYn1UxX4T1j5jzu3UpSqYlKUoIOzelP60/hpWaxs3pT+tP4aVmgmWqFtseTT+ql+6anVB238mn9VL900E01V8nNIWXsnxg/ryEf61aGqnYQs2KUaWxMmmvzkjf7c9/bUzrDWnsVeHx7relKVTIpSlApSlApSlApSlANUmLnmnneCGQRJGsZkkChpC0mayJm5q2VVJJDdIaVdGqjk6M3hEx/WTzW+rFaBerh4q/tqZzybYeUTVt6/8u0Sck0HPiklTEDUTs7SOe1XDGzIbapYDssda1nlNJGNzLA3hXRSNAxjnNumkpFlQcWvqtuB0v0dYtXOHbJUY9/uRxfvp3fiyp2Vsco5nnYSYhhYsBZI147uJT0UvqTxY6nqAtrVmlVEWY11zXN5acVhElQxyKHVtCrC4PXqKrJeScBUqu9jDAgiOWVFIbiMobLrr1dZq5pSYidXacSujszMPEUIVQqiwAAA7ANBXulK6gpSlBgiqTYPiZZsGeCESw+plJOUfUkEi+YZKvKo9vndSQYvgI23cp9FPZST5lkETdytU1ZZtsL6r0b+vL48V5WL1i9cpJtCQ4oYvMww6S+CZepgxyPKe7EbtB5kY9dKqrOYWFOJe373dZdbSsCs1TJB2b0p/Wn8NKzWNm9Kf1p/DSs0EwmoW2z5NN6qX7pqPtvYQxTwlyuRDIXUrznzLlADg3VdSSBxITWwIaG2yHw+AmiaUsFWYqQqrZcpOQ3vcXza8deNB0VVOzGPhGLX0kLj96GNbf0/tq2qpwthjsQOF4sIxHbrMt/cqj2CpnWGtHZq6e8LW9ZrnMZymZJXMcefDwnLiZQdUY2vkUdMRixfsvpcgiugimDAMpBBAIIIIIOoII4i1IqiXK8KqiImqNXulYJqBtXb0OFAM7hb3sNSxA1YhVucoGpPADjXZmI1TTTVXPDTF5WFK8pICARqDqCOBHmr1XUlKhbT2xHh1DSE3JsiKCzyN1LGg1Zv/AA2rGydqjER5wpRgzo6NbNG6GxVradh7iDXLxey/46uHjtknUpWqLEqxYKQcpKtYg5WABsbcDYjTziuoatqY0QwSzHhGjv35VLW+ytWwsFuMNDEeKxoG87W5x9rXNRuUxzRRw/400EZ46rm3knD0cb1bip/2bTlhxG8+mnrLNKUqmJSlKBSlKBSlKBSlKBWjHYVZYnicXV1ZGHaGFj9hrfQ0diZibw5ddsSDBBLjwrP4ICdfHA5N5bsyDfd1Wp2HH4IcHqI92Y7/ADuFs1/pX51+3WvC8nUGLOLzG5XofNDkBGkH7RRVXuB7atbVFNO70YmLGX8e9/Hbw5K7k/jzNh0aT9IuaOUdksZKSezMpI8xFWVc5LjlwWLl3lxHiAsiZVZiZkAjkUBASSUERtbqap+D2pJK4th5Ej1u8pVG4G2WLVuNhrl40irk5iYU344jKc/6je2jds3pT+tP4aVmsbN6U/rT+GlZq3nTag7b+TT+ql+6anVB238mn9VL900E6ua20k/hYTDgjfQqhmtcYcRuxZuwuRJZR2i50Brpaxapqi7TDxOCb2uj4DZ6QRLFGLKosOs+ckniSbknrJJqoiwM2EkYYWNZIHuREXybiQnnZCQfFte+X5pBsLGw6CsWpww7Ti1RM3zvrfmp5mxjggLh4idA2eSUoOs5d2gY8bC4HC9b9mbDjhzNznlfSSWQ5pJPMTawXsUAKOyrK1KcPMnFm3DGUd37dz2y28Em8DY+KbM2FY9SjV4Ce1BqvaunzTUnaW2yH8HwyiWewJBNo4VPB5mHAcbKOc1tLDUS9q7LXER7t7jVWVlNnjZTdWRupgf/AJ7azs3ZiYdMkYsLlmJJLOx1LOx1Zj2muWnSNGk4mHV9dUXq25T3/Mb8+SLsvYQjYzSsZZ2FmlYAEDjkjXhGn7I49ZJ1rRbcY70eKX2CeJfszxL/AEfPV7aq3lBs8zQkR2EqlZISeqSM5k9hIynzMaTFoycoxJqr+ucpy6beETaXrbO0txC0gGZtFjT/ABJHIWNPaxA7rnqqjjwB2bu8RmzI2Vcae12N/CfNZ2Ib9gj6FbdmY0bQnjmW+5gUNY9eJkXVT54kYg/tSH6NdHLCGUqwBBBBB1BBFiCOsWrnazjwaXnA/wAdUa9qPSPDXr0VOK8ZjoE6o455j5i2WJOrrDTe6roVScn9hPhnkLyZ1tHHDe+ZIY87IrE8WBkYX6wqnjV3VU97HGmm8U0zeIjXz9ylKVTEpSlApSlApSlApSlApSlApSlBi1LVmlBB2b0p/Wn8NKzWNm9Kf1p/DSs0ELb3KUYSSKMxs7SiQrlI+a0aAa8SXmjHv8wOrEbdjnwE0wuBkmQrZmKsFOhCi/YfbV3Jh1YqzKpK3KkgEqTobE8Kr9tYlMHhZ51iDCNJJGjXIucKt2vfTgNTroOvhQRNo8pnjbxeGlmSwJKZlkvc3ASRVB0y/OHE9mucNywjcXaHGIdQVbB4u/vSNlI84Jqul5elWZdxYrLJGQXscqmNRJ0LZc08INibZ9M1jXR7Ix4xGHhnAyiWOKQA2JUSKGAJHZeu3i2grMVyxjRbrBjJDoAqYTFAm/nkjVQPOWAquHKHGS3eNIIgM1o3XEzO5BIyu8SBYjca23lvPXXkVx0XLwkhFwpUtnCgutmcYhMOVzKpW5eUdfzXJ0AZuxMRyE3C8sTmyYjC4mM8Q8cU2IhbueOPOD9ZFqZ+dUX0MV/J43+zW/Yu1vCBIcoBjkaM2YMDZVYEGw0IcdXvFibG1cmY2FKOV0FyuXE3ABI8ExtwDextueBsfcaiNy2uSI8Hjn85gMK8L/ryh83Cs7U5V7jEmDcE87BrvMygEYh3RSQASFVg3G3BuGmb1yc5XrjJN3kyHIJAMxOZWEbqy8wC2SeE6kEFrW0uUTGw8DltYgSYPHJw1WAzDgdPEF26uNusVKflbCLAriQToB4JjQSbE2HiddAT7KvKpuUW2/BdzaEyl2lVbFRlZIZJRxuSSI2Gg7fMCmY2GqDlDh0BCRYhQSzEDBYwXZjdibQ8SdSa2/nVF9DFfyeN/s1VYbl2XMZGHOR2wiFg1yjYjdHKy5AQVWeJj1WJ1Bsp60CuZDnMfy2SPoYbGSGzEnweWFFA+nJiFRR9p81R/wA48YOecNCRp4tXxO8HbZ2w4QnhpoP2qvNv7QGHws85TeCOORygKjMFUki7aAWB/wDo8K5uX8o4SdoXhKZWnUu72UCNWcNohJuFPC/EWzG4FRVEchYw8tkKkvhscjAgFThMQ57w0SOjDzhq8Dlxe1sFj7HrMAFu8M4Ye7vtV9s/EGSKORkKM6IxRrZkLAEqbdYvb2VvpeNhzacu4mjLrh8cSLjIMHicxYEqVDZMlwQQTmsO2oZxuKxPOeVsCnFY4oWmmJ6t7I8ZjA7UVT9eo8/5SRF0sK6g+EnppYGF2EgJUFb81jxOoPVzj02wts+Eo7ZcjI5RkJDFTlVxcgZScrqdCQL2udacURpApsLyomhYR4qB5VJsMRhocQV/zYCpePvUyDzjhViOV0NyuXE3ABI8ExtwDextufMfcau65Xb/ACyGEmkQ4dmCDClnDLqsxlAIABIAaNhrYanUaFkzE8hrk5RYjEtaGN8JFcgyzwytOw9HAFsl/pOb/sVhdv4nDfpEbGRD58UUseIA/ahK5JCNNVZSepK38muWy4yYwiIoQspJzBtYnRGFrA/rVPbxuBpfqK7xd0fvmOel5bQqVBixnO4WwWM1NibaxcbAm3mryvLeI/8Ab48an/scZ1HjpF18alco9t+C7oiEyl2lVbFRlZIZZRx1uRGw0HWe41OzuXu9KjwZ1DPg1uWFgMQXUNqBexj4C55wvl1A59Owtvzqi+hiv5PG/wBmvMnK6BQWZcSAASScJjQABqSTudBV0BUHb2PGHws85TeCOORyl1GcKpJF20GgP/7wrmQi/nVD9DFfyeN/s0/OqL6GK/k8b/Zqmf8AKCElaN8O6qrzIXuD0FZlsMtucF7bDMNSbgdNsnHDEQRTgWEsccgFwbB1DWuOPHjTIQvzqh+hiv5PG/2azh+VMMhson4sLnDYtVBW4ILNEACCCOPEWq3tXET/AJRN2G8kk0GLYgMptuJWjkvkUi5I6idTrzefXMh1OymvvmsQGlJGZWUkZEF7MAeIPupXnZG0/CEdyoUCSaNSGzBxExjZhzRYZ1ccOq/XSgsawygggi4OhB4EUpQa/BlsRlWxzX0GuY3a/eePbWwC2gpSgzWsYdQb5V6uodRJH2kn2mlKD1HGFFlAA10AsNdTwr1SlB4aFScxUE9RsLjiOPcze89tEhUG4UA2AuABoOA7hSlB7rxJErCzAMNdCARqCDx8xI9tKUDcrcHKLg3BsLg2y377ad1e6UoMMoIIIuDoQeBFamwaHiiHpHoj53S9/XSlBtRAAAAABYADQADgBWaUoNRwya81dbX0GtiWHuJJ7ya9xxhRZQANTYC2p1NKUHqvDQqTmKgkcDYXFrgWP7ze80pQYjw6r0VUaAaADQagadWp99bKUoPEkQYWYAjXQgEagg8fMSPbQQL9EcQeA4iwB7wAPdWKUGysMoIIIuDoQeBpSg8Lh1BuFUHna2F+d0vfYX7q9qthYaAcB2UpQZrUcMnHKvUeA4glh7mJPeaUoNiqBoAB3UpSg//Z"/>
          <p:cNvSpPr>
            <a:spLocks noChangeAspect="1" noChangeArrowheads="1"/>
          </p:cNvSpPr>
          <p:nvPr/>
        </p:nvSpPr>
        <p:spPr bwMode="auto">
          <a:xfrm>
            <a:off x="63500" y="-8969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TextBox 31"/>
          <p:cNvSpPr txBox="1"/>
          <p:nvPr/>
        </p:nvSpPr>
        <p:spPr>
          <a:xfrm>
            <a:off x="5789326" y="1600200"/>
            <a:ext cx="3507074" cy="954107"/>
          </a:xfrm>
          <a:prstGeom prst="rect">
            <a:avLst/>
          </a:prstGeom>
          <a:noFill/>
        </p:spPr>
        <p:txBody>
          <a:bodyPr wrap="square" rtlCol="0">
            <a:spAutoFit/>
          </a:bodyPr>
          <a:lstStyle/>
          <a:p>
            <a:pPr algn="ctr"/>
            <a:r>
              <a:rPr lang="en-US" sz="2800" b="1" dirty="0" smtClean="0"/>
              <a:t>Threat of Regulatory </a:t>
            </a:r>
          </a:p>
          <a:p>
            <a:pPr algn="ctr"/>
            <a:r>
              <a:rPr lang="en-US" sz="2800" b="1" dirty="0" smtClean="0"/>
              <a:t>Bay-wide TMDL</a:t>
            </a:r>
            <a:endParaRPr lang="en-US" sz="2800" b="1" dirty="0"/>
          </a:p>
        </p:txBody>
      </p:sp>
      <p:sp>
        <p:nvSpPr>
          <p:cNvPr id="31" name="TextBox 30"/>
          <p:cNvSpPr txBox="1"/>
          <p:nvPr/>
        </p:nvSpPr>
        <p:spPr>
          <a:xfrm>
            <a:off x="3124201" y="1600200"/>
            <a:ext cx="3048000" cy="954107"/>
          </a:xfrm>
          <a:prstGeom prst="rect">
            <a:avLst/>
          </a:prstGeom>
          <a:noFill/>
        </p:spPr>
        <p:txBody>
          <a:bodyPr wrap="square" rtlCol="0">
            <a:spAutoFit/>
          </a:bodyPr>
          <a:lstStyle/>
          <a:p>
            <a:pPr algn="ctr"/>
            <a:r>
              <a:rPr lang="en-US" sz="2800" b="1" dirty="0" smtClean="0"/>
              <a:t>Rising Costs &amp;</a:t>
            </a:r>
          </a:p>
          <a:p>
            <a:pPr algn="ctr"/>
            <a:r>
              <a:rPr lang="en-US" sz="2800" b="1" dirty="0" smtClean="0"/>
              <a:t>Recession</a:t>
            </a:r>
            <a:endParaRPr lang="en-US" sz="2800" b="1" dirty="0"/>
          </a:p>
        </p:txBody>
      </p:sp>
      <p:sp>
        <p:nvSpPr>
          <p:cNvPr id="23" name="TextBox 22"/>
          <p:cNvSpPr txBox="1"/>
          <p:nvPr/>
        </p:nvSpPr>
        <p:spPr>
          <a:xfrm>
            <a:off x="140021" y="1600200"/>
            <a:ext cx="2984179" cy="954107"/>
          </a:xfrm>
          <a:prstGeom prst="rect">
            <a:avLst/>
          </a:prstGeom>
          <a:noFill/>
        </p:spPr>
        <p:txBody>
          <a:bodyPr wrap="square" rtlCol="0">
            <a:spAutoFit/>
          </a:bodyPr>
          <a:lstStyle/>
          <a:p>
            <a:pPr algn="ctr"/>
            <a:r>
              <a:rPr lang="en-US" sz="2800" b="1" dirty="0" smtClean="0"/>
              <a:t>Water Quality </a:t>
            </a:r>
          </a:p>
          <a:p>
            <a:pPr algn="ctr"/>
            <a:r>
              <a:rPr lang="en-US" sz="2800" b="1" dirty="0" smtClean="0"/>
              <a:t>Standards</a:t>
            </a:r>
            <a:endParaRPr lang="en-US" sz="2800" b="1" dirty="0"/>
          </a:p>
        </p:txBody>
      </p:sp>
    </p:spTree>
    <p:extLst>
      <p:ext uri="{BB962C8B-B14F-4D97-AF65-F5344CB8AC3E}">
        <p14:creationId xmlns:p14="http://schemas.microsoft.com/office/powerpoint/2010/main" val="260103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3124200" cy="5483473"/>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175547" y="1447800"/>
            <a:ext cx="2933024" cy="5410200"/>
          </a:xfrm>
          <a:prstGeom prst="rect">
            <a:avLst/>
          </a:pr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151418" y="1509617"/>
            <a:ext cx="3035428" cy="5348383"/>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utoShape 6" descr="data:image/jpeg;base64,/9j/4AAQSkZJRgABAQAAAQABAAD/2wCEAAkGBhQSERUSEhQWFBUVGBcXGRUYFxwWGBcWFxYXFhcYGBcYGyYeFxojGhUWHy8gIycpLSwtFh4xNTAqNSYrLCoBCQoKDgwOGg8PGiwkHyQ0LC8sLCwqLC8sLTItLCksLCktKSwsLC0tLDQsLCwuLCwsLCwsLCwvLyosLCouLCwsLP/AABEIALcBFAMBIgACEQEDEQH/xAAcAAEAAgMBAQEAAAAAAAAAAAAABAUBAgYDBwj/xABKEAABAwIDBAUHCgMGBAcAAAABAAIRAyEEEjEFQVFhBhMiMnEzc4GRsbPwFCM0QlKhssHR4WJy8UOSk6K004KDw9IHFSQlU1SE/8QAGgEBAAMBAQEAAAAAAAAAAAAAAAIDBAUBBv/EADARAAIBAgQEAwgCAwAAAAAAAAABAgMRBBIhMRNBUWEicfAFMoGRobHB4ULRFCNS/9oADAMBAAIRAxEAPwD7HtDymH8473NVTlB2h5TD+cd7mqpyAIiIAiIgCIiAIiIAiIgOf250hLS6jSDusGUF5AytzQ6Rm7xy6WIk30IXO06MADcOJkr2xBPX1i8ODjUcYcCDkkhh4ZYbYi1uMrRYsRNuWXkvV/6NFraGVkDisEga+pam+vq/VZgC6dNFsG/H6D4/JAPALBcPH4+5AZJ/p/SfyWhO4LYu/oCshpjcB8bygMNasz8f1WB8FJCAQsgcEn41Xpg8LUqiaVMuafrk5WcLHVw5tBClGEpbIHicPUqHq6N3xm+rlABi8nfpMHfYwuz2Ts5tGmGtEEwXdoul+UAkuMToLwPALx2JsUUGyYdVcBnfe8bmg91oJMDmeKs10oQUI5V6/RXOXJBc/wBLcfVpikKTywuc6YDSSA2Y7bXAercugVD0kohz6APGof8AIppXdimUlFXZzzdsYub1qgHGKB/6KuMI6s/u4mo4jWG0Rr/yV5U9mtk2J8d3qVrgdnCmc0QTay8qyVGLbtfkilS4rSjexFdRxA/t6v8Adon/AKK3pUK2rsTVA5tog+5W20dqmm4NDC7QndYmOzOp14eKiY/axc0dS4yJm3AWEuBGtjHBZXiJyjsl3LeGou+Zlj8kqf8A2a3qo/7KjVnu+T4tr3l+QOALg0GDRY6Ow1o1cdyrtj4mu5wLsxMgOAeXtDbA5ibAi+l7c4VjX8ljvT/pqajRlLPZssumrov0RFsPCDtDymH8473NVRNotxQqF1EhzexDHZY0qZ4NnAyKVySLmxUvaHlMP5x3uaqpdsUWOq1c2MqUsgbVc1p7jS00zF+QMRYunUggCa3EYw0/J02v6wi/aHV2h0B4vc792gleGB2hjnPLalBjRDjM27pyjMHm+cAaGxkxABrDQw2VzTjC4wynPaeQ6i5r4kOm5ZYSCe1dxFsn5NUY1j8WXObULh2nF2Vx+bG4iAxpnxP1pQE35fj2gTRaZJE9mRNQBnZFWIyk/WOmu5bN2hjxLTQYSbNMyJDHOcTDojM0NE5ZLxwKg062GyAOxRfD3Vc1ZpeAC0S0h9g4AyBa5NtQvP5HQa2W42q2mwNbMuyAg9bLbw6erdpI3aAhAXGJr44ODmU6ZHVAlhgfOlpkZs+50bojfvG2JxeNBZko0zLKZfLoyvLvnAO3cAfnc6Gir4OnTqOZVx9VuQBxJzt+saxGacpBa9sAXlvAFq3rYOjTcc2Oqy+HlwJy5Q7rQJadYfMA6EGI1AsMPtPHvaXNo0xEjK8FjiZjfU7I4Ei8TaYHo7GY/snqqUmJYCOIzXNTcATbiBeJNdtCjhzWfU+Vmmaj2GGhzS7JAyh2+TTMFsTfvWjcswz6LKtTEl5Y11I1QXdmoWmq9xjtAgAwN1ggJrsRtENy9XTJ6vviJNT+U1ALeMWJ4NNxsurVcw9e0MdmcAAZBaD2TqdR8BcuzCsdXptZi3uYXPsDUJloL4mcoaQ2ST3i21pCzsx+GYabvlz6jmyRmc6HBoJcMs3gZraifBAWHSfZNnYmmCXgNa5oBdnaHWkC4LcxMibTY2ijpuB7QII1mZBG7Rd3Qrte1r2kOa4BwI0IIkEehcZtujTbXLaMiA41BJLA9xa5oAJgGC4kN+0OSorwUo5uaLoO6sRgJufAfHxuWZ4ev9EypzWAkI+D+aAX19P6JE8uPx6lnXkEBgHhbnvWCL315/uszwt7T6dyIAFkj4hAtSfj40QGlemHAtuJ8LXB00OgkGQdDZdN0c2w6oXUnsa1zGtILBDXNMizfqEEaSdQube8NEkgD2nhzKvOjGAqdY+q8OYAOrDXAgu7r80ECADIH/EtmGctVyEvd1OlREWozhVO1g3rqGaI+c1t9UK2VXtSmHVqIIBHzmv8oVdRtRbQtfRnpRAvERO7TQD9V442o2mzNlBNgBpJOlx6T6F64QdmwAEugCwiSoO3GnsGbSRHMix9ADh6Vy1rLUtl4Y6FZVcXnM6JiLSAByBJ371pkHwT+q869FxILX5Y1EAg3Gs+EelS8JSa+oGPMCJiYzEEQ2d/gOHAq0xK85Fjsl+Wm2ScpzRvjtGOYEeiy1r+Rx3p/wBNTVh9e/C3rv6dPUqx/kcdaLm3/wCemrMPrNs1y0VjokRFvIEHaHlMP5x3uaqp9rYl7alYfIhWZAAIBzVC5jSQewQRLA0xplb6LjaHlMP5x3uaqrcfgX9c97MV1biQAwuEBvVQ0Frpgl7M0xpm4lAQKlDt0HjBDNmqWGYNbJe0EgMiYDDLh9c5Z1CnjXZTUGzoMOMFsO7Mho7kmZ4CBxRzcWesHyum3stDHSxwc9zQ6cobNmZoH1j2oAspQbWLagGNplxaYuyGGQ4EQ3QNbUB1+6UB5YpuXMGYBrmkMJ7ME5miRGUyWtzNmRBLeZTE14pj/wBvzCo2o9zQ22ZssaCMmbtNO8Aw7TWPNwxXZd8rYabszzVGRoDCQWgAtJMgtg7hNzKyHVoznaFPqy4NB7AuC4lpOW5y66abokge1GqarznwIDS28g5swY/KDmYGmzcsgwM7b6geOIz1BnOCpuJLKYDmunIWuDiSWSG2YLtEA34L2dhK3VNpvxjQ8VQcweA4sDAMht2jmIdpvEyvensjFkv6zE693IMuUZqR4awx+s9/egIhe4sLmYANLarBlc2S4EHtCAIgmJuAHE6gtXnWDupoj5Ix7Hve57OpeIAc1rTkPk3lhcbzoprtmY4h/wD6pgJ7vYFuyANRaSCTrrZeu0dh1nnPTrFjwKV5dlJZnzywHLDszLR9VAabDeyse1hBRdTaNQLZ2luUdkXyi4O5zeKsRsHD5Q3qaeUTbKI7Qh3rAHqVZgtiYik5h63NlgHNUeesHV5JcDIBab2Ham6uNmUajaTW1nh9QDtPAibm+g3RuCAzXqMoUiYDWU26AaNaLADwEALhqYJlztXOc8jm9xcRzAmPQrbpHtU1HGgzuNcOsdrmc0hwYOABAzHiI4qtWXEz/ii+KsjHLj7Pj2rJN/j0rDQotfaDGOLTJNptxv8AcPasiVzyU4wV5OxILg1suMbyVhuIaTAvHC4nhOhKg43EB4uSGNILjvcfqtA+/wDopmFy5RkiOXsXuWyKo1c07Jq31f6PWSsrZ1lrmUS8QiFEBhw0iQQQQRqHAyCFK/8AOcTNq2m7q2wfHf6o1PojIrI1ZQVkwdBsTpJnPV1y1lXNDQJDagy5gWzN7O7Mz2Tqr5fP20g+qynUtTeQ3MAHOzk9kZXWA/igxwAuu6wmGFNjWNmGgNEmTAEXJ1XQhLNFSIVIpao9lV7UbNaiBvFW/DshWirdoeXo/wDM/CFGr7jK1ubOGUEgwBJuNN+q5zGbQdUOYQWgQ3dMnvRO8ewcSrLbVBo+cl4fYNAeQJG/LpYT7N6qmt4+gfrxK50drka0raEevjsgkgm8QxpcdC4HWwtHiQvVuI7IfFhD4I+yc1xMbuK8q1J+eQ8BpNhFxa94vcTG+2kXk1Rb1+yFopU82pjlPLaxdMxBnMYIHMDJ2o03nKdfVqoramahjjpJNuA+T0oULZOJe9pFRmUthusyABBPPRTKX0fG+J/09JbIUIwjnXMtjVcp5XyOmREXpoIO0PKYfzjvc1VGxvRahVqGq9ri92WTncB2WlogTAEEyBrv1Kk7Q8ph/OO9zVU5AUreiOHAgNdoG+Uf3QIiZ0Niea0Z0LwoykMMtzQS9xPaJJMk6yZnkFeogKer0TwzshdTJLGtY0lzu62Ym9zfU8G8BHoOjdDKGZLBwf3jdwBEm97Eq0RAUrOh+FExT1me0frCDv8AiVctCyiAIiIAqjpVtR+HwzqlMS6zc2oZmtnPIe2JtJUra+16eGpmpUNtABdznbmtG82PhBJgBcBtnpnWxDHUg1lNj7EAkvy6kF0gXiDbSb717dLVlc6kYLxO3r12KI1nEQXEwSbmTOpP8x481ZN2yQ2I7RJ10aIHpJAt6yq9ukwI+PzQGToPj91jcb7nKjOpB3UtX5lm7blyQBEWBFyefIcPBVmYkyb3knif3K2DeIj06IQNw9qKFj2q6lT339/tY1dULruM3J9LrkrLDBsYOsoCOCADmlihrv8AclYbahbuzSZc4m58OFla4LGCoDFoOnLcueaRO/7tVIwuJ6t0ieY4hQlBM20MTODSk9DollRMLjusnKBbWSf0XuS7gPWf+1UNWdmdNYmk3ZSNgsyvOXcB/eP/AGpmd9n/ADfsmVl57YXGNpV6NR5DRnLCTwe0jcCe8GX9cCV3i+W7bw7i1tWcopkHc7tZhBg2NwLHVfRNh7QNfD0qpgF7GuMaTF4ubTK6VKLUEn6v6ZCTUoqS8mTlV7TdFahYnymn8oVoqzaXlqO/yn4QvKvuMrW5TPdVrOL+qqASQ0EZYaP5iLnX7tyiVmFzYDiw8YvrexF+HJdTmP2fvH6ryr02ujOyY0nKfzXNzLoJUk9TnKbC1oBJcQIk6nmY3r0NSGO36QN5JsBPiQroYKlHkgR/K0yPGZKq/kL2ntAZA6eO8hu+2ovdb8HUip2ZixFB2uemFoZWxqTcniVtS+j43xP+npLDsU0EguEhKDpw+NI5/wCnpLp1laCRThZXqPU6dERYzpEHaHlMP5x3uaqnKDtDymH8473NVTkAREQBERAEREARFxvS/pSRmoUXZYtUq6Zf4Gn7XF27dfQeNpK7KXpttEVsTlZMUQWG8tLswJIA0juk6mItF6Ms1vPHieAHxuWMwAGWBw4ePhCwwfHtWecszucetVU55rG4d/RZzAX+PD1LX8/YgE+uyjdlSnK5ktO/xP6egLDXb+K2LrxqNPFC3eNPYj7CS1vFmxMheZ/KVvSN1pltKPXU9leaUvWhimLLdrZWqj1NqMY4tOYHeYt7dFdh6XEmk9uYp0p1HaKuW+zqkVBwuFerkqGMY+zXA8tD6ipVPGvZJbeBoZI9UrdjsBx/9kHsthKEk7SVmXlUlt9R7F7YI53hoGpi9uWv3rGwz8ogOY5s68L7xxHo3EK3OCZSDalQaCGt4kXMnQarjxg8vjVrG/CcbPZvTXQrdu7LLWdVOaYdUcAYZTB/ESDA5L2/8P8AEFpqUL5QBUbawzOdmExIk5SAf4lXbbx76r2vDajIs0BoIvrMPvpYkDTwU3oJiHddVa8EGo1rgd/zZggjdaow+tdONNKF7rolc6EZZU4W31+J26r9pYaoX030w0lmaQ5xZZwixDXcOCsEVLSasyJVRiP/AI6X+M7/AGFpWw9dwh1GiRrBrO1Gn9grhFVwKfQlmZUtZiAIFOl/jv8A9hR6uBxDh3KX+M7/AGPiFfIpQpxg7xISWdWZzTtkYk3in6K7/wDYXqcA+nhcV1mWXhzoa4uAAotZclrZPYJ03roFB259Grebf+Eq+VSUlZlcKMIO8UTkRFAtIO0PKYfzjvc1VOUHaHlMP5x3uaqnIAiIgCIiAIiIAqba+yKYbVr06FN9fKS0lrZLwOyZdaZ9iuCYXA7e6e9ax9LDsMPaGiqTBEkh8NI+yDDp3zuUou2p45qCzN2OQo3Ai8i07xxPiV6sEnlp4j97+tYpsGg009A9lr+kLYugW36cY/f2LE3d3Pn27u5qXTv14bhy+OJXoy1yPALAAGp9HxuWjnSeFuO78l7sTSy6syFs10LAQmNNfZ+68IJ2NnkaDfrySnqtGtWV6rvYmpO6fQFRtpbLL2tc0iRaDwJ48VMD+Oi9qVI5SOOi8c5U3mjubvZ9lXTe3PscpSJpVGlwIg/dofG0rtNnOczLVAljhYxLXAiwPI7/AEhVWO2cXUyS3SwP8XwFZdCMQctSi+H5XdwmRB4cpB9K6ccVVdHPGK7p/j9/s7GPw9NtSzbdO53nR+nSIc+kbaQR3dJA3xYKn6QV6jq+UWDS3Xgbz6YM8ArTZ7nUWVHuc1zPqjLldM2a6LEyY03qk6YbeayjLZzPyFzcsHLBFyeYPxCqi4T1mvmU4eLVRZTO0HtaMxLQBaT+9gq/Zm3qVPF0SX2c4tzA9ntNy9o6RmLZ9e5cltXazquUFzi0DQ2E+A1Ki1W/Nt5FwO+3Zm2/XTetWG9mRglOct+m1rFUllqu3kfoJFF2WwCjTDXF4DGAPOrgGiHHx19KlLGyxhEReHgREQBQdufRq3m3/hKnKDtz6NW82/8ACUBOREQEHaHlMP5x3uaqnKDtDymH8473NVTkAREQBERAEREBVdItuMw1IudBc6WsYfrujT+UC5O4egH5QwW8RAH8Ok8p09JXQdNNoitiyyZbRGQR9owaknkQ1vLKVRHUk68PuCqqv+JzMZO7yrZfc2a2ezu3898LIqib3jRYd2W63K82fsqtjJfKjaZWSbwP68zy4BJgSPAeO79V6YfDyY9Z9qiQ1bJeE2YTB+rr43V4cM0tykAjgtcJRytDdw/qvcLBUqOTOvSpKEbfM5rb1MMeGtblGXdaTJ9X9FWBdLtrZ7qgDmkdkG3HQ/kub5rvYKanSSW/My1Kbz2it9jYVDEKRga5zib8jda4DDZ6jWmYJAMCdTEDmZtdb7QxQoOytDS4TIsWgAmM5Ni6OFtFbVypNW3LMPQqSl4Vtv8AskbSe7q+sd3QZgC4BgSR6lSbOBfiRlDnB5b3TlzS4ANJ0uREFWbA+tHWkFszkAgcid/OCvbG0C1ksAadbWnKTOm+BCpw9V8Jwvqr7HSqVoUo5KevfufS+oii0P7OXK4gGbtuGydbwFyXS3Fvq025abQS1+aYd9UluWdQZdeNxXbiHNB0Bgx6iqDHspVi5rHhr+6QbCAIhhNt024KE1JrwlMajg8yPn1bo9koh5dIAa4iLkixDeUGL8FWspl4A41DPKRJ9ULu9rUhQpS4gODXQ3eYFhC5DYdCQTwPqtBK6Dr3pqC5FM5vLKo/M63o30nOFaKVXM+kIDTMupgQIj6zN9rjcDu+hL5EKGctYIGdzWSdBmcG35XX1wLLPZMYSpKpTvIyiIqjUEREAUHbn0at5t/4Spyg7c+jVvNv/CUBOREQEHaHlMP5x3uaqnKDtDymH8473NVTkAREQBERAFA2xtZuHp53AuJOVrRq5xBMCbCwJJO4FTnGF8+2htV+JcHk9gGadMTEbnu+06DN9JgCZJklzZooUeJLtzK+ths/aqd9zi50WBe45nDwn2DgV518AIkaget3xZS2xPIb99/zKPNi47hAbz4czKraT1Ztq4SjJSbjv+Dn3STdbLDBZbALMfEt3ESeQ9vH8lc7JwsS7ef1Ci4bC7z6vWPWrLDuy/mk6UpQdjt4T2bNw4svgic0LZa5xE7l4HF8lzo0pS2ROzJK5zpJgiHB7W9mIJHHmN1t69tr7bqMOVrQAQIeb33xu9akbH2wKjD1hAc3WSAHA711aOFxGFisTa66X6+RbRqOlLMQNh0AadVzXdsU3ENm+YFoNuGVxv48F50+j/W0+1UDM2YZTbtC7QADMEkXMCRzCvm7JaD825zBrlaYGkcLWJ0O9aNw+Q2FyWmTJnK4GDvvEelX/wCfFt5OfbUqxmIgpZ9dfp5/gqgwthxBAOh3H0qzbhG4ml1YMubPZmC4Eg9k8Rw3+tWj9jirQe+hAz5XdWL5aje82fBxtbQKp2jsapQh0GLXiQLCxPjP3LBklT15GeLdPRrQ63Zm0TUpFgIFZjQCDpMdkkcDF+BlcFtfFVX1D1sSDLQGhoaDJgHU63M6jUrrejO0BUqulga/q2kuky/tRYaAaTxkKTt/o+KwsIcJIIAvNy0mLAmDrqVtvKVPws3YapCFRSkro+fPLnGLucYAB1M2Auo1Gtke6m2S1pgGNQC6ST6j4LvcfsipkzU2DMGNDdxaXZnPc5x1cLgfzLkPkdRziGtzlveMT7fixUaMeGnfbqzbWtjJJbRS19fIU6gdO/iu36FbVqVBUp1HZuryFriZeWuzWdxgtN+a4qjSyjiun6EYFxqurWDGg0+bnHI4+AED0nleanmk0tjyWDo0KTUNOZ2qIi9MAREQBQdufRq3m3/hKnKDtz6NW82/8JQE5ERAQdoeUw/nHe5qqcoO0PKYfzjvc1VOQBERAERUPSrbJpMFOnPWVZAI+o0d5/jJDRzcDoCvUrk4Qc5KKPLpRtsBrqFM9t3Ze4f2bXa3+2W6AXEzwnl3ANEARI04NFvRwSmyOcSdSbm5JJ1JNyTdGi8nX2cPjwRvkjs0qSpxsjYCB8ekrV7bQLOiJ4cIHHesuPojhy5rLRb2lRLGrqxRVKUEjcLcF64bDlxVriAIg8L2vfdPFa0cOGxG5VcPU+fj7HtVTbvH1ob06cC62lYHx+iyrT6BK2hmSdfjwRJRVuJy8TQkm5rY8cXhusYW6Tv4HiuXrUS1xa4QQuuUbGbPbU1sdAR8XXQwOM4Dyy91/QxkHZG3uraWvkgXbH4fDmrd3SOk5l81+DRmB8TYrkq9AscWuEEfEqRs1/aIMQRv5LdiPZtCpetHd66bP1uecPiPLe1y8o13BwzHgZEgFpEtOvP0K7o7TcHHvvaQ4OZnc6WkbsxMOEW8Y4FV+FcKjBSMB/dYYF7SGO5ToeJUehVLXxO+JJiNy5lai94aW5dSyvgaqgnTavFarqu3ffzOqp7HaKlCtRMsBI7JEZXZiTzF4I/RXz2yIXLYN9Wmew4AGCREt9WoJ4iFd0sTWeBDG0+LnHN/da2JHMlvgs1KpCa8Jki8y2sYrYFrmDMJDWkBsiDGlzY2EXXHs20etNOnSYGtEkh034CBB5kEjmV0+IwdXK6lao1w71mEEzMibiIXP7a2P8nY2pkAaDfK45hO7NPankABpzXtSjRqRbqry/tlsJOCaRW0cHUe8U2MLnu5ENaJ7zjHZHM+iSvoOxNljD0W05kiS48XOMuIG4SbBVXQ7BtLDiB/adlutmMcRv3l2Y+GXgukU8kYaRNM8ROrFZlbsERF4UhERAFB259Grebf+EqcoO3Po1bzb/wlATkREBB2h5TD+cd7mqpyg7Q8ph/OO9zVU5AEREBhxXzV2LdVe6q91yXDMTIaA8gNZEiPC2+TN5/SHGOrYmpSa51Rjco6sSQHx2gabR2yLGXSBPK1a2nDoADtcxBkNda2Ydku1kNkNjU6CxxaidLDUsru+ZvNsrbcSf04/HhtTtp6/jevTA4R9c5KOV0CS4khmu9wBJk6DfB4LOCwdSq7Kym4O0IcC0MMwczoi19JJ3So5JGxzir3ex4M5fBWXO0A9P7K6wnRWs4uDy2mGyGkDPnN4MTLWxEjvX1ESanFYJ9F/V1AJgOBaZBBLhNwI7ptdeOJGNWEnZM8hTvJMlZIWYWQolpgBZRYQ8TT2CykLMKmVemt5Ix1MfhoK8pr7/RGFX1dplr8pbAmDO8aSrCF4V8C2oQTPBeXU1eDKFCjXWag0z1qUWuEOAI5qqx2w4JLbA7tY/bw04Lao80H2JLTuPsBU2htmlYPDo8Lj0grRQxc6EtH8ORllBxdmc91zqbhDodYgTrG8cf68F2FPEfK6DiQBVY3P1gABcAe1IG8DRUlXYlPEZjTcQ/tOAMTmt3fEDSb3XjhcTUwxa4VIOkgA+oONxxCk68FU8PPkX8anTag5eI6ToxhKrKpY4ywQeJExETuy62gFdyAuR2D0iFV0VDSLoPaDi1+UboDbHXszK64LxJZm1zMlZ3lc1cQAT6SuN2phqmPqtpNcRTa6XkA2abxNu0bADdM7lddJcblZl5SbTvgDxJ0Ck9GtmGjQAd33kvfcntO0F/stDW7u6rcscl38CNP/ossPh202tYwBrWgANFgALABeiIqSYREQBERAFB259Grebf+EqcoO3Po1bzb/wAJQE5ERAQdoeUw/nHe5qqcoO0PKYfzjvc1VOQBERAVG0OjwqmA91On2i6nTysD3OMlzyBJ3yN83Xk3obhuzLCS20lzu0LWcAQHNt3dBe11eIp55dSxVJpWTMNYAIFgNyQsooFYVZtrYjcQG3yPbo8CbHVpFpabHXUBWaL1OxKMnF3Rw2G6PV3VX04yhpPzrmkNLfqw0O7RPIwBreyn1+hzgwllUuqWgODWsPEWBcJ3GTFtV1MLKNp6WLamInUWV7HzdzSCWuBa5pgtIggxPgRB1EhZXSbb6MufUNWiRmd32vJAMNaAWkAltmxERebRfmGvJJaGuNQWNMCXgi0EDS9pNua49WhVpytTvZnztSjXoSapN5ZaaP7m6wrh3RKsKefODU16oAZT/CHkAzG+AJPDSow7HVHFlNjnOHeaBdpmIfJAaZ4lVTwlWNtL+Rnng60LaXv01CKfT6O4lxjqwzm94j1MzE/d4qTU6IVh3alN/wDM0sg74y5pGnP2q2lh68PFHT4r18zThqOKoviU9H5rX13IAwQeCAO0IhpLbzG4n4kKsxmwi3thmknLuMazBketdTV6HfNk9Y51aJB7tPMAbZAO6dLkkbiFUNwuJa4MFF2c3Aden9lxL2y2ACdb3FjIXZhSUoWlZs6k5YiTi5O/l+SloNLXMdTBbmGYXu1zTrJ1C9ekuANegK7B3T840CzXaTG5pmeRlXGak14oVqXyd4sIc52+S5s2e0zMi/HQhemL2c2nFWk94DwQRIggGILYgg8FTOisParJ+u35LqmETkpPn9empA2R0Ua6kytTBDmgWiHES0gghxm2fhMiwIv39FpDQDcgC/oXMdDttUHsENpUXvMBgNzrEz/KYHL19UtM75tTMklsUNSj1+NDb5aAbUIP1nS4MA5BwLv+AcbdHCqdjUCKmJJ31RHh1bCDP/EVbLyo9UjTskgiIqwEREAREQBQdufRq3m3/hKnKDtz6NW82/8ACUBOREQEHaHlMP5x3uaqnIiAIiIAiIgCIiAIiIAiIgCxCIgMrVtMCYAEmTzOkn1D1IiA2REQBERARdo4JlWm5j9NZ3gi4cDuIN1zuxtotfRYyqBBaLgXBcNfv3ckRZMVNxy27l0Fmi0yBs/og+ni6r2u6ulmb3SQXiznWGkyZ05WJXbBEW1bGJkbZN2uf9t7j6Acjf8AKwKciJP3maHuERFE8CIiAIiIAoO3Po1bzb/wlEQE5ERAf//Z"/>
          <p:cNvSpPr>
            <a:spLocks noChangeAspect="1" noChangeArrowheads="1"/>
          </p:cNvSpPr>
          <p:nvPr/>
        </p:nvSpPr>
        <p:spPr bwMode="auto">
          <a:xfrm>
            <a:off x="63500" y="-8429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10" descr="data:image/jpeg;base64,/9j/4AAQSkZJRgABAQAAAQABAAD/2wCEAAkGBhQSERUSEhQWFBUVGBcXGRUYFxwWGBcWFxYXFhcYGBcYGyYeFxojGhUWHy8gIycpLSwtFh4xNTAqNSYrLCoBCQoKDgwOGg8PGiwkHyQ0LC8sLCwqLC8sLTItLCksLCktKSwsLC0tLDQsLCwuLCwsLCwsLCwvLyosLCouLCwsLP/AABEIALcBFAMBIgACEQEDEQH/xAAcAAEAAgMBAQEAAAAAAAAAAAAABAUBAgYDBwj/xABKEAABAwIDBAUHCgMGBAcAAAABAAIRAyEEEjEFQVFhBhMiMnEzc4GRsbPwFCM0QlKhssHR4WJy8UOSk6K004KDw9IHFSQlU1SE/8QAGgEBAAMBAQEAAAAAAAAAAAAAAAIDBAUBBv/EADARAAIBAgQEAwgCAwAAAAAAAAABAgMRBBIhMRNBUWEicfAFMoGRobHB4ULRFCNS/9oADAMBAAIRAxEAPwD7HtDymH8473NVTlB2h5TD+cd7mqpyAIiIAiIgCIiAIiIAiIgOf250hLS6jSDusGUF5AytzQ6Rm7xy6WIk30IXO06MADcOJkr2xBPX1i8ODjUcYcCDkkhh4ZYbYi1uMrRYsRNuWXkvV/6NFraGVkDisEga+pam+vq/VZgC6dNFsG/H6D4/JAPALBcPH4+5AZJ/p/SfyWhO4LYu/oCshpjcB8bygMNasz8f1WB8FJCAQsgcEn41Xpg8LUqiaVMuafrk5WcLHVw5tBClGEpbIHicPUqHq6N3xm+rlABi8nfpMHfYwuz2Ts5tGmGtEEwXdoul+UAkuMToLwPALx2JsUUGyYdVcBnfe8bmg91oJMDmeKs10oQUI5V6/RXOXJBc/wBLcfVpikKTywuc6YDSSA2Y7bXAercugVD0kohz6APGof8AIppXdimUlFXZzzdsYub1qgHGKB/6KuMI6s/u4mo4jWG0Rr/yV5U9mtk2J8d3qVrgdnCmc0QTay8qyVGLbtfkilS4rSjexFdRxA/t6v8Adon/AKK3pUK2rsTVA5tog+5W20dqmm4NDC7QndYmOzOp14eKiY/axc0dS4yJm3AWEuBGtjHBZXiJyjsl3LeGou+Zlj8kqf8A2a3qo/7KjVnu+T4tr3l+QOALg0GDRY6Ow1o1cdyrtj4mu5wLsxMgOAeXtDbA5ibAi+l7c4VjX8ljvT/pqajRlLPZssumrov0RFsPCDtDymH8473NVRNotxQqF1EhzexDHZY0qZ4NnAyKVySLmxUvaHlMP5x3uaqpdsUWOq1c2MqUsgbVc1p7jS00zF+QMRYunUggCa3EYw0/J02v6wi/aHV2h0B4vc792gleGB2hjnPLalBjRDjM27pyjMHm+cAaGxkxABrDQw2VzTjC4wynPaeQ6i5r4kOm5ZYSCe1dxFsn5NUY1j8WXObULh2nF2Vx+bG4iAxpnxP1pQE35fj2gTRaZJE9mRNQBnZFWIyk/WOmu5bN2hjxLTQYSbNMyJDHOcTDojM0NE5ZLxwKg062GyAOxRfD3Vc1ZpeAC0S0h9g4AyBa5NtQvP5HQa2W42q2mwNbMuyAg9bLbw6erdpI3aAhAXGJr44ODmU6ZHVAlhgfOlpkZs+50bojfvG2JxeNBZko0zLKZfLoyvLvnAO3cAfnc6Gir4OnTqOZVx9VuQBxJzt+saxGacpBa9sAXlvAFq3rYOjTcc2Oqy+HlwJy5Q7rQJadYfMA6EGI1AsMPtPHvaXNo0xEjK8FjiZjfU7I4Ei8TaYHo7GY/snqqUmJYCOIzXNTcATbiBeJNdtCjhzWfU+Vmmaj2GGhzS7JAyh2+TTMFsTfvWjcswz6LKtTEl5Y11I1QXdmoWmq9xjtAgAwN1ggJrsRtENy9XTJ6vviJNT+U1ALeMWJ4NNxsurVcw9e0MdmcAAZBaD2TqdR8BcuzCsdXptZi3uYXPsDUJloL4mcoaQ2ST3i21pCzsx+GYabvlz6jmyRmc6HBoJcMs3gZraifBAWHSfZNnYmmCXgNa5oBdnaHWkC4LcxMibTY2ijpuB7QII1mZBG7Rd3Qrte1r2kOa4BwI0IIkEehcZtujTbXLaMiA41BJLA9xa5oAJgGC4kN+0OSorwUo5uaLoO6sRgJufAfHxuWZ4ev9EypzWAkI+D+aAX19P6JE8uPx6lnXkEBgHhbnvWCL315/uszwt7T6dyIAFkj4hAtSfj40QGlemHAtuJ8LXB00OgkGQdDZdN0c2w6oXUnsa1zGtILBDXNMizfqEEaSdQube8NEkgD2nhzKvOjGAqdY+q8OYAOrDXAgu7r80ECADIH/EtmGctVyEvd1OlREWozhVO1g3rqGaI+c1t9UK2VXtSmHVqIIBHzmv8oVdRtRbQtfRnpRAvERO7TQD9V442o2mzNlBNgBpJOlx6T6F64QdmwAEugCwiSoO3GnsGbSRHMix9ADh6Vy1rLUtl4Y6FZVcXnM6JiLSAByBJ371pkHwT+q869FxILX5Y1EAg3Gs+EelS8JSa+oGPMCJiYzEEQ2d/gOHAq0xK85Fjsl+Wm2ScpzRvjtGOYEeiy1r+Rx3p/wBNTVh9e/C3rv6dPUqx/kcdaLm3/wCemrMPrNs1y0VjokRFvIEHaHlMP5x3uaqp9rYl7alYfIhWZAAIBzVC5jSQewQRLA0xplb6LjaHlMP5x3uaqrcfgX9c97MV1biQAwuEBvVQ0Frpgl7M0xpm4lAQKlDt0HjBDNmqWGYNbJe0EgMiYDDLh9c5Z1CnjXZTUGzoMOMFsO7Mho7kmZ4CBxRzcWesHyum3stDHSxwc9zQ6cobNmZoH1j2oAspQbWLagGNplxaYuyGGQ4EQ3QNbUB1+6UB5YpuXMGYBrmkMJ7ME5miRGUyWtzNmRBLeZTE14pj/wBvzCo2o9zQ22ZssaCMmbtNO8Aw7TWPNwxXZd8rYabszzVGRoDCQWgAtJMgtg7hNzKyHVoznaFPqy4NB7AuC4lpOW5y66abokge1GqarznwIDS28g5swY/KDmYGmzcsgwM7b6geOIz1BnOCpuJLKYDmunIWuDiSWSG2YLtEA34L2dhK3VNpvxjQ8VQcweA4sDAMht2jmIdpvEyvensjFkv6zE693IMuUZqR4awx+s9/egIhe4sLmYANLarBlc2S4EHtCAIgmJuAHE6gtXnWDupoj5Ix7Hve57OpeIAc1rTkPk3lhcbzoprtmY4h/wD6pgJ7vYFuyANRaSCTrrZeu0dh1nnPTrFjwKV5dlJZnzywHLDszLR9VAabDeyse1hBRdTaNQLZ2luUdkXyi4O5zeKsRsHD5Q3qaeUTbKI7Qh3rAHqVZgtiYik5h63NlgHNUeesHV5JcDIBab2Ham6uNmUajaTW1nh9QDtPAibm+g3RuCAzXqMoUiYDWU26AaNaLADwEALhqYJlztXOc8jm9xcRzAmPQrbpHtU1HGgzuNcOsdrmc0hwYOABAzHiI4qtWXEz/ii+KsjHLj7Pj2rJN/j0rDQotfaDGOLTJNptxv8AcPasiVzyU4wV5OxILg1suMbyVhuIaTAvHC4nhOhKg43EB4uSGNILjvcfqtA+/wDopmFy5RkiOXsXuWyKo1c07Jq31f6PWSsrZ1lrmUS8QiFEBhw0iQQQQRqHAyCFK/8AOcTNq2m7q2wfHf6o1PojIrI1ZQVkwdBsTpJnPV1y1lXNDQJDagy5gWzN7O7Mz2Tqr5fP20g+qynUtTeQ3MAHOzk9kZXWA/igxwAuu6wmGFNjWNmGgNEmTAEXJ1XQhLNFSIVIpao9lV7UbNaiBvFW/DshWirdoeXo/wDM/CFGr7jK1ubOGUEgwBJuNN+q5zGbQdUOYQWgQ3dMnvRO8ewcSrLbVBo+cl4fYNAeQJG/LpYT7N6qmt4+gfrxK50drka0raEevjsgkgm8QxpcdC4HWwtHiQvVuI7IfFhD4I+yc1xMbuK8q1J+eQ8BpNhFxa94vcTG+2kXk1Rb1+yFopU82pjlPLaxdMxBnMYIHMDJ2o03nKdfVqoramahjjpJNuA+T0oULZOJe9pFRmUthusyABBPPRTKX0fG+J/09JbIUIwjnXMtjVcp5XyOmREXpoIO0PKYfzjvc1VGxvRahVqGq9ri92WTncB2WlogTAEEyBrv1Kk7Q8ph/OO9zVU5AUreiOHAgNdoG+Uf3QIiZ0Niea0Z0LwoykMMtzQS9xPaJJMk6yZnkFeogKer0TwzshdTJLGtY0lzu62Ym9zfU8G8BHoOjdDKGZLBwf3jdwBEm97Eq0RAUrOh+FExT1me0frCDv8AiVctCyiAIiIAqjpVtR+HwzqlMS6zc2oZmtnPIe2JtJUra+16eGpmpUNtABdznbmtG82PhBJgBcBtnpnWxDHUg1lNj7EAkvy6kF0gXiDbSb717dLVlc6kYLxO3r12KI1nEQXEwSbmTOpP8x481ZN2yQ2I7RJ10aIHpJAt6yq9ukwI+PzQGToPj91jcb7nKjOpB3UtX5lm7blyQBEWBFyefIcPBVmYkyb3knif3K2DeIj06IQNw9qKFj2q6lT339/tY1dULruM3J9LrkrLDBsYOsoCOCADmlihrv8AclYbahbuzSZc4m58OFla4LGCoDFoOnLcueaRO/7tVIwuJ6t0ieY4hQlBM20MTODSk9DollRMLjusnKBbWSf0XuS7gPWf+1UNWdmdNYmk3ZSNgsyvOXcB/eP/AGpmd9n/ADfsmVl57YXGNpV6NR5DRnLCTwe0jcCe8GX9cCV3i+W7bw7i1tWcopkHc7tZhBg2NwLHVfRNh7QNfD0qpgF7GuMaTF4ubTK6VKLUEn6v6ZCTUoqS8mTlV7TdFahYnymn8oVoqzaXlqO/yn4QvKvuMrW5TPdVrOL+qqASQ0EZYaP5iLnX7tyiVmFzYDiw8YvrexF+HJdTmP2fvH6ryr02ujOyY0nKfzXNzLoJUk9TnKbC1oBJcQIk6nmY3r0NSGO36QN5JsBPiQroYKlHkgR/K0yPGZKq/kL2ntAZA6eO8hu+2ovdb8HUip2ZixFB2uemFoZWxqTcniVtS+j43xP+npLDsU0EguEhKDpw+NI5/wCnpLp1laCRThZXqPU6dERYzpEHaHlMP5x3uaqnKDtDymH8473NVTkAREQBERAEREARFxvS/pSRmoUXZYtUq6Zf4Gn7XF27dfQeNpK7KXpttEVsTlZMUQWG8tLswJIA0juk6mItF6Ms1vPHieAHxuWMwAGWBw4ePhCwwfHtWecszucetVU55rG4d/RZzAX+PD1LX8/YgE+uyjdlSnK5ktO/xP6egLDXb+K2LrxqNPFC3eNPYj7CS1vFmxMheZ/KVvSN1pltKPXU9leaUvWhimLLdrZWqj1NqMY4tOYHeYt7dFdh6XEmk9uYp0p1HaKuW+zqkVBwuFerkqGMY+zXA8tD6ipVPGvZJbeBoZI9UrdjsBx/9kHsthKEk7SVmXlUlt9R7F7YI53hoGpi9uWv3rGwz8ogOY5s68L7xxHo3EK3OCZSDalQaCGt4kXMnQarjxg8vjVrG/CcbPZvTXQrdu7LLWdVOaYdUcAYZTB/ESDA5L2/8P8AEFpqUL5QBUbawzOdmExIk5SAf4lXbbx76r2vDajIs0BoIvrMPvpYkDTwU3oJiHddVa8EGo1rgd/zZggjdaow+tdONNKF7rolc6EZZU4W31+J26r9pYaoX030w0lmaQ5xZZwixDXcOCsEVLSasyJVRiP/AI6X+M7/AGFpWw9dwh1GiRrBrO1Gn9grhFVwKfQlmZUtZiAIFOl/jv8A9hR6uBxDh3KX+M7/AGPiFfIpQpxg7xISWdWZzTtkYk3in6K7/wDYXqcA+nhcV1mWXhzoa4uAAotZclrZPYJ03roFB259Grebf+Eq+VSUlZlcKMIO8UTkRFAtIO0PKYfzjvc1VOUHaHlMP5x3uaqnIAiIgCIiAIiIAqba+yKYbVr06FN9fKS0lrZLwOyZdaZ9iuCYXA7e6e9ax9LDsMPaGiqTBEkh8NI+yDDp3zuUou2p45qCzN2OQo3Ai8i07xxPiV6sEnlp4j97+tYpsGg009A9lr+kLYugW36cY/f2LE3d3Pn27u5qXTv14bhy+OJXoy1yPALAAGp9HxuWjnSeFuO78l7sTSy6syFs10LAQmNNfZ+68IJ2NnkaDfrySnqtGtWV6rvYmpO6fQFRtpbLL2tc0iRaDwJ48VMD+Oi9qVI5SOOi8c5U3mjubvZ9lXTe3PscpSJpVGlwIg/dofG0rtNnOczLVAljhYxLXAiwPI7/AEhVWO2cXUyS3SwP8XwFZdCMQctSi+H5XdwmRB4cpB9K6ccVVdHPGK7p/j9/s7GPw9NtSzbdO53nR+nSIc+kbaQR3dJA3xYKn6QV6jq+UWDS3Xgbz6YM8ArTZ7nUWVHuc1zPqjLldM2a6LEyY03qk6YbeayjLZzPyFzcsHLBFyeYPxCqi4T1mvmU4eLVRZTO0HtaMxLQBaT+9gq/Zm3qVPF0SX2c4tzA9ntNy9o6RmLZ9e5cltXazquUFzi0DQ2E+A1Ki1W/Nt5FwO+3Zm2/XTetWG9mRglOct+m1rFUllqu3kfoJFF2WwCjTDXF4DGAPOrgGiHHx19KlLGyxhEReHgREQBQdufRq3m3/hKnKDtz6NW82/8ACUBOREQEHaHlMP5x3uaqnKDtDymH8473NVTkAREQBERAEREBVdItuMw1IudBc6WsYfrujT+UC5O4egH5QwW8RAH8Ok8p09JXQdNNoitiyyZbRGQR9owaknkQ1vLKVRHUk68PuCqqv+JzMZO7yrZfc2a2ezu3898LIqib3jRYd2W63K82fsqtjJfKjaZWSbwP68zy4BJgSPAeO79V6YfDyY9Z9qiQ1bJeE2YTB+rr43V4cM0tykAjgtcJRytDdw/qvcLBUqOTOvSpKEbfM5rb1MMeGtblGXdaTJ9X9FWBdLtrZ7qgDmkdkG3HQ/kub5rvYKanSSW/My1Kbz2it9jYVDEKRga5zib8jda4DDZ6jWmYJAMCdTEDmZtdb7QxQoOytDS4TIsWgAmM5Ni6OFtFbVypNW3LMPQqSl4Vtv8AskbSe7q+sd3QZgC4BgSR6lSbOBfiRlDnB5b3TlzS4ANJ0uREFWbA+tHWkFszkAgcid/OCvbG0C1ksAadbWnKTOm+BCpw9V8Jwvqr7HSqVoUo5KevfufS+oii0P7OXK4gGbtuGydbwFyXS3Fvq025abQS1+aYd9UluWdQZdeNxXbiHNB0Bgx6iqDHspVi5rHhr+6QbCAIhhNt024KE1JrwlMajg8yPn1bo9koh5dIAa4iLkixDeUGL8FWspl4A41DPKRJ9ULu9rUhQpS4gODXQ3eYFhC5DYdCQTwPqtBK6Dr3pqC5FM5vLKo/M63o30nOFaKVXM+kIDTMupgQIj6zN9rjcDu+hL5EKGctYIGdzWSdBmcG35XX1wLLPZMYSpKpTvIyiIqjUEREAUHbn0at5t/4Spyg7c+jVvNv/CUBOREQEHaHlMP5x3uaqnKDtDymH8473NVTkAREQBERAFA2xtZuHp53AuJOVrRq5xBMCbCwJJO4FTnGF8+2htV+JcHk9gGadMTEbnu+06DN9JgCZJklzZooUeJLtzK+ths/aqd9zi50WBe45nDwn2DgV518AIkaget3xZS2xPIb99/zKPNi47hAbz4czKraT1Ztq4SjJSbjv+Dn3STdbLDBZbALMfEt3ESeQ9vH8lc7JwsS7ef1Ci4bC7z6vWPWrLDuy/mk6UpQdjt4T2bNw4svgic0LZa5xE7l4HF8lzo0pS2ROzJK5zpJgiHB7W9mIJHHmN1t69tr7bqMOVrQAQIeb33xu9akbH2wKjD1hAc3WSAHA711aOFxGFisTa66X6+RbRqOlLMQNh0AadVzXdsU3ENm+YFoNuGVxv48F50+j/W0+1UDM2YZTbtC7QADMEkXMCRzCvm7JaD825zBrlaYGkcLWJ0O9aNw+Q2FyWmTJnK4GDvvEelX/wCfFt5OfbUqxmIgpZ9dfp5/gqgwthxBAOh3H0qzbhG4ml1YMubPZmC4Eg9k8Rw3+tWj9jirQe+hAz5XdWL5aje82fBxtbQKp2jsapQh0GLXiQLCxPjP3LBklT15GeLdPRrQ63Zm0TUpFgIFZjQCDpMdkkcDF+BlcFtfFVX1D1sSDLQGhoaDJgHU63M6jUrrejO0BUqulga/q2kuky/tRYaAaTxkKTt/o+KwsIcJIIAvNy0mLAmDrqVtvKVPws3YapCFRSkro+fPLnGLucYAB1M2Auo1Gtke6m2S1pgGNQC6ST6j4LvcfsipkzU2DMGNDdxaXZnPc5x1cLgfzLkPkdRziGtzlveMT7fixUaMeGnfbqzbWtjJJbRS19fIU6gdO/iu36FbVqVBUp1HZuryFriZeWuzWdxgtN+a4qjSyjiun6EYFxqurWDGg0+bnHI4+AED0nleanmk0tjyWDo0KTUNOZ2qIi9MAREQBQdufRq3m3/hKnKDtz6NW82/8JQE5ERAQdoeUw/nHe5qqcoO0PKYfzjvc1VOQBERAERUPSrbJpMFOnPWVZAI+o0d5/jJDRzcDoCvUrk4Qc5KKPLpRtsBrqFM9t3Ze4f2bXa3+2W6AXEzwnl3ANEARI04NFvRwSmyOcSdSbm5JJ1JNyTdGi8nX2cPjwRvkjs0qSpxsjYCB8ekrV7bQLOiJ4cIHHesuPojhy5rLRb2lRLGrqxRVKUEjcLcF64bDlxVriAIg8L2vfdPFa0cOGxG5VcPU+fj7HtVTbvH1ob06cC62lYHx+iyrT6BK2hmSdfjwRJRVuJy8TQkm5rY8cXhusYW6Tv4HiuXrUS1xa4QQuuUbGbPbU1sdAR8XXQwOM4Dyy91/QxkHZG3uraWvkgXbH4fDmrd3SOk5l81+DRmB8TYrkq9AscWuEEfEqRs1/aIMQRv5LdiPZtCpetHd66bP1uecPiPLe1y8o13BwzHgZEgFpEtOvP0K7o7TcHHvvaQ4OZnc6WkbsxMOEW8Y4FV+FcKjBSMB/dYYF7SGO5ToeJUehVLXxO+JJiNy5lai94aW5dSyvgaqgnTavFarqu3ffzOqp7HaKlCtRMsBI7JEZXZiTzF4I/RXz2yIXLYN9Wmew4AGCREt9WoJ4iFd0sTWeBDG0+LnHN/da2JHMlvgs1KpCa8Jki8y2sYrYFrmDMJDWkBsiDGlzY2EXXHs20etNOnSYGtEkh034CBB5kEjmV0+IwdXK6lao1w71mEEzMibiIXP7a2P8nY2pkAaDfK45hO7NPankABpzXtSjRqRbqry/tlsJOCaRW0cHUe8U2MLnu5ENaJ7zjHZHM+iSvoOxNljD0W05kiS48XOMuIG4SbBVXQ7BtLDiB/adlutmMcRv3l2Y+GXgukU8kYaRNM8ROrFZlbsERF4UhERAFB259Grebf+EqcoO3Po1bzb/wlATkREBB2h5TD+cd7mqpyg7Q8ph/OO9zVU5AEREBhxXzV2LdVe6q91yXDMTIaA8gNZEiPC2+TN5/SHGOrYmpSa51Rjco6sSQHx2gabR2yLGXSBPK1a2nDoADtcxBkNda2Ydku1kNkNjU6CxxaidLDUsru+ZvNsrbcSf04/HhtTtp6/jevTA4R9c5KOV0CS4khmu9wBJk6DfB4LOCwdSq7Kym4O0IcC0MMwczoi19JJ3So5JGxzir3ex4M5fBWXO0A9P7K6wnRWs4uDy2mGyGkDPnN4MTLWxEjvX1ESanFYJ9F/V1AJgOBaZBBLhNwI7ptdeOJGNWEnZM8hTvJMlZIWYWQolpgBZRYQ8TT2CykLMKmVemt5Ix1MfhoK8pr7/RGFX1dplr8pbAmDO8aSrCF4V8C2oQTPBeXU1eDKFCjXWag0z1qUWuEOAI5qqx2w4JLbA7tY/bw04Lao80H2JLTuPsBU2htmlYPDo8Lj0grRQxc6EtH8ORllBxdmc91zqbhDodYgTrG8cf68F2FPEfK6DiQBVY3P1gABcAe1IG8DRUlXYlPEZjTcQ/tOAMTmt3fEDSb3XjhcTUwxa4VIOkgA+oONxxCk68FU8PPkX8anTag5eI6ToxhKrKpY4ywQeJExETuy62gFdyAuR2D0iFV0VDSLoPaDi1+UboDbHXszK64LxJZm1zMlZ3lc1cQAT6SuN2phqmPqtpNcRTa6XkA2abxNu0bADdM7lddJcblZl5SbTvgDxJ0Ck9GtmGjQAd33kvfcntO0F/stDW7u6rcscl38CNP/ossPh202tYwBrWgANFgALABeiIqSYREQBERAFB259Grebf+EqcoO3Po1bzb/wAJQE5ERAQdoeUw/nHe5qqcoO0PKYfzjvc1VOQBERAVG0OjwqmA91On2i6nTysD3OMlzyBJ3yN83Xk3obhuzLCS20lzu0LWcAQHNt3dBe11eIp55dSxVJpWTMNYAIFgNyQsooFYVZtrYjcQG3yPbo8CbHVpFpabHXUBWaL1OxKMnF3Rw2G6PV3VX04yhpPzrmkNLfqw0O7RPIwBreyn1+hzgwllUuqWgODWsPEWBcJ3GTFtV1MLKNp6WLamInUWV7HzdzSCWuBa5pgtIggxPgRB1EhZXSbb6MufUNWiRmd32vJAMNaAWkAltmxERebRfmGvJJaGuNQWNMCXgi0EDS9pNua49WhVpytTvZnztSjXoSapN5ZaaP7m6wrh3RKsKefODU16oAZT/CHkAzG+AJPDSow7HVHFlNjnOHeaBdpmIfJAaZ4lVTwlWNtL+Rnng60LaXv01CKfT6O4lxjqwzm94j1MzE/d4qTU6IVh3alN/wDM0sg74y5pGnP2q2lh68PFHT4r18zThqOKoviU9H5rX13IAwQeCAO0IhpLbzG4n4kKsxmwi3thmknLuMazBketdTV6HfNk9Y51aJB7tPMAbZAO6dLkkbiFUNwuJa4MFF2c3Aden9lxL2y2ACdb3FjIXZhSUoWlZs6k5YiTi5O/l+SloNLXMdTBbmGYXu1zTrJ1C9ekuANegK7B3T840CzXaTG5pmeRlXGak14oVqXyd4sIc52+S5s2e0zMi/HQhemL2c2nFWk94DwQRIggGILYgg8FTOisParJ+u35LqmETkpPn9empA2R0Ua6kytTBDmgWiHES0gghxm2fhMiwIv39FpDQDcgC/oXMdDttUHsENpUXvMBgNzrEz/KYHL19UtM75tTMklsUNSj1+NDb5aAbUIP1nS4MA5BwLv+AcbdHCqdjUCKmJJ31RHh1bCDP/EVbLyo9UjTskgiIqwEREAREQBQdufRq3m3/hKnKDtz6NW82/8ACUBOREQEHaHlMP5x3uaqnIiAIiIAiIgCIiAIiIAiIgCxCIgMrVtMCYAEmTzOkn1D1IiA2REQBERARdo4JlWm5j9NZ3gi4cDuIN1zuxtotfRYyqBBaLgXBcNfv3ckRZMVNxy27l0Fmi0yBs/og+ni6r2u6ulmb3SQXiznWGkyZ05WJXbBEW1bGJkbZN2uf9t7j6Acjf8AKwKciJP3maHuERFE8CIiAIiIAoO3Po1bzb/wlEQE5ERAf//Z"/>
          <p:cNvSpPr>
            <a:spLocks noChangeAspect="1" noChangeArrowheads="1"/>
          </p:cNvSpPr>
          <p:nvPr/>
        </p:nvSpPr>
        <p:spPr bwMode="auto">
          <a:xfrm>
            <a:off x="140021" y="-5381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4" descr="data:image/jpeg;base64,/9j/4AAQSkZJRgABAQAAAQABAAD/2wCEAAkGBhIRERUTExQWFRIVFhwaGRYVGB0cHBwdGRwaHxseGhgcHiggGyAjIB8eHy8gJCgpLS8tHiAyNTAqNSYrLCkBCQoKDgwOGg8PGiwlHyQ2LzQ2MjIsLCo0KzAvLC00NCwsLiwqLDIyKSwvLCwsLCwvLCwsKSwsLCwsLCwsLCwsLP/AABEIAOEA4QMBIgACEQEDEQH/xAAcAAEAAwEBAQEBAAAAAAAAAAAABQYHBAMBAgj/xABHEAACAQMBBQYDBAYGCgIDAAABAgMABBEhBQYSMUEHEyJRYXEyQoEUUpGhI2JykrHBFTNDgqLCFyQ0U3ODsrPR8BbxVJPD/8QAGgEAAgMBAQAAAAAAAAAAAAAAAAQCAwUBBv/EADURAAEDAQUGBAYCAQUAAAAAAAEAAgMRBBIhMUETUWFx0fAFgZGhFCIyscHhI0LxFTNSYnL/2gAMAwEAAhEDEQA/ANwpSlVrqUpShCUpShCUr4zYGToBVE3j7WbeE93bL9pmJwCv9Xk8sMNXPouQeWRV0UL5jRgqq3yNjFXFXsmq1tntGsLbIMveOM+CHxnI5gkeFT6FhVPXdja+1fFdy/Z4D/Z4xpp/Yg/9xuIVLndLY2zF47lkZgCc3B4iQNTwwgYbHopPrTjbNCw0e4uO5vVUGWR30ig3noo+XtYubglbGyZ9QOJg0mM/eSMAL+9QW+8dySSy26+RMaj6cIdx9TVn2/vebSWK2gtWmlmXMQVkjjPPIDHkQBnljUa12bLnv2jmNykMR4f0QiYuwODnjyOEkHGMac9POy+GNvMjaAd5qe/JRuFxo55PLAKmR9mu0nGZtpOCegeVx9Msv8K+/wChh2+O+Zv+Uf5ymvTdWLaW0LQXA2kySEsAncx8IKnqQBz06aZ5GrJuFvHLdwOJwBcQSGKTHIleuBy6g9MgkYBxVkk1ojrRwwwNBl6hQZFE+gLTjvP7VX/0LEfBesp/4X/iQUbsw2gg/RbSfPTxSp+au2KtnaBtia1sZZYP6wcIDYzwBiAWwdNOmcjJGQRpUBshrwmCa0vvt0ZZRcRycA4Q2OIgHDIQMkLz5c+R4ye0PZfLhTiB96YeZXXRRNN0A+RPVcB2XvFbgcEyzgfKGRsj1Mqq34HNB2m39rpe2WADguoaMfQniVj7EVYd794b6wL3AS3ks14QFLOsuWwOeCuMn10qQ2DvNJcv3UtnPAxj4+JwGiIyBwiQHUnOcY5A5xUS+8y++NpHDA9+S6GUdda8g8cVwbI7UrCfAaQwN5TDhH74JT8SKtkcgYAggg8iDkH61Wtr7gbPuiwMapL1aEhGBbqyjwknnllNVOXcLaWzmL7PuDImcmI4BPLmjfo30+bwnyqnY2eX6HXTudl69VZflZ9QqOHRanSs62F2tLx9zfxGCUaFgrcOf1kPiT8x1yK0G3uFkUOjK6MMhlIII8wRoaVmgkhNHhXRytkFWlelKUqhWJSlKEJSlKEJSlKEJSlKEJSlKEJURvHvTb2MfHM2pzwouruR90fzOAPOorfnf6OwXgXElyw8KdFB+aTHIeQ5n0GSK5u3uDJcub7ahJJ8Qic40Go70clUc+7GMdeq09DZhd2sxo33PLqlpJTW5HifYc1xAbR283/49jn14Tj8DMc+yjHQjW67vbvbP2fIsMZT7U6kgyEGVgOZH3V05KADg88GuTtA3kuLG3ie1SMxMQpkIJCDA4AFXA4W5cWccgNWBqr7d3iF4sfGptNq22HiyfBKM/Cj8iHxlQdCdAWDGnA2SZgDflZjgPudTx9VRVsbscXcfx+FaoduPfS3dgxe0niYcLxOCzR5GWUkaEjHTQSL1BqvnYcOzdsW5Yd5FcoUEk5DsJcgcXER8RPAM6fG3QV5ba2yJEtdt248cJEVzGD0OhB1H3iATz44z8tXLfDd3+krVBG/duHSSOQgjh8zjQ54SSB5gcsVyoiIBwa6oPA5H8FS+sVzIxHEd4KD7XbcpHbXSFleCbBdPiVXGpHTOVUDPn610bBu9nWs6gbQkubiY92DJMZdWIIGFHCuowM664zrVqv9kR3EPc3CiRTw8Q1UEqQ2dDkajOM+mtfdn7Et7cYhhjj/AGEC59yBrSwnbshGa4Vy731VuyN+8FnO4+2JrCGa2FldzP37mMrGRHjCqOKRvhBKk5wRg5q07gbvzW0c0lwAJ7mVpXRdQnFrw5BIJySdDjXGTjJtVK5LadpWgpXPipMhu0xyVd30nvI445LVe8CyDvogoJePqACM56aa69eVUmDZ4n2jbS2FlcWfA4M7SR90nACpKhckagFeFccxpzI1ilcitGzbQDHH33jXgh8N41r3wVC7T/08ljZDJ7+4DMAfkXCtn6OT/dqW343ySwiAXha4k0jQnAHTiblhR9MnTI1InpdnRPIkrRo0keeByoLLkEHhbmMgkaVEzbkWkly9zInevIvCVlPGgH6qtnhP8NcYyc9ZLGQ0PBo2vmSftkouY/EtzPsqNsnYLW21tntLIZbmdZpJnzkEmN8AY0KjH16YGALjvTvLcWLiZoVkscKHZHxKrEkZ4WwGU+EAA5zkkgVCQ7kfZdsW0lvCy2gRyx4sqrssoIAJLKDlfTJr8bwH+ldpx2S62tqe8uCOTP8Ac5Y/U5/NJ1WmnlssjXHFobjwxO44HQKltWNIGBrh6BTpXZu2YfklwOY8Msf+ZdR7HHUVTLrYG0NiMZrVzPaZy6EZwP10HLT+0THLUADFSm998v26O1sRHFezFRLcKAGRRhwpPUkKGIPMBRrxCrHu/tu6702t5CRMFLLPGCYZFBAzn5G1HhP5ZAqLS+JlRi043Tu3/sc6LpDZHY4OGo3pulvzb7QXCngnAy0LHUeZU/OvqPMZAzVjrPt8ezXib7VYforlTxcCnhDHzQ/I5/dPXGSa99xe0P7Q32a7Hd3anhyRwhyOYK/LIOq9eY8gvLZ2vaZYMtRqP0rGSua65Jnod/7V6pSlIJpKUpQhKUpQhKUpQhKqe/u/K2EfCmGuZB4FPJRy439PIdT6AkSu9O8cdjbtM+p5ImcF3PIfzJ6AE1SOz3diS7lO07zxOzcUSkYBI5ScJ+UckHpnXwmnrNC26ZpfpHud3VLSyOrs2Zn2G9du4e4bK3229y9y541V9ShPzMPv+Q+XTrynrDbdptaGeEBsAtHJG4KOBkgNw8xnGRnUEYIBBFWSqXvXunMs639hhbtfjTksy9QeQzyGpGdDkFQaltdu8l5odDoOHLjoi5sm0aK795UPsvis5Dsi+zJaXAK28x00PJM9DnAHVWxjQrjp3c3cMiTbNvoTJHbH9BcYIBRtQFfoRp4QSAPCdF16hZ3m0p7dri2Frb20glwzh3kkX4QMAcKg6knn9fDeasmnLcP7HE0OR3impGahHFXHTju3dFA7q7mQbPRliLsXILNI2c8OeHwjCjGeYGT15Cp6lKRe9z3XnGpTLWhooEpSlRUkpXwmuObbduhw00SnyMij+JqTWl2QUXODcyu2lccG2IHOEmiY+Sup/ga7K4WluBCGuDsQUpSlcUkqPTZCRCZrdI45ZcsW4dC+DhnAxnUknzyepqQpXQSFwgFZNsbYlsjyWu1UZby4k4kuWPhc58PcygDgbiOeE4zlQRqFE9vRtqbZ2zcQTG4ljk7l5nwzR5DNlwMgsBwoOLJywJz1vEsCtjiUNwkEZGcEciM8iPOs1u7A2DX0UtpLc2167OssC8TAtxHgkGhXhYkhvXIySQNJkondV2lDTQ6YVyw01SrmGNtB69fPVSuytt3VrdwWt1Ml0l0haKZFClSoyQyjQoRyYa59OXtv5uCt6vfQ4S7Tkw048cgx6EdG6e3L17P9kOLG2N1EBPDxd13ijjjVsgDXVMrpjmBgHBGBbaokl2ctY8xhhkcd24iim2O+yj8j7Khdn2/bTn7HdZW7TIBbQvw8wfKRcajqMkcji+VQe0jcoyj7bbArdRYYhObhdQRj51xkHmQMa4XEvuDviu0LfLYE8eBIo655OB91vyII8ieWiJr27eIYajcehXInua7Zvz0O/wDas9KUpBNJSlKEJXxmAGToB1r7VD7WN4zDbi2jyZrnwkLqe75MAPNzhMdQWxyq6GIzPDBqq5HiNpcVXwG29tPr9ht/plc/jmUj0wq9CNdTvbuO2heRvDFEhY4HJVHIAeg0AqL3J3bFjaJFp3h8UpHVzz16hdFHoBUve2aTRvFIMpIpVh5hhg69KZtErXvDW/Q3Afk8yqooy1pcfqKpe6/arHeXIgaAxcee7bj4s4BOHHCOEkDoSM6e97ql7udl1vZ3AnEkkjJngD8IAyMZOAOI4JHQa8s4xdKjadjf/hy73qUO0u/yZpSlKWVyUpShC+M2NTyqnbc3+CkpbAMesjfD/dHze/L3qM3w3nMzGGI/oVOGI+cj/KPz9sVWK37F4aCA+YeXXp6rDtdvNbkXr06rpvtpSznMsjP6E+H6KPCPwrmApXwsBzrca0NFGhZBNTUr6Rmu3Z+2Z4Md1Iyj7ucr+6dPw1riBpQ5ocKOFQhpINQVoOwd+klIScCNzoGHwH8fhPvkevSrXWJkVc9y96CCLeU5B0jc/khP8D9PKsC2+HBoMkXmOi2bHbySGS+vVXmlKVhraSlKUISsw2z2xNDdSRrAGhikKMSxDtwnDFeg1BwDnOmozpp9VPaHZjYz3JuHV8s3E8YbEbt1LLjOvMgEA655nLVmdC0nbCoVEwkIGzKtMUgYAjkQCPrWU722D7Iv0v7cfoJWIkQcsnV09A+OJfJgegArWAMVw7c2Ol3byQSfDIuM9QeasM9QcEe1Rs82yfj9JwI4Ls0d9uGYyXvY3qTRpLGeJHUMp8wRke3tXvWadlm1nglm2bPo8bMYx0yD41XzB/rB5gsa0uq7RDsZC3TTiFKKTaNqlKUpdWoTWU7sL/Su2JbttYLfHd55aZEPMejS+jYq39o+2fs2z5WBw8n6JNcHL6Eg+YXib6Vw9n9vHYbKE8x4A4M7tqcK2ODQDPwBdAOZNaNnBjhdIM3fKPz0SkvzyBugxP4X429vDfvevHs9UkW1Re+R8YdpDkKCcaqozow5tnJAFNgdrVpP4Z/9Wk/XOYzz5ScgNObAD1NdtlaW0ttcx7OuIxJcM7s/HxlXk+IkcXEunLyJzrUbtLdZWlsNnrETbQKZZZSmjcOnBx44cuxJddCQ2atAhcLjm0p5HAYk6GpyCidoDeaa+4z08lfQc8q+0pWanEpSlCEqv767WMFvhTiSU8II5gfMfw0z5kVYKzntAuuK5CdI4x+LEk/lw09YIRLOAchj6JK3SmOE0zOCrIFKUr1y8wunZtg08qRLoXOMnoBqT9ACa1HZe70FuoCICcauwBY+5/kNKoW5VwqXiZ+ZWUe51H8MfWtPrz3i0rw8R6U9VueGRMLS8519FD7Z3XguFOVCSY0kUAEe/wB4eh/I61l9xA0bsjDDKxUj1H8q2isl3juFe7mZdVL4z+yAp/MGp+EyvJcwnD7KHicTGhrxmVG0/L1H8qUreWMtX3Z2t9pt1c/GPC/7S8/xGG+tStUTs5u8PLHnQqHA9jhj+a/hV7rx1shEUzmjLqvVWSUywhxzSlKUomkrl2pPIkLvFGJZFUlYy3DxEfLxdCeQ9a6qV0YFCod92h3dsneXOzWijzji+0IdTyAHDk1JbqbS2lcSNLcQxwWrJ4I8nvM6EE+mMg54Ty8PUx28+zC98Li9kVNm2qK6g8mkY4ww5scjl1BRQDxNVh3l3ia0jSRYJbhWbDdyOIqME8RGOWnMkDlrrTz7haGsYKu54cBU570q29eJc40HL8aKk9qNi1pdW+0oR4gwV8aZZdVzp8y8SE+QUda0iwvUmiSVDlJFDKfRhkVCbVSLauzX7khlmjJjJ0w6nKg+RDjBHvUJ2O7Z72zaEnxQPpnnwPllzn14xjyArkgMlnqc2Gh5HocENIZLQZOx81faUpWam1mHaxKbi6s7FSfGwLYHLvGCK30Ac1a9796rbZ8UayxtIsmVWNQp0QDOQxAwMgdeYqqW4NzvKxJ8NupwPRYwuPo8hNaBtbYFtdACeFJMAgFhqM8+Fua/QitWQsYImPyAqacUkwOdfc3OtPRZZfbGa7/SWux3hPySLMIiPIiMgIPcfjV83A2XeQW7LeSM8hfKhn4yq4GnF55z1PSoLau5NpZeOC/ewYnIUygoT6ozBn9iT7VfbGF0iRZH7yRUUM+AOJgBlsDQZOuBRaZw6MNblxBr6kkehXYY6Pqc/KntRe9KUrOTaUpShCVlO+Un+vTe6f8AbStWrJ+0L9FtDxDCzRqyt0LLlCv4Kp+tSE08IL7PmBurhr18lkeMB/w9WaGv36qI730p3vpXnXDdbWRHVef3j93yqmHxfxGd12M1OeQ08uzgvIsmmeaNUkJuoyCORBwR7HpVw2V2jMq8M0Zcj50IBPuvLPqD9KpYORkaiua/vREudOL5R5n/AMUs7xG2WtwiOJ0wHfNXWe22iN/8ZxKu+2u0F5FKQoYwRguT4semPh99fpzqqCX0rntbpZFDKfceR8jX7kkCgknAHU0R+J2yzExNwO6grVRmttokf85x5L2730p3vpUfYbSWUkciDoPMeddlMTeMeIwPLJDQjgOirfNKw0crR2fSf62f+E38UrS6zTsvHeXM8i/BHGEz0LO2TjzwEH71aXV7pJ5aOn+rlTl7L2PhQcLMC/M1SlKVFaiUpShCp3ajZF7WKQoZIoLiOWaMalohxB9PZtc6AZPSvO57V9nRoO6ZpWwAkUcbAnoB4lAH/uAauhrORtTaKhpY9mWtnpxPNM6YAxqXKlG+uKeguyNDXjL/ALAZ8/wlpKtdeac+FVPdnGz5orQmZTG00zyiI6d2rkYXHTlxY5jiwQDmqtu4fse37iDJCT8RUHkSwEq49AONRXbuJvVf3l4/eFXtURlLRJiPj8JXDMOMnGdPXJHI1ydog7jathcg44iqn2SQcX4rJimGsdtnxvpVwOWhzHoqS4bNr26FafSlKxloLMezWMPtPaMx1IdwD6SSsf8AIPwpvza363TyyvcnZx5fY3AZAFUHjTAzqGOuRr8Q5U7GPE97J95o/wCMp/nU5e9p0cUjxtaXh4HZeJYxhuFiMqSwyDjIPkRW3IXttLrra0AHsMuKzow0wippUn7rg3T3O2NMBJATcMupMjniBzzeMcI/FcH1rQqzDZu1tm3O0IJI7W5t7kucNwIiN4Wz3gDnnqcgZJxkkVp9J2u9eF4nz078kxBdphTySlKUmmFW4N/bUkh+ONgcEOudf7uamrPacUwzHIj/ALLA/iOlZntrZypfvG5KxvKDxDGgkIORnTAJI+lSV72fTxnihkDkaj5G+hzj65FZjLRNiLtad94Lz0VvtdXC4HBpoaYHvkFolUbtb3e+0WgmUZktyW94zjvPwwH9lPnUdbb2Xto3BOpcD5ZRhsD7r9fc8VXLY+88F0MKcPjWN+f06MPbPrin7LbmiQOGBGh+yejtsFqBiODtxwK/ncXkmMcbY/aNeNW/tB3IaxlMkYJtZD4T/uyfkPp90+WnMZNRr2sBjc2/GBQ948VkviMTi0hekVy66KzAeQJ/hX4dyTkkk+ZOa+UqwRtDi4AVOqhQZr9RyFTlSQfMHFfZZ2b4mJ9zmvxSgsaXXqCu9FBmgONetekl45GGdiOuSfzrzq/dmW4xuJFupgRBG2UUj+sYcj6op19SMcgRVVodFG3aSAYZfpWRxGVwaFf+znd42dkiuMSyHvJB5FgMKf2VAB9c1aKhNtb3QW2VJ45PuJzH7R5L/H0qnzbx316xSEMq/di0x+1J0/ECvE2i2tLyTi46Bastvhs1Im/M7cMVoF7taGH+skRPRmAJ9hzNRH/zu2MiRpxuXYKCFwMkgDPFg9egNV+y7O5G8U8qp1IXxH1yxwAfxqP3Ps1kvl4cmOMs4zz4RoufXJU0m60TXmi7SvfeCSkt1rvsbcDQ40xxPfktSpSlaS9AlZHvOm0Lu9kjktpp7WJyEijLRRMM5VmkIIc4xnB0OcFda1yqjabanN3tWMyeC3SEwgqvgLxMx6ZbLAHxE03ZXlhc4AGg1rvAwpzVEzQ4AErw2G+1uONfstra2qsAY+LLhOvCUJXP0Gv41F9t9uDbQP1ErKD+2hJ/6BXdd7wznZtjMJcTSS2/eFcAsHOGGAMAHPQCvz2zpmwjPlcKf8Eg/nTMNRaGOIAxIwr+VRLTYuGJUt/8rH3h/wC/SvtYt/Tj/eNfaZ/0wKn44blf+xbQ3qdVaP8A/qP5VJ7W7QbyFpsbNk7qFnBld2VSqMRxjMeoIGRgnQ1G9mDBNo7Ri68Z0/4csg/LiH41Lbzf0pdNNawwRJasOAzyNqysBkqAcjmR8J5c6omDXWl18ChpmaaD1VsdRCA0nXIV1K/FhvnftPbLNaJDBcPwhy/ET4GYcODpyHMVe6oNjuxtA3FrHO8JtLJsxsueNwqlY+MfexjPIfF8Whq/UnablRcp5czv1omYb1Der5pSlKVVyo3aRsvSOcD9RvzK/wAxn1FWPdfan2i2R85cDhfz4l0OffRvrXZtPZ6zxPE3Jxj2PQj1BwfpWfbrbSayumgl0Vm4G8gw+FvY55+RB6Ug7+Ge9o779/lYkh+EtgkP0yYHge/ytEu7JJV4JFDKejDP/wBH1qkbe3BZP0lqSQNe7J8Qx9xuvsdfU8qv1KZlgZKPmC0LTY4rSKPGO/ULP9jb3q6m2vlDo3hLuPykH+bp186r+9PZHJHmSyPex8+6ZvGv7LHRx7ni0+Y1et6d0FuAZI8LP+AfHRvXyb8fSC3S3oaBvs1xkIDwgtzQ/db9X+Hty5ZbbNYn3HGoOvXv2WTedC8QWvEH6XfgrIJ4GjYo6sjjmrgqw91Oor8V/Td/suGdeGaJJF8nUMPpkaVUt4NyNkwJ30lscZAxE7jU+Shwor0zfF4wKyNI9+ivlsNwF14UG9YjXtZWUkzhIkaRz8qKWPuQOQ9TpW2bA3H2VLGs0dto2cCVnbkSDlWdl5irXa2UUCcMaJGg6IoUD6DSuO8XYRWNpPPsoisF8BxdgdyzDdbsl4cTX5Cqvi7kHTT/AHrjTA6qp8stjIqV27vkzkQWYKp8IZBhm6AIB8I9tfavHeTeGS9lFvBkx5wAOch8z+qOY6dT0xat2d1UtV4jhpiPE/l6L5D15n8APM2m2TW59AflGvTv2VALrQ4w2XBgzdv4Dv2zg9g9no0e5P8AylP/AFMP4D8TV1t7ZY1CooVRyCjAH0FetfCcVKKFkQo0LXs1kiszaRjz1Kgt9dqdxasAfHJ4F+vxH6DOvnio3s52ZwxPMechwv7K5/ic/gKgttXbbRvFjj+AHhU9MfM/5Z9gOtaPaWqxIqKMKqhQPQUtGdtMZNBgO+9Fn2c/FWszf1ZgOJ1PfBe1KUp9bSVn28O7Oyp9o8E8khvJ8ERqTgcEY5kIeDwrnxHWtBrP93r63h2hfpcskd085aOSTAzEyjuwjt1A6Dn64OGrNeF5zSagad5b1RNQ0Dh6rl2Xu3sEyoY51MvGvADNgluIcIAOCSTgY613dsz4sE9bhR/gkP8AKoO93fsoH2faWzJLdi7R3kXHH3aFnbjK8sDGAeYX0qR7bpgLSBepmLfuo4/zU80XrRGbxOefeqWdhC8UA5LL/wCj28jSti/+Ifqn/wB+lKZ/1FqX+DUHssi33kmTGBOrBfI8aLKT+8rD3qZ3ta4u7+LZ8czQRGDv5XTRmHGV4QR7eePFrnGDDdpo+y7Qsr0ZAGAxHlGwJHuyuw+lW/ejdY3ZimgmMFzFnglUZBVsZVlyMg9PLXQ5IpJzm1jlOraVzoRhVNNafnYNDXyKq22+zWCxtpLm1mmiuIFMgkLDxcOvCwCgHi5Y5E4yCMg37Yt/39vDNjHexI+PLjUNj86znbuyVQgbW2qZI1wfs8a8LNqMZVNcdM8OnRhzq6bn71QX0TGBWRYmCcDAA4wOE4UkAHUD2NQtAe6IOJvU1oacqmlfwpxFofQYcFP0pSs5NpVR353aMq9/GMyKPEB8yjyHUj8x7AVbqVXLGJGlpS9os7LRGY35FU/cnekSKIJT+kA8DE/GB0/aH5j61cKou9u5xBM9uNebIvMH7yY/gPpXpu1v4CBHcnB6S9D+35H9bl546qRTGM7KXyO/vvjm2a1us7vh7Tno7Qjr3zu1VHfjdnvUM8Y/SqPEB8yjr6kD8Rp5VbVYEZGoPWvtNyxiRpaVpWizstEZjfkfbiqluJvF3qdzIcyIPCT8y/8AleXtj1r37Qv9k/5i/wA6rG8Vk1heLLEMITxoOn66e2v4NVg31u1lsFkX4XZCPrmkGyHZPjdm3vvyWK2Z/wALLBL9TAfMaHvgu/cf/YYv7/8A3HqH3+3i4R9mQ6kZkI6A8l+vM+mPOu3d3aK2+y1lbkocgeZ7xwB9TgVA7mbNa6uWuJfEEbiJPVzqPoOeOnhoc8mJkTMyB6UUpZXOghs0Z+Z4HkKY981Y9zt2vs8feOP0zjX9Ufd9+p9farJSvxLKFBZiAoGSScAD1NaEbBG26FtQwsgjDG5BfuqRvxvSMG2iOSdJGHQdUHr5/h54895d+eLMVtnXQyDmfSP+HF+HnXRuhuZ3ZE048Y1RD8v6zfreQ6e/JOWUzHZxeZWTaLU+1O+Hs3m7QDh31HbuXu39nj7yQfpnHL7q/d9zzP0HSrNSlORxiNoaFrQQMgjEbMglKUqauXldXKxo0jnCIpZiegUZJ/Cs53g302LeACWKS4YaDgjZXA54DZRgPTNaLe2aTRvHIOJHUqy66hhgjI15Vne1tjbQ2ZFILN2uLR1Yd0/ikh4lIDJ1IB1wPqvNqdsgjJxNHaY096HH0S05cBhlyr7L37Pr2wM2LOxmiDKxM8oyMAgFQ5ZuZx4QRyz0rh7UMT7RsLbGdQWHpLIq/wAEP0q2dnd9BJs+AQNlY0CNpjDhQX09Sc5GRrzqpbLb7ZvFLJklLYMBpp4AI8Z/bZmHtTLHUnfJj8oOZJ4aqp4rG1u8jqtRpSlYyfVR7Utkd/s+QgeKEiUey5D/AOAsfoK/O6Nx/SOyVTvHRwvdM8bkOrR4weIa5K8LHz4sdat0kYYFSMgjBHmDzrLtwZW2dtOfZ7k8DnMZPUqOJDyxlozqfNQK0IDtIHNGbfmHLXqlJBdlDtHYdFy7Z2baW0htLMKbrnPeXDA9yPmbjPhR9dSoBGdPERiw7nbesIHjsbMSTsxPeToh4eIA+J254JGAQCo01r8bb3H2Xbyy3l25CSOXEZbC8R1bhVfG5J4mwD1OlQO2N652twLOL7DZMeGMqoEs7NyEKL5k6sv72fCXcJ2BoqeJwFfcmmgGAVGMTi405Dd+Oa16lcOxJZmt4muFCTlF7xRyDY1/+tccsnnXawz6etYxFDRaANRVfiedUBZmCqOZY4A9yagr3fu0j0DGQjpGM/4jhT9DVX3q3augxkLPcJrhuZUeRQcvdRjTJxVVrKmtcjTdu0599V5q2+LzwvLAy7zx9NPur3cdpgz4ICR5s+PyCn+NVfbe10uG4xCsbk+IqxIb3GAM+tRlKTfNJJg4+w6LEn8QtE7bshqOQ6KU2RvLPbaRtlPuNqv0HMfQirjs3tFhbSVGjPmPEv5eL8qzqldjnkjwaV2zeJWiz4NNRuOK0neaaC8tW7uRGePxqAw4tOY4eeoyPfFVKHaPFs+SE/2cqsvs2cj6HX+9UHX0GiSYvdepjSnNTtHiBmffu0JBB4/4U1tDaf8AqVtAD992/wD2OF/zHHtV22RcW9jbJHJLGrgcTjiBPEdToNTjly6CsvzXyiKYxm9TGgC7B4k6F5fdqaADgAPytD2l2jRLpCjSH7zeFf8AyfwFU3a28E9yf0j+Hoi6KPp19zk1HUrkk75PqKqtPiNotGD3YbhgO+al9h7cS2PF3CySdHZjp+yMYHvzqy2/aYvzwEDzVwfyIH8aodKGTyMFGn2HREHiNogbdYaDkOi1Sx34tJdOPuz5SDh/xar+dTkUoYZUgg8iDkH61h9XLdLdm6DCQu9vHzI+Zv7hyPqw+lOw2uRzrpbXl30W7YfFp53XDHXiMPXT7LQaUqJ3p279itZLjgLlBoo6kkAZOPCozknoAa1WtLiGjMr0ZIAqV4DfW0+1PaNKEmQgYfwhiwBAVjoTqBjnnOM1O1lE+8Eu1YtdlR3CjTiS4UOn1A40z5HQ+orr3BtdqQ3AidZI7IKTwzkSFQBhVRwFwc40wFwDpmnpLIGsJrQjMEg+lMfIjzSzZyTlUHWhV22zdx2NrPOqqoUM+AAoZzyz6s2BnzNVHsb2URby3L5LzvgE65Eecn3Lls+wrx7XNqtIYNnxaySsrMPc8MYOnItlj5cINX3ZGzFtoI4U+GNAoPngak+pOv1qDv47NQ5vPsP2gC/Nwb9yuylKVnJtKzrta2E3DFfw6SwEBiBrw8WUb+4/5Mc8q0WvO4t1kRkcBkdSrKeRBGCD6EVfBMYZA8dhVyxiRpaVX9nz2+1LSG4aFZWTLCNvllUEMuunPlxDHwt5GqVsu5v5Z2vXsy0wyEe5buobdAPlVsM/XLDHXzNfNgXTbE2i9rMx+yTkFXbkM6I5PLT4H5cgdABVz3l3NF7MrT3EgtEXW3U8Klgc8TODyxj1GNCK0vlhcR/R2RxOG4U98uKUFZBX+wzGGe9Vndre2/uL9FDrcwjKzCCPhhjzyZZXwzEaHB5ji4eLnWmg1lO398lMZtdnDuLNGVJrtFPCgc4JTh5Z+/nLa46NVi3btZ9nzR2o47ixmGYZgMmJgvEyvjTu21Kt0JxrnIhaYbwvABvDUgb9K8M6KcMmNK1496cVdah9q7p21wSWThc/Onhb69D9QamKVluY14o4VV8kTJRdeAQs/vuzeQaxSqw8nBU/iMg/gKh5tzLxT/VcQ81ZT/PP5VrFKUdYYzlUd8VkyeCWZ5qKjketVjp3duh/YS/uGvWLdS7blA/1wv8A1EVrtKh8A3eVQPAIdXH2WZ2nZ9dNjj4Ix1y2T+C5B/GvTeDc5LW27zvGeTiA5ALrnpqfzrSKj9t7HW6i7tmKjiByuM6e9SdY2Bhu4lWv8HgbE4RirqYVPYVK2PuQtzapKJGSRuLIIBXwswGBoRoPM1zXXZ/dL8PBIOnC2D+DYH51oWyNmLbQrEpLKucFuerE9PeuyhtiYWCuB1XR4NZ3RtDxR1BWh1p6LIZN1rtecD/QA/wJrzXdy6P9hL9UI/jWxUqPwDd5VJ8Ahrg4+yyiDcq8Y/1XCPNmUflkn8qmbDs2Y4M0oA6iMZ/xHGPwNX6lTbYoxnU98ExH4LZWGpqeZ6UUVsvdm3t9Y0HF99tW/E8vpipWlKba0NFGii1o42Ri6wUC/EsoVSzEBQCSTyAHMmqK++u0JVM9rYd5Z68JdsSSKPmVPiUHoOFiRj6S9/tq3vTd7ODlJ+7aM8S4zxpqVB+IDOSOo1GRrUDuzvytii2W0FMEsChVfhZkdBopBUE8tM8jjmDkDQhhIaTcq7DA1yOop2FTI8E/VQb+O5eez9i2W0wbqxZ7K7Q4cR6cLHXDoCAVbnlcZ1zkgirhZXMtrZ8d9KryRqzSSIMAgZxgYGTjA0AyeQHKq7uWFub+7voFK2sirGpIKiVxjjcKRpgjHuW68QER2ibYkvrmPZltr4x3pHLiGuD+qg8TeuBzGKtcx0smyJwGJrm0UxFeCrDgxl/XLnxovnZzZPfXs+0phoGIjB6MRjA8wiYXPUnzFajXFsXZEdrBHBGPBGuPUnmWOOrHJPqa7aRtM21kqMshyCYhj2baHPXmlKUpZXJSlKEKub87pLtC3KjAnTLRMeh6qT91uR+hwcVXez3envlbZt6P0yBkCyjPeIBho2zozKM/tLrrgmtFqi9oe4puMXVtlbuPBPDoXC8sHpIuND15HpjQs0rXN2MhoNDuPRKysLTtGZ6jeOq99h7Eks5nsTF32zpw7IxAPd5+OOXPxA5wDqfccRWN3g2kII/6L2exXu42M0xdm7iIZZvGTkNj18IwBgkcMluJv2t6nczeC7QEMPh48c2UdGHVentyjN79jxbL2TMkPGz3EgV5n8TNxtk942OXDlBy1b7zasNvba5IPmqMNCf+R5D19VWSDHeYcPtwXZuFtgW2yo5rybhjLkIZPlTPCqjqRkFgein7o0vSsCMjUHqKzfc/YD3xhuJ1K2VuirawN83CAO9kHXOM+p9BlujeLbNxZbRRbeRrprnLNZvjwhVwDG/OPIU6YI8LE5yKrmhEkpDT82J4cuYGZyUo5CxgJGGA/a0GlRm7+8Ed5EZEV1KtwOkilWRwASrA9Rkcs1J0i5paaFNAgioSlKVFdSlKUISlKUISlKUISlK8Lm9SNXZiAI1Lt5hQCckfQ/hQBVFaL2ZsDJ5VmW9O/v2hkhid4LB5DFJfKD4iB4hE3IDpx+5AIXxd9nLtbaEYuoLmO1jZv0cBjV8qGxmRyCQTg6KMYxyOotlzsKKa2+zSohQoAyovAoPmi5PBg6jU486dYGQOq/E8NPUUJ3ZhLuLpB8uH5UTvTuVHeIjxuY7mIDupwTk45B2GrDrnmCcjmQfLda+lvEkt9oWo763IDO8YMb51BXIxxYAJ4dNQRjOB+NyLK8tJJLOYGS1iAME5x8JOiY6410+XGORWu3fTfOLZ8WThpmH6OPPP9ZvJR5/QV03ydi35tx3d6g5KPy/7hw3rh7Qd9FsIRFFj7TIuEAHwLy4yOXoo6noQDXn2bbmG0iM8wzdTDXi1KKdeEk6lifEx88DXGTF7ibnyzzf0lfZaVzxRow69HYdMD4F6DB54xpNcne2JmwjP/o7+HIIjaXu2jvIfnmlKUrOTaUpShCUpShCUpShCoe/fZ8Z2+1Wfgu1PEQDw94R1DfLJ5HkeRxzHjunv+lyDZ7QVVnOYz3i4WTOhV1IwrnkVOhPLnwjQqrG+O4MG0F4j+jnAwJQOfkHHzD8x0PMHQitDXtEc2QyOo/SVfE5pvx+Y3/tT19OYYXdIy5RCVjQatwjRVHryqqdnuwpf0m0Lof61da4IxwR9AAdRkBdDqAFB1zVcsN7b7ZDi3v0aWDkkgOTj9RzgOB9xsMPQYFXqWeHalo629yVVxgvFjiXrwsrDK5HMaHHUZqbonwtI/q7+wxw3LjXtkNdRooHb28kt9M1lYNwqv+0XY5RryIQj5uYyDnTTGCyyPZltGafZ6STO0jFmALYzwqcAE/NyOp1qL2r2fR2dq8tnLPFNFCxPCxYTcKnR4+RLchwgAE5xpXnsXaH2Ld1ZQcN3blD+tLI3dn1wWB9hVj2xvhDYt4GWNca154KLS9r6v3Hkrbu/vLFeiRog2IpGjJYDBK9VIJBBGCPQjQVLVWuzvY32bZ8KEYd17xtMHL6gEeYXhX6VZaRmDWvIZkmYyS0F2aUrLtlz3lwL6ZNoNAIbiXgVwrpwglgDx/CoBA00Hka9tob/AN0NjwXi8CzPMY2PDkEDvBkA8jlR9c0wbG+tAQcaa6iu5U/ENpUhaXSqBtPa+0bCa2E08Nyk8yxlBHwOMkarg6++uuB1r33ouprnaMOz0leCExGWV4m4XYZYBVbp8I98nOcYMBZjUYilCa8BnxUzMN2PVXZ3ABJIAAySeQAqr7Q7SrKNuCNmuZTyjtlMhPsR4T54BJ9Kg9p2cmyru2KTSy2ly4hlimcvwlsAEE+5Pn4SNcjHr2kbFS1t4Lq2jSM2cytwoOAcLEaeEdXCZ9CfPW2KCO80ONQ7LTyPmoPldQkYUzXrvvt+9SxiuEV7ZS/DOmFaVVLYUq2eEZxyxnLrqMGvPdi4sBI1vaRzXRmBW5umyw+H+0kbAJOcYUY1PlVxmiivLYg+KGePp1V10IPQ4OQaom7VntiKE2UaRxJFI6i6lGfCTzjj+Y5JYE+HBC6YqUbmuiLcAQd9PXU3ToovBDwcwfPuq+bC2zLsUtZ3UUsluGJgnjXiyGJPCcY1JyccwxOnCVNTe5lnNJc3d9KjxJccAiik+MJGDgsPlznIXoS3TBM+twtpbqbmcHgUBppMLxHzx5nyH51n+2e0S5vpPs2zI310M2MNjzGdIl/WbXyAOK6L09660CubtOfCua4SIqVPIaqwb79okViDHHiW6PJM+FM8jJj8Qo1OnIHNQ25+4ks8v27aWXlYhkifn6GReQx0j5DrroJTczs2jtCJpyJro68R1VCdSUzqWz8518sZObrVT52RNMcHm7fy3BSbG6Q3pPIdeKUpSs9NpSlK4hKUpQhKUpQhKUpQhKUpQheF7YxzIY5UV0bmrAEH6Gs72t2WS279/s2Zo3H9mzEHHksnUafC+QeprS6UxDaJIfpOG7QqqSJsmazCx7Ubm0YQ7StmDf7xRwscY14T4X8yyEDyFWh7zZu14hD3iyLni7sM0bgjIzwZDdTzBHvVgvbCOZCkqLIh5q6hh+Bqk7Z7HbSXJhZ4G54HjTP7LHI+jADyppstneamrHbxiPTMeSoLJWigo4cc1O7D3XltZcreTy2/CR3M2HIYkYIk5gAAjh9fTWfdsAnGdOVZed3Nu2f9Rcd+gOilwxI/ZmGFHorV+h2ibUgyLmwLY+ZUkQfv4dT9Kk+zOlNWOa7zAPpggTNYKOaR7r13J7NoZLbiv7cm4MjHxM6kDQY8LDIyCfrXZ2s7PVNmKkKALHKvCiDQDhcaAe9ctv24W5Hjt5QeoRkb8yVrsj7Z7E847ge6J/KQ1eW2vaiRzSaGtK4eSqvWfZ3QRiuDb+6sWzZrO5s1kTM6pLgs+Y21biznAwGH18wKmt89g3H2m3v7RBJNBlHiJ4eOM50BJxpxN+9nUrg8r9s1iPkuD7Iv83rkm7b7UDwwTE/rlF/gzVwMtRLSWVIqMdQdCpX4MQHfpdV9Z3u057cS232W2glErF3Vndl5KoXl1GT0Oc6YNz2rs1LiGSF88EiFTjmMjmM9RzFZx/pQ2hOP9WsDryYiSUfiqqPzxXxtl7wXme8lFshI0DBNPTugX+jMKg+B+F8tYBx/yutlbjdBdXh/hXdr+z2bAkTyrHGi4UO2WIHkNWb2ANVDava2ZH7rZ8DSyHkzKT5arEviI15krjqK9tldjcAJe5medyckDwA5+8clyfXiFXfZmyILZeCGJI16hFAz6k8yfU1UX2aM1xefQdVMCZ4pg0epWdWXZzeXzibaU7AdIlILD0GPBGDp8IJPoa0TZGxYLWPu4I1jT05k+bMdWPqSTXbSlprTJLgctwwCtjhbHiM96UpSllclKUoQlKUoQlKUoQlKUoQlKUoQlKUoQlKUoQlKUoQlKUrqFWt6+Tfs1i22/wCsb3pSvQeGLIt2i5tnfEPetk3R5L7/APivlKn4l9IUbFmVdKUpXnFspSlK4hKUpQhKUpQhKUpQhKUpQhKUpQhf/9k="/>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15" name="Straight Connector 14"/>
          <p:cNvCxnSpPr/>
          <p:nvPr/>
        </p:nvCxnSpPr>
        <p:spPr>
          <a:xfrm>
            <a:off x="3124200" y="1447801"/>
            <a:ext cx="0" cy="5410199"/>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08571" y="1447801"/>
            <a:ext cx="33812" cy="5410199"/>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AutoShape 18" descr="data:image/jpeg;base64,/9j/4AAQSkZJRgABAQAAAQABAAD/2wCEAAkGBhQQEBMQEBMUFBQWFhAVFBUWGBUXFRIWFRgZFhUYFhcXHCYfGBojGhUUIS8gLycpLS8uFx4xNTAqOSYsLCkBCQoKDgwOGg8PGiokHyUpLC8yLC4sLSwsLC41KikpNC8tLSksKSwsLCotLTApLC01LCksLCw2LCwtLCwpKjQpKf/AABEIAMIBBAMBIgACEQEDEQH/xAAbAAEAAgMBAQAAAAAAAAAAAAAABAUBAwYCB//EAEsQAAIBAgMDBgkHCgUDBQAAAAECAwARBBIhBRMxBiIyQVFxFCMkYWNzgZGiNEJScqGyswcWM0NigpOUo9NTg7HC0hVE8FSSwdHh/8QAGAEBAQEBAQAAAAAAAAAAAAAAAAIDAQT/xAAuEQEAAQIEAwcEAgMAAAAAAAAAAQIRAyExURJBcTJhgaGxwdEiM5HwE+EjQvH/2gAMAwEAAhEDEQA/APuNK5jF4fGtiGVZHWJpCVcbkiOPcqLZTZmO9ue7P+xUrC4vEx4R3mVd7HvDzmFpEUZgeZfKeq2vCgvaVB8o9D8dPKPQ/HQTqVB8o9D8dPKPQ/HQTqVB8o9D8dPKPQ/HQTqVB8o9D8dPKPQ/HQS5SQpyi5sbDqJ6r1wsW3NopGSkbyndh330DqVmSKR5YY1jVLqWWFFbnaubM9rV1/lHofjpafsh+Ogok2xjJIcW5gMTwSuYVCsTiUiJO7sy67xVsHW/6QW1Ugw8Vt7aEG+jGH3xjjgKTbuRt7JI0ee0cQAyDeSLlBLqIbnNmrqbT9kPx0tP2Q/HQc5LtfGSYVZXWTD5p41YQwvJNHFY5yUdHzc6wuE4fZDk2ztJ7QLE0d1w1sQYmL2fEpGXKZd2GELFmQ2KkE2tw6+2I7Ifjpafsh+Og5HA8sMcwAkwbqWkCKdxiBzS+GF2vcLZJcScxOUmHTsPnD43acmEi6YxBnVW8WICIvBWk5zyQyoLyBQWCWucvN1t1+Wfsh+Os2n7IfjoOLh5S7RLQxbl8uXBmSZsNMGJLQCYZQcvCSa9rZd0x4WNT9lcp8dJJhVmwm7WUzCW0c5MYUXXMzALHY3W5zZit1FmuOkyz9kPx0yz9kPx0E+lQfKPQ/HTyj0Px0E6lQfKPQ/HTyj0Px0E6lQfKPQ/HTyj0Px0E6lQfKPQ/HTyj0Px0E6lQfKPQ/HTyj0Px0E6lQfKPQ/HTyj0Px0E6lRMBiWfOHChkcoctyDzVa+v1vspQS6g7b+TT+ql+6anVB238mn9VL900E6lKUClKUClKUClKUClKUClKUClKUClKUClKUClKUClKUClYNeIZ1cXVgwuy3BBF1JVhp1ggg91BspSlApSlApSlBB2b0p/Wn8NKzWNm9Kf1p/DSs0EbEcqsNG7RvModSysOccpVUYg2HZJH7XA4m1e9o4tZcHLJGcymKax115rDr7q14jkrBJP4Q6sXzBuk2U2EYAK8LeJiP7vnIOnF7Digwc8aLzcsslm51my8RfhwFBe0pSgUpSgUpSgUpSgUpSgUpSgUpSgUpSgUpSgUpSgUNK8ubC9BTbcxzMy4TDm0sgJdx/28XBpPrHooOs68FNY5L4ZYVmgQELHO6qCSbBlSQakk67y/eTWeSuHvCMQ2smItM7HjZheNeAsqoVUDzHtrZs3m4rFp2nDycdOdHu/Z+h/0rONYqeyqeGmrCjSPObxHvl3dZW9KUrR4ylKUClKUEHZvSn9afw0rNY2b0p/Wn8NKzQTag7c+TT+ql+6anVB238mn9VL900GxMeDM0FtVSOS+modnXh5t2feKlVUsLY9dOlh5LH6kqXH9QfbVsK5C66Yi1tilKV1BSlKBSlKBSlKBSlKBSlKBSlKBSlKBSlKBVbyknKYSdlvm3UgW175ipC2tr0iKsqp+UhzJFFx3mIwy201CuJW4/sxtU1aS1wYviU33WWEw4jjWMcFVVHcosP9Kr4+bj5NOnh4Te/XHJIDp/mr7qtRVVitMdAbdKHFJfuaFxf3N76Tk7hzeZiecT8+y2pSlUxKUpQKUpQQdm9Kf1p/DSs1jZvSn9afw0rNBX8ocfiY5YEwsYYPvQ7FHZUIMYS5U80c9yb9SG3DK2o7RllwExliZZAsysCMgIynnrm1K2I77HSuiqDtv5NP6qX7poI+L0xuHN+MWLW3bzoW/wBtWoqq2sPKMG1v1sq300zQSn/bVqKmObWvs09PeWaUqPj8UY0zABjdFAJyi7sEFyAbDndhqmSRSoO+xH+FD/Gf+zTfYj/Ch/jP/ZoJ1Kq/+oy5zHkgzhVYrvnuFYkKbbngSrD2GvZxc3+HD2/pn4fwfOPfQWNKrYsdK2qpA2pGk7HVSQRpD1EEHuo+PlUAlIACVAJnYAljZQPE6kkgDtvQWVKqIdryOzKqwEqbN459DexF9zYkEEEdR0Ne22lKGCFYAzKzqN89yqlQzDxPAF0F/wBoUFpSqc7afemEjDiQDMUM73txv+h7AT7K9w7TkcuEWBijZXtM/NYAEg+J4jMPfQWtKpJNvlRIT4MN3+k8e104HUbm/wA5feK2xbWdlVwMPlYhVO/YXYkrl1h6VwRbjcEdVBbUqAMROdRHD/Gf+zUjAYnexRyWtnRHte9swBtfr40G+lKUA1T7Q5+MwqfRGJmPD5qrEPP+vPuq4qow/Ox8p6o4IEHGwaRndvNeyx/ZU1bNcLnO0T55e62FVW2BafBtb9c636wHgl+y6j3CraqnlEvMiawOXEYQ92aVY7jz2c/bSrQwe3Eb5fmLLalYFZqmRSlKBSlKCDs3pT+tP4aVmsbN6U/rT+GlZoJtQdt/Jp/VS/dNSZ8SiWLsq3vbMQL2BJtfzAn2Gom15Q2FmKkEGKWxBBB5p6xQadu3DYZh1YiP2h1eM/Y591Woqq5SWEKsRfLNg27rYiO5HsvVqKmNZa1Z0Uz1j0n3ZqDtj9GPWYb8ZKnVC2x+ivYmzwE2BJssqEmwBJsATVMm7F4VZUMbglW4gFlPbxUgjhVZ+aOG+g/8Wf8A51vxO0Y3UreZb/OWKYMO4lKgbtP/AFGN/wDbJ/apxVU6LpppnWbNeO5G4WR0DFgQFyLnuTk3xuM92JHhEh49nC1aG/JnhSCPGdHLfMCQA7OhBKmxUNlB4hVX6INaNt7KEoLwzzJKIZ41dosRmcukgQO6roFeQMCFLLY5SMzXwuxiCT4Ziz0Oa0eKy83LcWBBy83TW4udTc3JlIH5OMJm+ffxnzlBtIyFrELcDmAfvN21tw3ILCq6uufNGU+cuhWSOcXsv0kU9zHtvVWeTnSIxuKzkZVcwzl1UCMAZuPGIMbWuWJtqRWE5MquYR4zFopMpssU4HORUjvp80hm6sxbW1hRxdzclIDJrJICWmkRM4AVpBNvGRbXvmxErX1INrWAtUE/k3whumaS+QqRmS+VpVluRl4ZowLcLA6XJNa8ZsRJN0TPOGjhWLOIZzIWUNlkDsCVN2v13ta/XWgcmwCSuLxSliC7LFiAzWXKBm4iwLAcQL8NBYLvaPJKCd2aRnvljBAYAIUuEbhcGxYakggnSokXILCtkaNnyrfLldSt8uS4stiRYe1Re9rVDwvJ9FdpXnnkdo8RGxaCfhMWPXfoggAG9gLdemn810CqgxOIEYLEpuJ/GEgdO1swzBfYijtJC5wvILDxxvGu8tJFHC12BJRAqrrl00T7T5rap/yd4ZzdjKeayAZhZVLBrLzb9Vr3vqTxN6lbCZcNFu2lxExuTnkinLHQDrU9lz5yTbWrH/rEfZJ/Cm/4UHvZezVw0Swx3yrmte1zmYsSbADix6q8bC+Sweqh+4KHbEfZJ/Cm/wCFZ2KhGGgBBBEUQIIIIIQXBB4Ggm0pSgwaqNgjM+Klt0p2UHtWFEi7fpI/vq3Y2FzVTyUXySJ+uQNMeHGZjKeH16mdYa05YdU9I9Z9lvVTyqHkkzWByKJNfRMJPYebxq2qDtuDeYadNOdFKuvDnIRr5q7Vo5hTaume+E6lRtmYjeQRSWtmjja3G2ZQePtqTXUTFpsUpSjhSlKCDs3pT+tP4aVmsbN6U/rT+GlZoI21+Ty4mWGVnZd2JVKrwkSQxl1bzHdKO4nrsRFl2IMPgZot47qFmZbkgqMt8vNOq3ubcDc3roKg7b+TT+ql+6aCPyoXySYg2KrnHfGQ4+1atRVfyhiz4TEKBcmGcAdpKNYVLwcoeNGHBlUjuIuKnm1n7cdZ9IbqUpVMi1KUoFKUoFKUoFKUoFKUoFKUoFqibR2nHh1VpWyhnjjH1nOVf/OwGpdc1tjAjG4lsMx5kULlrdUs4McZ71QSH99TU1TMRk1waKaqvr0jX98nSA1mq/YGOM2GikbplQJBwtIvNkHsdWHsqwrsTeLoqpmmZpnkquU2IK4WXJ02Xdp9eUiJPicVYYWEIiovBQFHcosPsFVW1xvMThYOoO87/VhFl/qSxn92rquRrLSrLDpje8+3sV5YV6pVMVTyVa+Dw405sappw8XzP9tW1VPJ0+LkXTm4jGDT17sPvVbVNOkNcb7lXWSlKVTIpSlBB2b0p/Wn8NKzWNm9Kf1p/DSs0E2oO2/k0/qpfumo23drSQtAkUZdpXkS9myplikdcxUWF3VF1toWPVUQ7ZM+AmcxsGCzI6i3NOU6846rYg++gvcTHmRl+kGHvFqh8nZC2DwzHiYYCbedFqwNVXJX5HCo0yhksb6FGKEa9hW3sqebWPtz1j0lbUpSqZFKUoFKUoFKUoFKUoFKVgmgzSvOas3oMSOACSbAC5PYBxNU/JhC0TYhhZsQ7za8QjWWIHuiWP23pynmzRLhlNnxLCEdoQ6zMO6MPr2kdtW8SgAACwGgHYOoVOstuzh9Z8o+Z9FPso7rE4mDqYriY+6Tmygd0iFv80VdiqXbfi58NiOoOYH+piLKv9VYfeatzIALnQdfmpTlkYudqt484y/vxVGA8ZjcRJ1RrDAvfYzSfiRD92rqqfkqL4ZZT0pjJOeP65i6jXsQqPZVxSnQxu3MbZfjIpSlUxUmCfc4yaFujN5REdBqoWOZfPa0bfvnsq7qn5SYZjGJolJlgYSxgcWy6SIPrxl17yOyrLCYtZUWRDdHVWU9qsLg+41NOU2bYn1UxX4T1j5jzu3UpSqYlKUoIOzelP60/hpWaxs3pT+tP4aVmgmWqFtseTT+ql+6anVB238mn9VL900E01V8nNIWXsnxg/ryEf61aGqnYQs2KUaWxMmmvzkjf7c9/bUzrDWnsVeHx7relKVTIpSlApSlApSlApSlANUmLnmnneCGQRJGsZkkChpC0mayJm5q2VVJJDdIaVdGqjk6M3hEx/WTzW+rFaBerh4q/tqZzybYeUTVt6/8u0Sck0HPiklTEDUTs7SOe1XDGzIbapYDssda1nlNJGNzLA3hXRSNAxjnNumkpFlQcWvqtuB0v0dYtXOHbJUY9/uRxfvp3fiyp2Vsco5nnYSYhhYsBZI147uJT0UvqTxY6nqAtrVmlVEWY11zXN5acVhElQxyKHVtCrC4PXqKrJeScBUqu9jDAgiOWVFIbiMobLrr1dZq5pSYidXacSujszMPEUIVQqiwAAA7ANBXulK6gpSlBgiqTYPiZZsGeCESw+plJOUfUkEi+YZKvKo9vndSQYvgI23cp9FPZST5lkETdytU1ZZtsL6r0b+vL48V5WL1i9cpJtCQ4oYvMww6S+CZepgxyPKe7EbtB5kY9dKqrOYWFOJe373dZdbSsCs1TJB2b0p/Wn8NKzWNm9Kf1p/DSs0EwmoW2z5NN6qX7pqPtvYQxTwlyuRDIXUrznzLlADg3VdSSBxITWwIaG2yHw+AmiaUsFWYqQqrZcpOQ3vcXza8deNB0VVOzGPhGLX0kLj96GNbf0/tq2qpwthjsQOF4sIxHbrMt/cqj2CpnWGtHZq6e8LW9ZrnMZymZJXMcefDwnLiZQdUY2vkUdMRixfsvpcgiugimDAMpBBAIIIIIOoII4i1IqiXK8KqiImqNXulYJqBtXb0OFAM7hb3sNSxA1YhVucoGpPADjXZmI1TTTVXPDTF5WFK8pICARqDqCOBHmr1XUlKhbT2xHh1DSE3JsiKCzyN1LGg1Zv/AA2rGydqjER5wpRgzo6NbNG6GxVradh7iDXLxey/46uHjtknUpWqLEqxYKQcpKtYg5WABsbcDYjTziuoatqY0QwSzHhGjv35VLW+ytWwsFuMNDEeKxoG87W5x9rXNRuUxzRRw/400EZ46rm3knD0cb1bip/2bTlhxG8+mnrLNKUqmJSlKBSlKBSlKBSlKBWjHYVZYnicXV1ZGHaGFj9hrfQ0diZibw5ddsSDBBLjwrP4ICdfHA5N5bsyDfd1Wp2HH4IcHqI92Y7/ADuFs1/pX51+3WvC8nUGLOLzG5XofNDkBGkH7RRVXuB7atbVFNO70YmLGX8e9/Hbw5K7k/jzNh0aT9IuaOUdksZKSezMpI8xFWVc5LjlwWLl3lxHiAsiZVZiZkAjkUBASSUERtbqap+D2pJK4th5Ej1u8pVG4G2WLVuNhrl40irk5iYU344jKc/6je2jds3pT+tP4aVmsbN6U/rT+GlZq3nTag7b+TT+ql+6anVB238mn9VL900E6ua20k/hYTDgjfQqhmtcYcRuxZuwuRJZR2i50Brpaxapqi7TDxOCb2uj4DZ6QRLFGLKosOs+ckniSbknrJJqoiwM2EkYYWNZIHuREXybiQnnZCQfFte+X5pBsLGw6CsWpww7Ti1RM3zvrfmp5mxjggLh4idA2eSUoOs5d2gY8bC4HC9b9mbDjhzNznlfSSWQ5pJPMTawXsUAKOyrK1KcPMnFm3DGUd37dz2y28Em8DY+KbM2FY9SjV4Ce1BqvaunzTUnaW2yH8HwyiWewJBNo4VPB5mHAcbKOc1tLDUS9q7LXER7t7jVWVlNnjZTdWRupgf/AJ7azs3ZiYdMkYsLlmJJLOx1LOx1Zj2muWnSNGk4mHV9dUXq25T3/Mb8+SLsvYQjYzSsZZ2FmlYAEDjkjXhGn7I49ZJ1rRbcY70eKX2CeJfszxL/AEfPV7aq3lBs8zQkR2EqlZISeqSM5k9hIynzMaTFoycoxJqr+ucpy6beETaXrbO0txC0gGZtFjT/ABJHIWNPaxA7rnqqjjwB2bu8RmzI2Vcae12N/CfNZ2Ib9gj6FbdmY0bQnjmW+5gUNY9eJkXVT54kYg/tSH6NdHLCGUqwBBBBB1BBFiCOsWrnazjwaXnA/wAdUa9qPSPDXr0VOK8ZjoE6o455j5i2WJOrrDTe6roVScn9hPhnkLyZ1tHHDe+ZIY87IrE8WBkYX6wqnjV3VU97HGmm8U0zeIjXz9ylKVTEpSlApSlApSlApSlApSlApSlBi1LVmlBB2b0p/Wn8NKzWNm9Kf1p/DSs0ELb3KUYSSKMxs7SiQrlI+a0aAa8SXmjHv8wOrEbdjnwE0wuBkmQrZmKsFOhCi/YfbV3Jh1YqzKpK3KkgEqTobE8Kr9tYlMHhZ51iDCNJJGjXIucKt2vfTgNTroOvhQRNo8pnjbxeGlmSwJKZlkvc3ASRVB0y/OHE9mucNywjcXaHGIdQVbB4u/vSNlI84Jqul5elWZdxYrLJGQXscqmNRJ0LZc08INibZ9M1jXR7Ix4xGHhnAyiWOKQA2JUSKGAJHZeu3i2grMVyxjRbrBjJDoAqYTFAm/nkjVQPOWAquHKHGS3eNIIgM1o3XEzO5BIyu8SBYjca23lvPXXkVx0XLwkhFwpUtnCgutmcYhMOVzKpW5eUdfzXJ0AZuxMRyE3C8sTmyYjC4mM8Q8cU2IhbueOPOD9ZFqZ+dUX0MV/J43+zW/Yu1vCBIcoBjkaM2YMDZVYEGw0IcdXvFibG1cmY2FKOV0FyuXE3ABI8ExtwDextueBsfcaiNy2uSI8Hjn85gMK8L/ryh83Cs7U5V7jEmDcE87BrvMygEYh3RSQASFVg3G3BuGmb1yc5XrjJN3kyHIJAMxOZWEbqy8wC2SeE6kEFrW0uUTGw8DltYgSYPHJw1WAzDgdPEF26uNusVKflbCLAriQToB4JjQSbE2HiddAT7KvKpuUW2/BdzaEyl2lVbFRlZIZJRxuSSI2Gg7fMCmY2GqDlDh0BCRYhQSzEDBYwXZjdibQ8SdSa2/nVF9DFfyeN/s1VYbl2XMZGHOR2wiFg1yjYjdHKy5AQVWeJj1WJ1Bsp60CuZDnMfy2SPoYbGSGzEnweWFFA+nJiFRR9p81R/wA48YOecNCRp4tXxO8HbZ2w4QnhpoP2qvNv7QGHws85TeCOORygKjMFUki7aAWB/wDo8K5uX8o4SdoXhKZWnUu72UCNWcNohJuFPC/EWzG4FRVEchYw8tkKkvhscjAgFThMQ57w0SOjDzhq8Dlxe1sFj7HrMAFu8M4Ye7vtV9s/EGSKORkKM6IxRrZkLAEqbdYvb2VvpeNhzacu4mjLrh8cSLjIMHicxYEqVDZMlwQQTmsO2oZxuKxPOeVsCnFY4oWmmJ6t7I8ZjA7UVT9eo8/5SRF0sK6g+EnppYGF2EgJUFb81jxOoPVzj02wts+Eo7ZcjI5RkJDFTlVxcgZScrqdCQL2udacURpApsLyomhYR4qB5VJsMRhocQV/zYCpePvUyDzjhViOV0NyuXE3ABI8ExtwDextufMfcau65Xb/ACyGEmkQ4dmCDClnDLqsxlAIABIAaNhrYanUaFkzE8hrk5RYjEtaGN8JFcgyzwytOw9HAFsl/pOb/sVhdv4nDfpEbGRD58UUseIA/ahK5JCNNVZSepK38muWy4yYwiIoQspJzBtYnRGFrA/rVPbxuBpfqK7xd0fvmOel5bQqVBixnO4WwWM1NibaxcbAm3mryvLeI/8Ab48an/scZ1HjpF18alco9t+C7oiEyl2lVbFRlZIZZRx1uRGw0HWe41OzuXu9KjwZ1DPg1uWFgMQXUNqBexj4C55wvl1A59Owtvzqi+hiv5PG/wBmvMnK6BQWZcSAASScJjQABqSTudBV0BUHb2PGHws85TeCOORyl1GcKpJF20GgP/7wrmQi/nVD9DFfyeN/s0/OqL6GK/k8b/Zqmf8AKCElaN8O6qrzIXuD0FZlsMtucF7bDMNSbgdNsnHDEQRTgWEsccgFwbB1DWuOPHjTIQvzqh+hiv5PG/2azh+VMMhson4sLnDYtVBW4ILNEACCCOPEWq3tXET/AJRN2G8kk0GLYgMptuJWjkvkUi5I6idTrzefXMh1OymvvmsQGlJGZWUkZEF7MAeIPupXnZG0/CEdyoUCSaNSGzBxExjZhzRYZ1ccOq/XSgsawygggi4OhB4EUpQa/BlsRlWxzX0GuY3a/eePbWwC2gpSgzWsYdQb5V6uodRJH2kn2mlKD1HGFFlAA10AsNdTwr1SlB4aFScxUE9RsLjiOPcze89tEhUG4UA2AuABoOA7hSlB7rxJErCzAMNdCARqCDx8xI9tKUDcrcHKLg3BsLg2y377ad1e6UoMMoIIIuDoQeBFamwaHiiHpHoj53S9/XSlBtRAAAAABYADQADgBWaUoNRwya81dbX0GtiWHuJJ7ya9xxhRZQANTYC2p1NKUHqvDQqTmKgkcDYXFrgWP7ze80pQYjw6r0VUaAaADQagadWp99bKUoPEkQYWYAjXQgEagg8fMSPbQQL9EcQeA4iwB7wAPdWKUGysMoIIIuDoQeBpSg8Lh1BuFUHna2F+d0vfYX7q9qthYaAcB2UpQZrUcMnHKvUeA4glh7mJPeaUoNiqBoAB3UpSg//Z"/>
          <p:cNvSpPr>
            <a:spLocks noChangeAspect="1" noChangeArrowheads="1"/>
          </p:cNvSpPr>
          <p:nvPr/>
        </p:nvSpPr>
        <p:spPr bwMode="auto">
          <a:xfrm>
            <a:off x="63500" y="-896938"/>
            <a:ext cx="24765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TextBox 31"/>
          <p:cNvSpPr txBox="1"/>
          <p:nvPr/>
        </p:nvSpPr>
        <p:spPr>
          <a:xfrm>
            <a:off x="5903511" y="1589679"/>
            <a:ext cx="3507074" cy="523220"/>
          </a:xfrm>
          <a:prstGeom prst="rect">
            <a:avLst/>
          </a:prstGeom>
          <a:noFill/>
        </p:spPr>
        <p:txBody>
          <a:bodyPr wrap="square" rtlCol="0">
            <a:spAutoFit/>
          </a:bodyPr>
          <a:lstStyle/>
          <a:p>
            <a:pPr algn="ctr"/>
            <a:r>
              <a:rPr lang="en-US" sz="2800" b="1" dirty="0" smtClean="0">
                <a:solidFill>
                  <a:schemeClr val="bg1"/>
                </a:solidFill>
              </a:rPr>
              <a:t>Maryland</a:t>
            </a:r>
            <a:endParaRPr lang="en-US" sz="2800" b="1" dirty="0">
              <a:solidFill>
                <a:schemeClr val="bg1"/>
              </a:solidFill>
            </a:endParaRPr>
          </a:p>
        </p:txBody>
      </p:sp>
      <p:sp>
        <p:nvSpPr>
          <p:cNvPr id="31" name="TextBox 30"/>
          <p:cNvSpPr txBox="1"/>
          <p:nvPr/>
        </p:nvSpPr>
        <p:spPr>
          <a:xfrm>
            <a:off x="3124200" y="1589679"/>
            <a:ext cx="3048000" cy="523220"/>
          </a:xfrm>
          <a:prstGeom prst="rect">
            <a:avLst/>
          </a:prstGeom>
          <a:noFill/>
        </p:spPr>
        <p:txBody>
          <a:bodyPr wrap="square" rtlCol="0">
            <a:spAutoFit/>
          </a:bodyPr>
          <a:lstStyle/>
          <a:p>
            <a:pPr algn="ctr"/>
            <a:r>
              <a:rPr lang="en-US" sz="2800" b="1" dirty="0" smtClean="0">
                <a:solidFill>
                  <a:schemeClr val="bg1"/>
                </a:solidFill>
              </a:rPr>
              <a:t>Pennsylvania</a:t>
            </a:r>
            <a:endParaRPr lang="en-US" sz="2800" b="1" dirty="0">
              <a:solidFill>
                <a:schemeClr val="bg1"/>
              </a:solidFill>
            </a:endParaRPr>
          </a:p>
        </p:txBody>
      </p:sp>
      <p:sp>
        <p:nvSpPr>
          <p:cNvPr id="23" name="TextBox 22"/>
          <p:cNvSpPr txBox="1"/>
          <p:nvPr/>
        </p:nvSpPr>
        <p:spPr>
          <a:xfrm>
            <a:off x="16644" y="1575824"/>
            <a:ext cx="2984179" cy="523220"/>
          </a:xfrm>
          <a:prstGeom prst="rect">
            <a:avLst/>
          </a:prstGeom>
          <a:noFill/>
        </p:spPr>
        <p:txBody>
          <a:bodyPr wrap="square" rtlCol="0">
            <a:spAutoFit/>
          </a:bodyPr>
          <a:lstStyle/>
          <a:p>
            <a:pPr algn="ctr"/>
            <a:r>
              <a:rPr lang="en-US" sz="2800" b="1" dirty="0" smtClean="0">
                <a:solidFill>
                  <a:schemeClr val="bg1"/>
                </a:solidFill>
              </a:rPr>
              <a:t>Virginia</a:t>
            </a:r>
            <a:endParaRPr lang="en-US" sz="2800" b="1" dirty="0">
              <a:solidFill>
                <a:schemeClr val="bg1"/>
              </a:solidFill>
            </a:endParaRPr>
          </a:p>
        </p:txBody>
      </p:sp>
      <p:sp>
        <p:nvSpPr>
          <p:cNvPr id="4" name="Title 3"/>
          <p:cNvSpPr>
            <a:spLocks noGrp="1"/>
          </p:cNvSpPr>
          <p:nvPr>
            <p:ph type="title"/>
          </p:nvPr>
        </p:nvSpPr>
        <p:spPr/>
        <p:txBody>
          <a:bodyPr/>
          <a:lstStyle/>
          <a:p>
            <a:pPr algn="ctr"/>
            <a:r>
              <a:rPr lang="en-US" dirty="0" smtClean="0"/>
              <a:t>Legislation Post C2K (2000-)</a:t>
            </a:r>
            <a:endParaRPr lang="en-US" dirty="0"/>
          </a:p>
        </p:txBody>
      </p:sp>
      <p:sp>
        <p:nvSpPr>
          <p:cNvPr id="7" name="Rectangle 6"/>
          <p:cNvSpPr/>
          <p:nvPr/>
        </p:nvSpPr>
        <p:spPr>
          <a:xfrm>
            <a:off x="3155590" y="2203611"/>
            <a:ext cx="2966836" cy="3670236"/>
          </a:xfrm>
          <a:prstGeom prst="rect">
            <a:avLst/>
          </a:prstGeom>
        </p:spPr>
        <p:txBody>
          <a:bodyPr wrap="square">
            <a:spAutoFit/>
          </a:bodyPr>
          <a:lstStyle/>
          <a:p>
            <a:pPr>
              <a:buClr>
                <a:schemeClr val="accent1"/>
              </a:buClr>
              <a:buSzPct val="149000"/>
              <a:buFont typeface="Wingdings" pitchFamily="2" charset="2"/>
              <a:buChar char="§"/>
            </a:pPr>
            <a:r>
              <a:rPr lang="en-US" sz="1650" dirty="0" smtClean="0"/>
              <a:t>MPC Omnibus Amdts. (‘00)</a:t>
            </a:r>
          </a:p>
          <a:p>
            <a:pPr>
              <a:buClr>
                <a:schemeClr val="accent1"/>
              </a:buClr>
              <a:buSzPct val="149000"/>
              <a:buFont typeface="Wingdings" pitchFamily="2" charset="2"/>
              <a:buChar char="§"/>
            </a:pPr>
            <a:r>
              <a:rPr lang="en-US" sz="1650" dirty="0" smtClean="0"/>
              <a:t>Growing Greener (‘02)</a:t>
            </a:r>
          </a:p>
          <a:p>
            <a:pPr>
              <a:buClr>
                <a:schemeClr val="accent1"/>
              </a:buClr>
              <a:buSzPct val="149000"/>
              <a:buFont typeface="Wingdings" pitchFamily="2" charset="2"/>
              <a:buChar char="§"/>
            </a:pPr>
            <a:r>
              <a:rPr lang="en-US" sz="1650" dirty="0" smtClean="0"/>
              <a:t>Chesapeake </a:t>
            </a:r>
            <a:r>
              <a:rPr lang="en-US" sz="1650" dirty="0"/>
              <a:t>Bay Watershed </a:t>
            </a:r>
            <a:r>
              <a:rPr lang="en-US" sz="1650" dirty="0" smtClean="0"/>
              <a:t/>
            </a:r>
            <a:br>
              <a:rPr lang="en-US" sz="1650" dirty="0" smtClean="0"/>
            </a:br>
            <a:r>
              <a:rPr lang="en-US" sz="1650" dirty="0" smtClean="0"/>
              <a:t>   Education </a:t>
            </a:r>
            <a:r>
              <a:rPr lang="en-US" sz="1650" dirty="0"/>
              <a:t>Program (‘04)</a:t>
            </a:r>
          </a:p>
          <a:p>
            <a:pPr>
              <a:buClr>
                <a:schemeClr val="accent1"/>
              </a:buClr>
              <a:buSzPct val="149000"/>
              <a:buFont typeface="Wingdings" pitchFamily="2" charset="2"/>
              <a:buChar char="§"/>
            </a:pPr>
            <a:r>
              <a:rPr lang="en-US" sz="1650" dirty="0"/>
              <a:t>Water &amp; Wastewater </a:t>
            </a:r>
            <a:r>
              <a:rPr lang="en-US" sz="1650" dirty="0" smtClean="0"/>
              <a:t/>
            </a:r>
            <a:br>
              <a:rPr lang="en-US" sz="1650" dirty="0" smtClean="0"/>
            </a:br>
            <a:r>
              <a:rPr lang="en-US" sz="1650" dirty="0" smtClean="0"/>
              <a:t>    Treatment </a:t>
            </a:r>
            <a:r>
              <a:rPr lang="en-US" sz="1650" dirty="0"/>
              <a:t>Bond (‘04)</a:t>
            </a:r>
          </a:p>
          <a:p>
            <a:pPr>
              <a:buClr>
                <a:schemeClr val="accent1"/>
              </a:buClr>
              <a:buSzPct val="149000"/>
              <a:buFont typeface="Wingdings" pitchFamily="2" charset="2"/>
              <a:buChar char="§"/>
            </a:pPr>
            <a:r>
              <a:rPr lang="en-US" sz="1650" dirty="0"/>
              <a:t>Manure Hauler &amp; Broker </a:t>
            </a:r>
            <a:r>
              <a:rPr lang="en-US" sz="1650" dirty="0" smtClean="0"/>
              <a:t/>
            </a:r>
            <a:br>
              <a:rPr lang="en-US" sz="1650" dirty="0" smtClean="0"/>
            </a:br>
            <a:r>
              <a:rPr lang="en-US" sz="1650" dirty="0" smtClean="0"/>
              <a:t>    Certification </a:t>
            </a:r>
            <a:r>
              <a:rPr lang="en-US" sz="1650" dirty="0"/>
              <a:t>(‘04)</a:t>
            </a:r>
          </a:p>
          <a:p>
            <a:pPr>
              <a:buClr>
                <a:schemeClr val="accent1"/>
              </a:buClr>
              <a:buSzPct val="149000"/>
              <a:buFont typeface="Wingdings" pitchFamily="2" charset="2"/>
              <a:buChar char="§"/>
            </a:pPr>
            <a:r>
              <a:rPr lang="en-US" sz="1650" dirty="0" smtClean="0"/>
              <a:t>Growing </a:t>
            </a:r>
            <a:r>
              <a:rPr lang="en-US" sz="1650" dirty="0"/>
              <a:t>Greener II (‘05)</a:t>
            </a:r>
          </a:p>
          <a:p>
            <a:pPr>
              <a:buClr>
                <a:schemeClr val="accent1"/>
              </a:buClr>
              <a:buSzPct val="149000"/>
              <a:buFont typeface="Wingdings" pitchFamily="2" charset="2"/>
              <a:buChar char="§"/>
            </a:pPr>
            <a:r>
              <a:rPr lang="en-US" sz="1650" dirty="0" smtClean="0"/>
              <a:t>REAP </a:t>
            </a:r>
            <a:r>
              <a:rPr lang="en-US" sz="1650" dirty="0"/>
              <a:t>(</a:t>
            </a:r>
            <a:r>
              <a:rPr lang="en-US" sz="1650" dirty="0" smtClean="0"/>
              <a:t>Ag. Trans. Tax Credit) </a:t>
            </a:r>
            <a:br>
              <a:rPr lang="en-US" sz="1650" dirty="0" smtClean="0"/>
            </a:br>
            <a:r>
              <a:rPr lang="en-US" sz="1650" dirty="0" smtClean="0"/>
              <a:t>   (‘07) </a:t>
            </a:r>
          </a:p>
          <a:p>
            <a:pPr>
              <a:buClr>
                <a:schemeClr val="accent1"/>
              </a:buClr>
              <a:buSzPct val="149000"/>
              <a:buFont typeface="Wingdings" pitchFamily="2" charset="2"/>
              <a:buChar char="§"/>
            </a:pPr>
            <a:r>
              <a:rPr lang="en-US" sz="1650" dirty="0" smtClean="0"/>
              <a:t>Phosphate Detergent Ban (08)</a:t>
            </a:r>
          </a:p>
          <a:p>
            <a:pPr>
              <a:buClr>
                <a:schemeClr val="accent1"/>
              </a:buClr>
              <a:buSzPct val="149000"/>
              <a:buFont typeface="Wingdings" pitchFamily="2" charset="2"/>
              <a:buChar char="§"/>
            </a:pPr>
            <a:r>
              <a:rPr lang="en-US" sz="1650" dirty="0" smtClean="0"/>
              <a:t>H2O PA (‘08)</a:t>
            </a:r>
          </a:p>
          <a:p>
            <a:pPr>
              <a:buClr>
                <a:schemeClr val="accent1"/>
              </a:buClr>
              <a:buSzPct val="149000"/>
            </a:pPr>
            <a:endParaRPr lang="en-US" dirty="0"/>
          </a:p>
        </p:txBody>
      </p:sp>
      <p:sp>
        <p:nvSpPr>
          <p:cNvPr id="8" name="Rectangle 7"/>
          <p:cNvSpPr/>
          <p:nvPr/>
        </p:nvSpPr>
        <p:spPr>
          <a:xfrm>
            <a:off x="6142385" y="1861210"/>
            <a:ext cx="3001616" cy="4355038"/>
          </a:xfrm>
          <a:prstGeom prst="rect">
            <a:avLst/>
          </a:prstGeom>
        </p:spPr>
        <p:txBody>
          <a:bodyPr wrap="square">
            <a:spAutoFit/>
          </a:bodyPr>
          <a:lstStyle/>
          <a:p>
            <a:pPr>
              <a:buClr>
                <a:srgbClr val="FF8000"/>
              </a:buClr>
              <a:buSzPct val="149000"/>
              <a:buFont typeface="Wingdings" pitchFamily="2" charset="2"/>
              <a:buChar char="§"/>
            </a:pPr>
            <a:endParaRPr lang="en-US" sz="1600" dirty="0" smtClean="0"/>
          </a:p>
          <a:p>
            <a:pPr>
              <a:buClr>
                <a:srgbClr val="FF8000"/>
              </a:buClr>
              <a:buSzPct val="149000"/>
              <a:buFont typeface="Wingdings" pitchFamily="2" charset="2"/>
              <a:buChar char="§"/>
            </a:pPr>
            <a:r>
              <a:rPr lang="en-US" sz="1600" dirty="0"/>
              <a:t>Green Print ( ‘01) </a:t>
            </a:r>
            <a:endParaRPr lang="en-US" sz="1600" dirty="0" smtClean="0"/>
          </a:p>
          <a:p>
            <a:pPr>
              <a:buClr>
                <a:srgbClr val="FF8000"/>
              </a:buClr>
              <a:buSzPct val="149000"/>
              <a:buFont typeface="Wingdings" pitchFamily="2" charset="2"/>
              <a:buChar char="§"/>
            </a:pPr>
            <a:r>
              <a:rPr lang="en-US" sz="1600" dirty="0" smtClean="0"/>
              <a:t>Intro Non-native Species (‘01)</a:t>
            </a:r>
          </a:p>
          <a:p>
            <a:pPr>
              <a:buClr>
                <a:srgbClr val="FF8000"/>
              </a:buClr>
              <a:buSzPct val="149000"/>
              <a:buFont typeface="Wingdings" pitchFamily="2" charset="2"/>
              <a:buChar char="§"/>
            </a:pPr>
            <a:r>
              <a:rPr lang="en-US" sz="1600" dirty="0" smtClean="0"/>
              <a:t>Smart Growth (‘01)</a:t>
            </a:r>
            <a:endParaRPr lang="en-US" sz="1600" dirty="0"/>
          </a:p>
          <a:p>
            <a:pPr>
              <a:buClr>
                <a:srgbClr val="FF8000"/>
              </a:buClr>
              <a:buSzPct val="149000"/>
              <a:buFont typeface="Wingdings" pitchFamily="2" charset="2"/>
              <a:buChar char="§"/>
            </a:pPr>
            <a:r>
              <a:rPr lang="en-US" sz="1600" dirty="0" smtClean="0"/>
              <a:t>Bay </a:t>
            </a:r>
            <a:r>
              <a:rPr lang="en-US" sz="1600" dirty="0"/>
              <a:t>Restoration </a:t>
            </a:r>
            <a:r>
              <a:rPr lang="en-US" sz="1600" dirty="0" smtClean="0"/>
              <a:t>Fund(’04,’12) </a:t>
            </a:r>
          </a:p>
          <a:p>
            <a:pPr>
              <a:buClr>
                <a:srgbClr val="FF8000"/>
              </a:buClr>
              <a:buSzPct val="149000"/>
              <a:buFont typeface="Wingdings" pitchFamily="2" charset="2"/>
              <a:buChar char="§"/>
            </a:pPr>
            <a:r>
              <a:rPr lang="en-US" sz="1600" dirty="0" smtClean="0"/>
              <a:t>P </a:t>
            </a:r>
            <a:r>
              <a:rPr lang="en-US" sz="1600" dirty="0"/>
              <a:t>Detergent </a:t>
            </a:r>
            <a:r>
              <a:rPr lang="en-US" sz="1600" dirty="0" smtClean="0"/>
              <a:t>Ban </a:t>
            </a:r>
            <a:r>
              <a:rPr lang="en-US" sz="1600" dirty="0"/>
              <a:t>(‘06,’11) </a:t>
            </a:r>
          </a:p>
          <a:p>
            <a:pPr>
              <a:buClr>
                <a:srgbClr val="FF8000"/>
              </a:buClr>
              <a:buSzPct val="149000"/>
              <a:buFont typeface="Wingdings" pitchFamily="2" charset="2"/>
              <a:buChar char="§"/>
            </a:pPr>
            <a:r>
              <a:rPr lang="en-US" sz="1600" dirty="0" smtClean="0"/>
              <a:t>Chesapeake </a:t>
            </a:r>
            <a:r>
              <a:rPr lang="en-US" sz="1600" dirty="0"/>
              <a:t>and Coastal  </a:t>
            </a:r>
            <a:r>
              <a:rPr lang="en-US" sz="1600" dirty="0" smtClean="0"/>
              <a:t>Bay </a:t>
            </a:r>
            <a:br>
              <a:rPr lang="en-US" sz="1600" dirty="0" smtClean="0"/>
            </a:br>
            <a:r>
              <a:rPr lang="en-US" sz="1600" dirty="0" smtClean="0"/>
              <a:t>    Trust Fund (‘07)</a:t>
            </a:r>
          </a:p>
          <a:p>
            <a:pPr>
              <a:buClr>
                <a:srgbClr val="FF8000"/>
              </a:buClr>
              <a:buSzPct val="149000"/>
              <a:buFont typeface="Wingdings" pitchFamily="2" charset="2"/>
              <a:buChar char="§"/>
            </a:pPr>
            <a:r>
              <a:rPr lang="en-US" sz="1600" dirty="0" smtClean="0"/>
              <a:t>Stormwater Management (‘07)</a:t>
            </a:r>
            <a:endParaRPr lang="en-US" sz="1600" dirty="0"/>
          </a:p>
          <a:p>
            <a:pPr>
              <a:buClr>
                <a:srgbClr val="FF8000"/>
              </a:buClr>
              <a:buSzPct val="149000"/>
              <a:buFont typeface="Wingdings" pitchFamily="2" charset="2"/>
              <a:buChar char="§"/>
            </a:pPr>
            <a:r>
              <a:rPr lang="en-US" sz="1600" dirty="0"/>
              <a:t>Clean Cars (’07) </a:t>
            </a:r>
            <a:endParaRPr lang="en-US" sz="1600" dirty="0" smtClean="0"/>
          </a:p>
          <a:p>
            <a:pPr>
              <a:buClr>
                <a:srgbClr val="FF8000"/>
              </a:buClr>
              <a:buSzPct val="149000"/>
              <a:buFont typeface="Wingdings" pitchFamily="2" charset="2"/>
              <a:buChar char="§"/>
            </a:pPr>
            <a:r>
              <a:rPr lang="en-US" sz="1600" dirty="0" smtClean="0"/>
              <a:t>Forest Preservation Act (’08)</a:t>
            </a:r>
          </a:p>
          <a:p>
            <a:pPr>
              <a:buClr>
                <a:srgbClr val="FF8000"/>
              </a:buClr>
              <a:buSzPct val="149000"/>
              <a:buFont typeface="Wingdings" pitchFamily="2" charset="2"/>
              <a:buChar char="§"/>
            </a:pPr>
            <a:r>
              <a:rPr lang="en-US" sz="1600" dirty="0" smtClean="0"/>
              <a:t>Living Shorelines ( ’08)</a:t>
            </a:r>
            <a:endParaRPr lang="en-US" sz="1600" dirty="0"/>
          </a:p>
          <a:p>
            <a:pPr>
              <a:buClr>
                <a:srgbClr val="FF8000"/>
              </a:buClr>
              <a:buSzPct val="149000"/>
              <a:buFont typeface="Wingdings" pitchFamily="2" charset="2"/>
              <a:buChar char="§"/>
            </a:pPr>
            <a:r>
              <a:rPr lang="en-US" sz="1600" dirty="0" smtClean="0"/>
              <a:t>Septic </a:t>
            </a:r>
            <a:r>
              <a:rPr lang="en-US" sz="1600" dirty="0"/>
              <a:t>Tanks </a:t>
            </a:r>
            <a:r>
              <a:rPr lang="en-US" sz="1600" dirty="0" smtClean="0"/>
              <a:t>(’09, ‘12) </a:t>
            </a:r>
            <a:endParaRPr lang="en-US" sz="1600" dirty="0"/>
          </a:p>
          <a:p>
            <a:pPr>
              <a:buClr>
                <a:srgbClr val="FF8000"/>
              </a:buClr>
              <a:buSzPct val="149000"/>
              <a:buFont typeface="Wingdings" pitchFamily="2" charset="2"/>
              <a:buChar char="§"/>
            </a:pPr>
            <a:r>
              <a:rPr lang="en-US" sz="1600" dirty="0" smtClean="0"/>
              <a:t>Lawn Fertilizer (‘11) </a:t>
            </a:r>
          </a:p>
          <a:p>
            <a:pPr>
              <a:buClr>
                <a:srgbClr val="FF8000"/>
              </a:buClr>
              <a:buSzPct val="149000"/>
              <a:buFont typeface="Wingdings" pitchFamily="2" charset="2"/>
              <a:buChar char="§"/>
            </a:pPr>
            <a:r>
              <a:rPr lang="en-US" sz="1600" dirty="0" smtClean="0"/>
              <a:t>Stormwater  </a:t>
            </a:r>
            <a:r>
              <a:rPr lang="en-US" sz="1600" dirty="0"/>
              <a:t>Utilities (‘12) </a:t>
            </a:r>
            <a:endParaRPr lang="en-US" sz="1600" dirty="0" smtClean="0"/>
          </a:p>
          <a:p>
            <a:pPr>
              <a:buClr>
                <a:srgbClr val="FF8000"/>
              </a:buClr>
              <a:buSzPct val="149000"/>
              <a:buFont typeface="Wingdings" pitchFamily="2" charset="2"/>
              <a:buChar char="§"/>
            </a:pPr>
            <a:r>
              <a:rPr lang="en-US" sz="1600" dirty="0" smtClean="0"/>
              <a:t>Ag Certainty (‘13)</a:t>
            </a:r>
          </a:p>
          <a:p>
            <a:pPr>
              <a:buClr>
                <a:srgbClr val="FF8000"/>
              </a:buClr>
              <a:buSzPct val="149000"/>
            </a:pPr>
            <a:endParaRPr lang="en-US" sz="1100" dirty="0"/>
          </a:p>
        </p:txBody>
      </p:sp>
      <p:sp>
        <p:nvSpPr>
          <p:cNvPr id="14" name="TextBox 13"/>
          <p:cNvSpPr txBox="1"/>
          <p:nvPr/>
        </p:nvSpPr>
        <p:spPr>
          <a:xfrm>
            <a:off x="63500" y="2143521"/>
            <a:ext cx="3048000" cy="4278094"/>
          </a:xfrm>
          <a:prstGeom prst="rect">
            <a:avLst/>
          </a:prstGeom>
          <a:noFill/>
        </p:spPr>
        <p:txBody>
          <a:bodyPr wrap="square" rtlCol="0">
            <a:spAutoFit/>
          </a:bodyPr>
          <a:lstStyle/>
          <a:p>
            <a:pPr>
              <a:buClr>
                <a:schemeClr val="accent1"/>
              </a:buClr>
              <a:buSzPct val="149000"/>
              <a:buFont typeface="Wingdings" pitchFamily="2" charset="2"/>
              <a:buChar char="§"/>
            </a:pPr>
            <a:r>
              <a:rPr lang="en-US" sz="1700" dirty="0"/>
              <a:t>Land Preservation Tax </a:t>
            </a:r>
            <a:r>
              <a:rPr lang="en-US" sz="1700" dirty="0" smtClean="0"/>
              <a:t>Credit</a:t>
            </a:r>
            <a:br>
              <a:rPr lang="en-US" sz="1700" dirty="0" smtClean="0"/>
            </a:br>
            <a:r>
              <a:rPr lang="en-US" sz="1700" dirty="0" smtClean="0"/>
              <a:t>    </a:t>
            </a:r>
            <a:r>
              <a:rPr lang="en-US" sz="1700" dirty="0"/>
              <a:t>(‘00)</a:t>
            </a:r>
          </a:p>
          <a:p>
            <a:pPr>
              <a:buClr>
                <a:schemeClr val="accent1"/>
              </a:buClr>
              <a:buSzPct val="149000"/>
              <a:buFont typeface="Wingdings" pitchFamily="2" charset="2"/>
              <a:buChar char="§"/>
            </a:pPr>
            <a:r>
              <a:rPr lang="en-US" sz="1700" dirty="0" smtClean="0"/>
              <a:t>Stormwater Program</a:t>
            </a:r>
            <a:br>
              <a:rPr lang="en-US" sz="1700" dirty="0" smtClean="0"/>
            </a:br>
            <a:r>
              <a:rPr lang="en-US" sz="1700" dirty="0" smtClean="0"/>
              <a:t>    Consolidation (‘05 &amp; ‘13)</a:t>
            </a:r>
          </a:p>
          <a:p>
            <a:pPr>
              <a:buClr>
                <a:schemeClr val="accent1"/>
              </a:buClr>
              <a:buSzPct val="149000"/>
              <a:buFont typeface="Wingdings" pitchFamily="2" charset="2"/>
              <a:buChar char="§"/>
            </a:pPr>
            <a:r>
              <a:rPr lang="en-US" sz="1700" dirty="0" smtClean="0"/>
              <a:t>Nut. Credit Exchange (‘05)</a:t>
            </a:r>
          </a:p>
          <a:p>
            <a:pPr>
              <a:buClr>
                <a:schemeClr val="accent1"/>
              </a:buClr>
              <a:buSzPct val="149000"/>
              <a:buFont typeface="Wingdings" pitchFamily="2" charset="2"/>
              <a:buChar char="§"/>
            </a:pPr>
            <a:r>
              <a:rPr lang="en-US" sz="1700" dirty="0" smtClean="0"/>
              <a:t> </a:t>
            </a:r>
            <a:r>
              <a:rPr lang="en-US" sz="1700" dirty="0"/>
              <a:t>Major Point Source </a:t>
            </a:r>
            <a:r>
              <a:rPr lang="en-US" sz="1700" dirty="0" smtClean="0"/>
              <a:t>Upgrades</a:t>
            </a:r>
            <a:br>
              <a:rPr lang="en-US" sz="1700" dirty="0" smtClean="0"/>
            </a:br>
            <a:r>
              <a:rPr lang="en-US" sz="1700" dirty="0" smtClean="0"/>
              <a:t>     </a:t>
            </a:r>
            <a:r>
              <a:rPr lang="en-US" sz="1700" dirty="0"/>
              <a:t>(‘05)</a:t>
            </a:r>
          </a:p>
          <a:p>
            <a:pPr>
              <a:buClr>
                <a:schemeClr val="accent1"/>
              </a:buClr>
              <a:buSzPct val="149000"/>
              <a:buFont typeface="Wingdings" pitchFamily="2" charset="2"/>
              <a:buChar char="§"/>
            </a:pPr>
            <a:r>
              <a:rPr lang="en-US" sz="1700" dirty="0" smtClean="0"/>
              <a:t>Crab </a:t>
            </a:r>
            <a:r>
              <a:rPr lang="en-US" sz="1700" dirty="0"/>
              <a:t>Dredging Ban (‘08)</a:t>
            </a:r>
          </a:p>
          <a:p>
            <a:pPr>
              <a:buClr>
                <a:schemeClr val="accent1"/>
              </a:buClr>
              <a:buSzPct val="149000"/>
              <a:buFont typeface="Wingdings" pitchFamily="2" charset="2"/>
              <a:buChar char="§"/>
            </a:pPr>
            <a:r>
              <a:rPr lang="en-US" sz="1700" dirty="0" smtClean="0"/>
              <a:t>Phosphate Detergent Ban</a:t>
            </a:r>
            <a:br>
              <a:rPr lang="en-US" sz="1700" dirty="0" smtClean="0"/>
            </a:br>
            <a:r>
              <a:rPr lang="en-US" sz="1700" dirty="0" smtClean="0"/>
              <a:t>    (’08)</a:t>
            </a:r>
          </a:p>
          <a:p>
            <a:pPr>
              <a:buClr>
                <a:schemeClr val="accent1"/>
              </a:buClr>
              <a:buSzPct val="149000"/>
              <a:buFont typeface="Wingdings" pitchFamily="2" charset="2"/>
              <a:buChar char="§"/>
            </a:pPr>
            <a:r>
              <a:rPr lang="en-US" sz="1700" dirty="0" smtClean="0"/>
              <a:t>Resource Mgmt. Planning</a:t>
            </a:r>
            <a:br>
              <a:rPr lang="en-US" sz="1700" dirty="0" smtClean="0"/>
            </a:br>
            <a:r>
              <a:rPr lang="en-US" sz="1700" dirty="0" smtClean="0"/>
              <a:t>    </a:t>
            </a:r>
            <a:r>
              <a:rPr lang="en-US" sz="1700" dirty="0"/>
              <a:t>(‘11)</a:t>
            </a:r>
          </a:p>
          <a:p>
            <a:pPr>
              <a:buClr>
                <a:schemeClr val="accent1"/>
              </a:buClr>
              <a:buSzPct val="149000"/>
              <a:buFont typeface="Wingdings" pitchFamily="2" charset="2"/>
              <a:buChar char="§"/>
            </a:pPr>
            <a:r>
              <a:rPr lang="en-US" sz="1700" dirty="0" smtClean="0"/>
              <a:t>Alternative On-site Sewage </a:t>
            </a:r>
            <a:br>
              <a:rPr lang="en-US" sz="1700" dirty="0" smtClean="0"/>
            </a:br>
            <a:r>
              <a:rPr lang="en-US" sz="1700" dirty="0" smtClean="0"/>
              <a:t>   Systems (‘11)</a:t>
            </a:r>
          </a:p>
          <a:p>
            <a:pPr>
              <a:buClr>
                <a:schemeClr val="accent1"/>
              </a:buClr>
              <a:buSzPct val="149000"/>
              <a:buFont typeface="Wingdings" pitchFamily="2" charset="2"/>
              <a:buChar char="§"/>
            </a:pPr>
            <a:r>
              <a:rPr lang="en-US" sz="1700" dirty="0" smtClean="0"/>
              <a:t> </a:t>
            </a:r>
            <a:r>
              <a:rPr lang="en-US" sz="1700" dirty="0"/>
              <a:t>Urban Lawn Fertilizer (‘12)</a:t>
            </a:r>
          </a:p>
          <a:p>
            <a:pPr>
              <a:buClr>
                <a:schemeClr val="accent1"/>
              </a:buClr>
              <a:buSzPct val="149000"/>
              <a:buFont typeface="Wingdings" pitchFamily="2" charset="2"/>
              <a:buChar char="§"/>
            </a:pPr>
            <a:endParaRPr lang="en-US" sz="1700" dirty="0" smtClean="0"/>
          </a:p>
        </p:txBody>
      </p:sp>
    </p:spTree>
    <p:extLst>
      <p:ext uri="{BB962C8B-B14F-4D97-AF65-F5344CB8AC3E}">
        <p14:creationId xmlns:p14="http://schemas.microsoft.com/office/powerpoint/2010/main" val="3739564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727BBA26-465F-4F6D-A658-28A31CB6D1F6}" type="slidenum">
              <a:rPr lang="en-US" sz="1400">
                <a:effectLst>
                  <a:outerShdw blurRad="38100" dist="38100" dir="2700000" algn="tl">
                    <a:srgbClr val="000000"/>
                  </a:outerShdw>
                </a:effectLst>
              </a:rPr>
              <a:pPr algn="r">
                <a:defRPr/>
              </a:pPr>
              <a:t>16</a:t>
            </a:fld>
            <a:endParaRPr lang="en-US" sz="1400" dirty="0">
              <a:effectLst>
                <a:outerShdw blurRad="38100" dist="38100" dir="2700000" algn="tl">
                  <a:srgbClr val="000000"/>
                </a:outerShdw>
              </a:effectLst>
            </a:endParaRPr>
          </a:p>
        </p:txBody>
      </p:sp>
      <p:sp>
        <p:nvSpPr>
          <p:cNvPr id="74755" name="Line 2"/>
          <p:cNvSpPr>
            <a:spLocks noChangeShapeType="1"/>
          </p:cNvSpPr>
          <p:nvPr/>
        </p:nvSpPr>
        <p:spPr bwMode="auto">
          <a:xfrm>
            <a:off x="1447800" y="1524000"/>
            <a:ext cx="6629400" cy="0"/>
          </a:xfrm>
          <a:prstGeom prst="line">
            <a:avLst/>
          </a:prstGeom>
          <a:noFill/>
          <a:ln w="9525">
            <a:solidFill>
              <a:srgbClr val="993300"/>
            </a:solidFill>
            <a:round/>
            <a:headEnd/>
            <a:tailEnd/>
          </a:ln>
        </p:spPr>
        <p:txBody>
          <a:bodyPr wrap="none" anchor="ctr"/>
          <a:lstStyle/>
          <a:p>
            <a:endParaRPr lang="en-US" dirty="0"/>
          </a:p>
        </p:txBody>
      </p:sp>
      <p:sp>
        <p:nvSpPr>
          <p:cNvPr id="479235" name="Text Box 3"/>
          <p:cNvSpPr txBox="1">
            <a:spLocks noChangeArrowheads="1"/>
          </p:cNvSpPr>
          <p:nvPr/>
        </p:nvSpPr>
        <p:spPr bwMode="auto">
          <a:xfrm>
            <a:off x="1266824" y="175610"/>
            <a:ext cx="7419975" cy="6460230"/>
          </a:xfrm>
          <a:prstGeom prst="rect">
            <a:avLst/>
          </a:prstGeom>
          <a:solidFill>
            <a:srgbClr val="DCEDF0"/>
          </a:solidFill>
          <a:ln w="9525">
            <a:solidFill>
              <a:srgbClr val="FFCC00"/>
            </a:solidFill>
            <a:miter lim="800000"/>
            <a:headEnd/>
            <a:tailEnd/>
          </a:ln>
          <a:effectLst>
            <a:outerShdw dist="107763" dir="2700000" algn="ctr" rotWithShape="0">
              <a:srgbClr val="91C56D">
                <a:alpha val="50000"/>
              </a:srgbClr>
            </a:outerShdw>
          </a:effectLst>
        </p:spPr>
        <p:txBody>
          <a:bodyPr wrap="square">
            <a:spAutoFit/>
          </a:bodyPr>
          <a:lstStyle/>
          <a:p>
            <a:pPr eaLnBrk="0" hangingPunct="0">
              <a:lnSpc>
                <a:spcPct val="55000"/>
              </a:lnSpc>
              <a:spcBef>
                <a:spcPct val="50000"/>
              </a:spcBef>
            </a:pPr>
            <a:endParaRPr lang="en-US" sz="3200" b="1" dirty="0">
              <a:solidFill>
                <a:srgbClr val="0066CC"/>
              </a:solidFill>
              <a:effectLst>
                <a:outerShdw blurRad="38100" dist="38100" dir="2700000" algn="tl">
                  <a:srgbClr val="000000"/>
                </a:outerShdw>
              </a:effectLst>
              <a:latin typeface="Swis721 Cn BT"/>
            </a:endParaRPr>
          </a:p>
          <a:p>
            <a:pPr algn="ctr" eaLnBrk="0" hangingPunct="0">
              <a:lnSpc>
                <a:spcPct val="55000"/>
              </a:lnSpc>
              <a:spcBef>
                <a:spcPct val="50000"/>
              </a:spcBef>
            </a:pPr>
            <a:r>
              <a:rPr lang="en-US" sz="3200" b="1" dirty="0">
                <a:solidFill>
                  <a:srgbClr val="FFC000"/>
                </a:solidFill>
                <a:effectLst>
                  <a:outerShdw blurRad="38100" dist="38100" dir="2700000" algn="tl">
                    <a:srgbClr val="000000"/>
                  </a:outerShdw>
                </a:effectLst>
                <a:latin typeface="Swis721 Cn BT"/>
              </a:rPr>
              <a:t>The Chesapeake Bay Restoration </a:t>
            </a:r>
            <a:r>
              <a:rPr lang="en-US" sz="3200" b="1" dirty="0" smtClean="0">
                <a:solidFill>
                  <a:srgbClr val="FFC000"/>
                </a:solidFill>
                <a:effectLst>
                  <a:outerShdw blurRad="38100" dist="38100" dir="2700000" algn="tl">
                    <a:srgbClr val="000000"/>
                  </a:outerShdw>
                </a:effectLst>
                <a:latin typeface="Swis721 Cn BT"/>
              </a:rPr>
              <a:t>: </a:t>
            </a:r>
            <a:endParaRPr lang="en-US" sz="3200" b="1" dirty="0">
              <a:solidFill>
                <a:srgbClr val="FFC000"/>
              </a:solidFill>
              <a:effectLst>
                <a:outerShdw blurRad="38100" dist="38100" dir="2700000" algn="tl">
                  <a:srgbClr val="000000"/>
                </a:outerShdw>
              </a:effectLst>
              <a:latin typeface="Swis721 Cn BT"/>
            </a:endParaRPr>
          </a:p>
          <a:p>
            <a:pPr algn="ctr" eaLnBrk="0" hangingPunct="0">
              <a:lnSpc>
                <a:spcPct val="55000"/>
              </a:lnSpc>
              <a:spcBef>
                <a:spcPct val="50000"/>
              </a:spcBef>
            </a:pPr>
            <a:r>
              <a:rPr lang="en-US" sz="3200" b="1" dirty="0">
                <a:solidFill>
                  <a:srgbClr val="FFC000"/>
                </a:solidFill>
                <a:effectLst>
                  <a:outerShdw blurRad="38100" dist="38100" dir="2700000" algn="tl">
                    <a:srgbClr val="000000"/>
                  </a:outerShdw>
                </a:effectLst>
                <a:latin typeface="Swis721 Cn BT"/>
              </a:rPr>
              <a:t>A </a:t>
            </a:r>
            <a:r>
              <a:rPr lang="en-US" sz="3200" b="1" dirty="0" smtClean="0">
                <a:solidFill>
                  <a:srgbClr val="FFC000"/>
                </a:solidFill>
                <a:effectLst>
                  <a:outerShdw blurRad="38100" dist="38100" dir="2700000" algn="tl">
                    <a:srgbClr val="000000"/>
                  </a:outerShdw>
                </a:effectLst>
                <a:latin typeface="Swis721 Cn BT"/>
              </a:rPr>
              <a:t>50-Year History with a </a:t>
            </a:r>
            <a:r>
              <a:rPr lang="en-US" sz="3200" b="1" i="1" u="sng" dirty="0" smtClean="0">
                <a:solidFill>
                  <a:srgbClr val="FFC000"/>
                </a:solidFill>
                <a:effectLst>
                  <a:outerShdw blurRad="38100" dist="38100" dir="2700000" algn="tl">
                    <a:srgbClr val="000000"/>
                  </a:outerShdw>
                </a:effectLst>
                <a:latin typeface="Swis721 Cn BT"/>
              </a:rPr>
              <a:t>future</a:t>
            </a:r>
            <a:endParaRPr lang="en-US" sz="3200" i="1" u="sng" dirty="0">
              <a:solidFill>
                <a:srgbClr val="FFC000"/>
              </a:solidFill>
              <a:latin typeface="Swis721 Cn BT"/>
            </a:endParaRPr>
          </a:p>
          <a:p>
            <a:pPr eaLnBrk="0" hangingPunct="0">
              <a:lnSpc>
                <a:spcPct val="55000"/>
              </a:lnSpc>
              <a:spcBef>
                <a:spcPct val="50000"/>
              </a:spcBef>
            </a:pPr>
            <a:endParaRPr lang="en-US" sz="2000" dirty="0">
              <a:solidFill>
                <a:srgbClr val="0066CC"/>
              </a:solidFill>
              <a:latin typeface="Swis721 Cn BT"/>
            </a:endParaRPr>
          </a:p>
          <a:p>
            <a:pPr eaLnBrk="0" hangingPunct="0">
              <a:lnSpc>
                <a:spcPct val="55000"/>
              </a:lnSpc>
              <a:spcBef>
                <a:spcPct val="60000"/>
              </a:spcBef>
              <a:buFontTx/>
              <a:buChar char="•"/>
            </a:pPr>
            <a:r>
              <a:rPr lang="en-US" sz="2000" dirty="0">
                <a:solidFill>
                  <a:srgbClr val="080808"/>
                </a:solidFill>
              </a:rPr>
              <a:t>1960s-70s 	Visible decline in Bay resources</a:t>
            </a:r>
          </a:p>
          <a:p>
            <a:pPr eaLnBrk="0" hangingPunct="0">
              <a:lnSpc>
                <a:spcPct val="55000"/>
              </a:lnSpc>
              <a:spcBef>
                <a:spcPct val="60000"/>
              </a:spcBef>
              <a:buFontTx/>
              <a:buChar char="•"/>
            </a:pPr>
            <a:r>
              <a:rPr lang="en-US" sz="2000" dirty="0">
                <a:solidFill>
                  <a:srgbClr val="080808"/>
                </a:solidFill>
              </a:rPr>
              <a:t>1967 		Chesapeake Bay Foundation established</a:t>
            </a:r>
          </a:p>
          <a:p>
            <a:pPr eaLnBrk="0" hangingPunct="0">
              <a:lnSpc>
                <a:spcPct val="55000"/>
              </a:lnSpc>
              <a:spcBef>
                <a:spcPct val="60000"/>
              </a:spcBef>
              <a:buFontTx/>
              <a:buChar char="•"/>
            </a:pPr>
            <a:r>
              <a:rPr lang="en-US" sz="2000" dirty="0">
                <a:solidFill>
                  <a:srgbClr val="080808"/>
                </a:solidFill>
              </a:rPr>
              <a:t>1976-1982 	EPA conducts 5-year Bay study </a:t>
            </a:r>
          </a:p>
          <a:p>
            <a:pPr eaLnBrk="0" hangingPunct="0">
              <a:lnSpc>
                <a:spcPct val="55000"/>
              </a:lnSpc>
              <a:spcBef>
                <a:spcPct val="60000"/>
              </a:spcBef>
              <a:buFontTx/>
              <a:buChar char="•"/>
            </a:pPr>
            <a:r>
              <a:rPr lang="en-US" sz="2000" dirty="0">
                <a:solidFill>
                  <a:srgbClr val="080808"/>
                </a:solidFill>
              </a:rPr>
              <a:t>1980 		Chesapeake Bay Commission established</a:t>
            </a:r>
          </a:p>
          <a:p>
            <a:pPr eaLnBrk="0" hangingPunct="0">
              <a:lnSpc>
                <a:spcPct val="55000"/>
              </a:lnSpc>
              <a:spcBef>
                <a:spcPct val="60000"/>
              </a:spcBef>
              <a:buFontTx/>
              <a:buChar char="•"/>
            </a:pPr>
            <a:r>
              <a:rPr lang="en-US" sz="2000" dirty="0">
                <a:solidFill>
                  <a:srgbClr val="080808"/>
                </a:solidFill>
              </a:rPr>
              <a:t>1983 		</a:t>
            </a:r>
            <a:r>
              <a:rPr lang="en-US" sz="2000" b="1" dirty="0">
                <a:solidFill>
                  <a:schemeClr val="accent2"/>
                </a:solidFill>
              </a:rPr>
              <a:t>First Bay Agreement</a:t>
            </a:r>
            <a:r>
              <a:rPr lang="en-US" sz="2000" dirty="0">
                <a:solidFill>
                  <a:srgbClr val="080808"/>
                </a:solidFill>
              </a:rPr>
              <a:t> - Bay Program created</a:t>
            </a:r>
          </a:p>
          <a:p>
            <a:pPr eaLnBrk="0" hangingPunct="0">
              <a:lnSpc>
                <a:spcPct val="55000"/>
              </a:lnSpc>
              <a:spcBef>
                <a:spcPct val="60000"/>
              </a:spcBef>
              <a:buFontTx/>
              <a:buChar char="•"/>
            </a:pPr>
            <a:r>
              <a:rPr lang="en-US" sz="2000" dirty="0">
                <a:solidFill>
                  <a:srgbClr val="080808"/>
                </a:solidFill>
              </a:rPr>
              <a:t>1987 		</a:t>
            </a:r>
            <a:r>
              <a:rPr lang="en-US" sz="2000" b="1" dirty="0">
                <a:solidFill>
                  <a:schemeClr val="accent2"/>
                </a:solidFill>
              </a:rPr>
              <a:t>Second Bay Agreement</a:t>
            </a:r>
            <a:r>
              <a:rPr lang="en-US" sz="2000" dirty="0">
                <a:solidFill>
                  <a:srgbClr val="080808"/>
                </a:solidFill>
              </a:rPr>
              <a:t> – WQ Goals 	</a:t>
            </a:r>
          </a:p>
          <a:p>
            <a:pPr eaLnBrk="0" hangingPunct="0">
              <a:lnSpc>
                <a:spcPct val="55000"/>
              </a:lnSpc>
              <a:spcBef>
                <a:spcPct val="60000"/>
              </a:spcBef>
              <a:buFontTx/>
              <a:buChar char="•"/>
            </a:pPr>
            <a:r>
              <a:rPr lang="en-US" sz="2000" dirty="0">
                <a:solidFill>
                  <a:srgbClr val="080808"/>
                </a:solidFill>
              </a:rPr>
              <a:t>1992 		Amendments to Agreement – Tributary Strategies</a:t>
            </a:r>
          </a:p>
          <a:p>
            <a:pPr eaLnBrk="0" hangingPunct="0">
              <a:lnSpc>
                <a:spcPct val="55000"/>
              </a:lnSpc>
              <a:spcBef>
                <a:spcPct val="60000"/>
              </a:spcBef>
              <a:buFontTx/>
              <a:buChar char="•"/>
            </a:pPr>
            <a:r>
              <a:rPr lang="en-US" sz="2000" dirty="0">
                <a:solidFill>
                  <a:srgbClr val="080808"/>
                </a:solidFill>
              </a:rPr>
              <a:t>2000 		</a:t>
            </a:r>
            <a:r>
              <a:rPr lang="en-US" sz="2000" b="1" dirty="0">
                <a:solidFill>
                  <a:schemeClr val="accent2"/>
                </a:solidFill>
              </a:rPr>
              <a:t>Third Bay Agreement</a:t>
            </a:r>
            <a:r>
              <a:rPr lang="en-US" sz="2000" dirty="0">
                <a:solidFill>
                  <a:srgbClr val="080808"/>
                </a:solidFill>
              </a:rPr>
              <a:t> – Precursor to TMDL</a:t>
            </a:r>
          </a:p>
          <a:p>
            <a:pPr eaLnBrk="0" hangingPunct="0">
              <a:lnSpc>
                <a:spcPct val="55000"/>
              </a:lnSpc>
              <a:spcBef>
                <a:spcPct val="60000"/>
              </a:spcBef>
              <a:buFontTx/>
              <a:buChar char="•"/>
            </a:pPr>
            <a:r>
              <a:rPr lang="en-US" sz="2000" dirty="0">
                <a:solidFill>
                  <a:srgbClr val="080808"/>
                </a:solidFill>
              </a:rPr>
              <a:t>2008  		Water Quality Impairments Acknowledged</a:t>
            </a:r>
          </a:p>
          <a:p>
            <a:pPr eaLnBrk="0" hangingPunct="0">
              <a:lnSpc>
                <a:spcPct val="55000"/>
              </a:lnSpc>
              <a:spcBef>
                <a:spcPct val="60000"/>
              </a:spcBef>
              <a:buFontTx/>
              <a:buChar char="•"/>
            </a:pPr>
            <a:r>
              <a:rPr lang="en-US" sz="2000" dirty="0">
                <a:solidFill>
                  <a:srgbClr val="080808"/>
                </a:solidFill>
              </a:rPr>
              <a:t>2010  		Chesapeake Bay </a:t>
            </a:r>
            <a:r>
              <a:rPr lang="en-US" sz="2000" b="1" dirty="0">
                <a:solidFill>
                  <a:schemeClr val="accent2"/>
                </a:solidFill>
              </a:rPr>
              <a:t>TM</a:t>
            </a:r>
            <a:r>
              <a:rPr lang="en-US" sz="2000" b="1" dirty="0">
                <a:solidFill>
                  <a:srgbClr val="9F2936"/>
                </a:solidFill>
              </a:rPr>
              <a:t>DL</a:t>
            </a:r>
            <a:r>
              <a:rPr lang="en-US" sz="2000" dirty="0">
                <a:solidFill>
                  <a:srgbClr val="080808"/>
                </a:solidFill>
              </a:rPr>
              <a:t> </a:t>
            </a:r>
            <a:r>
              <a:rPr lang="en-US" sz="2000" dirty="0" smtClean="0">
                <a:solidFill>
                  <a:srgbClr val="080808"/>
                </a:solidFill>
              </a:rPr>
              <a:t>established</a:t>
            </a:r>
          </a:p>
          <a:p>
            <a:pPr eaLnBrk="0" hangingPunct="0">
              <a:spcBef>
                <a:spcPct val="60000"/>
              </a:spcBef>
              <a:buFontTx/>
              <a:buChar char="•"/>
            </a:pPr>
            <a:r>
              <a:rPr lang="en-US" sz="2000" dirty="0" smtClean="0">
                <a:solidFill>
                  <a:srgbClr val="080808"/>
                </a:solidFill>
              </a:rPr>
              <a:t>2014		</a:t>
            </a:r>
            <a:r>
              <a:rPr lang="en-US" sz="2000" b="1" i="1" dirty="0" smtClean="0">
                <a:solidFill>
                  <a:srgbClr val="C00000"/>
                </a:solidFill>
              </a:rPr>
              <a:t>Fourth Bay Agreement </a:t>
            </a:r>
            <a:r>
              <a:rPr lang="en-US" sz="2000" dirty="0">
                <a:solidFill>
                  <a:srgbClr val="080808"/>
                </a:solidFill>
              </a:rPr>
              <a:t>– </a:t>
            </a:r>
            <a:r>
              <a:rPr lang="en-US" sz="2000" i="1" dirty="0" smtClean="0">
                <a:solidFill>
                  <a:srgbClr val="080808"/>
                </a:solidFill>
              </a:rPr>
              <a:t>Measurable &amp; Flexible</a:t>
            </a:r>
          </a:p>
          <a:p>
            <a:pPr eaLnBrk="0" hangingPunct="0">
              <a:lnSpc>
                <a:spcPct val="55000"/>
              </a:lnSpc>
              <a:spcBef>
                <a:spcPct val="60000"/>
              </a:spcBef>
              <a:buFontTx/>
              <a:buChar char="•"/>
            </a:pPr>
            <a:r>
              <a:rPr lang="en-US" sz="2000" dirty="0" smtClean="0">
                <a:solidFill>
                  <a:srgbClr val="080808"/>
                </a:solidFill>
              </a:rPr>
              <a:t>2017		60% of TMDL implemented</a:t>
            </a:r>
          </a:p>
          <a:p>
            <a:pPr eaLnBrk="0" hangingPunct="0">
              <a:lnSpc>
                <a:spcPct val="55000"/>
              </a:lnSpc>
              <a:spcBef>
                <a:spcPct val="60000"/>
              </a:spcBef>
              <a:buFontTx/>
              <a:buChar char="•"/>
            </a:pPr>
            <a:r>
              <a:rPr lang="en-US" sz="2000" dirty="0" smtClean="0">
                <a:solidFill>
                  <a:srgbClr val="080808"/>
                </a:solidFill>
              </a:rPr>
              <a:t>2025 		TMDL practices fully  implemented</a:t>
            </a:r>
            <a:endParaRPr lang="en-US" sz="2000" dirty="0">
              <a:solidFill>
                <a:srgbClr val="080808"/>
              </a:solidFill>
            </a:endParaRPr>
          </a:p>
        </p:txBody>
      </p:sp>
      <p:sp>
        <p:nvSpPr>
          <p:cNvPr id="74757" name="AutoShape 5"/>
          <p:cNvSpPr>
            <a:spLocks noChangeArrowheads="1"/>
          </p:cNvSpPr>
          <p:nvPr/>
        </p:nvSpPr>
        <p:spPr bwMode="auto">
          <a:xfrm>
            <a:off x="457200" y="838200"/>
            <a:ext cx="485775" cy="5257800"/>
          </a:xfrm>
          <a:prstGeom prst="downArrow">
            <a:avLst>
              <a:gd name="adj1" fmla="val 50000"/>
              <a:gd name="adj2" fmla="val 266667"/>
            </a:avLst>
          </a:prstGeom>
          <a:solidFill>
            <a:schemeClr val="hlink"/>
          </a:solidFill>
          <a:ln w="9525">
            <a:solidFill>
              <a:schemeClr val="tx1"/>
            </a:solidFill>
            <a:miter lim="800000"/>
            <a:headEnd/>
            <a:tailEnd/>
          </a:ln>
          <a:effectLst/>
        </p:spPr>
        <p:txBody>
          <a:bodyPr wrap="none" anchor="ctr"/>
          <a:lstStyle/>
          <a:p>
            <a:endParaRPr lang="en-US" dirty="0"/>
          </a:p>
        </p:txBody>
      </p:sp>
      <p:sp>
        <p:nvSpPr>
          <p:cNvPr id="74758" name="Text Box 6"/>
          <p:cNvSpPr txBox="1">
            <a:spLocks noChangeArrowheads="1"/>
          </p:cNvSpPr>
          <p:nvPr/>
        </p:nvSpPr>
        <p:spPr bwMode="auto">
          <a:xfrm>
            <a:off x="304800" y="165100"/>
            <a:ext cx="962025" cy="457200"/>
          </a:xfrm>
          <a:prstGeom prst="rect">
            <a:avLst/>
          </a:prstGeom>
          <a:noFill/>
          <a:ln w="9525">
            <a:noFill/>
            <a:miter lim="800000"/>
            <a:headEnd/>
            <a:tailEnd/>
          </a:ln>
          <a:effectLst/>
        </p:spPr>
        <p:txBody>
          <a:bodyPr wrap="none">
            <a:spAutoFit/>
          </a:bodyPr>
          <a:lstStyle/>
          <a:p>
            <a:r>
              <a:rPr lang="en-US" sz="2400" b="1" dirty="0">
                <a:latin typeface="Tw Cen MT" pitchFamily="34" charset="0"/>
              </a:rPr>
              <a:t>1960s</a:t>
            </a:r>
          </a:p>
        </p:txBody>
      </p:sp>
      <p:sp>
        <p:nvSpPr>
          <p:cNvPr id="74759" name="Text Box 7"/>
          <p:cNvSpPr txBox="1">
            <a:spLocks noChangeArrowheads="1"/>
          </p:cNvSpPr>
          <p:nvPr/>
        </p:nvSpPr>
        <p:spPr bwMode="auto">
          <a:xfrm>
            <a:off x="228600" y="6221413"/>
            <a:ext cx="968375" cy="457200"/>
          </a:xfrm>
          <a:prstGeom prst="rect">
            <a:avLst/>
          </a:prstGeom>
          <a:noFill/>
          <a:ln w="9525">
            <a:noFill/>
            <a:miter lim="800000"/>
            <a:headEnd/>
            <a:tailEnd/>
          </a:ln>
          <a:effectLst/>
        </p:spPr>
        <p:txBody>
          <a:bodyPr>
            <a:spAutoFit/>
          </a:bodyPr>
          <a:lstStyle/>
          <a:p>
            <a:r>
              <a:rPr lang="en-US" sz="2400" b="1" dirty="0" smtClean="0">
                <a:latin typeface="Tw Cen MT" pitchFamily="34" charset="0"/>
              </a:rPr>
              <a:t>2025</a:t>
            </a:r>
            <a:endParaRPr lang="en-US" sz="2400" b="1" dirty="0">
              <a:latin typeface="Tw Cen MT" pitchFamily="34" charset="0"/>
            </a:endParaRPr>
          </a:p>
        </p:txBody>
      </p:sp>
      <p:sp>
        <p:nvSpPr>
          <p:cNvPr id="2" name="Oval 1"/>
          <p:cNvSpPr/>
          <p:nvPr/>
        </p:nvSpPr>
        <p:spPr>
          <a:xfrm>
            <a:off x="2628900" y="5333999"/>
            <a:ext cx="3238500" cy="6858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1752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Content Right?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Are the rules of engagement clearly defined?  </a:t>
            </a:r>
          </a:p>
          <a:p>
            <a:r>
              <a:rPr lang="en-US" dirty="0" smtClean="0"/>
              <a:t>With flexibility as the hallmark, how will the decisions be made?</a:t>
            </a:r>
          </a:p>
          <a:p>
            <a:r>
              <a:rPr lang="en-US" dirty="0" smtClean="0"/>
              <a:t>How will the goals and outcomes change in response to changing environmental , cultural and economic conditions?</a:t>
            </a:r>
          </a:p>
          <a:p>
            <a:r>
              <a:rPr lang="en-US" dirty="0" smtClean="0"/>
              <a:t>How will local governments be effectively engaged?</a:t>
            </a:r>
          </a:p>
          <a:p>
            <a:r>
              <a:rPr lang="en-US" dirty="0" smtClean="0"/>
              <a:t>Will new levels of transparency and verification also be hallmarks of this agreement?</a:t>
            </a:r>
          </a:p>
        </p:txBody>
      </p:sp>
    </p:spTree>
    <p:extLst>
      <p:ext uri="{BB962C8B-B14F-4D97-AF65-F5344CB8AC3E}">
        <p14:creationId xmlns:p14="http://schemas.microsoft.com/office/powerpoint/2010/main" val="105287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Content Right?</a:t>
            </a:r>
            <a:endParaRPr lang="en-US" dirty="0"/>
          </a:p>
        </p:txBody>
      </p:sp>
      <p:sp>
        <p:nvSpPr>
          <p:cNvPr id="3" name="Content Placeholder 2"/>
          <p:cNvSpPr>
            <a:spLocks noGrp="1"/>
          </p:cNvSpPr>
          <p:nvPr>
            <p:ph idx="1"/>
          </p:nvPr>
        </p:nvSpPr>
        <p:spPr/>
        <p:txBody>
          <a:bodyPr/>
          <a:lstStyle/>
          <a:p>
            <a:pPr>
              <a:buSzPct val="130000"/>
              <a:buFont typeface="Wingdings" panose="05000000000000000000" pitchFamily="2" charset="2"/>
              <a:buChar char="ü"/>
            </a:pPr>
            <a:r>
              <a:rPr lang="en-US" sz="3600" dirty="0" smtClean="0"/>
              <a:t>Toxics</a:t>
            </a:r>
          </a:p>
          <a:p>
            <a:pPr>
              <a:buSzPct val="130000"/>
              <a:buFont typeface="Wingdings" panose="05000000000000000000" pitchFamily="2" charset="2"/>
              <a:buChar char="ü"/>
            </a:pPr>
            <a:r>
              <a:rPr lang="en-US" sz="3600" dirty="0" smtClean="0"/>
              <a:t>Climate Change</a:t>
            </a:r>
          </a:p>
          <a:p>
            <a:pPr lvl="1">
              <a:buSzPct val="110000"/>
              <a:buFont typeface="Wingdings" panose="05000000000000000000" pitchFamily="2" charset="2"/>
              <a:buChar char="§"/>
            </a:pPr>
            <a:r>
              <a:rPr lang="en-US" sz="3200" dirty="0" smtClean="0"/>
              <a:t>Sea level Rise</a:t>
            </a:r>
          </a:p>
          <a:p>
            <a:pPr lvl="1">
              <a:buSzPct val="110000"/>
              <a:buFont typeface="Wingdings" panose="05000000000000000000" pitchFamily="2" charset="2"/>
              <a:buChar char="§"/>
            </a:pPr>
            <a:r>
              <a:rPr lang="en-US" sz="3200" dirty="0" smtClean="0"/>
              <a:t>Storm Frequency </a:t>
            </a:r>
          </a:p>
          <a:p>
            <a:pPr>
              <a:buSzPct val="130000"/>
              <a:buFont typeface="Wingdings" panose="05000000000000000000" pitchFamily="2" charset="2"/>
              <a:buChar char="ü"/>
            </a:pPr>
            <a:r>
              <a:rPr lang="en-US" sz="3600" dirty="0" smtClean="0"/>
              <a:t>Conowingo</a:t>
            </a:r>
          </a:p>
          <a:p>
            <a:pPr>
              <a:buSzPct val="130000"/>
              <a:buFont typeface="Wingdings" panose="05000000000000000000" pitchFamily="2" charset="2"/>
              <a:buChar char="ü"/>
            </a:pPr>
            <a:r>
              <a:rPr lang="en-US" sz="3600" dirty="0" smtClean="0"/>
              <a:t>Governance </a:t>
            </a:r>
          </a:p>
          <a:p>
            <a:endParaRPr lang="en-US" dirty="0"/>
          </a:p>
        </p:txBody>
      </p:sp>
    </p:spTree>
    <p:extLst>
      <p:ext uri="{BB962C8B-B14F-4D97-AF65-F5344CB8AC3E}">
        <p14:creationId xmlns:p14="http://schemas.microsoft.com/office/powerpoint/2010/main" val="406508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772"/>
            <a:ext cx="4900374" cy="673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83176" y="886361"/>
            <a:ext cx="2610586" cy="2000548"/>
          </a:xfrm>
          <a:prstGeom prst="rect">
            <a:avLst/>
          </a:prstGeom>
          <a:noFill/>
        </p:spPr>
        <p:txBody>
          <a:bodyPr wrap="none" rtlCol="0">
            <a:spAutoFit/>
          </a:bodyPr>
          <a:lstStyle/>
          <a:p>
            <a:pPr algn="ctr"/>
            <a:r>
              <a:rPr lang="en-US" sz="8000" b="1" dirty="0" smtClean="0">
                <a:solidFill>
                  <a:srgbClr val="FFD03B"/>
                </a:solidFill>
                <a:effectLst>
                  <a:outerShdw blurRad="38100" dist="38100" dir="2700000" algn="tl">
                    <a:srgbClr val="000000">
                      <a:alpha val="43137"/>
                    </a:srgbClr>
                  </a:outerShdw>
                </a:effectLst>
              </a:rPr>
              <a:t>N</a:t>
            </a:r>
          </a:p>
          <a:p>
            <a:pPr algn="ctr"/>
            <a:r>
              <a:rPr lang="en-US" sz="4400" b="1" dirty="0" smtClean="0">
                <a:solidFill>
                  <a:srgbClr val="FFD03B"/>
                </a:solidFill>
                <a:effectLst>
                  <a:outerShdw blurRad="38100" dist="38100" dir="2700000" algn="tl">
                    <a:srgbClr val="000000">
                      <a:alpha val="43137"/>
                    </a:srgbClr>
                  </a:outerShdw>
                </a:effectLst>
              </a:rPr>
              <a:t>2003-2012</a:t>
            </a:r>
            <a:endParaRPr lang="en-US" sz="4000" b="1" dirty="0">
              <a:solidFill>
                <a:srgbClr val="FFD03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523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b="1" dirty="0" smtClean="0">
                <a:solidFill>
                  <a:srgbClr val="FFC000"/>
                </a:solidFill>
              </a:rPr>
              <a:t>Briefing</a:t>
            </a:r>
            <a:endParaRPr lang="en-US" sz="4400" b="1" dirty="0">
              <a:solidFill>
                <a:srgbClr val="FFC000"/>
              </a:solidFill>
            </a:endParaRPr>
          </a:p>
        </p:txBody>
      </p:sp>
      <p:sp>
        <p:nvSpPr>
          <p:cNvPr id="8" name="Text Placeholder 7"/>
          <p:cNvSpPr>
            <a:spLocks noGrp="1"/>
          </p:cNvSpPr>
          <p:nvPr>
            <p:ph type="body" sz="half" idx="2"/>
          </p:nvPr>
        </p:nvSpPr>
        <p:spPr>
          <a:xfrm>
            <a:off x="0" y="1728216"/>
            <a:ext cx="2895600" cy="5129784"/>
          </a:xfrm>
        </p:spPr>
        <p:txBody>
          <a:bodyPr>
            <a:normAutofit fontScale="70000" lnSpcReduction="20000"/>
          </a:bodyPr>
          <a:lstStyle/>
          <a:p>
            <a:pPr marL="342900" indent="-342900">
              <a:spcAft>
                <a:spcPts val="1200"/>
              </a:spcAft>
              <a:buAutoNum type="arabicPeriod"/>
            </a:pPr>
            <a:r>
              <a:rPr lang="en-US" sz="2800" b="1" dirty="0" smtClean="0">
                <a:solidFill>
                  <a:srgbClr val="FFC000"/>
                </a:solidFill>
              </a:rPr>
              <a:t>THE COMMISSION</a:t>
            </a:r>
            <a:br>
              <a:rPr lang="en-US" sz="2800" b="1" dirty="0" smtClean="0">
                <a:solidFill>
                  <a:srgbClr val="FFC000"/>
                </a:solidFill>
              </a:rPr>
            </a:br>
            <a:endParaRPr lang="en-US" sz="2800" dirty="0" smtClean="0"/>
          </a:p>
          <a:p>
            <a:pPr marL="342900" indent="-342900">
              <a:spcAft>
                <a:spcPts val="1200"/>
              </a:spcAft>
              <a:buAutoNum type="arabicPeriod"/>
            </a:pPr>
            <a:r>
              <a:rPr lang="en-US" sz="2800" b="1" dirty="0" smtClean="0">
                <a:solidFill>
                  <a:srgbClr val="FFC000"/>
                </a:solidFill>
              </a:rPr>
              <a:t>THE HISTORY of the BAY AGREEMTNS</a:t>
            </a:r>
            <a:r>
              <a:rPr lang="en-US" sz="2800" dirty="0" smtClean="0">
                <a:solidFill>
                  <a:srgbClr val="FFC000"/>
                </a:solidFill>
              </a:rPr>
              <a:t> </a:t>
            </a:r>
            <a:br>
              <a:rPr lang="en-US" sz="2800" dirty="0" smtClean="0">
                <a:solidFill>
                  <a:srgbClr val="FFC000"/>
                </a:solidFill>
              </a:rPr>
            </a:br>
            <a:r>
              <a:rPr lang="en-US" sz="2800" dirty="0" smtClean="0"/>
              <a:t>And the history they prompted</a:t>
            </a:r>
            <a:br>
              <a:rPr lang="en-US" sz="2800" dirty="0" smtClean="0"/>
            </a:br>
            <a:endParaRPr lang="en-US" sz="2800" dirty="0" smtClean="0"/>
          </a:p>
          <a:p>
            <a:pPr marL="342900" indent="-342900">
              <a:spcAft>
                <a:spcPts val="1200"/>
              </a:spcAft>
              <a:buAutoNum type="arabicPeriod"/>
            </a:pPr>
            <a:r>
              <a:rPr lang="en-US" sz="2800" b="1" dirty="0" smtClean="0">
                <a:solidFill>
                  <a:srgbClr val="FFC000"/>
                </a:solidFill>
              </a:rPr>
              <a:t>THE 2014 AGREEMENT </a:t>
            </a:r>
            <a:r>
              <a:rPr lang="en-US" sz="2800" dirty="0" smtClean="0">
                <a:solidFill>
                  <a:srgbClr val="FFC000"/>
                </a:solidFill>
              </a:rPr>
              <a:t/>
            </a:r>
            <a:br>
              <a:rPr lang="en-US" sz="2800" dirty="0" smtClean="0">
                <a:solidFill>
                  <a:srgbClr val="FFC000"/>
                </a:solidFill>
              </a:rPr>
            </a:br>
            <a:r>
              <a:rPr lang="en-US" sz="2800" dirty="0" smtClean="0"/>
              <a:t>Where are we in our restoration  effort and what policy initiatives were launched to get us here?  </a:t>
            </a:r>
          </a:p>
          <a:p>
            <a:pPr marL="342900" indent="-342900">
              <a:spcAft>
                <a:spcPts val="1200"/>
              </a:spcAft>
              <a:buAutoNum type="arabicPeriod"/>
            </a:pPr>
            <a:r>
              <a:rPr lang="en-US" sz="2800" b="1" dirty="0" smtClean="0">
                <a:solidFill>
                  <a:srgbClr val="FFC000"/>
                </a:solidFill>
              </a:rPr>
              <a:t>THE CBC PRIORITIES</a:t>
            </a:r>
            <a:endParaRPr lang="en-US" dirty="0"/>
          </a:p>
        </p:txBody>
      </p:sp>
      <p:pic>
        <p:nvPicPr>
          <p:cNvPr id="9" name="Picture 4" descr="AirFoilage"/>
          <p:cNvPicPr>
            <a:picLocks noGrp="1" noChangeAspect="1" noChangeArrowheads="1"/>
          </p:cNvPicPr>
          <p:nvPr>
            <p:ph type="pic" idx="1"/>
          </p:nvPr>
        </p:nvPicPr>
        <p:blipFill>
          <a:blip r:embed="rId3" cstate="print"/>
          <a:srcRect l="11049" r="11049"/>
          <a:stretch>
            <a:fillRect/>
          </a:stretch>
        </p:blipFill>
        <p:spPr bwMode="auto">
          <a:xfrm>
            <a:off x="2897188" y="1484313"/>
            <a:ext cx="6246812" cy="5373687"/>
          </a:xfrm>
          <a:prstGeom prst="rect">
            <a:avLst/>
          </a:prstGeom>
          <a:noFill/>
          <a:ln w="19050">
            <a:solidFill>
              <a:srgbClr val="000000"/>
            </a:solidFill>
            <a:miter lim="800000"/>
            <a:headEnd/>
            <a:tailEnd/>
          </a:ln>
          <a:effectLst>
            <a:outerShdw dist="137372" dir="3378596" algn="ctr" rotWithShape="0">
              <a:srgbClr val="808080">
                <a:alpha val="50000"/>
              </a:srgbClr>
            </a:outerShdw>
          </a:effectLst>
        </p:spPr>
      </p:pic>
    </p:spTree>
    <p:extLst>
      <p:ext uri="{BB962C8B-B14F-4D97-AF65-F5344CB8AC3E}">
        <p14:creationId xmlns:p14="http://schemas.microsoft.com/office/powerpoint/2010/main" val="3915588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4935141" cy="677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83176" y="886361"/>
            <a:ext cx="2610586" cy="2000548"/>
          </a:xfrm>
          <a:prstGeom prst="rect">
            <a:avLst/>
          </a:prstGeom>
          <a:noFill/>
        </p:spPr>
        <p:txBody>
          <a:bodyPr wrap="none" rtlCol="0">
            <a:spAutoFit/>
          </a:bodyPr>
          <a:lstStyle/>
          <a:p>
            <a:pPr algn="ctr"/>
            <a:r>
              <a:rPr lang="en-US" sz="8000" b="1" dirty="0" smtClean="0">
                <a:solidFill>
                  <a:srgbClr val="FFD03B"/>
                </a:solidFill>
                <a:effectLst>
                  <a:outerShdw blurRad="38100" dist="38100" dir="2700000" algn="tl">
                    <a:srgbClr val="000000">
                      <a:alpha val="43137"/>
                    </a:srgbClr>
                  </a:outerShdw>
                </a:effectLst>
              </a:rPr>
              <a:t>P</a:t>
            </a:r>
          </a:p>
          <a:p>
            <a:pPr algn="ctr"/>
            <a:r>
              <a:rPr lang="en-US" sz="4400" b="1" dirty="0" smtClean="0">
                <a:solidFill>
                  <a:srgbClr val="FFD03B"/>
                </a:solidFill>
                <a:effectLst>
                  <a:outerShdw blurRad="38100" dist="38100" dir="2700000" algn="tl">
                    <a:srgbClr val="000000">
                      <a:alpha val="43137"/>
                    </a:srgbClr>
                  </a:outerShdw>
                </a:effectLst>
              </a:rPr>
              <a:t>2003-2012</a:t>
            </a:r>
            <a:endParaRPr lang="en-US" sz="4000" b="1" dirty="0">
              <a:solidFill>
                <a:srgbClr val="FFD03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29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 Priorities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4630309"/>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36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3"/>
          <p:cNvSpPr txBox="1">
            <a:spLocks noChangeArrowheads="1"/>
          </p:cNvSpPr>
          <p:nvPr/>
        </p:nvSpPr>
        <p:spPr bwMode="auto">
          <a:xfrm>
            <a:off x="7391400" y="6581775"/>
            <a:ext cx="1752600" cy="276225"/>
          </a:xfrm>
          <a:prstGeom prst="rect">
            <a:avLst/>
          </a:prstGeom>
          <a:noFill/>
          <a:ln w="9525">
            <a:noFill/>
            <a:miter lim="800000"/>
            <a:headEnd/>
            <a:tailEnd/>
          </a:ln>
        </p:spPr>
        <p:txBody>
          <a:bodyPr>
            <a:spAutoFit/>
          </a:bodyPr>
          <a:lstStyle/>
          <a:p>
            <a:r>
              <a:rPr lang="en-US" sz="1200" dirty="0">
                <a:latin typeface="Tw Cen MT" pitchFamily="34" charset="0"/>
              </a:rPr>
              <a:t>Jane Hawkey/IAN</a:t>
            </a:r>
          </a:p>
        </p:txBody>
      </p:sp>
      <p:pic>
        <p:nvPicPr>
          <p:cNvPr id="4" name="Picture 3" descr="TaylorS9038"/>
          <p:cNvPicPr>
            <a:picLocks noChangeAspect="1" noChangeArrowheads="1"/>
          </p:cNvPicPr>
          <p:nvPr/>
        </p:nvPicPr>
        <p:blipFill>
          <a:blip r:embed="rId3" cstate="print"/>
          <a:srcRect/>
          <a:stretch>
            <a:fillRect/>
          </a:stretch>
        </p:blipFill>
        <p:spPr bwMode="auto">
          <a:xfrm>
            <a:off x="0" y="1534510"/>
            <a:ext cx="10020300" cy="6680200"/>
          </a:xfrm>
          <a:prstGeom prst="rect">
            <a:avLst/>
          </a:prstGeom>
          <a:noFill/>
          <a:ln w="19050">
            <a:solidFill>
              <a:srgbClr val="000000"/>
            </a:solidFill>
            <a:miter lim="800000"/>
            <a:headEnd/>
            <a:tailEnd/>
          </a:ln>
          <a:effectLst>
            <a:outerShdw dist="107763" dir="2700000" algn="ctr" rotWithShape="0">
              <a:srgbClr val="808080">
                <a:alpha val="50000"/>
              </a:srgbClr>
            </a:outerShdw>
          </a:effectLst>
        </p:spPr>
      </p:pic>
      <p:sp>
        <p:nvSpPr>
          <p:cNvPr id="3" name="Title 2"/>
          <p:cNvSpPr>
            <a:spLocks noGrp="1"/>
          </p:cNvSpPr>
          <p:nvPr>
            <p:ph type="title"/>
          </p:nvPr>
        </p:nvSpPr>
        <p:spPr/>
        <p:txBody>
          <a:bodyPr>
            <a:normAutofit fontScale="90000"/>
          </a:bodyPr>
          <a:lstStyle/>
          <a:p>
            <a:pPr>
              <a:lnSpc>
                <a:spcPts val="4400"/>
              </a:lnSpc>
              <a:buClr>
                <a:srgbClr val="FF0000"/>
              </a:buClr>
            </a:pPr>
            <a:r>
              <a:rPr lang="en-US" dirty="0" smtClean="0">
                <a:solidFill>
                  <a:srgbClr val="FF8000"/>
                </a:solidFill>
              </a:rPr>
              <a:t>MARYLAND’S CHESAPEAKE BAY: </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dirty="0" smtClean="0">
                <a:solidFill>
                  <a:srgbClr val="FFC000"/>
                </a:solidFill>
              </a:rPr>
              <a:t>It’s about protecting home</a:t>
            </a:r>
            <a:endParaRPr lang="en-US" dirty="0">
              <a:solidFill>
                <a:srgbClr val="FFC000"/>
              </a:solidFill>
            </a:endParaRPr>
          </a:p>
        </p:txBody>
      </p:sp>
      <p:sp>
        <p:nvSpPr>
          <p:cNvPr id="2" name="TextBox 1"/>
          <p:cNvSpPr txBox="1"/>
          <p:nvPr/>
        </p:nvSpPr>
        <p:spPr>
          <a:xfrm>
            <a:off x="5562600" y="5181600"/>
            <a:ext cx="3144835" cy="1200329"/>
          </a:xfrm>
          <a:prstGeom prst="rect">
            <a:avLst/>
          </a:prstGeom>
          <a:solidFill>
            <a:schemeClr val="bg1"/>
          </a:solidFill>
          <a:ln>
            <a:solidFill>
              <a:srgbClr val="FFC000"/>
            </a:solidFill>
          </a:ln>
        </p:spPr>
        <p:txBody>
          <a:bodyPr wrap="none" rtlCol="0">
            <a:spAutoFit/>
          </a:bodyPr>
          <a:lstStyle/>
          <a:p>
            <a:r>
              <a:rPr lang="en-US" sz="2400" dirty="0" smtClean="0"/>
              <a:t>Ann Swanson</a:t>
            </a:r>
          </a:p>
          <a:p>
            <a:r>
              <a:rPr lang="en-US" sz="2400" dirty="0" smtClean="0">
                <a:hlinkClick r:id="rId4"/>
              </a:rPr>
              <a:t>aswanson@chesbay.us</a:t>
            </a:r>
            <a:endParaRPr lang="en-US" sz="2400" dirty="0" smtClean="0"/>
          </a:p>
          <a:p>
            <a:r>
              <a:rPr lang="en-US" sz="2400" dirty="0" smtClean="0"/>
              <a:t>410-263-3420</a:t>
            </a:r>
            <a:endParaRPr lang="en-US" sz="2400" dirty="0"/>
          </a:p>
        </p:txBody>
      </p:sp>
    </p:spTree>
    <p:extLst>
      <p:ext uri="{BB962C8B-B14F-4D97-AF65-F5344CB8AC3E}">
        <p14:creationId xmlns:p14="http://schemas.microsoft.com/office/powerpoint/2010/main" val="2489562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A1D0C7D6-01B6-48A7-BC42-FE5A68977BD1}" type="slidenum">
              <a:rPr lang="en-US" sz="1400">
                <a:effectLst>
                  <a:outerShdw blurRad="38100" dist="38100" dir="2700000" algn="tl">
                    <a:srgbClr val="000000"/>
                  </a:outerShdw>
                </a:effectLst>
              </a:rPr>
              <a:pPr algn="r">
                <a:defRPr/>
              </a:pPr>
              <a:t>3</a:t>
            </a:fld>
            <a:endParaRPr lang="en-US" sz="1400" dirty="0">
              <a:effectLst>
                <a:outerShdw blurRad="38100" dist="38100" dir="2700000" algn="tl">
                  <a:srgbClr val="000000"/>
                </a:outerShdw>
              </a:effectLst>
            </a:endParaRPr>
          </a:p>
        </p:txBody>
      </p:sp>
      <p:sp>
        <p:nvSpPr>
          <p:cNvPr id="72706" name="Line 2"/>
          <p:cNvSpPr>
            <a:spLocks noChangeShapeType="1"/>
          </p:cNvSpPr>
          <p:nvPr/>
        </p:nvSpPr>
        <p:spPr bwMode="auto">
          <a:xfrm>
            <a:off x="1447800" y="1524000"/>
            <a:ext cx="6629400" cy="0"/>
          </a:xfrm>
          <a:prstGeom prst="line">
            <a:avLst/>
          </a:prstGeom>
          <a:noFill/>
          <a:ln w="9525">
            <a:solidFill>
              <a:srgbClr val="993300"/>
            </a:solidFill>
            <a:round/>
            <a:headEnd/>
            <a:tailEnd/>
          </a:ln>
        </p:spPr>
        <p:txBody>
          <a:bodyPr wrap="none" anchor="ctr"/>
          <a:lstStyle/>
          <a:p>
            <a:endParaRPr lang="en-US" dirty="0"/>
          </a:p>
        </p:txBody>
      </p:sp>
      <p:sp>
        <p:nvSpPr>
          <p:cNvPr id="479235" name="Text Box 3"/>
          <p:cNvSpPr txBox="1">
            <a:spLocks noChangeArrowheads="1"/>
          </p:cNvSpPr>
          <p:nvPr/>
        </p:nvSpPr>
        <p:spPr bwMode="auto">
          <a:xfrm>
            <a:off x="1066800" y="1282700"/>
            <a:ext cx="7620000" cy="5075236"/>
          </a:xfrm>
          <a:prstGeom prst="rect">
            <a:avLst/>
          </a:prstGeom>
          <a:solidFill>
            <a:srgbClr val="DCEDF0"/>
          </a:solidFill>
          <a:ln w="9525">
            <a:solidFill>
              <a:srgbClr val="FFCC00"/>
            </a:solidFill>
            <a:miter lim="800000"/>
            <a:headEnd/>
            <a:tailEnd/>
          </a:ln>
          <a:effectLst>
            <a:outerShdw dist="107763" dir="2700000" algn="ctr" rotWithShape="0">
              <a:srgbClr val="91C56D">
                <a:alpha val="50000"/>
              </a:srgbClr>
            </a:outerShdw>
          </a:effectLst>
        </p:spPr>
        <p:txBody>
          <a:bodyPr>
            <a:spAutoFit/>
          </a:bodyPr>
          <a:lstStyle/>
          <a:p>
            <a:pPr eaLnBrk="0" hangingPunct="0">
              <a:lnSpc>
                <a:spcPct val="55000"/>
              </a:lnSpc>
              <a:spcBef>
                <a:spcPct val="50000"/>
              </a:spcBef>
              <a:defRPr/>
            </a:pPr>
            <a:endParaRPr lang="en-US" sz="3200" b="1" dirty="0">
              <a:solidFill>
                <a:srgbClr val="0066CC"/>
              </a:solidFill>
              <a:effectLst>
                <a:outerShdw blurRad="38100" dist="38100" dir="2700000" algn="tl">
                  <a:srgbClr val="000000"/>
                </a:outerShdw>
              </a:effectLst>
              <a:latin typeface="Swis721 Cn BT"/>
            </a:endParaRP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The Chesapeake Bay Restoration  </a:t>
            </a: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A Short History - Key Events</a:t>
            </a:r>
            <a:r>
              <a:rPr lang="en-US" sz="3200" b="1" dirty="0">
                <a:solidFill>
                  <a:srgbClr val="0066CC"/>
                </a:solidFill>
                <a:effectLst>
                  <a:outerShdw blurRad="38100" dist="38100" dir="2700000" algn="tl">
                    <a:srgbClr val="000000"/>
                  </a:outerShdw>
                </a:effectLst>
                <a:latin typeface="Swis721 Cn BT"/>
              </a:rPr>
              <a:t> </a:t>
            </a:r>
            <a:endParaRPr lang="en-US" sz="3200" dirty="0">
              <a:solidFill>
                <a:srgbClr val="0066CC"/>
              </a:solidFill>
              <a:latin typeface="Swis721 Cn BT"/>
            </a:endParaRPr>
          </a:p>
          <a:p>
            <a:pPr eaLnBrk="0" hangingPunct="0">
              <a:lnSpc>
                <a:spcPct val="55000"/>
              </a:lnSpc>
              <a:spcBef>
                <a:spcPct val="50000"/>
              </a:spcBef>
              <a:defRPr/>
            </a:pPr>
            <a:endParaRPr lang="en-US" sz="2000" dirty="0">
              <a:solidFill>
                <a:srgbClr val="0066CC"/>
              </a:solidFill>
              <a:latin typeface="Swis721 Cn BT"/>
            </a:endParaRPr>
          </a:p>
          <a:p>
            <a:pPr eaLnBrk="0" hangingPunct="0">
              <a:lnSpc>
                <a:spcPct val="55000"/>
              </a:lnSpc>
              <a:spcBef>
                <a:spcPct val="60000"/>
              </a:spcBef>
              <a:buFontTx/>
              <a:buChar char="•"/>
              <a:defRPr/>
            </a:pPr>
            <a:r>
              <a:rPr lang="en-US" sz="2000" dirty="0">
                <a:solidFill>
                  <a:srgbClr val="080808"/>
                </a:solidFill>
              </a:rPr>
              <a:t>1960s-70s 	Visible decline in Bay resources</a:t>
            </a:r>
          </a:p>
          <a:p>
            <a:pPr eaLnBrk="0" hangingPunct="0">
              <a:lnSpc>
                <a:spcPct val="55000"/>
              </a:lnSpc>
              <a:spcBef>
                <a:spcPct val="60000"/>
              </a:spcBef>
              <a:buFontTx/>
              <a:buChar char="•"/>
              <a:defRPr/>
            </a:pPr>
            <a:r>
              <a:rPr lang="en-US" sz="2000" dirty="0" smtClean="0">
                <a:solidFill>
                  <a:srgbClr val="080808"/>
                </a:solidFill>
              </a:rPr>
              <a:t>1967 </a:t>
            </a:r>
            <a:r>
              <a:rPr lang="en-US" sz="2000" dirty="0">
                <a:solidFill>
                  <a:srgbClr val="080808"/>
                </a:solidFill>
              </a:rPr>
              <a:t>		</a:t>
            </a:r>
            <a:r>
              <a:rPr lang="en-US" sz="2000" dirty="0" smtClean="0">
                <a:solidFill>
                  <a:srgbClr val="080808"/>
                </a:solidFill>
              </a:rPr>
              <a:t>Chesapeake Bay Foundation established </a:t>
            </a:r>
            <a:endParaRPr lang="en-US" sz="2000" dirty="0">
              <a:solidFill>
                <a:srgbClr val="080808"/>
              </a:solidFill>
            </a:endParaRPr>
          </a:p>
          <a:p>
            <a:pPr eaLnBrk="0" hangingPunct="0">
              <a:lnSpc>
                <a:spcPct val="55000"/>
              </a:lnSpc>
              <a:spcBef>
                <a:spcPct val="60000"/>
              </a:spcBef>
              <a:buFontTx/>
              <a:buChar char="•"/>
              <a:defRPr/>
            </a:pPr>
            <a:r>
              <a:rPr lang="en-US" sz="2000" dirty="0">
                <a:solidFill>
                  <a:srgbClr val="080808"/>
                </a:solidFill>
              </a:rPr>
              <a:t>1976-1982 	EPA conducts 5-year Bay study </a:t>
            </a:r>
          </a:p>
          <a:p>
            <a:pPr eaLnBrk="0" hangingPunct="0">
              <a:lnSpc>
                <a:spcPct val="55000"/>
              </a:lnSpc>
              <a:spcBef>
                <a:spcPct val="60000"/>
              </a:spcBef>
              <a:buFontTx/>
              <a:buChar char="•"/>
              <a:defRPr/>
            </a:pPr>
            <a:r>
              <a:rPr lang="en-US" sz="2000" b="1" dirty="0">
                <a:solidFill>
                  <a:srgbClr val="000000"/>
                </a:solidFill>
              </a:rPr>
              <a:t>1980</a:t>
            </a:r>
            <a:r>
              <a:rPr lang="en-US" sz="2000" b="1" dirty="0">
                <a:solidFill>
                  <a:srgbClr val="FF0000"/>
                </a:solidFill>
              </a:rPr>
              <a:t> </a:t>
            </a:r>
            <a:r>
              <a:rPr lang="en-US" sz="2000" dirty="0">
                <a:solidFill>
                  <a:srgbClr val="080808"/>
                </a:solidFill>
              </a:rPr>
              <a:t>		</a:t>
            </a:r>
            <a:r>
              <a:rPr lang="en-US" b="1" dirty="0">
                <a:solidFill>
                  <a:srgbClr val="000000"/>
                </a:solidFill>
              </a:rPr>
              <a:t>Chesapeake Bay Commission established</a:t>
            </a:r>
          </a:p>
          <a:p>
            <a:pPr eaLnBrk="0" hangingPunct="0">
              <a:lnSpc>
                <a:spcPct val="55000"/>
              </a:lnSpc>
              <a:spcBef>
                <a:spcPct val="60000"/>
              </a:spcBef>
              <a:buFontTx/>
              <a:buChar char="•"/>
              <a:defRPr/>
            </a:pPr>
            <a:r>
              <a:rPr lang="en-US" sz="2000" dirty="0">
                <a:solidFill>
                  <a:srgbClr val="080808"/>
                </a:solidFill>
              </a:rPr>
              <a:t>1983 		</a:t>
            </a:r>
            <a:r>
              <a:rPr lang="en-US" sz="2000" b="1" dirty="0">
                <a:solidFill>
                  <a:srgbClr val="0070C0"/>
                </a:solidFill>
              </a:rPr>
              <a:t>First Bay Agreement</a:t>
            </a:r>
            <a:r>
              <a:rPr lang="en-US" sz="2000" dirty="0">
                <a:solidFill>
                  <a:srgbClr val="0070C0"/>
                </a:solidFill>
              </a:rPr>
              <a:t> </a:t>
            </a:r>
            <a:r>
              <a:rPr lang="en-US" sz="2000" dirty="0">
                <a:solidFill>
                  <a:srgbClr val="080808"/>
                </a:solidFill>
              </a:rPr>
              <a:t>- Bay Program created</a:t>
            </a:r>
          </a:p>
          <a:p>
            <a:pPr eaLnBrk="0" hangingPunct="0">
              <a:lnSpc>
                <a:spcPct val="55000"/>
              </a:lnSpc>
              <a:spcBef>
                <a:spcPct val="60000"/>
              </a:spcBef>
              <a:buFontTx/>
              <a:buChar char="•"/>
              <a:defRPr/>
            </a:pPr>
            <a:r>
              <a:rPr lang="en-US" sz="2000" dirty="0">
                <a:solidFill>
                  <a:srgbClr val="080808"/>
                </a:solidFill>
              </a:rPr>
              <a:t>1987 		</a:t>
            </a:r>
            <a:r>
              <a:rPr lang="en-US" sz="2000" b="1" dirty="0">
                <a:solidFill>
                  <a:srgbClr val="0070C0"/>
                </a:solidFill>
              </a:rPr>
              <a:t>Second Bay Agreement</a:t>
            </a:r>
            <a:r>
              <a:rPr lang="en-US" sz="2000" dirty="0">
                <a:solidFill>
                  <a:srgbClr val="0070C0"/>
                </a:solidFill>
              </a:rPr>
              <a:t> </a:t>
            </a:r>
            <a:r>
              <a:rPr lang="en-US" sz="2000" dirty="0">
                <a:solidFill>
                  <a:schemeClr val="bg1"/>
                </a:solidFill>
              </a:rPr>
              <a:t>–</a:t>
            </a:r>
            <a:r>
              <a:rPr lang="en-US" sz="2000" dirty="0"/>
              <a:t> </a:t>
            </a:r>
            <a:r>
              <a:rPr lang="en-US" sz="2000" dirty="0" smtClean="0">
                <a:solidFill>
                  <a:srgbClr val="080808"/>
                </a:solidFill>
              </a:rPr>
              <a:t>Accountability</a:t>
            </a:r>
            <a:r>
              <a:rPr lang="en-US" sz="2000" dirty="0">
                <a:solidFill>
                  <a:srgbClr val="080808"/>
                </a:solidFill>
              </a:rPr>
              <a:t>		</a:t>
            </a:r>
          </a:p>
          <a:p>
            <a:pPr eaLnBrk="0" hangingPunct="0">
              <a:lnSpc>
                <a:spcPct val="55000"/>
              </a:lnSpc>
              <a:spcBef>
                <a:spcPct val="60000"/>
              </a:spcBef>
              <a:buFontTx/>
              <a:buChar char="•"/>
              <a:defRPr/>
            </a:pPr>
            <a:r>
              <a:rPr lang="en-US" sz="2000" dirty="0">
                <a:solidFill>
                  <a:srgbClr val="080808"/>
                </a:solidFill>
              </a:rPr>
              <a:t>1992 		Amendments to Agreement – Tributary Strategies</a:t>
            </a:r>
          </a:p>
          <a:p>
            <a:pPr eaLnBrk="0" hangingPunct="0">
              <a:lnSpc>
                <a:spcPct val="55000"/>
              </a:lnSpc>
              <a:spcBef>
                <a:spcPct val="60000"/>
              </a:spcBef>
              <a:buFontTx/>
              <a:buChar char="•"/>
              <a:defRPr/>
            </a:pPr>
            <a:r>
              <a:rPr lang="en-US" sz="2000" dirty="0">
                <a:solidFill>
                  <a:srgbClr val="000000"/>
                </a:solidFill>
              </a:rPr>
              <a:t>2000 </a:t>
            </a:r>
            <a:r>
              <a:rPr lang="en-US" sz="2000" dirty="0"/>
              <a:t>		</a:t>
            </a:r>
            <a:r>
              <a:rPr lang="en-US" sz="2000" b="1" dirty="0">
                <a:solidFill>
                  <a:srgbClr val="0070C0"/>
                </a:solidFill>
              </a:rPr>
              <a:t>Third Bay Agreement</a:t>
            </a:r>
            <a:r>
              <a:rPr lang="en-US" sz="2000" dirty="0">
                <a:solidFill>
                  <a:srgbClr val="0070C0"/>
                </a:solidFill>
              </a:rPr>
              <a:t> </a:t>
            </a:r>
            <a:r>
              <a:rPr lang="en-US" sz="2000" dirty="0">
                <a:solidFill>
                  <a:srgbClr val="000000"/>
                </a:solidFill>
              </a:rPr>
              <a:t>– </a:t>
            </a:r>
            <a:r>
              <a:rPr lang="en-US" sz="2000" dirty="0" smtClean="0">
                <a:solidFill>
                  <a:srgbClr val="000000"/>
                </a:solidFill>
              </a:rPr>
              <a:t>Water Quality &amp; Focus</a:t>
            </a:r>
            <a:endParaRPr lang="en-US" sz="2000" dirty="0">
              <a:solidFill>
                <a:srgbClr val="000000"/>
              </a:solidFill>
            </a:endParaRPr>
          </a:p>
          <a:p>
            <a:pPr eaLnBrk="0" hangingPunct="0">
              <a:lnSpc>
                <a:spcPct val="55000"/>
              </a:lnSpc>
              <a:spcBef>
                <a:spcPct val="60000"/>
              </a:spcBef>
              <a:defRPr/>
            </a:pPr>
            <a:endParaRPr lang="en-US" sz="2000" dirty="0">
              <a:solidFill>
                <a:srgbClr val="080808"/>
              </a:solidFill>
            </a:endParaRPr>
          </a:p>
        </p:txBody>
      </p:sp>
      <p:sp>
        <p:nvSpPr>
          <p:cNvPr id="72708" name="AutoShape 5"/>
          <p:cNvSpPr>
            <a:spLocks noChangeArrowheads="1"/>
          </p:cNvSpPr>
          <p:nvPr/>
        </p:nvSpPr>
        <p:spPr bwMode="auto">
          <a:xfrm>
            <a:off x="457200" y="2133600"/>
            <a:ext cx="485775" cy="3886200"/>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endParaRPr lang="en-US" dirty="0"/>
          </a:p>
        </p:txBody>
      </p:sp>
      <p:sp>
        <p:nvSpPr>
          <p:cNvPr id="72709" name="Text Box 6"/>
          <p:cNvSpPr txBox="1">
            <a:spLocks noChangeArrowheads="1"/>
          </p:cNvSpPr>
          <p:nvPr/>
        </p:nvSpPr>
        <p:spPr bwMode="auto">
          <a:xfrm>
            <a:off x="0" y="1600200"/>
            <a:ext cx="962025" cy="457200"/>
          </a:xfrm>
          <a:prstGeom prst="rect">
            <a:avLst/>
          </a:prstGeom>
          <a:noFill/>
          <a:ln w="9525">
            <a:noFill/>
            <a:miter lim="800000"/>
            <a:headEnd/>
            <a:tailEnd/>
          </a:ln>
        </p:spPr>
        <p:txBody>
          <a:bodyPr wrap="none">
            <a:spAutoFit/>
          </a:bodyPr>
          <a:lstStyle/>
          <a:p>
            <a:r>
              <a:rPr lang="en-US" sz="2400" b="1" dirty="0">
                <a:latin typeface="Tw Cen MT" pitchFamily="34" charset="0"/>
              </a:rPr>
              <a:t>1960s</a:t>
            </a:r>
          </a:p>
        </p:txBody>
      </p:sp>
      <p:sp>
        <p:nvSpPr>
          <p:cNvPr id="72710" name="Text Box 7"/>
          <p:cNvSpPr txBox="1">
            <a:spLocks noChangeArrowheads="1"/>
          </p:cNvSpPr>
          <p:nvPr/>
        </p:nvSpPr>
        <p:spPr bwMode="auto">
          <a:xfrm>
            <a:off x="228600" y="6221413"/>
            <a:ext cx="968375" cy="457200"/>
          </a:xfrm>
          <a:prstGeom prst="rect">
            <a:avLst/>
          </a:prstGeom>
          <a:noFill/>
          <a:ln w="9525">
            <a:noFill/>
            <a:miter lim="800000"/>
            <a:headEnd/>
            <a:tailEnd/>
          </a:ln>
        </p:spPr>
        <p:txBody>
          <a:bodyPr>
            <a:spAutoFit/>
          </a:bodyPr>
          <a:lstStyle/>
          <a:p>
            <a:r>
              <a:rPr lang="en-US" sz="2400" b="1" dirty="0" smtClean="0">
                <a:latin typeface="Tw Cen MT" pitchFamily="34" charset="0"/>
              </a:rPr>
              <a:t>2000</a:t>
            </a:r>
            <a:endParaRPr lang="en-US" sz="2400" b="1" dirty="0">
              <a:latin typeface="Tw Cen MT" pitchFamily="34" charset="0"/>
            </a:endParaRPr>
          </a:p>
        </p:txBody>
      </p:sp>
      <p:sp>
        <p:nvSpPr>
          <p:cNvPr id="8" name="Title 1"/>
          <p:cNvSpPr txBox="1">
            <a:spLocks/>
          </p:cNvSpPr>
          <p:nvPr/>
        </p:nvSpPr>
        <p:spPr>
          <a:xfrm>
            <a:off x="228600" y="381000"/>
            <a:ext cx="8610600" cy="869950"/>
          </a:xfrm>
          <a:prstGeom prst="rect">
            <a:avLst/>
          </a:prstGeom>
        </p:spPr>
        <p:txBody>
          <a:bodyPr/>
          <a:lstStyle/>
          <a:p>
            <a:pPr algn="ctr">
              <a:lnSpc>
                <a:spcPts val="3300"/>
              </a:lnSpc>
              <a:defRPr/>
            </a:pPr>
            <a:r>
              <a:rPr lang="en-US" sz="4400" b="1" dirty="0" smtClean="0">
                <a:solidFill>
                  <a:srgbClr val="7030A0"/>
                </a:solidFill>
                <a:latin typeface="+mj-lt"/>
                <a:ea typeface="+mj-ea"/>
                <a:cs typeface="+mj-cs"/>
              </a:rPr>
              <a:t>EARLY HISTORY</a:t>
            </a:r>
            <a:endParaRPr lang="en-US" sz="4400" b="1" dirty="0">
              <a:solidFill>
                <a:schemeClr val="tx2"/>
              </a:solidFill>
              <a:latin typeface="+mj-lt"/>
              <a:ea typeface="+mj-ea"/>
              <a:cs typeface="+mj-cs"/>
            </a:endParaRPr>
          </a:p>
        </p:txBody>
      </p:sp>
      <p:sp>
        <p:nvSpPr>
          <p:cNvPr id="9" name="Oval 8"/>
          <p:cNvSpPr/>
          <p:nvPr/>
        </p:nvSpPr>
        <p:spPr>
          <a:xfrm>
            <a:off x="2590800" y="3581400"/>
            <a:ext cx="3886200" cy="555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454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A1D0C7D6-01B6-48A7-BC42-FE5A68977BD1}" type="slidenum">
              <a:rPr lang="en-US" sz="1400">
                <a:effectLst>
                  <a:outerShdw blurRad="38100" dist="38100" dir="2700000" algn="tl">
                    <a:srgbClr val="000000"/>
                  </a:outerShdw>
                </a:effectLst>
              </a:rPr>
              <a:pPr algn="r">
                <a:defRPr/>
              </a:pPr>
              <a:t>4</a:t>
            </a:fld>
            <a:endParaRPr lang="en-US" sz="1400" dirty="0">
              <a:effectLst>
                <a:outerShdw blurRad="38100" dist="38100" dir="2700000" algn="tl">
                  <a:srgbClr val="000000"/>
                </a:outerShdw>
              </a:effectLst>
            </a:endParaRPr>
          </a:p>
        </p:txBody>
      </p:sp>
      <p:sp>
        <p:nvSpPr>
          <p:cNvPr id="72706" name="Line 2"/>
          <p:cNvSpPr>
            <a:spLocks noChangeShapeType="1"/>
          </p:cNvSpPr>
          <p:nvPr/>
        </p:nvSpPr>
        <p:spPr bwMode="auto">
          <a:xfrm>
            <a:off x="1447800" y="1524000"/>
            <a:ext cx="6629400" cy="0"/>
          </a:xfrm>
          <a:prstGeom prst="line">
            <a:avLst/>
          </a:prstGeom>
          <a:noFill/>
          <a:ln w="9525">
            <a:solidFill>
              <a:srgbClr val="993300"/>
            </a:solidFill>
            <a:round/>
            <a:headEnd/>
            <a:tailEnd/>
          </a:ln>
        </p:spPr>
        <p:txBody>
          <a:bodyPr wrap="none" anchor="ctr"/>
          <a:lstStyle/>
          <a:p>
            <a:endParaRPr lang="en-US" dirty="0"/>
          </a:p>
        </p:txBody>
      </p:sp>
      <p:sp>
        <p:nvSpPr>
          <p:cNvPr id="479235" name="Text Box 3"/>
          <p:cNvSpPr txBox="1">
            <a:spLocks noChangeArrowheads="1"/>
          </p:cNvSpPr>
          <p:nvPr/>
        </p:nvSpPr>
        <p:spPr bwMode="auto">
          <a:xfrm>
            <a:off x="1066800" y="1282700"/>
            <a:ext cx="7620000" cy="5075236"/>
          </a:xfrm>
          <a:prstGeom prst="rect">
            <a:avLst/>
          </a:prstGeom>
          <a:solidFill>
            <a:srgbClr val="DCEDF0"/>
          </a:solidFill>
          <a:ln w="9525">
            <a:solidFill>
              <a:srgbClr val="FFCC00"/>
            </a:solidFill>
            <a:miter lim="800000"/>
            <a:headEnd/>
            <a:tailEnd/>
          </a:ln>
          <a:effectLst>
            <a:outerShdw dist="107763" dir="2700000" algn="ctr" rotWithShape="0">
              <a:srgbClr val="91C56D">
                <a:alpha val="50000"/>
              </a:srgbClr>
            </a:outerShdw>
          </a:effectLst>
        </p:spPr>
        <p:txBody>
          <a:bodyPr>
            <a:spAutoFit/>
          </a:bodyPr>
          <a:lstStyle/>
          <a:p>
            <a:pPr eaLnBrk="0" hangingPunct="0">
              <a:lnSpc>
                <a:spcPct val="55000"/>
              </a:lnSpc>
              <a:spcBef>
                <a:spcPct val="50000"/>
              </a:spcBef>
              <a:defRPr/>
            </a:pPr>
            <a:endParaRPr lang="en-US" sz="3200" b="1" dirty="0">
              <a:solidFill>
                <a:srgbClr val="0066CC"/>
              </a:solidFill>
              <a:effectLst>
                <a:outerShdw blurRad="38100" dist="38100" dir="2700000" algn="tl">
                  <a:srgbClr val="000000"/>
                </a:outerShdw>
              </a:effectLst>
              <a:latin typeface="Swis721 Cn BT"/>
            </a:endParaRP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The Chesapeake Bay Restoration  </a:t>
            </a: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A Short History - Key Events</a:t>
            </a:r>
            <a:r>
              <a:rPr lang="en-US" sz="3200" b="1" dirty="0">
                <a:solidFill>
                  <a:srgbClr val="0066CC"/>
                </a:solidFill>
                <a:effectLst>
                  <a:outerShdw blurRad="38100" dist="38100" dir="2700000" algn="tl">
                    <a:srgbClr val="000000"/>
                  </a:outerShdw>
                </a:effectLst>
                <a:latin typeface="Swis721 Cn BT"/>
              </a:rPr>
              <a:t> </a:t>
            </a:r>
            <a:endParaRPr lang="en-US" sz="3200" dirty="0">
              <a:solidFill>
                <a:srgbClr val="0066CC"/>
              </a:solidFill>
              <a:latin typeface="Swis721 Cn BT"/>
            </a:endParaRPr>
          </a:p>
          <a:p>
            <a:pPr eaLnBrk="0" hangingPunct="0">
              <a:lnSpc>
                <a:spcPct val="55000"/>
              </a:lnSpc>
              <a:spcBef>
                <a:spcPct val="50000"/>
              </a:spcBef>
              <a:defRPr/>
            </a:pPr>
            <a:endParaRPr lang="en-US" sz="2000" dirty="0">
              <a:solidFill>
                <a:srgbClr val="0066CC"/>
              </a:solidFill>
              <a:latin typeface="Swis721 Cn BT"/>
            </a:endParaRPr>
          </a:p>
          <a:p>
            <a:pPr eaLnBrk="0" hangingPunct="0">
              <a:lnSpc>
                <a:spcPct val="55000"/>
              </a:lnSpc>
              <a:spcBef>
                <a:spcPct val="60000"/>
              </a:spcBef>
              <a:buFontTx/>
              <a:buChar char="•"/>
              <a:defRPr/>
            </a:pPr>
            <a:r>
              <a:rPr lang="en-US" sz="2000" dirty="0">
                <a:solidFill>
                  <a:srgbClr val="080808"/>
                </a:solidFill>
              </a:rPr>
              <a:t>1960s-70s 	Visible decline in Bay resources</a:t>
            </a:r>
          </a:p>
          <a:p>
            <a:pPr eaLnBrk="0" hangingPunct="0">
              <a:lnSpc>
                <a:spcPct val="55000"/>
              </a:lnSpc>
              <a:spcBef>
                <a:spcPct val="60000"/>
              </a:spcBef>
              <a:buFontTx/>
              <a:buChar char="•"/>
              <a:defRPr/>
            </a:pPr>
            <a:r>
              <a:rPr lang="en-US" sz="2000" dirty="0" smtClean="0">
                <a:solidFill>
                  <a:srgbClr val="080808"/>
                </a:solidFill>
              </a:rPr>
              <a:t>1967 </a:t>
            </a:r>
            <a:r>
              <a:rPr lang="en-US" sz="2000" dirty="0">
                <a:solidFill>
                  <a:srgbClr val="080808"/>
                </a:solidFill>
              </a:rPr>
              <a:t>		</a:t>
            </a:r>
            <a:r>
              <a:rPr lang="en-US" sz="2000" dirty="0" smtClean="0">
                <a:solidFill>
                  <a:srgbClr val="080808"/>
                </a:solidFill>
              </a:rPr>
              <a:t>Chesapeake Bay Foundation established </a:t>
            </a:r>
            <a:endParaRPr lang="en-US" sz="2000" dirty="0">
              <a:solidFill>
                <a:srgbClr val="080808"/>
              </a:solidFill>
            </a:endParaRPr>
          </a:p>
          <a:p>
            <a:pPr eaLnBrk="0" hangingPunct="0">
              <a:lnSpc>
                <a:spcPct val="55000"/>
              </a:lnSpc>
              <a:spcBef>
                <a:spcPct val="60000"/>
              </a:spcBef>
              <a:buFontTx/>
              <a:buChar char="•"/>
              <a:defRPr/>
            </a:pPr>
            <a:r>
              <a:rPr lang="en-US" sz="2000" dirty="0">
                <a:solidFill>
                  <a:srgbClr val="080808"/>
                </a:solidFill>
              </a:rPr>
              <a:t>1976-1982 	EPA conducts 5-year Bay study </a:t>
            </a:r>
          </a:p>
          <a:p>
            <a:pPr eaLnBrk="0" hangingPunct="0">
              <a:lnSpc>
                <a:spcPct val="55000"/>
              </a:lnSpc>
              <a:spcBef>
                <a:spcPct val="60000"/>
              </a:spcBef>
              <a:buFontTx/>
              <a:buChar char="•"/>
              <a:defRPr/>
            </a:pPr>
            <a:r>
              <a:rPr lang="en-US" sz="2000" b="1" dirty="0">
                <a:solidFill>
                  <a:srgbClr val="000000"/>
                </a:solidFill>
              </a:rPr>
              <a:t>1980</a:t>
            </a:r>
            <a:r>
              <a:rPr lang="en-US" sz="2000" b="1" dirty="0">
                <a:solidFill>
                  <a:srgbClr val="FF0000"/>
                </a:solidFill>
              </a:rPr>
              <a:t> </a:t>
            </a:r>
            <a:r>
              <a:rPr lang="en-US" sz="2000" dirty="0">
                <a:solidFill>
                  <a:srgbClr val="080808"/>
                </a:solidFill>
              </a:rPr>
              <a:t>		</a:t>
            </a:r>
            <a:r>
              <a:rPr lang="en-US" b="1" dirty="0">
                <a:solidFill>
                  <a:srgbClr val="000000"/>
                </a:solidFill>
              </a:rPr>
              <a:t>Chesapeake Bay Commission established</a:t>
            </a:r>
          </a:p>
          <a:p>
            <a:pPr eaLnBrk="0" hangingPunct="0">
              <a:lnSpc>
                <a:spcPct val="55000"/>
              </a:lnSpc>
              <a:spcBef>
                <a:spcPct val="60000"/>
              </a:spcBef>
              <a:buFontTx/>
              <a:buChar char="•"/>
              <a:defRPr/>
            </a:pPr>
            <a:r>
              <a:rPr lang="en-US" sz="2000" dirty="0">
                <a:solidFill>
                  <a:srgbClr val="080808"/>
                </a:solidFill>
              </a:rPr>
              <a:t>1983 		</a:t>
            </a:r>
            <a:r>
              <a:rPr lang="en-US" sz="2000" b="1" dirty="0">
                <a:solidFill>
                  <a:srgbClr val="0070C0"/>
                </a:solidFill>
              </a:rPr>
              <a:t>First Bay Agreement</a:t>
            </a:r>
            <a:r>
              <a:rPr lang="en-US" sz="2000" dirty="0">
                <a:solidFill>
                  <a:srgbClr val="0070C0"/>
                </a:solidFill>
              </a:rPr>
              <a:t> </a:t>
            </a:r>
            <a:r>
              <a:rPr lang="en-US" sz="2000" dirty="0">
                <a:solidFill>
                  <a:srgbClr val="080808"/>
                </a:solidFill>
              </a:rPr>
              <a:t>- Bay Program created</a:t>
            </a:r>
          </a:p>
          <a:p>
            <a:pPr eaLnBrk="0" hangingPunct="0">
              <a:lnSpc>
                <a:spcPct val="55000"/>
              </a:lnSpc>
              <a:spcBef>
                <a:spcPct val="60000"/>
              </a:spcBef>
              <a:buFontTx/>
              <a:buChar char="•"/>
              <a:defRPr/>
            </a:pPr>
            <a:r>
              <a:rPr lang="en-US" sz="2000" dirty="0">
                <a:solidFill>
                  <a:srgbClr val="080808"/>
                </a:solidFill>
              </a:rPr>
              <a:t>1987 		</a:t>
            </a:r>
            <a:r>
              <a:rPr lang="en-US" sz="2000" b="1" dirty="0">
                <a:solidFill>
                  <a:srgbClr val="0070C0"/>
                </a:solidFill>
              </a:rPr>
              <a:t>Second Bay Agreement</a:t>
            </a:r>
            <a:r>
              <a:rPr lang="en-US" sz="2000" dirty="0">
                <a:solidFill>
                  <a:srgbClr val="0070C0"/>
                </a:solidFill>
              </a:rPr>
              <a:t> </a:t>
            </a:r>
            <a:r>
              <a:rPr lang="en-US" sz="2000" dirty="0">
                <a:solidFill>
                  <a:schemeClr val="bg1"/>
                </a:solidFill>
              </a:rPr>
              <a:t>–</a:t>
            </a:r>
            <a:r>
              <a:rPr lang="en-US" sz="2000" dirty="0"/>
              <a:t> </a:t>
            </a:r>
            <a:r>
              <a:rPr lang="en-US" sz="2000" dirty="0" smtClean="0">
                <a:solidFill>
                  <a:srgbClr val="080808"/>
                </a:solidFill>
              </a:rPr>
              <a:t>Accountability</a:t>
            </a:r>
            <a:r>
              <a:rPr lang="en-US" sz="2000" dirty="0">
                <a:solidFill>
                  <a:srgbClr val="080808"/>
                </a:solidFill>
              </a:rPr>
              <a:t>		</a:t>
            </a:r>
          </a:p>
          <a:p>
            <a:pPr eaLnBrk="0" hangingPunct="0">
              <a:lnSpc>
                <a:spcPct val="55000"/>
              </a:lnSpc>
              <a:spcBef>
                <a:spcPct val="60000"/>
              </a:spcBef>
              <a:buFontTx/>
              <a:buChar char="•"/>
              <a:defRPr/>
            </a:pPr>
            <a:r>
              <a:rPr lang="en-US" sz="2000" dirty="0">
                <a:solidFill>
                  <a:srgbClr val="080808"/>
                </a:solidFill>
              </a:rPr>
              <a:t>1992 		Amendments to Agreement – Tributary Strategies</a:t>
            </a:r>
          </a:p>
          <a:p>
            <a:pPr eaLnBrk="0" hangingPunct="0">
              <a:lnSpc>
                <a:spcPct val="55000"/>
              </a:lnSpc>
              <a:spcBef>
                <a:spcPct val="60000"/>
              </a:spcBef>
              <a:buFontTx/>
              <a:buChar char="•"/>
              <a:defRPr/>
            </a:pPr>
            <a:r>
              <a:rPr lang="en-US" sz="2000" dirty="0">
                <a:solidFill>
                  <a:srgbClr val="000000"/>
                </a:solidFill>
              </a:rPr>
              <a:t>2000 </a:t>
            </a:r>
            <a:r>
              <a:rPr lang="en-US" sz="2000" dirty="0"/>
              <a:t>		</a:t>
            </a:r>
            <a:r>
              <a:rPr lang="en-US" sz="2000" b="1" dirty="0">
                <a:solidFill>
                  <a:srgbClr val="0070C0"/>
                </a:solidFill>
              </a:rPr>
              <a:t>Third Bay Agreement</a:t>
            </a:r>
            <a:r>
              <a:rPr lang="en-US" sz="2000" dirty="0">
                <a:solidFill>
                  <a:srgbClr val="0070C0"/>
                </a:solidFill>
              </a:rPr>
              <a:t> </a:t>
            </a:r>
            <a:r>
              <a:rPr lang="en-US" sz="2000" dirty="0">
                <a:solidFill>
                  <a:srgbClr val="000000"/>
                </a:solidFill>
              </a:rPr>
              <a:t>– </a:t>
            </a:r>
            <a:r>
              <a:rPr lang="en-US" sz="2000" dirty="0" smtClean="0">
                <a:solidFill>
                  <a:srgbClr val="000000"/>
                </a:solidFill>
              </a:rPr>
              <a:t>Water Quality &amp; Focus</a:t>
            </a:r>
            <a:endParaRPr lang="en-US" sz="2000" dirty="0">
              <a:solidFill>
                <a:srgbClr val="000000"/>
              </a:solidFill>
            </a:endParaRPr>
          </a:p>
          <a:p>
            <a:pPr eaLnBrk="0" hangingPunct="0">
              <a:lnSpc>
                <a:spcPct val="55000"/>
              </a:lnSpc>
              <a:spcBef>
                <a:spcPct val="60000"/>
              </a:spcBef>
              <a:defRPr/>
            </a:pPr>
            <a:endParaRPr lang="en-US" sz="2000" dirty="0">
              <a:solidFill>
                <a:srgbClr val="080808"/>
              </a:solidFill>
            </a:endParaRPr>
          </a:p>
        </p:txBody>
      </p:sp>
      <p:sp>
        <p:nvSpPr>
          <p:cNvPr id="72708" name="AutoShape 5"/>
          <p:cNvSpPr>
            <a:spLocks noChangeArrowheads="1"/>
          </p:cNvSpPr>
          <p:nvPr/>
        </p:nvSpPr>
        <p:spPr bwMode="auto">
          <a:xfrm>
            <a:off x="457200" y="2133600"/>
            <a:ext cx="485775" cy="3886200"/>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endParaRPr lang="en-US" dirty="0"/>
          </a:p>
        </p:txBody>
      </p:sp>
      <p:sp>
        <p:nvSpPr>
          <p:cNvPr id="72709" name="Text Box 6"/>
          <p:cNvSpPr txBox="1">
            <a:spLocks noChangeArrowheads="1"/>
          </p:cNvSpPr>
          <p:nvPr/>
        </p:nvSpPr>
        <p:spPr bwMode="auto">
          <a:xfrm>
            <a:off x="0" y="1600200"/>
            <a:ext cx="962025" cy="457200"/>
          </a:xfrm>
          <a:prstGeom prst="rect">
            <a:avLst/>
          </a:prstGeom>
          <a:noFill/>
          <a:ln w="9525">
            <a:noFill/>
            <a:miter lim="800000"/>
            <a:headEnd/>
            <a:tailEnd/>
          </a:ln>
        </p:spPr>
        <p:txBody>
          <a:bodyPr wrap="none">
            <a:spAutoFit/>
          </a:bodyPr>
          <a:lstStyle/>
          <a:p>
            <a:r>
              <a:rPr lang="en-US" sz="2400" b="1" dirty="0">
                <a:latin typeface="Tw Cen MT" pitchFamily="34" charset="0"/>
              </a:rPr>
              <a:t>1960s</a:t>
            </a:r>
          </a:p>
        </p:txBody>
      </p:sp>
      <p:sp>
        <p:nvSpPr>
          <p:cNvPr id="72710" name="Text Box 7"/>
          <p:cNvSpPr txBox="1">
            <a:spLocks noChangeArrowheads="1"/>
          </p:cNvSpPr>
          <p:nvPr/>
        </p:nvSpPr>
        <p:spPr bwMode="auto">
          <a:xfrm>
            <a:off x="228600" y="6221413"/>
            <a:ext cx="968375" cy="457200"/>
          </a:xfrm>
          <a:prstGeom prst="rect">
            <a:avLst/>
          </a:prstGeom>
          <a:noFill/>
          <a:ln w="9525">
            <a:noFill/>
            <a:miter lim="800000"/>
            <a:headEnd/>
            <a:tailEnd/>
          </a:ln>
        </p:spPr>
        <p:txBody>
          <a:bodyPr>
            <a:spAutoFit/>
          </a:bodyPr>
          <a:lstStyle/>
          <a:p>
            <a:r>
              <a:rPr lang="en-US" sz="2400" b="1" dirty="0" smtClean="0">
                <a:latin typeface="Tw Cen MT" pitchFamily="34" charset="0"/>
              </a:rPr>
              <a:t>2000</a:t>
            </a:r>
            <a:endParaRPr lang="en-US" sz="2400" b="1" dirty="0">
              <a:latin typeface="Tw Cen MT" pitchFamily="34" charset="0"/>
            </a:endParaRPr>
          </a:p>
        </p:txBody>
      </p:sp>
      <p:sp>
        <p:nvSpPr>
          <p:cNvPr id="8" name="Title 1"/>
          <p:cNvSpPr txBox="1">
            <a:spLocks/>
          </p:cNvSpPr>
          <p:nvPr/>
        </p:nvSpPr>
        <p:spPr>
          <a:xfrm>
            <a:off x="228600" y="381000"/>
            <a:ext cx="8610600" cy="869950"/>
          </a:xfrm>
          <a:prstGeom prst="rect">
            <a:avLst/>
          </a:prstGeom>
        </p:spPr>
        <p:txBody>
          <a:bodyPr/>
          <a:lstStyle/>
          <a:p>
            <a:pPr algn="ctr">
              <a:lnSpc>
                <a:spcPts val="3300"/>
              </a:lnSpc>
              <a:defRPr/>
            </a:pPr>
            <a:r>
              <a:rPr lang="en-US" sz="4400" b="1" dirty="0" smtClean="0">
                <a:solidFill>
                  <a:srgbClr val="7030A0"/>
                </a:solidFill>
                <a:latin typeface="+mj-lt"/>
                <a:ea typeface="+mj-ea"/>
                <a:cs typeface="+mj-cs"/>
              </a:rPr>
              <a:t>EARLY HISTORY</a:t>
            </a:r>
            <a:endParaRPr lang="en-US" sz="4400" b="1" dirty="0">
              <a:solidFill>
                <a:schemeClr val="tx2"/>
              </a:solidFill>
              <a:latin typeface="+mj-lt"/>
              <a:ea typeface="+mj-ea"/>
              <a:cs typeface="+mj-cs"/>
            </a:endParaRPr>
          </a:p>
        </p:txBody>
      </p:sp>
      <p:sp>
        <p:nvSpPr>
          <p:cNvPr id="9" name="Oval 8"/>
          <p:cNvSpPr/>
          <p:nvPr/>
        </p:nvSpPr>
        <p:spPr>
          <a:xfrm>
            <a:off x="2514600" y="4319752"/>
            <a:ext cx="2971800" cy="4808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5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idx="4294967295"/>
          </p:nvPr>
        </p:nvSpPr>
        <p:spPr>
          <a:xfrm>
            <a:off x="0" y="0"/>
            <a:ext cx="9144000" cy="533400"/>
          </a:xfrm>
        </p:spPr>
        <p:txBody>
          <a:bodyPr lIns="0" rIns="0" bIns="0" anchor="b">
            <a:normAutofit/>
          </a:bodyPr>
          <a:lstStyle/>
          <a:p>
            <a:pPr algn="ctr" eaLnBrk="1" hangingPunct="1">
              <a:lnSpc>
                <a:spcPct val="80000"/>
              </a:lnSpc>
              <a:defRPr/>
            </a:pPr>
            <a:r>
              <a:rPr lang="en-US" altLang="en-US" sz="3200" dirty="0" smtClean="0">
                <a:solidFill>
                  <a:srgbClr val="FF8000"/>
                </a:solidFill>
                <a:latin typeface="Tw Cen MT" pitchFamily="34" charset="0"/>
                <a:cs typeface="Times New Roman" pitchFamily="18" charset="0"/>
              </a:rPr>
              <a:t>CHESAPEAKE BAY PROGRAM </a:t>
            </a:r>
            <a:r>
              <a:rPr lang="en-US" altLang="en-US" sz="3200" i="1" dirty="0" smtClean="0">
                <a:solidFill>
                  <a:srgbClr val="FFC000"/>
                </a:solidFill>
                <a:latin typeface="Tw Cen MT" pitchFamily="34" charset="0"/>
                <a:cs typeface="Times New Roman" pitchFamily="18" charset="0"/>
              </a:rPr>
              <a:t>“born”</a:t>
            </a:r>
            <a:endParaRPr lang="en-US" altLang="en-US" sz="3200" dirty="0" smtClean="0">
              <a:solidFill>
                <a:srgbClr val="FFC000"/>
              </a:solidFill>
              <a:latin typeface="Tw Cen MT" pitchFamily="34" charset="0"/>
              <a:cs typeface="Times New Roman" pitchFamily="18" charset="0"/>
            </a:endParaRPr>
          </a:p>
        </p:txBody>
      </p:sp>
      <p:sp>
        <p:nvSpPr>
          <p:cNvPr id="21506" name="AutoShape 3"/>
          <p:cNvSpPr>
            <a:spLocks noChangeArrowheads="1"/>
          </p:cNvSpPr>
          <p:nvPr/>
        </p:nvSpPr>
        <p:spPr bwMode="auto">
          <a:xfrm>
            <a:off x="533400" y="914400"/>
            <a:ext cx="2459038" cy="1943100"/>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altLang="en-US" sz="2800" dirty="0"/>
          </a:p>
        </p:txBody>
      </p:sp>
      <p:sp>
        <p:nvSpPr>
          <p:cNvPr id="21507" name="AutoShape 4"/>
          <p:cNvSpPr>
            <a:spLocks noChangeArrowheads="1"/>
          </p:cNvSpPr>
          <p:nvPr/>
        </p:nvSpPr>
        <p:spPr bwMode="auto">
          <a:xfrm>
            <a:off x="381000" y="3886200"/>
            <a:ext cx="2459038" cy="2057400"/>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dirty="0"/>
          </a:p>
        </p:txBody>
      </p:sp>
      <p:sp>
        <p:nvSpPr>
          <p:cNvPr id="21508" name="AutoShape 5"/>
          <p:cNvSpPr>
            <a:spLocks noChangeArrowheads="1"/>
          </p:cNvSpPr>
          <p:nvPr/>
        </p:nvSpPr>
        <p:spPr bwMode="auto">
          <a:xfrm>
            <a:off x="3352800" y="2971800"/>
            <a:ext cx="2459038" cy="1943100"/>
          </a:xfrm>
          <a:prstGeom prst="roundRect">
            <a:avLst>
              <a:gd name="adj" fmla="val 16667"/>
            </a:avLst>
          </a:prstGeom>
          <a:solidFill>
            <a:srgbClr val="F1A00F"/>
          </a:solidFill>
          <a:ln w="57150">
            <a:solidFill>
              <a:srgbClr val="FFCC00"/>
            </a:solidFill>
            <a:round/>
            <a:headEnd type="none" w="sm" len="sm"/>
            <a:tailEnd type="none" w="sm" len="sm"/>
          </a:ln>
        </p:spPr>
        <p:txBody>
          <a:bodyPr wrap="none" anchor="ctr"/>
          <a:lstStyle/>
          <a:p>
            <a:endParaRPr lang="en-US" dirty="0"/>
          </a:p>
        </p:txBody>
      </p:sp>
      <p:sp>
        <p:nvSpPr>
          <p:cNvPr id="21509" name="AutoShape 6"/>
          <p:cNvSpPr>
            <a:spLocks noChangeArrowheads="1"/>
          </p:cNvSpPr>
          <p:nvPr/>
        </p:nvSpPr>
        <p:spPr bwMode="auto">
          <a:xfrm>
            <a:off x="3352800" y="838200"/>
            <a:ext cx="2459038" cy="1943100"/>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dirty="0"/>
          </a:p>
        </p:txBody>
      </p:sp>
      <p:sp>
        <p:nvSpPr>
          <p:cNvPr id="21510" name="AutoShape 7"/>
          <p:cNvSpPr>
            <a:spLocks noChangeArrowheads="1"/>
          </p:cNvSpPr>
          <p:nvPr/>
        </p:nvSpPr>
        <p:spPr bwMode="auto">
          <a:xfrm>
            <a:off x="6096000" y="838200"/>
            <a:ext cx="2459038" cy="1905000"/>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dirty="0"/>
          </a:p>
        </p:txBody>
      </p:sp>
      <p:sp>
        <p:nvSpPr>
          <p:cNvPr id="21511" name="AutoShape 8"/>
          <p:cNvSpPr>
            <a:spLocks noChangeArrowheads="1"/>
          </p:cNvSpPr>
          <p:nvPr/>
        </p:nvSpPr>
        <p:spPr bwMode="auto">
          <a:xfrm>
            <a:off x="3352800" y="5105400"/>
            <a:ext cx="2459038" cy="1628775"/>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dirty="0"/>
          </a:p>
        </p:txBody>
      </p:sp>
      <p:sp>
        <p:nvSpPr>
          <p:cNvPr id="21512" name="AutoShape 9"/>
          <p:cNvSpPr>
            <a:spLocks noChangeArrowheads="1"/>
          </p:cNvSpPr>
          <p:nvPr/>
        </p:nvSpPr>
        <p:spPr bwMode="auto">
          <a:xfrm>
            <a:off x="6248400" y="3810000"/>
            <a:ext cx="2459038" cy="2133600"/>
          </a:xfrm>
          <a:prstGeom prst="roundRect">
            <a:avLst>
              <a:gd name="adj" fmla="val 16667"/>
            </a:avLst>
          </a:prstGeom>
          <a:solidFill>
            <a:schemeClr val="bg1"/>
          </a:solidFill>
          <a:ln w="57150">
            <a:solidFill>
              <a:srgbClr val="FFCC00"/>
            </a:solidFill>
            <a:round/>
            <a:headEnd type="none" w="sm" len="sm"/>
            <a:tailEnd type="none" w="sm" len="sm"/>
          </a:ln>
        </p:spPr>
        <p:txBody>
          <a:bodyPr wrap="none" anchor="ctr"/>
          <a:lstStyle/>
          <a:p>
            <a:endParaRPr lang="en-US" dirty="0"/>
          </a:p>
        </p:txBody>
      </p:sp>
      <p:pic>
        <p:nvPicPr>
          <p:cNvPr id="21513" name="Picture 10" descr="FLAGMD"/>
          <p:cNvPicPr>
            <a:picLocks noChangeAspect="1" noChangeArrowheads="1"/>
          </p:cNvPicPr>
          <p:nvPr/>
        </p:nvPicPr>
        <p:blipFill>
          <a:blip r:embed="rId3" cstate="print"/>
          <a:srcRect/>
          <a:stretch>
            <a:fillRect/>
          </a:stretch>
        </p:blipFill>
        <p:spPr bwMode="auto">
          <a:xfrm>
            <a:off x="762000" y="1447800"/>
            <a:ext cx="2035175" cy="1270000"/>
          </a:xfrm>
          <a:prstGeom prst="rect">
            <a:avLst/>
          </a:prstGeom>
          <a:noFill/>
          <a:ln w="9525">
            <a:noFill/>
            <a:miter lim="800000"/>
            <a:headEnd/>
            <a:tailEnd/>
          </a:ln>
        </p:spPr>
      </p:pic>
      <p:pic>
        <p:nvPicPr>
          <p:cNvPr id="21514" name="Picture 11" descr="vaflag"/>
          <p:cNvPicPr>
            <a:picLocks noChangeAspect="1" noChangeArrowheads="1"/>
          </p:cNvPicPr>
          <p:nvPr/>
        </p:nvPicPr>
        <p:blipFill>
          <a:blip r:embed="rId4" cstate="print"/>
          <a:srcRect/>
          <a:stretch>
            <a:fillRect/>
          </a:stretch>
        </p:blipFill>
        <p:spPr bwMode="auto">
          <a:xfrm>
            <a:off x="3581400" y="1371600"/>
            <a:ext cx="1981200" cy="1284288"/>
          </a:xfrm>
          <a:prstGeom prst="rect">
            <a:avLst/>
          </a:prstGeom>
          <a:noFill/>
          <a:ln w="9525">
            <a:noFill/>
            <a:miter lim="800000"/>
            <a:headEnd/>
            <a:tailEnd/>
          </a:ln>
        </p:spPr>
      </p:pic>
      <p:pic>
        <p:nvPicPr>
          <p:cNvPr id="21515" name="Picture 12" descr="dcflag"/>
          <p:cNvPicPr>
            <a:picLocks noChangeAspect="1" noChangeArrowheads="1"/>
          </p:cNvPicPr>
          <p:nvPr/>
        </p:nvPicPr>
        <p:blipFill>
          <a:blip r:embed="rId5" cstate="print"/>
          <a:srcRect/>
          <a:stretch>
            <a:fillRect/>
          </a:stretch>
        </p:blipFill>
        <p:spPr bwMode="auto">
          <a:xfrm>
            <a:off x="3733800" y="5638800"/>
            <a:ext cx="1655763" cy="993775"/>
          </a:xfrm>
          <a:prstGeom prst="rect">
            <a:avLst/>
          </a:prstGeom>
          <a:noFill/>
          <a:ln w="9525">
            <a:noFill/>
            <a:miter lim="800000"/>
            <a:headEnd/>
            <a:tailEnd/>
          </a:ln>
        </p:spPr>
      </p:pic>
      <p:pic>
        <p:nvPicPr>
          <p:cNvPr id="21516" name="Picture 13" descr="paflag"/>
          <p:cNvPicPr>
            <a:picLocks noChangeAspect="1" noChangeArrowheads="1"/>
          </p:cNvPicPr>
          <p:nvPr/>
        </p:nvPicPr>
        <p:blipFill>
          <a:blip r:embed="rId6" cstate="print"/>
          <a:srcRect/>
          <a:stretch>
            <a:fillRect/>
          </a:stretch>
        </p:blipFill>
        <p:spPr bwMode="auto">
          <a:xfrm>
            <a:off x="6324600" y="1371600"/>
            <a:ext cx="1905000" cy="1247775"/>
          </a:xfrm>
          <a:prstGeom prst="rect">
            <a:avLst/>
          </a:prstGeom>
          <a:noFill/>
          <a:ln w="9525">
            <a:noFill/>
            <a:miter lim="800000"/>
            <a:headEnd/>
            <a:tailEnd/>
          </a:ln>
        </p:spPr>
      </p:pic>
      <p:pic>
        <p:nvPicPr>
          <p:cNvPr id="21517" name="Picture 15" descr="CBPLOGOC"/>
          <p:cNvPicPr>
            <a:picLocks noChangeAspect="1" noChangeArrowheads="1"/>
          </p:cNvPicPr>
          <p:nvPr/>
        </p:nvPicPr>
        <p:blipFill>
          <a:blip r:embed="rId7" cstate="print"/>
          <a:srcRect/>
          <a:stretch>
            <a:fillRect/>
          </a:stretch>
        </p:blipFill>
        <p:spPr bwMode="auto">
          <a:xfrm>
            <a:off x="3657600" y="3429000"/>
            <a:ext cx="1852613" cy="1319213"/>
          </a:xfrm>
          <a:prstGeom prst="rect">
            <a:avLst/>
          </a:prstGeom>
          <a:noFill/>
          <a:ln w="9525">
            <a:noFill/>
            <a:miter lim="800000"/>
            <a:headEnd/>
            <a:tailEnd/>
          </a:ln>
        </p:spPr>
      </p:pic>
      <p:pic>
        <p:nvPicPr>
          <p:cNvPr id="21518" name="Picture 16" descr="EPALOG"/>
          <p:cNvPicPr>
            <a:picLocks noChangeAspect="1" noChangeArrowheads="1"/>
          </p:cNvPicPr>
          <p:nvPr/>
        </p:nvPicPr>
        <p:blipFill>
          <a:blip r:embed="rId8" cstate="print"/>
          <a:srcRect/>
          <a:stretch>
            <a:fillRect/>
          </a:stretch>
        </p:blipFill>
        <p:spPr bwMode="auto">
          <a:xfrm>
            <a:off x="838200" y="4419600"/>
            <a:ext cx="1600200" cy="1447800"/>
          </a:xfrm>
          <a:prstGeom prst="rect">
            <a:avLst/>
          </a:prstGeom>
          <a:noFill/>
          <a:ln w="9525">
            <a:noFill/>
            <a:miter lim="800000"/>
            <a:headEnd/>
            <a:tailEnd/>
          </a:ln>
        </p:spPr>
      </p:pic>
      <p:sp>
        <p:nvSpPr>
          <p:cNvPr id="21519" name="Text Box 17"/>
          <p:cNvSpPr txBox="1">
            <a:spLocks noChangeArrowheads="1"/>
          </p:cNvSpPr>
          <p:nvPr/>
        </p:nvSpPr>
        <p:spPr bwMode="auto">
          <a:xfrm>
            <a:off x="533400" y="914400"/>
            <a:ext cx="2286000" cy="396875"/>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Governor of MD</a:t>
            </a:r>
          </a:p>
        </p:txBody>
      </p:sp>
      <p:sp>
        <p:nvSpPr>
          <p:cNvPr id="21520" name="Text Box 18"/>
          <p:cNvSpPr txBox="1">
            <a:spLocks noChangeArrowheads="1"/>
          </p:cNvSpPr>
          <p:nvPr/>
        </p:nvSpPr>
        <p:spPr bwMode="auto">
          <a:xfrm>
            <a:off x="457200" y="3962400"/>
            <a:ext cx="2362200" cy="400050"/>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EPA Administrator</a:t>
            </a:r>
          </a:p>
        </p:txBody>
      </p:sp>
      <p:sp>
        <p:nvSpPr>
          <p:cNvPr id="21521" name="Text Box 19"/>
          <p:cNvSpPr txBox="1">
            <a:spLocks noChangeArrowheads="1"/>
          </p:cNvSpPr>
          <p:nvPr/>
        </p:nvSpPr>
        <p:spPr bwMode="auto">
          <a:xfrm>
            <a:off x="3505200" y="914400"/>
            <a:ext cx="2133600" cy="400050"/>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Governor of VA</a:t>
            </a:r>
          </a:p>
        </p:txBody>
      </p:sp>
      <p:sp>
        <p:nvSpPr>
          <p:cNvPr id="21522" name="Text Box 20"/>
          <p:cNvSpPr txBox="1">
            <a:spLocks noChangeArrowheads="1"/>
          </p:cNvSpPr>
          <p:nvPr/>
        </p:nvSpPr>
        <p:spPr bwMode="auto">
          <a:xfrm>
            <a:off x="6248400" y="914400"/>
            <a:ext cx="2076450" cy="396875"/>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Governor of PA</a:t>
            </a:r>
          </a:p>
        </p:txBody>
      </p:sp>
      <p:sp>
        <p:nvSpPr>
          <p:cNvPr id="12309" name="Text Box 21"/>
          <p:cNvSpPr txBox="1">
            <a:spLocks noChangeArrowheads="1"/>
          </p:cNvSpPr>
          <p:nvPr/>
        </p:nvSpPr>
        <p:spPr bwMode="auto">
          <a:xfrm>
            <a:off x="3276600" y="2971800"/>
            <a:ext cx="2514600" cy="396875"/>
          </a:xfrm>
          <a:prstGeom prst="rect">
            <a:avLst/>
          </a:prstGeom>
          <a:noFill/>
          <a:ln w="12700">
            <a:noFill/>
            <a:miter lim="800000"/>
            <a:headEnd type="none" w="sm" len="sm"/>
            <a:tailEnd type="none" w="sm" len="sm"/>
          </a:ln>
        </p:spPr>
        <p:txBody>
          <a:bodyPr>
            <a:spAutoFit/>
          </a:bodyPr>
          <a:lstStyle/>
          <a:p>
            <a:pPr algn="ctr">
              <a:defRPr/>
            </a:pPr>
            <a:r>
              <a:rPr lang="en-US" altLang="en-US" sz="2000" b="1" u="sng" dirty="0">
                <a:effectLst>
                  <a:outerShdw blurRad="38100" dist="38100" dir="2700000" algn="tl">
                    <a:srgbClr val="000000">
                      <a:alpha val="43137"/>
                    </a:srgbClr>
                  </a:outerShdw>
                </a:effectLst>
                <a:latin typeface="Times New Roman" pitchFamily="18" charset="0"/>
                <a:cs typeface="Times New Roman" pitchFamily="18" charset="0"/>
              </a:rPr>
              <a:t>Executive Council</a:t>
            </a:r>
          </a:p>
        </p:txBody>
      </p:sp>
      <p:sp>
        <p:nvSpPr>
          <p:cNvPr id="21524" name="Text Box 22"/>
          <p:cNvSpPr txBox="1">
            <a:spLocks noChangeArrowheads="1"/>
          </p:cNvSpPr>
          <p:nvPr/>
        </p:nvSpPr>
        <p:spPr bwMode="auto">
          <a:xfrm>
            <a:off x="3429000" y="5181600"/>
            <a:ext cx="2286000" cy="396875"/>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Mayor of DC</a:t>
            </a:r>
          </a:p>
        </p:txBody>
      </p:sp>
      <p:sp>
        <p:nvSpPr>
          <p:cNvPr id="21525" name="Text Box 23"/>
          <p:cNvSpPr txBox="1">
            <a:spLocks noChangeArrowheads="1"/>
          </p:cNvSpPr>
          <p:nvPr/>
        </p:nvSpPr>
        <p:spPr bwMode="auto">
          <a:xfrm>
            <a:off x="6248400" y="3886200"/>
            <a:ext cx="2514600" cy="708025"/>
          </a:xfrm>
          <a:prstGeom prst="rect">
            <a:avLst/>
          </a:prstGeom>
          <a:noFill/>
          <a:ln w="12700">
            <a:noFill/>
            <a:miter lim="800000"/>
            <a:headEnd type="none" w="sm" len="sm"/>
            <a:tailEnd type="none" w="sm" len="sm"/>
          </a:ln>
        </p:spPr>
        <p:txBody>
          <a:bodyPr>
            <a:spAutoFit/>
          </a:bodyPr>
          <a:lstStyle/>
          <a:p>
            <a:pPr algn="ctr"/>
            <a:r>
              <a:rPr lang="en-US" altLang="en-US" sz="2000" dirty="0">
                <a:latin typeface="Times New Roman" pitchFamily="18" charset="0"/>
                <a:cs typeface="Times New Roman" pitchFamily="18" charset="0"/>
              </a:rPr>
              <a:t>Chair of Chesapeake Bay Commission</a:t>
            </a:r>
          </a:p>
        </p:txBody>
      </p:sp>
      <p:sp>
        <p:nvSpPr>
          <p:cNvPr id="21526" name="Line 25"/>
          <p:cNvSpPr>
            <a:spLocks noChangeShapeType="1"/>
          </p:cNvSpPr>
          <p:nvPr/>
        </p:nvSpPr>
        <p:spPr bwMode="auto">
          <a:xfrm flipV="1">
            <a:off x="2819400" y="4419600"/>
            <a:ext cx="533400" cy="152400"/>
          </a:xfrm>
          <a:prstGeom prst="line">
            <a:avLst/>
          </a:prstGeom>
          <a:noFill/>
          <a:ln w="57150">
            <a:solidFill>
              <a:srgbClr val="FFCC00"/>
            </a:solidFill>
            <a:round/>
            <a:headEnd type="none" w="sm" len="sm"/>
            <a:tailEnd type="none" w="sm" len="sm"/>
          </a:ln>
        </p:spPr>
        <p:txBody>
          <a:bodyPr/>
          <a:lstStyle/>
          <a:p>
            <a:endParaRPr lang="en-US" dirty="0"/>
          </a:p>
        </p:txBody>
      </p:sp>
      <p:pic>
        <p:nvPicPr>
          <p:cNvPr id="21528" name="Picture 7" descr="COLOR LOGO"/>
          <p:cNvPicPr>
            <a:picLocks noChangeAspect="1" noChangeArrowheads="1"/>
          </p:cNvPicPr>
          <p:nvPr/>
        </p:nvPicPr>
        <p:blipFill>
          <a:blip r:embed="rId9" cstate="print"/>
          <a:srcRect l="12283" t="9564" r="8376" b="9564"/>
          <a:stretch>
            <a:fillRect/>
          </a:stretch>
        </p:blipFill>
        <p:spPr bwMode="auto">
          <a:xfrm>
            <a:off x="6853238" y="4572000"/>
            <a:ext cx="1300162" cy="1312863"/>
          </a:xfrm>
          <a:prstGeom prst="rect">
            <a:avLst/>
          </a:prstGeom>
          <a:noFill/>
          <a:ln w="19050">
            <a:noFill/>
            <a:miter lim="800000"/>
            <a:headEnd/>
            <a:tailEnd/>
          </a:ln>
        </p:spPr>
      </p:pic>
      <p:sp>
        <p:nvSpPr>
          <p:cNvPr id="21529" name="Line 25"/>
          <p:cNvSpPr>
            <a:spLocks noChangeShapeType="1"/>
          </p:cNvSpPr>
          <p:nvPr/>
        </p:nvSpPr>
        <p:spPr bwMode="auto">
          <a:xfrm>
            <a:off x="1828800" y="2895600"/>
            <a:ext cx="1524000" cy="838200"/>
          </a:xfrm>
          <a:prstGeom prst="line">
            <a:avLst/>
          </a:prstGeom>
          <a:noFill/>
          <a:ln w="57150">
            <a:solidFill>
              <a:srgbClr val="FFCC00"/>
            </a:solidFill>
            <a:round/>
            <a:headEnd type="none" w="sm" len="sm"/>
            <a:tailEnd type="none" w="sm" len="sm"/>
          </a:ln>
        </p:spPr>
        <p:txBody>
          <a:bodyPr/>
          <a:lstStyle/>
          <a:p>
            <a:endParaRPr lang="en-US" dirty="0"/>
          </a:p>
        </p:txBody>
      </p:sp>
      <p:sp>
        <p:nvSpPr>
          <p:cNvPr id="21530" name="Line 25"/>
          <p:cNvSpPr>
            <a:spLocks noChangeShapeType="1"/>
          </p:cNvSpPr>
          <p:nvPr/>
        </p:nvSpPr>
        <p:spPr bwMode="auto">
          <a:xfrm flipV="1">
            <a:off x="5791200" y="2743200"/>
            <a:ext cx="1524000" cy="838200"/>
          </a:xfrm>
          <a:prstGeom prst="line">
            <a:avLst/>
          </a:prstGeom>
          <a:noFill/>
          <a:ln w="57150">
            <a:solidFill>
              <a:srgbClr val="FFCC00"/>
            </a:solidFill>
            <a:round/>
            <a:headEnd type="none" w="sm" len="sm"/>
            <a:tailEnd type="none" w="sm" len="sm"/>
          </a:ln>
        </p:spPr>
        <p:txBody>
          <a:bodyPr/>
          <a:lstStyle/>
          <a:p>
            <a:endParaRPr lang="en-US" dirty="0"/>
          </a:p>
        </p:txBody>
      </p:sp>
      <p:sp>
        <p:nvSpPr>
          <p:cNvPr id="21531" name="Line 25"/>
          <p:cNvSpPr>
            <a:spLocks noChangeShapeType="1"/>
          </p:cNvSpPr>
          <p:nvPr/>
        </p:nvSpPr>
        <p:spPr bwMode="auto">
          <a:xfrm flipV="1">
            <a:off x="4572000" y="4953000"/>
            <a:ext cx="0" cy="152400"/>
          </a:xfrm>
          <a:prstGeom prst="line">
            <a:avLst/>
          </a:prstGeom>
          <a:noFill/>
          <a:ln w="57150">
            <a:solidFill>
              <a:srgbClr val="FFCC00"/>
            </a:solidFill>
            <a:round/>
            <a:headEnd type="none" w="sm" len="sm"/>
            <a:tailEnd type="none" w="sm" len="sm"/>
          </a:ln>
        </p:spPr>
        <p:txBody>
          <a:bodyPr/>
          <a:lstStyle/>
          <a:p>
            <a:endParaRPr lang="en-US" dirty="0"/>
          </a:p>
        </p:txBody>
      </p:sp>
      <p:sp>
        <p:nvSpPr>
          <p:cNvPr id="21532" name="Line 25"/>
          <p:cNvSpPr>
            <a:spLocks noChangeShapeType="1"/>
          </p:cNvSpPr>
          <p:nvPr/>
        </p:nvSpPr>
        <p:spPr bwMode="auto">
          <a:xfrm>
            <a:off x="1066800" y="1295400"/>
            <a:ext cx="457200" cy="228600"/>
          </a:xfrm>
          <a:prstGeom prst="line">
            <a:avLst/>
          </a:prstGeom>
          <a:noFill/>
          <a:ln w="57150">
            <a:solidFill>
              <a:srgbClr val="FFCC00"/>
            </a:solidFill>
            <a:round/>
            <a:headEnd type="none" w="sm" len="sm"/>
            <a:tailEnd type="none" w="sm" len="sm"/>
          </a:ln>
        </p:spPr>
        <p:txBody>
          <a:bodyPr/>
          <a:lstStyle/>
          <a:p>
            <a:endParaRPr lang="en-US" dirty="0"/>
          </a:p>
        </p:txBody>
      </p:sp>
      <p:sp>
        <p:nvSpPr>
          <p:cNvPr id="21533" name="Line 25"/>
          <p:cNvSpPr>
            <a:spLocks noChangeShapeType="1"/>
          </p:cNvSpPr>
          <p:nvPr/>
        </p:nvSpPr>
        <p:spPr bwMode="auto">
          <a:xfrm flipV="1">
            <a:off x="4572000" y="2743200"/>
            <a:ext cx="0" cy="228600"/>
          </a:xfrm>
          <a:prstGeom prst="line">
            <a:avLst/>
          </a:prstGeom>
          <a:noFill/>
          <a:ln w="57150">
            <a:solidFill>
              <a:srgbClr val="FFCC00"/>
            </a:solidFill>
            <a:round/>
            <a:headEnd type="none" w="sm" len="sm"/>
            <a:tailEnd type="none" w="sm" len="sm"/>
          </a:ln>
        </p:spPr>
        <p:txBody>
          <a:bodyPr/>
          <a:lstStyle/>
          <a:p>
            <a:endParaRPr lang="en-US" dirty="0"/>
          </a:p>
        </p:txBody>
      </p:sp>
      <p:sp>
        <p:nvSpPr>
          <p:cNvPr id="30" name="Line 25"/>
          <p:cNvSpPr>
            <a:spLocks noChangeShapeType="1"/>
          </p:cNvSpPr>
          <p:nvPr/>
        </p:nvSpPr>
        <p:spPr bwMode="auto">
          <a:xfrm>
            <a:off x="5811838" y="4495799"/>
            <a:ext cx="436562" cy="98425"/>
          </a:xfrm>
          <a:prstGeom prst="line">
            <a:avLst/>
          </a:prstGeom>
          <a:noFill/>
          <a:ln w="57150">
            <a:solidFill>
              <a:srgbClr val="FFCC00"/>
            </a:solidFill>
            <a:round/>
            <a:headEnd type="none" w="sm" len="sm"/>
            <a:tailEnd type="none" w="sm" len="sm"/>
          </a:ln>
        </p:spPr>
        <p:txBody>
          <a:bodyPr/>
          <a:lstStyle/>
          <a:p>
            <a:endParaRPr lang="en-US" dirty="0"/>
          </a:p>
        </p:txBody>
      </p:sp>
    </p:spTree>
    <p:extLst>
      <p:ext uri="{BB962C8B-B14F-4D97-AF65-F5344CB8AC3E}">
        <p14:creationId xmlns:p14="http://schemas.microsoft.com/office/powerpoint/2010/main" val="440053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MARYLAND</a:t>
            </a:r>
            <a:endParaRPr lang="en-US" sz="2800" b="1" dirty="0"/>
          </a:p>
        </p:txBody>
      </p:sp>
      <p:sp>
        <p:nvSpPr>
          <p:cNvPr id="6" name="Content Placeholder 5"/>
          <p:cNvSpPr>
            <a:spLocks noGrp="1"/>
          </p:cNvSpPr>
          <p:nvPr>
            <p:ph idx="1"/>
          </p:nvPr>
        </p:nvSpPr>
        <p:spPr>
          <a:ln w="28575">
            <a:solidFill>
              <a:schemeClr val="tx1"/>
            </a:solidFill>
          </a:ln>
        </p:spPr>
        <p:txBody>
          <a:bodyPr>
            <a:normAutofit lnSpcReduction="10000"/>
          </a:bodyPr>
          <a:lstStyle/>
          <a:p>
            <a:r>
              <a:rPr lang="en-US" dirty="0" smtClean="0"/>
              <a:t>Critical Areas (‘84)</a:t>
            </a:r>
          </a:p>
          <a:p>
            <a:r>
              <a:rPr lang="en-US" dirty="0" smtClean="0"/>
              <a:t>Phosphate Detergent Ban (‘85)</a:t>
            </a:r>
          </a:p>
          <a:p>
            <a:r>
              <a:rPr lang="en-US" dirty="0" smtClean="0"/>
              <a:t>Sediment &amp; Erosion Control (’80, ‘84)</a:t>
            </a:r>
          </a:p>
          <a:p>
            <a:r>
              <a:rPr lang="en-US" dirty="0" smtClean="0"/>
              <a:t>Stormwater Control Act ( ‘82-’86)</a:t>
            </a:r>
          </a:p>
          <a:p>
            <a:r>
              <a:rPr lang="en-US" dirty="0" smtClean="0"/>
              <a:t>Rockfish Moratorium (’85)</a:t>
            </a:r>
          </a:p>
          <a:p>
            <a:r>
              <a:rPr lang="en-US" dirty="0" smtClean="0"/>
              <a:t>Chesapeake Bay Trust (‘85)</a:t>
            </a:r>
          </a:p>
          <a:p>
            <a:r>
              <a:rPr lang="en-US" dirty="0" smtClean="0"/>
              <a:t>Chesapeake Bay Fishing License (‘85) </a:t>
            </a:r>
          </a:p>
          <a:p>
            <a:endParaRPr lang="en-US" dirty="0"/>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pic>
        <p:nvPicPr>
          <p:cNvPr id="9218" name="Picture 2" descr="C:\Users\Ann\AppData\Local\Microsoft\Windows\Temporary Internet Files\Content.IE5\FYZ2957M\MC9001896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2462672" cy="1932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Legislation </a:t>
            </a:r>
          </a:p>
          <a:p>
            <a:r>
              <a:rPr lang="en-US" sz="2000" b="1" dirty="0" smtClean="0"/>
              <a:t>1983-1987</a:t>
            </a:r>
            <a:endParaRPr lang="en-US" sz="2000" b="1" dirty="0"/>
          </a:p>
        </p:txBody>
      </p:sp>
    </p:spTree>
    <p:extLst>
      <p:ext uri="{BB962C8B-B14F-4D97-AF65-F5344CB8AC3E}">
        <p14:creationId xmlns:p14="http://schemas.microsoft.com/office/powerpoint/2010/main" val="316234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b="1" dirty="0" smtClean="0"/>
              <a:t>VIRGINIA</a:t>
            </a:r>
            <a:endParaRPr lang="en-US" sz="2800" b="1" dirty="0"/>
          </a:p>
        </p:txBody>
      </p:sp>
      <p:sp>
        <p:nvSpPr>
          <p:cNvPr id="6" name="Content Placeholder 5"/>
          <p:cNvSpPr>
            <a:spLocks noGrp="1"/>
          </p:cNvSpPr>
          <p:nvPr>
            <p:ph idx="1"/>
          </p:nvPr>
        </p:nvSpPr>
        <p:spPr>
          <a:ln w="38100">
            <a:solidFill>
              <a:schemeClr val="tx1"/>
            </a:solidFill>
          </a:ln>
        </p:spPr>
        <p:txBody>
          <a:bodyPr/>
          <a:lstStyle/>
          <a:p>
            <a:r>
              <a:rPr lang="en-US" dirty="0" smtClean="0"/>
              <a:t>Water and Sewer Assistance Authority (‘86)</a:t>
            </a:r>
          </a:p>
          <a:p>
            <a:r>
              <a:rPr lang="en-US" dirty="0" smtClean="0"/>
              <a:t>Water Facilities Revolving Fund (‘86)</a:t>
            </a:r>
          </a:p>
          <a:p>
            <a:r>
              <a:rPr lang="en-US" dirty="0"/>
              <a:t>Erosion and Sediment Control (‘86) </a:t>
            </a:r>
          </a:p>
          <a:p>
            <a:r>
              <a:rPr lang="en-US" dirty="0" smtClean="0"/>
              <a:t>Phosphate Detergent Ban (‘87)</a:t>
            </a:r>
          </a:p>
          <a:p>
            <a:r>
              <a:rPr lang="en-US" dirty="0" smtClean="0"/>
              <a:t>Dredged Material a Priority for Beach Nourishment (‘87)</a:t>
            </a:r>
          </a:p>
          <a:p>
            <a:endParaRPr lang="en-US" dirty="0" smtClean="0"/>
          </a:p>
          <a:p>
            <a:endParaRPr lang="en-US" dirty="0" smtClean="0"/>
          </a:p>
          <a:p>
            <a:endParaRPr lang="en-US" dirty="0"/>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Legislation </a:t>
            </a:r>
          </a:p>
          <a:p>
            <a:r>
              <a:rPr lang="en-US" sz="2000" b="1" dirty="0" smtClean="0"/>
              <a:t>1983-1987</a:t>
            </a:r>
            <a:endParaRPr lang="en-US" sz="2000" b="1" dirty="0"/>
          </a:p>
        </p:txBody>
      </p:sp>
      <p:pic>
        <p:nvPicPr>
          <p:cNvPr id="11266" name="Picture 2" descr="C:\Users\Ann\AppData\Local\Microsoft\Windows\Temporary Internet Files\Content.IE5\AQ120JMT\MC9001896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857" y="1806054"/>
            <a:ext cx="2400893" cy="188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b="1" dirty="0" smtClean="0"/>
              <a:t>PENNSYLVANIA</a:t>
            </a:r>
            <a:endParaRPr lang="en-US" sz="2400" b="1" dirty="0"/>
          </a:p>
        </p:txBody>
      </p:sp>
      <p:sp>
        <p:nvSpPr>
          <p:cNvPr id="6" name="Content Placeholder 5"/>
          <p:cNvSpPr>
            <a:spLocks noGrp="1"/>
          </p:cNvSpPr>
          <p:nvPr>
            <p:ph idx="1"/>
          </p:nvPr>
        </p:nvSpPr>
        <p:spPr>
          <a:ln w="28575">
            <a:solidFill>
              <a:schemeClr val="tx1"/>
            </a:solidFill>
          </a:ln>
        </p:spPr>
        <p:txBody>
          <a:bodyPr>
            <a:normAutofit fontScale="85000" lnSpcReduction="20000"/>
          </a:bodyPr>
          <a:lstStyle/>
          <a:p>
            <a:pPr marL="118872" indent="0">
              <a:buNone/>
            </a:pPr>
            <a:r>
              <a:rPr lang="en-US" b="1" dirty="0" smtClean="0">
                <a:solidFill>
                  <a:srgbClr val="FFC000"/>
                </a:solidFill>
              </a:rPr>
              <a:t>ALREADY IN PLACE</a:t>
            </a:r>
          </a:p>
          <a:p>
            <a:r>
              <a:rPr lang="en-US" dirty="0" smtClean="0"/>
              <a:t>Clean and Green Program</a:t>
            </a:r>
          </a:p>
          <a:p>
            <a:r>
              <a:rPr lang="en-US" dirty="0" smtClean="0"/>
              <a:t>Agricultural Areas Act</a:t>
            </a:r>
          </a:p>
          <a:p>
            <a:r>
              <a:rPr lang="en-US" dirty="0" smtClean="0"/>
              <a:t>Clean Streams Law</a:t>
            </a:r>
          </a:p>
          <a:p>
            <a:r>
              <a:rPr lang="en-US" dirty="0" smtClean="0"/>
              <a:t>Sewage Facilities Act </a:t>
            </a:r>
          </a:p>
          <a:p>
            <a:r>
              <a:rPr lang="en-US" dirty="0" smtClean="0"/>
              <a:t>Stormwater Facilities Act</a:t>
            </a:r>
            <a:endParaRPr lang="en-US" dirty="0"/>
          </a:p>
          <a:p>
            <a:pPr marL="118872" indent="0">
              <a:buNone/>
            </a:pPr>
            <a:r>
              <a:rPr lang="en-US" b="1" dirty="0" smtClean="0"/>
              <a:t/>
            </a:r>
            <a:br>
              <a:rPr lang="en-US" b="1" dirty="0" smtClean="0"/>
            </a:br>
            <a:r>
              <a:rPr lang="en-US" b="1" dirty="0" smtClean="0">
                <a:solidFill>
                  <a:srgbClr val="FFC000"/>
                </a:solidFill>
              </a:rPr>
              <a:t>NEW</a:t>
            </a:r>
          </a:p>
          <a:p>
            <a:r>
              <a:rPr lang="en-US" dirty="0" smtClean="0"/>
              <a:t>Agricultural  Non-point Source Abatement Program</a:t>
            </a:r>
          </a:p>
          <a:p>
            <a:r>
              <a:rPr lang="en-US" dirty="0" smtClean="0"/>
              <a:t>Agricultural Cost-Share Program (targeted 6 lower Susquehanna River Basin counties) </a:t>
            </a:r>
          </a:p>
          <a:p>
            <a:endParaRPr lang="en-US" dirty="0"/>
          </a:p>
        </p:txBody>
      </p:sp>
      <p:sp>
        <p:nvSpPr>
          <p:cNvPr id="4" name="Text Placeholder 3"/>
          <p:cNvSpPr>
            <a:spLocks noGrp="1"/>
          </p:cNvSpPr>
          <p:nvPr>
            <p:ph type="body" sz="half" idx="2"/>
          </p:nvPr>
        </p:nvSpPr>
        <p:spPr>
          <a:ln w="28575">
            <a:solidFill>
              <a:schemeClr val="tx1"/>
            </a:solidFill>
          </a:ln>
        </p:spPr>
        <p:txBody>
          <a:bodyPr/>
          <a:lstStyle/>
          <a:p>
            <a:endParaRPr lang="en-US" dirty="0"/>
          </a:p>
        </p:txBody>
      </p:sp>
      <p:sp>
        <p:nvSpPr>
          <p:cNvPr id="7" name="TextBox 6"/>
          <p:cNvSpPr txBox="1"/>
          <p:nvPr/>
        </p:nvSpPr>
        <p:spPr>
          <a:xfrm>
            <a:off x="161499" y="3810000"/>
            <a:ext cx="2335896" cy="954107"/>
          </a:xfrm>
          <a:prstGeom prst="rect">
            <a:avLst/>
          </a:prstGeom>
          <a:noFill/>
        </p:spPr>
        <p:txBody>
          <a:bodyPr wrap="none" rtlCol="0">
            <a:spAutoFit/>
          </a:bodyPr>
          <a:lstStyle/>
          <a:p>
            <a:r>
              <a:rPr lang="en-US" b="1" dirty="0" smtClean="0"/>
              <a:t>Major Environmental </a:t>
            </a:r>
          </a:p>
          <a:p>
            <a:r>
              <a:rPr lang="en-US" b="1" dirty="0" smtClean="0"/>
              <a:t>Initiatives </a:t>
            </a:r>
          </a:p>
          <a:p>
            <a:r>
              <a:rPr lang="en-US" sz="2000" b="1" dirty="0" smtClean="0"/>
              <a:t>1983-1987</a:t>
            </a:r>
            <a:endParaRPr lang="en-US" sz="2000" b="1" dirty="0"/>
          </a:p>
        </p:txBody>
      </p:sp>
      <p:pic>
        <p:nvPicPr>
          <p:cNvPr id="10242" name="Picture 2" descr="C:\Users\Ann\AppData\Local\Microsoft\Windows\Temporary Internet Files\Content.IE5\GSKV7RNM\MC9001896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99" y="1815362"/>
            <a:ext cx="2429301" cy="190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084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a:defRPr/>
            </a:pPr>
            <a:fld id="{A1D0C7D6-01B6-48A7-BC42-FE5A68977BD1}" type="slidenum">
              <a:rPr lang="en-US" sz="1400">
                <a:effectLst>
                  <a:outerShdw blurRad="38100" dist="38100" dir="2700000" algn="tl">
                    <a:srgbClr val="000000"/>
                  </a:outerShdw>
                </a:effectLst>
              </a:rPr>
              <a:pPr algn="r">
                <a:defRPr/>
              </a:pPr>
              <a:t>9</a:t>
            </a:fld>
            <a:endParaRPr lang="en-US" sz="1400" dirty="0">
              <a:effectLst>
                <a:outerShdw blurRad="38100" dist="38100" dir="2700000" algn="tl">
                  <a:srgbClr val="000000"/>
                </a:outerShdw>
              </a:effectLst>
            </a:endParaRPr>
          </a:p>
        </p:txBody>
      </p:sp>
      <p:sp>
        <p:nvSpPr>
          <p:cNvPr id="72706" name="Line 2"/>
          <p:cNvSpPr>
            <a:spLocks noChangeShapeType="1"/>
          </p:cNvSpPr>
          <p:nvPr/>
        </p:nvSpPr>
        <p:spPr bwMode="auto">
          <a:xfrm>
            <a:off x="1447800" y="1524000"/>
            <a:ext cx="6629400" cy="0"/>
          </a:xfrm>
          <a:prstGeom prst="line">
            <a:avLst/>
          </a:prstGeom>
          <a:noFill/>
          <a:ln w="9525">
            <a:solidFill>
              <a:srgbClr val="993300"/>
            </a:solidFill>
            <a:round/>
            <a:headEnd/>
            <a:tailEnd/>
          </a:ln>
        </p:spPr>
        <p:txBody>
          <a:bodyPr wrap="none" anchor="ctr"/>
          <a:lstStyle/>
          <a:p>
            <a:endParaRPr lang="en-US" dirty="0"/>
          </a:p>
        </p:txBody>
      </p:sp>
      <p:sp>
        <p:nvSpPr>
          <p:cNvPr id="479235" name="Text Box 3"/>
          <p:cNvSpPr txBox="1">
            <a:spLocks noChangeArrowheads="1"/>
          </p:cNvSpPr>
          <p:nvPr/>
        </p:nvSpPr>
        <p:spPr bwMode="auto">
          <a:xfrm>
            <a:off x="1066800" y="1282700"/>
            <a:ext cx="7620000" cy="4905958"/>
          </a:xfrm>
          <a:prstGeom prst="rect">
            <a:avLst/>
          </a:prstGeom>
          <a:solidFill>
            <a:srgbClr val="DCEDF0"/>
          </a:solidFill>
          <a:ln w="9525">
            <a:solidFill>
              <a:srgbClr val="FFCC00"/>
            </a:solidFill>
            <a:miter lim="800000"/>
            <a:headEnd/>
            <a:tailEnd/>
          </a:ln>
          <a:effectLst>
            <a:outerShdw dist="107763" dir="2700000" algn="ctr" rotWithShape="0">
              <a:srgbClr val="91C56D">
                <a:alpha val="50000"/>
              </a:srgbClr>
            </a:outerShdw>
          </a:effectLst>
        </p:spPr>
        <p:txBody>
          <a:bodyPr>
            <a:spAutoFit/>
          </a:bodyPr>
          <a:lstStyle/>
          <a:p>
            <a:pPr eaLnBrk="0" hangingPunct="0">
              <a:lnSpc>
                <a:spcPct val="55000"/>
              </a:lnSpc>
              <a:spcBef>
                <a:spcPct val="50000"/>
              </a:spcBef>
              <a:defRPr/>
            </a:pPr>
            <a:endParaRPr lang="en-US" sz="3200" b="1" dirty="0">
              <a:solidFill>
                <a:srgbClr val="0066CC"/>
              </a:solidFill>
              <a:effectLst>
                <a:outerShdw blurRad="38100" dist="38100" dir="2700000" algn="tl">
                  <a:srgbClr val="000000"/>
                </a:outerShdw>
              </a:effectLst>
              <a:latin typeface="Swis721 Cn BT"/>
            </a:endParaRP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The Chesapeake Bay Restoration  </a:t>
            </a:r>
          </a:p>
          <a:p>
            <a:pPr algn="ctr" eaLnBrk="0" hangingPunct="0">
              <a:lnSpc>
                <a:spcPct val="55000"/>
              </a:lnSpc>
              <a:spcBef>
                <a:spcPct val="50000"/>
              </a:spcBef>
              <a:defRPr/>
            </a:pPr>
            <a:r>
              <a:rPr lang="en-US" sz="3200" b="1" dirty="0">
                <a:solidFill>
                  <a:schemeClr val="accent1"/>
                </a:solidFill>
                <a:effectLst>
                  <a:outerShdw blurRad="38100" dist="38100" dir="2700000" algn="tl">
                    <a:srgbClr val="000000"/>
                  </a:outerShdw>
                </a:effectLst>
                <a:latin typeface="Swis721 Cn BT"/>
              </a:rPr>
              <a:t>A Short History - Key Events</a:t>
            </a:r>
            <a:r>
              <a:rPr lang="en-US" sz="3200" b="1" dirty="0">
                <a:solidFill>
                  <a:srgbClr val="0066CC"/>
                </a:solidFill>
                <a:effectLst>
                  <a:outerShdw blurRad="38100" dist="38100" dir="2700000" algn="tl">
                    <a:srgbClr val="000000"/>
                  </a:outerShdw>
                </a:effectLst>
                <a:latin typeface="Swis721 Cn BT"/>
              </a:rPr>
              <a:t> </a:t>
            </a:r>
            <a:endParaRPr lang="en-US" sz="3200" dirty="0">
              <a:solidFill>
                <a:srgbClr val="0066CC"/>
              </a:solidFill>
              <a:latin typeface="Swis721 Cn BT"/>
            </a:endParaRPr>
          </a:p>
          <a:p>
            <a:pPr eaLnBrk="0" hangingPunct="0">
              <a:lnSpc>
                <a:spcPct val="55000"/>
              </a:lnSpc>
              <a:spcBef>
                <a:spcPct val="50000"/>
              </a:spcBef>
              <a:defRPr/>
            </a:pPr>
            <a:endParaRPr lang="en-US" sz="2000" dirty="0">
              <a:solidFill>
                <a:srgbClr val="0066CC"/>
              </a:solidFill>
              <a:latin typeface="Swis721 Cn BT"/>
            </a:endParaRPr>
          </a:p>
          <a:p>
            <a:pPr eaLnBrk="0" hangingPunct="0">
              <a:lnSpc>
                <a:spcPct val="55000"/>
              </a:lnSpc>
              <a:spcBef>
                <a:spcPct val="60000"/>
              </a:spcBef>
              <a:buFontTx/>
              <a:buChar char="•"/>
              <a:defRPr/>
            </a:pPr>
            <a:r>
              <a:rPr lang="en-US" sz="2000" dirty="0">
                <a:solidFill>
                  <a:srgbClr val="080808"/>
                </a:solidFill>
              </a:rPr>
              <a:t>1960s-70s 	Visible decline in Bay resources</a:t>
            </a:r>
          </a:p>
          <a:p>
            <a:pPr eaLnBrk="0" hangingPunct="0">
              <a:lnSpc>
                <a:spcPct val="55000"/>
              </a:lnSpc>
              <a:spcBef>
                <a:spcPct val="60000"/>
              </a:spcBef>
              <a:buFontTx/>
              <a:buChar char="•"/>
              <a:defRPr/>
            </a:pPr>
            <a:r>
              <a:rPr lang="en-US" sz="2000" dirty="0">
                <a:solidFill>
                  <a:srgbClr val="080808"/>
                </a:solidFill>
              </a:rPr>
              <a:t>1967 		Chesapeake Bay Foundation established</a:t>
            </a:r>
          </a:p>
          <a:p>
            <a:pPr eaLnBrk="0" hangingPunct="0">
              <a:lnSpc>
                <a:spcPct val="55000"/>
              </a:lnSpc>
              <a:spcBef>
                <a:spcPct val="60000"/>
              </a:spcBef>
              <a:buFontTx/>
              <a:buChar char="•"/>
              <a:defRPr/>
            </a:pPr>
            <a:r>
              <a:rPr lang="en-US" sz="2000" dirty="0">
                <a:solidFill>
                  <a:srgbClr val="080808"/>
                </a:solidFill>
              </a:rPr>
              <a:t>1976-1982 	EPA conducts 5-year Bay study </a:t>
            </a:r>
          </a:p>
          <a:p>
            <a:pPr eaLnBrk="0" hangingPunct="0">
              <a:lnSpc>
                <a:spcPct val="55000"/>
              </a:lnSpc>
              <a:spcBef>
                <a:spcPct val="60000"/>
              </a:spcBef>
              <a:buFontTx/>
              <a:buChar char="•"/>
              <a:defRPr/>
            </a:pPr>
            <a:r>
              <a:rPr lang="en-US" sz="2000" b="1" dirty="0">
                <a:solidFill>
                  <a:srgbClr val="000000"/>
                </a:solidFill>
              </a:rPr>
              <a:t>1980</a:t>
            </a:r>
            <a:r>
              <a:rPr lang="en-US" sz="2000" b="1" dirty="0">
                <a:solidFill>
                  <a:srgbClr val="FF0000"/>
                </a:solidFill>
              </a:rPr>
              <a:t> </a:t>
            </a:r>
            <a:r>
              <a:rPr lang="en-US" sz="2000" dirty="0">
                <a:solidFill>
                  <a:srgbClr val="080808"/>
                </a:solidFill>
              </a:rPr>
              <a:t>		</a:t>
            </a:r>
            <a:r>
              <a:rPr lang="en-US" b="1" dirty="0">
                <a:solidFill>
                  <a:srgbClr val="000000"/>
                </a:solidFill>
              </a:rPr>
              <a:t>Chesapeake Bay Commission established</a:t>
            </a:r>
          </a:p>
          <a:p>
            <a:pPr eaLnBrk="0" hangingPunct="0">
              <a:lnSpc>
                <a:spcPct val="55000"/>
              </a:lnSpc>
              <a:spcBef>
                <a:spcPct val="60000"/>
              </a:spcBef>
              <a:buFontTx/>
              <a:buChar char="•"/>
              <a:defRPr/>
            </a:pPr>
            <a:r>
              <a:rPr lang="en-US" sz="2000" dirty="0">
                <a:solidFill>
                  <a:srgbClr val="080808"/>
                </a:solidFill>
              </a:rPr>
              <a:t>1983 		</a:t>
            </a:r>
            <a:r>
              <a:rPr lang="en-US" sz="2000" b="1" dirty="0">
                <a:solidFill>
                  <a:srgbClr val="0070C0"/>
                </a:solidFill>
              </a:rPr>
              <a:t>First Bay Agreement</a:t>
            </a:r>
            <a:r>
              <a:rPr lang="en-US" sz="2000" dirty="0">
                <a:solidFill>
                  <a:srgbClr val="0070C0"/>
                </a:solidFill>
              </a:rPr>
              <a:t> </a:t>
            </a:r>
            <a:r>
              <a:rPr lang="en-US" sz="2000" dirty="0">
                <a:solidFill>
                  <a:srgbClr val="080808"/>
                </a:solidFill>
              </a:rPr>
              <a:t>- Bay Program created</a:t>
            </a:r>
          </a:p>
          <a:p>
            <a:pPr eaLnBrk="0" hangingPunct="0">
              <a:lnSpc>
                <a:spcPct val="55000"/>
              </a:lnSpc>
              <a:spcBef>
                <a:spcPct val="60000"/>
              </a:spcBef>
              <a:buFontTx/>
              <a:buChar char="•"/>
              <a:defRPr/>
            </a:pPr>
            <a:r>
              <a:rPr lang="en-US" sz="2000" dirty="0">
                <a:solidFill>
                  <a:srgbClr val="080808"/>
                </a:solidFill>
              </a:rPr>
              <a:t>1987 		</a:t>
            </a:r>
            <a:r>
              <a:rPr lang="en-US" sz="2000" b="1" dirty="0">
                <a:solidFill>
                  <a:srgbClr val="0070C0"/>
                </a:solidFill>
              </a:rPr>
              <a:t>Second Bay Agreement</a:t>
            </a:r>
            <a:r>
              <a:rPr lang="en-US" sz="2000" dirty="0">
                <a:solidFill>
                  <a:srgbClr val="0070C0"/>
                </a:solidFill>
              </a:rPr>
              <a:t> </a:t>
            </a:r>
            <a:r>
              <a:rPr lang="en-US" sz="2000" dirty="0">
                <a:solidFill>
                  <a:schemeClr val="bg1"/>
                </a:solidFill>
              </a:rPr>
              <a:t>– </a:t>
            </a:r>
            <a:r>
              <a:rPr lang="en-US" sz="2000" dirty="0" smtClean="0">
                <a:solidFill>
                  <a:srgbClr val="080808"/>
                </a:solidFill>
              </a:rPr>
              <a:t>Accountability</a:t>
            </a:r>
            <a:r>
              <a:rPr lang="en-US" sz="2000" dirty="0">
                <a:solidFill>
                  <a:srgbClr val="080808"/>
                </a:solidFill>
              </a:rPr>
              <a:t>		</a:t>
            </a:r>
          </a:p>
          <a:p>
            <a:pPr eaLnBrk="0" hangingPunct="0">
              <a:lnSpc>
                <a:spcPct val="55000"/>
              </a:lnSpc>
              <a:spcBef>
                <a:spcPct val="60000"/>
              </a:spcBef>
              <a:buFontTx/>
              <a:buChar char="•"/>
              <a:defRPr/>
            </a:pPr>
            <a:r>
              <a:rPr lang="en-US" sz="2000" dirty="0">
                <a:solidFill>
                  <a:srgbClr val="080808"/>
                </a:solidFill>
              </a:rPr>
              <a:t>1992 		</a:t>
            </a:r>
            <a:r>
              <a:rPr lang="en-US" sz="2000" b="1" dirty="0">
                <a:solidFill>
                  <a:srgbClr val="0070C0"/>
                </a:solidFill>
              </a:rPr>
              <a:t>Amendments to Agreement </a:t>
            </a:r>
            <a:r>
              <a:rPr lang="en-US" sz="2000" dirty="0" smtClean="0">
                <a:solidFill>
                  <a:srgbClr val="0070C0"/>
                </a:solidFill>
              </a:rPr>
              <a:t>– </a:t>
            </a:r>
            <a:r>
              <a:rPr lang="en-US" sz="2000" dirty="0">
                <a:solidFill>
                  <a:schemeClr val="bg1"/>
                </a:solidFill>
              </a:rPr>
              <a:t>Tributary</a:t>
            </a:r>
            <a:r>
              <a:rPr lang="en-US" sz="2000" dirty="0" smtClean="0">
                <a:solidFill>
                  <a:srgbClr val="0070C0"/>
                </a:solidFill>
              </a:rPr>
              <a:t> </a:t>
            </a:r>
            <a:r>
              <a:rPr lang="en-US" sz="2000" dirty="0">
                <a:solidFill>
                  <a:srgbClr val="080808"/>
                </a:solidFill>
              </a:rPr>
              <a:t>Strategies</a:t>
            </a:r>
          </a:p>
          <a:p>
            <a:pPr eaLnBrk="0" hangingPunct="0">
              <a:lnSpc>
                <a:spcPct val="55000"/>
              </a:lnSpc>
              <a:spcBef>
                <a:spcPct val="60000"/>
              </a:spcBef>
              <a:buFontTx/>
              <a:buChar char="•"/>
              <a:defRPr/>
            </a:pPr>
            <a:r>
              <a:rPr lang="en-US" sz="2000" dirty="0">
                <a:solidFill>
                  <a:srgbClr val="000000"/>
                </a:solidFill>
              </a:rPr>
              <a:t>2000 </a:t>
            </a:r>
            <a:r>
              <a:rPr lang="en-US" sz="2000" dirty="0"/>
              <a:t>		</a:t>
            </a:r>
            <a:r>
              <a:rPr lang="en-US" sz="2000" b="1" dirty="0">
                <a:solidFill>
                  <a:srgbClr val="0070C0"/>
                </a:solidFill>
              </a:rPr>
              <a:t>Third Bay Agreement</a:t>
            </a:r>
            <a:r>
              <a:rPr lang="en-US" sz="2000" dirty="0">
                <a:solidFill>
                  <a:srgbClr val="0070C0"/>
                </a:solidFill>
              </a:rPr>
              <a:t> </a:t>
            </a:r>
            <a:r>
              <a:rPr lang="en-US" sz="2000" dirty="0">
                <a:solidFill>
                  <a:srgbClr val="000000"/>
                </a:solidFill>
              </a:rPr>
              <a:t>– </a:t>
            </a:r>
            <a:r>
              <a:rPr lang="en-US" sz="2000" dirty="0" smtClean="0">
                <a:solidFill>
                  <a:srgbClr val="000000"/>
                </a:solidFill>
              </a:rPr>
              <a:t>Water Quality &amp; Focus</a:t>
            </a:r>
            <a:endParaRPr lang="en-US" sz="2000" dirty="0">
              <a:solidFill>
                <a:srgbClr val="000000"/>
              </a:solidFill>
            </a:endParaRPr>
          </a:p>
          <a:p>
            <a:pPr eaLnBrk="0" hangingPunct="0">
              <a:lnSpc>
                <a:spcPct val="55000"/>
              </a:lnSpc>
              <a:spcBef>
                <a:spcPct val="60000"/>
              </a:spcBef>
              <a:defRPr/>
            </a:pPr>
            <a:endParaRPr lang="en-US" sz="2000" dirty="0">
              <a:solidFill>
                <a:srgbClr val="080808"/>
              </a:solidFill>
            </a:endParaRPr>
          </a:p>
        </p:txBody>
      </p:sp>
      <p:sp>
        <p:nvSpPr>
          <p:cNvPr id="72708" name="AutoShape 5"/>
          <p:cNvSpPr>
            <a:spLocks noChangeArrowheads="1"/>
          </p:cNvSpPr>
          <p:nvPr/>
        </p:nvSpPr>
        <p:spPr bwMode="auto">
          <a:xfrm>
            <a:off x="457200" y="2133600"/>
            <a:ext cx="485775" cy="3886200"/>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endParaRPr lang="en-US" dirty="0"/>
          </a:p>
        </p:txBody>
      </p:sp>
      <p:sp>
        <p:nvSpPr>
          <p:cNvPr id="72709" name="Text Box 6"/>
          <p:cNvSpPr txBox="1">
            <a:spLocks noChangeArrowheads="1"/>
          </p:cNvSpPr>
          <p:nvPr/>
        </p:nvSpPr>
        <p:spPr bwMode="auto">
          <a:xfrm>
            <a:off x="0" y="1600200"/>
            <a:ext cx="962025" cy="457200"/>
          </a:xfrm>
          <a:prstGeom prst="rect">
            <a:avLst/>
          </a:prstGeom>
          <a:noFill/>
          <a:ln w="9525">
            <a:noFill/>
            <a:miter lim="800000"/>
            <a:headEnd/>
            <a:tailEnd/>
          </a:ln>
        </p:spPr>
        <p:txBody>
          <a:bodyPr wrap="none">
            <a:spAutoFit/>
          </a:bodyPr>
          <a:lstStyle/>
          <a:p>
            <a:r>
              <a:rPr lang="en-US" sz="2400" b="1" dirty="0">
                <a:latin typeface="Tw Cen MT" pitchFamily="34" charset="0"/>
              </a:rPr>
              <a:t>1960s</a:t>
            </a:r>
          </a:p>
        </p:txBody>
      </p:sp>
      <p:sp>
        <p:nvSpPr>
          <p:cNvPr id="72710" name="Text Box 7"/>
          <p:cNvSpPr txBox="1">
            <a:spLocks noChangeArrowheads="1"/>
          </p:cNvSpPr>
          <p:nvPr/>
        </p:nvSpPr>
        <p:spPr bwMode="auto">
          <a:xfrm>
            <a:off x="228600" y="6221413"/>
            <a:ext cx="968375" cy="457200"/>
          </a:xfrm>
          <a:prstGeom prst="rect">
            <a:avLst/>
          </a:prstGeom>
          <a:noFill/>
          <a:ln w="9525">
            <a:noFill/>
            <a:miter lim="800000"/>
            <a:headEnd/>
            <a:tailEnd/>
          </a:ln>
        </p:spPr>
        <p:txBody>
          <a:bodyPr>
            <a:spAutoFit/>
          </a:bodyPr>
          <a:lstStyle/>
          <a:p>
            <a:r>
              <a:rPr lang="en-US" sz="2400" b="1" dirty="0" smtClean="0">
                <a:latin typeface="Tw Cen MT" pitchFamily="34" charset="0"/>
              </a:rPr>
              <a:t>2000</a:t>
            </a:r>
            <a:endParaRPr lang="en-US" sz="2400" b="1" dirty="0">
              <a:latin typeface="Tw Cen MT" pitchFamily="34" charset="0"/>
            </a:endParaRPr>
          </a:p>
        </p:txBody>
      </p:sp>
      <p:sp>
        <p:nvSpPr>
          <p:cNvPr id="8" name="Title 1"/>
          <p:cNvSpPr txBox="1">
            <a:spLocks/>
          </p:cNvSpPr>
          <p:nvPr/>
        </p:nvSpPr>
        <p:spPr>
          <a:xfrm>
            <a:off x="228600" y="381000"/>
            <a:ext cx="8610600" cy="869950"/>
          </a:xfrm>
          <a:prstGeom prst="rect">
            <a:avLst/>
          </a:prstGeom>
        </p:spPr>
        <p:txBody>
          <a:bodyPr/>
          <a:lstStyle/>
          <a:p>
            <a:pPr algn="ctr">
              <a:lnSpc>
                <a:spcPts val="3300"/>
              </a:lnSpc>
              <a:defRPr/>
            </a:pPr>
            <a:r>
              <a:rPr lang="en-US" sz="4400" b="1" dirty="0" smtClean="0">
                <a:solidFill>
                  <a:srgbClr val="7030A0"/>
                </a:solidFill>
                <a:latin typeface="+mj-lt"/>
                <a:ea typeface="+mj-ea"/>
                <a:cs typeface="+mj-cs"/>
              </a:rPr>
              <a:t>EVOLVING POLICY HISTORY</a:t>
            </a:r>
            <a:endParaRPr lang="en-US" sz="4400" b="1" dirty="0">
              <a:solidFill>
                <a:srgbClr val="7030A0"/>
              </a:solidFill>
              <a:latin typeface="+mj-lt"/>
              <a:ea typeface="+mj-ea"/>
              <a:cs typeface="+mj-cs"/>
            </a:endParaRPr>
          </a:p>
        </p:txBody>
      </p:sp>
      <p:sp>
        <p:nvSpPr>
          <p:cNvPr id="9" name="Oval 8"/>
          <p:cNvSpPr/>
          <p:nvPr/>
        </p:nvSpPr>
        <p:spPr>
          <a:xfrm>
            <a:off x="2514600" y="4648200"/>
            <a:ext cx="3733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358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15137</TotalTime>
  <Words>4073</Words>
  <Application>Microsoft Office PowerPoint</Application>
  <PresentationFormat>On-screen Show (4:3)</PresentationFormat>
  <Paragraphs>548</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Restoring the Chesapeake One Agreement at a Time  One Law at a Time   One Step at a Time</vt:lpstr>
      <vt:lpstr>Briefing</vt:lpstr>
      <vt:lpstr>PowerPoint Presentation</vt:lpstr>
      <vt:lpstr>PowerPoint Presentation</vt:lpstr>
      <vt:lpstr>CHESAPEAKE BAY PROGRAM “born”</vt:lpstr>
      <vt:lpstr>MARYLAND</vt:lpstr>
      <vt:lpstr>VIRGINIA</vt:lpstr>
      <vt:lpstr>PENNSYLVANIA</vt:lpstr>
      <vt:lpstr>PowerPoint Presentation</vt:lpstr>
      <vt:lpstr>MARYLAND</vt:lpstr>
      <vt:lpstr>VIRGINIA</vt:lpstr>
      <vt:lpstr>PENNSYLVANIA</vt:lpstr>
      <vt:lpstr>PowerPoint Presentation</vt:lpstr>
      <vt:lpstr>    C2K Game Changers</vt:lpstr>
      <vt:lpstr>Legislation Post C2K (2000-)</vt:lpstr>
      <vt:lpstr>PowerPoint Presentation</vt:lpstr>
      <vt:lpstr>Is the Content Right?</vt:lpstr>
      <vt:lpstr>Is the Content Right?</vt:lpstr>
      <vt:lpstr>PowerPoint Presentation</vt:lpstr>
      <vt:lpstr>PowerPoint Presentation</vt:lpstr>
      <vt:lpstr>CBC Priorities</vt:lpstr>
      <vt:lpstr>MARYLAND’S CHESAPEAKE BAY:   It’s about protecting home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Swanson</dc:creator>
  <cp:lastModifiedBy>Ann</cp:lastModifiedBy>
  <cp:revision>549</cp:revision>
  <cp:lastPrinted>2014-02-05T16:59:20Z</cp:lastPrinted>
  <dcterms:created xsi:type="dcterms:W3CDTF">2011-06-14T18:01:01Z</dcterms:created>
  <dcterms:modified xsi:type="dcterms:W3CDTF">2014-02-25T22:58:02Z</dcterms:modified>
</cp:coreProperties>
</file>