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7CDE96-A993-47AC-96F6-4CD41A52A7C5}"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793828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CDE96-A993-47AC-96F6-4CD41A52A7C5}"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384767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CDE96-A993-47AC-96F6-4CD41A52A7C5}"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2209671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CDE96-A993-47AC-96F6-4CD41A52A7C5}"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1818747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7CDE96-A993-47AC-96F6-4CD41A52A7C5}" type="datetimeFigureOut">
              <a:rPr lang="en-US" smtClean="0"/>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413377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7CDE96-A993-47AC-96F6-4CD41A52A7C5}" type="datetimeFigureOut">
              <a:rPr lang="en-US" smtClean="0"/>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147778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7CDE96-A993-47AC-96F6-4CD41A52A7C5}" type="datetimeFigureOut">
              <a:rPr lang="en-US" smtClean="0"/>
              <a:t>8/4/2015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2548711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7CDE96-A993-47AC-96F6-4CD41A52A7C5}" type="datetimeFigureOut">
              <a:rPr lang="en-US" smtClean="0"/>
              <a:t>8/4/2015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208130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CDE96-A993-47AC-96F6-4CD41A52A7C5}" type="datetimeFigureOut">
              <a:rPr lang="en-US" smtClean="0"/>
              <a:t>8/4/2015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3459623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CDE96-A993-47AC-96F6-4CD41A52A7C5}" type="datetimeFigureOut">
              <a:rPr lang="en-US" smtClean="0"/>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189530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CDE96-A993-47AC-96F6-4CD41A52A7C5}" type="datetimeFigureOut">
              <a:rPr lang="en-US" smtClean="0"/>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E8BE9-80B9-42A5-861F-6F011A10CECA}" type="slidenum">
              <a:rPr lang="en-US" smtClean="0"/>
              <a:t>‹#›</a:t>
            </a:fld>
            <a:endParaRPr lang="en-US"/>
          </a:p>
        </p:txBody>
      </p:sp>
    </p:spTree>
    <p:extLst>
      <p:ext uri="{BB962C8B-B14F-4D97-AF65-F5344CB8AC3E}">
        <p14:creationId xmlns:p14="http://schemas.microsoft.com/office/powerpoint/2010/main" val="52190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CDE96-A993-47AC-96F6-4CD41A52A7C5}" type="datetimeFigureOut">
              <a:rPr lang="en-US" smtClean="0"/>
              <a:t>8/4/2015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E8BE9-80B9-42A5-861F-6F011A10CECA}" type="slidenum">
              <a:rPr lang="en-US" smtClean="0"/>
              <a:t>‹#›</a:t>
            </a:fld>
            <a:endParaRPr lang="en-US"/>
          </a:p>
        </p:txBody>
      </p:sp>
    </p:spTree>
    <p:extLst>
      <p:ext uri="{BB962C8B-B14F-4D97-AF65-F5344CB8AC3E}">
        <p14:creationId xmlns:p14="http://schemas.microsoft.com/office/powerpoint/2010/main" val="1720134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978249"/>
              </p:ext>
            </p:extLst>
          </p:nvPr>
        </p:nvGraphicFramePr>
        <p:xfrm>
          <a:off x="425117" y="593558"/>
          <a:ext cx="10583665" cy="5587083"/>
        </p:xfrm>
        <a:graphic>
          <a:graphicData uri="http://schemas.openxmlformats.org/drawingml/2006/table">
            <a:tbl>
              <a:tblPr firstRow="1" firstCol="1" bandRow="1">
                <a:tableStyleId>{5C22544A-7EE6-4342-B048-85BDC9FD1C3A}</a:tableStyleId>
              </a:tblPr>
              <a:tblGrid>
                <a:gridCol w="1816531"/>
                <a:gridCol w="1764455"/>
                <a:gridCol w="937367"/>
                <a:gridCol w="1268202"/>
                <a:gridCol w="827088"/>
                <a:gridCol w="882227"/>
                <a:gridCol w="882227"/>
                <a:gridCol w="1047645"/>
                <a:gridCol w="1157923"/>
              </a:tblGrid>
              <a:tr h="411128">
                <a:tc gridSpan="9">
                  <a:txBody>
                    <a:bodyPr/>
                    <a:lstStyle/>
                    <a:p>
                      <a:pPr marL="0" marR="0">
                        <a:lnSpc>
                          <a:spcPct val="107000"/>
                        </a:lnSpc>
                        <a:spcBef>
                          <a:spcPts val="0"/>
                        </a:spcBef>
                        <a:spcAft>
                          <a:spcPts val="0"/>
                        </a:spcAft>
                      </a:pPr>
                      <a:r>
                        <a:rPr lang="en-US" sz="500">
                          <a:effectLst/>
                        </a:rPr>
                        <a:t> </a:t>
                      </a:r>
                      <a:endParaRPr lang="en-US" sz="1000">
                        <a:effectLst/>
                      </a:endParaRPr>
                    </a:p>
                    <a:p>
                      <a:pPr marL="0" marR="0">
                        <a:lnSpc>
                          <a:spcPct val="107000"/>
                        </a:lnSpc>
                        <a:spcBef>
                          <a:spcPts val="0"/>
                        </a:spcBef>
                        <a:spcAft>
                          <a:spcPts val="0"/>
                        </a:spcAft>
                      </a:pPr>
                      <a:r>
                        <a:rPr lang="en-US" sz="900">
                          <a:effectLst/>
                        </a:rPr>
                        <a:t>Management Approach 1: Identify an appropriate suite of metrics to measure the multiple facets of stream health to complement the baywide Chessie BIBI.</a:t>
                      </a:r>
                      <a:endParaRPr lang="en-US" sz="1000">
                        <a:effectLst/>
                      </a:endParaRPr>
                    </a:p>
                    <a:p>
                      <a:pPr marL="0" marR="0">
                        <a:lnSpc>
                          <a:spcPct val="107000"/>
                        </a:lnSpc>
                        <a:spcBef>
                          <a:spcPts val="0"/>
                        </a:spcBef>
                        <a:spcAft>
                          <a:spcPts val="0"/>
                        </a:spcAft>
                      </a:pPr>
                      <a:r>
                        <a:rPr lang="en-US" sz="500">
                          <a:effectLst/>
                        </a:rPr>
                        <a:t> </a:t>
                      </a:r>
                      <a:endParaRPr lang="en-US" sz="1000">
                        <a:effectLst/>
                        <a:latin typeface="Times New Roman" panose="02020603050405020304" pitchFamily="18" charset="0"/>
                        <a:ea typeface="Times New Roman" panose="02020603050405020304" pitchFamily="18" charset="0"/>
                      </a:endParaRPr>
                    </a:p>
                  </a:txBody>
                  <a:tcPr marL="61410" marR="6141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46375">
                <a:tc>
                  <a:txBody>
                    <a:bodyPr/>
                    <a:lstStyle/>
                    <a:p>
                      <a:pPr marL="0" marR="0" algn="ctr">
                        <a:lnSpc>
                          <a:spcPct val="107000"/>
                        </a:lnSpc>
                        <a:spcBef>
                          <a:spcPts val="0"/>
                        </a:spcBef>
                        <a:spcAft>
                          <a:spcPts val="0"/>
                        </a:spcAft>
                      </a:pPr>
                      <a:r>
                        <a:rPr lang="en-US" sz="900" dirty="0">
                          <a:effectLst/>
                        </a:rPr>
                        <a:t>Key Action </a:t>
                      </a:r>
                      <a:endParaRPr lang="en-US" sz="1000" dirty="0">
                        <a:effectLst/>
                      </a:endParaRPr>
                    </a:p>
                    <a:p>
                      <a:pPr marL="0" marR="0" algn="ctr">
                        <a:lnSpc>
                          <a:spcPct val="107000"/>
                        </a:lnSpc>
                        <a:spcBef>
                          <a:spcPts val="0"/>
                        </a:spcBef>
                        <a:spcAft>
                          <a:spcPts val="0"/>
                        </a:spcAft>
                      </a:pPr>
                      <a:r>
                        <a:rPr lang="en-US" sz="700" dirty="0">
                          <a:effectLst/>
                        </a:rPr>
                        <a:t>Description of work/project.  Define each major action step on its own row. Identify specific program that will be used to achieve action.</a:t>
                      </a:r>
                      <a:endParaRPr lang="en-US" sz="1000" dirty="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gn="ctr">
                        <a:lnSpc>
                          <a:spcPct val="107000"/>
                        </a:lnSpc>
                        <a:spcBef>
                          <a:spcPts val="0"/>
                        </a:spcBef>
                        <a:spcAft>
                          <a:spcPts val="0"/>
                        </a:spcAft>
                      </a:pPr>
                      <a:r>
                        <a:rPr lang="en-US" sz="900">
                          <a:effectLst/>
                        </a:rPr>
                        <a:t>Performance Target(s)</a:t>
                      </a:r>
                      <a:endParaRPr lang="en-US" sz="1000">
                        <a:effectLst/>
                      </a:endParaRPr>
                    </a:p>
                    <a:p>
                      <a:pPr marL="0" marR="0" algn="ctr">
                        <a:lnSpc>
                          <a:spcPct val="107000"/>
                        </a:lnSpc>
                        <a:spcBef>
                          <a:spcPts val="0"/>
                        </a:spcBef>
                        <a:spcAft>
                          <a:spcPts val="0"/>
                        </a:spcAft>
                      </a:pPr>
                      <a:r>
                        <a:rPr lang="en-US" sz="700">
                          <a:effectLst/>
                        </a:rPr>
                        <a:t>Identify incremental steps to achieve Key Action</a:t>
                      </a:r>
                      <a:endParaRPr lang="en-US" sz="1000">
                        <a:effectLst/>
                        <a:latin typeface="Times New Roman" panose="02020603050405020304" pitchFamily="18" charset="0"/>
                        <a:ea typeface="Times New Roman" panose="02020603050405020304" pitchFamily="18" charset="0"/>
                      </a:endParaRPr>
                    </a:p>
                  </a:txBody>
                  <a:tcPr marL="61410" marR="61410" marT="0" marB="0"/>
                </a:tc>
                <a:tc>
                  <a:txBody>
                    <a:bodyPr/>
                    <a:lstStyle/>
                    <a:p>
                      <a:pPr marL="0" marR="0" algn="ctr">
                        <a:lnSpc>
                          <a:spcPct val="107000"/>
                        </a:lnSpc>
                        <a:spcBef>
                          <a:spcPts val="0"/>
                        </a:spcBef>
                        <a:spcAft>
                          <a:spcPts val="0"/>
                        </a:spcAft>
                      </a:pPr>
                      <a:r>
                        <a:rPr lang="en-US" sz="900">
                          <a:effectLst/>
                        </a:rPr>
                        <a:t>Partners</a:t>
                      </a:r>
                      <a:endParaRPr lang="en-US" sz="1000">
                        <a:effectLst/>
                      </a:endParaRPr>
                    </a:p>
                    <a:p>
                      <a:pPr marL="0" marR="0" algn="ctr">
                        <a:lnSpc>
                          <a:spcPct val="107000"/>
                        </a:lnSpc>
                        <a:spcBef>
                          <a:spcPts val="0"/>
                        </a:spcBef>
                        <a:spcAft>
                          <a:spcPts val="0"/>
                        </a:spcAft>
                      </a:pPr>
                      <a:r>
                        <a:rPr lang="en-US" sz="900">
                          <a:effectLst/>
                        </a:rPr>
                        <a:t>Responsible</a:t>
                      </a:r>
                      <a:r>
                        <a:rPr lang="en-US" sz="800">
                          <a:effectLst/>
                        </a:rPr>
                        <a:t> </a:t>
                      </a:r>
                      <a:endParaRPr lang="en-US" sz="1000">
                        <a:effectLst/>
                      </a:endParaRPr>
                    </a:p>
                    <a:p>
                      <a:pPr marL="0" marR="0" algn="ctr">
                        <a:lnSpc>
                          <a:spcPct val="107000"/>
                        </a:lnSpc>
                        <a:spcBef>
                          <a:spcPts val="0"/>
                        </a:spcBef>
                        <a:spcAft>
                          <a:spcPts val="0"/>
                        </a:spcAft>
                      </a:pPr>
                      <a:r>
                        <a:rPr lang="en-US" sz="700">
                          <a:effectLst/>
                        </a:rPr>
                        <a:t>Identify responsible partner for each step</a:t>
                      </a:r>
                      <a:r>
                        <a:rPr lang="en-US" sz="800">
                          <a:effectLst/>
                        </a:rPr>
                        <a:t>.</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gn="ctr">
                        <a:lnSpc>
                          <a:spcPct val="107000"/>
                        </a:lnSpc>
                        <a:spcBef>
                          <a:spcPts val="0"/>
                        </a:spcBef>
                        <a:spcAft>
                          <a:spcPts val="0"/>
                        </a:spcAft>
                      </a:pPr>
                      <a:r>
                        <a:rPr lang="en-US" sz="900">
                          <a:effectLst/>
                        </a:rPr>
                        <a:t>Geographic Location</a:t>
                      </a:r>
                      <a:endParaRPr lang="en-US" sz="1000">
                        <a:effectLst/>
                        <a:latin typeface="Times New Roman" panose="02020603050405020304" pitchFamily="18" charset="0"/>
                        <a:ea typeface="Times New Roman" panose="02020603050405020304" pitchFamily="18" charset="0"/>
                      </a:endParaRPr>
                    </a:p>
                  </a:txBody>
                  <a:tcPr marL="61410" marR="61410" marT="0" marB="0"/>
                </a:tc>
                <a:tc>
                  <a:txBody>
                    <a:bodyPr/>
                    <a:lstStyle/>
                    <a:p>
                      <a:pPr marL="0" marR="0" algn="ctr">
                        <a:lnSpc>
                          <a:spcPct val="107000"/>
                        </a:lnSpc>
                        <a:spcBef>
                          <a:spcPts val="0"/>
                        </a:spcBef>
                        <a:spcAft>
                          <a:spcPts val="0"/>
                        </a:spcAft>
                      </a:pPr>
                      <a:r>
                        <a:rPr lang="en-US" sz="900">
                          <a:effectLst/>
                        </a:rPr>
                        <a:t>Timeline</a:t>
                      </a:r>
                      <a:r>
                        <a:rPr lang="en-US" sz="800">
                          <a:effectLst/>
                        </a:rPr>
                        <a:t> </a:t>
                      </a:r>
                      <a:endParaRPr lang="en-US" sz="1000">
                        <a:effectLst/>
                      </a:endParaRPr>
                    </a:p>
                    <a:p>
                      <a:pPr marL="0" marR="0" algn="ctr">
                        <a:lnSpc>
                          <a:spcPct val="107000"/>
                        </a:lnSpc>
                        <a:spcBef>
                          <a:spcPts val="0"/>
                        </a:spcBef>
                        <a:spcAft>
                          <a:spcPts val="0"/>
                        </a:spcAft>
                      </a:pPr>
                      <a:r>
                        <a:rPr lang="en-US" sz="700">
                          <a:effectLst/>
                        </a:rPr>
                        <a:t>Identify completion date (month and year) for each step.</a:t>
                      </a:r>
                      <a:endParaRPr lang="en-US" sz="1000">
                        <a:effectLst/>
                        <a:latin typeface="Times New Roman" panose="02020603050405020304" pitchFamily="18" charset="0"/>
                        <a:ea typeface="Times New Roman" panose="02020603050405020304" pitchFamily="18" charset="0"/>
                      </a:endParaRPr>
                    </a:p>
                  </a:txBody>
                  <a:tcPr marL="61410" marR="61410" marT="0" marB="0"/>
                </a:tc>
                <a:tc>
                  <a:txBody>
                    <a:bodyPr/>
                    <a:lstStyle/>
                    <a:p>
                      <a:pPr marL="0" marR="0" algn="ctr">
                        <a:lnSpc>
                          <a:spcPct val="107000"/>
                        </a:lnSpc>
                        <a:spcBef>
                          <a:spcPts val="0"/>
                        </a:spcBef>
                        <a:spcAft>
                          <a:spcPts val="0"/>
                        </a:spcAft>
                      </a:pPr>
                      <a:r>
                        <a:rPr lang="en-US" sz="900">
                          <a:effectLst/>
                        </a:rPr>
                        <a:t>Estimated Project Cost</a:t>
                      </a:r>
                      <a:r>
                        <a:rPr lang="en-US" sz="700">
                          <a:effectLst/>
                        </a:rPr>
                        <a:t> Best estimate total cost of project (need)</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gn="ctr">
                        <a:lnSpc>
                          <a:spcPct val="107000"/>
                        </a:lnSpc>
                        <a:spcBef>
                          <a:spcPts val="0"/>
                        </a:spcBef>
                        <a:spcAft>
                          <a:spcPts val="0"/>
                        </a:spcAft>
                      </a:pPr>
                      <a:r>
                        <a:rPr lang="en-US" sz="900">
                          <a:effectLst/>
                        </a:rPr>
                        <a:t>Available funding by Partner </a:t>
                      </a:r>
                      <a:endParaRPr lang="en-US" sz="1000">
                        <a:effectLst/>
                      </a:endParaRPr>
                    </a:p>
                    <a:p>
                      <a:pPr marL="0" marR="0" algn="ctr">
                        <a:lnSpc>
                          <a:spcPct val="107000"/>
                        </a:lnSpc>
                        <a:spcBef>
                          <a:spcPts val="0"/>
                        </a:spcBef>
                        <a:spcAft>
                          <a:spcPts val="0"/>
                        </a:spcAft>
                      </a:pPr>
                      <a:r>
                        <a:rPr lang="en-US" sz="900">
                          <a:effectLst/>
                        </a:rPr>
                        <a:t> </a:t>
                      </a:r>
                      <a:endParaRPr lang="en-US" sz="1000">
                        <a:effectLst/>
                        <a:latin typeface="Times New Roman" panose="02020603050405020304" pitchFamily="18" charset="0"/>
                        <a:ea typeface="Times New Roman" panose="02020603050405020304" pitchFamily="18" charset="0"/>
                      </a:endParaRPr>
                    </a:p>
                  </a:txBody>
                  <a:tcPr marL="61410" marR="61410" marT="0" marB="0"/>
                </a:tc>
                <a:tc>
                  <a:txBody>
                    <a:bodyPr/>
                    <a:lstStyle/>
                    <a:p>
                      <a:pPr marL="0" marR="0" algn="ctr">
                        <a:lnSpc>
                          <a:spcPct val="107000"/>
                        </a:lnSpc>
                        <a:spcBef>
                          <a:spcPts val="0"/>
                        </a:spcBef>
                        <a:spcAft>
                          <a:spcPts val="0"/>
                        </a:spcAft>
                      </a:pPr>
                      <a:r>
                        <a:rPr lang="en-US" sz="900">
                          <a:effectLst/>
                        </a:rPr>
                        <a:t>Total</a:t>
                      </a:r>
                      <a:endParaRPr lang="en-US" sz="1000">
                        <a:effectLst/>
                      </a:endParaRPr>
                    </a:p>
                    <a:p>
                      <a:pPr marL="0" marR="0" algn="ctr">
                        <a:lnSpc>
                          <a:spcPct val="107000"/>
                        </a:lnSpc>
                        <a:spcBef>
                          <a:spcPts val="0"/>
                        </a:spcBef>
                        <a:spcAft>
                          <a:spcPts val="0"/>
                        </a:spcAft>
                      </a:pPr>
                      <a:r>
                        <a:rPr lang="en-US" sz="900">
                          <a:effectLst/>
                        </a:rPr>
                        <a:t>Available Funding</a:t>
                      </a:r>
                      <a:r>
                        <a:rPr lang="en-US" sz="800">
                          <a:effectLst/>
                        </a:rPr>
                        <a:t> </a:t>
                      </a:r>
                      <a:endParaRPr lang="en-US" sz="1000">
                        <a:effectLst/>
                      </a:endParaRPr>
                    </a:p>
                    <a:p>
                      <a:pPr marL="0" marR="0" algn="ctr">
                        <a:lnSpc>
                          <a:spcPct val="107000"/>
                        </a:lnSpc>
                        <a:spcBef>
                          <a:spcPts val="0"/>
                        </a:spcBef>
                        <a:spcAft>
                          <a:spcPts val="0"/>
                        </a:spcAft>
                      </a:pPr>
                      <a:r>
                        <a:rPr lang="en-US" sz="700">
                          <a:effectLst/>
                        </a:rPr>
                        <a:t>Roll up of estimated funding</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gn="ctr">
                        <a:lnSpc>
                          <a:spcPct val="107000"/>
                        </a:lnSpc>
                        <a:spcBef>
                          <a:spcPts val="0"/>
                        </a:spcBef>
                        <a:spcAft>
                          <a:spcPts val="0"/>
                        </a:spcAft>
                      </a:pPr>
                      <a:r>
                        <a:rPr lang="en-US" sz="900">
                          <a:effectLst/>
                        </a:rPr>
                        <a:t>Factors Influencing and/or Gap</a:t>
                      </a:r>
                      <a:endParaRPr lang="en-US" sz="1000">
                        <a:effectLst/>
                      </a:endParaRPr>
                    </a:p>
                    <a:p>
                      <a:pPr marL="0" marR="0" algn="ctr">
                        <a:lnSpc>
                          <a:spcPct val="107000"/>
                        </a:lnSpc>
                        <a:spcBef>
                          <a:spcPts val="0"/>
                        </a:spcBef>
                        <a:spcAft>
                          <a:spcPts val="0"/>
                        </a:spcAft>
                      </a:pPr>
                      <a:r>
                        <a:rPr lang="en-US" sz="700">
                          <a:effectLst/>
                        </a:rPr>
                        <a:t>ID related factor or gap in Mgmt. Strat</a:t>
                      </a:r>
                      <a:endParaRPr lang="en-US" sz="1000">
                        <a:effectLst/>
                      </a:endParaRPr>
                    </a:p>
                    <a:p>
                      <a:pPr marL="0" marR="0" algn="ctr">
                        <a:lnSpc>
                          <a:spcPct val="107000"/>
                        </a:lnSpc>
                        <a:spcBef>
                          <a:spcPts val="0"/>
                        </a:spcBef>
                        <a:spcAft>
                          <a:spcPts val="0"/>
                        </a:spcAft>
                      </a:pPr>
                      <a:r>
                        <a:rPr lang="en-US" sz="900">
                          <a:effectLst/>
                        </a:rPr>
                        <a:t> </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r>
              <a:tr h="4129580">
                <a:tc>
                  <a:txBody>
                    <a:bodyPr/>
                    <a:lstStyle/>
                    <a:p>
                      <a:pPr marL="342900" marR="0" lvl="0" indent="-342900">
                        <a:lnSpc>
                          <a:spcPct val="107000"/>
                        </a:lnSpc>
                        <a:spcBef>
                          <a:spcPts val="0"/>
                        </a:spcBef>
                        <a:spcAft>
                          <a:spcPts val="0"/>
                        </a:spcAft>
                        <a:buFont typeface="+mj-lt"/>
                        <a:buAutoNum type="arabicPeriod"/>
                      </a:pPr>
                      <a:r>
                        <a:rPr lang="en-US" sz="900">
                          <a:effectLst/>
                        </a:rPr>
                        <a:t>Develop a definition of stream health, measured as the length (miles) of streams improved that shows the linkage between upland drainages and local stream health, and between local stream health and the health of downstream receiving waters</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nSpc>
                          <a:spcPct val="107000"/>
                        </a:lnSpc>
                        <a:spcBef>
                          <a:spcPts val="0"/>
                        </a:spcBef>
                        <a:spcAft>
                          <a:spcPts val="0"/>
                        </a:spcAft>
                      </a:pPr>
                      <a:r>
                        <a:rPr lang="en-US" sz="900">
                          <a:effectLst/>
                        </a:rPr>
                        <a:t>1. Update and refine the existing Chesapeake basin-wide index of biotic integrity for stream macroinvertebrates, or “Chessie BIBI”</a:t>
                      </a:r>
                      <a:endParaRPr lang="en-US" sz="1000">
                        <a:effectLst/>
                      </a:endParaRPr>
                    </a:p>
                    <a:p>
                      <a:pPr marL="0" marR="0">
                        <a:lnSpc>
                          <a:spcPct val="107000"/>
                        </a:lnSpc>
                        <a:spcBef>
                          <a:spcPts val="0"/>
                        </a:spcBef>
                        <a:spcAft>
                          <a:spcPts val="0"/>
                        </a:spcAft>
                      </a:pPr>
                      <a:r>
                        <a:rPr lang="en-US" sz="900">
                          <a:effectLst/>
                        </a:rPr>
                        <a:t>a) Update the database relational database of stream macroinvertebrates raw data and metrics, habitat scores, and water quality data</a:t>
                      </a:r>
                      <a:endParaRPr lang="en-US" sz="1000">
                        <a:effectLst/>
                      </a:endParaRPr>
                    </a:p>
                    <a:p>
                      <a:pPr marL="0" marR="0">
                        <a:lnSpc>
                          <a:spcPct val="107000"/>
                        </a:lnSpc>
                        <a:spcBef>
                          <a:spcPts val="0"/>
                        </a:spcBef>
                        <a:spcAft>
                          <a:spcPts val="0"/>
                        </a:spcAft>
                      </a:pPr>
                      <a:r>
                        <a:rPr lang="en-US" sz="900">
                          <a:effectLst/>
                        </a:rPr>
                        <a:t>b) Metric and index calculation</a:t>
                      </a:r>
                      <a:endParaRPr lang="en-US" sz="1000">
                        <a:effectLst/>
                      </a:endParaRPr>
                    </a:p>
                    <a:p>
                      <a:pPr marL="0" marR="0">
                        <a:lnSpc>
                          <a:spcPct val="107000"/>
                        </a:lnSpc>
                        <a:spcBef>
                          <a:spcPts val="0"/>
                        </a:spcBef>
                        <a:spcAft>
                          <a:spcPts val="0"/>
                        </a:spcAft>
                      </a:pPr>
                      <a:r>
                        <a:rPr lang="en-US" sz="900">
                          <a:effectLst/>
                        </a:rPr>
                        <a:t>c) Family-level Index sensitivity.</a:t>
                      </a:r>
                      <a:endParaRPr lang="en-US" sz="1000">
                        <a:effectLst/>
                      </a:endParaRPr>
                    </a:p>
                    <a:p>
                      <a:pPr marL="0" marR="0">
                        <a:lnSpc>
                          <a:spcPct val="107000"/>
                        </a:lnSpc>
                        <a:spcBef>
                          <a:spcPts val="0"/>
                        </a:spcBef>
                        <a:spcAft>
                          <a:spcPts val="0"/>
                        </a:spcAft>
                      </a:pPr>
                      <a:r>
                        <a:rPr lang="en-US" sz="900">
                          <a:effectLst/>
                        </a:rPr>
                        <a:t>d) Use available data to add in Bioregional data previously under-represented in index</a:t>
                      </a:r>
                      <a:endParaRPr lang="en-US" sz="1000">
                        <a:effectLst/>
                      </a:endParaRPr>
                    </a:p>
                    <a:p>
                      <a:pPr marL="0" marR="0">
                        <a:lnSpc>
                          <a:spcPct val="107000"/>
                        </a:lnSpc>
                        <a:spcBef>
                          <a:spcPts val="0"/>
                        </a:spcBef>
                        <a:spcAft>
                          <a:spcPts val="0"/>
                        </a:spcAft>
                      </a:pPr>
                      <a:r>
                        <a:rPr lang="en-US" sz="900">
                          <a:effectLst/>
                        </a:rPr>
                        <a:t>e) Incorporate genus-level metrics if warranted by data</a:t>
                      </a:r>
                      <a:endParaRPr lang="en-US" sz="1000">
                        <a:effectLst/>
                      </a:endParaRPr>
                    </a:p>
                    <a:p>
                      <a:pPr marL="0" marR="0">
                        <a:lnSpc>
                          <a:spcPct val="107000"/>
                        </a:lnSpc>
                        <a:spcBef>
                          <a:spcPts val="0"/>
                        </a:spcBef>
                        <a:spcAft>
                          <a:spcPts val="0"/>
                        </a:spcAft>
                      </a:pPr>
                      <a:r>
                        <a:rPr lang="en-US" sz="900">
                          <a:effectLst/>
                        </a:rPr>
                        <a:t>2. Develop a 2008 baseline against which the progress in restoring stream health (trends)</a:t>
                      </a:r>
                      <a:endParaRPr lang="en-US" sz="1000">
                        <a:effectLst/>
                      </a:endParaRPr>
                    </a:p>
                    <a:p>
                      <a:pPr marL="0" marR="0">
                        <a:lnSpc>
                          <a:spcPct val="107000"/>
                        </a:lnSpc>
                        <a:spcBef>
                          <a:spcPts val="0"/>
                        </a:spcBef>
                        <a:spcAft>
                          <a:spcPts val="0"/>
                        </a:spcAft>
                      </a:pPr>
                      <a:r>
                        <a:rPr lang="en-US" sz="900">
                          <a:effectLst/>
                        </a:rPr>
                        <a:t> can be measured.</a:t>
                      </a:r>
                      <a:endParaRPr lang="en-US" sz="1000">
                        <a:effectLst/>
                      </a:endParaRPr>
                    </a:p>
                    <a:p>
                      <a:pPr marL="0" marR="0">
                        <a:lnSpc>
                          <a:spcPct val="107000"/>
                        </a:lnSpc>
                        <a:spcBef>
                          <a:spcPts val="0"/>
                        </a:spcBef>
                        <a:spcAft>
                          <a:spcPts val="0"/>
                        </a:spcAft>
                      </a:pPr>
                      <a:r>
                        <a:rPr lang="en-US" sz="900">
                          <a:effectLst/>
                        </a:rPr>
                        <a:t>3. Final Report</a:t>
                      </a:r>
                      <a:endParaRPr lang="en-US" sz="1000">
                        <a:effectLst/>
                        <a:latin typeface="Times New Roman" panose="02020603050405020304" pitchFamily="18" charset="0"/>
                        <a:ea typeface="Times New Roman" panose="02020603050405020304" pitchFamily="18" charset="0"/>
                      </a:endParaRPr>
                    </a:p>
                  </a:txBody>
                  <a:tcPr marL="61410" marR="61410" marT="0" marB="0"/>
                </a:tc>
                <a:tc>
                  <a:txBody>
                    <a:bodyPr/>
                    <a:lstStyle/>
                    <a:p>
                      <a:pPr marL="0" marR="0" algn="ctr">
                        <a:lnSpc>
                          <a:spcPct val="107000"/>
                        </a:lnSpc>
                        <a:spcBef>
                          <a:spcPts val="0"/>
                        </a:spcBef>
                        <a:spcAft>
                          <a:spcPts val="0"/>
                        </a:spcAft>
                      </a:pPr>
                      <a:r>
                        <a:rPr lang="en-US" sz="900">
                          <a:effectLst/>
                        </a:rPr>
                        <a:t>ICPRB</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gn="ctr">
                        <a:lnSpc>
                          <a:spcPct val="107000"/>
                        </a:lnSpc>
                        <a:spcBef>
                          <a:spcPts val="0"/>
                        </a:spcBef>
                        <a:spcAft>
                          <a:spcPts val="0"/>
                        </a:spcAft>
                      </a:pPr>
                      <a:r>
                        <a:rPr lang="en-US" sz="900">
                          <a:effectLst/>
                        </a:rPr>
                        <a:t>Chesapeake Bay Basin</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1200"/>
                        </a:spcBef>
                        <a:spcAft>
                          <a:spcPts val="0"/>
                        </a:spcAft>
                      </a:pPr>
                      <a:r>
                        <a:rPr lang="en-US" sz="900">
                          <a:effectLst/>
                        </a:rPr>
                        <a:t>a) Apr. 2015</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b) Sept. 2015</a:t>
                      </a:r>
                      <a:endParaRPr lang="en-US" sz="1000">
                        <a:effectLst/>
                      </a:endParaRPr>
                    </a:p>
                    <a:p>
                      <a:pPr marL="0" marR="0">
                        <a:lnSpc>
                          <a:spcPct val="107000"/>
                        </a:lnSpc>
                        <a:spcBef>
                          <a:spcPts val="0"/>
                        </a:spcBef>
                        <a:spcAft>
                          <a:spcPts val="0"/>
                        </a:spcAft>
                      </a:pPr>
                      <a:r>
                        <a:rPr lang="en-US" sz="900">
                          <a:effectLst/>
                        </a:rPr>
                        <a:t>c) Sept. 2015</a:t>
                      </a:r>
                      <a:endParaRPr lang="en-US" sz="1000">
                        <a:effectLst/>
                      </a:endParaRPr>
                    </a:p>
                    <a:p>
                      <a:pPr marL="0" marR="0">
                        <a:lnSpc>
                          <a:spcPct val="107000"/>
                        </a:lnSpc>
                        <a:spcBef>
                          <a:spcPts val="0"/>
                        </a:spcBef>
                        <a:spcAft>
                          <a:spcPts val="0"/>
                        </a:spcAft>
                      </a:pPr>
                      <a:r>
                        <a:rPr lang="en-US" sz="900">
                          <a:effectLst/>
                        </a:rPr>
                        <a:t>d) Sept 2015</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e) Sept 2015</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2. Dec 2015</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 </a:t>
                      </a:r>
                      <a:endParaRPr lang="en-US" sz="1000">
                        <a:effectLst/>
                      </a:endParaRPr>
                    </a:p>
                    <a:p>
                      <a:pPr marL="0" marR="0">
                        <a:lnSpc>
                          <a:spcPct val="107000"/>
                        </a:lnSpc>
                        <a:spcBef>
                          <a:spcPts val="0"/>
                        </a:spcBef>
                        <a:spcAft>
                          <a:spcPts val="0"/>
                        </a:spcAft>
                      </a:pPr>
                      <a:r>
                        <a:rPr lang="en-US" sz="900">
                          <a:effectLst/>
                        </a:rPr>
                        <a:t>3. Jun 2016</a:t>
                      </a:r>
                      <a:endParaRPr lang="en-US" sz="1000">
                        <a:effectLst/>
                        <a:latin typeface="Times New Roman" panose="02020603050405020304" pitchFamily="18" charset="0"/>
                        <a:ea typeface="Times New Roman" panose="02020603050405020304" pitchFamily="18" charset="0"/>
                      </a:endParaRPr>
                    </a:p>
                  </a:txBody>
                  <a:tcPr marL="61410" marR="61410" marT="0" marB="0"/>
                </a:tc>
                <a:tc>
                  <a:txBody>
                    <a:bodyPr/>
                    <a:lstStyle/>
                    <a:p>
                      <a:pPr marL="0" marR="0" algn="ctr">
                        <a:lnSpc>
                          <a:spcPct val="107000"/>
                        </a:lnSpc>
                        <a:spcBef>
                          <a:spcPts val="0"/>
                        </a:spcBef>
                        <a:spcAft>
                          <a:spcPts val="0"/>
                        </a:spcAft>
                      </a:pPr>
                      <a:r>
                        <a:rPr lang="en-US" sz="900">
                          <a:effectLst/>
                        </a:rPr>
                        <a:t> </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gn="ctr">
                        <a:lnSpc>
                          <a:spcPct val="107000"/>
                        </a:lnSpc>
                        <a:spcBef>
                          <a:spcPts val="0"/>
                        </a:spcBef>
                        <a:spcAft>
                          <a:spcPts val="0"/>
                        </a:spcAft>
                      </a:pPr>
                      <a:r>
                        <a:rPr lang="en-US" sz="900">
                          <a:effectLst/>
                        </a:rPr>
                        <a:t> </a:t>
                      </a:r>
                      <a:endParaRPr lang="en-US" sz="1000">
                        <a:effectLst/>
                        <a:latin typeface="Times New Roman" panose="02020603050405020304" pitchFamily="18" charset="0"/>
                        <a:ea typeface="Times New Roman" panose="02020603050405020304" pitchFamily="18" charset="0"/>
                      </a:endParaRPr>
                    </a:p>
                  </a:txBody>
                  <a:tcPr marL="61410" marR="61410" marT="0" marB="0"/>
                </a:tc>
                <a:tc>
                  <a:txBody>
                    <a:bodyPr/>
                    <a:lstStyle/>
                    <a:p>
                      <a:pPr marL="0" marR="0" algn="ctr">
                        <a:lnSpc>
                          <a:spcPct val="107000"/>
                        </a:lnSpc>
                        <a:spcBef>
                          <a:spcPts val="0"/>
                        </a:spcBef>
                        <a:spcAft>
                          <a:spcPts val="0"/>
                        </a:spcAft>
                      </a:pPr>
                      <a:r>
                        <a:rPr lang="en-US" sz="900">
                          <a:effectLst/>
                        </a:rPr>
                        <a:t> </a:t>
                      </a:r>
                      <a:endParaRPr lang="en-US" sz="1000">
                        <a:effectLst/>
                        <a:latin typeface="Times New Roman" panose="02020603050405020304" pitchFamily="18" charset="0"/>
                        <a:ea typeface="Times New Roman" panose="02020603050405020304" pitchFamily="18" charset="0"/>
                      </a:endParaRPr>
                    </a:p>
                  </a:txBody>
                  <a:tcPr marL="61410" marR="61410" marT="0" marB="0" anchor="ctr"/>
                </a:tc>
                <a:tc>
                  <a:txBody>
                    <a:bodyPr/>
                    <a:lstStyle/>
                    <a:p>
                      <a:pPr marL="0" marR="0" algn="ctr">
                        <a:lnSpc>
                          <a:spcPct val="107000"/>
                        </a:lnSpc>
                        <a:spcBef>
                          <a:spcPts val="0"/>
                        </a:spcBef>
                        <a:spcAft>
                          <a:spcPts val="0"/>
                        </a:spcAft>
                      </a:pPr>
                      <a:r>
                        <a:rPr lang="en-US" sz="900" dirty="0">
                          <a:effectLst/>
                        </a:rPr>
                        <a:t> </a:t>
                      </a:r>
                      <a:endParaRPr lang="en-US" sz="1000" dirty="0">
                        <a:effectLst/>
                        <a:latin typeface="Times New Roman" panose="02020603050405020304" pitchFamily="18" charset="0"/>
                        <a:ea typeface="Times New Roman" panose="02020603050405020304" pitchFamily="18" charset="0"/>
                      </a:endParaRPr>
                    </a:p>
                  </a:txBody>
                  <a:tcPr marL="61410" marR="61410" marT="0" marB="0" anchor="ctr"/>
                </a:tc>
              </a:tr>
            </a:tbl>
          </a:graphicData>
        </a:graphic>
      </p:graphicFrame>
    </p:spTree>
    <p:extLst>
      <p:ext uri="{BB962C8B-B14F-4D97-AF65-F5344CB8AC3E}">
        <p14:creationId xmlns:p14="http://schemas.microsoft.com/office/powerpoint/2010/main" val="772476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248</Words>
  <Application>Microsoft Office PowerPoint</Application>
  <PresentationFormat>Widescreen</PresentationFormat>
  <Paragraphs>59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US EPA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Neely Law</dc:creator>
  <cp:lastModifiedBy>Neely Law</cp:lastModifiedBy>
  <cp:revision>1</cp:revision>
  <dcterms:created xsi:type="dcterms:W3CDTF">2015-08-04T12:18:53Z</dcterms:created>
  <dcterms:modified xsi:type="dcterms:W3CDTF">2015-08-04T12:19:30Z</dcterms:modified>
</cp:coreProperties>
</file>