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  <p:sldMasterId id="2147483852" r:id="rId5"/>
  </p:sldMasterIdLst>
  <p:notesMasterIdLst>
    <p:notesMasterId r:id="rId26"/>
  </p:notesMasterIdLst>
  <p:sldIdLst>
    <p:sldId id="256" r:id="rId6"/>
    <p:sldId id="257" r:id="rId7"/>
    <p:sldId id="273" r:id="rId8"/>
    <p:sldId id="259" r:id="rId9"/>
    <p:sldId id="265" r:id="rId10"/>
    <p:sldId id="293" r:id="rId11"/>
    <p:sldId id="295" r:id="rId12"/>
    <p:sldId id="270" r:id="rId13"/>
    <p:sldId id="290" r:id="rId14"/>
    <p:sldId id="291" r:id="rId15"/>
    <p:sldId id="288" r:id="rId16"/>
    <p:sldId id="280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78636" autoAdjust="0"/>
  </p:normalViewPr>
  <p:slideViewPr>
    <p:cSldViewPr snapToGrid="0">
      <p:cViewPr varScale="1">
        <p:scale>
          <a:sx n="58" d="100"/>
          <a:sy n="58" d="100"/>
        </p:scale>
        <p:origin x="1434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25F9B-D717-4771-8D21-F5E5A53FF63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67A7B-C770-4CBE-BB3E-D0E49A02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4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83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0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Pennsylvania’s Reboot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Created new Chesapeake Bay office in DEP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Redirected conservation district funding from education to inspection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PA in Balance partnership with Penn State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Prioritize watersheds for impact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ID new resources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9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Amend Title 3, Chapter 14 (Soil &amp; Water Conservation).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Money should be set-aside in its own separate fund, not a part of the General Fund, and non-reverting.  It could also be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enhanced through bond funding.</a:t>
            </a:r>
          </a:p>
          <a:p>
            <a:pPr lvl="0"/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Anticipated Revenue generated:  $245M/annually. 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Purpose:</a:t>
            </a:r>
            <a:r>
              <a:rPr lang="en-US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non-point source pollution instead of point source pollution.  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Funding through PENNVEST and CFA has historically been used for point sources and has been successful.  Non-point source projects don't fit that mold.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Distribution:</a:t>
            </a:r>
            <a:r>
              <a:rPr lang="en-US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the major watersheds of the Commonwealth, with the Chesapeake Bay receiving a higher proportion in early years and the distribution evening-out over time.  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Within each watershed, the funds should be targeted to the geographic areas and sources that are priorities within that watershed – the priorities are likely to vary between the watershed.  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Targeting must be able to occur at a scale that maximizes cost-effectiveness.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 Education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A small amount could be used to fund the Chesapeake Bay Watershed Education Program, which was established in 2004 but has not received an appropriation in several years.  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By law, these are small (no more than $5K each) grants to schools for “meaningful outdoor watershed experiences” as called for in the Chesapeake Bay Watershed Agreement.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Eligibility: 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Eligible projects should include both technical assistance and practice implementation as well as a maintenance requirement, preferably involving easements.  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Eligible applicants should be broad to promote innovation, especially in program delivery, such as non-profits leading efforts with the Plain Sect.  </a:t>
            </a:r>
          </a:p>
          <a:p>
            <a:pPr lvl="0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Funds should be cost-shared and limited in amount per project.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 state program, it can leverage efforts to improve local water quality and address the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19,000 miles of Pennsylvania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rivers and streams that are listed as “impaired.”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Federal Clean Water Act Section 303(d).</a:t>
            </a:r>
          </a:p>
          <a:p>
            <a:pPr lvl="0"/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61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6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marked as flushable.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ED66-F54B-4D60-BCBD-57BCCE88072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07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Non-Woven Wipes caught in screens, causing more man power and money to unclog.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ED66-F54B-4D60-BCBD-57BCCE88072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46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Warehouse Facility in Glen Burnie, MD 1/31/2017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at a bad pump</a:t>
            </a:r>
            <a:r>
              <a:rPr lang="en-US" sz="1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tank full of paper towels and wipes.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ED66-F54B-4D60-BCBD-57BCCE88072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6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Upper Anacostia.</a:t>
            </a:r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ED66-F54B-4D60-BCBD-57BCCE88072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5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ED66-F54B-4D60-BCBD-57BCCE88072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10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4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Model:  Deploying an update of the watershed model that includes new BMPs, updated existing BMPs, and recalibrated</a:t>
            </a:r>
            <a:r>
              <a:rPr lang="en-US" baseline="0" dirty="0"/>
              <a:t> for current monitoring data and new land use data that will give us a more accurate picture of what is happening gin the watershed. </a:t>
            </a:r>
          </a:p>
          <a:p>
            <a:endParaRPr lang="en-US" baseline="0" dirty="0"/>
          </a:p>
          <a:p>
            <a:r>
              <a:rPr lang="en-US" baseline="0" dirty="0"/>
              <a:t>Tow important pieces to the update are the information about Conowingo and the impacts from Climate Change (changing and water temperature; sea level rise; precipitation; storm events; evapotranspiration due to warmer temperature)_</a:t>
            </a:r>
          </a:p>
          <a:p>
            <a:endParaRPr lang="en-US" baseline="0" dirty="0"/>
          </a:p>
          <a:p>
            <a:r>
              <a:rPr lang="en-US" baseline="0" dirty="0"/>
              <a:t>EPA Expectations issued Expectations Document on Friday – outlines what their Expectations are for the Phase III WIPs; </a:t>
            </a:r>
          </a:p>
          <a:p>
            <a:endParaRPr lang="en-US" baseline="0" dirty="0"/>
          </a:p>
          <a:p>
            <a:r>
              <a:rPr lang="en-US" baseline="0" dirty="0"/>
              <a:t>Final due Spring 2017 after PSC retreat that will decide how Conowingo, Climate Change and Accounting for Growth will be handled. </a:t>
            </a:r>
          </a:p>
          <a:p>
            <a:endParaRPr lang="en-US" baseline="0" dirty="0"/>
          </a:p>
          <a:p>
            <a:r>
              <a:rPr lang="en-US" dirty="0"/>
              <a:t>Partnership</a:t>
            </a:r>
            <a:r>
              <a:rPr lang="en-US" baseline="0" dirty="0"/>
              <a:t> Fatal Flaw review of the Phase 6 model will slip one month to June 30</a:t>
            </a:r>
          </a:p>
          <a:p>
            <a:r>
              <a:rPr lang="en-US" baseline="0" dirty="0"/>
              <a:t>Planning Targets in July</a:t>
            </a:r>
          </a:p>
          <a:p>
            <a:endParaRPr lang="en-US" baseline="0" dirty="0"/>
          </a:p>
          <a:p>
            <a:r>
              <a:rPr lang="en-US" baseline="0" dirty="0"/>
              <a:t>PSC Retreat was May – now either July or September or possibly both</a:t>
            </a:r>
          </a:p>
          <a:p>
            <a:r>
              <a:rPr lang="en-US" baseline="0" dirty="0"/>
              <a:t>Wiggle room comes from July – December when the Partnership Review of Phase III WIP Planning Targets was to take place</a:t>
            </a:r>
          </a:p>
          <a:p>
            <a:endParaRPr lang="en-US" baseline="0" dirty="0"/>
          </a:p>
          <a:p>
            <a:r>
              <a:rPr lang="en-US" baseline="0" dirty="0"/>
              <a:t>Draft Phase III WIPs August 2018</a:t>
            </a:r>
          </a:p>
          <a:p>
            <a:r>
              <a:rPr lang="en-US" baseline="0" dirty="0"/>
              <a:t>Final Phase III WIPs December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431E-7D6E-454A-8476-22807A15AF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5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76 million lbs.</a:t>
            </a:r>
            <a:r>
              <a:rPr lang="en-US" baseline="0" dirty="0"/>
              <a:t> since 1985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5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million</a:t>
            </a:r>
            <a:r>
              <a:rPr lang="en-US" baseline="0" dirty="0"/>
              <a:t> </a:t>
            </a:r>
            <a:r>
              <a:rPr lang="en-US" baseline="0" dirty="0" err="1"/>
              <a:t>lbs</a:t>
            </a:r>
            <a:r>
              <a:rPr lang="en-US" baseline="0" dirty="0"/>
              <a:t> to go.   What you can see here is that agriculture and stormwater holds the keys to clean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8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59% Baywide</a:t>
            </a:r>
            <a:r>
              <a:rPr lang="en-US" baseline="0" dirty="0"/>
              <a:t> for Wastewater</a:t>
            </a:r>
          </a:p>
          <a:p>
            <a:r>
              <a:rPr lang="en-US" baseline="0" dirty="0"/>
              <a:t>39% Baywide for agriculture </a:t>
            </a:r>
          </a:p>
          <a:p>
            <a:endParaRPr lang="en-US" baseline="0" dirty="0"/>
          </a:p>
          <a:p>
            <a:r>
              <a:rPr lang="en-US" baseline="0" dirty="0"/>
              <a:t>Wastewater</a:t>
            </a:r>
          </a:p>
          <a:p>
            <a:r>
              <a:rPr lang="en-US" baseline="0" dirty="0"/>
              <a:t>Bay Restoration Fund</a:t>
            </a:r>
          </a:p>
          <a:p>
            <a:endParaRPr lang="en-US" baseline="0" dirty="0"/>
          </a:p>
          <a:p>
            <a:r>
              <a:rPr lang="en-US" baseline="0" dirty="0"/>
              <a:t>29 million </a:t>
            </a:r>
            <a:r>
              <a:rPr lang="en-US" baseline="0" dirty="0" err="1"/>
              <a:t>lbs</a:t>
            </a:r>
            <a:r>
              <a:rPr lang="en-US" baseline="0" dirty="0"/>
              <a:t> reduction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30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59% Baywide</a:t>
            </a:r>
            <a:r>
              <a:rPr lang="en-US" baseline="0" dirty="0"/>
              <a:t> for Wastewater</a:t>
            </a:r>
          </a:p>
          <a:p>
            <a:r>
              <a:rPr lang="en-US" baseline="0" dirty="0"/>
              <a:t>39% Baywide for agriculture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26 million </a:t>
            </a:r>
            <a:r>
              <a:rPr lang="en-US" dirty="0" err="1"/>
              <a:t>lbs</a:t>
            </a:r>
            <a:r>
              <a:rPr lang="en-US" baseline="0" dirty="0"/>
              <a:t> primarily from wastewater.</a:t>
            </a:r>
          </a:p>
          <a:p>
            <a:endParaRPr lang="en-US" baseline="0" dirty="0"/>
          </a:p>
          <a:p>
            <a:endParaRPr lang="en-US" dirty="0"/>
          </a:p>
          <a:p>
            <a:r>
              <a:rPr lang="en-US" u="sng" dirty="0"/>
              <a:t>Wastewater</a:t>
            </a:r>
            <a:r>
              <a:rPr lang="en-US" u="sng" baseline="0" dirty="0"/>
              <a:t>:</a:t>
            </a:r>
          </a:p>
          <a:p>
            <a:r>
              <a:rPr lang="en-US" baseline="0" dirty="0"/>
              <a:t>Water Quality Improvement Act ($hundreds of Millions)</a:t>
            </a:r>
          </a:p>
          <a:p>
            <a:r>
              <a:rPr lang="en-US" baseline="0" dirty="0"/>
              <a:t>Budget </a:t>
            </a:r>
          </a:p>
          <a:p>
            <a:r>
              <a:rPr lang="en-US" baseline="0" dirty="0"/>
              <a:t>Trading Legislation (this established the Water Authority that decided which plant would go first, second and pushed back against the cost of upgrades – do we have enough engineers)</a:t>
            </a:r>
          </a:p>
          <a:p>
            <a:endParaRPr lang="en-US" baseline="0" dirty="0"/>
          </a:p>
          <a:p>
            <a:r>
              <a:rPr lang="en-US" u="sng" baseline="0" dirty="0"/>
              <a:t>Agriculture</a:t>
            </a:r>
          </a:p>
          <a:p>
            <a:r>
              <a:rPr lang="en-US" baseline="0" dirty="0"/>
              <a:t>Natural Resources Commitment Fund (Funds the Cost share – sub fund of the Water Quality Improvement Fund; 1.2 of Recordation Fund -- $10 of every $20 Fund</a:t>
            </a:r>
          </a:p>
          <a:p>
            <a:r>
              <a:rPr lang="en-US" baseline="0" dirty="0"/>
              <a:t>Ag Certainty Program – Resource Management Plan Program </a:t>
            </a:r>
          </a:p>
          <a:p>
            <a:r>
              <a:rPr lang="en-US" baseline="0" dirty="0"/>
              <a:t>BMP Tax Credit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59% Baywide</a:t>
            </a:r>
            <a:r>
              <a:rPr lang="en-US" baseline="0" dirty="0"/>
              <a:t> for Wastewater</a:t>
            </a:r>
          </a:p>
          <a:p>
            <a:r>
              <a:rPr lang="en-US" baseline="0" dirty="0"/>
              <a:t>39% Baywide for agriculture </a:t>
            </a:r>
          </a:p>
          <a:p>
            <a:endParaRPr lang="en-US" baseline="0" dirty="0"/>
          </a:p>
          <a:p>
            <a:r>
              <a:rPr lang="en-US" u="sng" baseline="0" dirty="0"/>
              <a:t>Agriculture</a:t>
            </a:r>
          </a:p>
          <a:p>
            <a:r>
              <a:rPr lang="en-US" baseline="0" dirty="0"/>
              <a:t>USDA Federal Funding</a:t>
            </a:r>
          </a:p>
          <a:p>
            <a:r>
              <a:rPr lang="en-US" baseline="0" dirty="0"/>
              <a:t>Nutrient Mgmt. Law  (1993)</a:t>
            </a:r>
          </a:p>
          <a:p>
            <a:r>
              <a:rPr lang="en-US" baseline="0" dirty="0"/>
              <a:t>Growing Greener (Funded Watershed Mgmt. plans and BMPs, to some extent)</a:t>
            </a:r>
          </a:p>
          <a:p>
            <a:r>
              <a:rPr lang="en-US" baseline="0" dirty="0"/>
              <a:t>Education:   Non-till and Cover crops</a:t>
            </a:r>
          </a:p>
          <a:p>
            <a:r>
              <a:rPr lang="en-US" baseline="0" dirty="0"/>
              <a:t>REAP:  Jump No-Till  (Transferable Tax Credit used to purchase no-till equipment)</a:t>
            </a:r>
          </a:p>
          <a:p>
            <a:endParaRPr lang="en-US" baseline="0" dirty="0"/>
          </a:p>
          <a:p>
            <a:r>
              <a:rPr lang="en-US" u="sng" baseline="0" dirty="0"/>
              <a:t>Wastewater: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PennVest</a:t>
            </a:r>
            <a:r>
              <a:rPr lang="en-US" baseline="0" dirty="0"/>
              <a:t> Money comes from EPA through the Revolving Loan Fund</a:t>
            </a:r>
          </a:p>
          <a:p>
            <a:r>
              <a:rPr lang="en-US" baseline="0" dirty="0"/>
              <a:t>Some state funding after the tributary strategies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PENNSYLVANIA BUDGET FY18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Agriculture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7.6% increase in General Operations budget.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Eliminates Agricultural Research line item (again, he tried this last two years).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Community and Economic Development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0.5% decrease in General Operations budget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programs impacting environmental concerns seem impacted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Conservation and Natural Resources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6% increase in General Operations budget.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 proposes to shift DCNR funding from General Fund back, in part, to Oil and Gas Leasing.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assumed about $10M/year in additional royalties going to the OGL.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72.6% decrease in state parks budget through General Fund.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Replaces this cut ($43.5M) with revenue from Oil and Gas Lease Fund.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realized, this would be an increase of $4M for state parks.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71.5% decrease in state forest budget through General Fund.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Replaces this cut ($21.4M) with revenue from Oil and Gas Lease Fund.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realized, this would be an increase of $2M for state forests.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Environmental Protection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3.4% decrease in General Operations budget.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2.0% increase in Environmental Protection Operations budget.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Chesapeake Bay line item is decreased by a very small amount ($54K).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Stewardship Fund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fund takes revenue from the tipping fee and uses it to pay back debt financing for Growing Greener 2 as well as provide land and water conservation grants.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 proposes floating a bond to cover the ESF ($52M/ year) and taking the tipping fee revenue and putting it in the general fund.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 proposes to do this for only 3 years to save over a $100M in general funding.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Watershed Protection Investments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$15M in proposed bonding, the Governor proposes three new investments in watershed activities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$2M to expand the Chesapeake Bay Riparian Forest Buffer Program at DCNR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$4.7M erosion and sediment management plans program at the Department of Agriculture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$8.3M local water quality investments at the Department of Environmental Protection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portion of these last two programs will support a rebate program to farmers to cover the costs for nutrient management, ag erosion and sediment control, storm water control, and ag BMPs.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Both Maryland</a:t>
            </a:r>
            <a:r>
              <a:rPr lang="en-US" sz="1200" baseline="0" dirty="0"/>
              <a:t> and Virginia are “on-track. Because of their dedicated funds”</a:t>
            </a:r>
          </a:p>
          <a:p>
            <a:endParaRPr lang="en-US" sz="1200" baseline="0" dirty="0"/>
          </a:p>
          <a:p>
            <a:r>
              <a:rPr lang="en-US" sz="1200" b="1" u="sng" baseline="0" dirty="0"/>
              <a:t>Maryland:   FY 17 52.6M; FY16 50.2m; FY15 46.8</a:t>
            </a:r>
            <a:r>
              <a:rPr lang="en-US" sz="1200" b="1" baseline="0" dirty="0"/>
              <a:t> </a:t>
            </a:r>
          </a:p>
          <a:p>
            <a:r>
              <a:rPr lang="en-US" sz="1200" dirty="0"/>
              <a:t>	</a:t>
            </a:r>
            <a:r>
              <a:rPr lang="en-US" sz="1200" b="1" dirty="0"/>
              <a:t>Bay Restoration Fund</a:t>
            </a:r>
            <a:r>
              <a:rPr lang="en-US" sz="1200" dirty="0"/>
              <a:t>:   </a:t>
            </a:r>
            <a:br>
              <a:rPr lang="en-US" sz="1200" dirty="0"/>
            </a:br>
            <a:r>
              <a:rPr lang="en-US" sz="1200" dirty="0"/>
              <a:t>	$5/month/household</a:t>
            </a:r>
            <a:r>
              <a:rPr lang="en-US" sz="1200" baseline="0" dirty="0"/>
              <a:t> in Bay watershed (up from $2.50 prior to 2012 – reverts in 2025.  </a:t>
            </a:r>
          </a:p>
          <a:p>
            <a:r>
              <a:rPr lang="en-US" sz="1200" baseline="0" dirty="0"/>
              <a:t>	Five year history:   FY11 $69M; FY12 $70M; FY13 $129M; FY14 $139M; FY15 $139M</a:t>
            </a:r>
          </a:p>
          <a:p>
            <a:r>
              <a:rPr lang="en-US" sz="1200" baseline="0" dirty="0"/>
              <a:t>	Mostly for WWTP upgrades</a:t>
            </a:r>
          </a:p>
          <a:p>
            <a:r>
              <a:rPr lang="en-US" sz="1200" baseline="0" dirty="0"/>
              <a:t>	60% of fees collected from septic users support cover crops under the MACS Program – Stormwater will be eligible in 2018. </a:t>
            </a:r>
            <a:br>
              <a:rPr lang="en-US" sz="1200" baseline="0" dirty="0"/>
            </a:br>
            <a:r>
              <a:rPr lang="en-US" sz="1200" baseline="0" dirty="0"/>
              <a:t>	</a:t>
            </a:r>
          </a:p>
          <a:p>
            <a:r>
              <a:rPr lang="en-US" sz="1200" baseline="0" dirty="0"/>
              <a:t>	</a:t>
            </a:r>
            <a:r>
              <a:rPr lang="en-US" sz="1200" b="1" baseline="0" dirty="0"/>
              <a:t>Bay 2010 Trust Fund</a:t>
            </a:r>
          </a:p>
          <a:p>
            <a:r>
              <a:rPr lang="en-US" sz="1200" baseline="0" dirty="0"/>
              <a:t>	Portion of Rental Car and Fuel Taxes – for strategic, cost-effective investments in nonpoint source pollution control, incl. agFY16 $39M</a:t>
            </a:r>
          </a:p>
          <a:p>
            <a:r>
              <a:rPr lang="en-US" sz="1200" dirty="0"/>
              <a:t>	FY16 MACS got</a:t>
            </a:r>
            <a:r>
              <a:rPr lang="en-US" sz="1200" baseline="0" dirty="0"/>
              <a:t> about half -- $19 M (research grant program, NGO, stream restoration, stormwater mgmt.)</a:t>
            </a:r>
          </a:p>
          <a:p>
            <a:endParaRPr lang="en-US" sz="1200" baseline="0" dirty="0"/>
          </a:p>
          <a:p>
            <a:r>
              <a:rPr lang="en-US" sz="1200" baseline="0" dirty="0"/>
              <a:t>	</a:t>
            </a:r>
            <a:r>
              <a:rPr lang="en-US" sz="1200" b="1" baseline="0" dirty="0"/>
              <a:t>Water Quality Bond Funding </a:t>
            </a:r>
            <a:br>
              <a:rPr lang="en-US" sz="1200" b="1" baseline="0" dirty="0"/>
            </a:br>
            <a:r>
              <a:rPr lang="en-US" sz="1200" b="1" baseline="0" dirty="0"/>
              <a:t>	</a:t>
            </a:r>
            <a:r>
              <a:rPr lang="en-US" sz="1200" baseline="0" dirty="0"/>
              <a:t>varies between $3-10 million; in FY16 $6 million.  FY$17 got O.  </a:t>
            </a:r>
          </a:p>
          <a:p>
            <a:r>
              <a:rPr lang="en-US" sz="1200" baseline="0" dirty="0"/>
              <a:t>	</a:t>
            </a:r>
            <a:r>
              <a:rPr lang="en-US" sz="1200" b="1" baseline="0" dirty="0"/>
              <a:t>Staff at $11 million</a:t>
            </a:r>
            <a:endParaRPr lang="en-US" sz="1200" b="1" dirty="0"/>
          </a:p>
          <a:p>
            <a:endParaRPr lang="en-US" sz="1200" baseline="0" dirty="0"/>
          </a:p>
          <a:p>
            <a:r>
              <a:rPr lang="en-US" sz="1200" b="1" u="sng" baseline="0" dirty="0"/>
              <a:t>Virginia:  FY17 44.2M; FY16 22.7M; FY15 22.48</a:t>
            </a:r>
          </a:p>
          <a:p>
            <a:r>
              <a:rPr lang="en-US" sz="1200" baseline="0" dirty="0"/>
              <a:t>	</a:t>
            </a:r>
            <a:r>
              <a:rPr lang="en-US" sz="1200" b="1" baseline="0" dirty="0"/>
              <a:t>Water Quality Improvement Fund</a:t>
            </a:r>
          </a:p>
          <a:p>
            <a:r>
              <a:rPr lang="en-US" sz="1200" b="1" baseline="0" dirty="0"/>
              <a:t>	</a:t>
            </a:r>
            <a:r>
              <a:rPr lang="en-US" sz="1200" b="0" baseline="0" dirty="0"/>
              <a:t>10% of general fund surplus and 10% of unrestricted or uncommitted general fund balances; + bond proceeds</a:t>
            </a:r>
          </a:p>
          <a:p>
            <a:r>
              <a:rPr lang="en-US" sz="1200" b="0" baseline="0" dirty="0"/>
              <a:t>	5 year funding history:  FY13 $87.6M; FY14 $106M; FY17 $59M</a:t>
            </a:r>
          </a:p>
          <a:p>
            <a:r>
              <a:rPr lang="en-US" sz="1200" b="0" baseline="0" dirty="0"/>
              <a:t>	Funds WWTP upgrades and Natural Resources Commitment Fund</a:t>
            </a:r>
          </a:p>
          <a:p>
            <a:endParaRPr lang="en-US" sz="1200" b="0" baseline="0" dirty="0"/>
          </a:p>
          <a:p>
            <a:r>
              <a:rPr lang="en-US" sz="1200" b="0" baseline="0" dirty="0"/>
              <a:t>	</a:t>
            </a:r>
            <a:r>
              <a:rPr lang="en-US" sz="1200" b="1" baseline="0" dirty="0"/>
              <a:t>Natural Resource Commitment Fund</a:t>
            </a:r>
          </a:p>
          <a:p>
            <a:r>
              <a:rPr lang="en-US" sz="1200" b="1" baseline="0" dirty="0"/>
              <a:t>	</a:t>
            </a:r>
            <a:r>
              <a:rPr lang="en-US" sz="1200" b="0" baseline="0" dirty="0"/>
              <a:t>WQIF + one-half of $20 real estate recordation fee </a:t>
            </a:r>
          </a:p>
          <a:p>
            <a:r>
              <a:rPr lang="en-US" sz="1200" b="0" baseline="0" dirty="0"/>
              <a:t>	Funding generally $10-28M; FY17 $62M with $20M dedicated to Livestock Stream Exclusion</a:t>
            </a:r>
          </a:p>
          <a:p>
            <a:r>
              <a:rPr lang="en-US" sz="1200" b="0" baseline="0" dirty="0"/>
              <a:t>	Funds TA to local SWCD and cost share BMPs</a:t>
            </a:r>
          </a:p>
          <a:p>
            <a:endParaRPr lang="en-US" sz="1200" b="0" baseline="0" dirty="0"/>
          </a:p>
          <a:p>
            <a:r>
              <a:rPr lang="en-US" sz="1200" b="0" baseline="0" dirty="0"/>
              <a:t>	</a:t>
            </a:r>
            <a:r>
              <a:rPr lang="en-US" sz="1200" b="1" baseline="0" dirty="0"/>
              <a:t>Agricultural Tax Credit Program</a:t>
            </a:r>
          </a:p>
          <a:p>
            <a:r>
              <a:rPr lang="en-US" sz="1200" b="1" baseline="0" dirty="0"/>
              <a:t>	</a:t>
            </a:r>
            <a:r>
              <a:rPr lang="en-US" sz="1200" b="0" baseline="0" dirty="0"/>
              <a:t>Roughly $1M annually</a:t>
            </a:r>
            <a:r>
              <a:rPr lang="en-US" sz="1200" b="1" baseline="0" dirty="0"/>
              <a:t>	</a:t>
            </a:r>
          </a:p>
          <a:p>
            <a:r>
              <a:rPr lang="en-US" sz="1200" b="0" baseline="0" dirty="0"/>
              <a:t>	FY11 $982K; FY12 $1/4M; FY13 $1.1M; FY14 $888K; FY15 $643K</a:t>
            </a:r>
          </a:p>
          <a:p>
            <a:r>
              <a:rPr lang="en-US" sz="1200" b="0" baseline="0" dirty="0"/>
              <a:t>	Tax credit of 25% of the first $70K of the taxpayers BMP cost, not to exceed $17,500 that is refundable if the credit exceeds the taxpayer’s liability.  </a:t>
            </a:r>
          </a:p>
          <a:p>
            <a:r>
              <a:rPr lang="en-US" sz="1200" b="0" baseline="0" dirty="0"/>
              <a:t>	The tax credit is also transferable</a:t>
            </a:r>
          </a:p>
          <a:p>
            <a:r>
              <a:rPr lang="en-US" sz="1200" b="0" baseline="0" dirty="0"/>
              <a:t>	</a:t>
            </a:r>
          </a:p>
          <a:p>
            <a:r>
              <a:rPr lang="en-US" sz="1200" b="0" baseline="0" dirty="0"/>
              <a:t>	</a:t>
            </a:r>
          </a:p>
          <a:p>
            <a:r>
              <a:rPr lang="en-US" sz="1200" baseline="0" dirty="0"/>
              <a:t>Pennsylvania:  FY 15-17 $9M; FY 16</a:t>
            </a:r>
            <a:endParaRPr lang="en-US" baseline="0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 cost when practices and geographies are prioritized for cost-effectiveness is $241.3 M (total Bay-wide is $634.1)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billion spent over past 30</a:t>
            </a:r>
            <a:r>
              <a:rPr lang="en-US" baseline="0" dirty="0"/>
              <a:t> years; unfortunately most of the money went to Wastewater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dirty="0"/>
              <a:t>{PA</a:t>
            </a:r>
            <a:r>
              <a:rPr lang="en-US" baseline="0" dirty="0"/>
              <a:t> has spent almost all of its money on wastewater reductions but it has only achieved 24% of the load reductions. 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A7B-C770-4CBE-BB3E-D0E49A022E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7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0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7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4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8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2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32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8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88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7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cover dir="l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0FDE-B073-479E-B644-A03DCACDD3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AA1A-1950-4F1D-B179-317A846B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swanson@chesbay.u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8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8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the Bay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TMDL &amp; </a:t>
            </a:r>
            <a:b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Resultant CBC Priorities</a:t>
            </a:r>
            <a:b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CBP Citizens Advisory Committee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8176" r="9132" b="10224"/>
          <a:stretch/>
        </p:blipFill>
        <p:spPr>
          <a:xfrm>
            <a:off x="9997301" y="1637795"/>
            <a:ext cx="1460665" cy="1496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0835" y="3684243"/>
            <a:ext cx="213359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Ann Swanson</a:t>
            </a: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Executive Director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aswanson@chesbay.us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February 23,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41143"/>
            <a:ext cx="9114972" cy="26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12492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Comparing Nitrogen Load Reductions</a:t>
            </a:r>
            <a:br>
              <a:rPr lang="en-US" dirty="0"/>
            </a:br>
            <a:r>
              <a:rPr lang="en-US" dirty="0"/>
              <a:t>2015-2025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   Maryland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Pennsylvania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322" b="92881"/>
          <a:stretch/>
        </p:blipFill>
        <p:spPr>
          <a:xfrm>
            <a:off x="3767101" y="6275020"/>
            <a:ext cx="7151062" cy="300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743" y="2103204"/>
            <a:ext cx="2957394" cy="2142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4057" y="45345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78% Agriculture</a:t>
            </a:r>
          </a:p>
          <a:p>
            <a:pPr marL="285750" indent="-285750">
              <a:lnSpc>
                <a:spcPts val="2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20% Urban</a:t>
            </a:r>
          </a:p>
          <a:p>
            <a:pPr marL="285750" indent="-285750">
              <a:lnSpc>
                <a:spcPts val="2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2% Septic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173" y="2103204"/>
            <a:ext cx="2806798" cy="20333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23720" y="4517567"/>
            <a:ext cx="6096000" cy="11182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38% Agriculture</a:t>
            </a:r>
          </a:p>
          <a:p>
            <a:pPr marL="285750" indent="-285750">
              <a:lnSpc>
                <a:spcPts val="2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34% Urban</a:t>
            </a:r>
          </a:p>
          <a:p>
            <a:pPr marL="285750" indent="-285750">
              <a:lnSpc>
                <a:spcPts val="2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15% Wastewater</a:t>
            </a:r>
          </a:p>
          <a:p>
            <a:pPr marL="285750" indent="-285750">
              <a:lnSpc>
                <a:spcPts val="2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13% Septic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94631" y="800671"/>
            <a:ext cx="6623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Where </a:t>
            </a:r>
            <a:r>
              <a:rPr lang="en-US" b="1" i="1" u="sng" dirty="0">
                <a:solidFill>
                  <a:prstClr val="black"/>
                </a:solidFill>
                <a:cs typeface="Arial" panose="020B0604020202020204" pitchFamily="34" charset="0"/>
              </a:rPr>
              <a:t>will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 the remaining nitrogen reductions* come from?</a:t>
            </a:r>
          </a:p>
        </p:txBody>
      </p:sp>
    </p:spTree>
    <p:extLst>
      <p:ext uri="{BB962C8B-B14F-4D97-AF65-F5344CB8AC3E}">
        <p14:creationId xmlns:p14="http://schemas.microsoft.com/office/powerpoint/2010/main" val="2455684098"/>
      </p:ext>
    </p:extLst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7764"/>
            <a:ext cx="3413760" cy="2377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Chesapeake Bay Commission</a:t>
            </a:r>
            <a:br>
              <a:rPr lang="en-US" sz="3600" dirty="0"/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Pennsylvania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4-Prong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8176" r="9132" b="10224"/>
          <a:stretch/>
        </p:blipFill>
        <p:spPr>
          <a:xfrm>
            <a:off x="789362" y="1085366"/>
            <a:ext cx="1793004" cy="183673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29923" y="1451710"/>
            <a:ext cx="7167703" cy="5120640"/>
          </a:xfrm>
        </p:spPr>
        <p:txBody>
          <a:bodyPr/>
          <a:lstStyle/>
          <a:p>
            <a:pPr marL="457200" indent="-457200">
              <a:buSzPct val="200000"/>
              <a:buFont typeface="+mj-lt"/>
              <a:buAutoNum type="arabicPeriod"/>
            </a:pPr>
            <a:r>
              <a:rPr lang="en-US" sz="4000" dirty="0"/>
              <a:t>  Water Protection Fund </a:t>
            </a:r>
          </a:p>
          <a:p>
            <a:pPr marL="457200" indent="-457200">
              <a:buSzPct val="200000"/>
              <a:buFont typeface="+mj-lt"/>
              <a:buAutoNum type="arabicPeriod"/>
            </a:pPr>
            <a:r>
              <a:rPr lang="en-US" sz="4000" dirty="0"/>
              <a:t>  Clean and Green</a:t>
            </a:r>
          </a:p>
          <a:p>
            <a:pPr marL="457200" indent="-457200">
              <a:buSzPct val="200000"/>
              <a:buFont typeface="+mj-lt"/>
              <a:buAutoNum type="arabicPeriod"/>
            </a:pPr>
            <a:r>
              <a:rPr lang="en-US" sz="4000" dirty="0"/>
              <a:t>  Lawn Fertilizer Bill</a:t>
            </a:r>
          </a:p>
          <a:p>
            <a:pPr marL="457200" indent="-457200">
              <a:buSzPct val="200000"/>
              <a:buFont typeface="+mj-lt"/>
              <a:buAutoNum type="arabicPeriod"/>
            </a:pPr>
            <a:r>
              <a:rPr lang="en-US" sz="4000" dirty="0"/>
              <a:t>  Federal Resources</a:t>
            </a:r>
          </a:p>
        </p:txBody>
      </p:sp>
      <p:pic>
        <p:nvPicPr>
          <p:cNvPr id="7" name="Picture 2" descr="Image result for pa agricul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 b="22863"/>
          <a:stretch/>
        </p:blipFill>
        <p:spPr bwMode="auto">
          <a:xfrm>
            <a:off x="3656192" y="792416"/>
            <a:ext cx="7432722" cy="15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08948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886" y="303132"/>
            <a:ext cx="5743623" cy="978408"/>
          </a:xfrm>
        </p:spPr>
        <p:txBody>
          <a:bodyPr>
            <a:noAutofit/>
          </a:bodyPr>
          <a:lstStyle/>
          <a:p>
            <a:r>
              <a:rPr lang="en-US" sz="3600" dirty="0"/>
              <a:t>A Dedicated Fund for PENNSYLVANIA?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 2114: Large Water Users Fee </a:t>
            </a:r>
            <a:endParaRPr lang="en-US" sz="5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116000"/>
              <a:buFont typeface="Wingdings" panose="05000000000000000000" pitchFamily="2" charset="2"/>
              <a:buChar char="§"/>
            </a:pPr>
            <a:r>
              <a:rPr lang="en-US" sz="3500" dirty="0"/>
              <a:t>1/100 cent/gallon for withdrawals greater than 10,000 gallons a day. </a:t>
            </a:r>
          </a:p>
          <a:p>
            <a:pPr>
              <a:buSzPct val="116000"/>
              <a:buFont typeface="Wingdings" panose="05000000000000000000" pitchFamily="2" charset="2"/>
              <a:buChar char="§"/>
            </a:pPr>
            <a:r>
              <a:rPr lang="en-US" sz="3500" dirty="0"/>
              <a:t>1/10 cent/gallon consumptive uses greater than 10,000 gallons a day.</a:t>
            </a:r>
          </a:p>
          <a:p>
            <a:pPr>
              <a:buSzPct val="116000"/>
              <a:buFont typeface="Wingdings" panose="05000000000000000000" pitchFamily="2" charset="2"/>
              <a:buChar char="§"/>
            </a:pPr>
            <a:r>
              <a:rPr lang="en-US" sz="3500" dirty="0"/>
              <a:t>Revenue estimates are projected to be $245 million a year.</a:t>
            </a:r>
          </a:p>
          <a:p>
            <a:pPr>
              <a:buSzPct val="116000"/>
              <a:buFont typeface="Wingdings" panose="05000000000000000000" pitchFamily="2" charset="2"/>
              <a:buChar char="§"/>
            </a:pPr>
            <a:r>
              <a:rPr lang="en-US" sz="3500" dirty="0"/>
              <a:t>Will address 19,000 miles of impaired waters under Federal Clean Water Act Section 303(d).</a:t>
            </a:r>
          </a:p>
          <a:p>
            <a:pPr>
              <a:buSzPct val="116000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425" y="868680"/>
            <a:ext cx="2726884" cy="3767753"/>
          </a:xfrm>
        </p:spPr>
        <p:txBody>
          <a:bodyPr>
            <a:normAutofit/>
          </a:bodyPr>
          <a:lstStyle/>
          <a:p>
            <a:pPr lvl="1"/>
            <a:endParaRPr lang="en-US" sz="3200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Pennsylvania Clean Water Fund</a:t>
            </a:r>
          </a:p>
        </p:txBody>
      </p:sp>
      <p:pic>
        <p:nvPicPr>
          <p:cNvPr id="6" name="Picture 2" descr="https://wri.cals.cornell.edu/sites/wri.cals.cornell.edu/files/resize/shared/images/Water_Withdrawal-650x4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" y="3429000"/>
            <a:ext cx="2623379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25185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8176" r="9132" b="10224"/>
          <a:stretch/>
        </p:blipFill>
        <p:spPr>
          <a:xfrm>
            <a:off x="940491" y="912937"/>
            <a:ext cx="1793004" cy="183673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CBC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Special Focus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Special Emphasis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Susquehanna/PA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Technical Assistance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Trump Transition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Oyster Sanctuaries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Chesapeake Bay Awareness Week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Emerging Concern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3600" dirty="0"/>
              <a:t>Nonwoven Wipes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Illicit Drug/ Pharmaceutical</a:t>
            </a:r>
          </a:p>
        </p:txBody>
      </p:sp>
    </p:spTree>
    <p:extLst>
      <p:ext uri="{BB962C8B-B14F-4D97-AF65-F5344CB8AC3E}">
        <p14:creationId xmlns:p14="http://schemas.microsoft.com/office/powerpoint/2010/main" val="1768034547"/>
      </p:ext>
    </p:extLst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84" y="2530404"/>
            <a:ext cx="3950163" cy="3950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23" y="709675"/>
            <a:ext cx="4206578" cy="2162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97" y="2620717"/>
            <a:ext cx="3762666" cy="3762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07" y="454493"/>
            <a:ext cx="3099387" cy="3047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6202" y="2380369"/>
            <a:ext cx="6025242" cy="20928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88900" cmpd="thickThin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SB280 </a:t>
            </a:r>
            <a:r>
              <a:rPr lang="en-US" sz="2800" u="sng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Proper Advertising &amp; Labeling of 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Nonwoven Disposable Products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8657" y="370165"/>
            <a:ext cx="8344801" cy="6177593"/>
          </a:xfrm>
          <a:prstGeom prst="rect">
            <a:avLst/>
          </a:prstGeom>
          <a:noFill/>
          <a:ln w="920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6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9571" y="4293942"/>
            <a:ext cx="5078186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Nonwoven Wipes </a:t>
            </a:r>
            <a:br>
              <a:rPr lang="en-US" sz="32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manufactured in the U.S. </a:t>
            </a:r>
            <a:br>
              <a:rPr lang="en-US" sz="32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are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NOT</a:t>
            </a:r>
            <a:r>
              <a:rPr lang="en-US" sz="32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biodegradable and/or flushable</a:t>
            </a: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1466" t="32812" r="27788" b="26563"/>
          <a:stretch/>
        </p:blipFill>
        <p:spPr>
          <a:xfrm>
            <a:off x="2086933" y="457200"/>
            <a:ext cx="4000500" cy="297180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0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1224" y="382012"/>
            <a:ext cx="3682578" cy="2369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Glen Burnie, MD Septic Tank: </a:t>
            </a:r>
          </a:p>
          <a:p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Clogged with </a:t>
            </a:r>
            <a:b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wet wipes and paper towels</a:t>
            </a: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5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5880295" cy="78403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9169" y="567772"/>
            <a:ext cx="29245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Upper Anacostia</a:t>
            </a:r>
          </a:p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Fatberg Removed From </a:t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Sewer Pipe </a:t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Wipes should </a:t>
            </a:r>
          </a:p>
          <a:p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be clearly </a:t>
            </a:r>
            <a:b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marked </a:t>
            </a:r>
            <a:b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Do Not Flush</a:t>
            </a:r>
            <a:b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 disposed of</a:t>
            </a:r>
            <a:b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 the trash</a:t>
            </a:r>
          </a:p>
        </p:txBody>
      </p:sp>
    </p:spTree>
    <p:extLst>
      <p:ext uri="{BB962C8B-B14F-4D97-AF65-F5344CB8AC3E}">
        <p14:creationId xmlns:p14="http://schemas.microsoft.com/office/powerpoint/2010/main" val="158863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4237" r="1973" b="-4237"/>
          <a:stretch/>
        </p:blipFill>
        <p:spPr>
          <a:xfrm>
            <a:off x="0" y="3667844"/>
            <a:ext cx="6011553" cy="3407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82" y="3683516"/>
            <a:ext cx="6169818" cy="336185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"/>
            <a:ext cx="6431280" cy="3675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3" t="442" r="12804" b="-442"/>
          <a:stretch/>
        </p:blipFill>
        <p:spPr>
          <a:xfrm>
            <a:off x="5591583" y="45399"/>
            <a:ext cx="6589787" cy="369842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3667844"/>
            <a:ext cx="10668000" cy="19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22183" y="16757"/>
            <a:ext cx="36909" cy="70406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045" y="6335566"/>
            <a:ext cx="14013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Pump Clog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828" y="3094883"/>
            <a:ext cx="129740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Thickener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88901" y="3109990"/>
            <a:ext cx="162679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Grease Rags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31647" y="6251776"/>
            <a:ext cx="11122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Ragging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33916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Effects of Flushable Wipes</a:t>
            </a:r>
          </a:p>
        </p:txBody>
      </p:sp>
    </p:spTree>
    <p:extLst>
      <p:ext uri="{BB962C8B-B14F-4D97-AF65-F5344CB8AC3E}">
        <p14:creationId xmlns:p14="http://schemas.microsoft.com/office/powerpoint/2010/main" val="106993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Chesapeake Bay Awareness Week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June 3-11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903308" cy="9144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Chesapeake Executive Council Meeting </a:t>
            </a:r>
            <a:r>
              <a:rPr lang="en-US" dirty="0"/>
              <a:t>June 8, 2017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the Bay Day</a:t>
            </a:r>
            <a:r>
              <a:rPr lang="en-US" dirty="0"/>
              <a:t>  Mason Neck State Park, Lorton, VA June 10, 2017</a:t>
            </a:r>
          </a:p>
        </p:txBody>
      </p:sp>
      <p:sp>
        <p:nvSpPr>
          <p:cNvPr id="9" name="Explosion 2 8"/>
          <p:cNvSpPr/>
          <p:nvPr/>
        </p:nvSpPr>
        <p:spPr>
          <a:xfrm>
            <a:off x="9185031" y="1294000"/>
            <a:ext cx="3159369" cy="429064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Help create a commotion – join us!  Better still, bring 20 people.</a:t>
            </a:r>
          </a:p>
        </p:txBody>
      </p:sp>
    </p:spTree>
    <p:extLst>
      <p:ext uri="{BB962C8B-B14F-4D97-AF65-F5344CB8AC3E}">
        <p14:creationId xmlns:p14="http://schemas.microsoft.com/office/powerpoint/2010/main" val="1710494159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Chesapeake Bay TMDL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0" y="864108"/>
            <a:ext cx="642958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2010:  TMDL established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Phase I WIPs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Phase II WIPs</a:t>
            </a:r>
          </a:p>
          <a:p>
            <a:pPr marL="0" indent="0">
              <a:buNone/>
            </a:pPr>
            <a:r>
              <a:rPr lang="en-US" sz="2800" dirty="0"/>
              <a:t>2017: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MID-POINT ASSESSMENT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60% of needed actions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Updated Model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EPA Phase III Expectations 		Accounting for Growth</a:t>
            </a:r>
          </a:p>
          <a:p>
            <a:pPr marL="0" indent="0">
              <a:buNone/>
            </a:pPr>
            <a:r>
              <a:rPr lang="en-US" sz="2800" dirty="0"/>
              <a:t>2018:  Phase III WIPs</a:t>
            </a:r>
          </a:p>
          <a:p>
            <a:pPr marL="0" indent="0">
              <a:buNone/>
            </a:pPr>
            <a:r>
              <a:rPr lang="en-US" sz="2800" dirty="0"/>
              <a:t>2025:  100% of needed actions</a:t>
            </a:r>
          </a:p>
        </p:txBody>
      </p:sp>
      <p:sp>
        <p:nvSpPr>
          <p:cNvPr id="4" name="Down Arrow 3"/>
          <p:cNvSpPr/>
          <p:nvPr/>
        </p:nvSpPr>
        <p:spPr>
          <a:xfrm>
            <a:off x="3822192" y="1299411"/>
            <a:ext cx="731520" cy="4425609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1879"/>
      </p:ext>
    </p:extLst>
  </p:cSld>
  <p:clrMapOvr>
    <a:masterClrMapping/>
  </p:clrMapOvr>
  <p:transition spd="slow"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60833" y="3350414"/>
            <a:ext cx="213359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Ann Swanson</a:t>
            </a: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Executive Director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aswanson@chesbay.us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410-263-3420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700" dirty="0">
                <a:solidFill>
                  <a:schemeClr val="bg2">
                    <a:lumMod val="50000"/>
                  </a:schemeClr>
                </a:solidFill>
              </a:rPr>
              <a:t>February 23,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t="8176" r="9132" b="10224"/>
          <a:stretch/>
        </p:blipFill>
        <p:spPr>
          <a:xfrm>
            <a:off x="9997301" y="1637795"/>
            <a:ext cx="1460665" cy="149629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322958544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36" y="1177855"/>
            <a:ext cx="3025917" cy="3970318"/>
          </a:xfr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Chesapeake Bay Watershed Nitrogen Reductions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1985-2015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183" y="2157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6786" y="1471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333" r="23189" b="85811"/>
          <a:stretch/>
        </p:blipFill>
        <p:spPr>
          <a:xfrm>
            <a:off x="3860628" y="307822"/>
            <a:ext cx="7023539" cy="5372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95464" y="207786"/>
            <a:ext cx="381000" cy="75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186" y="1216615"/>
            <a:ext cx="4704846" cy="3408394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960" y="1627298"/>
            <a:ext cx="3706202" cy="2684933"/>
          </a:xfrm>
          <a:prstGeom prst="rect">
            <a:avLst/>
          </a:prstGeom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61438" y="5317800"/>
            <a:ext cx="305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nitrogen reductions come from?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970" y="4874625"/>
            <a:ext cx="2194560" cy="15887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33641" y="135243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94388" y="172525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242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37191" y="51793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59% Wastewater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39% Agriculture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2% Forest</a:t>
            </a:r>
          </a:p>
        </p:txBody>
      </p:sp>
      <p:sp>
        <p:nvSpPr>
          <p:cNvPr id="25" name="Right Arrow 24"/>
          <p:cNvSpPr/>
          <p:nvPr/>
        </p:nvSpPr>
        <p:spPr>
          <a:xfrm rot="21600000">
            <a:off x="7619871" y="2811212"/>
            <a:ext cx="886043" cy="484632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406462"/>
      </p:ext>
    </p:extLst>
  </p:cSld>
  <p:clrMapOvr>
    <a:masterClrMapping/>
  </p:clrMapOvr>
  <p:transition spd="slow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36" y="1177855"/>
            <a:ext cx="3025917" cy="3970318"/>
          </a:xfr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Chesapeake Bay Watershed Nitrogen Reductions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2015-2025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475" y="4845352"/>
            <a:ext cx="1950290" cy="1412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1183" y="2157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6786" y="1471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165" y="1329891"/>
            <a:ext cx="3870286" cy="280380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00440" y="41568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5928" y="5203655"/>
            <a:ext cx="352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remaining nitrogen reductions* come from?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6333" r="23189" b="85811"/>
          <a:stretch/>
        </p:blipFill>
        <p:spPr>
          <a:xfrm>
            <a:off x="3860628" y="307822"/>
            <a:ext cx="7023539" cy="537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0912" y="117105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242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425" y="5203655"/>
            <a:ext cx="2787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71% Agriculture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24% Urban Stormwater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5% Septic Systems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1206" y="6126985"/>
            <a:ext cx="3459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*Based on the jurisdictions’ Phase II WIPs.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95464" y="207786"/>
            <a:ext cx="381000" cy="75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505" y="1338463"/>
            <a:ext cx="3576620" cy="259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0834861" y="117105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192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09499" y="401322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2025</a:t>
            </a:r>
          </a:p>
        </p:txBody>
      </p:sp>
      <p:sp>
        <p:nvSpPr>
          <p:cNvPr id="10" name="Right Arrow 9"/>
          <p:cNvSpPr/>
          <p:nvPr/>
        </p:nvSpPr>
        <p:spPr>
          <a:xfrm rot="21600000">
            <a:off x="7351331" y="2426594"/>
            <a:ext cx="886043" cy="484632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641925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Maryland 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Nitrogen Loads </a:t>
            </a:r>
            <a:b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1985-2015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322" b="92881"/>
          <a:stretch/>
        </p:blipFill>
        <p:spPr>
          <a:xfrm>
            <a:off x="4010816" y="476202"/>
            <a:ext cx="7151062" cy="3002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2245" r="-2245"/>
          <a:stretch/>
        </p:blipFill>
        <p:spPr>
          <a:xfrm>
            <a:off x="8295478" y="1651180"/>
            <a:ext cx="3586503" cy="2597415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7033" r="-7033"/>
          <a:stretch/>
        </p:blipFill>
        <p:spPr>
          <a:xfrm>
            <a:off x="3561447" y="1385370"/>
            <a:ext cx="4485281" cy="3248328"/>
          </a:xfrm>
          <a:prstGeom prst="rect">
            <a:avLst/>
          </a:prstGeom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9653353" y="424859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2015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696" y="5018800"/>
            <a:ext cx="1950290" cy="1412438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3455741" y="5378771"/>
            <a:ext cx="331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Nitrogen reductions come from?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64400" y="125988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77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42778" y="138957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48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66798" y="5271049"/>
            <a:ext cx="224170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66% Wastewater</a:t>
            </a:r>
          </a:p>
          <a:p>
            <a:pPr>
              <a:lnSpc>
                <a:spcPts val="2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33% Agriculture</a:t>
            </a:r>
          </a:p>
          <a:p>
            <a:pPr>
              <a:lnSpc>
                <a:spcPts val="2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1% Forest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51078" y="4595417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261220970"/>
      </p:ext>
    </p:extLst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28" y="424742"/>
            <a:ext cx="11524343" cy="6270118"/>
          </a:xfrm>
          <a:prstGeom prst="rect">
            <a:avLst/>
          </a:prstGeom>
          <a:solidFill>
            <a:schemeClr val="bg1"/>
          </a:solidFill>
          <a:ln w="2476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-4057" r="4057"/>
          <a:stretch/>
        </p:blipFill>
        <p:spPr>
          <a:xfrm>
            <a:off x="6561851" y="1893063"/>
            <a:ext cx="4114800" cy="2980019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7033" r="-7033"/>
          <a:stretch/>
        </p:blipFill>
        <p:spPr>
          <a:xfrm>
            <a:off x="1416065" y="1696462"/>
            <a:ext cx="5145786" cy="3726678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841515" y="1028701"/>
            <a:ext cx="6508970" cy="380342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Virginia Nitrogen Loads: 1985-2015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3444" y="2662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9047" y="1976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98622" y="5398778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3267" y="5110025"/>
            <a:ext cx="7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322" b="92881"/>
          <a:stretch/>
        </p:blipFill>
        <p:spPr>
          <a:xfrm>
            <a:off x="2520469" y="1429028"/>
            <a:ext cx="7151062" cy="300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299" y="4798952"/>
            <a:ext cx="1950290" cy="1412438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935931" y="5797257"/>
            <a:ext cx="41060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b="1" dirty="0">
                <a:latin typeface="+mj-lt"/>
              </a:rPr>
              <a:t>Where </a:t>
            </a:r>
            <a:r>
              <a:rPr lang="en-US" sz="1950" b="1" i="1" u="sng" dirty="0">
                <a:latin typeface="+mj-lt"/>
              </a:rPr>
              <a:t>did</a:t>
            </a:r>
            <a:r>
              <a:rPr lang="en-US" sz="1950" b="1" dirty="0">
                <a:latin typeface="+mj-lt"/>
              </a:rPr>
              <a:t> the Nitrogen reductions come from?</a:t>
            </a:r>
          </a:p>
        </p:txBody>
      </p:sp>
      <p:sp>
        <p:nvSpPr>
          <p:cNvPr id="3" name="Right Arrow 2"/>
          <p:cNvSpPr>
            <a:spLocks noChangeAspect="1"/>
          </p:cNvSpPr>
          <p:nvPr/>
        </p:nvSpPr>
        <p:spPr>
          <a:xfrm>
            <a:off x="5928018" y="3281391"/>
            <a:ext cx="1141164" cy="56524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98943" y="172925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85</a:t>
            </a:r>
            <a:r>
              <a:rPr lang="en-US" sz="2800" dirty="0"/>
              <a:t> 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50105" y="188152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59</a:t>
            </a:r>
            <a:r>
              <a:rPr lang="en-US" sz="2800" dirty="0"/>
              <a:t> 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52647" y="5627690"/>
            <a:ext cx="224170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latin typeface="+mj-lt"/>
              </a:rPr>
              <a:t>71% Wastewater</a:t>
            </a:r>
          </a:p>
          <a:p>
            <a:pPr>
              <a:lnSpc>
                <a:spcPts val="2000"/>
              </a:lnSpc>
            </a:pPr>
            <a:r>
              <a:rPr lang="en-US" sz="2000" b="1" dirty="0">
                <a:latin typeface="+mj-lt"/>
              </a:rPr>
              <a:t>26% Agriculture</a:t>
            </a:r>
          </a:p>
          <a:p>
            <a:pPr>
              <a:lnSpc>
                <a:spcPts val="2000"/>
              </a:lnSpc>
            </a:pPr>
            <a:r>
              <a:rPr lang="en-US" sz="2000" b="1" dirty="0">
                <a:latin typeface="+mj-lt"/>
              </a:rPr>
              <a:t>  3% Forest</a:t>
            </a:r>
          </a:p>
        </p:txBody>
      </p:sp>
    </p:spTree>
    <p:extLst>
      <p:ext uri="{BB962C8B-B14F-4D97-AF65-F5344CB8AC3E}">
        <p14:creationId xmlns:p14="http://schemas.microsoft.com/office/powerpoint/2010/main" val="1478756474"/>
      </p:ext>
    </p:extLst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2476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-13962" r="13962"/>
          <a:stretch/>
        </p:blipFill>
        <p:spPr>
          <a:xfrm>
            <a:off x="5410200" y="1514181"/>
            <a:ext cx="5257800" cy="3807801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7033" r="-7033"/>
          <a:stretch/>
        </p:blipFill>
        <p:spPr>
          <a:xfrm>
            <a:off x="1342970" y="1401541"/>
            <a:ext cx="5568871" cy="4033085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921828" y="282098"/>
            <a:ext cx="6508970" cy="380342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Pennsylvania Nitrogen Loads: 1985-2015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3444" y="2662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9047" y="1976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46289" y="5445563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1317" y="5303514"/>
            <a:ext cx="7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322" b="92881"/>
          <a:stretch/>
        </p:blipFill>
        <p:spPr>
          <a:xfrm>
            <a:off x="2600782" y="746915"/>
            <a:ext cx="7151062" cy="300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113" y="5445562"/>
            <a:ext cx="1950290" cy="1412438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621300" y="5924939"/>
            <a:ext cx="414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Where did the Nitrogen reductions </a:t>
            </a:r>
          </a:p>
          <a:p>
            <a:pPr algn="ctr"/>
            <a:r>
              <a:rPr lang="en-US" b="1" dirty="0">
                <a:latin typeface="+mj-lt"/>
              </a:rPr>
              <a:t>come from?</a:t>
            </a:r>
          </a:p>
        </p:txBody>
      </p:sp>
      <p:sp>
        <p:nvSpPr>
          <p:cNvPr id="3" name="Right Arrow 2"/>
          <p:cNvSpPr>
            <a:spLocks noChangeAspect="1"/>
          </p:cNvSpPr>
          <p:nvPr/>
        </p:nvSpPr>
        <p:spPr>
          <a:xfrm>
            <a:off x="5770676" y="3129775"/>
            <a:ext cx="1141164" cy="56524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62800" y="5817216"/>
            <a:ext cx="224170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/>
              <a:t>73% Agriculture</a:t>
            </a:r>
          </a:p>
          <a:p>
            <a:pPr>
              <a:lnSpc>
                <a:spcPts val="2000"/>
              </a:lnSpc>
            </a:pPr>
            <a:r>
              <a:rPr lang="en-US" b="1" dirty="0"/>
              <a:t>24% Wastewater</a:t>
            </a:r>
          </a:p>
          <a:p>
            <a:pPr>
              <a:lnSpc>
                <a:spcPts val="2000"/>
              </a:lnSpc>
            </a:pPr>
            <a:r>
              <a:rPr lang="en-US" b="1" dirty="0"/>
              <a:t>3% 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2640" y="134240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124</a:t>
            </a:r>
            <a:r>
              <a:rPr lang="en-US" sz="2800" dirty="0"/>
              <a:t> 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677400" y="15141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113</a:t>
            </a:r>
            <a:r>
              <a:rPr lang="en-US" sz="2800" dirty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6235259"/>
      </p:ext>
    </p:extLst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Maryland &amp; Virginia’s Dedicated Funds Ensured Progress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3624469" y="869926"/>
            <a:ext cx="4040188" cy="7306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624469" y="869926"/>
            <a:ext cx="3602052" cy="5179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90000"/>
              <a:buNone/>
            </a:pP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Maryland</a:t>
            </a:r>
          </a:p>
          <a:p>
            <a:pPr marL="0" indent="0">
              <a:buSzPct val="90000"/>
              <a:buNone/>
            </a:pP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Bay Restoration Fund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$139 M FY15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Sewer bill surcharge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WWTPs, septic, ag</a:t>
            </a:r>
          </a:p>
          <a:p>
            <a:pPr>
              <a:buClr>
                <a:srgbClr val="FF00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Bay 2010 Trust Fund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$39 M FY16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Portion of rental car and fuel taxes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Non-point source, incl. ag (MACS -$19M FY16)</a:t>
            </a:r>
          </a:p>
          <a:p>
            <a:pPr>
              <a:buClr>
                <a:srgbClr val="FF00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Water Quality Bonds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201168" lvl="1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7364839" y="1430508"/>
            <a:ext cx="4023360" cy="5247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Virginia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Water Quality Improvement Fund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$59 M FY17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10% of GF surplus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WWTP and NRCF</a:t>
            </a:r>
          </a:p>
          <a:p>
            <a:pPr>
              <a:buClr>
                <a:srgbClr val="FF00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Natural Resource Commitment Fund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$62 M FY17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WQIF, real estate recordation fee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Technical assistance and cost-share</a:t>
            </a:r>
          </a:p>
          <a:p>
            <a:pPr>
              <a:buClr>
                <a:srgbClr val="FF00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Ag Tax Credit Program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06" y="213824"/>
            <a:ext cx="1320411" cy="18200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10744200" y="459937"/>
            <a:ext cx="901379" cy="1550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6501"/>
      </p:ext>
    </p:extLst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Comparing Nitrogen Load Reductions</a:t>
            </a:r>
            <a:br>
              <a:rPr lang="en-US" dirty="0"/>
            </a:br>
            <a:r>
              <a:rPr lang="en-US" dirty="0"/>
              <a:t>1985-2015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7048" y="1084065"/>
            <a:ext cx="3474720" cy="807720"/>
          </a:xfrm>
        </p:spPr>
        <p:txBody>
          <a:bodyPr>
            <a:normAutofit/>
          </a:bodyPr>
          <a:lstStyle/>
          <a:p>
            <a:r>
              <a:rPr lang="en-US" sz="3600" dirty="0"/>
              <a:t>   Maryland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77388" y="1891785"/>
            <a:ext cx="3475038" cy="2516690"/>
          </a:xfrm>
          <a:prstGeom prst="rect">
            <a:avLst/>
          </a:prstGeom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Pennsylvania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endParaRPr lang="en-US" b="1" dirty="0"/>
          </a:p>
          <a:p>
            <a:pPr>
              <a:lnSpc>
                <a:spcPts val="2000"/>
              </a:lnSpc>
            </a:pPr>
            <a:endParaRPr lang="en-US" b="1" dirty="0"/>
          </a:p>
          <a:p>
            <a:pPr>
              <a:lnSpc>
                <a:spcPts val="2000"/>
              </a:lnSpc>
            </a:pPr>
            <a:endParaRPr lang="en-US" b="1" dirty="0"/>
          </a:p>
          <a:p>
            <a:pPr>
              <a:lnSpc>
                <a:spcPts val="2000"/>
              </a:lnSpc>
            </a:pPr>
            <a:endParaRPr lang="en-US" b="1" dirty="0"/>
          </a:p>
          <a:p>
            <a:pPr algn="ctr">
              <a:lnSpc>
                <a:spcPts val="2000"/>
              </a:lnSpc>
            </a:pPr>
            <a:endParaRPr lang="en-US" b="1" dirty="0"/>
          </a:p>
          <a:p>
            <a:pPr>
              <a:lnSpc>
                <a:spcPts val="2000"/>
              </a:lnSpc>
            </a:pPr>
            <a:endParaRPr lang="en-US" b="1" dirty="0"/>
          </a:p>
          <a:p>
            <a:pPr lvl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 Agriculture</a:t>
            </a:r>
          </a:p>
          <a:p>
            <a:pPr lvl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Wastewater</a:t>
            </a:r>
          </a:p>
          <a:p>
            <a:pPr lvl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Forest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322" b="92881"/>
          <a:stretch/>
        </p:blipFill>
        <p:spPr>
          <a:xfrm>
            <a:off x="3767101" y="6275020"/>
            <a:ext cx="7151062" cy="300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566" y="1891786"/>
            <a:ext cx="3475037" cy="2516690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121427" y="4502654"/>
            <a:ext cx="4064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50"/>
              </a:spcBef>
              <a:spcAft>
                <a:spcPts val="25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66% Wastewater</a:t>
            </a:r>
          </a:p>
          <a:p>
            <a:pPr marL="285750" indent="-285750">
              <a:lnSpc>
                <a:spcPts val="2000"/>
              </a:lnSpc>
              <a:spcBef>
                <a:spcPts val="250"/>
              </a:spcBef>
              <a:spcAft>
                <a:spcPts val="25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33% Agriculture</a:t>
            </a:r>
          </a:p>
          <a:p>
            <a:pPr marL="285750" indent="-285750">
              <a:lnSpc>
                <a:spcPts val="2000"/>
              </a:lnSpc>
              <a:spcBef>
                <a:spcPts val="250"/>
              </a:spcBef>
              <a:spcAft>
                <a:spcPts val="25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1% Forest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21427" y="763341"/>
            <a:ext cx="6674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Where </a:t>
            </a:r>
            <a:r>
              <a:rPr lang="en-US" b="1" i="1" u="sng" dirty="0">
                <a:solidFill>
                  <a:prstClr val="black"/>
                </a:solidFill>
                <a:cs typeface="Arial" panose="020B0604020202020204" pitchFamily="34" charset="0"/>
              </a:rPr>
              <a:t>did</a:t>
            </a:r>
            <a:r>
              <a:rPr lang="en-US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the remaining nitrogen reductions* come from?</a:t>
            </a:r>
          </a:p>
        </p:txBody>
      </p:sp>
    </p:spTree>
    <p:extLst>
      <p:ext uri="{BB962C8B-B14F-4D97-AF65-F5344CB8AC3E}">
        <p14:creationId xmlns:p14="http://schemas.microsoft.com/office/powerpoint/2010/main" val="3772817704"/>
      </p:ext>
    </p:extLst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26DA1B472E440A19F676CC1408131" ma:contentTypeVersion="2" ma:contentTypeDescription="Create a new document." ma:contentTypeScope="" ma:versionID="9a051f9bcd4ecbd1535c6f23f5604f56">
  <xsd:schema xmlns:xsd="http://www.w3.org/2001/XMLSchema" xmlns:xs="http://www.w3.org/2001/XMLSchema" xmlns:p="http://schemas.microsoft.com/office/2006/metadata/properties" xmlns:ns2="0dc3134e-2050-4cb8-a5be-0b715e20025a" targetNamespace="http://schemas.microsoft.com/office/2006/metadata/properties" ma:root="true" ma:fieldsID="c263ddd19705bf48d778fb9c7838098b" ns2:_="">
    <xsd:import namespace="0dc3134e-2050-4cb8-a5be-0b715e2002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3134e-2050-4cb8-a5be-0b715e2002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6ED70-8973-47B6-9AA7-79C69842792A}">
  <ds:schemaRefs>
    <ds:schemaRef ds:uri="0dc3134e-2050-4cb8-a5be-0b715e20025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72CEC6-DCB7-48C7-BA0D-569500C2A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3134e-2050-4cb8-a5be-0b715e2002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4B1987-5A6C-4F79-8CE7-BAEFE5BF6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658</TotalTime>
  <Words>1489</Words>
  <Application>Microsoft Office PowerPoint</Application>
  <PresentationFormat>Widescreen</PresentationFormat>
  <Paragraphs>346</Paragraphs>
  <Slides>20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Corbel</vt:lpstr>
      <vt:lpstr>Times New Roman</vt:lpstr>
      <vt:lpstr>Wingdings</vt:lpstr>
      <vt:lpstr>Wingdings 2</vt:lpstr>
      <vt:lpstr>Frame</vt:lpstr>
      <vt:lpstr>Office Theme</vt:lpstr>
      <vt:lpstr>State of the Bay  Status of the TMDL &amp;  the Resultant CBC Priorities  Presentation to  CBP Citizens Advisory Committee</vt:lpstr>
      <vt:lpstr>Chesapeake Bay TMDL</vt:lpstr>
      <vt:lpstr>Chesapeake Bay Watershed Nitrogen Reductions  1985-2015</vt:lpstr>
      <vt:lpstr>Chesapeake Bay Watershed Nitrogen Reductions  2015-2025</vt:lpstr>
      <vt:lpstr>Maryland Nitrogen Loads   1985-2015</vt:lpstr>
      <vt:lpstr>PowerPoint Presentation</vt:lpstr>
      <vt:lpstr>PowerPoint Presentation</vt:lpstr>
      <vt:lpstr>Maryland &amp; Virginia’s Dedicated Funds Ensured Progress</vt:lpstr>
      <vt:lpstr> Comparing Nitrogen Load Reductions 1985-2015</vt:lpstr>
      <vt:lpstr> Comparing Nitrogen Load Reductions 2015-2025</vt:lpstr>
      <vt:lpstr>     Chesapeake Bay Commission Pennsylvania  4-Prong  Strategy</vt:lpstr>
      <vt:lpstr>A Dedicated Fund for PENNSYLVANIA?</vt:lpstr>
      <vt:lpstr>   CBC  2017 Areas of Special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Chesapeake Bay Awareness Week  June 3-11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</dc:title>
  <dc:creator>Jen Donnelly</dc:creator>
  <cp:lastModifiedBy>jstarr</cp:lastModifiedBy>
  <cp:revision>71</cp:revision>
  <dcterms:created xsi:type="dcterms:W3CDTF">2017-01-19T15:14:42Z</dcterms:created>
  <dcterms:modified xsi:type="dcterms:W3CDTF">2017-02-23T14:38:22Z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0x010100E8F26DA1B472E440A19F676CC1408131</vt:lpwstr>
  </property>
</Properties>
</file>