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996" r:id="rId3"/>
  </p:sldMasterIdLst>
  <p:notesMasterIdLst>
    <p:notesMasterId r:id="rId42"/>
  </p:notesMasterIdLst>
  <p:sldIdLst>
    <p:sldId id="425" r:id="rId4"/>
    <p:sldId id="454" r:id="rId5"/>
    <p:sldId id="640" r:id="rId6"/>
    <p:sldId id="586" r:id="rId7"/>
    <p:sldId id="587" r:id="rId8"/>
    <p:sldId id="588" r:id="rId9"/>
    <p:sldId id="605" r:id="rId10"/>
    <p:sldId id="607" r:id="rId11"/>
    <p:sldId id="606" r:id="rId12"/>
    <p:sldId id="608" r:id="rId13"/>
    <p:sldId id="580" r:id="rId14"/>
    <p:sldId id="611" r:id="rId15"/>
    <p:sldId id="641" r:id="rId16"/>
    <p:sldId id="642" r:id="rId17"/>
    <p:sldId id="589" r:id="rId18"/>
    <p:sldId id="555" r:id="rId19"/>
    <p:sldId id="599" r:id="rId20"/>
    <p:sldId id="590" r:id="rId21"/>
    <p:sldId id="591" r:id="rId22"/>
    <p:sldId id="593" r:id="rId23"/>
    <p:sldId id="598" r:id="rId24"/>
    <p:sldId id="597" r:id="rId25"/>
    <p:sldId id="649" r:id="rId26"/>
    <p:sldId id="654" r:id="rId27"/>
    <p:sldId id="653" r:id="rId28"/>
    <p:sldId id="650" r:id="rId29"/>
    <p:sldId id="651" r:id="rId30"/>
    <p:sldId id="652" r:id="rId31"/>
    <p:sldId id="592" r:id="rId32"/>
    <p:sldId id="594" r:id="rId33"/>
    <p:sldId id="595" r:id="rId34"/>
    <p:sldId id="596" r:id="rId35"/>
    <p:sldId id="643" r:id="rId36"/>
    <p:sldId id="645" r:id="rId37"/>
    <p:sldId id="646" r:id="rId38"/>
    <p:sldId id="647" r:id="rId39"/>
    <p:sldId id="644" r:id="rId40"/>
    <p:sldId id="648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2520" autoAdjust="0"/>
  </p:normalViewPr>
  <p:slideViewPr>
    <p:cSldViewPr>
      <p:cViewPr varScale="1">
        <p:scale>
          <a:sx n="72" d="100"/>
          <a:sy n="72" d="100"/>
        </p:scale>
        <p:origin x="13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7C16F-60E1-48C5-B185-59B23B0222B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8D28-4E71-4476-A87C-3D4588B79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62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34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5AD96-1680-427F-A591-91C2B3643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602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1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5AD96-1680-427F-A591-91C2B3643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655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96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5AD96-1680-427F-A591-91C2B3643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639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65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1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28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041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83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36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26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48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62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5475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90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689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38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00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388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56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3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41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260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9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 output:</a:t>
            </a:r>
            <a:r>
              <a:rPr lang="en-US" baseline="0" dirty="0"/>
              <a:t>  1-m resolution map with primary wetlands classes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546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066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105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471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B8D28-4E71-4476-A87C-3D4588B79665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82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B8D28-4E71-4476-A87C-3D4588B7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93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B8D28-4E71-4476-A87C-3D4588B7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617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B8D28-4E71-4476-A87C-3D4588B796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264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5AD96-1680-427F-A591-91C2B3643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836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5AD96-1680-427F-A591-91C2B3643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932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5AD96-1680-427F-A591-91C2B3643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27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8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20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27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82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2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24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47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41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76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5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04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35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11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3/23/2017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1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6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9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7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1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7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A6F5-3AF5-4A46-B4FA-B490A22C1DE0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74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A6F5-3AF5-4A46-B4FA-B490A22C1DE0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0D7FB-B6B3-4CE7-A49C-FA8714AA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35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4A9274C-43F5-B94F-A5F9-DBDB3792F03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3/23/2017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345AF41-08BB-2443-9E1F-23623C12712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749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96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73354"/>
            <a:ext cx="9159611" cy="1446550"/>
          </a:xfrm>
          <a:prstGeom prst="rect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Chesapeake Bay Watershed Wetlands Mapping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72087"/>
            <a:ext cx="9144000" cy="430887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Jarlath O’Neil-Dunne, Patrick Raney*, and Sean MacFaden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7999" y="4860957"/>
            <a:ext cx="5456237" cy="40011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University of Vermont Spatial Analysis Laboratory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99" y="6151060"/>
            <a:ext cx="1676400" cy="6205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10" descr="uvm_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599" y="6157820"/>
            <a:ext cx="1676400" cy="62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590800" y="5363517"/>
            <a:ext cx="3478837" cy="400110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*Upper Susquehanna Coalition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843" y="5577106"/>
            <a:ext cx="1138057" cy="12244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7806" y="1947754"/>
            <a:ext cx="9159611" cy="769441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2- Object-based Image Analysis</a:t>
            </a:r>
          </a:p>
        </p:txBody>
      </p:sp>
    </p:spTree>
    <p:extLst>
      <p:ext uri="{BB962C8B-B14F-4D97-AF65-F5344CB8AC3E}">
        <p14:creationId xmlns:p14="http://schemas.microsoft.com/office/powerpoint/2010/main" val="31822380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62001"/>
            <a:ext cx="914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6172200"/>
            <a:ext cx="3081869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Locations</a:t>
            </a:r>
          </a:p>
        </p:txBody>
      </p:sp>
    </p:spTree>
    <p:extLst>
      <p:ext uri="{BB962C8B-B14F-4D97-AF65-F5344CB8AC3E}">
        <p14:creationId xmlns:p14="http://schemas.microsoft.com/office/powerpoint/2010/main" val="46991774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667000"/>
            <a:ext cx="9143999" cy="1143000"/>
          </a:xfr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Land-Cover Mapping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14400" y="1785059"/>
            <a:ext cx="7467600" cy="43886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endParaRPr lang="en-US" sz="40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47702" y="6477000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endParaRPr lang="en-US" sz="12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4362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251" y="0"/>
            <a:ext cx="91542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4860"/>
            <a:ext cx="3648073" cy="313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9925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667000"/>
            <a:ext cx="9143999" cy="1143000"/>
          </a:xfrm>
          <a:solidFill>
            <a:srgbClr val="92D050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High-Resolution Wetlands Mapping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914400" y="1785059"/>
            <a:ext cx="7467600" cy="438865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endParaRPr lang="en-US" sz="40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47702" y="6477000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endParaRPr lang="en-US" sz="1200" b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2421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251" y="0"/>
            <a:ext cx="91542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2616" y="6475968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b="1" kern="0" dirty="0">
                <a:solidFill>
                  <a:prstClr val="black"/>
                </a:solidFill>
              </a:rPr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89867554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68689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6324600"/>
            <a:ext cx="423314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LiDAR-derived Digital Elevation Model</a:t>
            </a:r>
          </a:p>
        </p:txBody>
      </p:sp>
    </p:spTree>
    <p:extLst>
      <p:ext uri="{BB962C8B-B14F-4D97-AF65-F5344CB8AC3E}">
        <p14:creationId xmlns:p14="http://schemas.microsoft.com/office/powerpoint/2010/main" val="26346908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838200"/>
            <a:ext cx="5255349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Compound Topographic Index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05000"/>
            <a:ext cx="7696200" cy="34127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409" y="5687787"/>
            <a:ext cx="647658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Bevan and Kirby (1979), as described by </a:t>
            </a:r>
            <a:r>
              <a:rPr lang="en-US" sz="2000" b="1" dirty="0" err="1">
                <a:solidFill>
                  <a:schemeClr val="bg1"/>
                </a:solidFill>
              </a:rPr>
              <a:t>Rampi</a:t>
            </a:r>
            <a:r>
              <a:rPr lang="en-US" sz="2000" b="1" dirty="0">
                <a:solidFill>
                  <a:schemeClr val="bg1"/>
                </a:solidFill>
              </a:rPr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5710686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95365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324600"/>
            <a:ext cx="381534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Edge Extraction Lee Sigma (Bright)</a:t>
            </a:r>
          </a:p>
        </p:txBody>
      </p:sp>
    </p:spTree>
    <p:extLst>
      <p:ext uri="{BB962C8B-B14F-4D97-AF65-F5344CB8AC3E}">
        <p14:creationId xmlns:p14="http://schemas.microsoft.com/office/powerpoint/2010/main" val="41400937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798" cy="6857999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274638"/>
            <a:ext cx="9143999" cy="1143000"/>
          </a:xfrm>
          <a:solidFill>
            <a:srgbClr val="92D050">
              <a:alpha val="75000"/>
            </a:srgbClr>
          </a:solidFill>
        </p:spPr>
        <p:txBody>
          <a:bodyPr/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</a:rPr>
              <a:t>Object-based Image Analysis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0" y="1417638"/>
            <a:ext cx="9135797" cy="30781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>
                <a:ln>
                  <a:solidFill>
                    <a:schemeClr val="bg1"/>
                  </a:solidFill>
                </a:ln>
              </a:rPr>
              <a:t>Objects Rather Than Pixels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>
                <a:ln>
                  <a:solidFill>
                    <a:schemeClr val="bg1"/>
                  </a:solidFill>
                </a:ln>
              </a:rPr>
              <a:t>Better Approximates Landscape Objects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>
                <a:ln>
                  <a:solidFill>
                    <a:schemeClr val="bg1"/>
                  </a:solidFill>
                </a:ln>
              </a:rPr>
              <a:t>Contextual Analysis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>
                <a:ln>
                  <a:solidFill>
                    <a:schemeClr val="bg1"/>
                  </a:solidFill>
                </a:ln>
              </a:rPr>
              <a:t>Data Fusion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4000" b="1" dirty="0">
                <a:ln>
                  <a:solidFill>
                    <a:schemeClr val="bg1"/>
                  </a:solidFill>
                </a:ln>
              </a:rPr>
              <a:t>Enterprise Processing -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</a:rPr>
              <a:t>eCognition</a:t>
            </a: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 marL="0" indent="0">
              <a:buNone/>
            </a:pPr>
            <a:endParaRPr lang="en-US" sz="4000" b="1" dirty="0">
              <a:ln>
                <a:solidFill>
                  <a:schemeClr val="bg1"/>
                </a:solidFill>
              </a:ln>
            </a:endParaRPr>
          </a:p>
          <a:p>
            <a:pPr>
              <a:buFont typeface="Wingdings" pitchFamily="2" charset="2"/>
              <a:buChar char="ü"/>
            </a:pPr>
            <a:endParaRPr lang="en-US" sz="40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37403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39160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43338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324600"/>
            <a:ext cx="4902689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Patrick Raney, Upper Susquehanna Coalition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399" y="5791200"/>
            <a:ext cx="6795065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10-m Statistical Models Incorporating Topography and Climate</a:t>
            </a:r>
          </a:p>
        </p:txBody>
      </p:sp>
    </p:spTree>
    <p:extLst>
      <p:ext uri="{BB962C8B-B14F-4D97-AF65-F5344CB8AC3E}">
        <p14:creationId xmlns:p14="http://schemas.microsoft.com/office/powerpoint/2010/main" val="290917610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5118" y="6019800"/>
            <a:ext cx="3638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Emergent (PEM)</a:t>
            </a:r>
          </a:p>
        </p:txBody>
      </p:sp>
      <p:sp>
        <p:nvSpPr>
          <p:cNvPr id="5" name="Right Arrow 4"/>
          <p:cNvSpPr/>
          <p:nvPr/>
        </p:nvSpPr>
        <p:spPr>
          <a:xfrm rot="18559818">
            <a:off x="1590727" y="2492806"/>
            <a:ext cx="2438400" cy="1524000"/>
          </a:xfrm>
          <a:prstGeom prst="rightArrow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63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04800"/>
            <a:ext cx="2364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10-m PEM</a:t>
            </a:r>
          </a:p>
        </p:txBody>
      </p:sp>
    </p:spTree>
    <p:extLst>
      <p:ext uri="{BB962C8B-B14F-4D97-AF65-F5344CB8AC3E}">
        <p14:creationId xmlns:p14="http://schemas.microsoft.com/office/powerpoint/2010/main" val="366974470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3200"/>
            <a:ext cx="4409524" cy="5666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081396"/>
            <a:ext cx="4057143" cy="5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411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0145" y="76200"/>
            <a:ext cx="7993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Scrub\Shrub and Forested (PSS\PFO)</a:t>
            </a:r>
          </a:p>
        </p:txBody>
      </p:sp>
      <p:sp>
        <p:nvSpPr>
          <p:cNvPr id="6" name="Right Arrow 5"/>
          <p:cNvSpPr/>
          <p:nvPr/>
        </p:nvSpPr>
        <p:spPr>
          <a:xfrm rot="18559818">
            <a:off x="600129" y="3059042"/>
            <a:ext cx="2438400" cy="1524000"/>
          </a:xfrm>
          <a:prstGeom prst="rightArrow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8930989">
            <a:off x="4714178" y="2273402"/>
            <a:ext cx="2438400" cy="1524000"/>
          </a:xfrm>
          <a:prstGeom prst="rightArrow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10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5943600"/>
            <a:ext cx="3221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10-m PSS\PFO</a:t>
            </a:r>
          </a:p>
        </p:txBody>
      </p:sp>
    </p:spTree>
    <p:extLst>
      <p:ext uri="{BB962C8B-B14F-4D97-AF65-F5344CB8AC3E}">
        <p14:creationId xmlns:p14="http://schemas.microsoft.com/office/powerpoint/2010/main" val="372544965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3200"/>
            <a:ext cx="4409524" cy="5666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43000"/>
            <a:ext cx="4057143" cy="5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16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61003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668" y="0"/>
            <a:ext cx="78347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87549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07119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03" y="3886200"/>
            <a:ext cx="1571897" cy="1631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3886200"/>
            <a:ext cx="2057400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Emergent (PEM)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Forested (PFO)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Scrub\Shrub (PSS)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20" y="3770644"/>
            <a:ext cx="2971800" cy="18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2692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03" y="3886200"/>
            <a:ext cx="1571897" cy="1631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3886200"/>
            <a:ext cx="2057400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Emergent (PEM)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Forested (PFO)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Scrub\Shrub (PSS)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20" y="3770644"/>
            <a:ext cx="2971800" cy="18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64536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03" y="3886200"/>
            <a:ext cx="1571897" cy="1631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3886200"/>
            <a:ext cx="2057400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Emergent (PEM)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Forested (PFO)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Scrub\Shrub (PSS)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20" y="3770644"/>
            <a:ext cx="2971800" cy="18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1791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2590800" y="1219200"/>
            <a:ext cx="3657600" cy="3657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910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590800" y="1219200"/>
            <a:ext cx="3657600" cy="3657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85021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667000" y="1295400"/>
            <a:ext cx="3657600" cy="3657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4308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03" y="3886200"/>
            <a:ext cx="1571897" cy="1631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0" y="3886200"/>
            <a:ext cx="2057400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Emergent (PEM)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Forested (PFO)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Scrub\Shrub (PSS)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14" y="3664232"/>
            <a:ext cx="2963486" cy="207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4619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96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47800"/>
            <a:ext cx="9159611" cy="1446550"/>
          </a:xfrm>
          <a:prstGeom prst="rect">
            <a:avLst/>
          </a:prstGeom>
          <a:solidFill>
            <a:srgbClr val="92D050">
              <a:alpha val="6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Chesapeake Bay Watershed Wetlands Mapping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04" y="4229844"/>
            <a:ext cx="9144000" cy="430887"/>
          </a:xfrm>
          <a:prstGeom prst="rect">
            <a:avLst/>
          </a:prstGeom>
          <a:solidFill>
            <a:srgbClr val="92D050">
              <a:alpha val="7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Sean MacFaden, 802-656-3007, Sean.MacFaden@uvm.edu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599" y="6151060"/>
            <a:ext cx="1676400" cy="6205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10" descr="uvm_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599" y="6157820"/>
            <a:ext cx="1676400" cy="62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843" y="5577106"/>
            <a:ext cx="1138057" cy="122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6886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45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172200"/>
            <a:ext cx="9144000" cy="553998"/>
          </a:xfrm>
          <a:prstGeom prst="rect">
            <a:avLst/>
          </a:prstGeom>
          <a:solidFill>
            <a:srgbClr val="92D05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 Elevation Model (DEM)</a:t>
            </a:r>
          </a:p>
        </p:txBody>
      </p:sp>
    </p:spTree>
    <p:extLst>
      <p:ext uri="{BB962C8B-B14F-4D97-AF65-F5344CB8AC3E}">
        <p14:creationId xmlns:p14="http://schemas.microsoft.com/office/powerpoint/2010/main" val="224053218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172200"/>
            <a:ext cx="9144000" cy="553998"/>
          </a:xfrm>
          <a:prstGeom prst="rect">
            <a:avLst/>
          </a:prstGeom>
          <a:solidFill>
            <a:srgbClr val="92D050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Normalized Digital Surface Model (</a:t>
            </a:r>
            <a:r>
              <a:rPr kumimoji="0" lang="en-US" sz="3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nDSM</a:t>
            </a:r>
            <a:r>
              <a:rPr kumimoji="0" lang="en-US" sz="3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178197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62000"/>
            <a:ext cx="914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9200" y="6172200"/>
            <a:ext cx="3735638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Leaf-off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Orthoimagery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6172200"/>
            <a:ext cx="3698769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Leaf-on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Orthoimagery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153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62000"/>
            <a:ext cx="914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8800" y="6172200"/>
            <a:ext cx="2641108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NHD Hydrology</a:t>
            </a:r>
          </a:p>
        </p:txBody>
      </p:sp>
    </p:spTree>
    <p:extLst>
      <p:ext uri="{BB962C8B-B14F-4D97-AF65-F5344CB8AC3E}">
        <p14:creationId xmlns:p14="http://schemas.microsoft.com/office/powerpoint/2010/main" val="427607766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62000"/>
            <a:ext cx="914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8800" y="6172200"/>
            <a:ext cx="2886752" cy="55399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Road Centerlines</a:t>
            </a:r>
          </a:p>
        </p:txBody>
      </p:sp>
    </p:spTree>
    <p:extLst>
      <p:ext uri="{BB962C8B-B14F-4D97-AF65-F5344CB8AC3E}">
        <p14:creationId xmlns:p14="http://schemas.microsoft.com/office/powerpoint/2010/main" val="52703135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4_Office Theme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263F2701-DFA6-44B8-BA8A-F0A5EF7D79C6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96054</TotalTime>
  <Words>242</Words>
  <Application>Microsoft Office PowerPoint</Application>
  <PresentationFormat>On-screen Show (4:3)</PresentationFormat>
  <Paragraphs>94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Wingdings</vt:lpstr>
      <vt:lpstr>Office Theme</vt:lpstr>
      <vt:lpstr>14_Office Theme</vt:lpstr>
      <vt:lpstr>PowerPoint Presentation</vt:lpstr>
      <vt:lpstr>Object-based Image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Land-Cover Mapping</vt:lpstr>
      <vt:lpstr>PowerPoint Presentation</vt:lpstr>
      <vt:lpstr>High-Resolution Wetlands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Vermont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Jarlath</dc:creator>
  <cp:lastModifiedBy>Runion, Kyle</cp:lastModifiedBy>
  <cp:revision>780</cp:revision>
  <dcterms:created xsi:type="dcterms:W3CDTF">2010-08-02T00:30:52Z</dcterms:created>
  <dcterms:modified xsi:type="dcterms:W3CDTF">2017-03-23T14:51:07Z</dcterms:modified>
</cp:coreProperties>
</file>