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345" r:id="rId2"/>
    <p:sldId id="346" r:id="rId3"/>
    <p:sldId id="347" r:id="rId4"/>
    <p:sldId id="348" r:id="rId5"/>
    <p:sldId id="388" r:id="rId6"/>
    <p:sldId id="350" r:id="rId7"/>
    <p:sldId id="394" r:id="rId8"/>
    <p:sldId id="393" r:id="rId9"/>
    <p:sldId id="301" r:id="rId10"/>
    <p:sldId id="386" r:id="rId11"/>
    <p:sldId id="384" r:id="rId12"/>
    <p:sldId id="383" r:id="rId13"/>
    <p:sldId id="395" r:id="rId14"/>
    <p:sldId id="356" r:id="rId15"/>
    <p:sldId id="387" r:id="rId16"/>
    <p:sldId id="357" r:id="rId17"/>
    <p:sldId id="375" r:id="rId18"/>
    <p:sldId id="392" r:id="rId19"/>
    <p:sldId id="364" r:id="rId20"/>
    <p:sldId id="390" r:id="rId21"/>
    <p:sldId id="358" r:id="rId22"/>
    <p:sldId id="368" r:id="rId23"/>
    <p:sldId id="396" r:id="rId24"/>
    <p:sldId id="331" r:id="rId25"/>
    <p:sldId id="334" r:id="rId26"/>
    <p:sldId id="379" r:id="rId27"/>
    <p:sldId id="353" r:id="rId28"/>
    <p:sldId id="391" r:id="rId29"/>
    <p:sldId id="381" r:id="rId30"/>
    <p:sldId id="369" r:id="rId31"/>
    <p:sldId id="373" r:id="rId32"/>
    <p:sldId id="370" r:id="rId33"/>
    <p:sldId id="371" r:id="rId34"/>
    <p:sldId id="372" r:id="rId35"/>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CC3300"/>
    <a:srgbClr val="009900"/>
    <a:srgbClr val="FF7C80"/>
    <a:srgbClr val="0000FF"/>
    <a:srgbClr val="FFFF00"/>
    <a:srgbClr val="FF6600"/>
    <a:srgbClr val="D4ECB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265" autoAdjust="0"/>
    <p:restoredTop sz="97849" autoAdjust="0"/>
  </p:normalViewPr>
  <p:slideViewPr>
    <p:cSldViewPr>
      <p:cViewPr varScale="1">
        <p:scale>
          <a:sx n="86" d="100"/>
          <a:sy n="86" d="100"/>
        </p:scale>
        <p:origin x="648" y="90"/>
      </p:cViewPr>
      <p:guideLst>
        <p:guide orient="horz" pos="2160"/>
        <p:guide pos="2880"/>
      </p:guideLst>
    </p:cSldViewPr>
  </p:slideViewPr>
  <p:notesTextViewPr>
    <p:cViewPr>
      <p:scale>
        <a:sx n="100" d="100"/>
        <a:sy n="100" d="100"/>
      </p:scale>
      <p:origin x="0" y="0"/>
    </p:cViewPr>
  </p:notesTextViewPr>
  <p:notesViewPr>
    <p:cSldViewPr>
      <p:cViewPr varScale="1">
        <p:scale>
          <a:sx n="54" d="100"/>
          <a:sy n="54" d="100"/>
        </p:scale>
        <p:origin x="-2568"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303784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20483" name="Rectangle 3"/>
          <p:cNvSpPr>
            <a:spLocks noGrp="1" noChangeArrowheads="1"/>
          </p:cNvSpPr>
          <p:nvPr>
            <p:ph type="dt" sz="quarter" idx="1"/>
          </p:nvPr>
        </p:nvSpPr>
        <p:spPr bwMode="auto">
          <a:xfrm>
            <a:off x="3970938" y="0"/>
            <a:ext cx="303784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20484" name="Rectangle 4"/>
          <p:cNvSpPr>
            <a:spLocks noGrp="1" noChangeArrowheads="1"/>
          </p:cNvSpPr>
          <p:nvPr>
            <p:ph type="ftr" sz="quarter" idx="2"/>
          </p:nvPr>
        </p:nvSpPr>
        <p:spPr bwMode="auto">
          <a:xfrm>
            <a:off x="0" y="8829675"/>
            <a:ext cx="303784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20485" name="Rectangle 5"/>
          <p:cNvSpPr>
            <a:spLocks noGrp="1" noChangeArrowheads="1"/>
          </p:cNvSpPr>
          <p:nvPr>
            <p:ph type="sldNum" sz="quarter" idx="3"/>
          </p:nvPr>
        </p:nvSpPr>
        <p:spPr bwMode="auto">
          <a:xfrm>
            <a:off x="3970938" y="8829675"/>
            <a:ext cx="303784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5C00E267-669F-4C01-854F-D08A40EC8797}" type="slidenum">
              <a:rPr lang="en-US"/>
              <a:pPr>
                <a:defRPr/>
              </a:pPr>
              <a:t>‹#›</a:t>
            </a:fld>
            <a:endParaRPr lang="en-US"/>
          </a:p>
        </p:txBody>
      </p:sp>
    </p:spTree>
    <p:extLst>
      <p:ext uri="{BB962C8B-B14F-4D97-AF65-F5344CB8AC3E}">
        <p14:creationId xmlns:p14="http://schemas.microsoft.com/office/powerpoint/2010/main" val="21142679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303784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16387" name="Rectangle 3"/>
          <p:cNvSpPr>
            <a:spLocks noGrp="1" noChangeArrowheads="1"/>
          </p:cNvSpPr>
          <p:nvPr>
            <p:ph type="dt" idx="1"/>
          </p:nvPr>
        </p:nvSpPr>
        <p:spPr bwMode="auto">
          <a:xfrm>
            <a:off x="3970938" y="0"/>
            <a:ext cx="303784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34820"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16389" name="Rectangle 5"/>
          <p:cNvSpPr>
            <a:spLocks noGrp="1" noChangeArrowheads="1"/>
          </p:cNvSpPr>
          <p:nvPr>
            <p:ph type="body" sz="quarter" idx="3"/>
          </p:nvPr>
        </p:nvSpPr>
        <p:spPr bwMode="auto">
          <a:xfrm>
            <a:off x="701040" y="4416426"/>
            <a:ext cx="560832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6390" name="Rectangle 6"/>
          <p:cNvSpPr>
            <a:spLocks noGrp="1" noChangeArrowheads="1"/>
          </p:cNvSpPr>
          <p:nvPr>
            <p:ph type="ftr" sz="quarter" idx="4"/>
          </p:nvPr>
        </p:nvSpPr>
        <p:spPr bwMode="auto">
          <a:xfrm>
            <a:off x="0" y="8829675"/>
            <a:ext cx="303784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16391" name="Rectangle 7"/>
          <p:cNvSpPr>
            <a:spLocks noGrp="1" noChangeArrowheads="1"/>
          </p:cNvSpPr>
          <p:nvPr>
            <p:ph type="sldNum" sz="quarter" idx="5"/>
          </p:nvPr>
        </p:nvSpPr>
        <p:spPr bwMode="auto">
          <a:xfrm>
            <a:off x="3970938" y="8829675"/>
            <a:ext cx="303784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E4D2711C-133B-44E5-94C4-42A53FB05E37}" type="slidenum">
              <a:rPr lang="en-US"/>
              <a:pPr>
                <a:defRPr/>
              </a:pPr>
              <a:t>‹#›</a:t>
            </a:fld>
            <a:endParaRPr lang="en-US"/>
          </a:p>
        </p:txBody>
      </p:sp>
    </p:spTree>
    <p:extLst>
      <p:ext uri="{BB962C8B-B14F-4D97-AF65-F5344CB8AC3E}">
        <p14:creationId xmlns:p14="http://schemas.microsoft.com/office/powerpoint/2010/main" val="44959100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6D4969C9-B30C-436E-B337-72ECE47A6A7F}" type="slidenum">
              <a:rPr lang="en-US" smtClean="0">
                <a:latin typeface="Arial" pitchFamily="34" charset="0"/>
              </a:rPr>
              <a:pPr/>
              <a:t>1</a:t>
            </a:fld>
            <a:endParaRPr lang="en-US" smtClean="0">
              <a:latin typeface="Arial" pitchFamily="34"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extLst>
      <p:ext uri="{BB962C8B-B14F-4D97-AF65-F5344CB8AC3E}">
        <p14:creationId xmlns:p14="http://schemas.microsoft.com/office/powerpoint/2010/main" val="3923068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4D2711C-133B-44E5-94C4-42A53FB05E37}" type="slidenum">
              <a:rPr lang="en-US" smtClean="0"/>
              <a:pPr>
                <a:defRPr/>
              </a:pPr>
              <a:t>2</a:t>
            </a:fld>
            <a:endParaRPr lang="en-US"/>
          </a:p>
        </p:txBody>
      </p:sp>
    </p:spTree>
    <p:extLst>
      <p:ext uri="{BB962C8B-B14F-4D97-AF65-F5344CB8AC3E}">
        <p14:creationId xmlns:p14="http://schemas.microsoft.com/office/powerpoint/2010/main" val="2237486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buFontTx/>
              <a:buNone/>
            </a:pPr>
            <a:endParaRPr lang="en-US" sz="1200" dirty="0" smtClean="0"/>
          </a:p>
        </p:txBody>
      </p:sp>
      <p:sp>
        <p:nvSpPr>
          <p:cNvPr id="4" name="Slide Number Placeholder 3"/>
          <p:cNvSpPr>
            <a:spLocks noGrp="1"/>
          </p:cNvSpPr>
          <p:nvPr>
            <p:ph type="sldNum" sz="quarter" idx="10"/>
          </p:nvPr>
        </p:nvSpPr>
        <p:spPr/>
        <p:txBody>
          <a:bodyPr/>
          <a:lstStyle/>
          <a:p>
            <a:pPr>
              <a:defRPr/>
            </a:pPr>
            <a:fld id="{E4D2711C-133B-44E5-94C4-42A53FB05E37}" type="slidenum">
              <a:rPr lang="en-US" smtClean="0"/>
              <a:pPr>
                <a:defRPr/>
              </a:pPr>
              <a:t>14</a:t>
            </a:fld>
            <a:endParaRPr lang="en-US"/>
          </a:p>
        </p:txBody>
      </p:sp>
    </p:spTree>
    <p:extLst>
      <p:ext uri="{BB962C8B-B14F-4D97-AF65-F5344CB8AC3E}">
        <p14:creationId xmlns:p14="http://schemas.microsoft.com/office/powerpoint/2010/main" val="3987601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a:ln/>
        </p:spPr>
      </p:sp>
      <p:sp>
        <p:nvSpPr>
          <p:cNvPr id="7171" name="Notes Placeholder 2"/>
          <p:cNvSpPr>
            <a:spLocks noGrp="1"/>
          </p:cNvSpPr>
          <p:nvPr>
            <p:ph type="body" idx="1"/>
          </p:nvPr>
        </p:nvSpPr>
        <p:spPr>
          <a:noFill/>
          <a:ln/>
        </p:spPr>
        <p:txBody>
          <a:bodyPr/>
          <a:lstStyle/>
          <a:p>
            <a:r>
              <a:rPr lang="en-US" dirty="0" smtClean="0"/>
              <a:t>Students will</a:t>
            </a:r>
            <a:r>
              <a:rPr lang="en-US" baseline="0" dirty="0" smtClean="0"/>
              <a:t> be welcomed by Joe Gill and be at table to start.</a:t>
            </a:r>
          </a:p>
          <a:p>
            <a:r>
              <a:rPr lang="en-US" baseline="0" dirty="0" smtClean="0"/>
              <a:t>Advisory Committee Chairs will be introduced &amp; invited to table by EC Chair after students finish.</a:t>
            </a:r>
            <a:endParaRPr lang="en-US" dirty="0" smtClean="0"/>
          </a:p>
        </p:txBody>
      </p:sp>
      <p:sp>
        <p:nvSpPr>
          <p:cNvPr id="7172" name="Slide Number Placeholder 3"/>
          <p:cNvSpPr>
            <a:spLocks noGrp="1"/>
          </p:cNvSpPr>
          <p:nvPr>
            <p:ph type="sldNum" sz="quarter" idx="5"/>
          </p:nvPr>
        </p:nvSpPr>
        <p:spPr/>
        <p:txBody>
          <a:bodyPr/>
          <a:lstStyle/>
          <a:p>
            <a:pPr>
              <a:defRPr/>
            </a:pPr>
            <a:fld id="{1D027716-8AE7-46BF-94F7-88FB137CE164}" type="slidenum">
              <a:rPr lang="en-US" smtClean="0"/>
              <a:pPr>
                <a:defRPr/>
              </a:pPr>
              <a:t>15</a:t>
            </a:fld>
            <a:endParaRPr lang="en-US" smtClean="0"/>
          </a:p>
        </p:txBody>
      </p:sp>
    </p:spTree>
    <p:extLst>
      <p:ext uri="{BB962C8B-B14F-4D97-AF65-F5344CB8AC3E}">
        <p14:creationId xmlns:p14="http://schemas.microsoft.com/office/powerpoint/2010/main" val="4001174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buFontTx/>
              <a:buNone/>
            </a:pPr>
            <a:endParaRPr lang="en-US" sz="1200" dirty="0" smtClean="0"/>
          </a:p>
        </p:txBody>
      </p:sp>
      <p:sp>
        <p:nvSpPr>
          <p:cNvPr id="4" name="Slide Number Placeholder 3"/>
          <p:cNvSpPr>
            <a:spLocks noGrp="1"/>
          </p:cNvSpPr>
          <p:nvPr>
            <p:ph type="sldNum" sz="quarter" idx="10"/>
          </p:nvPr>
        </p:nvSpPr>
        <p:spPr/>
        <p:txBody>
          <a:bodyPr/>
          <a:lstStyle/>
          <a:p>
            <a:pPr>
              <a:defRPr/>
            </a:pPr>
            <a:fld id="{E4D2711C-133B-44E5-94C4-42A53FB05E37}" type="slidenum">
              <a:rPr lang="en-US" smtClean="0"/>
              <a:pPr>
                <a:defRPr/>
              </a:pPr>
              <a:t>16</a:t>
            </a:fld>
            <a:endParaRPr lang="en-US"/>
          </a:p>
        </p:txBody>
      </p:sp>
    </p:spTree>
    <p:extLst>
      <p:ext uri="{BB962C8B-B14F-4D97-AF65-F5344CB8AC3E}">
        <p14:creationId xmlns:p14="http://schemas.microsoft.com/office/powerpoint/2010/main" val="13799984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4D2711C-133B-44E5-94C4-42A53FB05E37}" type="slidenum">
              <a:rPr lang="en-US" smtClean="0"/>
              <a:pPr>
                <a:defRPr/>
              </a:pPr>
              <a:t>17</a:t>
            </a:fld>
            <a:endParaRPr lang="en-US"/>
          </a:p>
        </p:txBody>
      </p:sp>
    </p:spTree>
    <p:extLst>
      <p:ext uri="{BB962C8B-B14F-4D97-AF65-F5344CB8AC3E}">
        <p14:creationId xmlns:p14="http://schemas.microsoft.com/office/powerpoint/2010/main" val="3924383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4D2711C-133B-44E5-94C4-42A53FB05E37}" type="slidenum">
              <a:rPr lang="en-US" smtClean="0"/>
              <a:pPr>
                <a:defRPr/>
              </a:pPr>
              <a:t>18</a:t>
            </a:fld>
            <a:endParaRPr lang="en-US"/>
          </a:p>
        </p:txBody>
      </p:sp>
    </p:spTree>
    <p:extLst>
      <p:ext uri="{BB962C8B-B14F-4D97-AF65-F5344CB8AC3E}">
        <p14:creationId xmlns:p14="http://schemas.microsoft.com/office/powerpoint/2010/main" val="1629212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buFontTx/>
              <a:buNone/>
            </a:pPr>
            <a:endParaRPr lang="en-US" sz="1200" dirty="0" smtClean="0"/>
          </a:p>
        </p:txBody>
      </p:sp>
      <p:sp>
        <p:nvSpPr>
          <p:cNvPr id="4" name="Slide Number Placeholder 3"/>
          <p:cNvSpPr>
            <a:spLocks noGrp="1"/>
          </p:cNvSpPr>
          <p:nvPr>
            <p:ph type="sldNum" sz="quarter" idx="10"/>
          </p:nvPr>
        </p:nvSpPr>
        <p:spPr/>
        <p:txBody>
          <a:bodyPr/>
          <a:lstStyle/>
          <a:p>
            <a:pPr>
              <a:defRPr/>
            </a:pPr>
            <a:fld id="{E4D2711C-133B-44E5-94C4-42A53FB05E37}" type="slidenum">
              <a:rPr lang="en-US" smtClean="0"/>
              <a:pPr>
                <a:defRPr/>
              </a:pPr>
              <a:t>21</a:t>
            </a:fld>
            <a:endParaRPr lang="en-US"/>
          </a:p>
        </p:txBody>
      </p:sp>
    </p:spTree>
    <p:extLst>
      <p:ext uri="{BB962C8B-B14F-4D97-AF65-F5344CB8AC3E}">
        <p14:creationId xmlns:p14="http://schemas.microsoft.com/office/powerpoint/2010/main" val="4288031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4D2711C-133B-44E5-94C4-42A53FB05E37}" type="slidenum">
              <a:rPr lang="en-US" smtClean="0"/>
              <a:pPr>
                <a:defRPr/>
              </a:pPr>
              <a:t>26</a:t>
            </a:fld>
            <a:endParaRPr lang="en-US"/>
          </a:p>
        </p:txBody>
      </p:sp>
    </p:spTree>
    <p:extLst>
      <p:ext uri="{BB962C8B-B14F-4D97-AF65-F5344CB8AC3E}">
        <p14:creationId xmlns:p14="http://schemas.microsoft.com/office/powerpoint/2010/main" val="3212880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4D2711C-133B-44E5-94C4-42A53FB05E37}" type="slidenum">
              <a:rPr lang="en-US" smtClean="0"/>
              <a:pPr>
                <a:defRPr/>
              </a:pPr>
              <a:t>29</a:t>
            </a:fld>
            <a:endParaRPr lang="en-US"/>
          </a:p>
        </p:txBody>
      </p:sp>
    </p:spTree>
    <p:extLst>
      <p:ext uri="{BB962C8B-B14F-4D97-AF65-F5344CB8AC3E}">
        <p14:creationId xmlns:p14="http://schemas.microsoft.com/office/powerpoint/2010/main" val="198464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FEE6166C-AF58-4E8D-8B5C-8A797B3B428C}" type="datetime4">
              <a:rPr lang="en-US" smtClean="0"/>
              <a:pPr>
                <a:defRPr/>
              </a:pPr>
              <a:t>June 13, 2014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dirty="0" smtClean="0"/>
              <a:t>2012 Executive Council Meeting Planning </a:t>
            </a:r>
            <a:r>
              <a:rPr lang="en-US" dirty="0" err="1" smtClean="0"/>
              <a:t>Powerpoint</a:t>
            </a: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626B73D2-8CEB-43E5-8ADA-1565019EC90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dirty="0" smtClean="0"/>
              <a:t>2012 Executive Council Meeting Planning </a:t>
            </a:r>
            <a:r>
              <a:rPr lang="en-US" dirty="0" err="1" smtClean="0"/>
              <a:t>Powerpoint</a:t>
            </a: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8C336AD-E9C4-487B-9A67-9C8B2A73465D}" type="slidenum">
              <a:rPr lang="en-US"/>
              <a:pPr>
                <a:defRPr/>
              </a:pPr>
              <a:t>‹#›</a:t>
            </a:fld>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1BC0E21D-C39E-400C-AECF-1F21753D0A2B}" type="datetime4">
              <a:rPr lang="en-US" smtClean="0"/>
              <a:pPr>
                <a:defRPr/>
              </a:pPr>
              <a:t>June 13, 2014</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fld id="{95B97C89-8C14-43F6-87B4-3B8D920E556A}" type="datetime4">
              <a:rPr lang="en-US" smtClean="0"/>
              <a:pPr>
                <a:defRPr/>
              </a:pPr>
              <a:t>June 13, 2014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2012 Executive Council Meeting Planning Powerpoint</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57553DE-BAD5-49E2-918A-DA1801DD0FD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47656598-94EE-47F0-B217-98520BB6CF95}" type="datetime4">
              <a:rPr lang="en-US" smtClean="0"/>
              <a:pPr>
                <a:defRPr/>
              </a:pPr>
              <a:t>June 13, 2014</a:t>
            </a:fld>
            <a:endParaRPr lang="en-US"/>
          </a:p>
        </p:txBody>
      </p:sp>
      <p:sp>
        <p:nvSpPr>
          <p:cNvPr id="4" name="Footer Placeholder 3"/>
          <p:cNvSpPr>
            <a:spLocks noGrp="1"/>
          </p:cNvSpPr>
          <p:nvPr>
            <p:ph type="ftr" sz="quarter" idx="11"/>
          </p:nvPr>
        </p:nvSpPr>
        <p:spPr/>
        <p:txBody>
          <a:bodyPr/>
          <a:lstStyle/>
          <a:p>
            <a:pPr>
              <a:defRPr/>
            </a:pPr>
            <a:r>
              <a:rPr lang="en-US" smtClean="0"/>
              <a:t>2012 Executive Council Meeting Planning Powerpoint</a:t>
            </a:r>
            <a:endParaRPr lang="en-US" dirty="0"/>
          </a:p>
        </p:txBody>
      </p:sp>
      <p:sp>
        <p:nvSpPr>
          <p:cNvPr id="5" name="Slide Number Placeholder 4"/>
          <p:cNvSpPr>
            <a:spLocks noGrp="1"/>
          </p:cNvSpPr>
          <p:nvPr>
            <p:ph type="sldNum" sz="quarter" idx="12"/>
          </p:nvPr>
        </p:nvSpPr>
        <p:spPr/>
        <p:txBody>
          <a:bodyPr/>
          <a:lstStyle/>
          <a:p>
            <a:pPr>
              <a:defRPr/>
            </a:pPr>
            <a:fld id="{88CC8FD9-C519-4EC7-B6CC-0E5BC2C26F62}"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E2CF99-67E8-44EF-BED1-A41ED2885FBC}" type="datetimeFigureOut">
              <a:rPr lang="en-US" smtClean="0"/>
              <a:pPr/>
              <a:t>6/13/2014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7A125C0-D9EB-4A19-A062-A793E148B0C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CC7AEF8E-CB3C-4C79-AE59-BA07DF3D2251}" type="datetime4">
              <a:rPr lang="en-US" smtClean="0"/>
              <a:pPr>
                <a:defRPr/>
              </a:pPr>
              <a:t>June 13, 2014</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r>
              <a:rPr lang="en-US" dirty="0" smtClean="0"/>
              <a:t>2012 Executive Council Meeting Planning </a:t>
            </a:r>
            <a:r>
              <a:rPr lang="en-US" dirty="0" err="1" smtClean="0"/>
              <a:t>Powerpoint</a:t>
            </a:r>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88CC8FD9-C519-4EC7-B6CC-0E5BC2C26F62}"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80" r:id="rId3"/>
    <p:sldLayoutId id="2147483783" r:id="rId4"/>
    <p:sldLayoutId id="2147483784" r:id="rId5"/>
  </p:sldLayoutIdLst>
  <p:hf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hesapeakebay.net/ecbrief/2014_executive_council_briefing_boo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epa.connectsolutions.com/communications"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hyperlink" Target="mailto:kelly.bachman@state.de.us" TargetMode="External"/><Relationship Id="rId13" Type="http://schemas.openxmlformats.org/officeDocument/2006/relationships/hyperlink" Target="mailto:marc.wiley@governor.virginia.gov" TargetMode="External"/><Relationship Id="rId3" Type="http://schemas.openxmlformats.org/officeDocument/2006/relationships/hyperlink" Target="mailto:jdonnelly@chesbay.us" TargetMode="External"/><Relationship Id="rId7" Type="http://schemas.openxmlformats.org/officeDocument/2006/relationships/hyperlink" Target="mailto:michael.lorditch@state.de.us" TargetMode="External"/><Relationship Id="rId12" Type="http://schemas.openxmlformats.org/officeDocument/2006/relationships/hyperlink" Target="mailto:awitman@pa.gov" TargetMode="External"/><Relationship Id="rId2" Type="http://schemas.openxmlformats.org/officeDocument/2006/relationships/hyperlink" Target="mailto:dpisani@dnr.state.md.us" TargetMode="External"/><Relationship Id="rId1" Type="http://schemas.openxmlformats.org/officeDocument/2006/relationships/slideLayout" Target="../slideLayouts/slideLayout2.xml"/><Relationship Id="rId6" Type="http://schemas.openxmlformats.org/officeDocument/2006/relationships/hyperlink" Target="mailto:donna.henry@dc.gov" TargetMode="External"/><Relationship Id="rId11" Type="http://schemas.openxmlformats.org/officeDocument/2006/relationships/hyperlink" Target="mailto:brdawson@pa.gov" TargetMode="External"/><Relationship Id="rId5" Type="http://schemas.openxmlformats.org/officeDocument/2006/relationships/hyperlink" Target="mailto:reginald.powell@dc.gov" TargetMode="External"/><Relationship Id="rId15" Type="http://schemas.openxmlformats.org/officeDocument/2006/relationships/hyperlink" Target="mailto:Richard.Sims@wdc.usda.gov" TargetMode="External"/><Relationship Id="rId10" Type="http://schemas.openxmlformats.org/officeDocument/2006/relationships/hyperlink" Target="mailto:johnson.alisha@epa.gov" TargetMode="External"/><Relationship Id="rId4" Type="http://schemas.openxmlformats.org/officeDocument/2006/relationships/hyperlink" Target="mailto:aswanson@chesbay.us" TargetMode="External"/><Relationship Id="rId9" Type="http://schemas.openxmlformats.org/officeDocument/2006/relationships/hyperlink" Target="mailto:wiggins.samuel@epa.gov" TargetMode="External"/><Relationship Id="rId14" Type="http://schemas.openxmlformats.org/officeDocument/2006/relationships/hyperlink" Target="mailto:Brian.Coy@governor.virginia.gov"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baystat.maryland.gov/"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www.chesapeakebay.net/ecbrief/2014_executive_council_briefing_boo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Slide Number Placeholder 5"/>
          <p:cNvSpPr>
            <a:spLocks noGrp="1"/>
          </p:cNvSpPr>
          <p:nvPr>
            <p:ph type="sldNum" sz="quarter" idx="12"/>
          </p:nvPr>
        </p:nvSpPr>
        <p:spPr>
          <a:noFill/>
        </p:spPr>
        <p:txBody>
          <a:bodyPr/>
          <a:lstStyle/>
          <a:p>
            <a:fld id="{EDA979C4-7142-44B5-9382-FAFDDBDE70E0}" type="slidenum">
              <a:rPr lang="en-US" smtClean="0">
                <a:latin typeface="Arial" pitchFamily="34" charset="0"/>
              </a:rPr>
              <a:pPr/>
              <a:t>1</a:t>
            </a:fld>
            <a:endParaRPr lang="en-US" smtClean="0">
              <a:latin typeface="Arial" pitchFamily="34" charset="0"/>
            </a:endParaRPr>
          </a:p>
        </p:txBody>
      </p:sp>
      <p:sp>
        <p:nvSpPr>
          <p:cNvPr id="2" name="Rectangle 2"/>
          <p:cNvSpPr>
            <a:spLocks noGrp="1" noChangeArrowheads="1"/>
          </p:cNvSpPr>
          <p:nvPr>
            <p:ph type="ctrTitle"/>
          </p:nvPr>
        </p:nvSpPr>
        <p:spPr>
          <a:xfrm>
            <a:off x="2209800" y="152400"/>
            <a:ext cx="6705600" cy="1752600"/>
          </a:xfrm>
        </p:spPr>
        <p:txBody>
          <a:bodyPr/>
          <a:lstStyle/>
          <a:p>
            <a:pPr eaLnBrk="1" hangingPunct="1">
              <a:defRPr/>
            </a:pPr>
            <a:r>
              <a:rPr lang="en-US" sz="2800" b="1" i="1" dirty="0" smtClean="0">
                <a:solidFill>
                  <a:srgbClr val="0000FF"/>
                </a:solidFill>
                <a:effectLst>
                  <a:outerShdw blurRad="38100" dist="38100" dir="2700000" algn="tl">
                    <a:srgbClr val="C0C0C0"/>
                  </a:outerShdw>
                </a:effectLst>
              </a:rPr>
              <a:t/>
            </a:r>
            <a:br>
              <a:rPr lang="en-US" sz="2800" b="1" i="1" dirty="0" smtClean="0">
                <a:solidFill>
                  <a:srgbClr val="0000FF"/>
                </a:solidFill>
                <a:effectLst>
                  <a:outerShdw blurRad="38100" dist="38100" dir="2700000" algn="tl">
                    <a:srgbClr val="C0C0C0"/>
                  </a:outerShdw>
                </a:effectLst>
              </a:rPr>
            </a:br>
            <a:r>
              <a:rPr lang="en-US" sz="2800" b="1" i="1" dirty="0" smtClean="0">
                <a:solidFill>
                  <a:srgbClr val="0070C0"/>
                </a:solidFill>
                <a:effectLst>
                  <a:outerShdw blurRad="38100" dist="38100" dir="2700000" algn="tl">
                    <a:srgbClr val="C0C0C0"/>
                  </a:outerShdw>
                </a:effectLst>
                <a:latin typeface="Arial Narrow" pitchFamily="34" charset="0"/>
              </a:rPr>
              <a:t>2014 Chesapeake Executive Council </a:t>
            </a:r>
            <a:r>
              <a:rPr lang="en-US" sz="2800" b="1" i="1" dirty="0" smtClean="0">
                <a:solidFill>
                  <a:srgbClr val="0000FF"/>
                </a:solidFill>
                <a:effectLst>
                  <a:outerShdw blurRad="38100" dist="38100" dir="2700000" algn="tl">
                    <a:srgbClr val="C0C0C0"/>
                  </a:outerShdw>
                </a:effectLst>
                <a:latin typeface="Arial Narrow" pitchFamily="34" charset="0"/>
              </a:rPr>
              <a:t/>
            </a:r>
            <a:br>
              <a:rPr lang="en-US" sz="2800" b="1" i="1" dirty="0" smtClean="0">
                <a:solidFill>
                  <a:srgbClr val="0000FF"/>
                </a:solidFill>
                <a:effectLst>
                  <a:outerShdw blurRad="38100" dist="38100" dir="2700000" algn="tl">
                    <a:srgbClr val="C0C0C0"/>
                  </a:outerShdw>
                </a:effectLst>
                <a:latin typeface="Arial Narrow" pitchFamily="34" charset="0"/>
              </a:rPr>
            </a:br>
            <a:r>
              <a:rPr lang="en-US" sz="2800" i="1" dirty="0" smtClean="0">
                <a:latin typeface="Arial Narrow" pitchFamily="34" charset="0"/>
              </a:rPr>
              <a:t/>
            </a:r>
            <a:br>
              <a:rPr lang="en-US" sz="2800" i="1" dirty="0" smtClean="0">
                <a:latin typeface="Arial Narrow" pitchFamily="34" charset="0"/>
              </a:rPr>
            </a:br>
            <a:r>
              <a:rPr lang="en-US" sz="2000" b="1" i="1" dirty="0" smtClean="0">
                <a:solidFill>
                  <a:srgbClr val="00B0F0"/>
                </a:solidFill>
                <a:effectLst>
                  <a:outerShdw blurRad="38100" dist="38100" dir="2700000" algn="tl">
                    <a:srgbClr val="C0C0C0"/>
                  </a:outerShdw>
                </a:effectLst>
                <a:latin typeface="Arial Narrow" pitchFamily="34" charset="0"/>
              </a:rPr>
              <a:t>Planning Team </a:t>
            </a:r>
            <a:r>
              <a:rPr lang="en-US" sz="2000" b="1" i="1" dirty="0" err="1" smtClean="0">
                <a:solidFill>
                  <a:srgbClr val="00B0F0"/>
                </a:solidFill>
                <a:effectLst>
                  <a:outerShdw blurRad="38100" dist="38100" dir="2700000" algn="tl">
                    <a:srgbClr val="C0C0C0"/>
                  </a:outerShdw>
                </a:effectLst>
                <a:latin typeface="Arial Narrow" pitchFamily="34" charset="0"/>
              </a:rPr>
              <a:t>Powerpoint</a:t>
            </a:r>
            <a:endParaRPr lang="en-US" sz="3200" b="1" i="1" dirty="0" smtClean="0">
              <a:solidFill>
                <a:srgbClr val="00B0F0"/>
              </a:solidFill>
              <a:effectLst>
                <a:outerShdw blurRad="38100" dist="38100" dir="2700000" algn="tl">
                  <a:srgbClr val="C0C0C0"/>
                </a:outerShdw>
              </a:effectLst>
              <a:latin typeface="Arial Narrow" pitchFamily="34" charset="0"/>
            </a:endParaRPr>
          </a:p>
        </p:txBody>
      </p:sp>
      <p:sp>
        <p:nvSpPr>
          <p:cNvPr id="3081" name="TextBox 8"/>
          <p:cNvSpPr txBox="1">
            <a:spLocks noChangeArrowheads="1"/>
          </p:cNvSpPr>
          <p:nvPr/>
        </p:nvSpPr>
        <p:spPr bwMode="auto">
          <a:xfrm>
            <a:off x="457200" y="3886200"/>
            <a:ext cx="8153400" cy="1446550"/>
          </a:xfrm>
          <a:prstGeom prst="rect">
            <a:avLst/>
          </a:prstGeom>
          <a:noFill/>
          <a:ln w="9525">
            <a:noFill/>
            <a:miter lim="800000"/>
            <a:headEnd/>
            <a:tailEnd/>
          </a:ln>
        </p:spPr>
        <p:txBody>
          <a:bodyPr wrap="square">
            <a:spAutoFit/>
          </a:bodyPr>
          <a:lstStyle/>
          <a:p>
            <a:pPr algn="ctr"/>
            <a:r>
              <a:rPr lang="en-US" sz="2400" b="1" dirty="0" smtClean="0"/>
              <a:t>EC PRIVATE/Briefing book page: </a:t>
            </a:r>
            <a:r>
              <a:rPr lang="en-US" sz="2400" u="sng" dirty="0" smtClean="0">
                <a:hlinkClick r:id="rId3"/>
              </a:rPr>
              <a:t>http://www.chesapeakebay.net/ecbrief/2014_executive_council_briefing_book</a:t>
            </a:r>
            <a:endParaRPr lang="en-US" sz="2400" dirty="0" smtClean="0"/>
          </a:p>
          <a:p>
            <a:endParaRPr lang="en-US" sz="1600" b="1" dirty="0" smtClean="0"/>
          </a:p>
        </p:txBody>
      </p:sp>
      <p:sp>
        <p:nvSpPr>
          <p:cNvPr id="3082" name="TextBox 9"/>
          <p:cNvSpPr txBox="1">
            <a:spLocks noChangeArrowheads="1"/>
          </p:cNvSpPr>
          <p:nvPr/>
        </p:nvSpPr>
        <p:spPr bwMode="auto">
          <a:xfrm>
            <a:off x="381000" y="2667000"/>
            <a:ext cx="8305800" cy="646331"/>
          </a:xfrm>
          <a:prstGeom prst="rect">
            <a:avLst/>
          </a:prstGeom>
          <a:noFill/>
          <a:ln w="9525">
            <a:noFill/>
            <a:miter lim="800000"/>
            <a:headEnd/>
            <a:tailEnd/>
          </a:ln>
        </p:spPr>
        <p:txBody>
          <a:bodyPr wrap="square">
            <a:spAutoFit/>
          </a:bodyPr>
          <a:lstStyle/>
          <a:p>
            <a:r>
              <a:rPr lang="en-US" b="1" dirty="0" smtClean="0"/>
              <a:t>Conference </a:t>
            </a:r>
            <a:r>
              <a:rPr lang="en-US" b="1" dirty="0"/>
              <a:t>Call </a:t>
            </a:r>
            <a:r>
              <a:rPr lang="en-US" b="1" dirty="0" smtClean="0"/>
              <a:t>info: </a:t>
            </a:r>
            <a:r>
              <a:rPr lang="en-US" dirty="0" smtClean="0"/>
              <a:t>1-866-299-3188     </a:t>
            </a:r>
            <a:r>
              <a:rPr lang="en-US" b="1" dirty="0" smtClean="0"/>
              <a:t>Conference Code: </a:t>
            </a:r>
            <a:r>
              <a:rPr lang="en-US" dirty="0" smtClean="0"/>
              <a:t>2675715</a:t>
            </a:r>
          </a:p>
          <a:p>
            <a:r>
              <a:rPr lang="en-US" b="1" dirty="0" smtClean="0"/>
              <a:t>Online via Adobe Connect: </a:t>
            </a:r>
            <a:r>
              <a:rPr lang="en-US" u="sng" dirty="0" smtClean="0">
                <a:hlinkClick r:id="rId4"/>
              </a:rPr>
              <a:t>https://epa.connectsolutions.com/comm</a:t>
            </a:r>
            <a:r>
              <a:rPr lang="en-US" dirty="0" smtClean="0"/>
              <a:t> </a:t>
            </a:r>
            <a:endParaRPr lang="en-US" dirty="0"/>
          </a:p>
        </p:txBody>
      </p:sp>
      <p:sp>
        <p:nvSpPr>
          <p:cNvPr id="12" name="Date Placeholder 11"/>
          <p:cNvSpPr>
            <a:spLocks noGrp="1"/>
          </p:cNvSpPr>
          <p:nvPr>
            <p:ph type="dt" sz="half" idx="10"/>
          </p:nvPr>
        </p:nvSpPr>
        <p:spPr/>
        <p:txBody>
          <a:bodyPr/>
          <a:lstStyle/>
          <a:p>
            <a:pPr>
              <a:defRPr/>
            </a:pPr>
            <a:fld id="{F92B6D44-D64E-4BF3-B5C4-F5760D5556BF}" type="datetime4">
              <a:rPr lang="en-US" smtClean="0"/>
              <a:pPr>
                <a:defRPr/>
              </a:pPr>
              <a:t>June 13, 2014</a:t>
            </a:fld>
            <a:endParaRPr lang="en-US"/>
          </a:p>
        </p:txBody>
      </p:sp>
      <p:sp>
        <p:nvSpPr>
          <p:cNvPr id="13" name="Footer Placeholder 12"/>
          <p:cNvSpPr>
            <a:spLocks noGrp="1"/>
          </p:cNvSpPr>
          <p:nvPr>
            <p:ph type="ftr" sz="quarter" idx="11"/>
          </p:nvPr>
        </p:nvSpPr>
        <p:spPr/>
        <p:txBody>
          <a:bodyPr/>
          <a:lstStyle/>
          <a:p>
            <a:pPr>
              <a:defRPr/>
            </a:pPr>
            <a:r>
              <a:rPr lang="en-US" dirty="0" smtClean="0"/>
              <a:t>Planning </a:t>
            </a:r>
            <a:r>
              <a:rPr lang="en-US" dirty="0" err="1" smtClean="0"/>
              <a:t>Powerpoint</a:t>
            </a:r>
            <a:endParaRPr lang="en-US" dirty="0"/>
          </a:p>
        </p:txBody>
      </p:sp>
      <p:pic>
        <p:nvPicPr>
          <p:cNvPr id="11" name="Picture 10" descr="Final 30 yr CBP Logo LR.jpg"/>
          <p:cNvPicPr>
            <a:picLocks noChangeAspect="1"/>
          </p:cNvPicPr>
          <p:nvPr/>
        </p:nvPicPr>
        <p:blipFill>
          <a:blip r:embed="rId5" cstate="print"/>
          <a:stretch>
            <a:fillRect/>
          </a:stretch>
        </p:blipFill>
        <p:spPr>
          <a:xfrm>
            <a:off x="533400" y="315528"/>
            <a:ext cx="1600200" cy="1234704"/>
          </a:xfrm>
          <a:prstGeom prst="rect">
            <a:avLst/>
          </a:prstGeom>
        </p:spPr>
      </p:pic>
      <p:sp>
        <p:nvSpPr>
          <p:cNvPr id="9" name="Text Box 8"/>
          <p:cNvSpPr txBox="1">
            <a:spLocks noChangeArrowheads="1"/>
          </p:cNvSpPr>
          <p:nvPr/>
        </p:nvSpPr>
        <p:spPr bwMode="auto">
          <a:xfrm>
            <a:off x="914400" y="5410200"/>
            <a:ext cx="7315200" cy="584775"/>
          </a:xfrm>
          <a:prstGeom prst="rect">
            <a:avLst/>
          </a:prstGeom>
          <a:solidFill>
            <a:schemeClr val="bg1">
              <a:lumMod val="95000"/>
              <a:alpha val="50195"/>
            </a:schemeClr>
          </a:solidFill>
          <a:ln w="50800">
            <a:noFill/>
            <a:miter lim="800000"/>
            <a:headEnd/>
            <a:tailEnd/>
          </a:ln>
        </p:spPr>
        <p:txBody>
          <a:bodyPr wrap="square">
            <a:spAutoFit/>
          </a:bodyPr>
          <a:lstStyle/>
          <a:p>
            <a:pPr algn="ctr"/>
            <a:r>
              <a:rPr lang="en-US" sz="1600" dirty="0" smtClean="0">
                <a:solidFill>
                  <a:schemeClr val="accent4"/>
                </a:solidFill>
              </a:rPr>
              <a:t>Planning Team Chair: Margaret Enloe    410-267-5740  menloe@chesapeakebay.net</a:t>
            </a:r>
            <a:endParaRPr lang="en-US" sz="1600" dirty="0">
              <a:solidFill>
                <a:schemeClr val="accent4"/>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Slide Number Placeholder 5"/>
          <p:cNvSpPr>
            <a:spLocks noGrp="1"/>
          </p:cNvSpPr>
          <p:nvPr>
            <p:ph type="sldNum" sz="quarter" idx="12"/>
          </p:nvPr>
        </p:nvSpPr>
        <p:spPr>
          <a:noFill/>
        </p:spPr>
        <p:txBody>
          <a:bodyPr/>
          <a:lstStyle/>
          <a:p>
            <a:fld id="{CB1DD8BF-C164-4858-A685-F0766A07172E}" type="slidenum">
              <a:rPr lang="en-US" smtClean="0">
                <a:latin typeface="Arial" pitchFamily="34" charset="0"/>
              </a:rPr>
              <a:pPr/>
              <a:t>2</a:t>
            </a:fld>
            <a:endParaRPr lang="en-US" smtClean="0">
              <a:latin typeface="Arial" pitchFamily="34" charset="0"/>
            </a:endParaRPr>
          </a:p>
        </p:txBody>
      </p:sp>
      <p:sp>
        <p:nvSpPr>
          <p:cNvPr id="4101" name="Rectangle 4"/>
          <p:cNvSpPr>
            <a:spLocks noChangeArrowheads="1"/>
          </p:cNvSpPr>
          <p:nvPr/>
        </p:nvSpPr>
        <p:spPr bwMode="auto">
          <a:xfrm>
            <a:off x="0" y="0"/>
            <a:ext cx="9144000" cy="6858000"/>
          </a:xfrm>
          <a:prstGeom prst="rect">
            <a:avLst/>
          </a:prstGeom>
          <a:noFill/>
          <a:ln w="50800">
            <a:solidFill>
              <a:srgbClr val="0000FF"/>
            </a:solidFill>
            <a:miter lim="800000"/>
            <a:headEnd/>
            <a:tailEnd/>
          </a:ln>
        </p:spPr>
        <p:txBody>
          <a:bodyPr wrap="none" anchor="ctr"/>
          <a:lstStyle/>
          <a:p>
            <a:endParaRPr lang="en-US"/>
          </a:p>
        </p:txBody>
      </p:sp>
      <p:graphicFrame>
        <p:nvGraphicFramePr>
          <p:cNvPr id="88768" name="Group 1728"/>
          <p:cNvGraphicFramePr>
            <a:graphicFrameLocks noGrp="1"/>
          </p:cNvGraphicFramePr>
          <p:nvPr>
            <p:ph idx="1"/>
          </p:nvPr>
        </p:nvGraphicFramePr>
        <p:xfrm>
          <a:off x="304800" y="152400"/>
          <a:ext cx="8639791" cy="5943600"/>
        </p:xfrm>
        <a:graphic>
          <a:graphicData uri="http://schemas.openxmlformats.org/drawingml/2006/table">
            <a:tbl>
              <a:tblPr/>
              <a:tblGrid>
                <a:gridCol w="3188217"/>
                <a:gridCol w="469383"/>
                <a:gridCol w="116840"/>
                <a:gridCol w="422680"/>
                <a:gridCol w="422680"/>
                <a:gridCol w="493630"/>
                <a:gridCol w="495140"/>
                <a:gridCol w="492121"/>
                <a:gridCol w="611377"/>
                <a:gridCol w="549484"/>
                <a:gridCol w="390979"/>
                <a:gridCol w="422680"/>
                <a:gridCol w="564580"/>
              </a:tblGrid>
              <a:tr h="381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sng" strike="noStrike" cap="none" normalizeH="0" baseline="0" dirty="0" smtClean="0">
                          <a:ln>
                            <a:noFill/>
                          </a:ln>
                          <a:solidFill>
                            <a:schemeClr val="tx1"/>
                          </a:solidFill>
                          <a:effectLst/>
                          <a:latin typeface="Verdana" pitchFamily="34" charset="0"/>
                        </a:rPr>
                        <a:t>Table of Contents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Verdana" pitchFamily="34" charset="0"/>
                        </a:rPr>
                        <a:t>Executive Council Planning Areas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Verdana" pitchFamily="34" charset="0"/>
                        </a:rPr>
                        <a:t>CBP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Verdana" pitchFamily="34" charset="0"/>
                        </a:rPr>
                        <a:t>Adv Com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Verdana" pitchFamily="34" charset="0"/>
                        </a:rPr>
                        <a:t>DC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smtClean="0">
                          <a:ln>
                            <a:noFill/>
                          </a:ln>
                          <a:solidFill>
                            <a:schemeClr val="tx1"/>
                          </a:solidFill>
                          <a:effectLst/>
                          <a:latin typeface="Verdana" pitchFamily="34" charset="0"/>
                        </a:rPr>
                        <a:t>CBC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smtClean="0">
                          <a:ln>
                            <a:noFill/>
                          </a:ln>
                          <a:solidFill>
                            <a:schemeClr val="tx1"/>
                          </a:solidFill>
                          <a:effectLst/>
                          <a:latin typeface="Verdana" pitchFamily="34" charset="0"/>
                        </a:rPr>
                        <a:t>MD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smtClean="0">
                          <a:ln>
                            <a:noFill/>
                          </a:ln>
                          <a:solidFill>
                            <a:schemeClr val="tx1"/>
                          </a:solidFill>
                          <a:effectLst/>
                          <a:latin typeface="Verdana" pitchFamily="34" charset="0"/>
                        </a:rPr>
                        <a:t>PA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smtClean="0">
                          <a:ln>
                            <a:noFill/>
                          </a:ln>
                          <a:solidFill>
                            <a:schemeClr val="tx1"/>
                          </a:solidFill>
                          <a:effectLst/>
                          <a:latin typeface="Verdana" pitchFamily="34" charset="0"/>
                        </a:rPr>
                        <a:t>VA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Verdana" pitchFamily="34" charset="0"/>
                        </a:rPr>
                        <a:t>EPA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smtClean="0">
                          <a:ln>
                            <a:noFill/>
                          </a:ln>
                          <a:solidFill>
                            <a:schemeClr val="tx1"/>
                          </a:solidFill>
                          <a:effectLst/>
                          <a:latin typeface="Verdana" pitchFamily="34" charset="0"/>
                        </a:rPr>
                        <a:t>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smtClean="0">
                          <a:ln>
                            <a:noFill/>
                          </a:ln>
                          <a:solidFill>
                            <a:schemeClr val="tx1"/>
                          </a:solidFill>
                          <a:effectLst/>
                          <a:latin typeface="Verdana" pitchFamily="34" charset="0"/>
                        </a:rPr>
                        <a:t>NY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Verdana" pitchFamily="34" charset="0"/>
                        </a:rPr>
                        <a:t>WV</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7013">
                <a:tc gridSpan="13">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Verdana" pitchFamily="34" charset="0"/>
                        </a:rPr>
                        <a:t>Planning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70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smtClean="0">
                          <a:ln>
                            <a:noFill/>
                          </a:ln>
                          <a:solidFill>
                            <a:schemeClr val="tx1"/>
                          </a:solidFill>
                          <a:effectLst/>
                          <a:latin typeface="Verdana" pitchFamily="34" charset="0"/>
                        </a:rPr>
                        <a:t>Planning Meeting Schedule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hMerge="1">
                  <a:txBody>
                    <a:bodyPr/>
                    <a:lstStyle/>
                    <a:p>
                      <a:endParaRPr lang="en-US" dirty="0"/>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r>
              <a:tr h="2270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smtClean="0">
                          <a:ln>
                            <a:noFill/>
                          </a:ln>
                          <a:solidFill>
                            <a:schemeClr val="tx1"/>
                          </a:solidFill>
                          <a:effectLst/>
                          <a:latin typeface="Verdana" pitchFamily="34" charset="0"/>
                        </a:rPr>
                        <a:t>Priority Action Items for Today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7013">
                <a:tc gridSpan="13">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Verdana" pitchFamily="34" charset="0"/>
                        </a:rPr>
                        <a:t>Logistics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70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smtClean="0">
                          <a:ln>
                            <a:noFill/>
                          </a:ln>
                          <a:solidFill>
                            <a:schemeClr val="tx1"/>
                          </a:solidFill>
                          <a:effectLst/>
                          <a:latin typeface="Verdana" pitchFamily="34" charset="0"/>
                        </a:rPr>
                        <a:t>Location and Date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hMerge="1">
                  <a:txBody>
                    <a:bodyPr/>
                    <a:lstStyle/>
                    <a:p>
                      <a:endParaRPr lang="en-US" dirty="0"/>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rgbClr val="FF0000"/>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r>
              <a:tr h="2238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smtClean="0">
                          <a:ln>
                            <a:noFill/>
                          </a:ln>
                          <a:solidFill>
                            <a:schemeClr val="tx1"/>
                          </a:solidFill>
                          <a:effectLst/>
                          <a:latin typeface="Verdana" pitchFamily="34" charset="0"/>
                        </a:rPr>
                        <a:t>EC Chair Invitations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r>
              <a:tr h="14020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smtClean="0">
                          <a:ln>
                            <a:noFill/>
                          </a:ln>
                          <a:solidFill>
                            <a:schemeClr val="tx1"/>
                          </a:solidFill>
                          <a:effectLst/>
                          <a:latin typeface="Verdana" pitchFamily="34" charset="0"/>
                        </a:rPr>
                        <a:t>EC Member Confirmation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r>
              <a:tr h="228600">
                <a:tc gridSpan="13">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Verdana" pitchFamily="34" charset="0"/>
                        </a:rPr>
                        <a:t>Content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smtClean="0">
                          <a:ln>
                            <a:noFill/>
                          </a:ln>
                          <a:solidFill>
                            <a:schemeClr val="tx1"/>
                          </a:solidFill>
                          <a:effectLst/>
                          <a:latin typeface="Verdana" pitchFamily="34" charset="0"/>
                        </a:rPr>
                        <a:t>Theme/Focus Areas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solidFill>
                            <a:srgbClr val="92D050"/>
                          </a:solid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hMerge="1">
                  <a:txBody>
                    <a:bodyPr/>
                    <a:lstStyle/>
                    <a:p>
                      <a:endParaRPr lang="en-US" dirty="0"/>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solidFill>
                            <a:srgbClr val="92D050"/>
                          </a:solid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solidFill>
                            <a:srgbClr val="92D050"/>
                          </a:solid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solidFill>
                            <a:srgbClr val="92D050"/>
                          </a:solid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solidFill>
                            <a:srgbClr val="92D050"/>
                          </a:solid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solidFill>
                            <a:srgbClr val="92D050"/>
                          </a:solid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solidFill>
                            <a:srgbClr val="92D050"/>
                          </a:solid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solidFill>
                            <a:srgbClr val="92D050"/>
                          </a:solid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solidFill>
                            <a:srgbClr val="92D050"/>
                          </a:solid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solidFill>
                            <a:srgbClr val="92D050"/>
                          </a:solid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solidFill>
                            <a:srgbClr val="92D050"/>
                          </a:solid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r>
              <a:tr h="22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smtClean="0">
                          <a:ln>
                            <a:noFill/>
                          </a:ln>
                          <a:solidFill>
                            <a:schemeClr val="tx1"/>
                          </a:solidFill>
                          <a:effectLst/>
                          <a:latin typeface="Verdana" pitchFamily="34" charset="0"/>
                        </a:rPr>
                        <a:t>Agenda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r>
              <a:tr h="2301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smtClean="0">
                          <a:ln>
                            <a:noFill/>
                          </a:ln>
                          <a:solidFill>
                            <a:schemeClr val="tx1"/>
                          </a:solidFill>
                          <a:effectLst/>
                          <a:latin typeface="Verdana" pitchFamily="34" charset="0"/>
                        </a:rPr>
                        <a:t>Agenda - Annotated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rgbClr val="FFFF00"/>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rgbClr val="FFFF00"/>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rgbClr val="FFFF00"/>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rgbClr val="FFFF00"/>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rgbClr val="FFFF00"/>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rgbClr val="FFFF00"/>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rgbClr val="FFFF00"/>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rgbClr val="FFFF00"/>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rgbClr val="FFFF00"/>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rgbClr val="FFFF00"/>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r>
              <a:tr h="2301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smtClean="0">
                          <a:ln>
                            <a:noFill/>
                          </a:ln>
                          <a:solidFill>
                            <a:schemeClr val="tx1"/>
                          </a:solidFill>
                          <a:effectLst/>
                          <a:latin typeface="Verdana" pitchFamily="34" charset="0"/>
                        </a:rPr>
                        <a:t>State of the Program Package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r>
              <a:tr h="28943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smtClean="0">
                          <a:ln>
                            <a:noFill/>
                          </a:ln>
                          <a:solidFill>
                            <a:schemeClr val="tx1"/>
                          </a:solidFill>
                          <a:effectLst/>
                          <a:latin typeface="Verdana" pitchFamily="34" charset="0"/>
                        </a:rPr>
                        <a:t>Advisory Committee Reports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Verdana" pitchFamily="34" charset="0"/>
                      </a:endParaRP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7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r>
              <a:tr h="22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8600">
                <a:tc gridSpan="13">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Verdana" pitchFamily="34" charset="0"/>
                        </a:rPr>
                        <a:t>Communications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8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smtClean="0">
                          <a:ln>
                            <a:noFill/>
                          </a:ln>
                          <a:solidFill>
                            <a:schemeClr val="tx1"/>
                          </a:solidFill>
                          <a:effectLst/>
                          <a:latin typeface="Verdana" pitchFamily="34" charset="0"/>
                        </a:rPr>
                        <a:t>Media Plan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r>
              <a:tr h="22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smtClean="0">
                          <a:ln>
                            <a:noFill/>
                          </a:ln>
                          <a:solidFill>
                            <a:schemeClr val="tx1"/>
                          </a:solidFill>
                          <a:effectLst/>
                          <a:latin typeface="Verdana" pitchFamily="34" charset="0"/>
                        </a:rPr>
                        <a:t>Media Schedule/deadlines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r>
              <a:tr h="22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smtClean="0">
                          <a:ln>
                            <a:noFill/>
                          </a:ln>
                          <a:solidFill>
                            <a:schemeClr val="tx1"/>
                          </a:solidFill>
                          <a:effectLst/>
                          <a:latin typeface="Verdana" pitchFamily="34" charset="0"/>
                        </a:rPr>
                        <a:t>News Conference – staffing &amp; </a:t>
                      </a:r>
                      <a:r>
                        <a:rPr kumimoji="0" lang="en-US" sz="900" b="0" i="0" u="none" strike="noStrike" cap="none" normalizeH="0" baseline="0" dirty="0" err="1" smtClean="0">
                          <a:ln>
                            <a:noFill/>
                          </a:ln>
                          <a:solidFill>
                            <a:schemeClr val="tx1"/>
                          </a:solidFill>
                          <a:effectLst/>
                          <a:latin typeface="Verdana" pitchFamily="34" charset="0"/>
                        </a:rPr>
                        <a:t>Qs&amp;As</a:t>
                      </a: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r>
              <a:tr h="227013">
                <a:tc gridSpan="13">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Verdana" pitchFamily="34" charset="0"/>
                        </a:rPr>
                        <a:t>Execution</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70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smtClean="0">
                          <a:ln>
                            <a:noFill/>
                          </a:ln>
                          <a:solidFill>
                            <a:schemeClr val="tx1"/>
                          </a:solidFill>
                          <a:effectLst/>
                          <a:latin typeface="Verdana" pitchFamily="34" charset="0"/>
                        </a:rPr>
                        <a:t>Internal Website/Shared Directory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r>
              <a:tr h="203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smtClean="0">
                          <a:ln>
                            <a:noFill/>
                          </a:ln>
                          <a:solidFill>
                            <a:schemeClr val="tx1"/>
                          </a:solidFill>
                          <a:effectLst/>
                          <a:latin typeface="Verdana" pitchFamily="34" charset="0"/>
                        </a:rPr>
                        <a:t>Briefing Materials (bios)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r>
              <a:tr h="22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smtClean="0">
                          <a:ln>
                            <a:noFill/>
                          </a:ln>
                          <a:solidFill>
                            <a:schemeClr val="tx1"/>
                          </a:solidFill>
                          <a:effectLst/>
                          <a:latin typeface="Verdana" pitchFamily="34" charset="0"/>
                        </a:rPr>
                        <a:t>Meeting Day Logistics – Staffing, Security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r>
              <a:tr h="2270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dirty="0" smtClean="0">
                          <a:ln>
                            <a:noFill/>
                          </a:ln>
                          <a:solidFill>
                            <a:schemeClr val="tx1"/>
                          </a:solidFill>
                          <a:effectLst/>
                          <a:latin typeface="Verdana" pitchFamily="34" charset="0"/>
                        </a:rPr>
                        <a:t>Physical Layouts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r>
              <a:tr h="2270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2" name="Group 14"/>
          <p:cNvGrpSpPr/>
          <p:nvPr/>
        </p:nvGrpSpPr>
        <p:grpSpPr>
          <a:xfrm>
            <a:off x="762000" y="6096000"/>
            <a:ext cx="7620000" cy="246222"/>
            <a:chOff x="762000" y="6019800"/>
            <a:chExt cx="7620000" cy="246222"/>
          </a:xfrm>
        </p:grpSpPr>
        <p:sp>
          <p:nvSpPr>
            <p:cNvPr id="4418" name="Text Box 310"/>
            <p:cNvSpPr txBox="1">
              <a:spLocks noChangeArrowheads="1"/>
            </p:cNvSpPr>
            <p:nvPr/>
          </p:nvSpPr>
          <p:spPr bwMode="auto">
            <a:xfrm>
              <a:off x="990600" y="6019801"/>
              <a:ext cx="1066800" cy="246221"/>
            </a:xfrm>
            <a:prstGeom prst="rect">
              <a:avLst/>
            </a:prstGeom>
            <a:noFill/>
            <a:ln w="9525">
              <a:noFill/>
              <a:miter lim="800000"/>
              <a:headEnd/>
              <a:tailEnd/>
            </a:ln>
          </p:spPr>
          <p:txBody>
            <a:bodyPr wrap="square">
              <a:spAutoFit/>
            </a:bodyPr>
            <a:lstStyle/>
            <a:p>
              <a:pPr>
                <a:spcBef>
                  <a:spcPct val="50000"/>
                </a:spcBef>
              </a:pPr>
              <a:r>
                <a:rPr lang="en-US" sz="1000" b="1" dirty="0">
                  <a:latin typeface="Verdana" pitchFamily="34" charset="0"/>
                </a:rPr>
                <a:t>Pending </a:t>
              </a:r>
            </a:p>
          </p:txBody>
        </p:sp>
        <p:sp>
          <p:nvSpPr>
            <p:cNvPr id="4419" name="Text Box 311"/>
            <p:cNvSpPr txBox="1">
              <a:spLocks noChangeArrowheads="1"/>
            </p:cNvSpPr>
            <p:nvPr/>
          </p:nvSpPr>
          <p:spPr bwMode="auto">
            <a:xfrm>
              <a:off x="3733800" y="6019800"/>
              <a:ext cx="990600" cy="246221"/>
            </a:xfrm>
            <a:prstGeom prst="rect">
              <a:avLst/>
            </a:prstGeom>
            <a:noFill/>
            <a:ln w="9525">
              <a:noFill/>
              <a:miter lim="800000"/>
              <a:headEnd/>
              <a:tailEnd/>
            </a:ln>
          </p:spPr>
          <p:txBody>
            <a:bodyPr wrap="square">
              <a:spAutoFit/>
            </a:bodyPr>
            <a:lstStyle/>
            <a:p>
              <a:pPr>
                <a:spcBef>
                  <a:spcPct val="50000"/>
                </a:spcBef>
              </a:pPr>
              <a:r>
                <a:rPr lang="en-US" sz="1000" b="1" dirty="0">
                  <a:latin typeface="Verdana" pitchFamily="34" charset="0"/>
                </a:rPr>
                <a:t>Past </a:t>
              </a:r>
              <a:r>
                <a:rPr lang="en-US" sz="1000" b="1" dirty="0" smtClean="0">
                  <a:latin typeface="Verdana" pitchFamily="34" charset="0"/>
                </a:rPr>
                <a:t>Due  </a:t>
              </a:r>
              <a:endParaRPr lang="en-US" sz="1000" b="1" dirty="0">
                <a:latin typeface="Verdana" pitchFamily="34" charset="0"/>
              </a:endParaRPr>
            </a:p>
          </p:txBody>
        </p:sp>
        <p:sp>
          <p:nvSpPr>
            <p:cNvPr id="4420" name="Rectangle 312"/>
            <p:cNvSpPr>
              <a:spLocks noChangeArrowheads="1"/>
            </p:cNvSpPr>
            <p:nvPr/>
          </p:nvSpPr>
          <p:spPr bwMode="auto">
            <a:xfrm>
              <a:off x="762000" y="6096000"/>
              <a:ext cx="228600" cy="152400"/>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4421" name="Rectangle 313"/>
            <p:cNvSpPr>
              <a:spLocks noChangeArrowheads="1"/>
            </p:cNvSpPr>
            <p:nvPr/>
          </p:nvSpPr>
          <p:spPr bwMode="auto">
            <a:xfrm>
              <a:off x="3505200" y="6096000"/>
              <a:ext cx="228600" cy="152400"/>
            </a:xfrm>
            <a:prstGeom prst="rect">
              <a:avLst/>
            </a:prstGeom>
            <a:solidFill>
              <a:srgbClr val="CC3300"/>
            </a:solidFill>
            <a:ln w="9525">
              <a:solidFill>
                <a:schemeClr val="tx1"/>
              </a:solidFill>
              <a:miter lim="800000"/>
              <a:headEnd/>
              <a:tailEnd/>
            </a:ln>
          </p:spPr>
          <p:txBody>
            <a:bodyPr wrap="none" anchor="ctr"/>
            <a:lstStyle/>
            <a:p>
              <a:endParaRPr lang="en-US"/>
            </a:p>
          </p:txBody>
        </p:sp>
        <p:sp>
          <p:nvSpPr>
            <p:cNvPr id="4422" name="Rectangle 314"/>
            <p:cNvSpPr>
              <a:spLocks noChangeArrowheads="1"/>
            </p:cNvSpPr>
            <p:nvPr/>
          </p:nvSpPr>
          <p:spPr bwMode="auto">
            <a:xfrm>
              <a:off x="6553200" y="6096000"/>
              <a:ext cx="228600" cy="152400"/>
            </a:xfrm>
            <a:prstGeom prst="rect">
              <a:avLst/>
            </a:prstGeom>
            <a:solidFill>
              <a:srgbClr val="92D050"/>
            </a:solidFill>
            <a:ln w="9525">
              <a:solidFill>
                <a:schemeClr val="tx1"/>
              </a:solidFill>
              <a:miter lim="800000"/>
              <a:headEnd/>
              <a:tailEnd/>
            </a:ln>
          </p:spPr>
          <p:txBody>
            <a:bodyPr wrap="none" anchor="ctr"/>
            <a:lstStyle/>
            <a:p>
              <a:endParaRPr lang="en-US"/>
            </a:p>
          </p:txBody>
        </p:sp>
        <p:sp>
          <p:nvSpPr>
            <p:cNvPr id="4423" name="Text Box 315"/>
            <p:cNvSpPr txBox="1">
              <a:spLocks noChangeArrowheads="1"/>
            </p:cNvSpPr>
            <p:nvPr/>
          </p:nvSpPr>
          <p:spPr bwMode="auto">
            <a:xfrm>
              <a:off x="6781800" y="6019800"/>
              <a:ext cx="1600200" cy="246221"/>
            </a:xfrm>
            <a:prstGeom prst="rect">
              <a:avLst/>
            </a:prstGeom>
            <a:noFill/>
            <a:ln w="9525">
              <a:noFill/>
              <a:miter lim="800000"/>
              <a:headEnd/>
              <a:tailEnd/>
            </a:ln>
          </p:spPr>
          <p:txBody>
            <a:bodyPr wrap="square">
              <a:spAutoFit/>
            </a:bodyPr>
            <a:lstStyle/>
            <a:p>
              <a:pPr>
                <a:spcBef>
                  <a:spcPct val="50000"/>
                </a:spcBef>
              </a:pPr>
              <a:r>
                <a:rPr lang="en-US" sz="1000" b="1" dirty="0">
                  <a:latin typeface="Verdana" pitchFamily="34" charset="0"/>
                </a:rPr>
                <a:t>Task </a:t>
              </a:r>
              <a:r>
                <a:rPr lang="en-US" sz="1000" b="1" dirty="0" smtClean="0">
                  <a:latin typeface="Verdana" pitchFamily="34" charset="0"/>
                </a:rPr>
                <a:t>Complete </a:t>
              </a:r>
              <a:endParaRPr lang="en-US" sz="1000" b="1" dirty="0">
                <a:latin typeface="Verdana" pitchFamily="34" charset="0"/>
              </a:endParaRPr>
            </a:p>
          </p:txBody>
        </p:sp>
      </p:grpSp>
      <p:sp>
        <p:nvSpPr>
          <p:cNvPr id="13" name="Date Placeholder 12"/>
          <p:cNvSpPr>
            <a:spLocks noGrp="1"/>
          </p:cNvSpPr>
          <p:nvPr>
            <p:ph type="dt" sz="half" idx="10"/>
          </p:nvPr>
        </p:nvSpPr>
        <p:spPr/>
        <p:txBody>
          <a:bodyPr/>
          <a:lstStyle/>
          <a:p>
            <a:pPr>
              <a:defRPr/>
            </a:pPr>
            <a:fld id="{3BFD6426-7FC3-45C6-B798-95042EEFB05B}" type="datetime4">
              <a:rPr lang="en-US" smtClean="0"/>
              <a:pPr>
                <a:defRPr/>
              </a:pPr>
              <a:t>June 13, 2014</a:t>
            </a:fld>
            <a:endParaRPr lang="en-US"/>
          </a:p>
        </p:txBody>
      </p:sp>
      <p:sp>
        <p:nvSpPr>
          <p:cNvPr id="14" name="Footer Placeholder 13"/>
          <p:cNvSpPr>
            <a:spLocks noGrp="1"/>
          </p:cNvSpPr>
          <p:nvPr>
            <p:ph type="ftr" sz="quarter" idx="11"/>
          </p:nvPr>
        </p:nvSpPr>
        <p:spPr>
          <a:xfrm>
            <a:off x="3124200" y="6381750"/>
            <a:ext cx="2895600" cy="476250"/>
          </a:xfrm>
        </p:spPr>
        <p:txBody>
          <a:bodyPr/>
          <a:lstStyle/>
          <a:p>
            <a:pPr>
              <a:defRPr/>
            </a:pPr>
            <a:r>
              <a:rPr lang="en-US" dirty="0" smtClean="0"/>
              <a:t>Executive Council Meeting Planning </a:t>
            </a:r>
            <a:r>
              <a:rPr lang="en-US" dirty="0" err="1" smtClean="0"/>
              <a:t>Powerpoint</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Rectangle 4"/>
          <p:cNvSpPr>
            <a:spLocks noGrp="1" noChangeArrowheads="1"/>
          </p:cNvSpPr>
          <p:nvPr>
            <p:ph type="body" idx="1"/>
          </p:nvPr>
        </p:nvSpPr>
        <p:spPr>
          <a:xfrm>
            <a:off x="457200" y="1447800"/>
            <a:ext cx="8229600" cy="3810000"/>
          </a:xfrm>
        </p:spPr>
        <p:txBody>
          <a:bodyPr/>
          <a:lstStyle/>
          <a:p>
            <a:pPr eaLnBrk="1" hangingPunct="1">
              <a:lnSpc>
                <a:spcPct val="80000"/>
              </a:lnSpc>
              <a:buNone/>
              <a:defRPr/>
            </a:pPr>
            <a:r>
              <a:rPr lang="en-US" sz="2400" dirty="0" smtClean="0"/>
              <a:t>Propose Wednesday afternoons 3-4pm</a:t>
            </a:r>
          </a:p>
          <a:p>
            <a:pPr eaLnBrk="1" hangingPunct="1">
              <a:lnSpc>
                <a:spcPct val="80000"/>
              </a:lnSpc>
              <a:buNone/>
              <a:defRPr/>
            </a:pPr>
            <a:endParaRPr lang="en-US" sz="2400" dirty="0" smtClean="0"/>
          </a:p>
          <a:p>
            <a:pPr eaLnBrk="1" hangingPunct="1">
              <a:lnSpc>
                <a:spcPct val="80000"/>
              </a:lnSpc>
              <a:buNone/>
              <a:defRPr/>
            </a:pPr>
            <a:r>
              <a:rPr lang="en-US" sz="2400" dirty="0" smtClean="0"/>
              <a:t>Starting </a:t>
            </a:r>
            <a:r>
              <a:rPr lang="en-US" sz="2400" strike="sngStrike" dirty="0" smtClean="0"/>
              <a:t>3/26</a:t>
            </a:r>
            <a:r>
              <a:rPr lang="en-US" sz="2400" dirty="0" smtClean="0"/>
              <a:t> – June</a:t>
            </a:r>
          </a:p>
          <a:p>
            <a:pPr eaLnBrk="1" hangingPunct="1">
              <a:lnSpc>
                <a:spcPct val="80000"/>
              </a:lnSpc>
              <a:buFontTx/>
              <a:buChar char="-"/>
              <a:defRPr/>
            </a:pPr>
            <a:endParaRPr lang="en-US" sz="2400" dirty="0" smtClean="0"/>
          </a:p>
          <a:p>
            <a:pPr eaLnBrk="1" hangingPunct="1">
              <a:lnSpc>
                <a:spcPct val="150000"/>
              </a:lnSpc>
              <a:buFontTx/>
              <a:buChar char="-"/>
              <a:defRPr/>
            </a:pPr>
            <a:r>
              <a:rPr lang="en-US" sz="2400" dirty="0" smtClean="0"/>
              <a:t>April </a:t>
            </a:r>
            <a:r>
              <a:rPr lang="en-US" sz="2400" strike="sngStrike" dirty="0" smtClean="0"/>
              <a:t>2, 9, 16, 23, 30 </a:t>
            </a:r>
          </a:p>
          <a:p>
            <a:pPr eaLnBrk="1" hangingPunct="1">
              <a:lnSpc>
                <a:spcPct val="150000"/>
              </a:lnSpc>
              <a:buFontTx/>
              <a:buChar char="-"/>
              <a:defRPr/>
            </a:pPr>
            <a:r>
              <a:rPr lang="en-US" sz="2400" dirty="0" smtClean="0"/>
              <a:t>May </a:t>
            </a:r>
            <a:r>
              <a:rPr lang="en-US" sz="2400" strike="sngStrike" dirty="0" smtClean="0"/>
              <a:t>7, 14, 21, 28</a:t>
            </a:r>
          </a:p>
          <a:p>
            <a:pPr eaLnBrk="1" hangingPunct="1">
              <a:lnSpc>
                <a:spcPct val="150000"/>
              </a:lnSpc>
              <a:buFontTx/>
              <a:buChar char="-"/>
              <a:defRPr/>
            </a:pPr>
            <a:r>
              <a:rPr lang="en-US" sz="2400" strike="sngStrike" dirty="0" smtClean="0"/>
              <a:t>June 4, 11, </a:t>
            </a:r>
            <a:r>
              <a:rPr lang="en-US" sz="2400" dirty="0" smtClean="0"/>
              <a:t>18 (Debrief)</a:t>
            </a:r>
          </a:p>
          <a:p>
            <a:pPr eaLnBrk="1" hangingPunct="1">
              <a:lnSpc>
                <a:spcPct val="80000"/>
              </a:lnSpc>
              <a:buFontTx/>
              <a:buChar char="-"/>
              <a:defRPr/>
            </a:pPr>
            <a:endParaRPr lang="en-US" sz="2400" dirty="0" smtClean="0"/>
          </a:p>
          <a:p>
            <a:pPr eaLnBrk="1" hangingPunct="1">
              <a:lnSpc>
                <a:spcPct val="80000"/>
              </a:lnSpc>
              <a:buFontTx/>
              <a:buChar char="-"/>
              <a:defRPr/>
            </a:pPr>
            <a:endParaRPr lang="en-US" sz="2400" dirty="0" smtClean="0"/>
          </a:p>
        </p:txBody>
      </p:sp>
      <p:sp>
        <p:nvSpPr>
          <p:cNvPr id="30725" name="Rectangle 5"/>
          <p:cNvSpPr>
            <a:spLocks noGrp="1" noChangeArrowheads="1"/>
          </p:cNvSpPr>
          <p:nvPr>
            <p:ph type="title"/>
          </p:nvPr>
        </p:nvSpPr>
        <p:spPr>
          <a:xfrm>
            <a:off x="457200" y="274638"/>
            <a:ext cx="8229600" cy="1020762"/>
          </a:xfrm>
          <a:ln w="38100">
            <a:solidFill>
              <a:srgbClr val="FFFF00"/>
            </a:solidFill>
          </a:ln>
        </p:spPr>
        <p:txBody>
          <a:bodyPr/>
          <a:lstStyle/>
          <a:p>
            <a:pPr algn="l" eaLnBrk="1" hangingPunct="1">
              <a:defRPr/>
            </a:pPr>
            <a:r>
              <a:rPr lang="en-US" sz="3200" b="1" i="1" dirty="0" smtClean="0">
                <a:solidFill>
                  <a:srgbClr val="0070C0"/>
                </a:solidFill>
                <a:effectLst>
                  <a:outerShdw blurRad="38100" dist="38100" dir="2700000" algn="tl">
                    <a:srgbClr val="C0C0C0"/>
                  </a:outerShdw>
                </a:effectLst>
              </a:rPr>
              <a:t>Schedule of Meetings for 2014</a:t>
            </a:r>
          </a:p>
        </p:txBody>
      </p:sp>
      <p:sp>
        <p:nvSpPr>
          <p:cNvPr id="8" name="Date Placeholder 7"/>
          <p:cNvSpPr>
            <a:spLocks noGrp="1"/>
          </p:cNvSpPr>
          <p:nvPr>
            <p:ph type="dt" sz="half" idx="10"/>
          </p:nvPr>
        </p:nvSpPr>
        <p:spPr/>
        <p:txBody>
          <a:bodyPr/>
          <a:lstStyle/>
          <a:p>
            <a:pPr>
              <a:defRPr/>
            </a:pPr>
            <a:fld id="{DB79409A-E552-422A-AF7E-9B6B3872B3E6}" type="datetime4">
              <a:rPr lang="en-US" smtClean="0"/>
              <a:pPr>
                <a:defRPr/>
              </a:pPr>
              <a:t>June 13, 2014</a:t>
            </a:fld>
            <a:endParaRPr lang="en-US" dirty="0"/>
          </a:p>
        </p:txBody>
      </p:sp>
      <p:sp>
        <p:nvSpPr>
          <p:cNvPr id="9" name="Slide Number Placeholder 8"/>
          <p:cNvSpPr>
            <a:spLocks noGrp="1"/>
          </p:cNvSpPr>
          <p:nvPr>
            <p:ph type="sldNum" sz="quarter" idx="12"/>
          </p:nvPr>
        </p:nvSpPr>
        <p:spPr/>
        <p:txBody>
          <a:bodyPr/>
          <a:lstStyle/>
          <a:p>
            <a:pPr>
              <a:defRPr/>
            </a:pPr>
            <a:fld id="{B8C336AD-E9C4-487B-9A67-9C8B2A73465D}" type="slidenum">
              <a:rPr lang="en-US" smtClean="0"/>
              <a:pPr>
                <a:defRPr/>
              </a:pPr>
              <a:t>3</a:t>
            </a:fld>
            <a:endParaRPr lang="en-US"/>
          </a:p>
        </p:txBody>
      </p:sp>
      <p:sp>
        <p:nvSpPr>
          <p:cNvPr id="10" name="Footer Placeholder 9"/>
          <p:cNvSpPr>
            <a:spLocks noGrp="1"/>
          </p:cNvSpPr>
          <p:nvPr>
            <p:ph type="ftr" sz="quarter" idx="11"/>
          </p:nvPr>
        </p:nvSpPr>
        <p:spPr/>
        <p:txBody>
          <a:bodyPr/>
          <a:lstStyle/>
          <a:p>
            <a:pPr>
              <a:defRPr/>
            </a:pPr>
            <a:r>
              <a:rPr lang="en-US" dirty="0" smtClean="0"/>
              <a:t>Executive Council Meeting Planning </a:t>
            </a:r>
            <a:r>
              <a:rPr lang="en-US" dirty="0" err="1" smtClean="0"/>
              <a:t>Powerpoint</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ln w="38100">
            <a:solidFill>
              <a:srgbClr val="FFFF00"/>
            </a:solidFill>
          </a:ln>
        </p:spPr>
        <p:txBody>
          <a:bodyPr/>
          <a:lstStyle/>
          <a:p>
            <a:pPr algn="l" eaLnBrk="1" hangingPunct="1">
              <a:defRPr/>
            </a:pPr>
            <a:r>
              <a:rPr lang="en-US" sz="3600" b="1" i="1" dirty="0" smtClean="0">
                <a:solidFill>
                  <a:srgbClr val="0070C0"/>
                </a:solidFill>
                <a:effectLst>
                  <a:outerShdw blurRad="38100" dist="38100" dir="2700000" algn="tl">
                    <a:srgbClr val="C0C0C0"/>
                  </a:outerShdw>
                </a:effectLst>
              </a:rPr>
              <a:t>Agenda Items – Today </a:t>
            </a:r>
            <a:r>
              <a:rPr lang="en-US" sz="2800" b="1" i="1" dirty="0" smtClean="0">
                <a:solidFill>
                  <a:srgbClr val="0070C0"/>
                </a:solidFill>
                <a:effectLst>
                  <a:outerShdw blurRad="38100" dist="38100" dir="2700000" algn="tl">
                    <a:srgbClr val="C0C0C0"/>
                  </a:outerShdw>
                </a:effectLst>
              </a:rPr>
              <a:t>(6/11/14)</a:t>
            </a:r>
            <a:endParaRPr lang="en-US" sz="3600" b="1" i="1" dirty="0" smtClean="0">
              <a:solidFill>
                <a:srgbClr val="0070C0"/>
              </a:solidFill>
              <a:effectLst>
                <a:outerShdw blurRad="38100" dist="38100" dir="2700000" algn="tl">
                  <a:srgbClr val="C0C0C0"/>
                </a:outerShdw>
              </a:effectLst>
            </a:endParaRPr>
          </a:p>
        </p:txBody>
      </p:sp>
      <p:sp>
        <p:nvSpPr>
          <p:cNvPr id="7177" name="Text Box 6"/>
          <p:cNvSpPr txBox="1">
            <a:spLocks noChangeArrowheads="1"/>
          </p:cNvSpPr>
          <p:nvPr/>
        </p:nvSpPr>
        <p:spPr bwMode="auto">
          <a:xfrm>
            <a:off x="381000" y="1524000"/>
            <a:ext cx="6781800" cy="3323987"/>
          </a:xfrm>
          <a:prstGeom prst="rect">
            <a:avLst/>
          </a:prstGeom>
          <a:noFill/>
          <a:ln w="9525">
            <a:noFill/>
            <a:miter lim="800000"/>
            <a:headEnd/>
            <a:tailEnd/>
          </a:ln>
        </p:spPr>
        <p:txBody>
          <a:bodyPr wrap="square">
            <a:spAutoFit/>
          </a:bodyPr>
          <a:lstStyle/>
          <a:p>
            <a:pPr lvl="1">
              <a:buFont typeface="Wingdings" pitchFamily="2" charset="2"/>
              <a:buChar char="Ø"/>
            </a:pPr>
            <a:r>
              <a:rPr lang="en-US" sz="4000" dirty="0" smtClean="0"/>
              <a:t>REVIEW EVERYTHING</a:t>
            </a:r>
          </a:p>
          <a:p>
            <a:pPr lvl="2"/>
            <a:endParaRPr lang="en-US" sz="4000" dirty="0" smtClean="0"/>
          </a:p>
          <a:p>
            <a:pPr lvl="2"/>
            <a:r>
              <a:rPr lang="en-US" sz="4000" dirty="0" smtClean="0"/>
              <a:t>= changes/updated info</a:t>
            </a:r>
          </a:p>
          <a:p>
            <a:pPr lvl="1"/>
            <a:r>
              <a:rPr lang="en-US" dirty="0" smtClean="0"/>
              <a:t/>
            </a:r>
            <a:br>
              <a:rPr lang="en-US" dirty="0" smtClean="0"/>
            </a:br>
            <a:r>
              <a:rPr lang="en-US" dirty="0" smtClean="0"/>
              <a:t>	</a:t>
            </a:r>
          </a:p>
          <a:p>
            <a:endParaRPr lang="en-US" dirty="0" smtClean="0"/>
          </a:p>
          <a:p>
            <a:pPr>
              <a:spcBef>
                <a:spcPct val="50000"/>
              </a:spcBef>
              <a:buFont typeface="Wingdings" pitchFamily="2" charset="2"/>
              <a:buChar char="Ø"/>
            </a:pPr>
            <a:endParaRPr lang="en-US" sz="2400" b="1" i="1" dirty="0" smtClean="0">
              <a:solidFill>
                <a:srgbClr val="009900"/>
              </a:solidFill>
            </a:endParaRPr>
          </a:p>
        </p:txBody>
      </p:sp>
      <p:sp>
        <p:nvSpPr>
          <p:cNvPr id="13" name="Date Placeholder 12"/>
          <p:cNvSpPr>
            <a:spLocks noGrp="1"/>
          </p:cNvSpPr>
          <p:nvPr>
            <p:ph type="dt" sz="half" idx="10"/>
          </p:nvPr>
        </p:nvSpPr>
        <p:spPr/>
        <p:txBody>
          <a:bodyPr/>
          <a:lstStyle/>
          <a:p>
            <a:pPr>
              <a:defRPr/>
            </a:pPr>
            <a:fld id="{0D1264C6-4C02-45DC-888E-5168AFDB2C8E}" type="datetime4">
              <a:rPr lang="en-US" smtClean="0"/>
              <a:pPr>
                <a:defRPr/>
              </a:pPr>
              <a:t>June 13, 2014</a:t>
            </a:fld>
            <a:endParaRPr lang="en-US" dirty="0"/>
          </a:p>
        </p:txBody>
      </p:sp>
      <p:sp>
        <p:nvSpPr>
          <p:cNvPr id="14" name="Slide Number Placeholder 13"/>
          <p:cNvSpPr>
            <a:spLocks noGrp="1"/>
          </p:cNvSpPr>
          <p:nvPr>
            <p:ph type="sldNum" sz="quarter" idx="12"/>
          </p:nvPr>
        </p:nvSpPr>
        <p:spPr/>
        <p:txBody>
          <a:bodyPr/>
          <a:lstStyle/>
          <a:p>
            <a:pPr>
              <a:defRPr/>
            </a:pPr>
            <a:fld id="{B8C336AD-E9C4-487B-9A67-9C8B2A73465D}" type="slidenum">
              <a:rPr lang="en-US" smtClean="0"/>
              <a:pPr>
                <a:defRPr/>
              </a:pPr>
              <a:t>4</a:t>
            </a:fld>
            <a:endParaRPr lang="en-US"/>
          </a:p>
        </p:txBody>
      </p:sp>
      <p:sp>
        <p:nvSpPr>
          <p:cNvPr id="15" name="Footer Placeholder 14"/>
          <p:cNvSpPr>
            <a:spLocks noGrp="1"/>
          </p:cNvSpPr>
          <p:nvPr>
            <p:ph type="ftr" sz="quarter" idx="11"/>
          </p:nvPr>
        </p:nvSpPr>
        <p:spPr/>
        <p:txBody>
          <a:bodyPr/>
          <a:lstStyle/>
          <a:p>
            <a:pPr>
              <a:defRPr/>
            </a:pPr>
            <a:r>
              <a:rPr lang="en-US" dirty="0" smtClean="0"/>
              <a:t>Executive Council Meeting Planning </a:t>
            </a:r>
            <a:r>
              <a:rPr lang="en-US" dirty="0" err="1" smtClean="0"/>
              <a:t>Powerpoint</a:t>
            </a:r>
            <a:endParaRPr lang="en-US" dirty="0"/>
          </a:p>
        </p:txBody>
      </p:sp>
      <p:sp>
        <p:nvSpPr>
          <p:cNvPr id="7" name="5-Point Star 6"/>
          <p:cNvSpPr/>
          <p:nvPr/>
        </p:nvSpPr>
        <p:spPr>
          <a:xfrm>
            <a:off x="762000" y="2667000"/>
            <a:ext cx="609600" cy="609600"/>
          </a:xfrm>
          <a:prstGeom prst="star5">
            <a:avLst/>
          </a:prstGeom>
          <a:solidFill>
            <a:srgbClr val="FFC000"/>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8" name="Rectangle 6"/>
          <p:cNvSpPr>
            <a:spLocks noChangeArrowheads="1"/>
          </p:cNvSpPr>
          <p:nvPr/>
        </p:nvSpPr>
        <p:spPr bwMode="auto">
          <a:xfrm>
            <a:off x="304800" y="1981200"/>
            <a:ext cx="533400" cy="304800"/>
          </a:xfrm>
          <a:prstGeom prst="rect">
            <a:avLst/>
          </a:prstGeom>
          <a:solidFill>
            <a:srgbClr val="008000"/>
          </a:solidFill>
          <a:ln w="9525">
            <a:solidFill>
              <a:schemeClr val="tx1"/>
            </a:solidFill>
            <a:miter lim="800000"/>
            <a:headEnd/>
            <a:tailEnd/>
          </a:ln>
        </p:spPr>
        <p:txBody>
          <a:bodyPr wrap="none" anchor="ctr"/>
          <a:lstStyle/>
          <a:p>
            <a:pPr algn="ctr"/>
            <a:endParaRPr lang="en-US">
              <a:solidFill>
                <a:srgbClr val="009900"/>
              </a:solidFill>
            </a:endParaRPr>
          </a:p>
        </p:txBody>
      </p:sp>
      <p:sp>
        <p:nvSpPr>
          <p:cNvPr id="10248" name="Rectangle 8"/>
          <p:cNvSpPr>
            <a:spLocks noChangeArrowheads="1"/>
          </p:cNvSpPr>
          <p:nvPr/>
        </p:nvSpPr>
        <p:spPr bwMode="auto">
          <a:xfrm>
            <a:off x="457200" y="304800"/>
            <a:ext cx="8229600" cy="762000"/>
          </a:xfrm>
          <a:prstGeom prst="rect">
            <a:avLst/>
          </a:prstGeom>
          <a:noFill/>
          <a:ln w="38100">
            <a:solidFill>
              <a:srgbClr val="FFFF00"/>
            </a:solidFill>
            <a:miter lim="800000"/>
            <a:headEnd/>
            <a:tailEnd/>
          </a:ln>
          <a:effectLst/>
        </p:spPr>
        <p:txBody>
          <a:bodyPr anchor="ctr"/>
          <a:lstStyle/>
          <a:p>
            <a:pPr>
              <a:defRPr/>
            </a:pPr>
            <a:r>
              <a:rPr lang="en-US" sz="4000" b="1" i="1" dirty="0">
                <a:solidFill>
                  <a:srgbClr val="0070C0"/>
                </a:solidFill>
                <a:effectLst>
                  <a:outerShdw blurRad="38100" dist="38100" dir="2700000" algn="tl">
                    <a:srgbClr val="C0C0C0"/>
                  </a:outerShdw>
                </a:effectLst>
                <a:latin typeface="Arial" charset="0"/>
              </a:rPr>
              <a:t>Logistics</a:t>
            </a:r>
          </a:p>
        </p:txBody>
      </p:sp>
      <p:sp>
        <p:nvSpPr>
          <p:cNvPr id="8200" name="Text Box 10"/>
          <p:cNvSpPr txBox="1">
            <a:spLocks noChangeArrowheads="1"/>
          </p:cNvSpPr>
          <p:nvPr/>
        </p:nvSpPr>
        <p:spPr bwMode="auto">
          <a:xfrm>
            <a:off x="152400" y="1371600"/>
            <a:ext cx="8001000" cy="579438"/>
          </a:xfrm>
          <a:prstGeom prst="rect">
            <a:avLst/>
          </a:prstGeom>
          <a:noFill/>
          <a:ln w="9525">
            <a:noFill/>
            <a:miter lim="800000"/>
            <a:headEnd/>
            <a:tailEnd/>
          </a:ln>
        </p:spPr>
        <p:txBody>
          <a:bodyPr>
            <a:spAutoFit/>
          </a:bodyPr>
          <a:lstStyle/>
          <a:p>
            <a:pPr>
              <a:spcBef>
                <a:spcPct val="50000"/>
              </a:spcBef>
            </a:pPr>
            <a:r>
              <a:rPr lang="en-US" sz="3200" b="1" i="1" dirty="0">
                <a:solidFill>
                  <a:srgbClr val="0070C0"/>
                </a:solidFill>
              </a:rPr>
              <a:t>Executive Council Member Confirmation</a:t>
            </a:r>
          </a:p>
        </p:txBody>
      </p:sp>
      <p:sp>
        <p:nvSpPr>
          <p:cNvPr id="8202" name="Text Box 12"/>
          <p:cNvSpPr txBox="1">
            <a:spLocks noChangeArrowheads="1"/>
          </p:cNvSpPr>
          <p:nvPr/>
        </p:nvSpPr>
        <p:spPr bwMode="auto">
          <a:xfrm>
            <a:off x="838200" y="1905000"/>
            <a:ext cx="3886200" cy="457200"/>
          </a:xfrm>
          <a:prstGeom prst="rect">
            <a:avLst/>
          </a:prstGeom>
          <a:noFill/>
          <a:ln w="9525">
            <a:noFill/>
            <a:miter lim="800000"/>
            <a:headEnd/>
            <a:tailEnd/>
          </a:ln>
        </p:spPr>
        <p:txBody>
          <a:bodyPr>
            <a:spAutoFit/>
          </a:bodyPr>
          <a:lstStyle/>
          <a:p>
            <a:pPr>
              <a:spcBef>
                <a:spcPct val="50000"/>
              </a:spcBef>
            </a:pPr>
            <a:r>
              <a:rPr lang="en-US" sz="2400" b="1"/>
              <a:t>Confirmed Members</a:t>
            </a:r>
          </a:p>
        </p:txBody>
      </p:sp>
      <p:sp>
        <p:nvSpPr>
          <p:cNvPr id="8203" name="Rectangle 13"/>
          <p:cNvSpPr>
            <a:spLocks noChangeArrowheads="1"/>
          </p:cNvSpPr>
          <p:nvPr/>
        </p:nvSpPr>
        <p:spPr bwMode="auto">
          <a:xfrm>
            <a:off x="304800" y="2743200"/>
            <a:ext cx="533400" cy="304800"/>
          </a:xfrm>
          <a:prstGeom prst="rect">
            <a:avLst/>
          </a:prstGeom>
          <a:solidFill>
            <a:srgbClr val="FF0000"/>
          </a:solidFill>
          <a:ln w="9525">
            <a:solidFill>
              <a:schemeClr val="tx1"/>
            </a:solidFill>
            <a:miter lim="800000"/>
            <a:headEnd/>
            <a:tailEnd/>
          </a:ln>
        </p:spPr>
        <p:txBody>
          <a:bodyPr wrap="none" anchor="ctr"/>
          <a:lstStyle/>
          <a:p>
            <a:pPr algn="ctr"/>
            <a:endParaRPr lang="en-US">
              <a:solidFill>
                <a:srgbClr val="009900"/>
              </a:solidFill>
            </a:endParaRPr>
          </a:p>
        </p:txBody>
      </p:sp>
      <p:sp>
        <p:nvSpPr>
          <p:cNvPr id="8204" name="Text Box 14"/>
          <p:cNvSpPr txBox="1">
            <a:spLocks noChangeArrowheads="1"/>
          </p:cNvSpPr>
          <p:nvPr/>
        </p:nvSpPr>
        <p:spPr bwMode="auto">
          <a:xfrm>
            <a:off x="838200" y="2667000"/>
            <a:ext cx="3886200" cy="457200"/>
          </a:xfrm>
          <a:prstGeom prst="rect">
            <a:avLst/>
          </a:prstGeom>
          <a:noFill/>
          <a:ln w="9525">
            <a:noFill/>
            <a:miter lim="800000"/>
            <a:headEnd/>
            <a:tailEnd/>
          </a:ln>
        </p:spPr>
        <p:txBody>
          <a:bodyPr>
            <a:spAutoFit/>
          </a:bodyPr>
          <a:lstStyle/>
          <a:p>
            <a:pPr>
              <a:spcBef>
                <a:spcPct val="50000"/>
              </a:spcBef>
            </a:pPr>
            <a:r>
              <a:rPr lang="en-US" sz="2400" b="1" dirty="0"/>
              <a:t>Unconfirmed Members</a:t>
            </a:r>
          </a:p>
        </p:txBody>
      </p:sp>
      <p:sp>
        <p:nvSpPr>
          <p:cNvPr id="8206" name="Text Box 12"/>
          <p:cNvSpPr txBox="1">
            <a:spLocks noChangeArrowheads="1"/>
          </p:cNvSpPr>
          <p:nvPr/>
        </p:nvSpPr>
        <p:spPr bwMode="auto">
          <a:xfrm>
            <a:off x="838200" y="2286000"/>
            <a:ext cx="3886200" cy="457200"/>
          </a:xfrm>
          <a:prstGeom prst="rect">
            <a:avLst/>
          </a:prstGeom>
          <a:noFill/>
          <a:ln w="9525">
            <a:noFill/>
            <a:miter lim="800000"/>
            <a:headEnd/>
            <a:tailEnd/>
          </a:ln>
        </p:spPr>
        <p:txBody>
          <a:bodyPr>
            <a:spAutoFit/>
          </a:bodyPr>
          <a:lstStyle/>
          <a:p>
            <a:pPr>
              <a:spcBef>
                <a:spcPct val="50000"/>
              </a:spcBef>
            </a:pPr>
            <a:r>
              <a:rPr lang="en-US" sz="2400" b="1"/>
              <a:t>Availability Confirmed</a:t>
            </a:r>
          </a:p>
        </p:txBody>
      </p:sp>
      <p:sp>
        <p:nvSpPr>
          <p:cNvPr id="8207" name="Rectangle 6"/>
          <p:cNvSpPr>
            <a:spLocks noChangeArrowheads="1"/>
          </p:cNvSpPr>
          <p:nvPr/>
        </p:nvSpPr>
        <p:spPr bwMode="auto">
          <a:xfrm>
            <a:off x="304800" y="2362200"/>
            <a:ext cx="533400" cy="304800"/>
          </a:xfrm>
          <a:prstGeom prst="rect">
            <a:avLst/>
          </a:prstGeom>
          <a:solidFill>
            <a:srgbClr val="00B0F0"/>
          </a:solidFill>
          <a:ln w="9525">
            <a:solidFill>
              <a:srgbClr val="FFFF00"/>
            </a:solidFill>
            <a:miter lim="800000"/>
            <a:headEnd/>
            <a:tailEnd/>
          </a:ln>
        </p:spPr>
        <p:txBody>
          <a:bodyPr wrap="none" anchor="ctr"/>
          <a:lstStyle/>
          <a:p>
            <a:pPr algn="ctr"/>
            <a:endParaRPr lang="en-US" dirty="0">
              <a:solidFill>
                <a:srgbClr val="0070C0"/>
              </a:solidFill>
            </a:endParaRPr>
          </a:p>
        </p:txBody>
      </p:sp>
      <p:sp>
        <p:nvSpPr>
          <p:cNvPr id="16" name="Text Box 8"/>
          <p:cNvSpPr txBox="1">
            <a:spLocks noChangeArrowheads="1"/>
          </p:cNvSpPr>
          <p:nvPr/>
        </p:nvSpPr>
        <p:spPr bwMode="auto">
          <a:xfrm>
            <a:off x="4572000" y="2057400"/>
            <a:ext cx="4267200" cy="584775"/>
          </a:xfrm>
          <a:prstGeom prst="rect">
            <a:avLst/>
          </a:prstGeom>
          <a:solidFill>
            <a:schemeClr val="bg2">
              <a:alpha val="50195"/>
            </a:schemeClr>
          </a:solidFill>
          <a:ln w="50800">
            <a:solidFill>
              <a:schemeClr val="tx1"/>
            </a:solidFill>
            <a:miter lim="800000"/>
            <a:headEnd/>
            <a:tailEnd/>
          </a:ln>
        </p:spPr>
        <p:txBody>
          <a:bodyPr wrap="square">
            <a:spAutoFit/>
          </a:bodyPr>
          <a:lstStyle/>
          <a:p>
            <a:r>
              <a:rPr lang="en-US" sz="1600" b="1" i="1" dirty="0">
                <a:solidFill>
                  <a:schemeClr val="accent4"/>
                </a:solidFill>
              </a:rPr>
              <a:t>Contact: </a:t>
            </a:r>
            <a:r>
              <a:rPr lang="en-US" sz="1600" b="1" i="1" dirty="0" smtClean="0">
                <a:solidFill>
                  <a:schemeClr val="accent4"/>
                </a:solidFill>
              </a:rPr>
              <a:t>Margaret Enloe    410-267-5740  menloe@chesapeakebay.net</a:t>
            </a:r>
            <a:endParaRPr lang="en-US" sz="1600" b="1" i="1" dirty="0">
              <a:solidFill>
                <a:schemeClr val="accent4"/>
              </a:solidFill>
            </a:endParaRPr>
          </a:p>
        </p:txBody>
      </p:sp>
      <p:sp>
        <p:nvSpPr>
          <p:cNvPr id="17" name="Date Placeholder 16"/>
          <p:cNvSpPr>
            <a:spLocks noGrp="1"/>
          </p:cNvSpPr>
          <p:nvPr>
            <p:ph type="dt" sz="half" idx="10"/>
          </p:nvPr>
        </p:nvSpPr>
        <p:spPr/>
        <p:txBody>
          <a:bodyPr/>
          <a:lstStyle/>
          <a:p>
            <a:pPr>
              <a:defRPr/>
            </a:pPr>
            <a:fld id="{1A3C522F-C9A2-4F26-BF07-14E4EC85C4AF}" type="datetime4">
              <a:rPr lang="en-US" smtClean="0"/>
              <a:pPr>
                <a:defRPr/>
              </a:pPr>
              <a:t>June 13, 2014</a:t>
            </a:fld>
            <a:endParaRPr lang="en-US" dirty="0"/>
          </a:p>
        </p:txBody>
      </p:sp>
      <p:sp>
        <p:nvSpPr>
          <p:cNvPr id="18" name="Slide Number Placeholder 17"/>
          <p:cNvSpPr>
            <a:spLocks noGrp="1"/>
          </p:cNvSpPr>
          <p:nvPr>
            <p:ph type="sldNum" sz="quarter" idx="12"/>
          </p:nvPr>
        </p:nvSpPr>
        <p:spPr/>
        <p:txBody>
          <a:bodyPr/>
          <a:lstStyle/>
          <a:p>
            <a:pPr>
              <a:defRPr/>
            </a:pPr>
            <a:fld id="{B8C336AD-E9C4-487B-9A67-9C8B2A73465D}" type="slidenum">
              <a:rPr lang="en-US" smtClean="0"/>
              <a:pPr>
                <a:defRPr/>
              </a:pPr>
              <a:t>5</a:t>
            </a:fld>
            <a:endParaRPr lang="en-US"/>
          </a:p>
        </p:txBody>
      </p:sp>
      <p:sp>
        <p:nvSpPr>
          <p:cNvPr id="19" name="Footer Placeholder 18"/>
          <p:cNvSpPr>
            <a:spLocks noGrp="1"/>
          </p:cNvSpPr>
          <p:nvPr>
            <p:ph type="ftr" sz="quarter" idx="11"/>
          </p:nvPr>
        </p:nvSpPr>
        <p:spPr/>
        <p:txBody>
          <a:bodyPr/>
          <a:lstStyle/>
          <a:p>
            <a:pPr>
              <a:defRPr/>
            </a:pPr>
            <a:r>
              <a:rPr lang="en-US" dirty="0" smtClean="0"/>
              <a:t>Executive Council Meeting Planning </a:t>
            </a:r>
            <a:r>
              <a:rPr lang="en-US" dirty="0" err="1" smtClean="0"/>
              <a:t>Powerpoint</a:t>
            </a:r>
            <a:endParaRPr lang="en-US" dirty="0"/>
          </a:p>
        </p:txBody>
      </p:sp>
      <p:sp>
        <p:nvSpPr>
          <p:cNvPr id="20" name="Rectangle 11"/>
          <p:cNvSpPr>
            <a:spLocks noChangeArrowheads="1"/>
          </p:cNvSpPr>
          <p:nvPr/>
        </p:nvSpPr>
        <p:spPr bwMode="auto">
          <a:xfrm>
            <a:off x="457200" y="3200401"/>
            <a:ext cx="8686800" cy="2893100"/>
          </a:xfrm>
          <a:prstGeom prst="rect">
            <a:avLst/>
          </a:prstGeom>
          <a:noFill/>
          <a:ln w="9525">
            <a:solidFill>
              <a:schemeClr val="tx1"/>
            </a:solidFill>
            <a:miter lim="800000"/>
            <a:headEnd/>
            <a:tailEnd/>
          </a:ln>
        </p:spPr>
        <p:txBody>
          <a:bodyPr wrap="square">
            <a:spAutoFit/>
          </a:bodyPr>
          <a:lstStyle/>
          <a:p>
            <a:pPr marL="342900" indent="-342900">
              <a:buFontTx/>
              <a:buAutoNum type="arabicPeriod"/>
              <a:defRPr/>
            </a:pPr>
            <a:r>
              <a:rPr lang="en-US" b="1" dirty="0" smtClean="0">
                <a:ln w="3175">
                  <a:noFill/>
                </a:ln>
                <a:solidFill>
                  <a:srgbClr val="009900"/>
                </a:solidFill>
                <a:latin typeface="+mj-lt"/>
              </a:rPr>
              <a:t>MD 		Martin O’Malley, Governor </a:t>
            </a:r>
            <a:r>
              <a:rPr lang="en-US" dirty="0" smtClean="0">
                <a:ln w="3175">
                  <a:noFill/>
                </a:ln>
                <a:solidFill>
                  <a:srgbClr val="009900"/>
                </a:solidFill>
              </a:rPr>
              <a:t>(EC Chair)</a:t>
            </a:r>
            <a:endParaRPr lang="en-US" b="1" dirty="0" smtClean="0">
              <a:ln w="3175">
                <a:noFill/>
              </a:ln>
              <a:solidFill>
                <a:srgbClr val="009900"/>
              </a:solidFill>
              <a:latin typeface="+mj-lt"/>
            </a:endParaRPr>
          </a:p>
          <a:p>
            <a:pPr marL="342900" indent="-342900">
              <a:buFontTx/>
              <a:buAutoNum type="arabicPeriod"/>
              <a:defRPr/>
            </a:pPr>
            <a:r>
              <a:rPr lang="en-US" dirty="0" smtClean="0">
                <a:ln w="3175">
                  <a:noFill/>
                </a:ln>
                <a:solidFill>
                  <a:srgbClr val="009900"/>
                </a:solidFill>
                <a:latin typeface="+mj-lt"/>
              </a:rPr>
              <a:t>CBC 		Rep. Ronald Miller (PA), Chair </a:t>
            </a:r>
          </a:p>
          <a:p>
            <a:pPr marL="342900" indent="-342900">
              <a:buFontTx/>
              <a:buAutoNum type="arabicPeriod"/>
              <a:defRPr/>
            </a:pPr>
            <a:r>
              <a:rPr lang="en-US" dirty="0" smtClean="0">
                <a:solidFill>
                  <a:srgbClr val="009900"/>
                </a:solidFill>
                <a:latin typeface="+mj-lt"/>
              </a:rPr>
              <a:t>DE 		Jack </a:t>
            </a:r>
            <a:r>
              <a:rPr lang="en-US" dirty="0" err="1" smtClean="0">
                <a:solidFill>
                  <a:srgbClr val="009900"/>
                </a:solidFill>
                <a:latin typeface="+mj-lt"/>
              </a:rPr>
              <a:t>Markell</a:t>
            </a:r>
            <a:r>
              <a:rPr lang="en-US" dirty="0" smtClean="0">
                <a:solidFill>
                  <a:srgbClr val="009900"/>
                </a:solidFill>
                <a:latin typeface="+mj-lt"/>
              </a:rPr>
              <a:t>, Governor</a:t>
            </a:r>
          </a:p>
          <a:p>
            <a:pPr marL="342900" indent="-342900">
              <a:buFontTx/>
              <a:buAutoNum type="arabicPeriod"/>
              <a:defRPr/>
            </a:pPr>
            <a:r>
              <a:rPr lang="en-US" dirty="0" smtClean="0">
                <a:ln w="3175">
                  <a:noFill/>
                </a:ln>
                <a:solidFill>
                  <a:srgbClr val="009900"/>
                </a:solidFill>
                <a:latin typeface="+mj-lt"/>
              </a:rPr>
              <a:t>DC   		Vincent  Gray, Mayor</a:t>
            </a:r>
          </a:p>
          <a:p>
            <a:pPr marL="342900" indent="-342900">
              <a:buFontTx/>
              <a:buAutoNum type="arabicPeriod"/>
              <a:defRPr/>
            </a:pPr>
            <a:r>
              <a:rPr lang="en-US" dirty="0" smtClean="0">
                <a:solidFill>
                  <a:srgbClr val="009900"/>
                </a:solidFill>
                <a:latin typeface="+mj-lt"/>
              </a:rPr>
              <a:t>EPA 		Gina McCarthy, Administrator</a:t>
            </a:r>
          </a:p>
          <a:p>
            <a:pPr marL="342900" indent="-342900">
              <a:buFontTx/>
              <a:buAutoNum type="arabicPeriod"/>
              <a:defRPr/>
            </a:pPr>
            <a:r>
              <a:rPr lang="en-US" i="1" dirty="0" smtClean="0">
                <a:solidFill>
                  <a:srgbClr val="009900"/>
                </a:solidFill>
                <a:latin typeface="+mj-lt"/>
              </a:rPr>
              <a:t>NY	 (new)	Joe Martens, Commissioner, </a:t>
            </a:r>
            <a:r>
              <a:rPr lang="en-US" i="1" dirty="0" smtClean="0">
                <a:solidFill>
                  <a:srgbClr val="009900"/>
                </a:solidFill>
              </a:rPr>
              <a:t>NY Dept of </a:t>
            </a:r>
            <a:r>
              <a:rPr lang="en-US" i="1" dirty="0" err="1" smtClean="0">
                <a:solidFill>
                  <a:srgbClr val="009900"/>
                </a:solidFill>
              </a:rPr>
              <a:t>Env</a:t>
            </a:r>
            <a:r>
              <a:rPr lang="en-US" i="1" dirty="0" smtClean="0">
                <a:solidFill>
                  <a:srgbClr val="009900"/>
                </a:solidFill>
              </a:rPr>
              <a:t>. </a:t>
            </a:r>
            <a:r>
              <a:rPr lang="en-US" i="1" dirty="0" err="1" smtClean="0">
                <a:solidFill>
                  <a:srgbClr val="009900"/>
                </a:solidFill>
              </a:rPr>
              <a:t>Conserv</a:t>
            </a:r>
            <a:r>
              <a:rPr lang="en-US" i="1" dirty="0" smtClean="0">
                <a:solidFill>
                  <a:srgbClr val="009900"/>
                </a:solidFill>
              </a:rPr>
              <a:t>. </a:t>
            </a:r>
            <a:endParaRPr lang="en-US" i="1" dirty="0" smtClean="0">
              <a:solidFill>
                <a:srgbClr val="009900"/>
              </a:solidFill>
              <a:latin typeface="+mj-lt"/>
            </a:endParaRPr>
          </a:p>
          <a:p>
            <a:pPr marL="342900" indent="-342900">
              <a:buFontTx/>
              <a:buAutoNum type="arabicPeriod"/>
              <a:defRPr/>
            </a:pPr>
            <a:r>
              <a:rPr lang="en-US" dirty="0" smtClean="0">
                <a:solidFill>
                  <a:srgbClr val="009900"/>
                </a:solidFill>
                <a:latin typeface="+mj-lt"/>
              </a:rPr>
              <a:t>PA  		Tom Corbett, Governor (for some portion, </a:t>
            </a:r>
            <a:r>
              <a:rPr lang="en-US" dirty="0" err="1" smtClean="0">
                <a:solidFill>
                  <a:srgbClr val="009900"/>
                </a:solidFill>
                <a:latin typeface="+mj-lt"/>
              </a:rPr>
              <a:t>tbd</a:t>
            </a:r>
            <a:r>
              <a:rPr lang="en-US" dirty="0" smtClean="0">
                <a:solidFill>
                  <a:srgbClr val="009900"/>
                </a:solidFill>
                <a:latin typeface="+mj-lt"/>
              </a:rPr>
              <a:t>)</a:t>
            </a:r>
          </a:p>
          <a:p>
            <a:pPr marL="342900" indent="-342900">
              <a:buFontTx/>
              <a:buAutoNum type="arabicPeriod"/>
              <a:defRPr/>
            </a:pPr>
            <a:r>
              <a:rPr lang="en-US" dirty="0" smtClean="0">
                <a:ln w="3175">
                  <a:noFill/>
                </a:ln>
                <a:solidFill>
                  <a:srgbClr val="009900"/>
                </a:solidFill>
                <a:latin typeface="+mj-lt"/>
              </a:rPr>
              <a:t>VA 	 	Terry McAuliffe, Governor</a:t>
            </a:r>
          </a:p>
          <a:p>
            <a:pPr marL="342900" indent="-342900">
              <a:buFontTx/>
              <a:buAutoNum type="arabicPeriod"/>
              <a:defRPr/>
            </a:pPr>
            <a:r>
              <a:rPr lang="en-US" i="1" dirty="0" smtClean="0">
                <a:solidFill>
                  <a:srgbClr val="009900"/>
                </a:solidFill>
                <a:latin typeface="+mj-lt"/>
              </a:rPr>
              <a:t>WV	(new)	</a:t>
            </a:r>
            <a:r>
              <a:rPr lang="en-US" i="1" dirty="0" smtClean="0">
                <a:solidFill>
                  <a:srgbClr val="009900"/>
                </a:solidFill>
              </a:rPr>
              <a:t>Scott  </a:t>
            </a:r>
            <a:r>
              <a:rPr lang="en-US" i="1" dirty="0" err="1" smtClean="0">
                <a:solidFill>
                  <a:srgbClr val="009900"/>
                </a:solidFill>
              </a:rPr>
              <a:t>Mandirola</a:t>
            </a:r>
            <a:r>
              <a:rPr lang="en-US" i="1" dirty="0" smtClean="0">
                <a:solidFill>
                  <a:srgbClr val="009900"/>
                </a:solidFill>
              </a:rPr>
              <a:t>, Director, WV DEP, Div. Water &amp; Waste Mgt.</a:t>
            </a:r>
            <a:endParaRPr lang="en-US" i="1" strike="sngStrike" dirty="0" smtClean="0">
              <a:solidFill>
                <a:srgbClr val="009900"/>
              </a:solidFill>
              <a:latin typeface="+mj-lt"/>
            </a:endParaRPr>
          </a:p>
          <a:p>
            <a:pPr marL="342900" indent="-342900">
              <a:buFontTx/>
              <a:buAutoNum type="arabicPeriod"/>
              <a:defRPr/>
            </a:pPr>
            <a:r>
              <a:rPr lang="en-US" dirty="0" smtClean="0">
                <a:solidFill>
                  <a:srgbClr val="009900"/>
                </a:solidFill>
                <a:latin typeface="+mj-lt"/>
              </a:rPr>
              <a:t>USDA 	Ann Mills, Deputy Under Secretary (NRCS)</a:t>
            </a:r>
            <a:endParaRPr lang="en-US" sz="2000" dirty="0">
              <a:solidFill>
                <a:srgbClr val="009900"/>
              </a:solidFill>
              <a:latin typeface="+mj-lt"/>
            </a:endParaRPr>
          </a:p>
        </p:txBody>
      </p:sp>
      <p:sp>
        <p:nvSpPr>
          <p:cNvPr id="15" name="5-Point Star 14"/>
          <p:cNvSpPr/>
          <p:nvPr/>
        </p:nvSpPr>
        <p:spPr>
          <a:xfrm>
            <a:off x="8229600" y="4648200"/>
            <a:ext cx="609600" cy="609600"/>
          </a:xfrm>
          <a:prstGeom prst="star5">
            <a:avLst/>
          </a:prstGeom>
          <a:solidFill>
            <a:srgbClr val="FFC000"/>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0"/>
            <a:ext cx="9144000" cy="381000"/>
          </a:xfrm>
          <a:ln w="38100">
            <a:solidFill>
              <a:srgbClr val="FFFF00"/>
            </a:solidFill>
          </a:ln>
        </p:spPr>
        <p:txBody>
          <a:bodyPr/>
          <a:lstStyle/>
          <a:p>
            <a:pPr algn="l" eaLnBrk="1" hangingPunct="1">
              <a:defRPr/>
            </a:pPr>
            <a:r>
              <a:rPr lang="en-US" sz="2000" b="1" i="1" dirty="0" smtClean="0">
                <a:solidFill>
                  <a:srgbClr val="0070C0"/>
                </a:solidFill>
                <a:effectLst>
                  <a:outerShdw blurRad="38100" dist="38100" dir="2700000" algn="tl">
                    <a:srgbClr val="C0C0C0"/>
                  </a:outerShdw>
                </a:effectLst>
              </a:rPr>
              <a:t>	Logistics – Flow for the day</a:t>
            </a:r>
          </a:p>
        </p:txBody>
      </p:sp>
      <p:sp>
        <p:nvSpPr>
          <p:cNvPr id="9" name="TextBox 8"/>
          <p:cNvSpPr txBox="1"/>
          <p:nvPr/>
        </p:nvSpPr>
        <p:spPr>
          <a:xfrm>
            <a:off x="304800" y="533400"/>
            <a:ext cx="8610600" cy="5632311"/>
          </a:xfrm>
          <a:prstGeom prst="rect">
            <a:avLst/>
          </a:prstGeom>
          <a:noFill/>
        </p:spPr>
        <p:txBody>
          <a:bodyPr wrap="square" rtlCol="0">
            <a:spAutoFit/>
          </a:bodyPr>
          <a:lstStyle/>
          <a:p>
            <a:pPr lvl="0"/>
            <a:r>
              <a:rPr lang="en-US" sz="1200" b="1" u="sng" dirty="0" smtClean="0">
                <a:latin typeface="Calibri" pitchFamily="34" charset="0"/>
                <a:ea typeface="Calibri" pitchFamily="34" charset="0"/>
                <a:cs typeface="Times New Roman" pitchFamily="18" charset="0"/>
              </a:rPr>
              <a:t>9:30-10AM 		EC Parking, Arrival/Greeting</a:t>
            </a:r>
            <a:endParaRPr lang="en-US" sz="1200" b="1" dirty="0" smtClean="0">
              <a:latin typeface="Calibri" pitchFamily="34" charset="0"/>
              <a:cs typeface="Arial" pitchFamily="34" charset="0"/>
            </a:endParaRPr>
          </a:p>
          <a:p>
            <a:pPr lvl="0" eaLnBrk="0" hangingPunct="0">
              <a:buFont typeface="Arial" pitchFamily="34" charset="0"/>
              <a:buChar char="•"/>
            </a:pPr>
            <a:r>
              <a:rPr lang="en-US" sz="1200" dirty="0" smtClean="0">
                <a:latin typeface="Calibri" pitchFamily="34" charset="0"/>
                <a:ea typeface="Calibri" pitchFamily="34" charset="0"/>
                <a:cs typeface="Times New Roman" pitchFamily="18" charset="0"/>
              </a:rPr>
              <a:t> EC Members vehicles will </a:t>
            </a:r>
            <a:r>
              <a:rPr lang="en-US" sz="1200" dirty="0" err="1" smtClean="0">
                <a:latin typeface="Calibri" pitchFamily="34" charset="0"/>
                <a:ea typeface="Calibri" pitchFamily="34" charset="0"/>
                <a:cs typeface="Times New Roman" pitchFamily="18" charset="0"/>
              </a:rPr>
              <a:t>hv</a:t>
            </a:r>
            <a:r>
              <a:rPr lang="en-US" sz="1200" dirty="0" smtClean="0">
                <a:latin typeface="Calibri" pitchFamily="34" charset="0"/>
                <a:ea typeface="Calibri" pitchFamily="34" charset="0"/>
                <a:cs typeface="Times New Roman" pitchFamily="18" charset="0"/>
              </a:rPr>
              <a:t> reserved spaces in front of main State Hs entrance and should enter under/behind (at right) large main exterior staircase  (There will be someone to direct them).</a:t>
            </a:r>
            <a:endParaRPr lang="en-US" sz="1200" dirty="0" smtClean="0">
              <a:solidFill>
                <a:srgbClr val="FF0000"/>
              </a:solidFill>
              <a:latin typeface="Calibri" pitchFamily="34" charset="0"/>
              <a:ea typeface="Calibri" pitchFamily="34" charset="0"/>
              <a:cs typeface="Times New Roman" pitchFamily="18" charset="0"/>
            </a:endParaRPr>
          </a:p>
          <a:p>
            <a:pPr lvl="0" eaLnBrk="0" hangingPunct="0">
              <a:buFont typeface="Arial" pitchFamily="34" charset="0"/>
              <a:buChar char="•"/>
            </a:pPr>
            <a:r>
              <a:rPr lang="en-US" sz="1200" dirty="0" smtClean="0">
                <a:latin typeface="Calibri" pitchFamily="34" charset="0"/>
                <a:ea typeface="Calibri" pitchFamily="34" charset="0"/>
                <a:cs typeface="Times New Roman" pitchFamily="18" charset="0"/>
              </a:rPr>
              <a:t> EC members arrive &amp; proceed to Conf Room 217 (2</a:t>
            </a:r>
            <a:r>
              <a:rPr lang="en-US" sz="1200" baseline="30000" dirty="0" smtClean="0">
                <a:latin typeface="Calibri" pitchFamily="34" charset="0"/>
                <a:ea typeface="Calibri" pitchFamily="34" charset="0"/>
                <a:cs typeface="Times New Roman" pitchFamily="18" charset="0"/>
              </a:rPr>
              <a:t>nd</a:t>
            </a:r>
            <a:r>
              <a:rPr lang="en-US" sz="1200" dirty="0" smtClean="0">
                <a:latin typeface="Calibri" pitchFamily="34" charset="0"/>
                <a:ea typeface="Calibri" pitchFamily="34" charset="0"/>
                <a:cs typeface="Times New Roman" pitchFamily="18" charset="0"/>
              </a:rPr>
              <a:t> </a:t>
            </a:r>
            <a:r>
              <a:rPr lang="en-US" sz="1200" dirty="0" err="1" smtClean="0">
                <a:latin typeface="Calibri" pitchFamily="34" charset="0"/>
                <a:ea typeface="Calibri" pitchFamily="34" charset="0"/>
                <a:cs typeface="Times New Roman" pitchFamily="18" charset="0"/>
              </a:rPr>
              <a:t>flr</a:t>
            </a:r>
            <a:r>
              <a:rPr lang="en-US" sz="1200" dirty="0" smtClean="0">
                <a:latin typeface="Calibri" pitchFamily="34" charset="0"/>
                <a:ea typeface="Calibri" pitchFamily="34" charset="0"/>
                <a:cs typeface="Times New Roman" pitchFamily="18" charset="0"/>
              </a:rPr>
              <a:t>) where EC Chair will greet them and coffee will be served</a:t>
            </a:r>
          </a:p>
          <a:p>
            <a:pPr lvl="0" eaLnBrk="0" hangingPunct="0"/>
            <a:endParaRPr lang="en-US" sz="1200" dirty="0" smtClean="0">
              <a:latin typeface="Calibri" pitchFamily="34" charset="0"/>
              <a:cs typeface="Arial" pitchFamily="34" charset="0"/>
            </a:endParaRPr>
          </a:p>
          <a:p>
            <a:pPr lvl="0" eaLnBrk="0" hangingPunct="0"/>
            <a:r>
              <a:rPr lang="en-US" sz="1200" b="1" u="sng" dirty="0" smtClean="0">
                <a:latin typeface="Calibri" pitchFamily="34" charset="0"/>
                <a:ea typeface="Calibri" pitchFamily="34" charset="0"/>
                <a:cs typeface="Times New Roman" pitchFamily="18" charset="0"/>
              </a:rPr>
              <a:t>10am-noon 		Public  Meeting – Governor’s Reception Room (GRR), 2</a:t>
            </a:r>
            <a:r>
              <a:rPr lang="en-US" sz="1200" b="1" u="sng" baseline="30000" dirty="0" smtClean="0">
                <a:latin typeface="Calibri" pitchFamily="34" charset="0"/>
                <a:ea typeface="Calibri" pitchFamily="34" charset="0"/>
                <a:cs typeface="Times New Roman" pitchFamily="18" charset="0"/>
              </a:rPr>
              <a:t>nd</a:t>
            </a:r>
            <a:r>
              <a:rPr lang="en-US" sz="1200" b="1" u="sng" dirty="0" smtClean="0">
                <a:latin typeface="Calibri" pitchFamily="34" charset="0"/>
                <a:ea typeface="Calibri" pitchFamily="34" charset="0"/>
                <a:cs typeface="Times New Roman" pitchFamily="18" charset="0"/>
              </a:rPr>
              <a:t> </a:t>
            </a:r>
            <a:r>
              <a:rPr lang="en-US" sz="1200" b="1" u="sng" dirty="0" err="1" smtClean="0">
                <a:latin typeface="Calibri" pitchFamily="34" charset="0"/>
                <a:ea typeface="Calibri" pitchFamily="34" charset="0"/>
                <a:cs typeface="Times New Roman" pitchFamily="18" charset="0"/>
              </a:rPr>
              <a:t>flr</a:t>
            </a:r>
            <a:r>
              <a:rPr lang="en-US" sz="1200" b="1" u="sng" dirty="0" smtClean="0">
                <a:latin typeface="Calibri" pitchFamily="34" charset="0"/>
                <a:ea typeface="Calibri" pitchFamily="34" charset="0"/>
                <a:cs typeface="Times New Roman" pitchFamily="18" charset="0"/>
              </a:rPr>
              <a:t> State House</a:t>
            </a:r>
          </a:p>
          <a:p>
            <a:pPr eaLnBrk="0" hangingPunct="0">
              <a:buFont typeface="Arial" pitchFamily="34" charset="0"/>
              <a:buChar char="•"/>
            </a:pPr>
            <a:r>
              <a:rPr lang="en-US" sz="1200" dirty="0" smtClean="0">
                <a:latin typeface="Calibri" pitchFamily="34" charset="0"/>
                <a:cs typeface="Times New Roman" pitchFamily="18" charset="0"/>
              </a:rPr>
              <a:t> 10AM – EC Council enters Gov. Reception Room (adjacent to his office and conf room) as a group</a:t>
            </a:r>
          </a:p>
          <a:p>
            <a:pPr lvl="0" eaLnBrk="0" hangingPunct="0"/>
            <a:endParaRPr lang="en-US" sz="1200" dirty="0" smtClean="0">
              <a:latin typeface="Calibri" pitchFamily="34" charset="0"/>
              <a:cs typeface="Arial" pitchFamily="34" charset="0"/>
            </a:endParaRPr>
          </a:p>
          <a:p>
            <a:pPr lvl="0" eaLnBrk="0" hangingPunct="0"/>
            <a:r>
              <a:rPr lang="en-US" sz="1200" b="1" u="sng" dirty="0" smtClean="0">
                <a:latin typeface="Calibri" pitchFamily="34" charset="0"/>
                <a:ea typeface="Calibri" pitchFamily="34" charset="0"/>
                <a:cs typeface="Times New Roman" pitchFamily="18" charset="0"/>
              </a:rPr>
              <a:t>11:45am – Noon  	Transition to lunch </a:t>
            </a:r>
            <a:r>
              <a:rPr lang="en-US" sz="1100" b="1" u="sng" dirty="0" smtClean="0">
                <a:latin typeface="Calibri" pitchFamily="34" charset="0"/>
                <a:ea typeface="Calibri" pitchFamily="34" charset="0"/>
                <a:cs typeface="Times New Roman" pitchFamily="18" charset="0"/>
              </a:rPr>
              <a:t>(</a:t>
            </a:r>
            <a:r>
              <a:rPr lang="en-US" sz="1100" b="1" u="sng" dirty="0" err="1" smtClean="0">
                <a:latin typeface="Calibri" pitchFamily="34" charset="0"/>
                <a:ea typeface="Calibri" pitchFamily="34" charset="0"/>
                <a:cs typeface="Times New Roman" pitchFamily="18" charset="0"/>
              </a:rPr>
              <a:t>fr</a:t>
            </a:r>
            <a:r>
              <a:rPr lang="en-US" sz="1100" b="1" u="sng" dirty="0" smtClean="0">
                <a:latin typeface="Calibri" pitchFamily="34" charset="0"/>
                <a:ea typeface="Calibri" pitchFamily="34" charset="0"/>
                <a:cs typeface="Times New Roman" pitchFamily="18" charset="0"/>
              </a:rPr>
              <a:t>. State Hs to Government Hs – across the street) </a:t>
            </a:r>
            <a:endParaRPr lang="en-US" sz="1200" b="1" u="sng" dirty="0" smtClean="0">
              <a:latin typeface="Calibri" pitchFamily="34" charset="0"/>
              <a:ea typeface="Calibri" pitchFamily="34" charset="0"/>
              <a:cs typeface="Times New Roman" pitchFamily="18" charset="0"/>
            </a:endParaRPr>
          </a:p>
          <a:p>
            <a:pPr lvl="0" eaLnBrk="0" hangingPunct="0">
              <a:buFont typeface="Arial" pitchFamily="34" charset="0"/>
              <a:buChar char="•"/>
            </a:pPr>
            <a:r>
              <a:rPr lang="en-US" sz="1200" dirty="0" smtClean="0">
                <a:latin typeface="Calibri" pitchFamily="34" charset="0"/>
                <a:ea typeface="Calibri" pitchFamily="34" charset="0"/>
                <a:cs typeface="Times New Roman" pitchFamily="18" charset="0"/>
              </a:rPr>
              <a:t> EC members and lunch attendees will leave the GRR, take the main stairwell to the 1</a:t>
            </a:r>
            <a:r>
              <a:rPr lang="en-US" sz="1200" baseline="30000" dirty="0" smtClean="0">
                <a:latin typeface="Calibri" pitchFamily="34" charset="0"/>
                <a:ea typeface="Calibri" pitchFamily="34" charset="0"/>
                <a:cs typeface="Times New Roman" pitchFamily="18" charset="0"/>
              </a:rPr>
              <a:t>st</a:t>
            </a:r>
            <a:r>
              <a:rPr lang="en-US" sz="1200" dirty="0" smtClean="0">
                <a:latin typeface="Calibri" pitchFamily="34" charset="0"/>
                <a:ea typeface="Calibri" pitchFamily="34" charset="0"/>
                <a:cs typeface="Times New Roman" pitchFamily="18" charset="0"/>
              </a:rPr>
              <a:t> floor and proceed out of the main entrance to broad, outdoor main staircase directly across the street from Lawyers Mall and the House.  </a:t>
            </a:r>
            <a:endParaRPr lang="en-US" sz="1200" dirty="0" smtClean="0">
              <a:latin typeface="Calibri" pitchFamily="34" charset="0"/>
              <a:cs typeface="Arial" pitchFamily="34" charset="0"/>
            </a:endParaRPr>
          </a:p>
          <a:p>
            <a:pPr lvl="0" eaLnBrk="0" hangingPunct="0">
              <a:buFont typeface="Arial" pitchFamily="34" charset="0"/>
              <a:buChar char="•"/>
            </a:pPr>
            <a:r>
              <a:rPr lang="en-US" sz="1200" dirty="0" smtClean="0">
                <a:latin typeface="Calibri" pitchFamily="34" charset="0"/>
                <a:ea typeface="Calibri" pitchFamily="34" charset="0"/>
                <a:cs typeface="Times New Roman" pitchFamily="18" charset="0"/>
              </a:rPr>
              <a:t> **EC members will stop on these stairs for </a:t>
            </a:r>
            <a:r>
              <a:rPr lang="en-US" sz="1200" i="1" dirty="0" smtClean="0">
                <a:latin typeface="Calibri" pitchFamily="34" charset="0"/>
                <a:ea typeface="Calibri" pitchFamily="34" charset="0"/>
                <a:cs typeface="Times New Roman" pitchFamily="18" charset="0"/>
              </a:rPr>
              <a:t>first “official” group photo</a:t>
            </a:r>
            <a:r>
              <a:rPr lang="en-US" sz="1200" dirty="0" smtClean="0">
                <a:latin typeface="Calibri" pitchFamily="34" charset="0"/>
                <a:ea typeface="Calibri" pitchFamily="34" charset="0"/>
                <a:cs typeface="Times New Roman" pitchFamily="18" charset="0"/>
              </a:rPr>
              <a:t>.</a:t>
            </a:r>
            <a:endParaRPr lang="en-US" sz="1200" dirty="0" smtClean="0">
              <a:latin typeface="Calibri" pitchFamily="34" charset="0"/>
              <a:cs typeface="Arial" pitchFamily="34" charset="0"/>
            </a:endParaRPr>
          </a:p>
          <a:p>
            <a:pPr lvl="0" eaLnBrk="0" hangingPunct="0"/>
            <a:endParaRPr lang="en-US" sz="1200" u="sng" dirty="0" smtClean="0">
              <a:latin typeface="Calibri" pitchFamily="34" charset="0"/>
              <a:ea typeface="Calibri" pitchFamily="34" charset="0"/>
              <a:cs typeface="Times New Roman" pitchFamily="18" charset="0"/>
            </a:endParaRPr>
          </a:p>
          <a:p>
            <a:pPr lvl="0" eaLnBrk="0" hangingPunct="0"/>
            <a:r>
              <a:rPr lang="en-US" sz="1200" b="1" u="sng" dirty="0" smtClean="0">
                <a:latin typeface="Calibri" pitchFamily="34" charset="0"/>
                <a:ea typeface="Calibri" pitchFamily="34" charset="0"/>
                <a:cs typeface="Times New Roman" pitchFamily="18" charset="0"/>
              </a:rPr>
              <a:t>NOON – 1:15PM 	Private EC Luncheon – Government Hs. </a:t>
            </a:r>
            <a:r>
              <a:rPr lang="en-US" sz="1100" b="1" u="sng" dirty="0" smtClean="0">
                <a:latin typeface="Calibri" pitchFamily="34" charset="0"/>
                <a:ea typeface="Calibri" pitchFamily="34" charset="0"/>
                <a:cs typeface="Times New Roman" pitchFamily="18" charset="0"/>
              </a:rPr>
              <a:t>(Gov. O’Malley residence)</a:t>
            </a:r>
            <a:endParaRPr lang="en-US" sz="1200" b="1" dirty="0" smtClean="0">
              <a:latin typeface="Calibri" pitchFamily="34" charset="0"/>
              <a:cs typeface="Arial" pitchFamily="34" charset="0"/>
            </a:endParaRPr>
          </a:p>
          <a:p>
            <a:pPr lvl="0" eaLnBrk="0" hangingPunct="0">
              <a:buFont typeface="Arial" pitchFamily="34" charset="0"/>
              <a:buChar char="•"/>
            </a:pPr>
            <a:r>
              <a:rPr lang="en-US" sz="1200" dirty="0" smtClean="0">
                <a:latin typeface="Calibri" pitchFamily="34" charset="0"/>
                <a:ea typeface="Calibri" pitchFamily="34" charset="0"/>
                <a:cs typeface="Times New Roman" pitchFamily="18" charset="0"/>
              </a:rPr>
              <a:t> EC members will NOT need to show ID to enter Government House </a:t>
            </a:r>
          </a:p>
          <a:p>
            <a:pPr lvl="0" eaLnBrk="0" hangingPunct="0">
              <a:buFont typeface="Arial" pitchFamily="34" charset="0"/>
              <a:buChar char="•"/>
            </a:pPr>
            <a:r>
              <a:rPr lang="en-US" sz="1200" dirty="0" smtClean="0">
                <a:latin typeface="Calibri" pitchFamily="34" charset="0"/>
                <a:cs typeface="Times New Roman" pitchFamily="18" charset="0"/>
              </a:rPr>
              <a:t> EC enters GHs, pick up beverages and proceed to dining room and seats</a:t>
            </a:r>
          </a:p>
          <a:p>
            <a:pPr lvl="0" eaLnBrk="0" hangingPunct="0">
              <a:buFont typeface="Arial" pitchFamily="34" charset="0"/>
              <a:buChar char="•"/>
            </a:pPr>
            <a:r>
              <a:rPr lang="en-US" sz="1200" dirty="0" smtClean="0">
                <a:latin typeface="Calibri" pitchFamily="34" charset="0"/>
                <a:cs typeface="Times New Roman" pitchFamily="18" charset="0"/>
              </a:rPr>
              <a:t> At 1:10 (approx), there will be a Press Event briefing</a:t>
            </a:r>
          </a:p>
          <a:p>
            <a:pPr eaLnBrk="0" hangingPunct="0">
              <a:buFont typeface="Arial" pitchFamily="34" charset="0"/>
              <a:buChar char="•"/>
            </a:pPr>
            <a:r>
              <a:rPr lang="en-US" sz="1200" dirty="0" smtClean="0">
                <a:latin typeface="Calibri" pitchFamily="34" charset="0"/>
                <a:cs typeface="Times New Roman" pitchFamily="18" charset="0"/>
              </a:rPr>
              <a:t>  </a:t>
            </a:r>
            <a:r>
              <a:rPr lang="en-US" sz="1200" i="1" dirty="0" smtClean="0">
                <a:latin typeface="Calibri" pitchFamily="34" charset="0"/>
                <a:cs typeface="Times New Roman" pitchFamily="18" charset="0"/>
              </a:rPr>
              <a:t>TENTATIVE :</a:t>
            </a:r>
            <a:r>
              <a:rPr lang="en-US" sz="1200" dirty="0" smtClean="0">
                <a:latin typeface="Calibri" pitchFamily="34" charset="0"/>
                <a:cs typeface="Times New Roman" pitchFamily="18" charset="0"/>
              </a:rPr>
              <a:t> on way out of GHs. EC will stop by table to sign “90-day letter”</a:t>
            </a:r>
          </a:p>
          <a:p>
            <a:pPr lvl="0" eaLnBrk="0" hangingPunct="0">
              <a:buFont typeface="Arial" pitchFamily="34" charset="0"/>
              <a:buChar char="•"/>
            </a:pPr>
            <a:r>
              <a:rPr lang="en-US" sz="1200" dirty="0" smtClean="0">
                <a:latin typeface="Calibri" pitchFamily="34" charset="0"/>
                <a:cs typeface="Times New Roman" pitchFamily="18" charset="0"/>
              </a:rPr>
              <a:t>**EC Members will stop outside entry to GHs for </a:t>
            </a:r>
            <a:r>
              <a:rPr lang="en-US" sz="1200" i="1" dirty="0" smtClean="0">
                <a:latin typeface="Calibri" pitchFamily="34" charset="0"/>
                <a:cs typeface="Times New Roman" pitchFamily="18" charset="0"/>
              </a:rPr>
              <a:t>second “official” group photo </a:t>
            </a:r>
            <a:r>
              <a:rPr lang="en-US" sz="1100" dirty="0" smtClean="0">
                <a:latin typeface="Calibri" pitchFamily="34" charset="0"/>
                <a:cs typeface="Times New Roman" pitchFamily="18" charset="0"/>
              </a:rPr>
              <a:t>(to be sure Gov Corbett is included)</a:t>
            </a:r>
          </a:p>
          <a:p>
            <a:pPr lvl="0" eaLnBrk="0" hangingPunct="0"/>
            <a:endParaRPr lang="en-US" sz="1200" dirty="0" smtClean="0">
              <a:latin typeface="Calibri" pitchFamily="34" charset="0"/>
              <a:cs typeface="Arial" pitchFamily="34" charset="0"/>
            </a:endParaRPr>
          </a:p>
          <a:p>
            <a:pPr eaLnBrk="0" hangingPunct="0"/>
            <a:r>
              <a:rPr lang="en-US" sz="1200" b="1" u="sng" dirty="0" smtClean="0">
                <a:latin typeface="Calibri" pitchFamily="34" charset="0"/>
                <a:ea typeface="Calibri" pitchFamily="34" charset="0"/>
                <a:cs typeface="Times New Roman" pitchFamily="18" charset="0"/>
              </a:rPr>
              <a:t>1:10pm – 1:30pm 	Transition to Press Event</a:t>
            </a:r>
          </a:p>
          <a:p>
            <a:pPr eaLnBrk="0" hangingPunct="0">
              <a:buFont typeface="Arial" pitchFamily="34" charset="0"/>
              <a:buChar char="•"/>
            </a:pPr>
            <a:r>
              <a:rPr lang="en-US" sz="1200" dirty="0" smtClean="0">
                <a:latin typeface="Calibri" pitchFamily="34" charset="0"/>
                <a:ea typeface="Calibri" pitchFamily="34" charset="0"/>
                <a:cs typeface="Times New Roman" pitchFamily="18" charset="0"/>
              </a:rPr>
              <a:t> EC walks to press event – 4-5 blocks </a:t>
            </a:r>
            <a:r>
              <a:rPr lang="en-US" sz="1200" dirty="0" err="1" smtClean="0">
                <a:latin typeface="Calibri" pitchFamily="34" charset="0"/>
                <a:ea typeface="Calibri" pitchFamily="34" charset="0"/>
                <a:cs typeface="Times New Roman" pitchFamily="18" charset="0"/>
              </a:rPr>
              <a:t>fr</a:t>
            </a:r>
            <a:r>
              <a:rPr lang="en-US" sz="1200" dirty="0" smtClean="0">
                <a:latin typeface="Calibri" pitchFamily="34" charset="0"/>
                <a:ea typeface="Calibri" pitchFamily="34" charset="0"/>
                <a:cs typeface="Times New Roman" pitchFamily="18" charset="0"/>
              </a:rPr>
              <a:t> GHs. - Suggested route: State Circle&gt;Francis St&gt;Main St&gt;Market Sq&gt;Dock St</a:t>
            </a:r>
            <a:endParaRPr lang="en-US" sz="1200" dirty="0" smtClean="0">
              <a:latin typeface="Calibri" pitchFamily="34" charset="0"/>
              <a:cs typeface="Arial" pitchFamily="34" charset="0"/>
            </a:endParaRPr>
          </a:p>
          <a:p>
            <a:pPr lvl="0" eaLnBrk="0" hangingPunct="0"/>
            <a:endParaRPr lang="en-US" sz="1200" b="1" u="sng" dirty="0" smtClean="0">
              <a:latin typeface="Calibri" pitchFamily="34" charset="0"/>
              <a:cs typeface="Arial" pitchFamily="34" charset="0"/>
            </a:endParaRPr>
          </a:p>
          <a:p>
            <a:pPr lvl="0" eaLnBrk="0" hangingPunct="0"/>
            <a:r>
              <a:rPr lang="en-US" sz="1200" b="1" u="sng" dirty="0" smtClean="0">
                <a:latin typeface="Calibri" pitchFamily="34" charset="0"/>
                <a:ea typeface="Calibri" pitchFamily="34" charset="0"/>
                <a:cs typeface="Times New Roman" pitchFamily="18" charset="0"/>
              </a:rPr>
              <a:t>1:30-2:30 pm	Press Event – Susan B. Campbell Park </a:t>
            </a:r>
            <a:r>
              <a:rPr lang="en-US" sz="1100" b="1" u="sng" dirty="0" smtClean="0">
                <a:latin typeface="Calibri" pitchFamily="34" charset="0"/>
                <a:ea typeface="Calibri" pitchFamily="34" charset="0"/>
                <a:cs typeface="Times New Roman" pitchFamily="18" charset="0"/>
              </a:rPr>
              <a:t>(downtown Annapolis/City Dock)</a:t>
            </a:r>
            <a:endParaRPr lang="en-US" sz="1200" b="1" dirty="0" smtClean="0">
              <a:latin typeface="Calibri" pitchFamily="34" charset="0"/>
              <a:cs typeface="Arial" pitchFamily="34" charset="0"/>
            </a:endParaRPr>
          </a:p>
          <a:p>
            <a:pPr lvl="0" eaLnBrk="0" hangingPunct="0">
              <a:buFont typeface="Arial" pitchFamily="34" charset="0"/>
              <a:buChar char="•"/>
            </a:pPr>
            <a:r>
              <a:rPr lang="en-US" sz="1200" dirty="0" smtClean="0">
                <a:latin typeface="Calibri" pitchFamily="34" charset="0"/>
                <a:cs typeface="Times New Roman" pitchFamily="18" charset="0"/>
              </a:rPr>
              <a:t> Facilitator (Jim Edward will ask </a:t>
            </a:r>
            <a:r>
              <a:rPr lang="en-US" sz="1200" dirty="0" err="1" smtClean="0">
                <a:latin typeface="Calibri" pitchFamily="34" charset="0"/>
                <a:cs typeface="Times New Roman" pitchFamily="18" charset="0"/>
              </a:rPr>
              <a:t>ppl</a:t>
            </a:r>
            <a:r>
              <a:rPr lang="en-US" sz="1200" dirty="0" smtClean="0">
                <a:latin typeface="Calibri" pitchFamily="34" charset="0"/>
                <a:cs typeface="Times New Roman" pitchFamily="18" charset="0"/>
              </a:rPr>
              <a:t> to take seats when Margaret notifies him of EC’s impending arrival)</a:t>
            </a:r>
          </a:p>
          <a:p>
            <a:pPr lvl="0" eaLnBrk="0" hangingPunct="0">
              <a:buFont typeface="Arial" pitchFamily="34" charset="0"/>
              <a:buChar char="•"/>
            </a:pPr>
            <a:r>
              <a:rPr lang="en-US" sz="1200" dirty="0" smtClean="0">
                <a:latin typeface="Calibri" pitchFamily="34" charset="0"/>
                <a:cs typeface="Times New Roman" pitchFamily="18" charset="0"/>
              </a:rPr>
              <a:t> EC enters from stage left</a:t>
            </a:r>
          </a:p>
          <a:p>
            <a:pPr lvl="0" eaLnBrk="0" hangingPunct="0">
              <a:buFont typeface="Arial" pitchFamily="34" charset="0"/>
              <a:buChar char="•"/>
            </a:pPr>
            <a:r>
              <a:rPr lang="en-US" sz="1200" dirty="0" smtClean="0">
                <a:latin typeface="Calibri" pitchFamily="34" charset="0"/>
                <a:cs typeface="Times New Roman" pitchFamily="18" charset="0"/>
              </a:rPr>
              <a:t> Gov O’Malley opens event, speaks, signs Agreement poster, invites other EC (at table to his right) to move to other table and sign</a:t>
            </a:r>
          </a:p>
          <a:p>
            <a:pPr lvl="0" eaLnBrk="0" hangingPunct="0">
              <a:buFont typeface="Arial" pitchFamily="34" charset="0"/>
              <a:buChar char="•"/>
            </a:pPr>
            <a:r>
              <a:rPr lang="en-US" sz="1200" dirty="0" smtClean="0">
                <a:latin typeface="Calibri" pitchFamily="34" charset="0"/>
                <a:cs typeface="Times New Roman" pitchFamily="18" charset="0"/>
              </a:rPr>
              <a:t> Each speaker will introduce next speaker (list will be taped to podium)</a:t>
            </a:r>
          </a:p>
          <a:p>
            <a:pPr lvl="0" eaLnBrk="0" hangingPunct="0">
              <a:buFont typeface="Arial" pitchFamily="34" charset="0"/>
              <a:buChar char="•"/>
            </a:pPr>
            <a:r>
              <a:rPr lang="en-US" sz="1200" dirty="0" smtClean="0">
                <a:latin typeface="Calibri" pitchFamily="34" charset="0"/>
                <a:cs typeface="Times New Roman" pitchFamily="18" charset="0"/>
              </a:rPr>
              <a:t>Gov. O’Malley will close out press event remarks after NY speaks; will open up to Media Q&amp;A (which he will moderate)</a:t>
            </a:r>
          </a:p>
          <a:p>
            <a:pPr lvl="0" eaLnBrk="0" hangingPunct="0">
              <a:buFont typeface="Arial" pitchFamily="34" charset="0"/>
              <a:buChar char="•"/>
            </a:pPr>
            <a:r>
              <a:rPr lang="en-US" sz="1200" dirty="0" smtClean="0">
                <a:latin typeface="Calibri" pitchFamily="34" charset="0"/>
                <a:cs typeface="Times New Roman" pitchFamily="18" charset="0"/>
              </a:rPr>
              <a:t> Note: 10 parking spaces adjacent to park are reserved for EC members vehicles</a:t>
            </a:r>
            <a:endParaRPr lang="en-US" sz="1600" dirty="0"/>
          </a:p>
        </p:txBody>
      </p:sp>
      <p:sp>
        <p:nvSpPr>
          <p:cNvPr id="10" name="5-Point Star 9"/>
          <p:cNvSpPr/>
          <p:nvPr/>
        </p:nvSpPr>
        <p:spPr>
          <a:xfrm>
            <a:off x="0" y="0"/>
            <a:ext cx="609600" cy="609600"/>
          </a:xfrm>
          <a:prstGeom prst="star5">
            <a:avLst/>
          </a:prstGeom>
          <a:solidFill>
            <a:srgbClr val="FFC000"/>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ln w="38100">
            <a:solidFill>
              <a:srgbClr val="FFFF00"/>
            </a:solidFill>
          </a:ln>
        </p:spPr>
        <p:txBody>
          <a:bodyPr/>
          <a:lstStyle/>
          <a:p>
            <a:pPr algn="l" eaLnBrk="1" hangingPunct="1">
              <a:defRPr/>
            </a:pPr>
            <a:r>
              <a:rPr lang="en-US" b="1" i="1" dirty="0" smtClean="0">
                <a:solidFill>
                  <a:srgbClr val="0070C0"/>
                </a:solidFill>
                <a:effectLst>
                  <a:outerShdw blurRad="38100" dist="38100" dir="2700000" algn="tl">
                    <a:srgbClr val="C0C0C0"/>
                  </a:outerShdw>
                </a:effectLst>
              </a:rPr>
              <a:t>Logistics</a:t>
            </a:r>
          </a:p>
        </p:txBody>
      </p:sp>
      <p:sp>
        <p:nvSpPr>
          <p:cNvPr id="7177" name="Text Box 6"/>
          <p:cNvSpPr txBox="1">
            <a:spLocks noChangeArrowheads="1"/>
          </p:cNvSpPr>
          <p:nvPr/>
        </p:nvSpPr>
        <p:spPr bwMode="auto">
          <a:xfrm>
            <a:off x="228600" y="1600200"/>
            <a:ext cx="8534400" cy="907941"/>
          </a:xfrm>
          <a:prstGeom prst="rect">
            <a:avLst/>
          </a:prstGeom>
          <a:noFill/>
          <a:ln w="9525">
            <a:noFill/>
            <a:miter lim="800000"/>
            <a:headEnd/>
            <a:tailEnd/>
          </a:ln>
        </p:spPr>
        <p:txBody>
          <a:bodyPr>
            <a:spAutoFit/>
          </a:bodyPr>
          <a:lstStyle/>
          <a:p>
            <a:pPr>
              <a:spcBef>
                <a:spcPct val="50000"/>
              </a:spcBef>
            </a:pPr>
            <a:r>
              <a:rPr lang="en-US" sz="3200" b="1" i="1" dirty="0" smtClean="0">
                <a:solidFill>
                  <a:srgbClr val="0070C0"/>
                </a:solidFill>
              </a:rPr>
              <a:t>Parking for staff/others</a:t>
            </a:r>
          </a:p>
          <a:p>
            <a:pPr>
              <a:spcBef>
                <a:spcPct val="50000"/>
              </a:spcBef>
            </a:pPr>
            <a:endParaRPr lang="en-US" sz="1400" b="1" i="1" dirty="0">
              <a:solidFill>
                <a:srgbClr val="0070C0"/>
              </a:solidFill>
              <a:latin typeface="Calibri" pitchFamily="34" charset="0"/>
            </a:endParaRPr>
          </a:p>
        </p:txBody>
      </p:sp>
      <p:sp>
        <p:nvSpPr>
          <p:cNvPr id="13" name="Date Placeholder 12"/>
          <p:cNvSpPr>
            <a:spLocks noGrp="1"/>
          </p:cNvSpPr>
          <p:nvPr>
            <p:ph type="dt" sz="half" idx="10"/>
          </p:nvPr>
        </p:nvSpPr>
        <p:spPr/>
        <p:txBody>
          <a:bodyPr/>
          <a:lstStyle/>
          <a:p>
            <a:pPr>
              <a:defRPr/>
            </a:pPr>
            <a:fld id="{0D1264C6-4C02-45DC-888E-5168AFDB2C8E}" type="datetime4">
              <a:rPr lang="en-US" smtClean="0"/>
              <a:pPr>
                <a:defRPr/>
              </a:pPr>
              <a:t>June 13, 2014</a:t>
            </a:fld>
            <a:endParaRPr lang="en-US" dirty="0"/>
          </a:p>
        </p:txBody>
      </p:sp>
      <p:sp>
        <p:nvSpPr>
          <p:cNvPr id="14" name="Slide Number Placeholder 13"/>
          <p:cNvSpPr>
            <a:spLocks noGrp="1"/>
          </p:cNvSpPr>
          <p:nvPr>
            <p:ph type="sldNum" sz="quarter" idx="12"/>
          </p:nvPr>
        </p:nvSpPr>
        <p:spPr/>
        <p:txBody>
          <a:bodyPr/>
          <a:lstStyle/>
          <a:p>
            <a:pPr>
              <a:defRPr/>
            </a:pPr>
            <a:fld id="{B8C336AD-E9C4-487B-9A67-9C8B2A73465D}" type="slidenum">
              <a:rPr lang="en-US" smtClean="0"/>
              <a:pPr>
                <a:defRPr/>
              </a:pPr>
              <a:t>7</a:t>
            </a:fld>
            <a:endParaRPr lang="en-US"/>
          </a:p>
        </p:txBody>
      </p:sp>
      <p:sp>
        <p:nvSpPr>
          <p:cNvPr id="16" name="Footer Placeholder 18"/>
          <p:cNvSpPr>
            <a:spLocks noGrp="1"/>
          </p:cNvSpPr>
          <p:nvPr>
            <p:ph type="ftr" sz="quarter" idx="11"/>
          </p:nvPr>
        </p:nvSpPr>
        <p:spPr>
          <a:xfrm>
            <a:off x="3124200" y="6245225"/>
            <a:ext cx="2895600" cy="476250"/>
          </a:xfrm>
        </p:spPr>
        <p:txBody>
          <a:bodyPr/>
          <a:lstStyle/>
          <a:p>
            <a:pPr>
              <a:defRPr/>
            </a:pPr>
            <a:r>
              <a:rPr lang="en-US" dirty="0" smtClean="0"/>
              <a:t>Executive Council Meeting Planning </a:t>
            </a:r>
            <a:r>
              <a:rPr lang="en-US" dirty="0" err="1" smtClean="0"/>
              <a:t>Powerpoint</a:t>
            </a:r>
            <a:endParaRPr lang="en-US" dirty="0"/>
          </a:p>
        </p:txBody>
      </p:sp>
      <p:sp>
        <p:nvSpPr>
          <p:cNvPr id="17" name="Text Box 8"/>
          <p:cNvSpPr txBox="1">
            <a:spLocks noChangeArrowheads="1"/>
          </p:cNvSpPr>
          <p:nvPr/>
        </p:nvSpPr>
        <p:spPr bwMode="auto">
          <a:xfrm>
            <a:off x="4191000" y="533400"/>
            <a:ext cx="4267200" cy="584775"/>
          </a:xfrm>
          <a:prstGeom prst="rect">
            <a:avLst/>
          </a:prstGeom>
          <a:solidFill>
            <a:schemeClr val="bg2">
              <a:alpha val="50195"/>
            </a:schemeClr>
          </a:solidFill>
          <a:ln w="50800">
            <a:solidFill>
              <a:schemeClr val="tx1"/>
            </a:solidFill>
            <a:miter lim="800000"/>
            <a:headEnd/>
            <a:tailEnd/>
          </a:ln>
        </p:spPr>
        <p:txBody>
          <a:bodyPr wrap="square">
            <a:spAutoFit/>
          </a:bodyPr>
          <a:lstStyle/>
          <a:p>
            <a:r>
              <a:rPr lang="en-US" sz="1600" b="1" i="1" dirty="0">
                <a:solidFill>
                  <a:schemeClr val="accent4"/>
                </a:solidFill>
              </a:rPr>
              <a:t>Contact: </a:t>
            </a:r>
            <a:r>
              <a:rPr lang="en-US" sz="1600" b="1" i="1" dirty="0" smtClean="0">
                <a:solidFill>
                  <a:schemeClr val="accent4"/>
                </a:solidFill>
              </a:rPr>
              <a:t>Margaret Enloe    410-267-5740  menloe@chesapeakebay.net</a:t>
            </a:r>
            <a:endParaRPr lang="en-US" sz="1600" b="1" i="1" dirty="0">
              <a:solidFill>
                <a:schemeClr val="accent4"/>
              </a:solidFill>
            </a:endParaRPr>
          </a:p>
        </p:txBody>
      </p:sp>
      <p:sp>
        <p:nvSpPr>
          <p:cNvPr id="8" name="5-Point Star 7"/>
          <p:cNvSpPr/>
          <p:nvPr/>
        </p:nvSpPr>
        <p:spPr>
          <a:xfrm>
            <a:off x="152400" y="0"/>
            <a:ext cx="609600" cy="609600"/>
          </a:xfrm>
          <a:prstGeom prst="star5">
            <a:avLst/>
          </a:prstGeom>
          <a:solidFill>
            <a:srgbClr val="FFC000"/>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2667000"/>
            <a:ext cx="3124200" cy="1938992"/>
          </a:xfrm>
          <a:prstGeom prst="rect">
            <a:avLst/>
          </a:prstGeom>
        </p:spPr>
        <p:txBody>
          <a:bodyPr wrap="square">
            <a:spAutoFit/>
          </a:bodyPr>
          <a:lstStyle/>
          <a:p>
            <a:r>
              <a:rPr lang="en-US" sz="2400" dirty="0" smtClean="0"/>
              <a:t>Calvert Garage</a:t>
            </a:r>
          </a:p>
          <a:p>
            <a:r>
              <a:rPr lang="en-US" sz="2400" dirty="0" smtClean="0"/>
              <a:t>19 St. Johns Street</a:t>
            </a:r>
          </a:p>
          <a:p>
            <a:r>
              <a:rPr lang="en-US" sz="2400" dirty="0" smtClean="0"/>
              <a:t>Annapolis, MD </a:t>
            </a:r>
          </a:p>
          <a:p>
            <a:endParaRPr lang="en-US" sz="2400" dirty="0" smtClean="0"/>
          </a:p>
          <a:p>
            <a:r>
              <a:rPr lang="en-US" sz="2400" dirty="0" smtClean="0"/>
              <a:t>(FREE)</a:t>
            </a:r>
            <a:endParaRPr lang="en-US" sz="2400" dirty="0"/>
          </a:p>
        </p:txBody>
      </p:sp>
      <p:pic>
        <p:nvPicPr>
          <p:cNvPr id="35842" name="Picture 2"/>
          <p:cNvPicPr>
            <a:picLocks noChangeAspect="1" noChangeArrowheads="1"/>
          </p:cNvPicPr>
          <p:nvPr/>
        </p:nvPicPr>
        <p:blipFill>
          <a:blip r:embed="rId2" cstate="print"/>
          <a:srcRect l="23447" t="23511" r="56255" b="36700"/>
          <a:stretch>
            <a:fillRect/>
          </a:stretch>
        </p:blipFill>
        <p:spPr bwMode="auto">
          <a:xfrm>
            <a:off x="4495800" y="2362200"/>
            <a:ext cx="4419600" cy="3352800"/>
          </a:xfrm>
          <a:prstGeom prst="rect">
            <a:avLst/>
          </a:prstGeom>
          <a:noFill/>
          <a:ln w="9525">
            <a:noFill/>
            <a:miter lim="800000"/>
            <a:headEnd/>
            <a:tailEnd/>
          </a:ln>
        </p:spPr>
      </p:pic>
      <p:sp>
        <p:nvSpPr>
          <p:cNvPr id="12" name="Oval 11"/>
          <p:cNvSpPr/>
          <p:nvPr/>
        </p:nvSpPr>
        <p:spPr>
          <a:xfrm>
            <a:off x="7620000" y="5105400"/>
            <a:ext cx="457200" cy="4572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800" dirty="0"/>
          </a:p>
        </p:txBody>
      </p:sp>
      <p:sp>
        <p:nvSpPr>
          <p:cNvPr id="18" name="TextBox 17"/>
          <p:cNvSpPr txBox="1"/>
          <p:nvPr/>
        </p:nvSpPr>
        <p:spPr>
          <a:xfrm>
            <a:off x="7467600" y="5105400"/>
            <a:ext cx="762000" cy="461665"/>
          </a:xfrm>
          <a:prstGeom prst="rect">
            <a:avLst/>
          </a:prstGeom>
          <a:noFill/>
        </p:spPr>
        <p:txBody>
          <a:bodyPr wrap="square" rtlCol="0">
            <a:spAutoFit/>
          </a:bodyPr>
          <a:lstStyle/>
          <a:p>
            <a:pPr algn="ctr"/>
            <a:r>
              <a:rPr lang="en-US" sz="1200" dirty="0" smtClean="0">
                <a:solidFill>
                  <a:schemeClr val="bg1"/>
                </a:solidFill>
              </a:rPr>
              <a:t>State Hs</a:t>
            </a:r>
            <a:endParaRPr lang="en-US" sz="1200"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ln w="38100">
            <a:solidFill>
              <a:srgbClr val="FFFF00"/>
            </a:solidFill>
          </a:ln>
        </p:spPr>
        <p:txBody>
          <a:bodyPr/>
          <a:lstStyle/>
          <a:p>
            <a:pPr algn="l" eaLnBrk="1" hangingPunct="1">
              <a:defRPr/>
            </a:pPr>
            <a:r>
              <a:rPr lang="en-US" b="1" i="1" dirty="0" smtClean="0">
                <a:solidFill>
                  <a:srgbClr val="0070C0"/>
                </a:solidFill>
                <a:effectLst>
                  <a:outerShdw blurRad="38100" dist="38100" dir="2700000" algn="tl">
                    <a:srgbClr val="C0C0C0"/>
                  </a:outerShdw>
                </a:effectLst>
              </a:rPr>
              <a:t>Logistics</a:t>
            </a:r>
          </a:p>
        </p:txBody>
      </p:sp>
      <p:sp>
        <p:nvSpPr>
          <p:cNvPr id="7175" name="Text Box 4"/>
          <p:cNvSpPr txBox="1">
            <a:spLocks noChangeArrowheads="1"/>
          </p:cNvSpPr>
          <p:nvPr/>
        </p:nvSpPr>
        <p:spPr bwMode="auto">
          <a:xfrm>
            <a:off x="1143000" y="2971800"/>
            <a:ext cx="6553200" cy="1569660"/>
          </a:xfrm>
          <a:prstGeom prst="rect">
            <a:avLst/>
          </a:prstGeom>
          <a:noFill/>
          <a:ln w="9525">
            <a:noFill/>
            <a:miter lim="800000"/>
            <a:headEnd/>
            <a:tailEnd/>
          </a:ln>
        </p:spPr>
        <p:txBody>
          <a:bodyPr wrap="square">
            <a:spAutoFit/>
          </a:bodyPr>
          <a:lstStyle/>
          <a:p>
            <a:pPr>
              <a:spcBef>
                <a:spcPct val="50000"/>
              </a:spcBef>
            </a:pPr>
            <a:r>
              <a:rPr lang="en-US" sz="2400" b="1" dirty="0">
                <a:solidFill>
                  <a:srgbClr val="0070C0"/>
                </a:solidFill>
              </a:rPr>
              <a:t>Status</a:t>
            </a:r>
          </a:p>
          <a:p>
            <a:pPr>
              <a:spcBef>
                <a:spcPct val="50000"/>
              </a:spcBef>
            </a:pPr>
            <a:r>
              <a:rPr lang="en-US" sz="2400" b="1" dirty="0" smtClean="0">
                <a:solidFill>
                  <a:srgbClr val="0070C0"/>
                </a:solidFill>
              </a:rPr>
              <a:t>Proposed mail date: May 5</a:t>
            </a:r>
          </a:p>
          <a:p>
            <a:pPr>
              <a:spcBef>
                <a:spcPct val="50000"/>
              </a:spcBef>
            </a:pPr>
            <a:r>
              <a:rPr lang="en-US" sz="2400" b="1" dirty="0" smtClean="0">
                <a:solidFill>
                  <a:srgbClr val="0070C0"/>
                </a:solidFill>
              </a:rPr>
              <a:t>Mailed 5/12</a:t>
            </a:r>
            <a:endParaRPr lang="en-US" sz="2400" dirty="0">
              <a:solidFill>
                <a:srgbClr val="0070C0"/>
              </a:solidFill>
            </a:endParaRPr>
          </a:p>
        </p:txBody>
      </p:sp>
      <p:sp>
        <p:nvSpPr>
          <p:cNvPr id="7177" name="Text Box 6"/>
          <p:cNvSpPr txBox="1">
            <a:spLocks noChangeArrowheads="1"/>
          </p:cNvSpPr>
          <p:nvPr/>
        </p:nvSpPr>
        <p:spPr bwMode="auto">
          <a:xfrm>
            <a:off x="228600" y="2133600"/>
            <a:ext cx="8534400" cy="579438"/>
          </a:xfrm>
          <a:prstGeom prst="rect">
            <a:avLst/>
          </a:prstGeom>
          <a:noFill/>
          <a:ln w="9525">
            <a:noFill/>
            <a:miter lim="800000"/>
            <a:headEnd/>
            <a:tailEnd/>
          </a:ln>
        </p:spPr>
        <p:txBody>
          <a:bodyPr>
            <a:spAutoFit/>
          </a:bodyPr>
          <a:lstStyle/>
          <a:p>
            <a:pPr>
              <a:spcBef>
                <a:spcPct val="50000"/>
              </a:spcBef>
            </a:pPr>
            <a:r>
              <a:rPr lang="en-US" sz="3200" b="1" i="1" dirty="0" smtClean="0">
                <a:solidFill>
                  <a:srgbClr val="0070C0"/>
                </a:solidFill>
              </a:rPr>
              <a:t>Formal EC </a:t>
            </a:r>
            <a:r>
              <a:rPr lang="en-US" sz="3200" b="1" i="1" dirty="0">
                <a:solidFill>
                  <a:srgbClr val="0070C0"/>
                </a:solidFill>
              </a:rPr>
              <a:t>Chair Invitations</a:t>
            </a:r>
          </a:p>
        </p:txBody>
      </p:sp>
      <p:sp>
        <p:nvSpPr>
          <p:cNvPr id="13" name="Date Placeholder 12"/>
          <p:cNvSpPr>
            <a:spLocks noGrp="1"/>
          </p:cNvSpPr>
          <p:nvPr>
            <p:ph type="dt" sz="half" idx="10"/>
          </p:nvPr>
        </p:nvSpPr>
        <p:spPr/>
        <p:txBody>
          <a:bodyPr/>
          <a:lstStyle/>
          <a:p>
            <a:pPr>
              <a:defRPr/>
            </a:pPr>
            <a:fld id="{0D1264C6-4C02-45DC-888E-5168AFDB2C8E}" type="datetime4">
              <a:rPr lang="en-US" smtClean="0"/>
              <a:pPr>
                <a:defRPr/>
              </a:pPr>
              <a:t>June 13, 2014</a:t>
            </a:fld>
            <a:endParaRPr lang="en-US" dirty="0"/>
          </a:p>
        </p:txBody>
      </p:sp>
      <p:sp>
        <p:nvSpPr>
          <p:cNvPr id="14" name="Slide Number Placeholder 13"/>
          <p:cNvSpPr>
            <a:spLocks noGrp="1"/>
          </p:cNvSpPr>
          <p:nvPr>
            <p:ph type="sldNum" sz="quarter" idx="12"/>
          </p:nvPr>
        </p:nvSpPr>
        <p:spPr/>
        <p:txBody>
          <a:bodyPr/>
          <a:lstStyle/>
          <a:p>
            <a:pPr>
              <a:defRPr/>
            </a:pPr>
            <a:fld id="{B8C336AD-E9C4-487B-9A67-9C8B2A73465D}" type="slidenum">
              <a:rPr lang="en-US" smtClean="0"/>
              <a:pPr>
                <a:defRPr/>
              </a:pPr>
              <a:t>8</a:t>
            </a:fld>
            <a:endParaRPr lang="en-US"/>
          </a:p>
        </p:txBody>
      </p:sp>
      <p:sp>
        <p:nvSpPr>
          <p:cNvPr id="11" name="Rectangle 13"/>
          <p:cNvSpPr>
            <a:spLocks noChangeArrowheads="1"/>
          </p:cNvSpPr>
          <p:nvPr/>
        </p:nvSpPr>
        <p:spPr bwMode="auto">
          <a:xfrm>
            <a:off x="457200" y="3048000"/>
            <a:ext cx="533400" cy="304800"/>
          </a:xfrm>
          <a:prstGeom prst="rect">
            <a:avLst/>
          </a:prstGeom>
          <a:solidFill>
            <a:srgbClr val="92D050"/>
          </a:solidFill>
          <a:ln w="9525">
            <a:solidFill>
              <a:schemeClr val="tx1"/>
            </a:solidFill>
            <a:miter lim="800000"/>
            <a:headEnd/>
            <a:tailEnd/>
          </a:ln>
        </p:spPr>
        <p:txBody>
          <a:bodyPr wrap="none" anchor="ctr"/>
          <a:lstStyle/>
          <a:p>
            <a:pPr algn="ctr"/>
            <a:endParaRPr lang="en-US">
              <a:solidFill>
                <a:srgbClr val="009900"/>
              </a:solidFill>
            </a:endParaRPr>
          </a:p>
        </p:txBody>
      </p:sp>
      <p:sp>
        <p:nvSpPr>
          <p:cNvPr id="16" name="Footer Placeholder 18"/>
          <p:cNvSpPr>
            <a:spLocks noGrp="1"/>
          </p:cNvSpPr>
          <p:nvPr>
            <p:ph type="ftr" sz="quarter" idx="11"/>
          </p:nvPr>
        </p:nvSpPr>
        <p:spPr>
          <a:xfrm>
            <a:off x="3124200" y="6245225"/>
            <a:ext cx="2895600" cy="476250"/>
          </a:xfrm>
        </p:spPr>
        <p:txBody>
          <a:bodyPr/>
          <a:lstStyle/>
          <a:p>
            <a:pPr>
              <a:defRPr/>
            </a:pPr>
            <a:r>
              <a:rPr lang="en-US" dirty="0" smtClean="0"/>
              <a:t>Executive Council Meeting Planning </a:t>
            </a:r>
            <a:r>
              <a:rPr lang="en-US" dirty="0" err="1" smtClean="0"/>
              <a:t>Powerpoint</a:t>
            </a:r>
            <a:endParaRPr lang="en-US" dirty="0"/>
          </a:p>
        </p:txBody>
      </p:sp>
      <p:sp>
        <p:nvSpPr>
          <p:cNvPr id="17" name="Text Box 8"/>
          <p:cNvSpPr txBox="1">
            <a:spLocks noChangeArrowheads="1"/>
          </p:cNvSpPr>
          <p:nvPr/>
        </p:nvSpPr>
        <p:spPr bwMode="auto">
          <a:xfrm>
            <a:off x="4191000" y="533400"/>
            <a:ext cx="4267200" cy="584775"/>
          </a:xfrm>
          <a:prstGeom prst="rect">
            <a:avLst/>
          </a:prstGeom>
          <a:solidFill>
            <a:schemeClr val="bg2">
              <a:alpha val="50195"/>
            </a:schemeClr>
          </a:solidFill>
          <a:ln w="50800">
            <a:solidFill>
              <a:schemeClr val="tx1"/>
            </a:solidFill>
            <a:miter lim="800000"/>
            <a:headEnd/>
            <a:tailEnd/>
          </a:ln>
        </p:spPr>
        <p:txBody>
          <a:bodyPr wrap="square">
            <a:spAutoFit/>
          </a:bodyPr>
          <a:lstStyle/>
          <a:p>
            <a:r>
              <a:rPr lang="en-US" sz="1600" b="1" i="1" dirty="0">
                <a:solidFill>
                  <a:schemeClr val="accent4"/>
                </a:solidFill>
              </a:rPr>
              <a:t>Contact: </a:t>
            </a:r>
            <a:r>
              <a:rPr lang="en-US" sz="1600" b="1" i="1" dirty="0" smtClean="0">
                <a:solidFill>
                  <a:schemeClr val="accent4"/>
                </a:solidFill>
              </a:rPr>
              <a:t>Margaret Enloe    410-267-5740  menloe@chesapeakebay.net</a:t>
            </a:r>
            <a:endParaRPr lang="en-US" sz="1600" b="1" i="1" dirty="0">
              <a:solidFill>
                <a:schemeClr val="accent4"/>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152400"/>
            <a:ext cx="8229600" cy="762000"/>
          </a:xfrm>
          <a:ln w="38100">
            <a:solidFill>
              <a:srgbClr val="FFFF00"/>
            </a:solidFill>
          </a:ln>
        </p:spPr>
        <p:txBody>
          <a:bodyPr/>
          <a:lstStyle/>
          <a:p>
            <a:pPr algn="l" eaLnBrk="1" hangingPunct="1">
              <a:defRPr/>
            </a:pPr>
            <a:r>
              <a:rPr lang="en-US" sz="4000" b="1" i="1" dirty="0" smtClean="0">
                <a:solidFill>
                  <a:srgbClr val="0070C0"/>
                </a:solidFill>
                <a:effectLst>
                  <a:outerShdw blurRad="38100" dist="38100" dir="2700000" algn="tl">
                    <a:srgbClr val="C0C0C0"/>
                  </a:outerShdw>
                </a:effectLst>
              </a:rPr>
              <a:t>Execution</a:t>
            </a:r>
          </a:p>
        </p:txBody>
      </p:sp>
      <p:graphicFrame>
        <p:nvGraphicFramePr>
          <p:cNvPr id="70836" name="Group 180"/>
          <p:cNvGraphicFramePr>
            <a:graphicFrameLocks noGrp="1"/>
          </p:cNvGraphicFramePr>
          <p:nvPr>
            <p:ph type="tbl" idx="1"/>
          </p:nvPr>
        </p:nvGraphicFramePr>
        <p:xfrm>
          <a:off x="304800" y="2286000"/>
          <a:ext cx="8458200" cy="3316288"/>
        </p:xfrm>
        <a:graphic>
          <a:graphicData uri="http://schemas.openxmlformats.org/drawingml/2006/table">
            <a:tbl>
              <a:tblPr/>
              <a:tblGrid>
                <a:gridCol w="2633398"/>
                <a:gridCol w="1786202"/>
                <a:gridCol w="1600200"/>
                <a:gridCol w="2438400"/>
              </a:tblGrid>
              <a:tr h="38100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cs typeface="Arial" charset="0"/>
                        </a:rPr>
                        <a:t>What</a:t>
                      </a:r>
                      <a:endParaRPr kumimoji="0" lang="en-US"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cs typeface="Arial" charset="0"/>
                        </a:rPr>
                        <a:t>Due for PSC</a:t>
                      </a:r>
                      <a:endParaRPr kumimoji="0" lang="en-US"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cs typeface="Arial" charset="0"/>
                        </a:rPr>
                        <a:t>Due for EC</a:t>
                      </a:r>
                      <a:endParaRPr kumimoji="0" lang="en-US"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cs typeface="Arial" charset="0"/>
                        </a:rPr>
                        <a:t>Status / </a:t>
                      </a:r>
                      <a:r>
                        <a:rPr kumimoji="0" lang="en-US" sz="1800" b="1" i="0" u="none" strike="noStrike" cap="none" normalizeH="0" baseline="0" dirty="0" err="1" smtClean="0">
                          <a:ln>
                            <a:noFill/>
                          </a:ln>
                          <a:solidFill>
                            <a:schemeClr val="tx1"/>
                          </a:solidFill>
                          <a:effectLst/>
                          <a:latin typeface="Arial" charset="0"/>
                          <a:cs typeface="Arial" charset="0"/>
                        </a:rPr>
                        <a:t>Respons</a:t>
                      </a:r>
                      <a:endParaRPr kumimoji="0" lang="en-US"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45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cap="none" normalizeH="0" baseline="0" dirty="0" smtClean="0">
                          <a:ln>
                            <a:noFill/>
                          </a:ln>
                          <a:solidFill>
                            <a:srgbClr val="C00000"/>
                          </a:solidFill>
                          <a:effectLst>
                            <a:outerShdw blurRad="38100" dist="38100" dir="2700000" algn="tl">
                              <a:srgbClr val="000000">
                                <a:alpha val="43137"/>
                              </a:srgbClr>
                            </a:outerShdw>
                          </a:effectLst>
                          <a:latin typeface="Arial" charset="0"/>
                        </a:rPr>
                        <a:t>EC Member Bios</a:t>
                      </a:r>
                      <a:endParaRPr lang="en-US" sz="2000" dirty="0">
                        <a:solidFill>
                          <a:srgbClr val="C00000"/>
                        </a:solidFill>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r>
                        <a:rPr lang="en-US" sz="2000" i="0" dirty="0" smtClean="0">
                          <a:solidFill>
                            <a:srgbClr val="C00000"/>
                          </a:solidFill>
                          <a:effectLst/>
                        </a:rPr>
                        <a:t>n/a</a:t>
                      </a:r>
                      <a:endParaRPr lang="en-US" sz="2000" i="0" dirty="0">
                        <a:solidFill>
                          <a:srgbClr val="C00000"/>
                        </a:solidFill>
                        <a:effectLst/>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C00000"/>
                          </a:solidFill>
                          <a:effectLst/>
                          <a:latin typeface="Arial" charset="0"/>
                        </a:rPr>
                        <a:t>May 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cap="none" normalizeH="0" baseline="0" dirty="0" smtClean="0">
                          <a:ln>
                            <a:noFill/>
                          </a:ln>
                          <a:solidFill>
                            <a:srgbClr val="C00000"/>
                          </a:solidFill>
                          <a:effectLst>
                            <a:outerShdw blurRad="38100" dist="38100" dir="2700000" algn="tl">
                              <a:srgbClr val="000000">
                                <a:alpha val="43137"/>
                              </a:srgbClr>
                            </a:outerShdw>
                          </a:effectLst>
                          <a:latin typeface="Arial" charset="0"/>
                        </a:rPr>
                        <a:t>WV/NY outstanding</a:t>
                      </a:r>
                      <a:endParaRPr lang="en-US" dirty="0">
                        <a:solidFill>
                          <a:srgbClr val="C00000"/>
                        </a:solidFill>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4596">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2000" b="0" i="1"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cs typeface="Arial" charset="0"/>
                        </a:rPr>
                        <a:t>LGAC Report</a:t>
                      </a:r>
                      <a:endParaRPr kumimoji="0" lang="en-US" sz="2000" b="0" i="1"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n/a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rPr>
                        <a:t>May 27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2000" b="0" i="1"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rPr>
                        <a:t>Mary Gattis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r>
              <a:tr h="44196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2000" b="0" i="1"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cs typeface="Arial" charset="0"/>
                        </a:rPr>
                        <a:t>CAC Report</a:t>
                      </a:r>
                      <a:endParaRPr kumimoji="0" lang="en-US" sz="2000" b="0" i="1"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n/a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rPr>
                        <a:t>May 27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2000" b="0" i="1"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cs typeface="Arial" charset="0"/>
                        </a:rPr>
                        <a:t>Jessica Blackburn</a:t>
                      </a:r>
                      <a:endParaRPr kumimoji="0" lang="en-US" sz="2000" b="0" i="1"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r>
              <a:tr h="420688">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2000" b="0" i="1"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cs typeface="Arial" charset="0"/>
                        </a:rPr>
                        <a:t>STAC Report</a:t>
                      </a:r>
                      <a:endParaRPr kumimoji="0" lang="en-US" sz="2000" b="0" i="1"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n/a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rPr>
                        <a:t>May 27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2000" b="0" i="1"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cs typeface="Arial" charset="0"/>
                        </a:rPr>
                        <a:t>Natalie Gardner</a:t>
                      </a:r>
                      <a:endParaRPr kumimoji="0" lang="en-US" sz="2000" b="0" i="1"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r>
              <a:tr h="490802">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2000" b="0" i="1"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cs typeface="Arial" charset="0"/>
                        </a:rPr>
                        <a:t>State of the Program</a:t>
                      </a:r>
                      <a:endParaRPr kumimoji="0" lang="en-US" sz="2000" b="0" i="1"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7C8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7C80"/>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rPr>
                        <a:t>May 27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7C80"/>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800" b="0" i="1"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cs typeface="Arial" charset="0"/>
                        </a:rPr>
                        <a:t>M Enloe </a:t>
                      </a:r>
                      <a:r>
                        <a:rPr kumimoji="0" lang="en-US" sz="1400" b="0" i="1"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cs typeface="Arial" charset="0"/>
                        </a:rPr>
                        <a:t>– FINAL COMING!!</a:t>
                      </a:r>
                      <a:endParaRPr kumimoji="0" lang="en-US" sz="1800" b="0" i="1"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7C80"/>
                    </a:solidFill>
                  </a:tcPr>
                </a:tc>
              </a:tr>
              <a:tr h="490802">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2000" b="0" i="1"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rPr>
                        <a:t> CB </a:t>
                      </a:r>
                      <a:r>
                        <a:rPr kumimoji="0" lang="en-US" sz="2000" b="0" i="1" u="none" strike="noStrike" cap="none" normalizeH="0" baseline="0" dirty="0" err="1" smtClean="0">
                          <a:ln>
                            <a:noFill/>
                          </a:ln>
                          <a:solidFill>
                            <a:schemeClr val="tx1"/>
                          </a:solidFill>
                          <a:effectLst>
                            <a:outerShdw blurRad="38100" dist="38100" dir="2700000" algn="tl">
                              <a:srgbClr val="000000">
                                <a:alpha val="43137"/>
                              </a:srgbClr>
                            </a:outerShdw>
                          </a:effectLst>
                          <a:latin typeface="Arial" charset="0"/>
                        </a:rPr>
                        <a:t>W’shed</a:t>
                      </a:r>
                      <a:r>
                        <a:rPr kumimoji="0" lang="en-US" sz="2000" b="0" i="1"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rPr>
                        <a:t> Agreement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cap="none" normalizeH="0" baseline="0" dirty="0" smtClean="0">
                          <a:ln>
                            <a:noFill/>
                          </a:ln>
                          <a:solidFill>
                            <a:schemeClr val="tx1"/>
                          </a:solidFill>
                          <a:effectLst/>
                          <a:latin typeface="Arial" charset="0"/>
                          <a:cs typeface="Arial"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rPr>
                        <a:t>May 27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2000" b="0" i="1"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rPr>
                        <a:t>PSC 5.6.14 </a:t>
                      </a:r>
                      <a:r>
                        <a:rPr kumimoji="0" lang="en-US" sz="2000" b="0" i="1" u="none" strike="noStrike" cap="none" normalizeH="0" baseline="0" dirty="0" err="1" smtClean="0">
                          <a:ln>
                            <a:noFill/>
                          </a:ln>
                          <a:solidFill>
                            <a:schemeClr val="tx1"/>
                          </a:solidFill>
                          <a:effectLst>
                            <a:outerShdw blurRad="38100" dist="38100" dir="2700000" algn="tl">
                              <a:srgbClr val="000000">
                                <a:alpha val="43137"/>
                              </a:srgbClr>
                            </a:outerShdw>
                          </a:effectLst>
                          <a:latin typeface="Arial" charset="0"/>
                        </a:rPr>
                        <a:t>vers</a:t>
                      </a:r>
                      <a:r>
                        <a:rPr kumimoji="0" lang="en-US" sz="2000" b="0" i="1"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rPr>
                        <a:t> uploaded</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r>
            </a:tbl>
          </a:graphicData>
        </a:graphic>
      </p:graphicFrame>
      <p:sp>
        <p:nvSpPr>
          <p:cNvPr id="26626" name="Date Placeholder 3"/>
          <p:cNvSpPr>
            <a:spLocks noGrp="1"/>
          </p:cNvSpPr>
          <p:nvPr>
            <p:ph type="dt" sz="half" idx="10"/>
          </p:nvPr>
        </p:nvSpPr>
        <p:spPr>
          <a:noFill/>
        </p:spPr>
        <p:txBody>
          <a:bodyPr/>
          <a:lstStyle/>
          <a:p>
            <a:fld id="{7F52E45D-9512-49ED-86C6-1842340BD87D}" type="datetime4">
              <a:rPr lang="en-US" smtClean="0">
                <a:latin typeface="Arial" pitchFamily="34" charset="0"/>
              </a:rPr>
              <a:pPr/>
              <a:t>June 13, 2014</a:t>
            </a:fld>
            <a:endParaRPr lang="en-US" smtClean="0">
              <a:latin typeface="Arial" pitchFamily="34" charset="0"/>
            </a:endParaRPr>
          </a:p>
        </p:txBody>
      </p:sp>
      <p:sp>
        <p:nvSpPr>
          <p:cNvPr id="26628" name="Slide Number Placeholder 5"/>
          <p:cNvSpPr>
            <a:spLocks noGrp="1"/>
          </p:cNvSpPr>
          <p:nvPr>
            <p:ph type="sldNum" sz="quarter" idx="12"/>
          </p:nvPr>
        </p:nvSpPr>
        <p:spPr>
          <a:noFill/>
        </p:spPr>
        <p:txBody>
          <a:bodyPr/>
          <a:lstStyle/>
          <a:p>
            <a:fld id="{71C1363B-C4FE-4DCB-A514-94919705EABD}" type="slidenum">
              <a:rPr lang="en-US" smtClean="0">
                <a:latin typeface="Arial" pitchFamily="34" charset="0"/>
              </a:rPr>
              <a:pPr/>
              <a:t>9</a:t>
            </a:fld>
            <a:endParaRPr lang="en-US" smtClean="0">
              <a:latin typeface="Arial" pitchFamily="34" charset="0"/>
            </a:endParaRPr>
          </a:p>
        </p:txBody>
      </p:sp>
      <p:sp>
        <p:nvSpPr>
          <p:cNvPr id="26631" name="Text Box 4"/>
          <p:cNvSpPr txBox="1">
            <a:spLocks noChangeArrowheads="1"/>
          </p:cNvSpPr>
          <p:nvPr/>
        </p:nvSpPr>
        <p:spPr bwMode="auto">
          <a:xfrm>
            <a:off x="381000" y="1447800"/>
            <a:ext cx="2819400" cy="1015663"/>
          </a:xfrm>
          <a:prstGeom prst="rect">
            <a:avLst/>
          </a:prstGeom>
          <a:noFill/>
          <a:ln w="9525">
            <a:noFill/>
            <a:miter lim="800000"/>
            <a:headEnd/>
            <a:tailEnd/>
          </a:ln>
        </p:spPr>
        <p:txBody>
          <a:bodyPr>
            <a:spAutoFit/>
          </a:bodyPr>
          <a:lstStyle/>
          <a:p>
            <a:pPr>
              <a:spcBef>
                <a:spcPct val="50000"/>
              </a:spcBef>
            </a:pPr>
            <a:r>
              <a:rPr lang="en-US" sz="2400" b="1" dirty="0">
                <a:solidFill>
                  <a:srgbClr val="0070C0"/>
                </a:solidFill>
              </a:rPr>
              <a:t>Status</a:t>
            </a:r>
          </a:p>
          <a:p>
            <a:pPr>
              <a:spcBef>
                <a:spcPct val="50000"/>
              </a:spcBef>
            </a:pPr>
            <a:endParaRPr lang="en-US" sz="2400" b="1" dirty="0">
              <a:solidFill>
                <a:srgbClr val="0000FF"/>
              </a:solidFill>
            </a:endParaRPr>
          </a:p>
        </p:txBody>
      </p:sp>
      <p:sp>
        <p:nvSpPr>
          <p:cNvPr id="26632" name="Rectangle 5"/>
          <p:cNvSpPr>
            <a:spLocks noChangeArrowheads="1"/>
          </p:cNvSpPr>
          <p:nvPr/>
        </p:nvSpPr>
        <p:spPr bwMode="auto">
          <a:xfrm>
            <a:off x="1676400" y="1524000"/>
            <a:ext cx="685800" cy="304800"/>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26633" name="Text Box 6"/>
          <p:cNvSpPr txBox="1">
            <a:spLocks noChangeArrowheads="1"/>
          </p:cNvSpPr>
          <p:nvPr/>
        </p:nvSpPr>
        <p:spPr bwMode="auto">
          <a:xfrm>
            <a:off x="381000" y="914400"/>
            <a:ext cx="8534400" cy="579438"/>
          </a:xfrm>
          <a:prstGeom prst="rect">
            <a:avLst/>
          </a:prstGeom>
          <a:noFill/>
          <a:ln w="9525">
            <a:noFill/>
            <a:miter lim="800000"/>
            <a:headEnd/>
            <a:tailEnd/>
          </a:ln>
        </p:spPr>
        <p:txBody>
          <a:bodyPr>
            <a:spAutoFit/>
          </a:bodyPr>
          <a:lstStyle/>
          <a:p>
            <a:pPr>
              <a:spcBef>
                <a:spcPct val="50000"/>
              </a:spcBef>
            </a:pPr>
            <a:r>
              <a:rPr lang="en-US" sz="3200" b="1" i="1" dirty="0">
                <a:solidFill>
                  <a:srgbClr val="0070C0"/>
                </a:solidFill>
              </a:rPr>
              <a:t>Briefing Materials</a:t>
            </a:r>
          </a:p>
        </p:txBody>
      </p:sp>
      <p:sp>
        <p:nvSpPr>
          <p:cNvPr id="10" name="Footer Placeholder 18"/>
          <p:cNvSpPr>
            <a:spLocks noGrp="1"/>
          </p:cNvSpPr>
          <p:nvPr>
            <p:ph type="ftr" sz="quarter" idx="11"/>
          </p:nvPr>
        </p:nvSpPr>
        <p:spPr>
          <a:xfrm>
            <a:off x="3124200" y="6245225"/>
            <a:ext cx="2895600" cy="476250"/>
          </a:xfrm>
        </p:spPr>
        <p:txBody>
          <a:bodyPr/>
          <a:lstStyle/>
          <a:p>
            <a:pPr>
              <a:defRPr/>
            </a:pPr>
            <a:r>
              <a:rPr lang="en-US" dirty="0" smtClean="0"/>
              <a:t>Executive Council Meeting Planning </a:t>
            </a:r>
            <a:r>
              <a:rPr lang="en-US" dirty="0" err="1" smtClean="0"/>
              <a:t>Powerpoint</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Footer Placeholder 4"/>
          <p:cNvSpPr>
            <a:spLocks noGrp="1"/>
          </p:cNvSpPr>
          <p:nvPr>
            <p:ph type="ftr" sz="quarter" idx="11"/>
          </p:nvPr>
        </p:nvSpPr>
        <p:spPr>
          <a:xfrm>
            <a:off x="3124200" y="6305550"/>
            <a:ext cx="2895600" cy="476250"/>
          </a:xfrm>
          <a:noFill/>
        </p:spPr>
        <p:txBody>
          <a:bodyPr/>
          <a:lstStyle/>
          <a:p>
            <a:r>
              <a:rPr lang="en-US" dirty="0" smtClean="0">
                <a:latin typeface="Arial" pitchFamily="34" charset="0"/>
              </a:rPr>
              <a:t>Executive Council Meeting Planning </a:t>
            </a:r>
            <a:r>
              <a:rPr lang="en-US" dirty="0" err="1" smtClean="0">
                <a:latin typeface="Arial" pitchFamily="34" charset="0"/>
              </a:rPr>
              <a:t>Powerpoint</a:t>
            </a:r>
            <a:endParaRPr lang="en-US" dirty="0" smtClean="0">
              <a:latin typeface="Arial" pitchFamily="34" charset="0"/>
            </a:endParaRPr>
          </a:p>
        </p:txBody>
      </p:sp>
      <p:sp>
        <p:nvSpPr>
          <p:cNvPr id="29700" name="Slide Number Placeholder 5"/>
          <p:cNvSpPr>
            <a:spLocks noGrp="1"/>
          </p:cNvSpPr>
          <p:nvPr>
            <p:ph type="sldNum" sz="quarter" idx="12"/>
          </p:nvPr>
        </p:nvSpPr>
        <p:spPr>
          <a:noFill/>
        </p:spPr>
        <p:txBody>
          <a:bodyPr/>
          <a:lstStyle/>
          <a:p>
            <a:fld id="{D1EE44B8-A143-432F-B63C-01155DA4D664}" type="slidenum">
              <a:rPr lang="en-US" smtClean="0">
                <a:latin typeface="Arial" pitchFamily="34" charset="0"/>
              </a:rPr>
              <a:pPr/>
              <a:t>10</a:t>
            </a:fld>
            <a:endParaRPr lang="en-US" smtClean="0">
              <a:latin typeface="Arial"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2940826611"/>
              </p:ext>
            </p:extLst>
          </p:nvPr>
        </p:nvGraphicFramePr>
        <p:xfrm>
          <a:off x="152400" y="128608"/>
          <a:ext cx="8839200" cy="6628108"/>
        </p:xfrm>
        <a:graphic>
          <a:graphicData uri="http://schemas.openxmlformats.org/drawingml/2006/table">
            <a:tbl>
              <a:tblPr/>
              <a:tblGrid>
                <a:gridCol w="1364267"/>
                <a:gridCol w="1508473"/>
                <a:gridCol w="2156460"/>
                <a:gridCol w="2221593"/>
                <a:gridCol w="1588407"/>
              </a:tblGrid>
              <a:tr h="309898">
                <a:tc>
                  <a:txBody>
                    <a:bodyPr/>
                    <a:lstStyle/>
                    <a:p>
                      <a:pPr marL="0" marR="0" algn="l">
                        <a:lnSpc>
                          <a:spcPct val="115000"/>
                        </a:lnSpc>
                        <a:spcBef>
                          <a:spcPts val="0"/>
                        </a:spcBef>
                        <a:spcAft>
                          <a:spcPts val="1000"/>
                        </a:spcAft>
                      </a:pPr>
                      <a:r>
                        <a:rPr lang="en-US" sz="1050" b="1" u="sng" dirty="0">
                          <a:latin typeface="Calibri"/>
                          <a:ea typeface="Calibri"/>
                          <a:cs typeface="Times New Roman"/>
                        </a:rPr>
                        <a:t>EC Members</a:t>
                      </a:r>
                      <a:r>
                        <a:rPr lang="en-US" sz="1050" b="1" dirty="0">
                          <a:latin typeface="Calibri"/>
                          <a:ea typeface="Calibri"/>
                          <a:cs typeface="Times New Roman"/>
                        </a:rPr>
                        <a:t> </a:t>
                      </a:r>
                      <a:endParaRPr lang="en-US" sz="1100" dirty="0">
                        <a:latin typeface="Calibri"/>
                        <a:ea typeface="Calibri"/>
                        <a:cs typeface="Times New Roman"/>
                      </a:endParaRPr>
                    </a:p>
                  </a:txBody>
                  <a:tcPr marL="32143" marR="32143" marT="567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1050" b="1" u="sng">
                          <a:latin typeface="Calibri"/>
                          <a:ea typeface="Calibri"/>
                          <a:cs typeface="Times New Roman"/>
                        </a:rPr>
                        <a:t>Security Contact</a:t>
                      </a:r>
                      <a:r>
                        <a:rPr lang="en-US" sz="1050" b="1">
                          <a:latin typeface="Calibri"/>
                          <a:ea typeface="Calibri"/>
                          <a:cs typeface="Times New Roman"/>
                        </a:rPr>
                        <a:t> </a:t>
                      </a:r>
                      <a:r>
                        <a:rPr lang="en-US" sz="1050">
                          <a:latin typeface="Calibri"/>
                          <a:ea typeface="Calibri"/>
                          <a:cs typeface="Times New Roman"/>
                        </a:rPr>
                        <a:t> </a:t>
                      </a:r>
                      <a:endParaRPr lang="en-US" sz="1100">
                        <a:latin typeface="Calibri"/>
                        <a:ea typeface="Calibri"/>
                        <a:cs typeface="Times New Roman"/>
                      </a:endParaRPr>
                    </a:p>
                  </a:txBody>
                  <a:tcPr marL="32143" marR="32143" marT="567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1050" b="1" u="sng" dirty="0">
                          <a:latin typeface="Calibri"/>
                          <a:ea typeface="Calibri"/>
                          <a:cs typeface="Times New Roman"/>
                        </a:rPr>
                        <a:t>Public Affairs Contact</a:t>
                      </a:r>
                      <a:r>
                        <a:rPr lang="en-US" sz="1050" b="1" dirty="0">
                          <a:latin typeface="Calibri"/>
                          <a:ea typeface="Calibri"/>
                          <a:cs typeface="Times New Roman"/>
                        </a:rPr>
                        <a:t> </a:t>
                      </a:r>
                      <a:endParaRPr lang="en-US" sz="1100" dirty="0">
                        <a:latin typeface="Calibri"/>
                        <a:ea typeface="Calibri"/>
                        <a:cs typeface="Times New Roman"/>
                      </a:endParaRPr>
                    </a:p>
                  </a:txBody>
                  <a:tcPr marL="32143" marR="32143" marT="567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1050" b="1" u="sng">
                          <a:latin typeface="Calibri"/>
                          <a:ea typeface="Calibri"/>
                          <a:cs typeface="Times New Roman"/>
                        </a:rPr>
                        <a:t>+1 (at lunch)</a:t>
                      </a:r>
                      <a:r>
                        <a:rPr lang="en-US" sz="1050" b="1">
                          <a:latin typeface="Calibri"/>
                          <a:ea typeface="Calibri"/>
                          <a:cs typeface="Times New Roman"/>
                        </a:rPr>
                        <a:t> </a:t>
                      </a:r>
                      <a:endParaRPr lang="en-US" sz="1100">
                        <a:latin typeface="Calibri"/>
                        <a:ea typeface="Calibri"/>
                        <a:cs typeface="Times New Roman"/>
                      </a:endParaRPr>
                    </a:p>
                  </a:txBody>
                  <a:tcPr marL="32143" marR="32143" marT="567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1050" b="1" u="sng" dirty="0">
                          <a:latin typeface="Calibri"/>
                          <a:ea typeface="Calibri"/>
                          <a:cs typeface="Times New Roman"/>
                        </a:rPr>
                        <a:t>Notes</a:t>
                      </a:r>
                      <a:r>
                        <a:rPr lang="en-US" sz="1050" b="1" dirty="0">
                          <a:latin typeface="Calibri"/>
                          <a:ea typeface="Calibri"/>
                          <a:cs typeface="Times New Roman"/>
                        </a:rPr>
                        <a:t> </a:t>
                      </a:r>
                      <a:r>
                        <a:rPr lang="en-US" sz="1050" b="1" dirty="0" smtClean="0">
                          <a:latin typeface="Calibri"/>
                          <a:ea typeface="Calibri"/>
                          <a:cs typeface="Times New Roman"/>
                        </a:rPr>
                        <a:t> (Dietary restrict?)</a:t>
                      </a:r>
                      <a:endParaRPr lang="en-US" sz="1100" dirty="0">
                        <a:latin typeface="Calibri"/>
                        <a:ea typeface="Calibri"/>
                        <a:cs typeface="Times New Roman"/>
                      </a:endParaRPr>
                    </a:p>
                  </a:txBody>
                  <a:tcPr marL="32143" marR="32143" marT="567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3039">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US" sz="900" dirty="0" smtClean="0">
                          <a:latin typeface="+mn-lt"/>
                          <a:ea typeface="Calibri"/>
                          <a:cs typeface="Times New Roman"/>
                        </a:rPr>
                        <a:t>MD (Chair) - Martin O’Malley, </a:t>
                      </a:r>
                      <a:r>
                        <a:rPr lang="en-US" sz="900" i="1" dirty="0" smtClean="0">
                          <a:latin typeface="+mn-lt"/>
                          <a:ea typeface="Calibri"/>
                          <a:cs typeface="Times New Roman"/>
                        </a:rPr>
                        <a:t> </a:t>
                      </a:r>
                      <a:r>
                        <a:rPr lang="en-US" sz="900" dirty="0" smtClean="0">
                          <a:latin typeface="+mn-lt"/>
                          <a:ea typeface="Calibri"/>
                          <a:cs typeface="Times New Roman"/>
                        </a:rPr>
                        <a:t>Gov. </a:t>
                      </a:r>
                      <a:endParaRPr lang="en-US" sz="900" dirty="0">
                        <a:latin typeface="+mn-lt"/>
                        <a:ea typeface="Calibri"/>
                        <a:cs typeface="Times New Roman"/>
                      </a:endParaRPr>
                    </a:p>
                  </a:txBody>
                  <a:tcPr marL="32143" marR="32143" marT="567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800" dirty="0" smtClean="0">
                          <a:latin typeface="+mn-lt"/>
                          <a:ea typeface="Calibri"/>
                          <a:cs typeface="Times New Roman"/>
                        </a:rPr>
                        <a:t> </a:t>
                      </a:r>
                      <a:r>
                        <a:rPr lang="en-US" sz="800" kern="1200" dirty="0" smtClean="0">
                          <a:solidFill>
                            <a:schemeClr val="tx1"/>
                          </a:solidFill>
                          <a:latin typeface="+mn-lt"/>
                          <a:ea typeface="+mn-ea"/>
                          <a:cs typeface="+mn-cs"/>
                        </a:rPr>
                        <a:t>Cathy </a:t>
                      </a:r>
                      <a:r>
                        <a:rPr lang="en-US" sz="800" kern="1200" dirty="0" err="1" smtClean="0">
                          <a:solidFill>
                            <a:schemeClr val="tx1"/>
                          </a:solidFill>
                          <a:latin typeface="+mn-lt"/>
                          <a:ea typeface="+mn-ea"/>
                          <a:cs typeface="+mn-cs"/>
                        </a:rPr>
                        <a:t>Decerbo</a:t>
                      </a:r>
                      <a:r>
                        <a:rPr lang="en-US" sz="800" kern="1200" dirty="0" smtClean="0">
                          <a:solidFill>
                            <a:schemeClr val="tx1"/>
                          </a:solidFill>
                          <a:latin typeface="+mn-lt"/>
                          <a:ea typeface="+mn-ea"/>
                          <a:cs typeface="+mn-cs"/>
                        </a:rPr>
                        <a:t>, 443 336 3134</a:t>
                      </a: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US" sz="800" dirty="0" smtClean="0">
                          <a:latin typeface="+mn-lt"/>
                          <a:ea typeface="Calibri"/>
                          <a:cs typeface="Times New Roman"/>
                        </a:rPr>
                        <a:t>Darlene Pisani, DNR</a:t>
                      </a:r>
                      <a:br>
                        <a:rPr lang="en-US" sz="800" dirty="0" smtClean="0">
                          <a:latin typeface="+mn-lt"/>
                          <a:ea typeface="Calibri"/>
                          <a:cs typeface="Times New Roman"/>
                        </a:rPr>
                      </a:br>
                      <a:r>
                        <a:rPr lang="en-US" sz="800" dirty="0" smtClean="0">
                          <a:latin typeface="+mn-lt"/>
                          <a:ea typeface="Calibri"/>
                          <a:cs typeface="Times New Roman"/>
                          <a:hlinkClick r:id="rId2"/>
                        </a:rPr>
                        <a:t>dpisani@dnr.state.md.us</a:t>
                      </a:r>
                      <a:r>
                        <a:rPr lang="en-US" sz="800" baseline="0" dirty="0" smtClean="0">
                          <a:latin typeface="+mn-lt"/>
                          <a:ea typeface="Calibri"/>
                          <a:cs typeface="Times New Roman"/>
                        </a:rPr>
                        <a:t> </a:t>
                      </a:r>
                      <a:endParaRPr lang="en-US" sz="800" dirty="0" smtClean="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342900" marR="0" lvl="0" indent="-342900" algn="l">
                        <a:lnSpc>
                          <a:spcPct val="115000"/>
                        </a:lnSpc>
                        <a:spcBef>
                          <a:spcPts val="0"/>
                        </a:spcBef>
                        <a:spcAft>
                          <a:spcPts val="0"/>
                        </a:spcAft>
                        <a:buFont typeface="Calibri"/>
                        <a:buNone/>
                      </a:pPr>
                      <a:r>
                        <a:rPr lang="en-US" sz="800" dirty="0" smtClean="0">
                          <a:latin typeface="+mn-lt"/>
                          <a:ea typeface="Calibri"/>
                          <a:cs typeface="Times New Roman"/>
                        </a:rPr>
                        <a:t>  Joe Gill, Secretary</a:t>
                      </a:r>
                      <a:r>
                        <a:rPr lang="en-US" sz="800" baseline="0" dirty="0" smtClean="0">
                          <a:latin typeface="+mn-lt"/>
                          <a:ea typeface="Calibri"/>
                          <a:cs typeface="Times New Roman"/>
                        </a:rPr>
                        <a:t> DNR</a:t>
                      </a:r>
                    </a:p>
                    <a:p>
                      <a:pPr marL="342900" marR="0" lvl="0" indent="-342900" algn="l">
                        <a:lnSpc>
                          <a:spcPct val="115000"/>
                        </a:lnSpc>
                        <a:spcBef>
                          <a:spcPts val="0"/>
                        </a:spcBef>
                        <a:spcAft>
                          <a:spcPts val="0"/>
                        </a:spcAft>
                        <a:buFont typeface="Calibri"/>
                        <a:buNone/>
                      </a:pPr>
                      <a:r>
                        <a:rPr lang="en-US" sz="800" baseline="0" dirty="0" smtClean="0">
                          <a:latin typeface="+mn-lt"/>
                          <a:ea typeface="Calibri"/>
                          <a:cs typeface="Times New Roman"/>
                        </a:rPr>
                        <a:t>Bob Summers, Secretary MDE</a:t>
                      </a: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a:lnSpc>
                          <a:spcPct val="115000"/>
                        </a:lnSpc>
                      </a:pPr>
                      <a:r>
                        <a:rPr lang="en-US" sz="800" dirty="0" smtClean="0">
                          <a:latin typeface="+mn-lt"/>
                        </a:rPr>
                        <a:t>  none</a:t>
                      </a:r>
                      <a:endParaRPr lang="en-US" sz="800" dirty="0">
                        <a:latin typeface="+mn-lt"/>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566576">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US" sz="900" dirty="0" smtClean="0">
                          <a:latin typeface="+mn-lt"/>
                          <a:ea typeface="Calibri"/>
                          <a:cs typeface="Times New Roman"/>
                        </a:rPr>
                        <a:t>CBC – Ronald Miller, Chair</a:t>
                      </a:r>
                    </a:p>
                  </a:txBody>
                  <a:tcPr marL="32143" marR="32143" marT="567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800" dirty="0" smtClean="0">
                          <a:latin typeface="+mn-lt"/>
                          <a:ea typeface="Calibri"/>
                          <a:cs typeface="Times New Roman"/>
                        </a:rPr>
                        <a:t>none</a:t>
                      </a: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l">
                        <a:lnSpc>
                          <a:spcPct val="115000"/>
                        </a:lnSpc>
                        <a:spcBef>
                          <a:spcPts val="0"/>
                        </a:spcBef>
                        <a:spcAft>
                          <a:spcPts val="1000"/>
                        </a:spcAft>
                      </a:pPr>
                      <a:r>
                        <a:rPr lang="en-US" sz="800" dirty="0" smtClean="0">
                          <a:latin typeface="+mn-lt"/>
                          <a:ea typeface="Calibri"/>
                          <a:cs typeface="Times New Roman"/>
                        </a:rPr>
                        <a:t>  Jennifer</a:t>
                      </a:r>
                      <a:r>
                        <a:rPr lang="en-US" sz="800" baseline="0" dirty="0" smtClean="0">
                          <a:latin typeface="+mn-lt"/>
                          <a:ea typeface="Calibri"/>
                          <a:cs typeface="Times New Roman"/>
                        </a:rPr>
                        <a:t> Donnelly, </a:t>
                      </a:r>
                      <a:r>
                        <a:rPr lang="en-US" sz="800" u="sng" kern="1200" dirty="0" smtClean="0">
                          <a:solidFill>
                            <a:schemeClr val="tx1"/>
                          </a:solidFill>
                          <a:latin typeface="+mn-lt"/>
                          <a:ea typeface="+mn-ea"/>
                          <a:cs typeface="+mn-cs"/>
                          <a:hlinkClick r:id="rId3"/>
                        </a:rPr>
                        <a:t>jdonnelly@chesbay.us</a:t>
                      </a:r>
                      <a:r>
                        <a:rPr lang="en-US" sz="800" kern="1200" dirty="0" smtClean="0">
                          <a:solidFill>
                            <a:schemeClr val="tx1"/>
                          </a:solidFill>
                          <a:latin typeface="+mn-lt"/>
                          <a:ea typeface="+mn-ea"/>
                          <a:cs typeface="+mn-cs"/>
                        </a:rPr>
                        <a:t> </a:t>
                      </a: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US" sz="800" dirty="0" smtClean="0">
                          <a:latin typeface="+mn-lt"/>
                          <a:ea typeface="Calibri"/>
                          <a:cs typeface="Times New Roman"/>
                        </a:rPr>
                        <a:t>Ann Swanson, Executive Director of CBC, </a:t>
                      </a:r>
                      <a:r>
                        <a:rPr lang="en-US" sz="800" dirty="0" smtClean="0">
                          <a:latin typeface="+mn-lt"/>
                          <a:ea typeface="Calibri"/>
                          <a:cs typeface="Times New Roman"/>
                          <a:hlinkClick r:id="rId4"/>
                        </a:rPr>
                        <a:t>aswanson@chesbay.us</a:t>
                      </a:r>
                      <a:r>
                        <a:rPr lang="en-US" sz="800" dirty="0" smtClean="0">
                          <a:latin typeface="+mn-lt"/>
                          <a:ea typeface="Calibri"/>
                          <a:cs typeface="Times New Roman"/>
                        </a:rPr>
                        <a:t>;</a:t>
                      </a:r>
                      <a:r>
                        <a:rPr lang="en-US" sz="800" baseline="0" dirty="0" smtClean="0">
                          <a:latin typeface="+mn-lt"/>
                          <a:ea typeface="Calibri"/>
                          <a:cs typeface="Times New Roman"/>
                        </a:rPr>
                        <a:t> </a:t>
                      </a:r>
                      <a:r>
                        <a:rPr lang="en-US" sz="800" dirty="0" smtClean="0">
                          <a:latin typeface="+mn-lt"/>
                          <a:ea typeface="Calibri"/>
                          <a:cs typeface="Times New Roman"/>
                        </a:rPr>
                        <a:t>Cell: 410-507-0857</a:t>
                      </a: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a:lnSpc>
                          <a:spcPct val="115000"/>
                        </a:lnSpc>
                      </a:pPr>
                      <a:r>
                        <a:rPr lang="en-US" sz="800" dirty="0" smtClean="0">
                          <a:latin typeface="+mn-lt"/>
                        </a:rPr>
                        <a:t>None </a:t>
                      </a:r>
                      <a:endParaRPr lang="en-US" sz="800" dirty="0">
                        <a:latin typeface="+mn-lt"/>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729551">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US" sz="900" dirty="0" smtClean="0">
                          <a:latin typeface="+mn-lt"/>
                          <a:ea typeface="Calibri"/>
                          <a:cs typeface="Times New Roman"/>
                        </a:rPr>
                        <a:t>DC - Vincent Gray – Mayor</a:t>
                      </a:r>
                    </a:p>
                  </a:txBody>
                  <a:tcPr marL="32143" marR="32143" marT="567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800" kern="1200" dirty="0" smtClean="0">
                          <a:solidFill>
                            <a:schemeClr val="tx1"/>
                          </a:solidFill>
                          <a:latin typeface="+mn-lt"/>
                          <a:ea typeface="+mn-ea"/>
                          <a:cs typeface="+mn-cs"/>
                        </a:rPr>
                        <a:t>Sgt. Reginald Powell</a:t>
                      </a:r>
                    </a:p>
                    <a:p>
                      <a:r>
                        <a:rPr lang="en-US" sz="800" kern="1200" dirty="0" smtClean="0">
                          <a:solidFill>
                            <a:schemeClr val="tx1"/>
                          </a:solidFill>
                          <a:latin typeface="+mn-lt"/>
                          <a:ea typeface="+mn-ea"/>
                          <a:cs typeface="+mn-cs"/>
                        </a:rPr>
                        <a:t>Exec.</a:t>
                      </a:r>
                      <a:r>
                        <a:rPr lang="en-US" sz="800" kern="1200" baseline="0" dirty="0" smtClean="0">
                          <a:solidFill>
                            <a:schemeClr val="tx1"/>
                          </a:solidFill>
                          <a:latin typeface="+mn-lt"/>
                          <a:ea typeface="+mn-ea"/>
                          <a:cs typeface="+mn-cs"/>
                        </a:rPr>
                        <a:t> </a:t>
                      </a:r>
                      <a:r>
                        <a:rPr lang="en-US" sz="800" kern="1200" dirty="0" smtClean="0">
                          <a:solidFill>
                            <a:schemeClr val="tx1"/>
                          </a:solidFill>
                          <a:latin typeface="+mn-lt"/>
                          <a:ea typeface="+mn-ea"/>
                          <a:cs typeface="+mn-cs"/>
                        </a:rPr>
                        <a:t>Protect DC Metro Police Dept</a:t>
                      </a:r>
                    </a:p>
                    <a:p>
                      <a:r>
                        <a:rPr lang="en-US" sz="800" kern="1200" dirty="0" smtClean="0">
                          <a:solidFill>
                            <a:schemeClr val="tx1"/>
                          </a:solidFill>
                          <a:latin typeface="+mn-lt"/>
                          <a:ea typeface="+mn-ea"/>
                          <a:cs typeface="+mn-cs"/>
                        </a:rPr>
                        <a:t>(202) 437-0219</a:t>
                      </a:r>
                    </a:p>
                    <a:p>
                      <a:r>
                        <a:rPr lang="en-US" sz="800" u="sng" kern="1200" dirty="0" smtClean="0">
                          <a:solidFill>
                            <a:schemeClr val="tx1"/>
                          </a:solidFill>
                          <a:latin typeface="+mn-lt"/>
                          <a:ea typeface="+mn-ea"/>
                          <a:cs typeface="+mn-cs"/>
                          <a:hlinkClick r:id="rId5"/>
                        </a:rPr>
                        <a:t>reginald.powell@dc.gov</a:t>
                      </a:r>
                      <a:endParaRPr lang="en-US" sz="800" kern="1200" dirty="0" smtClean="0">
                        <a:solidFill>
                          <a:schemeClr val="tx1"/>
                        </a:solidFill>
                        <a:latin typeface="+mn-lt"/>
                        <a:ea typeface="+mn-ea"/>
                        <a:cs typeface="+mn-cs"/>
                      </a:endParaRPr>
                    </a:p>
                    <a:p>
                      <a:pPr marL="0" marR="0" algn="l">
                        <a:lnSpc>
                          <a:spcPct val="115000"/>
                        </a:lnSpc>
                        <a:spcBef>
                          <a:spcPts val="0"/>
                        </a:spcBef>
                        <a:spcAft>
                          <a:spcPts val="1000"/>
                        </a:spcAft>
                      </a:pP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l">
                        <a:lnSpc>
                          <a:spcPct val="115000"/>
                        </a:lnSpc>
                        <a:spcBef>
                          <a:spcPts val="0"/>
                        </a:spcBef>
                        <a:spcAft>
                          <a:spcPts val="1000"/>
                        </a:spcAft>
                      </a:pPr>
                      <a:r>
                        <a:rPr lang="en-US" sz="800" dirty="0" smtClean="0">
                          <a:latin typeface="+mn-lt"/>
                          <a:ea typeface="Calibri"/>
                          <a:cs typeface="Times New Roman"/>
                        </a:rPr>
                        <a:t>  Donna</a:t>
                      </a:r>
                      <a:r>
                        <a:rPr lang="en-US" sz="800" baseline="0" dirty="0" smtClean="0">
                          <a:latin typeface="+mn-lt"/>
                          <a:ea typeface="Calibri"/>
                          <a:cs typeface="Times New Roman"/>
                        </a:rPr>
                        <a:t> Henry, DDOE  </a:t>
                      </a:r>
                      <a:r>
                        <a:rPr lang="en-US" sz="800" baseline="0" dirty="0" smtClean="0">
                          <a:latin typeface="+mn-lt"/>
                          <a:ea typeface="Calibri"/>
                          <a:cs typeface="Times New Roman"/>
                          <a:hlinkClick r:id="rId6"/>
                        </a:rPr>
                        <a:t>donna.henry@dc.gov</a:t>
                      </a:r>
                      <a:r>
                        <a:rPr lang="en-US" sz="800" baseline="0" dirty="0" smtClean="0">
                          <a:latin typeface="+mn-lt"/>
                          <a:ea typeface="Calibri"/>
                          <a:cs typeface="Times New Roman"/>
                        </a:rPr>
                        <a:t> </a:t>
                      </a: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l">
                        <a:lnSpc>
                          <a:spcPct val="115000"/>
                        </a:lnSpc>
                        <a:spcBef>
                          <a:spcPts val="0"/>
                        </a:spcBef>
                        <a:spcAft>
                          <a:spcPts val="1000"/>
                        </a:spcAft>
                      </a:pPr>
                      <a:r>
                        <a:rPr lang="en-US" sz="800" smtClean="0">
                          <a:latin typeface="+mn-lt"/>
                          <a:ea typeface="Calibri"/>
                          <a:cs typeface="Times New Roman"/>
                        </a:rPr>
                        <a:t>Keith Anderson, </a:t>
                      </a:r>
                      <a:r>
                        <a:rPr lang="en-US" sz="800" baseline="0" smtClean="0">
                          <a:latin typeface="+mn-lt"/>
                          <a:ea typeface="Calibri"/>
                          <a:cs typeface="Times New Roman"/>
                        </a:rPr>
                        <a:t>Director</a:t>
                      </a:r>
                      <a:r>
                        <a:rPr lang="en-US" sz="800" baseline="0" dirty="0" smtClean="0">
                          <a:latin typeface="+mn-lt"/>
                          <a:ea typeface="Calibri"/>
                          <a:cs typeface="Times New Roman"/>
                        </a:rPr>
                        <a:t>, DDOE</a:t>
                      </a: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a:lnSpc>
                          <a:spcPct val="115000"/>
                        </a:lnSpc>
                      </a:pPr>
                      <a:r>
                        <a:rPr lang="en-US" sz="800" dirty="0" smtClean="0">
                          <a:latin typeface="+mn-lt"/>
                        </a:rPr>
                        <a:t> None</a:t>
                      </a:r>
                      <a:endParaRPr lang="en-US" sz="800" dirty="0">
                        <a:latin typeface="+mn-lt"/>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566576">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US" sz="900" dirty="0" smtClean="0">
                          <a:latin typeface="+mn-lt"/>
                          <a:ea typeface="Calibri"/>
                          <a:cs typeface="Times New Roman"/>
                        </a:rPr>
                        <a:t>DE – Jack </a:t>
                      </a:r>
                      <a:r>
                        <a:rPr lang="en-US" sz="900" dirty="0" err="1" smtClean="0">
                          <a:latin typeface="+mn-lt"/>
                          <a:ea typeface="Calibri"/>
                          <a:cs typeface="Times New Roman"/>
                        </a:rPr>
                        <a:t>Markell</a:t>
                      </a:r>
                      <a:r>
                        <a:rPr lang="en-US" sz="900" dirty="0" smtClean="0">
                          <a:latin typeface="+mn-lt"/>
                          <a:ea typeface="Calibri"/>
                          <a:cs typeface="Times New Roman"/>
                        </a:rPr>
                        <a:t>,</a:t>
                      </a:r>
                      <a:r>
                        <a:rPr lang="en-US" sz="900" baseline="0" dirty="0" smtClean="0">
                          <a:latin typeface="+mn-lt"/>
                          <a:ea typeface="Calibri"/>
                          <a:cs typeface="Times New Roman"/>
                        </a:rPr>
                        <a:t> Gov</a:t>
                      </a:r>
                      <a:endParaRPr lang="en-US" sz="900" dirty="0" smtClean="0">
                        <a:latin typeface="+mn-lt"/>
                        <a:ea typeface="Calibri"/>
                        <a:cs typeface="Times New Roman"/>
                      </a:endParaRPr>
                    </a:p>
                  </a:txBody>
                  <a:tcPr marL="32143" marR="32143" marT="567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800" dirty="0" smtClean="0">
                          <a:latin typeface="+mn-lt"/>
                          <a:ea typeface="Calibri"/>
                          <a:cs typeface="Times New Roman"/>
                        </a:rPr>
                        <a:t>Corporal Mike </a:t>
                      </a:r>
                      <a:r>
                        <a:rPr lang="en-US" sz="800" dirty="0" err="1" smtClean="0">
                          <a:latin typeface="+mn-lt"/>
                          <a:ea typeface="Calibri"/>
                          <a:cs typeface="Times New Roman"/>
                        </a:rPr>
                        <a:t>Lorditch</a:t>
                      </a:r>
                      <a:r>
                        <a:rPr lang="en-US" sz="800" dirty="0" smtClean="0">
                          <a:latin typeface="+mn-lt"/>
                          <a:ea typeface="Calibri"/>
                          <a:cs typeface="Times New Roman"/>
                        </a:rPr>
                        <a:t> </a:t>
                      </a:r>
                      <a:r>
                        <a:rPr lang="en-US" sz="800" dirty="0" smtClean="0">
                          <a:latin typeface="+mn-lt"/>
                          <a:ea typeface="Calibri"/>
                          <a:cs typeface="Times New Roman"/>
                          <a:hlinkClick r:id="rId7"/>
                        </a:rPr>
                        <a:t>michael.lorditch@state.de.us</a:t>
                      </a:r>
                      <a:r>
                        <a:rPr lang="en-US" sz="800" dirty="0" smtClean="0">
                          <a:latin typeface="+mn-lt"/>
                          <a:ea typeface="Calibri"/>
                          <a:cs typeface="Times New Roman"/>
                        </a:rPr>
                        <a:t> </a:t>
                      </a: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en-US" sz="800" kern="1200" dirty="0" smtClean="0">
                          <a:solidFill>
                            <a:schemeClr val="tx1"/>
                          </a:solidFill>
                          <a:latin typeface="+mn-lt"/>
                          <a:ea typeface="+mn-ea"/>
                          <a:cs typeface="+mn-cs"/>
                        </a:rPr>
                        <a:t>Kelly Bachman,</a:t>
                      </a:r>
                      <a:r>
                        <a:rPr lang="en-US" sz="800" kern="1200" baseline="0" dirty="0" smtClean="0">
                          <a:solidFill>
                            <a:schemeClr val="tx1"/>
                          </a:solidFill>
                          <a:latin typeface="+mn-lt"/>
                          <a:ea typeface="+mn-ea"/>
                          <a:cs typeface="+mn-cs"/>
                        </a:rPr>
                        <a:t> </a:t>
                      </a:r>
                      <a:r>
                        <a:rPr lang="en-US" sz="800" kern="1200" dirty="0" err="1" smtClean="0">
                          <a:solidFill>
                            <a:schemeClr val="tx1"/>
                          </a:solidFill>
                          <a:latin typeface="+mn-lt"/>
                          <a:ea typeface="+mn-ea"/>
                          <a:cs typeface="+mn-cs"/>
                        </a:rPr>
                        <a:t>Comm</a:t>
                      </a:r>
                      <a:r>
                        <a:rPr lang="en-US" sz="800" kern="1200" dirty="0" smtClean="0">
                          <a:solidFill>
                            <a:schemeClr val="tx1"/>
                          </a:solidFill>
                          <a:latin typeface="+mn-lt"/>
                          <a:ea typeface="+mn-ea"/>
                          <a:cs typeface="+mn-cs"/>
                        </a:rPr>
                        <a:t>/Soc Med</a:t>
                      </a:r>
                      <a:r>
                        <a:rPr lang="en-US" sz="800" kern="1200" baseline="0" dirty="0" smtClean="0">
                          <a:solidFill>
                            <a:schemeClr val="tx1"/>
                          </a:solidFill>
                          <a:latin typeface="+mn-lt"/>
                          <a:ea typeface="+mn-ea"/>
                          <a:cs typeface="+mn-cs"/>
                        </a:rPr>
                        <a:t> </a:t>
                      </a:r>
                      <a:r>
                        <a:rPr lang="en-US" sz="800" u="sng" kern="1200" dirty="0" smtClean="0">
                          <a:solidFill>
                            <a:schemeClr val="tx1"/>
                          </a:solidFill>
                          <a:latin typeface="+mn-lt"/>
                          <a:ea typeface="+mn-ea"/>
                          <a:cs typeface="+mn-cs"/>
                          <a:hlinkClick r:id="rId8"/>
                        </a:rPr>
                        <a:t>kelly.bachman@state.de.us</a:t>
                      </a:r>
                      <a:r>
                        <a:rPr lang="en-US" sz="800" kern="1200" dirty="0" smtClean="0">
                          <a:solidFill>
                            <a:schemeClr val="tx1"/>
                          </a:solidFill>
                          <a:latin typeface="+mn-lt"/>
                          <a:ea typeface="+mn-ea"/>
                          <a:cs typeface="+mn-cs"/>
                        </a:rPr>
                        <a:t> </a:t>
                      </a:r>
                      <a:br>
                        <a:rPr lang="en-US" sz="800" kern="1200" dirty="0" smtClean="0">
                          <a:solidFill>
                            <a:schemeClr val="tx1"/>
                          </a:solidFill>
                          <a:latin typeface="+mn-lt"/>
                          <a:ea typeface="+mn-ea"/>
                          <a:cs typeface="+mn-cs"/>
                        </a:rPr>
                      </a:br>
                      <a:r>
                        <a:rPr lang="en-US" sz="800" kern="1200" dirty="0" smtClean="0">
                          <a:solidFill>
                            <a:schemeClr val="tx1"/>
                          </a:solidFill>
                          <a:latin typeface="+mn-lt"/>
                          <a:ea typeface="+mn-ea"/>
                          <a:cs typeface="+mn-cs"/>
                        </a:rPr>
                        <a:t>(302) 577-8495</a:t>
                      </a: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l">
                        <a:lnSpc>
                          <a:spcPct val="115000"/>
                        </a:lnSpc>
                        <a:spcBef>
                          <a:spcPts val="0"/>
                        </a:spcBef>
                        <a:spcAft>
                          <a:spcPts val="1000"/>
                        </a:spcAft>
                      </a:pPr>
                      <a:r>
                        <a:rPr lang="en-US" sz="800" dirty="0" smtClean="0">
                          <a:latin typeface="+mn-lt"/>
                          <a:ea typeface="Calibri"/>
                          <a:cs typeface="Times New Roman"/>
                        </a:rPr>
                        <a:t>  Ed</a:t>
                      </a:r>
                      <a:r>
                        <a:rPr lang="en-US" sz="800" baseline="0" dirty="0" smtClean="0">
                          <a:latin typeface="+mn-lt"/>
                          <a:ea typeface="Calibri"/>
                          <a:cs typeface="Times New Roman"/>
                        </a:rPr>
                        <a:t> </a:t>
                      </a:r>
                      <a:r>
                        <a:rPr lang="en-US" sz="800" baseline="0" dirty="0" err="1" smtClean="0">
                          <a:latin typeface="+mn-lt"/>
                          <a:ea typeface="Calibri"/>
                          <a:cs typeface="Times New Roman"/>
                        </a:rPr>
                        <a:t>Kee</a:t>
                      </a:r>
                      <a:r>
                        <a:rPr lang="en-US" sz="800" baseline="0" dirty="0" smtClean="0">
                          <a:latin typeface="+mn-lt"/>
                          <a:ea typeface="Calibri"/>
                          <a:cs typeface="Times New Roman"/>
                        </a:rPr>
                        <a:t>, Secretary, DE Dept of </a:t>
                      </a:r>
                      <a:r>
                        <a:rPr lang="en-US" sz="800" baseline="0" dirty="0" smtClean="0">
                          <a:latin typeface="+mn-lt"/>
                          <a:ea typeface="Calibri"/>
                          <a:cs typeface="Times New Roman"/>
                        </a:rPr>
                        <a:t>Agriculture</a:t>
                      </a:r>
                    </a:p>
                    <a:p>
                      <a:pPr marL="0" marR="0" algn="l">
                        <a:lnSpc>
                          <a:spcPct val="115000"/>
                        </a:lnSpc>
                        <a:spcBef>
                          <a:spcPts val="0"/>
                        </a:spcBef>
                        <a:spcAft>
                          <a:spcPts val="1000"/>
                        </a:spcAft>
                      </a:pPr>
                      <a:r>
                        <a:rPr lang="en-US" sz="800" baseline="0" dirty="0" smtClean="0">
                          <a:latin typeface="+mn-lt"/>
                          <a:ea typeface="Calibri"/>
                          <a:cs typeface="Times New Roman"/>
                        </a:rPr>
                        <a:t>Collin O’Mara, Secretary, De DNREC</a:t>
                      </a: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a:lnSpc>
                          <a:spcPct val="115000"/>
                        </a:lnSpc>
                      </a:pPr>
                      <a:r>
                        <a:rPr lang="en-US" sz="800" dirty="0" smtClean="0">
                          <a:latin typeface="+mn-lt"/>
                        </a:rPr>
                        <a:t>N</a:t>
                      </a:r>
                      <a:r>
                        <a:rPr lang="en-US" sz="800" baseline="0" dirty="0" smtClean="0">
                          <a:latin typeface="+mn-lt"/>
                        </a:rPr>
                        <a:t>o pork/shellfish </a:t>
                      </a:r>
                      <a:r>
                        <a:rPr lang="en-US" sz="800" baseline="0" dirty="0" err="1" smtClean="0">
                          <a:latin typeface="+mn-lt"/>
                        </a:rPr>
                        <a:t>pls</a:t>
                      </a:r>
                      <a:endParaRPr lang="en-US" sz="800" dirty="0">
                        <a:latin typeface="+mn-lt"/>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611421">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US" sz="900" dirty="0" smtClean="0">
                          <a:latin typeface="+mn-lt"/>
                          <a:ea typeface="Calibri"/>
                          <a:cs typeface="Times New Roman"/>
                        </a:rPr>
                        <a:t>EPA – Gina McCarthy, Admin</a:t>
                      </a:r>
                      <a:br>
                        <a:rPr lang="en-US" sz="900" dirty="0" smtClean="0">
                          <a:latin typeface="+mn-lt"/>
                          <a:ea typeface="Calibri"/>
                          <a:cs typeface="Times New Roman"/>
                        </a:rPr>
                      </a:br>
                      <a:r>
                        <a:rPr lang="en-US" sz="900" dirty="0" err="1" smtClean="0">
                          <a:latin typeface="+mn-lt"/>
                          <a:ea typeface="Calibri"/>
                          <a:cs typeface="Times New Roman"/>
                        </a:rPr>
                        <a:t>Advc</a:t>
                      </a:r>
                      <a:r>
                        <a:rPr lang="en-US" sz="900" dirty="0" smtClean="0">
                          <a:latin typeface="+mn-lt"/>
                          <a:ea typeface="Calibri"/>
                          <a:cs typeface="Times New Roman"/>
                        </a:rPr>
                        <a:t>:</a:t>
                      </a:r>
                      <a:r>
                        <a:rPr lang="en-US" sz="900" baseline="0" dirty="0" smtClean="0">
                          <a:latin typeface="+mn-lt"/>
                          <a:ea typeface="Calibri"/>
                          <a:cs typeface="Times New Roman"/>
                        </a:rPr>
                        <a:t> Jeff Tate -</a:t>
                      </a:r>
                      <a:br>
                        <a:rPr lang="en-US" sz="900" baseline="0" dirty="0" smtClean="0">
                          <a:latin typeface="+mn-lt"/>
                          <a:ea typeface="Calibri"/>
                          <a:cs typeface="Times New Roman"/>
                        </a:rPr>
                      </a:br>
                      <a:r>
                        <a:rPr lang="en-US" sz="900" kern="1200" dirty="0" smtClean="0">
                          <a:solidFill>
                            <a:schemeClr val="tx1"/>
                          </a:solidFill>
                          <a:latin typeface="+mn-lt"/>
                          <a:ea typeface="+mn-ea"/>
                          <a:cs typeface="+mn-cs"/>
                        </a:rPr>
                        <a:t>202-480-4457</a:t>
                      </a:r>
                      <a:endParaRPr lang="en-US" sz="900" dirty="0" smtClean="0">
                        <a:latin typeface="+mn-lt"/>
                        <a:ea typeface="Calibri"/>
                        <a:cs typeface="Times New Roman"/>
                      </a:endParaRPr>
                    </a:p>
                  </a:txBody>
                  <a:tcPr marL="32143" marR="32143" marT="567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800" dirty="0" smtClean="0">
                          <a:solidFill>
                            <a:schemeClr val="tx1"/>
                          </a:solidFill>
                          <a:latin typeface="+mn-lt"/>
                          <a:ea typeface="Calibri"/>
                          <a:cs typeface="Times New Roman"/>
                        </a:rPr>
                        <a:t>Sam Wiggins</a:t>
                      </a:r>
                      <a:r>
                        <a:rPr lang="en-US" sz="800" smtClean="0">
                          <a:solidFill>
                            <a:schemeClr val="tx1"/>
                          </a:solidFill>
                          <a:latin typeface="+mn-lt"/>
                          <a:ea typeface="Calibri"/>
                          <a:cs typeface="Times New Roman"/>
                        </a:rPr>
                        <a:t>,</a:t>
                      </a:r>
                      <a:r>
                        <a:rPr lang="en-US" sz="800" baseline="0" smtClean="0">
                          <a:solidFill>
                            <a:schemeClr val="tx1"/>
                          </a:solidFill>
                          <a:latin typeface="+mn-lt"/>
                          <a:ea typeface="Calibri"/>
                          <a:cs typeface="Times New Roman"/>
                        </a:rPr>
                        <a:t>  </a:t>
                      </a:r>
                      <a:br>
                        <a:rPr lang="en-US" sz="800" baseline="0" smtClean="0">
                          <a:solidFill>
                            <a:schemeClr val="tx1"/>
                          </a:solidFill>
                          <a:latin typeface="+mn-lt"/>
                          <a:ea typeface="Calibri"/>
                          <a:cs typeface="Times New Roman"/>
                        </a:rPr>
                      </a:br>
                      <a:r>
                        <a:rPr lang="en-US" sz="800" baseline="0" smtClean="0">
                          <a:solidFill>
                            <a:schemeClr val="tx1"/>
                          </a:solidFill>
                          <a:latin typeface="+mn-lt"/>
                          <a:ea typeface="Calibri"/>
                          <a:cs typeface="Times New Roman"/>
                        </a:rPr>
                        <a:t>202 </a:t>
                      </a:r>
                      <a:r>
                        <a:rPr lang="en-US" sz="800" baseline="0" dirty="0" smtClean="0">
                          <a:solidFill>
                            <a:schemeClr val="tx1"/>
                          </a:solidFill>
                          <a:latin typeface="+mn-lt"/>
                          <a:ea typeface="Calibri"/>
                          <a:cs typeface="Times New Roman"/>
                        </a:rPr>
                        <a:t>306 3942 </a:t>
                      </a:r>
                      <a:r>
                        <a:rPr lang="en-US" sz="800" kern="1200" baseline="0" dirty="0" smtClean="0">
                          <a:solidFill>
                            <a:schemeClr val="tx1"/>
                          </a:solidFill>
                          <a:latin typeface="+mn-lt"/>
                          <a:ea typeface="+mn-ea"/>
                          <a:cs typeface="+mn-cs"/>
                          <a:hlinkClick r:id="rId9"/>
                        </a:rPr>
                        <a:t>wiggins.samuel@epa.gov</a:t>
                      </a:r>
                      <a:r>
                        <a:rPr lang="en-US" sz="800" kern="1200" baseline="0" dirty="0" smtClean="0">
                          <a:solidFill>
                            <a:schemeClr val="tx1"/>
                          </a:solidFill>
                          <a:latin typeface="+mn-lt"/>
                          <a:ea typeface="+mn-ea"/>
                          <a:cs typeface="+mn-cs"/>
                        </a:rPr>
                        <a:t> </a:t>
                      </a:r>
                      <a:endParaRPr lang="en-US" sz="800" dirty="0">
                        <a:solidFill>
                          <a:schemeClr val="tx1"/>
                        </a:solidFill>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l">
                        <a:lnSpc>
                          <a:spcPct val="115000"/>
                        </a:lnSpc>
                        <a:spcBef>
                          <a:spcPts val="0"/>
                        </a:spcBef>
                        <a:spcAft>
                          <a:spcPts val="1000"/>
                        </a:spcAft>
                      </a:pPr>
                      <a:r>
                        <a:rPr lang="en-US" sz="800" dirty="0" smtClean="0">
                          <a:latin typeface="+mn-lt"/>
                          <a:ea typeface="Calibri"/>
                          <a:cs typeface="Times New Roman"/>
                        </a:rPr>
                        <a:t>Alisha</a:t>
                      </a:r>
                      <a:r>
                        <a:rPr lang="en-US" sz="800" baseline="0" dirty="0" smtClean="0">
                          <a:latin typeface="+mn-lt"/>
                          <a:ea typeface="Calibri"/>
                          <a:cs typeface="Times New Roman"/>
                        </a:rPr>
                        <a:t> Johnson </a:t>
                      </a:r>
                      <a:r>
                        <a:rPr lang="en-US" sz="800" baseline="0" dirty="0" smtClean="0">
                          <a:latin typeface="+mn-lt"/>
                          <a:ea typeface="Calibri"/>
                          <a:cs typeface="Times New Roman"/>
                          <a:hlinkClick r:id="rId10"/>
                        </a:rPr>
                        <a:t>johnson.alisha@epa.gov</a:t>
                      </a:r>
                      <a:r>
                        <a:rPr lang="en-US" sz="800" baseline="0" dirty="0" smtClean="0">
                          <a:latin typeface="+mn-lt"/>
                          <a:ea typeface="Calibri"/>
                          <a:cs typeface="Times New Roman"/>
                        </a:rPr>
                        <a:t> </a:t>
                      </a: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l">
                        <a:lnSpc>
                          <a:spcPct val="115000"/>
                        </a:lnSpc>
                        <a:spcBef>
                          <a:spcPts val="0"/>
                        </a:spcBef>
                        <a:spcAft>
                          <a:spcPts val="1000"/>
                        </a:spcAft>
                      </a:pPr>
                      <a:r>
                        <a:rPr lang="en-US" sz="800" dirty="0" smtClean="0">
                          <a:latin typeface="+mn-lt"/>
                          <a:ea typeface="Calibri"/>
                          <a:cs typeface="Times New Roman"/>
                        </a:rPr>
                        <a:t> Shawn Garvin – Region</a:t>
                      </a:r>
                      <a:r>
                        <a:rPr lang="en-US" sz="800" baseline="0" dirty="0" smtClean="0">
                          <a:latin typeface="+mn-lt"/>
                          <a:ea typeface="Calibri"/>
                          <a:cs typeface="Times New Roman"/>
                        </a:rPr>
                        <a:t> 3, </a:t>
                      </a:r>
                      <a:r>
                        <a:rPr lang="en-US" sz="800" dirty="0" smtClean="0">
                          <a:latin typeface="+mn-lt"/>
                          <a:ea typeface="Calibri"/>
                          <a:cs typeface="Times New Roman"/>
                        </a:rPr>
                        <a:t>Admin.</a:t>
                      </a: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a:lnSpc>
                          <a:spcPct val="115000"/>
                        </a:lnSpc>
                      </a:pPr>
                      <a:r>
                        <a:rPr lang="en-US" sz="800" dirty="0" smtClean="0">
                          <a:latin typeface="+mn-lt"/>
                        </a:rPr>
                        <a:t> none </a:t>
                      </a:r>
                      <a:endParaRPr lang="en-US" sz="800" dirty="0">
                        <a:latin typeface="+mn-lt"/>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384765">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US" sz="900" dirty="0" smtClean="0">
                          <a:latin typeface="+mn-lt"/>
                          <a:ea typeface="Calibri"/>
                          <a:cs typeface="Times New Roman"/>
                        </a:rPr>
                        <a:t>NY – Joe Martens,  Commissioner</a:t>
                      </a:r>
                    </a:p>
                  </a:txBody>
                  <a:tcPr marL="32143" marR="32143" marT="567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800" dirty="0" smtClean="0">
                          <a:latin typeface="+mn-lt"/>
                          <a:ea typeface="Calibri"/>
                          <a:cs typeface="Times New Roman"/>
                        </a:rPr>
                        <a:t> n/a</a:t>
                      </a: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l">
                        <a:lnSpc>
                          <a:spcPct val="115000"/>
                        </a:lnSpc>
                        <a:spcBef>
                          <a:spcPts val="0"/>
                        </a:spcBef>
                        <a:spcAft>
                          <a:spcPts val="1000"/>
                        </a:spcAft>
                      </a:pPr>
                      <a:r>
                        <a:rPr lang="en-US" sz="800" dirty="0" smtClean="0">
                          <a:latin typeface="+mn-lt"/>
                          <a:ea typeface="Calibri"/>
                          <a:cs typeface="Times New Roman"/>
                        </a:rPr>
                        <a:t>Ben Sears</a:t>
                      </a: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l">
                        <a:lnSpc>
                          <a:spcPct val="115000"/>
                        </a:lnSpc>
                        <a:spcBef>
                          <a:spcPts val="0"/>
                        </a:spcBef>
                        <a:spcAft>
                          <a:spcPts val="1000"/>
                        </a:spcAft>
                      </a:pPr>
                      <a:r>
                        <a:rPr lang="en-US" sz="800" dirty="0" smtClean="0">
                          <a:latin typeface="+mn-lt"/>
                          <a:ea typeface="Calibri"/>
                          <a:cs typeface="Times New Roman"/>
                        </a:rPr>
                        <a:t>none</a:t>
                      </a: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a:lnSpc>
                          <a:spcPct val="115000"/>
                        </a:lnSpc>
                      </a:pPr>
                      <a:endParaRPr lang="en-US" sz="800" dirty="0">
                        <a:latin typeface="+mn-lt"/>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521141">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US" sz="900" dirty="0" smtClean="0">
                          <a:latin typeface="+mn-lt"/>
                          <a:ea typeface="Calibri"/>
                          <a:cs typeface="Times New Roman"/>
                        </a:rPr>
                        <a:t>PA – Tom Corbett, Gov</a:t>
                      </a:r>
                    </a:p>
                  </a:txBody>
                  <a:tcPr marL="32143" marR="32143" marT="567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800" i="0" kern="1200" dirty="0" smtClean="0">
                          <a:solidFill>
                            <a:schemeClr val="tx1"/>
                          </a:solidFill>
                          <a:latin typeface="+mn-lt"/>
                          <a:ea typeface="+mn-ea"/>
                          <a:cs typeface="+mn-cs"/>
                        </a:rPr>
                        <a:t>Trooper</a:t>
                      </a:r>
                      <a:r>
                        <a:rPr lang="en-US" sz="800" i="0" kern="1200" baseline="0" dirty="0" smtClean="0">
                          <a:solidFill>
                            <a:schemeClr val="tx1"/>
                          </a:solidFill>
                          <a:latin typeface="+mn-lt"/>
                          <a:ea typeface="+mn-ea"/>
                          <a:cs typeface="+mn-cs"/>
                        </a:rPr>
                        <a:t> Dawson – </a:t>
                      </a:r>
                      <a:r>
                        <a:rPr lang="en-US" sz="800" i="0" kern="1200" baseline="0" dirty="0" smtClean="0">
                          <a:solidFill>
                            <a:schemeClr val="tx1"/>
                          </a:solidFill>
                          <a:latin typeface="+mn-lt"/>
                          <a:ea typeface="+mn-ea"/>
                          <a:cs typeface="+mn-cs"/>
                          <a:hlinkClick r:id="rId11"/>
                        </a:rPr>
                        <a:t>brdawson@pa.gov</a:t>
                      </a:r>
                      <a:r>
                        <a:rPr lang="en-US" sz="800" i="0" kern="1200" baseline="0" dirty="0" smtClean="0">
                          <a:solidFill>
                            <a:schemeClr val="tx1"/>
                          </a:solidFill>
                          <a:latin typeface="+mn-lt"/>
                          <a:ea typeface="+mn-ea"/>
                          <a:cs typeface="+mn-cs"/>
                        </a:rPr>
                        <a:t/>
                      </a:r>
                      <a:br>
                        <a:rPr lang="en-US" sz="800" i="0" kern="1200" baseline="0" dirty="0" smtClean="0">
                          <a:solidFill>
                            <a:schemeClr val="tx1"/>
                          </a:solidFill>
                          <a:latin typeface="+mn-lt"/>
                          <a:ea typeface="+mn-ea"/>
                          <a:cs typeface="+mn-cs"/>
                        </a:rPr>
                      </a:br>
                      <a:r>
                        <a:rPr lang="en-US" sz="800" i="0" kern="1200" baseline="0" dirty="0" smtClean="0">
                          <a:solidFill>
                            <a:schemeClr val="tx1"/>
                          </a:solidFill>
                          <a:latin typeface="+mn-lt"/>
                          <a:ea typeface="+mn-ea"/>
                          <a:cs typeface="+mn-cs"/>
                        </a:rPr>
                        <a:t>Trooper Gardner </a:t>
                      </a:r>
                      <a:endParaRPr lang="en-US" sz="800" i="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l">
                        <a:lnSpc>
                          <a:spcPct val="115000"/>
                        </a:lnSpc>
                        <a:spcBef>
                          <a:spcPts val="0"/>
                        </a:spcBef>
                        <a:spcAft>
                          <a:spcPts val="1000"/>
                        </a:spcAft>
                      </a:pPr>
                      <a:r>
                        <a:rPr lang="en-US" sz="800" dirty="0" smtClean="0">
                          <a:latin typeface="+mn-lt"/>
                          <a:ea typeface="Calibri"/>
                          <a:cs typeface="Times New Roman"/>
                        </a:rPr>
                        <a:t>Amanda  </a:t>
                      </a:r>
                      <a:r>
                        <a:rPr lang="en-US" sz="800" dirty="0" err="1" smtClean="0">
                          <a:latin typeface="+mn-lt"/>
                          <a:ea typeface="Calibri"/>
                          <a:cs typeface="Times New Roman"/>
                        </a:rPr>
                        <a:t>Wittman</a:t>
                      </a:r>
                      <a:r>
                        <a:rPr lang="en-US" sz="800" dirty="0" smtClean="0">
                          <a:latin typeface="+mn-lt"/>
                          <a:ea typeface="Calibri"/>
                          <a:cs typeface="Times New Roman"/>
                        </a:rPr>
                        <a:t> </a:t>
                      </a:r>
                      <a:r>
                        <a:rPr lang="en-US" sz="800" dirty="0" smtClean="0">
                          <a:latin typeface="+mn-lt"/>
                          <a:ea typeface="Calibri"/>
                          <a:cs typeface="Times New Roman"/>
                          <a:hlinkClick r:id="rId12"/>
                        </a:rPr>
                        <a:t>awitman@pa.gov</a:t>
                      </a: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l">
                        <a:lnSpc>
                          <a:spcPct val="115000"/>
                        </a:lnSpc>
                        <a:spcBef>
                          <a:spcPts val="0"/>
                        </a:spcBef>
                        <a:spcAft>
                          <a:spcPts val="1000"/>
                        </a:spcAft>
                      </a:pPr>
                      <a:r>
                        <a:rPr lang="en-US" sz="800" dirty="0" smtClean="0">
                          <a:latin typeface="+mn-lt"/>
                          <a:ea typeface="Calibri"/>
                          <a:cs typeface="Times New Roman"/>
                        </a:rPr>
                        <a:t> Chris </a:t>
                      </a:r>
                      <a:r>
                        <a:rPr lang="en-US" sz="800" dirty="0" err="1" smtClean="0">
                          <a:latin typeface="+mn-lt"/>
                          <a:ea typeface="Calibri"/>
                          <a:cs typeface="Times New Roman"/>
                        </a:rPr>
                        <a:t>Abruzzo</a:t>
                      </a:r>
                      <a:r>
                        <a:rPr lang="en-US" sz="800" dirty="0" smtClean="0">
                          <a:latin typeface="+mn-lt"/>
                          <a:ea typeface="Calibri"/>
                          <a:cs typeface="Times New Roman"/>
                        </a:rPr>
                        <a:t>, Secretary</a:t>
                      </a:r>
                      <a:r>
                        <a:rPr lang="en-US" sz="800" baseline="0" dirty="0" smtClean="0">
                          <a:latin typeface="+mn-lt"/>
                          <a:ea typeface="Calibri"/>
                          <a:cs typeface="Times New Roman"/>
                        </a:rPr>
                        <a:t> DEP</a:t>
                      </a: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a:lnSpc>
                          <a:spcPct val="115000"/>
                        </a:lnSpc>
                      </a:pPr>
                      <a:r>
                        <a:rPr lang="en-US" sz="800" dirty="0" smtClean="0">
                          <a:latin typeface="+mn-lt"/>
                        </a:rPr>
                        <a:t> prefers low </a:t>
                      </a:r>
                      <a:r>
                        <a:rPr lang="en-US" sz="800" dirty="0" err="1" smtClean="0">
                          <a:latin typeface="+mn-lt"/>
                        </a:rPr>
                        <a:t>carb</a:t>
                      </a:r>
                      <a:r>
                        <a:rPr lang="en-US" sz="800" dirty="0" smtClean="0">
                          <a:latin typeface="+mn-lt"/>
                        </a:rPr>
                        <a:t> options avail</a:t>
                      </a:r>
                      <a:endParaRPr lang="en-US" sz="800" dirty="0">
                        <a:latin typeface="+mn-lt"/>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1059284">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US" sz="900" dirty="0" smtClean="0">
                          <a:latin typeface="+mn-lt"/>
                          <a:ea typeface="Calibri"/>
                          <a:cs typeface="Times New Roman"/>
                        </a:rPr>
                        <a:t>VA – Terry McAuliffe, Gov</a:t>
                      </a:r>
                    </a:p>
                  </a:txBody>
                  <a:tcPr marL="32143" marR="32143" marT="567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1000"/>
                        </a:spcAft>
                        <a:buClrTx/>
                        <a:buSzTx/>
                        <a:buFontTx/>
                        <a:buNone/>
                        <a:tabLst/>
                        <a:defRPr/>
                      </a:pPr>
                      <a:r>
                        <a:rPr lang="en-US" sz="800" kern="1200" dirty="0" smtClean="0">
                          <a:solidFill>
                            <a:schemeClr val="tx1"/>
                          </a:solidFill>
                          <a:latin typeface="+mn-lt"/>
                          <a:ea typeface="+mn-ea"/>
                          <a:cs typeface="+mn-cs"/>
                        </a:rPr>
                        <a:t>First Sgt Marc S. Wiley </a:t>
                      </a:r>
                      <a:br>
                        <a:rPr lang="en-US" sz="800" kern="1200" dirty="0" smtClean="0">
                          <a:solidFill>
                            <a:schemeClr val="tx1"/>
                          </a:solidFill>
                          <a:latin typeface="+mn-lt"/>
                          <a:ea typeface="+mn-ea"/>
                          <a:cs typeface="+mn-cs"/>
                        </a:rPr>
                      </a:br>
                      <a:r>
                        <a:rPr lang="en-US" sz="800" kern="1200" dirty="0" err="1" smtClean="0">
                          <a:solidFill>
                            <a:schemeClr val="tx1"/>
                          </a:solidFill>
                          <a:latin typeface="+mn-lt"/>
                          <a:ea typeface="+mn-ea"/>
                          <a:cs typeface="+mn-cs"/>
                        </a:rPr>
                        <a:t>Va</a:t>
                      </a:r>
                      <a:r>
                        <a:rPr lang="en-US" sz="800" kern="1200" dirty="0" smtClean="0">
                          <a:solidFill>
                            <a:schemeClr val="tx1"/>
                          </a:solidFill>
                          <a:latin typeface="+mn-lt"/>
                          <a:ea typeface="+mn-ea"/>
                          <a:cs typeface="+mn-cs"/>
                        </a:rPr>
                        <a:t> SP,</a:t>
                      </a:r>
                      <a:r>
                        <a:rPr lang="en-US" sz="800" kern="1200" baseline="0" dirty="0" smtClean="0">
                          <a:solidFill>
                            <a:schemeClr val="tx1"/>
                          </a:solidFill>
                          <a:latin typeface="+mn-lt"/>
                          <a:ea typeface="+mn-ea"/>
                          <a:cs typeface="+mn-cs"/>
                        </a:rPr>
                        <a:t> </a:t>
                      </a:r>
                      <a:r>
                        <a:rPr lang="en-US" sz="800" kern="1200" dirty="0" smtClean="0">
                          <a:solidFill>
                            <a:schemeClr val="tx1"/>
                          </a:solidFill>
                          <a:latin typeface="+mn-lt"/>
                          <a:ea typeface="+mn-ea"/>
                          <a:cs typeface="+mn-cs"/>
                        </a:rPr>
                        <a:t>Exec Protective </a:t>
                      </a:r>
                      <a:br>
                        <a:rPr lang="en-US" sz="800" kern="1200" dirty="0" smtClean="0">
                          <a:solidFill>
                            <a:schemeClr val="tx1"/>
                          </a:solidFill>
                          <a:latin typeface="+mn-lt"/>
                          <a:ea typeface="+mn-ea"/>
                          <a:cs typeface="+mn-cs"/>
                        </a:rPr>
                      </a:br>
                      <a:r>
                        <a:rPr lang="en-US" sz="800" kern="1200" dirty="0" smtClean="0">
                          <a:solidFill>
                            <a:schemeClr val="tx1"/>
                          </a:solidFill>
                          <a:latin typeface="+mn-lt"/>
                          <a:ea typeface="+mn-ea"/>
                          <a:cs typeface="+mn-cs"/>
                        </a:rPr>
                        <a:t>Office  (804)786-8414 </a:t>
                      </a:r>
                      <a:br>
                        <a:rPr lang="en-US" sz="800" kern="1200" dirty="0" smtClean="0">
                          <a:solidFill>
                            <a:schemeClr val="tx1"/>
                          </a:solidFill>
                          <a:latin typeface="+mn-lt"/>
                          <a:ea typeface="+mn-ea"/>
                          <a:cs typeface="+mn-cs"/>
                        </a:rPr>
                      </a:br>
                      <a:r>
                        <a:rPr lang="en-US" sz="800" kern="1200" dirty="0" smtClean="0">
                          <a:solidFill>
                            <a:schemeClr val="tx1"/>
                          </a:solidFill>
                          <a:latin typeface="+mn-lt"/>
                          <a:ea typeface="+mn-ea"/>
                          <a:cs typeface="+mn-cs"/>
                        </a:rPr>
                        <a:t>Cell      (804)840-1450 </a:t>
                      </a:r>
                      <a:br>
                        <a:rPr lang="en-US" sz="800" kern="1200" dirty="0" smtClean="0">
                          <a:solidFill>
                            <a:schemeClr val="tx1"/>
                          </a:solidFill>
                          <a:latin typeface="+mn-lt"/>
                          <a:ea typeface="+mn-ea"/>
                          <a:cs typeface="+mn-cs"/>
                        </a:rPr>
                      </a:br>
                      <a:r>
                        <a:rPr lang="en-US" sz="800" u="sng" kern="1200" dirty="0" smtClean="0">
                          <a:solidFill>
                            <a:schemeClr val="tx1"/>
                          </a:solidFill>
                          <a:latin typeface="+mn-lt"/>
                          <a:ea typeface="+mn-ea"/>
                          <a:cs typeface="+mn-cs"/>
                          <a:hlinkClick r:id="rId13"/>
                        </a:rPr>
                        <a:t>marc.wiley@governor.virginia.gov</a:t>
                      </a:r>
                      <a:r>
                        <a:rPr lang="en-US" sz="800" kern="1200" dirty="0" smtClean="0">
                          <a:solidFill>
                            <a:schemeClr val="tx1"/>
                          </a:solidFill>
                          <a:latin typeface="+mn-lt"/>
                          <a:ea typeface="+mn-ea"/>
                          <a:cs typeface="+mn-cs"/>
                        </a:rPr>
                        <a:t> </a:t>
                      </a: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r>
                        <a:rPr lang="en-US" sz="800" kern="1200" dirty="0" smtClean="0">
                          <a:solidFill>
                            <a:schemeClr val="tx1"/>
                          </a:solidFill>
                          <a:latin typeface="+mn-lt"/>
                          <a:ea typeface="+mn-ea"/>
                          <a:cs typeface="+mn-cs"/>
                        </a:rPr>
                        <a:t>Brian Coy, </a:t>
                      </a:r>
                      <a:r>
                        <a:rPr lang="en-US" sz="800" kern="1200" dirty="0" err="1" smtClean="0">
                          <a:solidFill>
                            <a:schemeClr val="tx1"/>
                          </a:solidFill>
                          <a:latin typeface="+mn-lt"/>
                          <a:ea typeface="+mn-ea"/>
                          <a:cs typeface="+mn-cs"/>
                        </a:rPr>
                        <a:t>Offc</a:t>
                      </a:r>
                      <a:r>
                        <a:rPr lang="en-US" sz="800" kern="1200" dirty="0" smtClean="0">
                          <a:solidFill>
                            <a:schemeClr val="tx1"/>
                          </a:solidFill>
                          <a:latin typeface="+mn-lt"/>
                          <a:ea typeface="+mn-ea"/>
                          <a:cs typeface="+mn-cs"/>
                        </a:rPr>
                        <a:t> of Gov. McAuliffe</a:t>
                      </a:r>
                    </a:p>
                    <a:p>
                      <a:r>
                        <a:rPr lang="en-US" sz="800" kern="1200" dirty="0" smtClean="0">
                          <a:solidFill>
                            <a:schemeClr val="tx1"/>
                          </a:solidFill>
                          <a:latin typeface="+mn-lt"/>
                          <a:ea typeface="+mn-ea"/>
                          <a:cs typeface="+mn-cs"/>
                        </a:rPr>
                        <a:t>804-887-9147</a:t>
                      </a:r>
                    </a:p>
                    <a:p>
                      <a:r>
                        <a:rPr lang="en-US" sz="800" u="sng" kern="1200" dirty="0" smtClean="0">
                          <a:solidFill>
                            <a:schemeClr val="tx1"/>
                          </a:solidFill>
                          <a:latin typeface="+mn-lt"/>
                          <a:ea typeface="+mn-ea"/>
                          <a:cs typeface="+mn-cs"/>
                          <a:hlinkClick r:id="rId14"/>
                        </a:rPr>
                        <a:t>Brian.Coy@governor.virginia.gov</a:t>
                      </a:r>
                      <a:endParaRPr lang="en-US" sz="800" kern="1200" dirty="0" smtClean="0">
                        <a:solidFill>
                          <a:schemeClr val="tx1"/>
                        </a:solidFill>
                        <a:latin typeface="+mn-lt"/>
                        <a:ea typeface="+mn-ea"/>
                        <a:cs typeface="+mn-cs"/>
                      </a:endParaRPr>
                    </a:p>
                    <a:p>
                      <a:pPr marL="0" marR="0" algn="l">
                        <a:lnSpc>
                          <a:spcPct val="115000"/>
                        </a:lnSpc>
                        <a:spcBef>
                          <a:spcPts val="0"/>
                        </a:spcBef>
                        <a:spcAft>
                          <a:spcPts val="1000"/>
                        </a:spcAft>
                      </a:pP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l">
                        <a:lnSpc>
                          <a:spcPct val="115000"/>
                        </a:lnSpc>
                        <a:spcBef>
                          <a:spcPts val="0"/>
                        </a:spcBef>
                        <a:spcAft>
                          <a:spcPts val="1000"/>
                        </a:spcAft>
                      </a:pPr>
                      <a:r>
                        <a:rPr lang="en-US" sz="800" kern="1200" dirty="0" smtClean="0">
                          <a:solidFill>
                            <a:schemeClr val="tx1"/>
                          </a:solidFill>
                          <a:latin typeface="+mn-lt"/>
                          <a:ea typeface="+mn-ea"/>
                          <a:cs typeface="+mn-cs"/>
                        </a:rPr>
                        <a:t>Molly Ward – VA   Secretary of Natural Resources </a:t>
                      </a:r>
                      <a:br>
                        <a:rPr lang="en-US" sz="800" kern="1200" dirty="0" smtClean="0">
                          <a:solidFill>
                            <a:schemeClr val="tx1"/>
                          </a:solidFill>
                          <a:latin typeface="+mn-lt"/>
                          <a:ea typeface="+mn-ea"/>
                          <a:cs typeface="+mn-cs"/>
                        </a:rPr>
                      </a:br>
                      <a:r>
                        <a:rPr lang="en-US" sz="800" kern="1200" dirty="0" smtClean="0">
                          <a:solidFill>
                            <a:schemeClr val="tx1"/>
                          </a:solidFill>
                          <a:latin typeface="+mn-lt"/>
                          <a:ea typeface="+mn-ea"/>
                          <a:cs typeface="+mn-cs"/>
                        </a:rPr>
                        <a:t>cell: 757-771-2211</a:t>
                      </a: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l">
                        <a:lnSpc>
                          <a:spcPct val="115000"/>
                        </a:lnSpc>
                        <a:spcBef>
                          <a:spcPts val="0"/>
                        </a:spcBef>
                        <a:spcAft>
                          <a:spcPts val="1000"/>
                        </a:spcAft>
                      </a:pPr>
                      <a:r>
                        <a:rPr lang="en-US" sz="800" dirty="0" smtClean="0">
                          <a:latin typeface="+mn-lt"/>
                          <a:ea typeface="Calibri"/>
                          <a:cs typeface="Times New Roman"/>
                        </a:rPr>
                        <a:t> none</a:t>
                      </a: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521141">
                <a:tc>
                  <a:txBody>
                    <a:bodyPr/>
                    <a:lstStyle/>
                    <a:p>
                      <a:pPr marL="0" marR="0" algn="l">
                        <a:lnSpc>
                          <a:spcPct val="115000"/>
                        </a:lnSpc>
                        <a:spcBef>
                          <a:spcPts val="0"/>
                        </a:spcBef>
                        <a:spcAft>
                          <a:spcPts val="1000"/>
                        </a:spcAft>
                      </a:pPr>
                      <a:r>
                        <a:rPr lang="en-US" sz="900" dirty="0">
                          <a:latin typeface="+mn-lt"/>
                          <a:ea typeface="Calibri"/>
                          <a:cs typeface="Times New Roman"/>
                        </a:rPr>
                        <a:t>WV </a:t>
                      </a:r>
                      <a:r>
                        <a:rPr lang="en-US" sz="900" dirty="0" smtClean="0">
                          <a:latin typeface="+mn-lt"/>
                          <a:ea typeface="Calibri"/>
                          <a:cs typeface="Times New Roman"/>
                        </a:rPr>
                        <a:t>–  TENT: Scott</a:t>
                      </a:r>
                      <a:r>
                        <a:rPr lang="en-US" sz="900" baseline="0" dirty="0" smtClean="0">
                          <a:latin typeface="+mn-lt"/>
                          <a:ea typeface="Calibri"/>
                          <a:cs typeface="Times New Roman"/>
                        </a:rPr>
                        <a:t> </a:t>
                      </a:r>
                      <a:r>
                        <a:rPr lang="en-US" sz="900" baseline="0" dirty="0" err="1" smtClean="0">
                          <a:latin typeface="+mn-lt"/>
                          <a:ea typeface="Calibri"/>
                          <a:cs typeface="Times New Roman"/>
                        </a:rPr>
                        <a:t>Mandirola</a:t>
                      </a:r>
                      <a:r>
                        <a:rPr lang="en-US" sz="900" baseline="0" dirty="0" smtClean="0">
                          <a:latin typeface="+mn-lt"/>
                          <a:ea typeface="Calibri"/>
                          <a:cs typeface="Times New Roman"/>
                        </a:rPr>
                        <a:t>, Director</a:t>
                      </a:r>
                      <a:endParaRPr lang="en-US" sz="900" dirty="0">
                        <a:latin typeface="+mn-lt"/>
                        <a:ea typeface="Calibri"/>
                        <a:cs typeface="Times New Roman"/>
                      </a:endParaRPr>
                    </a:p>
                  </a:txBody>
                  <a:tcPr marL="32143" marR="32143" marT="567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800" dirty="0" smtClean="0">
                          <a:latin typeface="+mn-lt"/>
                          <a:ea typeface="Calibri"/>
                          <a:cs typeface="Times New Roman"/>
                        </a:rPr>
                        <a:t> n/a/</a:t>
                      </a: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l">
                        <a:lnSpc>
                          <a:spcPct val="115000"/>
                        </a:lnSpc>
                        <a:spcBef>
                          <a:spcPts val="0"/>
                        </a:spcBef>
                        <a:spcAft>
                          <a:spcPts val="1000"/>
                        </a:spcAft>
                      </a:pPr>
                      <a:r>
                        <a:rPr lang="en-US" sz="800" dirty="0" smtClean="0">
                          <a:latin typeface="+mn-lt"/>
                          <a:ea typeface="Calibri"/>
                          <a:cs typeface="Times New Roman"/>
                        </a:rPr>
                        <a:t> Teresa </a:t>
                      </a:r>
                      <a:r>
                        <a:rPr lang="en-US" sz="800" dirty="0" err="1" smtClean="0">
                          <a:latin typeface="+mn-lt"/>
                          <a:ea typeface="Calibri"/>
                          <a:cs typeface="Times New Roman"/>
                        </a:rPr>
                        <a:t>Koonz</a:t>
                      </a: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l">
                        <a:lnSpc>
                          <a:spcPct val="115000"/>
                        </a:lnSpc>
                        <a:spcBef>
                          <a:spcPts val="0"/>
                        </a:spcBef>
                        <a:spcAft>
                          <a:spcPts val="1000"/>
                        </a:spcAft>
                      </a:pPr>
                      <a:r>
                        <a:rPr lang="en-US" sz="800" dirty="0" smtClean="0">
                          <a:latin typeface="+mn-lt"/>
                          <a:ea typeface="Calibri"/>
                          <a:cs typeface="Times New Roman"/>
                        </a:rPr>
                        <a:t>none</a:t>
                      </a: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a:lnSpc>
                          <a:spcPct val="115000"/>
                        </a:lnSpc>
                      </a:pPr>
                      <a:r>
                        <a:rPr lang="en-US" sz="800" dirty="0" smtClean="0">
                          <a:latin typeface="+mn-lt"/>
                        </a:rPr>
                        <a:t> no</a:t>
                      </a:r>
                      <a:endParaRPr lang="en-US" sz="800" dirty="0">
                        <a:latin typeface="+mn-lt"/>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753600">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US" sz="900" dirty="0" smtClean="0">
                          <a:latin typeface="+mn-lt"/>
                          <a:ea typeface="Calibri"/>
                          <a:cs typeface="Times New Roman"/>
                        </a:rPr>
                        <a:t>USDA – Ann Mills,</a:t>
                      </a:r>
                      <a:r>
                        <a:rPr lang="en-US" sz="900" baseline="0" dirty="0" smtClean="0">
                          <a:latin typeface="+mn-lt"/>
                          <a:ea typeface="Calibri"/>
                          <a:cs typeface="Times New Roman"/>
                        </a:rPr>
                        <a:t> </a:t>
                      </a:r>
                      <a:r>
                        <a:rPr lang="en-US" sz="900" baseline="0" dirty="0" err="1" smtClean="0">
                          <a:latin typeface="+mn-lt"/>
                          <a:ea typeface="Calibri"/>
                          <a:cs typeface="Times New Roman"/>
                        </a:rPr>
                        <a:t>Dep</a:t>
                      </a:r>
                      <a:r>
                        <a:rPr lang="en-US" sz="900" baseline="0" dirty="0" smtClean="0">
                          <a:latin typeface="+mn-lt"/>
                          <a:ea typeface="Calibri"/>
                          <a:cs typeface="Times New Roman"/>
                        </a:rPr>
                        <a:t> Under Sec. (NRCS)</a:t>
                      </a:r>
                      <a:endParaRPr lang="en-US" sz="900" dirty="0" smtClean="0">
                        <a:latin typeface="+mn-lt"/>
                        <a:ea typeface="Calibri"/>
                        <a:cs typeface="Times New Roman"/>
                      </a:endParaRPr>
                    </a:p>
                  </a:txBody>
                  <a:tcPr marL="32143" marR="32143" marT="567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800" dirty="0" smtClean="0">
                          <a:latin typeface="+mn-lt"/>
                          <a:ea typeface="Calibri"/>
                          <a:cs typeface="Times New Roman"/>
                        </a:rPr>
                        <a:t>n/a</a:t>
                      </a: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r>
                        <a:rPr lang="en-US" sz="800" dirty="0" smtClean="0">
                          <a:latin typeface="+mn-lt"/>
                          <a:ea typeface="Calibri"/>
                          <a:cs typeface="Times New Roman"/>
                        </a:rPr>
                        <a:t>Rich Sims   </a:t>
                      </a:r>
                      <a:r>
                        <a:rPr lang="en-US" sz="800" kern="1200" dirty="0" smtClean="0">
                          <a:solidFill>
                            <a:schemeClr val="tx1"/>
                          </a:solidFill>
                          <a:latin typeface="+mn-lt"/>
                          <a:ea typeface="+mn-ea"/>
                          <a:cs typeface="+mn-cs"/>
                        </a:rPr>
                        <a:t>202.690.2196</a:t>
                      </a:r>
                    </a:p>
                    <a:p>
                      <a:r>
                        <a:rPr lang="en-US" sz="800" u="sng" kern="1200" dirty="0" smtClean="0">
                          <a:solidFill>
                            <a:schemeClr val="tx1"/>
                          </a:solidFill>
                          <a:latin typeface="+mn-lt"/>
                          <a:ea typeface="+mn-ea"/>
                          <a:cs typeface="+mn-cs"/>
                          <a:hlinkClick r:id="rId15"/>
                        </a:rPr>
                        <a:t>Richard.Sims@wdc.usda.gov</a:t>
                      </a:r>
                      <a:endParaRPr lang="en-US" sz="800" kern="1200" dirty="0" smtClean="0">
                        <a:solidFill>
                          <a:schemeClr val="tx1"/>
                        </a:solidFill>
                        <a:latin typeface="+mn-lt"/>
                        <a:ea typeface="+mn-ea"/>
                        <a:cs typeface="+mn-cs"/>
                      </a:endParaRPr>
                    </a:p>
                    <a:p>
                      <a:pPr marL="0" marR="0" algn="l">
                        <a:lnSpc>
                          <a:spcPct val="115000"/>
                        </a:lnSpc>
                        <a:spcBef>
                          <a:spcPts val="0"/>
                        </a:spcBef>
                        <a:spcAft>
                          <a:spcPts val="1000"/>
                        </a:spcAft>
                      </a:pP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r>
                        <a:rPr lang="en-US" sz="800" kern="1200" dirty="0" smtClean="0">
                          <a:solidFill>
                            <a:schemeClr val="tx1"/>
                          </a:solidFill>
                          <a:latin typeface="+mn-lt"/>
                          <a:ea typeface="Calibri"/>
                          <a:cs typeface="Times New Roman"/>
                        </a:rPr>
                        <a:t>Rich Sims    </a:t>
                      </a:r>
                      <a:r>
                        <a:rPr lang="en-US" sz="800" kern="1200" dirty="0" smtClean="0">
                          <a:solidFill>
                            <a:schemeClr val="tx1"/>
                          </a:solidFill>
                          <a:latin typeface="+mn-lt"/>
                          <a:ea typeface="+mn-ea"/>
                          <a:cs typeface="+mn-cs"/>
                        </a:rPr>
                        <a:t>202.690.2196</a:t>
                      </a:r>
                    </a:p>
                    <a:p>
                      <a:r>
                        <a:rPr lang="en-US" sz="800" u="sng" kern="1200" dirty="0" smtClean="0">
                          <a:solidFill>
                            <a:schemeClr val="tx1"/>
                          </a:solidFill>
                          <a:latin typeface="+mn-lt"/>
                          <a:ea typeface="+mn-ea"/>
                          <a:cs typeface="+mn-cs"/>
                          <a:hlinkClick r:id="rId15"/>
                        </a:rPr>
                        <a:t>Richard.Sims@wdc.usda.gov</a:t>
                      </a:r>
                      <a:endParaRPr lang="en-US" sz="800" kern="1200" dirty="0" smtClean="0">
                        <a:solidFill>
                          <a:schemeClr val="tx1"/>
                        </a:solidFill>
                        <a:latin typeface="+mn-lt"/>
                        <a:ea typeface="+mn-ea"/>
                        <a:cs typeface="+mn-cs"/>
                      </a:endParaRPr>
                    </a:p>
                    <a:p>
                      <a:pPr marL="0" marR="0" algn="l">
                        <a:lnSpc>
                          <a:spcPct val="115000"/>
                        </a:lnSpc>
                        <a:spcBef>
                          <a:spcPts val="0"/>
                        </a:spcBef>
                        <a:spcAft>
                          <a:spcPts val="1000"/>
                        </a:spcAft>
                      </a:pPr>
                      <a:endParaRPr lang="en-US" sz="800" dirty="0">
                        <a:latin typeface="+mn-lt"/>
                        <a:ea typeface="Calibri"/>
                        <a:cs typeface="Times New Roman"/>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800" b="1" dirty="0" smtClean="0">
                          <a:solidFill>
                            <a:schemeClr val="tx1"/>
                          </a:solidFill>
                          <a:latin typeface="+mn-lt"/>
                          <a:ea typeface="Calibri"/>
                          <a:cs typeface="Times New Roman"/>
                        </a:rPr>
                        <a:t>RECEIVED</a:t>
                      </a:r>
                    </a:p>
                    <a:p>
                      <a:pPr algn="l">
                        <a:lnSpc>
                          <a:spcPct val="115000"/>
                        </a:lnSpc>
                      </a:pPr>
                      <a:endParaRPr lang="en-US" sz="800" dirty="0">
                        <a:latin typeface="+mn-lt"/>
                      </a:endParaRPr>
                    </a:p>
                  </a:txBody>
                  <a:tcPr marL="32143" marR="32143" marT="567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bl>
          </a:graphicData>
        </a:graphic>
      </p:graphicFrame>
      <p:sp>
        <p:nvSpPr>
          <p:cNvPr id="5" name="5-Point Star 4"/>
          <p:cNvSpPr/>
          <p:nvPr/>
        </p:nvSpPr>
        <p:spPr>
          <a:xfrm>
            <a:off x="0" y="0"/>
            <a:ext cx="609600" cy="609600"/>
          </a:xfrm>
          <a:prstGeom prst="star5">
            <a:avLst/>
          </a:prstGeom>
          <a:solidFill>
            <a:srgbClr val="FFC000"/>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txBox="1">
            <a:spLocks noChangeArrowheads="1"/>
          </p:cNvSpPr>
          <p:nvPr/>
        </p:nvSpPr>
        <p:spPr>
          <a:xfrm>
            <a:off x="76200" y="76200"/>
            <a:ext cx="8991600" cy="609600"/>
          </a:xfrm>
          <a:prstGeom prst="rect">
            <a:avLst/>
          </a:prstGeom>
          <a:ln w="19050">
            <a:solidFill>
              <a:srgbClr val="FFFF00"/>
            </a:solidFill>
          </a:ln>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1" u="none" strike="noStrike" kern="1200" cap="none" spc="0" normalizeH="0" baseline="0" noProof="0" dirty="0" err="1" smtClean="0">
                <a:ln>
                  <a:noFill/>
                </a:ln>
                <a:solidFill>
                  <a:srgbClr val="0000FF"/>
                </a:solidFill>
                <a:effectLst>
                  <a:outerShdw blurRad="38100" dist="38100" dir="2700000" algn="tl">
                    <a:srgbClr val="C0C0C0"/>
                  </a:outerShdw>
                </a:effectLst>
                <a:uLnTx/>
                <a:uFillTx/>
                <a:latin typeface="+mj-lt"/>
                <a:ea typeface="+mj-ea"/>
                <a:cs typeface="+mj-cs"/>
              </a:rPr>
              <a:t>Addtl</a:t>
            </a:r>
            <a:r>
              <a:rPr kumimoji="0" lang="en-US" sz="3200" b="1" i="1" u="none" strike="noStrike" kern="1200" cap="none" spc="0" normalizeH="0" baseline="0" noProof="0" dirty="0" smtClean="0">
                <a:ln>
                  <a:noFill/>
                </a:ln>
                <a:solidFill>
                  <a:srgbClr val="0000FF"/>
                </a:solidFill>
                <a:effectLst>
                  <a:outerShdw blurRad="38100" dist="38100" dir="2700000" algn="tl">
                    <a:srgbClr val="C0C0C0"/>
                  </a:outerShdw>
                </a:effectLst>
                <a:uLnTx/>
                <a:uFillTx/>
                <a:latin typeface="+mj-lt"/>
                <a:ea typeface="+mj-ea"/>
                <a:cs typeface="+mj-cs"/>
              </a:rPr>
              <a:t> Logistics: Meeting</a:t>
            </a:r>
            <a:r>
              <a:rPr kumimoji="0" lang="en-US" sz="3200" b="1" i="1" u="none" strike="noStrike" kern="1200" cap="none" spc="0" normalizeH="0" noProof="0" dirty="0" smtClean="0">
                <a:ln>
                  <a:noFill/>
                </a:ln>
                <a:solidFill>
                  <a:srgbClr val="0000FF"/>
                </a:solidFill>
                <a:effectLst>
                  <a:outerShdw blurRad="38100" dist="38100" dir="2700000" algn="tl">
                    <a:srgbClr val="C0C0C0"/>
                  </a:outerShdw>
                </a:effectLst>
                <a:uLnTx/>
                <a:uFillTx/>
                <a:latin typeface="+mj-lt"/>
                <a:ea typeface="+mj-ea"/>
                <a:cs typeface="+mj-cs"/>
              </a:rPr>
              <a:t> </a:t>
            </a:r>
            <a:r>
              <a:rPr kumimoji="0" lang="en-US" sz="3200" b="1" i="1" u="none" strike="noStrike" kern="1200" cap="none" spc="0" normalizeH="0" baseline="0" noProof="0" dirty="0" smtClean="0">
                <a:ln>
                  <a:noFill/>
                </a:ln>
                <a:solidFill>
                  <a:srgbClr val="0000FF"/>
                </a:solidFill>
                <a:effectLst>
                  <a:outerShdw blurRad="38100" dist="38100" dir="2700000" algn="tl">
                    <a:srgbClr val="C0C0C0"/>
                  </a:outerShdw>
                </a:effectLst>
                <a:uLnTx/>
                <a:uFillTx/>
                <a:latin typeface="+mj-lt"/>
                <a:ea typeface="+mj-ea"/>
                <a:cs typeface="+mj-cs"/>
              </a:rPr>
              <a:t>Addresses</a:t>
            </a:r>
            <a:endParaRPr kumimoji="0" lang="en-US" sz="1300" b="1" i="1" u="none" strike="noStrike" kern="1200" cap="none" spc="0" normalizeH="0" baseline="0" noProof="0" dirty="0" smtClean="0">
              <a:ln>
                <a:noFill/>
              </a:ln>
              <a:solidFill>
                <a:schemeClr val="tx1"/>
              </a:solidFill>
              <a:effectLst>
                <a:outerShdw blurRad="38100" dist="38100" dir="2700000" algn="tl">
                  <a:srgbClr val="C0C0C0"/>
                </a:outerShdw>
              </a:effectLst>
              <a:uLnTx/>
              <a:uFillTx/>
              <a:latin typeface="+mn-lt"/>
              <a:ea typeface="+mj-ea"/>
              <a:cs typeface="+mj-cs"/>
            </a:endParaRPr>
          </a:p>
        </p:txBody>
      </p:sp>
      <p:sp>
        <p:nvSpPr>
          <p:cNvPr id="5" name="TextBox 4"/>
          <p:cNvSpPr txBox="1"/>
          <p:nvPr/>
        </p:nvSpPr>
        <p:spPr>
          <a:xfrm>
            <a:off x="1676400" y="1166843"/>
            <a:ext cx="6477000" cy="4524315"/>
          </a:xfrm>
          <a:prstGeom prst="rect">
            <a:avLst/>
          </a:prstGeom>
          <a:noFill/>
        </p:spPr>
        <p:txBody>
          <a:bodyPr wrap="square" rtlCol="0" anchor="ctr">
            <a:spAutoFit/>
          </a:bodyPr>
          <a:lstStyle/>
          <a:p>
            <a:r>
              <a:rPr lang="en-US" sz="2400" b="1" dirty="0" smtClean="0"/>
              <a:t>Public Meeting: State House</a:t>
            </a:r>
          </a:p>
          <a:p>
            <a:r>
              <a:rPr lang="en-US" sz="2400" dirty="0" smtClean="0"/>
              <a:t>100 State Circle</a:t>
            </a:r>
          </a:p>
          <a:p>
            <a:r>
              <a:rPr lang="en-US" sz="2400" dirty="0" smtClean="0"/>
              <a:t>Annapolis, MD 21401</a:t>
            </a:r>
          </a:p>
          <a:p>
            <a:endParaRPr lang="en-US" sz="2400" dirty="0" smtClean="0"/>
          </a:p>
          <a:p>
            <a:r>
              <a:rPr lang="en-US" sz="2400" b="1" dirty="0" smtClean="0"/>
              <a:t>Luncheon: Governor’s House</a:t>
            </a:r>
          </a:p>
          <a:p>
            <a:r>
              <a:rPr lang="en-US" sz="2400" dirty="0" smtClean="0"/>
              <a:t>100 State Circle</a:t>
            </a:r>
          </a:p>
          <a:p>
            <a:r>
              <a:rPr lang="en-US" sz="2400" dirty="0" smtClean="0"/>
              <a:t>Annapolis, MD 21401</a:t>
            </a:r>
          </a:p>
          <a:p>
            <a:endParaRPr lang="en-US" sz="2400" dirty="0" smtClean="0"/>
          </a:p>
          <a:p>
            <a:r>
              <a:rPr lang="en-US" sz="2400" b="1" dirty="0" smtClean="0"/>
              <a:t>Press Event: Susan B. Campbell Park</a:t>
            </a:r>
          </a:p>
          <a:p>
            <a:r>
              <a:rPr lang="en-US" sz="2400" dirty="0" smtClean="0"/>
              <a:t>1 Dock Street</a:t>
            </a:r>
          </a:p>
          <a:p>
            <a:r>
              <a:rPr lang="en-US" sz="2400" dirty="0" smtClean="0"/>
              <a:t>Annapolis, MD 21401</a:t>
            </a:r>
          </a:p>
          <a:p>
            <a:r>
              <a:rPr lang="en-US" sz="2400" dirty="0" smtClean="0"/>
              <a:t>(Rain location: State House, main floor lobby)</a:t>
            </a:r>
            <a:endParaRPr lang="en-US"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23662" t="25821" r="845" b="11267"/>
          <a:stretch>
            <a:fillRect/>
          </a:stretch>
        </p:blipFill>
        <p:spPr bwMode="auto">
          <a:xfrm>
            <a:off x="0" y="762000"/>
            <a:ext cx="9144000" cy="6096000"/>
          </a:xfrm>
          <a:prstGeom prst="rect">
            <a:avLst/>
          </a:prstGeom>
          <a:noFill/>
          <a:ln w="9525">
            <a:noFill/>
            <a:miter lim="800000"/>
            <a:headEnd/>
            <a:tailEnd/>
          </a:ln>
        </p:spPr>
      </p:pic>
      <p:sp>
        <p:nvSpPr>
          <p:cNvPr id="7" name="Rectangle 2"/>
          <p:cNvSpPr txBox="1">
            <a:spLocks noChangeArrowheads="1"/>
          </p:cNvSpPr>
          <p:nvPr/>
        </p:nvSpPr>
        <p:spPr>
          <a:xfrm>
            <a:off x="76200" y="76200"/>
            <a:ext cx="8991600" cy="609600"/>
          </a:xfrm>
          <a:prstGeom prst="rect">
            <a:avLst/>
          </a:prstGeom>
          <a:ln w="19050">
            <a:solidFill>
              <a:srgbClr val="FFFF00"/>
            </a:solidFill>
          </a:ln>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1" u="none" strike="noStrike" kern="1200" cap="none" spc="0" normalizeH="0" baseline="0" noProof="0" dirty="0" smtClean="0">
                <a:ln>
                  <a:noFill/>
                </a:ln>
                <a:solidFill>
                  <a:srgbClr val="0000FF"/>
                </a:solidFill>
                <a:effectLst>
                  <a:outerShdw blurRad="38100" dist="38100" dir="2700000" algn="tl">
                    <a:srgbClr val="C0C0C0"/>
                  </a:outerShdw>
                </a:effectLst>
                <a:uLnTx/>
                <a:uFillTx/>
                <a:latin typeface="+mj-lt"/>
                <a:ea typeface="+mj-ea"/>
                <a:cs typeface="+mj-cs"/>
              </a:rPr>
              <a:t>Logistics Map</a:t>
            </a:r>
            <a:endParaRPr kumimoji="0" lang="en-US" sz="1300" b="1" i="1" u="none" strike="noStrike" kern="1200" cap="none" spc="0" normalizeH="0" baseline="0" noProof="0" dirty="0" smtClean="0">
              <a:ln>
                <a:noFill/>
              </a:ln>
              <a:solidFill>
                <a:schemeClr val="tx1"/>
              </a:solidFill>
              <a:effectLst>
                <a:outerShdw blurRad="38100" dist="38100" dir="2700000" algn="tl">
                  <a:srgbClr val="C0C0C0"/>
                </a:outerShdw>
              </a:effectLst>
              <a:uLnTx/>
              <a:uFillTx/>
              <a:latin typeface="+mn-lt"/>
              <a:ea typeface="+mj-ea"/>
              <a:cs typeface="+mj-cs"/>
            </a:endParaRPr>
          </a:p>
        </p:txBody>
      </p:sp>
      <p:sp>
        <p:nvSpPr>
          <p:cNvPr id="10" name="TextBox 9"/>
          <p:cNvSpPr txBox="1"/>
          <p:nvPr/>
        </p:nvSpPr>
        <p:spPr>
          <a:xfrm>
            <a:off x="0" y="5411450"/>
            <a:ext cx="4495800" cy="1446550"/>
          </a:xfrm>
          <a:prstGeom prst="rect">
            <a:avLst/>
          </a:prstGeom>
          <a:solidFill>
            <a:schemeClr val="bg1"/>
          </a:solidFill>
          <a:ln>
            <a:noFill/>
          </a:ln>
        </p:spPr>
        <p:txBody>
          <a:bodyPr wrap="square" rtlCol="0">
            <a:spAutoFit/>
          </a:bodyPr>
          <a:lstStyle/>
          <a:p>
            <a:r>
              <a:rPr lang="en-US" sz="1100" u="sng" dirty="0" smtClean="0"/>
              <a:t>Parking Garages</a:t>
            </a:r>
            <a:r>
              <a:rPr lang="en-US" sz="1100" dirty="0" smtClean="0"/>
              <a:t>:</a:t>
            </a:r>
          </a:p>
          <a:p>
            <a:r>
              <a:rPr lang="en-US" sz="1100" dirty="0" err="1" smtClean="0"/>
              <a:t>Knighton</a:t>
            </a:r>
            <a:r>
              <a:rPr lang="en-US" sz="1100" dirty="0" smtClean="0"/>
              <a:t> – West St.</a:t>
            </a:r>
            <a:endParaRPr lang="en-US" sz="1100" dirty="0"/>
          </a:p>
          <a:p>
            <a:r>
              <a:rPr lang="en-US" sz="1100" dirty="0" err="1" smtClean="0"/>
              <a:t>Gotts</a:t>
            </a:r>
            <a:r>
              <a:rPr lang="en-US" sz="1100" dirty="0" smtClean="0"/>
              <a:t> – Calvert St.</a:t>
            </a:r>
          </a:p>
          <a:p>
            <a:r>
              <a:rPr lang="en-US" sz="1100" dirty="0" smtClean="0"/>
              <a:t>Hillman – Main St. or Duke of Gloucester St.</a:t>
            </a:r>
          </a:p>
          <a:p>
            <a:r>
              <a:rPr lang="en-US" sz="1100" u="sng" dirty="0" smtClean="0"/>
              <a:t>Parking Lots</a:t>
            </a:r>
            <a:r>
              <a:rPr lang="en-US" sz="1100" dirty="0" smtClean="0"/>
              <a:t>:</a:t>
            </a:r>
          </a:p>
          <a:p>
            <a:r>
              <a:rPr lang="en-US" sz="1100" dirty="0" smtClean="0"/>
              <a:t>Compromise St. or Dock St.</a:t>
            </a:r>
          </a:p>
          <a:p>
            <a:r>
              <a:rPr lang="en-US" sz="1100" u="sng" dirty="0" smtClean="0"/>
              <a:t>Public Transportation</a:t>
            </a:r>
            <a:r>
              <a:rPr lang="en-US" sz="1100" dirty="0" smtClean="0"/>
              <a:t>:</a:t>
            </a:r>
          </a:p>
          <a:p>
            <a:r>
              <a:rPr lang="en-US" sz="1100" dirty="0" smtClean="0"/>
              <a:t>The Circulator trolley is free and stops near parking garages and lots.</a:t>
            </a:r>
          </a:p>
        </p:txBody>
      </p:sp>
      <p:sp>
        <p:nvSpPr>
          <p:cNvPr id="11" name="TextBox 10"/>
          <p:cNvSpPr txBox="1"/>
          <p:nvPr/>
        </p:nvSpPr>
        <p:spPr>
          <a:xfrm>
            <a:off x="8001000" y="5105401"/>
            <a:ext cx="1143000" cy="1785104"/>
          </a:xfrm>
          <a:prstGeom prst="rect">
            <a:avLst/>
          </a:prstGeom>
          <a:solidFill>
            <a:schemeClr val="bg1"/>
          </a:solidFill>
          <a:ln>
            <a:noFill/>
          </a:ln>
        </p:spPr>
        <p:txBody>
          <a:bodyPr wrap="square" rtlCol="0">
            <a:spAutoFit/>
          </a:bodyPr>
          <a:lstStyle/>
          <a:p>
            <a:r>
              <a:rPr lang="en-US" sz="1100" u="sng" dirty="0"/>
              <a:t>Coffee:</a:t>
            </a:r>
          </a:p>
          <a:p>
            <a:r>
              <a:rPr lang="en-US" sz="1100" dirty="0"/>
              <a:t>Starbucks</a:t>
            </a:r>
          </a:p>
          <a:p>
            <a:r>
              <a:rPr lang="en-US" sz="1100" dirty="0"/>
              <a:t>Hard Bean</a:t>
            </a:r>
          </a:p>
          <a:p>
            <a:r>
              <a:rPr lang="en-US" sz="1100" dirty="0"/>
              <a:t>City Dock</a:t>
            </a:r>
          </a:p>
          <a:p>
            <a:r>
              <a:rPr lang="en-US" sz="1100" u="sng" dirty="0"/>
              <a:t>Sandwich Shops:</a:t>
            </a:r>
          </a:p>
          <a:p>
            <a:r>
              <a:rPr lang="en-US" sz="1100" dirty="0"/>
              <a:t>Subway</a:t>
            </a:r>
          </a:p>
          <a:p>
            <a:r>
              <a:rPr lang="en-US" sz="1100" dirty="0"/>
              <a:t>Chick &amp; Ruth’s</a:t>
            </a:r>
          </a:p>
          <a:p>
            <a:r>
              <a:rPr lang="en-US" sz="1100" dirty="0"/>
              <a:t>Jimmy John’s</a:t>
            </a:r>
          </a:p>
          <a:p>
            <a:r>
              <a:rPr lang="en-US" sz="1100" dirty="0"/>
              <a:t>Market House</a:t>
            </a:r>
          </a:p>
        </p:txBody>
      </p:sp>
      <p:sp>
        <p:nvSpPr>
          <p:cNvPr id="6" name="TextBox 5"/>
          <p:cNvSpPr txBox="1"/>
          <p:nvPr/>
        </p:nvSpPr>
        <p:spPr>
          <a:xfrm>
            <a:off x="5867400" y="990600"/>
            <a:ext cx="3276600" cy="1169551"/>
          </a:xfrm>
          <a:prstGeom prst="rect">
            <a:avLst/>
          </a:prstGeom>
          <a:solidFill>
            <a:schemeClr val="bg1"/>
          </a:solidFill>
        </p:spPr>
        <p:txBody>
          <a:bodyPr wrap="square" rtlCol="0">
            <a:spAutoFit/>
          </a:bodyPr>
          <a:lstStyle/>
          <a:p>
            <a:r>
              <a:rPr lang="en-US" sz="1400" dirty="0" smtClean="0"/>
              <a:t>     = EC </a:t>
            </a:r>
            <a:r>
              <a:rPr lang="en-US" sz="1400" dirty="0" err="1" smtClean="0"/>
              <a:t>mtg</a:t>
            </a:r>
            <a:r>
              <a:rPr lang="en-US" sz="1400" dirty="0" smtClean="0"/>
              <a:t> locations</a:t>
            </a:r>
          </a:p>
          <a:p>
            <a:r>
              <a:rPr lang="en-US" sz="1400" dirty="0" smtClean="0">
                <a:ln>
                  <a:solidFill>
                    <a:srgbClr val="FF0000"/>
                  </a:solidFill>
                </a:ln>
              </a:rPr>
              <a:t>Red line </a:t>
            </a:r>
            <a:r>
              <a:rPr lang="en-US" sz="1400" dirty="0" smtClean="0"/>
              <a:t>= EC </a:t>
            </a:r>
            <a:r>
              <a:rPr lang="en-US" sz="1400" dirty="0" err="1" smtClean="0"/>
              <a:t>memb</a:t>
            </a:r>
            <a:r>
              <a:rPr lang="en-US" sz="1400" dirty="0" smtClean="0"/>
              <a:t>  walking route</a:t>
            </a:r>
          </a:p>
          <a:p>
            <a:r>
              <a:rPr lang="en-US" sz="1400" dirty="0" smtClean="0"/>
              <a:t>      = EC </a:t>
            </a:r>
            <a:r>
              <a:rPr lang="en-US" sz="1400" dirty="0" err="1" smtClean="0"/>
              <a:t>memb</a:t>
            </a:r>
            <a:r>
              <a:rPr lang="en-US" sz="1400" dirty="0" smtClean="0"/>
              <a:t> parking</a:t>
            </a:r>
          </a:p>
          <a:p>
            <a:r>
              <a:rPr lang="en-US" sz="1400" b="1" dirty="0" smtClean="0">
                <a:ln w="10541" cmpd="sng">
                  <a:solidFill>
                    <a:schemeClr val="accent1">
                      <a:shade val="88000"/>
                      <a:satMod val="110000"/>
                    </a:schemeClr>
                  </a:solidFill>
                  <a:prstDash val="solid"/>
                </a:ln>
                <a:solidFill>
                  <a:srgbClr val="00B0F0"/>
                </a:solidFill>
              </a:rPr>
              <a:t>P</a:t>
            </a:r>
            <a:r>
              <a:rPr lang="en-US" sz="1400" dirty="0" smtClean="0"/>
              <a:t> = public </a:t>
            </a:r>
            <a:r>
              <a:rPr lang="en-US" sz="1400" dirty="0" err="1" smtClean="0"/>
              <a:t>pkg</a:t>
            </a:r>
            <a:endParaRPr lang="en-US" sz="1400" dirty="0" smtClean="0"/>
          </a:p>
          <a:p>
            <a:r>
              <a:rPr lang="en-US" sz="1400" b="1" dirty="0" smtClean="0">
                <a:solidFill>
                  <a:srgbClr val="0070C0"/>
                </a:solidFill>
              </a:rPr>
              <a:t>Blue line </a:t>
            </a:r>
            <a:r>
              <a:rPr lang="en-US" sz="1400" dirty="0" smtClean="0"/>
              <a:t>= public </a:t>
            </a:r>
            <a:r>
              <a:rPr lang="en-US" sz="1400" dirty="0" err="1" smtClean="0"/>
              <a:t>transp</a:t>
            </a:r>
            <a:r>
              <a:rPr lang="en-US" sz="1400" dirty="0" smtClean="0"/>
              <a:t>/Circulator trolley</a:t>
            </a:r>
            <a:endParaRPr lang="en-US" sz="1400" dirty="0"/>
          </a:p>
        </p:txBody>
      </p:sp>
      <p:sp>
        <p:nvSpPr>
          <p:cNvPr id="8" name="5-Point Star 7"/>
          <p:cNvSpPr/>
          <p:nvPr/>
        </p:nvSpPr>
        <p:spPr>
          <a:xfrm>
            <a:off x="5943600" y="1066800"/>
            <a:ext cx="152400" cy="152400"/>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Callout 8"/>
          <p:cNvSpPr/>
          <p:nvPr/>
        </p:nvSpPr>
        <p:spPr>
          <a:xfrm>
            <a:off x="5943600" y="1447800"/>
            <a:ext cx="152400" cy="152400"/>
          </a:xfrm>
          <a:prstGeom prst="wedgeEllipseCallout">
            <a:avLst>
              <a:gd name="adj1" fmla="val -6879"/>
              <a:gd name="adj2" fmla="val 90407"/>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txBox="1">
            <a:spLocks noChangeArrowheads="1"/>
          </p:cNvSpPr>
          <p:nvPr/>
        </p:nvSpPr>
        <p:spPr>
          <a:xfrm>
            <a:off x="76200" y="76200"/>
            <a:ext cx="8991600" cy="609600"/>
          </a:xfrm>
          <a:prstGeom prst="rect">
            <a:avLst/>
          </a:prstGeom>
          <a:ln w="19050">
            <a:solidFill>
              <a:srgbClr val="FFFF00"/>
            </a:solidFill>
          </a:ln>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1" u="none" strike="noStrike" kern="1200" cap="none" spc="0" normalizeH="0" baseline="0" noProof="0" dirty="0" err="1" smtClean="0">
                <a:ln>
                  <a:noFill/>
                </a:ln>
                <a:solidFill>
                  <a:srgbClr val="0000FF"/>
                </a:solidFill>
                <a:effectLst>
                  <a:outerShdw blurRad="38100" dist="38100" dir="2700000" algn="tl">
                    <a:srgbClr val="C0C0C0"/>
                  </a:outerShdw>
                </a:effectLst>
                <a:uLnTx/>
                <a:uFillTx/>
                <a:latin typeface="+mj-lt"/>
                <a:ea typeface="+mj-ea"/>
                <a:cs typeface="+mj-cs"/>
              </a:rPr>
              <a:t>Addtl</a:t>
            </a:r>
            <a:r>
              <a:rPr kumimoji="0" lang="en-US" sz="3200" b="1" i="1" u="none" strike="noStrike" kern="1200" cap="none" spc="0" normalizeH="0" noProof="0" dirty="0" smtClean="0">
                <a:ln>
                  <a:noFill/>
                </a:ln>
                <a:solidFill>
                  <a:srgbClr val="0000FF"/>
                </a:solidFill>
                <a:effectLst>
                  <a:outerShdw blurRad="38100" dist="38100" dir="2700000" algn="tl">
                    <a:srgbClr val="C0C0C0"/>
                  </a:outerShdw>
                </a:effectLst>
                <a:uLnTx/>
                <a:uFillTx/>
                <a:latin typeface="+mj-lt"/>
                <a:ea typeface="+mj-ea"/>
                <a:cs typeface="+mj-cs"/>
              </a:rPr>
              <a:t> </a:t>
            </a:r>
            <a:r>
              <a:rPr kumimoji="0" lang="en-US" sz="3200" b="1" i="1" u="none" strike="noStrike" kern="1200" cap="none" spc="0" normalizeH="0" baseline="0" noProof="0" dirty="0" smtClean="0">
                <a:ln>
                  <a:noFill/>
                </a:ln>
                <a:solidFill>
                  <a:srgbClr val="0000FF"/>
                </a:solidFill>
                <a:effectLst>
                  <a:outerShdw blurRad="38100" dist="38100" dir="2700000" algn="tl">
                    <a:srgbClr val="C0C0C0"/>
                  </a:outerShdw>
                </a:effectLst>
                <a:uLnTx/>
                <a:uFillTx/>
                <a:latin typeface="+mj-lt"/>
                <a:ea typeface="+mj-ea"/>
                <a:cs typeface="+mj-cs"/>
              </a:rPr>
              <a:t>Logistics: Nearby Hotel Addresses</a:t>
            </a:r>
            <a:endParaRPr kumimoji="0" lang="en-US" sz="1300" b="1" i="1" u="none" strike="noStrike" kern="1200" cap="none" spc="0" normalizeH="0" baseline="0" noProof="0" dirty="0" smtClean="0">
              <a:ln>
                <a:noFill/>
              </a:ln>
              <a:solidFill>
                <a:schemeClr val="tx1"/>
              </a:solidFill>
              <a:effectLst>
                <a:outerShdw blurRad="38100" dist="38100" dir="2700000" algn="tl">
                  <a:srgbClr val="C0C0C0"/>
                </a:outerShdw>
              </a:effectLst>
              <a:uLnTx/>
              <a:uFillTx/>
              <a:latin typeface="+mn-lt"/>
              <a:ea typeface="+mj-ea"/>
              <a:cs typeface="+mj-cs"/>
            </a:endParaRPr>
          </a:p>
        </p:txBody>
      </p:sp>
      <p:sp>
        <p:nvSpPr>
          <p:cNvPr id="6" name="TextBox 5"/>
          <p:cNvSpPr txBox="1"/>
          <p:nvPr/>
        </p:nvSpPr>
        <p:spPr>
          <a:xfrm>
            <a:off x="228600" y="1066800"/>
            <a:ext cx="8686800" cy="5355312"/>
          </a:xfrm>
          <a:prstGeom prst="rect">
            <a:avLst/>
          </a:prstGeom>
          <a:noFill/>
        </p:spPr>
        <p:txBody>
          <a:bodyPr wrap="square" numCol="2" rtlCol="0">
            <a:spAutoFit/>
          </a:bodyPr>
          <a:lstStyle/>
          <a:p>
            <a:r>
              <a:rPr lang="en-US" dirty="0" smtClean="0"/>
              <a:t>Loews Annapolis Hotel</a:t>
            </a:r>
          </a:p>
          <a:p>
            <a:r>
              <a:rPr lang="en-US" dirty="0" smtClean="0"/>
              <a:t>126 West Street</a:t>
            </a:r>
          </a:p>
          <a:p>
            <a:r>
              <a:rPr lang="en-US" dirty="0" smtClean="0"/>
              <a:t>Annapolis, MD 21401</a:t>
            </a:r>
          </a:p>
          <a:p>
            <a:r>
              <a:rPr lang="en-US" dirty="0" smtClean="0"/>
              <a:t>410-263-7777</a:t>
            </a:r>
          </a:p>
          <a:p>
            <a:endParaRPr lang="en-US" dirty="0" smtClean="0"/>
          </a:p>
          <a:p>
            <a:r>
              <a:rPr lang="en-US" dirty="0" smtClean="0"/>
              <a:t>O’Callaghan Annapolis Hotel</a:t>
            </a:r>
          </a:p>
          <a:p>
            <a:r>
              <a:rPr lang="en-US" dirty="0" smtClean="0"/>
              <a:t>174 West Street</a:t>
            </a:r>
          </a:p>
          <a:p>
            <a:r>
              <a:rPr lang="en-US" dirty="0" smtClean="0"/>
              <a:t>Annapolis, MD 21401</a:t>
            </a:r>
          </a:p>
          <a:p>
            <a:r>
              <a:rPr lang="en-US" dirty="0" smtClean="0"/>
              <a:t>410-263-7700</a:t>
            </a:r>
          </a:p>
          <a:p>
            <a:endParaRPr lang="en-US" dirty="0" smtClean="0"/>
          </a:p>
          <a:p>
            <a:r>
              <a:rPr lang="en-US" dirty="0" smtClean="0"/>
              <a:t>The Westin Annapolis</a:t>
            </a:r>
          </a:p>
          <a:p>
            <a:r>
              <a:rPr lang="en-US" dirty="0" smtClean="0"/>
              <a:t>100 Westgate Circle</a:t>
            </a:r>
          </a:p>
          <a:p>
            <a:r>
              <a:rPr lang="en-US" dirty="0" smtClean="0"/>
              <a:t>Annapolis, MD 21401</a:t>
            </a:r>
          </a:p>
          <a:p>
            <a:r>
              <a:rPr lang="en-US" dirty="0" smtClean="0"/>
              <a:t>410-972-4300</a:t>
            </a:r>
          </a:p>
          <a:p>
            <a:endParaRPr lang="en-US" dirty="0" smtClean="0"/>
          </a:p>
          <a:p>
            <a:endParaRPr lang="en-US" dirty="0" smtClean="0"/>
          </a:p>
          <a:p>
            <a:endParaRPr lang="en-US" dirty="0" smtClean="0"/>
          </a:p>
          <a:p>
            <a:endParaRPr lang="en-US" dirty="0" smtClean="0"/>
          </a:p>
          <a:p>
            <a:endParaRPr lang="en-US" dirty="0" smtClean="0"/>
          </a:p>
          <a:p>
            <a:r>
              <a:rPr lang="en-US" dirty="0" smtClean="0"/>
              <a:t>Double Tree by Hilton Hotel Annapolis</a:t>
            </a:r>
          </a:p>
          <a:p>
            <a:r>
              <a:rPr lang="en-US" dirty="0" smtClean="0"/>
              <a:t>210 Holiday Court</a:t>
            </a:r>
          </a:p>
          <a:p>
            <a:r>
              <a:rPr lang="en-US" dirty="0" smtClean="0"/>
              <a:t>Annapolis, MD 21401</a:t>
            </a:r>
          </a:p>
          <a:p>
            <a:r>
              <a:rPr lang="en-US" dirty="0" smtClean="0"/>
              <a:t>410-224-3150</a:t>
            </a:r>
          </a:p>
          <a:p>
            <a:endParaRPr lang="en-US" dirty="0" smtClean="0"/>
          </a:p>
          <a:p>
            <a:r>
              <a:rPr lang="en-US" dirty="0" smtClean="0"/>
              <a:t>Holiday Inn Express Hotel &amp; Suites Annapolis</a:t>
            </a:r>
          </a:p>
          <a:p>
            <a:r>
              <a:rPr lang="en-US" dirty="0" smtClean="0"/>
              <a:t>2451 Riva Road</a:t>
            </a:r>
          </a:p>
          <a:p>
            <a:r>
              <a:rPr lang="en-US" dirty="0" smtClean="0"/>
              <a:t>Annapolis, MD 21401</a:t>
            </a:r>
          </a:p>
          <a:p>
            <a:r>
              <a:rPr lang="en-US" dirty="0" smtClean="0"/>
              <a:t>410-224-4317</a:t>
            </a:r>
          </a:p>
          <a:p>
            <a:endParaRPr lang="en-US" dirty="0" smtClean="0"/>
          </a:p>
          <a:p>
            <a:r>
              <a:rPr lang="en-US" dirty="0" smtClean="0"/>
              <a:t>Sheraton Annapolis Hotel</a:t>
            </a:r>
          </a:p>
          <a:p>
            <a:r>
              <a:rPr lang="en-US" dirty="0" smtClean="0"/>
              <a:t>173 Jennifer Road</a:t>
            </a:r>
          </a:p>
          <a:p>
            <a:r>
              <a:rPr lang="en-US" dirty="0" smtClean="0"/>
              <a:t>Annapolis, MD 21401</a:t>
            </a:r>
          </a:p>
          <a:p>
            <a:r>
              <a:rPr lang="en-US" dirty="0" smtClean="0"/>
              <a:t>410-266-3131</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304800"/>
            <a:ext cx="8229600" cy="533400"/>
          </a:xfrm>
          <a:ln w="38100">
            <a:solidFill>
              <a:srgbClr val="FFFF00"/>
            </a:solidFill>
          </a:ln>
        </p:spPr>
        <p:txBody>
          <a:bodyPr/>
          <a:lstStyle/>
          <a:p>
            <a:pPr algn="l" eaLnBrk="1" hangingPunct="1">
              <a:defRPr/>
            </a:pPr>
            <a:r>
              <a:rPr lang="en-US" sz="4000" b="1" i="1" dirty="0" smtClean="0">
                <a:solidFill>
                  <a:srgbClr val="0000FF"/>
                </a:solidFill>
                <a:effectLst>
                  <a:outerShdw blurRad="38100" dist="38100" dir="2700000" algn="tl">
                    <a:srgbClr val="C0C0C0"/>
                  </a:outerShdw>
                </a:effectLst>
              </a:rPr>
              <a:t>Logistics</a:t>
            </a:r>
          </a:p>
        </p:txBody>
      </p:sp>
      <p:sp>
        <p:nvSpPr>
          <p:cNvPr id="13" name="Date Placeholder 12"/>
          <p:cNvSpPr>
            <a:spLocks noGrp="1"/>
          </p:cNvSpPr>
          <p:nvPr>
            <p:ph type="dt" sz="half" idx="10"/>
          </p:nvPr>
        </p:nvSpPr>
        <p:spPr/>
        <p:txBody>
          <a:bodyPr/>
          <a:lstStyle/>
          <a:p>
            <a:pPr>
              <a:defRPr/>
            </a:pPr>
            <a:fld id="{1FEB6D63-003E-4677-B72E-9B2CF6BB437E}" type="datetime4">
              <a:rPr lang="en-US" smtClean="0"/>
              <a:pPr>
                <a:defRPr/>
              </a:pPr>
              <a:t>June 13, 2014</a:t>
            </a:fld>
            <a:endParaRPr lang="en-US" dirty="0"/>
          </a:p>
        </p:txBody>
      </p:sp>
      <p:sp>
        <p:nvSpPr>
          <p:cNvPr id="14" name="Slide Number Placeholder 13"/>
          <p:cNvSpPr>
            <a:spLocks noGrp="1"/>
          </p:cNvSpPr>
          <p:nvPr>
            <p:ph type="sldNum" sz="quarter" idx="12"/>
          </p:nvPr>
        </p:nvSpPr>
        <p:spPr/>
        <p:txBody>
          <a:bodyPr/>
          <a:lstStyle/>
          <a:p>
            <a:pPr>
              <a:defRPr/>
            </a:pPr>
            <a:fld id="{B8C336AD-E9C4-487B-9A67-9C8B2A73465D}" type="slidenum">
              <a:rPr lang="en-US" smtClean="0"/>
              <a:pPr>
                <a:defRPr/>
              </a:pPr>
              <a:t>14</a:t>
            </a:fld>
            <a:endParaRPr lang="en-US"/>
          </a:p>
        </p:txBody>
      </p:sp>
      <p:sp>
        <p:nvSpPr>
          <p:cNvPr id="15" name="Footer Placeholder 14"/>
          <p:cNvSpPr>
            <a:spLocks noGrp="1"/>
          </p:cNvSpPr>
          <p:nvPr>
            <p:ph type="ftr" sz="quarter" idx="11"/>
          </p:nvPr>
        </p:nvSpPr>
        <p:spPr/>
        <p:txBody>
          <a:bodyPr/>
          <a:lstStyle/>
          <a:p>
            <a:pPr>
              <a:defRPr/>
            </a:pPr>
            <a:r>
              <a:rPr lang="en-US" dirty="0" smtClean="0"/>
              <a:t>2013 Executive Council Meeting Planning </a:t>
            </a:r>
            <a:r>
              <a:rPr lang="en-US" dirty="0" err="1" smtClean="0"/>
              <a:t>Powerpoint</a:t>
            </a:r>
            <a:endParaRPr lang="en-US" dirty="0"/>
          </a:p>
        </p:txBody>
      </p:sp>
      <p:sp>
        <p:nvSpPr>
          <p:cNvPr id="19" name="Content Placeholder 18"/>
          <p:cNvSpPr>
            <a:spLocks noGrp="1"/>
          </p:cNvSpPr>
          <p:nvPr>
            <p:ph idx="1"/>
          </p:nvPr>
        </p:nvSpPr>
        <p:spPr>
          <a:xfrm>
            <a:off x="304800" y="990600"/>
            <a:ext cx="8839200" cy="1676400"/>
          </a:xfrm>
        </p:spPr>
        <p:txBody>
          <a:bodyPr/>
          <a:lstStyle/>
          <a:p>
            <a:pPr>
              <a:buNone/>
            </a:pPr>
            <a:r>
              <a:rPr lang="en-US" sz="2800" b="1" dirty="0" smtClean="0"/>
              <a:t>Public Meeting: </a:t>
            </a:r>
          </a:p>
          <a:p>
            <a:pPr>
              <a:buNone/>
            </a:pPr>
            <a:r>
              <a:rPr lang="en-US" sz="2800" b="1" dirty="0" smtClean="0"/>
              <a:t>State House </a:t>
            </a:r>
            <a:r>
              <a:rPr lang="en-US" sz="2800" dirty="0" smtClean="0"/>
              <a:t>100 State Circle Annapolis, MD 21401</a:t>
            </a:r>
          </a:p>
        </p:txBody>
      </p:sp>
      <p:pic>
        <p:nvPicPr>
          <p:cNvPr id="1026" name="Picture 2" descr="S:\OPA\Executive Council\EC 2014\site visit photos\reception room\photo 2.JPG"/>
          <p:cNvPicPr>
            <a:picLocks noChangeAspect="1" noChangeArrowheads="1"/>
          </p:cNvPicPr>
          <p:nvPr/>
        </p:nvPicPr>
        <p:blipFill>
          <a:blip r:embed="rId3" cstate="print">
            <a:lum bright="30000" contrast="30000"/>
          </a:blip>
          <a:srcRect/>
          <a:stretch>
            <a:fillRect/>
          </a:stretch>
        </p:blipFill>
        <p:spPr bwMode="auto">
          <a:xfrm>
            <a:off x="3115935" y="2130743"/>
            <a:ext cx="6028065" cy="3127057"/>
          </a:xfrm>
          <a:prstGeom prst="rect">
            <a:avLst/>
          </a:prstGeom>
          <a:noFill/>
        </p:spPr>
      </p:pic>
      <p:pic>
        <p:nvPicPr>
          <p:cNvPr id="2" name="Picture 3" descr="S:\OPA\Executive Council\EC 2014\site visit photos\reception room\photo 4.JPG"/>
          <p:cNvPicPr>
            <a:picLocks noChangeAspect="1" noChangeArrowheads="1"/>
          </p:cNvPicPr>
          <p:nvPr/>
        </p:nvPicPr>
        <p:blipFill>
          <a:blip r:embed="rId4" cstate="print"/>
          <a:srcRect/>
          <a:stretch>
            <a:fillRect/>
          </a:stretch>
        </p:blipFill>
        <p:spPr bwMode="auto">
          <a:xfrm>
            <a:off x="50800" y="4019550"/>
            <a:ext cx="3683000" cy="2762250"/>
          </a:xfrm>
          <a:prstGeom prst="rect">
            <a:avLst/>
          </a:prstGeom>
          <a:noFill/>
        </p:spPr>
      </p:pic>
      <p:sp>
        <p:nvSpPr>
          <p:cNvPr id="10" name="TextBox 9"/>
          <p:cNvSpPr txBox="1"/>
          <p:nvPr/>
        </p:nvSpPr>
        <p:spPr>
          <a:xfrm>
            <a:off x="304800" y="2209800"/>
            <a:ext cx="2819400" cy="1200329"/>
          </a:xfrm>
          <a:prstGeom prst="rect">
            <a:avLst/>
          </a:prstGeom>
          <a:noFill/>
        </p:spPr>
        <p:txBody>
          <a:bodyPr wrap="square" rtlCol="0">
            <a:spAutoFit/>
          </a:bodyPr>
          <a:lstStyle/>
          <a:p>
            <a:r>
              <a:rPr lang="en-US" dirty="0" smtClean="0"/>
              <a:t>Capitol grounds - Governor’s Reception </a:t>
            </a:r>
            <a:r>
              <a:rPr lang="en-US" dirty="0" err="1" smtClean="0"/>
              <a:t>Rm</a:t>
            </a:r>
            <a:endParaRPr lang="en-US" dirty="0" smtClean="0"/>
          </a:p>
          <a:p>
            <a:r>
              <a:rPr lang="en-US" dirty="0" smtClean="0"/>
              <a:t>State house – 2</a:t>
            </a:r>
            <a:r>
              <a:rPr lang="en-US" baseline="30000" dirty="0" smtClean="0"/>
              <a:t>ND</a:t>
            </a:r>
            <a:r>
              <a:rPr lang="en-US" dirty="0" smtClean="0"/>
              <a:t> FLR</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76200" y="550863"/>
            <a:ext cx="3581400" cy="246062"/>
          </a:xfrm>
          <a:prstGeom prst="rect">
            <a:avLst/>
          </a:prstGeom>
          <a:solidFill>
            <a:srgbClr val="92D050"/>
          </a:solidFill>
          <a:ln w="9525">
            <a:noFill/>
            <a:miter lim="800000"/>
            <a:headEnd/>
            <a:tailEnd/>
          </a:ln>
        </p:spPr>
        <p:txBody>
          <a:bodyPr>
            <a:spAutoFit/>
          </a:bodyPr>
          <a:lstStyle/>
          <a:p>
            <a:r>
              <a:rPr lang="en-US" sz="1000" b="1"/>
              <a:t>Morning Meeting PUBLIC Governors Reception Room</a:t>
            </a:r>
          </a:p>
        </p:txBody>
      </p:sp>
      <p:sp>
        <p:nvSpPr>
          <p:cNvPr id="5123" name="Text Box 7"/>
          <p:cNvSpPr txBox="1">
            <a:spLocks noChangeArrowheads="1"/>
          </p:cNvSpPr>
          <p:nvPr/>
        </p:nvSpPr>
        <p:spPr bwMode="auto">
          <a:xfrm>
            <a:off x="41275" y="809625"/>
            <a:ext cx="1711325" cy="276225"/>
          </a:xfrm>
          <a:prstGeom prst="rect">
            <a:avLst/>
          </a:prstGeom>
          <a:noFill/>
          <a:ln w="9525">
            <a:noFill/>
            <a:miter lim="800000"/>
            <a:headEnd/>
            <a:tailEnd/>
          </a:ln>
        </p:spPr>
        <p:txBody>
          <a:bodyPr>
            <a:spAutoFit/>
          </a:bodyPr>
          <a:lstStyle/>
          <a:p>
            <a:pPr>
              <a:spcBef>
                <a:spcPct val="50000"/>
              </a:spcBef>
            </a:pPr>
            <a:r>
              <a:rPr lang="en-US" sz="1200" b="1" i="1">
                <a:solidFill>
                  <a:srgbClr val="0000FF"/>
                </a:solidFill>
              </a:rPr>
              <a:t>Logistics / Set up</a:t>
            </a:r>
          </a:p>
        </p:txBody>
      </p:sp>
      <p:sp>
        <p:nvSpPr>
          <p:cNvPr id="5124" name="Rectangle 11"/>
          <p:cNvSpPr>
            <a:spLocks noChangeArrowheads="1"/>
          </p:cNvSpPr>
          <p:nvPr/>
        </p:nvSpPr>
        <p:spPr bwMode="auto">
          <a:xfrm>
            <a:off x="4267200" y="990600"/>
            <a:ext cx="457200" cy="1371600"/>
          </a:xfrm>
          <a:prstGeom prst="rect">
            <a:avLst/>
          </a:prstGeom>
          <a:solidFill>
            <a:srgbClr val="0070C0"/>
          </a:solidFill>
          <a:ln w="9525">
            <a:solidFill>
              <a:schemeClr val="tx1"/>
            </a:solidFill>
            <a:miter lim="800000"/>
            <a:headEnd/>
            <a:tailEnd/>
          </a:ln>
        </p:spPr>
        <p:txBody>
          <a:bodyPr wrap="none" anchor="ctr"/>
          <a:lstStyle/>
          <a:p>
            <a:pPr algn="ctr"/>
            <a:r>
              <a:rPr lang="en-US" sz="800">
                <a:solidFill>
                  <a:schemeClr val="bg1"/>
                </a:solidFill>
              </a:rPr>
              <a:t>8 ft </a:t>
            </a:r>
          </a:p>
          <a:p>
            <a:pPr algn="ctr"/>
            <a:r>
              <a:rPr lang="en-US" sz="800">
                <a:solidFill>
                  <a:schemeClr val="bg1"/>
                </a:solidFill>
              </a:rPr>
              <a:t>EC </a:t>
            </a:r>
          </a:p>
          <a:p>
            <a:pPr algn="ctr"/>
            <a:r>
              <a:rPr lang="en-US" sz="800">
                <a:solidFill>
                  <a:schemeClr val="bg1"/>
                </a:solidFill>
              </a:rPr>
              <a:t>table</a:t>
            </a:r>
          </a:p>
        </p:txBody>
      </p:sp>
      <p:sp>
        <p:nvSpPr>
          <p:cNvPr id="5125" name="Rectangle 13"/>
          <p:cNvSpPr>
            <a:spLocks noChangeArrowheads="1"/>
          </p:cNvSpPr>
          <p:nvPr/>
        </p:nvSpPr>
        <p:spPr bwMode="auto">
          <a:xfrm>
            <a:off x="5943600" y="990600"/>
            <a:ext cx="457200" cy="1371600"/>
          </a:xfrm>
          <a:prstGeom prst="rect">
            <a:avLst/>
          </a:prstGeom>
          <a:solidFill>
            <a:srgbClr val="0070C0"/>
          </a:solidFill>
          <a:ln w="9525">
            <a:solidFill>
              <a:schemeClr val="tx1"/>
            </a:solidFill>
            <a:miter lim="800000"/>
            <a:headEnd/>
            <a:tailEnd/>
          </a:ln>
        </p:spPr>
        <p:txBody>
          <a:bodyPr wrap="none" anchor="ctr"/>
          <a:lstStyle/>
          <a:p>
            <a:pPr algn="ctr"/>
            <a:r>
              <a:rPr lang="en-US" sz="800">
                <a:solidFill>
                  <a:schemeClr val="bg1"/>
                </a:solidFill>
              </a:rPr>
              <a:t>8 ft </a:t>
            </a:r>
          </a:p>
          <a:p>
            <a:pPr algn="ctr"/>
            <a:r>
              <a:rPr lang="en-US" sz="800">
                <a:solidFill>
                  <a:schemeClr val="bg1"/>
                </a:solidFill>
              </a:rPr>
              <a:t>EC </a:t>
            </a:r>
          </a:p>
          <a:p>
            <a:pPr algn="ctr"/>
            <a:r>
              <a:rPr lang="en-US" sz="800">
                <a:solidFill>
                  <a:schemeClr val="bg1"/>
                </a:solidFill>
              </a:rPr>
              <a:t>table</a:t>
            </a:r>
          </a:p>
        </p:txBody>
      </p:sp>
      <p:sp>
        <p:nvSpPr>
          <p:cNvPr id="40968" name="Rectangle 14"/>
          <p:cNvSpPr>
            <a:spLocks noChangeArrowheads="1"/>
          </p:cNvSpPr>
          <p:nvPr/>
        </p:nvSpPr>
        <p:spPr bwMode="auto">
          <a:xfrm>
            <a:off x="4038600" y="49213"/>
            <a:ext cx="2514600" cy="166687"/>
          </a:xfrm>
          <a:prstGeom prst="rect">
            <a:avLst/>
          </a:prstGeom>
          <a:solidFill>
            <a:schemeClr val="accent3">
              <a:lumMod val="85000"/>
            </a:schemeClr>
          </a:solidFill>
          <a:ln w="9525">
            <a:solidFill>
              <a:schemeClr val="tx1"/>
            </a:solidFill>
            <a:miter lim="800000"/>
            <a:headEnd/>
            <a:tailEnd/>
          </a:ln>
        </p:spPr>
        <p:txBody>
          <a:bodyPr wrap="none" anchor="ctr"/>
          <a:lstStyle/>
          <a:p>
            <a:pPr algn="ctr">
              <a:defRPr/>
            </a:pPr>
            <a:r>
              <a:rPr lang="en-US" sz="1000" dirty="0">
                <a:latin typeface="Arial" pitchFamily="34" charset="0"/>
                <a:cs typeface="+mn-cs"/>
              </a:rPr>
              <a:t>Fireplace</a:t>
            </a:r>
          </a:p>
        </p:txBody>
      </p:sp>
      <p:sp>
        <p:nvSpPr>
          <p:cNvPr id="40969" name="Rectangle 16"/>
          <p:cNvSpPr>
            <a:spLocks noChangeArrowheads="1"/>
          </p:cNvSpPr>
          <p:nvPr/>
        </p:nvSpPr>
        <p:spPr bwMode="auto">
          <a:xfrm>
            <a:off x="5105400" y="4953000"/>
            <a:ext cx="609600" cy="304800"/>
          </a:xfrm>
          <a:prstGeom prst="rect">
            <a:avLst/>
          </a:prstGeom>
          <a:solidFill>
            <a:schemeClr val="accent3">
              <a:lumMod val="85000"/>
            </a:schemeClr>
          </a:solidFill>
          <a:ln w="9525">
            <a:solidFill>
              <a:schemeClr val="tx1"/>
            </a:solidFill>
            <a:miter lim="800000"/>
            <a:headEnd/>
            <a:tailEnd/>
          </a:ln>
        </p:spPr>
        <p:txBody>
          <a:bodyPr wrap="none" anchor="ctr"/>
          <a:lstStyle/>
          <a:p>
            <a:pPr algn="ctr">
              <a:defRPr/>
            </a:pPr>
            <a:r>
              <a:rPr lang="en-US" sz="900" dirty="0">
                <a:latin typeface="Arial" pitchFamily="34" charset="0"/>
                <a:cs typeface="+mn-cs"/>
              </a:rPr>
              <a:t>AV</a:t>
            </a:r>
            <a:r>
              <a:rPr lang="en-US" sz="900" dirty="0">
                <a:solidFill>
                  <a:srgbClr val="FF0000"/>
                </a:solidFill>
                <a:latin typeface="Arial" pitchFamily="34" charset="0"/>
                <a:cs typeface="+mn-cs"/>
              </a:rPr>
              <a:t> </a:t>
            </a:r>
            <a:r>
              <a:rPr lang="en-US" sz="900" dirty="0">
                <a:latin typeface="Arial" pitchFamily="34" charset="0"/>
                <a:cs typeface="+mn-cs"/>
              </a:rPr>
              <a:t>Table</a:t>
            </a:r>
          </a:p>
        </p:txBody>
      </p:sp>
      <p:sp>
        <p:nvSpPr>
          <p:cNvPr id="5128" name="Text Box 19"/>
          <p:cNvSpPr txBox="1">
            <a:spLocks noChangeArrowheads="1"/>
          </p:cNvSpPr>
          <p:nvPr/>
        </p:nvSpPr>
        <p:spPr bwMode="auto">
          <a:xfrm>
            <a:off x="3733800" y="1143000"/>
            <a:ext cx="609600" cy="1461939"/>
          </a:xfrm>
          <a:prstGeom prst="rect">
            <a:avLst/>
          </a:prstGeom>
          <a:noFill/>
          <a:ln w="9525">
            <a:noFill/>
            <a:miter lim="800000"/>
            <a:headEnd/>
            <a:tailEnd/>
          </a:ln>
        </p:spPr>
        <p:txBody>
          <a:bodyPr wrap="square">
            <a:spAutoFit/>
          </a:bodyPr>
          <a:lstStyle/>
          <a:p>
            <a:r>
              <a:rPr lang="en-US" sz="1000" dirty="0" smtClean="0"/>
              <a:t>DC</a:t>
            </a:r>
          </a:p>
          <a:p>
            <a:endParaRPr lang="en-US" sz="1000" dirty="0" smtClean="0"/>
          </a:p>
          <a:p>
            <a:r>
              <a:rPr lang="en-US" sz="1000" dirty="0" smtClean="0"/>
              <a:t>PA</a:t>
            </a:r>
          </a:p>
          <a:p>
            <a:endParaRPr lang="en-US" sz="1000" dirty="0" smtClean="0"/>
          </a:p>
          <a:p>
            <a:r>
              <a:rPr lang="en-US" sz="1000" dirty="0" smtClean="0"/>
              <a:t>CBC</a:t>
            </a:r>
            <a:endParaRPr lang="en-US" sz="1000" dirty="0"/>
          </a:p>
          <a:p>
            <a:endParaRPr lang="en-US" sz="1000" dirty="0"/>
          </a:p>
          <a:p>
            <a:endParaRPr lang="en-US" sz="1000" dirty="0"/>
          </a:p>
          <a:p>
            <a:r>
              <a:rPr lang="en-US" sz="1000" dirty="0" smtClean="0"/>
              <a:t>USDA</a:t>
            </a:r>
            <a:endParaRPr lang="en-US" sz="1000" dirty="0"/>
          </a:p>
          <a:p>
            <a:endParaRPr lang="en-US" sz="900" dirty="0"/>
          </a:p>
        </p:txBody>
      </p:sp>
      <p:sp>
        <p:nvSpPr>
          <p:cNvPr id="5129" name="Text Box 21"/>
          <p:cNvSpPr txBox="1">
            <a:spLocks noChangeArrowheads="1"/>
          </p:cNvSpPr>
          <p:nvPr/>
        </p:nvSpPr>
        <p:spPr bwMode="auto">
          <a:xfrm>
            <a:off x="4724400" y="3886200"/>
            <a:ext cx="1066800" cy="366713"/>
          </a:xfrm>
          <a:prstGeom prst="rect">
            <a:avLst/>
          </a:prstGeom>
          <a:noFill/>
          <a:ln w="9525">
            <a:noFill/>
            <a:miter lim="800000"/>
            <a:headEnd/>
            <a:tailEnd/>
          </a:ln>
        </p:spPr>
        <p:txBody>
          <a:bodyPr>
            <a:spAutoFit/>
          </a:bodyPr>
          <a:lstStyle/>
          <a:p>
            <a:endParaRPr lang="en-US"/>
          </a:p>
        </p:txBody>
      </p:sp>
      <p:sp>
        <p:nvSpPr>
          <p:cNvPr id="5130" name="Text Box 22"/>
          <p:cNvSpPr txBox="1">
            <a:spLocks noChangeArrowheads="1"/>
          </p:cNvSpPr>
          <p:nvPr/>
        </p:nvSpPr>
        <p:spPr bwMode="auto">
          <a:xfrm>
            <a:off x="6400800" y="1143000"/>
            <a:ext cx="533400" cy="1631216"/>
          </a:xfrm>
          <a:prstGeom prst="rect">
            <a:avLst/>
          </a:prstGeom>
          <a:noFill/>
          <a:ln w="9525">
            <a:noFill/>
            <a:miter lim="800000"/>
            <a:headEnd/>
            <a:tailEnd/>
          </a:ln>
        </p:spPr>
        <p:txBody>
          <a:bodyPr>
            <a:spAutoFit/>
          </a:bodyPr>
          <a:lstStyle/>
          <a:p>
            <a:r>
              <a:rPr lang="en-US" sz="1000" dirty="0" smtClean="0"/>
              <a:t>DE</a:t>
            </a:r>
          </a:p>
          <a:p>
            <a:endParaRPr lang="en-US" sz="1000" dirty="0"/>
          </a:p>
          <a:p>
            <a:r>
              <a:rPr lang="en-US" sz="1000" dirty="0" smtClean="0"/>
              <a:t>NY</a:t>
            </a:r>
          </a:p>
          <a:p>
            <a:endParaRPr lang="en-US" sz="1000" dirty="0" smtClean="0"/>
          </a:p>
          <a:p>
            <a:r>
              <a:rPr lang="en-US" sz="1000" dirty="0" smtClean="0"/>
              <a:t>WV</a:t>
            </a:r>
            <a:endParaRPr lang="en-US" sz="1000" dirty="0"/>
          </a:p>
          <a:p>
            <a:endParaRPr lang="en-US" sz="1000" dirty="0" smtClean="0"/>
          </a:p>
          <a:p>
            <a:endParaRPr lang="en-US" sz="1000" dirty="0"/>
          </a:p>
          <a:p>
            <a:r>
              <a:rPr lang="en-US" sz="1000" dirty="0"/>
              <a:t>CBP </a:t>
            </a:r>
            <a:r>
              <a:rPr lang="en-US" sz="1000" dirty="0" smtClean="0"/>
              <a:t>Dir</a:t>
            </a:r>
            <a:endParaRPr lang="en-US" sz="1000" dirty="0"/>
          </a:p>
          <a:p>
            <a:endParaRPr lang="en-US" sz="1000" dirty="0"/>
          </a:p>
        </p:txBody>
      </p:sp>
      <p:sp>
        <p:nvSpPr>
          <p:cNvPr id="40975" name="Rectangle 24"/>
          <p:cNvSpPr>
            <a:spLocks noChangeArrowheads="1"/>
          </p:cNvSpPr>
          <p:nvPr/>
        </p:nvSpPr>
        <p:spPr bwMode="auto">
          <a:xfrm>
            <a:off x="3276600" y="3886200"/>
            <a:ext cx="1752600" cy="1905000"/>
          </a:xfrm>
          <a:prstGeom prst="rect">
            <a:avLst/>
          </a:prstGeom>
          <a:solidFill>
            <a:schemeClr val="tx2">
              <a:lumMod val="50000"/>
              <a:lumOff val="50000"/>
            </a:schemeClr>
          </a:solidFill>
          <a:ln w="9525">
            <a:solidFill>
              <a:schemeClr val="tx1"/>
            </a:solidFill>
            <a:miter lim="800000"/>
            <a:headEnd/>
            <a:tailEnd/>
          </a:ln>
        </p:spPr>
        <p:txBody>
          <a:bodyPr wrap="none" anchor="ctr"/>
          <a:lstStyle/>
          <a:p>
            <a:pPr algn="ctr">
              <a:defRPr/>
            </a:pPr>
            <a:r>
              <a:rPr lang="en-US" sz="2000" dirty="0">
                <a:solidFill>
                  <a:schemeClr val="bg1"/>
                </a:solidFill>
                <a:latin typeface="Arial" pitchFamily="34" charset="0"/>
                <a:cs typeface="+mn-cs"/>
              </a:rPr>
              <a:t>35 Chairs</a:t>
            </a:r>
          </a:p>
        </p:txBody>
      </p:sp>
      <p:sp>
        <p:nvSpPr>
          <p:cNvPr id="19" name="TextBox 18"/>
          <p:cNvSpPr txBox="1"/>
          <p:nvPr/>
        </p:nvSpPr>
        <p:spPr>
          <a:xfrm>
            <a:off x="152400" y="1100139"/>
            <a:ext cx="2532063" cy="4355038"/>
          </a:xfrm>
          <a:prstGeom prst="rect">
            <a:avLst/>
          </a:prstGeom>
          <a:noFill/>
        </p:spPr>
        <p:txBody>
          <a:bodyPr wrap="square">
            <a:spAutoFit/>
          </a:bodyPr>
          <a:lstStyle/>
          <a:p>
            <a:pPr>
              <a:defRPr/>
            </a:pPr>
            <a:r>
              <a:rPr lang="en-US" sz="1100" b="1" dirty="0">
                <a:latin typeface="Arial" pitchFamily="34" charset="0"/>
                <a:cs typeface="+mn-cs"/>
              </a:rPr>
              <a:t>Checklist:</a:t>
            </a:r>
          </a:p>
          <a:p>
            <a:pPr>
              <a:defRPr/>
            </a:pPr>
            <a:r>
              <a:rPr lang="en-US" sz="1100" b="1" i="1" dirty="0">
                <a:latin typeface="Arial" pitchFamily="34" charset="0"/>
                <a:cs typeface="+mn-cs"/>
              </a:rPr>
              <a:t>State House to provide:</a:t>
            </a:r>
            <a:endParaRPr lang="en-US" sz="1100" i="1" dirty="0">
              <a:latin typeface="Arial" pitchFamily="34" charset="0"/>
              <a:cs typeface="+mn-cs"/>
            </a:endParaRPr>
          </a:p>
          <a:p>
            <a:pPr>
              <a:buFont typeface="Arial" pitchFamily="34" charset="0"/>
              <a:buChar char="•"/>
              <a:defRPr/>
            </a:pPr>
            <a:r>
              <a:rPr lang="en-US" sz="1050" i="1" dirty="0">
                <a:latin typeface="Arial" pitchFamily="34" charset="0"/>
                <a:cs typeface="+mn-cs"/>
              </a:rPr>
              <a:t>A/V</a:t>
            </a:r>
          </a:p>
          <a:p>
            <a:pPr lvl="1">
              <a:buFont typeface="Arial" pitchFamily="34" charset="0"/>
              <a:buChar char="•"/>
              <a:defRPr/>
            </a:pPr>
            <a:r>
              <a:rPr lang="en-US" sz="1050" i="1" dirty="0">
                <a:latin typeface="Arial" pitchFamily="34" charset="0"/>
                <a:cs typeface="+mn-cs"/>
              </a:rPr>
              <a:t>Projector</a:t>
            </a:r>
          </a:p>
          <a:p>
            <a:pPr lvl="1">
              <a:buFont typeface="Arial" pitchFamily="34" charset="0"/>
              <a:buChar char="•"/>
              <a:defRPr/>
            </a:pPr>
            <a:r>
              <a:rPr lang="en-US" sz="1050" i="1" dirty="0">
                <a:latin typeface="Arial" pitchFamily="34" charset="0"/>
                <a:cs typeface="+mn-cs"/>
              </a:rPr>
              <a:t>Screen</a:t>
            </a:r>
          </a:p>
          <a:p>
            <a:pPr lvl="1">
              <a:buFont typeface="Arial" pitchFamily="34" charset="0"/>
              <a:buChar char="•"/>
              <a:defRPr/>
            </a:pPr>
            <a:r>
              <a:rPr lang="en-US" sz="1050" i="1" dirty="0">
                <a:latin typeface="Arial" pitchFamily="34" charset="0"/>
                <a:cs typeface="+mn-cs"/>
              </a:rPr>
              <a:t>Wireless internet</a:t>
            </a:r>
          </a:p>
          <a:p>
            <a:pPr>
              <a:buFont typeface="Arial" pitchFamily="34" charset="0"/>
              <a:buChar char="•"/>
              <a:defRPr/>
            </a:pPr>
            <a:r>
              <a:rPr lang="en-US" sz="1050" i="1" dirty="0">
                <a:latin typeface="Arial" pitchFamily="34" charset="0"/>
                <a:cs typeface="+mn-cs"/>
              </a:rPr>
              <a:t>Chairs for guests </a:t>
            </a:r>
          </a:p>
          <a:p>
            <a:pPr>
              <a:buFont typeface="Arial" pitchFamily="34" charset="0"/>
              <a:buChar char="•"/>
              <a:defRPr/>
            </a:pPr>
            <a:r>
              <a:rPr lang="en-US" sz="1050" i="1" dirty="0">
                <a:latin typeface="Arial" pitchFamily="34" charset="0"/>
                <a:cs typeface="+mn-cs"/>
              </a:rPr>
              <a:t>8ft tables w/linens</a:t>
            </a:r>
          </a:p>
          <a:p>
            <a:pPr>
              <a:buFont typeface="Arial" pitchFamily="34" charset="0"/>
              <a:buChar char="•"/>
              <a:defRPr/>
            </a:pPr>
            <a:r>
              <a:rPr lang="en-US" sz="1050" i="1" dirty="0">
                <a:latin typeface="Arial" pitchFamily="34" charset="0"/>
                <a:cs typeface="+mn-cs"/>
              </a:rPr>
              <a:t> Table: Sign-in for press, agendas, </a:t>
            </a:r>
            <a:r>
              <a:rPr lang="en-US" sz="1050" i="1" dirty="0" err="1">
                <a:latin typeface="Arial" pitchFamily="34" charset="0"/>
                <a:cs typeface="+mn-cs"/>
              </a:rPr>
              <a:t>etc</a:t>
            </a:r>
            <a:r>
              <a:rPr lang="en-US" sz="1050" i="1" dirty="0">
                <a:latin typeface="Arial" pitchFamily="34" charset="0"/>
                <a:cs typeface="+mn-cs"/>
              </a:rPr>
              <a:t> needed outside of the room</a:t>
            </a:r>
          </a:p>
          <a:p>
            <a:pPr>
              <a:buFont typeface="Arial" pitchFamily="34" charset="0"/>
              <a:buChar char="•"/>
              <a:defRPr/>
            </a:pPr>
            <a:r>
              <a:rPr lang="en-US" sz="1050" i="1" dirty="0">
                <a:latin typeface="Arial" pitchFamily="34" charset="0"/>
                <a:cs typeface="+mn-cs"/>
              </a:rPr>
              <a:t>Water pitchers &amp; glasses</a:t>
            </a:r>
          </a:p>
          <a:p>
            <a:pPr>
              <a:buFont typeface="Arial" pitchFamily="34" charset="0"/>
              <a:buChar char="•"/>
              <a:defRPr/>
            </a:pPr>
            <a:r>
              <a:rPr lang="en-US" sz="1050" i="1" dirty="0">
                <a:latin typeface="Arial" pitchFamily="34" charset="0"/>
                <a:cs typeface="+mn-cs"/>
              </a:rPr>
              <a:t>Overflow Rooms:  no food allowed</a:t>
            </a:r>
          </a:p>
          <a:p>
            <a:pPr marL="228600" indent="-228600">
              <a:buFont typeface="+mj-lt"/>
              <a:buAutoNum type="arabicPeriod"/>
              <a:defRPr/>
            </a:pPr>
            <a:r>
              <a:rPr lang="en-US" sz="1050" i="1" dirty="0">
                <a:latin typeface="Arial" pitchFamily="34" charset="0"/>
                <a:cs typeface="+mn-cs"/>
              </a:rPr>
              <a:t>House Chamber Lounge 1</a:t>
            </a:r>
            <a:r>
              <a:rPr lang="en-US" sz="1050" i="1" baseline="30000" dirty="0">
                <a:latin typeface="Arial" pitchFamily="34" charset="0"/>
                <a:cs typeface="+mn-cs"/>
              </a:rPr>
              <a:t>st</a:t>
            </a:r>
            <a:r>
              <a:rPr lang="en-US" sz="1050" i="1" dirty="0">
                <a:latin typeface="Arial" pitchFamily="34" charset="0"/>
                <a:cs typeface="+mn-cs"/>
              </a:rPr>
              <a:t> floor</a:t>
            </a:r>
          </a:p>
          <a:p>
            <a:pPr>
              <a:defRPr/>
            </a:pPr>
            <a:r>
              <a:rPr lang="en-US" sz="1050" i="1" dirty="0">
                <a:latin typeface="Arial" pitchFamily="34" charset="0"/>
                <a:cs typeface="+mn-cs"/>
              </a:rPr>
              <a:t>(40 people): televise, possible live feed</a:t>
            </a:r>
          </a:p>
          <a:p>
            <a:pPr>
              <a:defRPr/>
            </a:pPr>
            <a:r>
              <a:rPr lang="en-US" sz="1050" i="1" dirty="0">
                <a:latin typeface="Arial" pitchFamily="34" charset="0"/>
                <a:cs typeface="+mn-cs"/>
              </a:rPr>
              <a:t>to outside</a:t>
            </a:r>
          </a:p>
          <a:p>
            <a:pPr>
              <a:defRPr/>
            </a:pPr>
            <a:r>
              <a:rPr lang="en-US" sz="1050" i="1" dirty="0">
                <a:latin typeface="Arial" pitchFamily="34" charset="0"/>
                <a:cs typeface="+mn-cs"/>
              </a:rPr>
              <a:t>2. House Chambers (backup) 141 people</a:t>
            </a:r>
          </a:p>
          <a:p>
            <a:pPr>
              <a:defRPr/>
            </a:pPr>
            <a:endParaRPr lang="en-US" sz="1100" b="1" i="1" dirty="0">
              <a:latin typeface="Arial" pitchFamily="34" charset="0"/>
              <a:cs typeface="+mn-cs"/>
            </a:endParaRPr>
          </a:p>
          <a:p>
            <a:pPr>
              <a:defRPr/>
            </a:pPr>
            <a:r>
              <a:rPr lang="en-US" sz="1100" b="1" i="1" dirty="0">
                <a:latin typeface="Arial" pitchFamily="34" charset="0"/>
                <a:cs typeface="+mn-cs"/>
              </a:rPr>
              <a:t>CBP to provide:</a:t>
            </a:r>
          </a:p>
          <a:p>
            <a:pPr>
              <a:buFont typeface="Arial" pitchFamily="34" charset="0"/>
              <a:buChar char="•"/>
              <a:defRPr/>
            </a:pPr>
            <a:r>
              <a:rPr lang="en-US" sz="1050" i="1" dirty="0">
                <a:latin typeface="Arial" pitchFamily="34" charset="0"/>
                <a:cs typeface="+mn-cs"/>
              </a:rPr>
              <a:t>Nameplates</a:t>
            </a:r>
          </a:p>
          <a:p>
            <a:pPr>
              <a:buFont typeface="Arial" pitchFamily="34" charset="0"/>
              <a:buChar char="•"/>
              <a:defRPr/>
            </a:pPr>
            <a:r>
              <a:rPr lang="en-US" sz="1050" i="1" dirty="0">
                <a:latin typeface="Arial" pitchFamily="34" charset="0"/>
                <a:cs typeface="+mn-cs"/>
              </a:rPr>
              <a:t>Gavel/strike plate</a:t>
            </a:r>
          </a:p>
          <a:p>
            <a:pPr>
              <a:buFont typeface="Arial" pitchFamily="34" charset="0"/>
              <a:buChar char="•"/>
              <a:defRPr/>
            </a:pPr>
            <a:r>
              <a:rPr lang="en-US" sz="1050" i="1" dirty="0">
                <a:latin typeface="Arial" pitchFamily="34" charset="0"/>
                <a:cs typeface="+mn-cs"/>
              </a:rPr>
              <a:t>Laptop</a:t>
            </a:r>
          </a:p>
          <a:p>
            <a:pPr>
              <a:buFont typeface="Arial" pitchFamily="34" charset="0"/>
              <a:buChar char="•"/>
              <a:defRPr/>
            </a:pPr>
            <a:r>
              <a:rPr lang="en-US" sz="1050" i="1" dirty="0">
                <a:latin typeface="Arial" pitchFamily="34" charset="0"/>
                <a:cs typeface="+mn-cs"/>
              </a:rPr>
              <a:t>Banner (placement TBD</a:t>
            </a:r>
            <a:r>
              <a:rPr lang="en-US" sz="1100" i="1" dirty="0">
                <a:latin typeface="Arial" pitchFamily="34" charset="0"/>
                <a:cs typeface="+mn-cs"/>
              </a:rPr>
              <a:t>)</a:t>
            </a:r>
          </a:p>
          <a:p>
            <a:pPr>
              <a:buFont typeface="Arial" pitchFamily="34" charset="0"/>
              <a:buChar char="•"/>
              <a:defRPr/>
            </a:pPr>
            <a:endParaRPr lang="en-US" sz="1100" i="1" dirty="0">
              <a:latin typeface="Arial" pitchFamily="34" charset="0"/>
              <a:cs typeface="+mn-cs"/>
            </a:endParaRPr>
          </a:p>
          <a:p>
            <a:pPr>
              <a:buFont typeface="Arial" pitchFamily="34" charset="0"/>
              <a:buChar char="•"/>
              <a:defRPr/>
            </a:pPr>
            <a:r>
              <a:rPr lang="en-US" sz="1100" i="1" u="sng" dirty="0">
                <a:latin typeface="Arial" pitchFamily="34" charset="0"/>
                <a:cs typeface="+mn-cs"/>
              </a:rPr>
              <a:t>AV Table shown in two  potential locations </a:t>
            </a:r>
            <a:endParaRPr lang="en-US" sz="2400" dirty="0">
              <a:latin typeface="Arial" pitchFamily="34" charset="0"/>
              <a:cs typeface="+mn-cs"/>
            </a:endParaRPr>
          </a:p>
        </p:txBody>
      </p:sp>
      <p:sp>
        <p:nvSpPr>
          <p:cNvPr id="21" name="Rectangle 24"/>
          <p:cNvSpPr>
            <a:spLocks noChangeArrowheads="1"/>
          </p:cNvSpPr>
          <p:nvPr/>
        </p:nvSpPr>
        <p:spPr bwMode="auto">
          <a:xfrm>
            <a:off x="5791200" y="3886200"/>
            <a:ext cx="1600200" cy="1905000"/>
          </a:xfrm>
          <a:prstGeom prst="rect">
            <a:avLst/>
          </a:prstGeom>
          <a:solidFill>
            <a:schemeClr val="tx2">
              <a:lumMod val="50000"/>
              <a:lumOff val="50000"/>
            </a:schemeClr>
          </a:solidFill>
          <a:ln w="9525">
            <a:solidFill>
              <a:schemeClr val="tx1"/>
            </a:solidFill>
            <a:miter lim="800000"/>
            <a:headEnd/>
            <a:tailEnd/>
          </a:ln>
        </p:spPr>
        <p:txBody>
          <a:bodyPr wrap="none" anchor="ctr"/>
          <a:lstStyle/>
          <a:p>
            <a:pPr algn="ctr">
              <a:defRPr/>
            </a:pPr>
            <a:r>
              <a:rPr lang="en-US" sz="2000" dirty="0">
                <a:solidFill>
                  <a:schemeClr val="bg1"/>
                </a:solidFill>
                <a:latin typeface="Arial" pitchFamily="34" charset="0"/>
                <a:cs typeface="+mn-cs"/>
              </a:rPr>
              <a:t>35 Chairs</a:t>
            </a:r>
          </a:p>
        </p:txBody>
      </p:sp>
      <p:sp>
        <p:nvSpPr>
          <p:cNvPr id="5134" name="Rectangle 11"/>
          <p:cNvSpPr>
            <a:spLocks noChangeArrowheads="1"/>
          </p:cNvSpPr>
          <p:nvPr/>
        </p:nvSpPr>
        <p:spPr bwMode="auto">
          <a:xfrm rot="-5400000">
            <a:off x="4610100" y="2019300"/>
            <a:ext cx="457200" cy="1143000"/>
          </a:xfrm>
          <a:prstGeom prst="rect">
            <a:avLst/>
          </a:prstGeom>
          <a:solidFill>
            <a:srgbClr val="0070C0"/>
          </a:solidFill>
          <a:ln w="9525">
            <a:solidFill>
              <a:schemeClr val="tx1"/>
            </a:solidFill>
            <a:miter lim="800000"/>
            <a:headEnd/>
            <a:tailEnd/>
          </a:ln>
        </p:spPr>
        <p:txBody>
          <a:bodyPr wrap="none" anchor="ctr"/>
          <a:lstStyle/>
          <a:p>
            <a:pPr algn="ctr"/>
            <a:r>
              <a:rPr lang="en-US" sz="800">
                <a:solidFill>
                  <a:schemeClr val="bg1"/>
                </a:solidFill>
              </a:rPr>
              <a:t>8 ft </a:t>
            </a:r>
          </a:p>
          <a:p>
            <a:pPr algn="ctr"/>
            <a:r>
              <a:rPr lang="en-US" sz="800">
                <a:solidFill>
                  <a:schemeClr val="bg1"/>
                </a:solidFill>
              </a:rPr>
              <a:t>EC </a:t>
            </a:r>
          </a:p>
          <a:p>
            <a:pPr algn="ctr"/>
            <a:r>
              <a:rPr lang="en-US" sz="800">
                <a:solidFill>
                  <a:schemeClr val="bg1"/>
                </a:solidFill>
              </a:rPr>
              <a:t>table</a:t>
            </a:r>
          </a:p>
        </p:txBody>
      </p:sp>
      <p:sp>
        <p:nvSpPr>
          <p:cNvPr id="5135" name="Rectangle 11"/>
          <p:cNvSpPr>
            <a:spLocks noChangeArrowheads="1"/>
          </p:cNvSpPr>
          <p:nvPr/>
        </p:nvSpPr>
        <p:spPr bwMode="auto">
          <a:xfrm rot="-5400000">
            <a:off x="5676900" y="2095500"/>
            <a:ext cx="457200" cy="990600"/>
          </a:xfrm>
          <a:prstGeom prst="rect">
            <a:avLst/>
          </a:prstGeom>
          <a:solidFill>
            <a:srgbClr val="0070C0"/>
          </a:solidFill>
          <a:ln w="9525">
            <a:solidFill>
              <a:schemeClr val="tx1"/>
            </a:solidFill>
            <a:miter lim="800000"/>
            <a:headEnd/>
            <a:tailEnd/>
          </a:ln>
        </p:spPr>
        <p:txBody>
          <a:bodyPr wrap="none" anchor="ctr"/>
          <a:lstStyle/>
          <a:p>
            <a:pPr algn="ctr"/>
            <a:r>
              <a:rPr lang="en-US" sz="800">
                <a:solidFill>
                  <a:schemeClr val="bg1"/>
                </a:solidFill>
              </a:rPr>
              <a:t>8 ft </a:t>
            </a:r>
          </a:p>
          <a:p>
            <a:pPr algn="ctr"/>
            <a:r>
              <a:rPr lang="en-US" sz="800">
                <a:solidFill>
                  <a:schemeClr val="bg1"/>
                </a:solidFill>
              </a:rPr>
              <a:t>EC </a:t>
            </a:r>
          </a:p>
          <a:p>
            <a:pPr algn="ctr"/>
            <a:r>
              <a:rPr lang="en-US" sz="800">
                <a:solidFill>
                  <a:schemeClr val="bg1"/>
                </a:solidFill>
              </a:rPr>
              <a:t>table</a:t>
            </a:r>
          </a:p>
        </p:txBody>
      </p:sp>
      <p:sp>
        <p:nvSpPr>
          <p:cNvPr id="5136" name="Text Box 22"/>
          <p:cNvSpPr txBox="1">
            <a:spLocks noChangeArrowheads="1"/>
          </p:cNvSpPr>
          <p:nvPr/>
        </p:nvSpPr>
        <p:spPr bwMode="auto">
          <a:xfrm>
            <a:off x="5105400" y="5410200"/>
            <a:ext cx="458788" cy="244475"/>
          </a:xfrm>
          <a:prstGeom prst="rect">
            <a:avLst/>
          </a:prstGeom>
          <a:noFill/>
          <a:ln w="9525">
            <a:noFill/>
            <a:miter lim="800000"/>
            <a:headEnd/>
            <a:tailEnd/>
          </a:ln>
        </p:spPr>
        <p:txBody>
          <a:bodyPr>
            <a:spAutoFit/>
          </a:bodyPr>
          <a:lstStyle/>
          <a:p>
            <a:r>
              <a:rPr lang="en-US" sz="1000"/>
              <a:t>Aisle</a:t>
            </a:r>
          </a:p>
        </p:txBody>
      </p:sp>
      <p:sp>
        <p:nvSpPr>
          <p:cNvPr id="28" name="Rectangle 25"/>
          <p:cNvSpPr>
            <a:spLocks noChangeArrowheads="1"/>
          </p:cNvSpPr>
          <p:nvPr/>
        </p:nvSpPr>
        <p:spPr bwMode="auto">
          <a:xfrm>
            <a:off x="7086600" y="1219200"/>
            <a:ext cx="228600" cy="1447800"/>
          </a:xfrm>
          <a:prstGeom prst="rect">
            <a:avLst/>
          </a:prstGeom>
          <a:solidFill>
            <a:schemeClr val="accent3">
              <a:lumMod val="50000"/>
            </a:schemeClr>
          </a:solidFill>
          <a:ln w="9525">
            <a:solidFill>
              <a:schemeClr val="tx1"/>
            </a:solidFill>
            <a:miter lim="800000"/>
            <a:headEnd/>
            <a:tailEnd/>
          </a:ln>
        </p:spPr>
        <p:txBody>
          <a:bodyPr wrap="none" anchor="ctr"/>
          <a:lstStyle/>
          <a:p>
            <a:pPr algn="ctr">
              <a:defRPr/>
            </a:pPr>
            <a:r>
              <a:rPr lang="en-US" sz="800" dirty="0">
                <a:solidFill>
                  <a:schemeClr val="bg1"/>
                </a:solidFill>
                <a:latin typeface="Arial" pitchFamily="34" charset="0"/>
                <a:cs typeface="+mn-cs"/>
              </a:rPr>
              <a:t>+1’s</a:t>
            </a:r>
          </a:p>
          <a:p>
            <a:pPr algn="ctr">
              <a:defRPr/>
            </a:pPr>
            <a:r>
              <a:rPr lang="en-US" sz="800" dirty="0">
                <a:solidFill>
                  <a:schemeClr val="bg1"/>
                </a:solidFill>
                <a:latin typeface="Arial" pitchFamily="34" charset="0"/>
                <a:cs typeface="+mn-cs"/>
              </a:rPr>
              <a:t>chairs</a:t>
            </a:r>
          </a:p>
        </p:txBody>
      </p:sp>
      <p:sp>
        <p:nvSpPr>
          <p:cNvPr id="22" name="Rectangle 24"/>
          <p:cNvSpPr>
            <a:spLocks noChangeArrowheads="1"/>
          </p:cNvSpPr>
          <p:nvPr/>
        </p:nvSpPr>
        <p:spPr bwMode="auto">
          <a:xfrm>
            <a:off x="5791200" y="4191000"/>
            <a:ext cx="1600200" cy="228600"/>
          </a:xfrm>
          <a:prstGeom prst="rect">
            <a:avLst/>
          </a:prstGeom>
          <a:solidFill>
            <a:schemeClr val="tx2">
              <a:lumMod val="50000"/>
              <a:lumOff val="50000"/>
            </a:schemeClr>
          </a:solidFill>
          <a:ln w="9525">
            <a:solidFill>
              <a:schemeClr val="tx1"/>
            </a:solidFill>
            <a:miter lim="800000"/>
            <a:headEnd/>
            <a:tailEnd/>
          </a:ln>
        </p:spPr>
        <p:txBody>
          <a:bodyPr wrap="none" anchor="ctr"/>
          <a:lstStyle/>
          <a:p>
            <a:pPr algn="ctr">
              <a:defRPr/>
            </a:pPr>
            <a:r>
              <a:rPr lang="en-US" sz="1400" dirty="0" smtClean="0">
                <a:solidFill>
                  <a:schemeClr val="bg1"/>
                </a:solidFill>
                <a:latin typeface="Arial" pitchFamily="34" charset="0"/>
                <a:cs typeface="+mn-cs"/>
              </a:rPr>
              <a:t>Reserved GIT Chairs</a:t>
            </a:r>
            <a:endParaRPr lang="en-US" sz="1400" dirty="0">
              <a:solidFill>
                <a:schemeClr val="bg1"/>
              </a:solidFill>
              <a:latin typeface="Arial" pitchFamily="34" charset="0"/>
              <a:cs typeface="+mn-cs"/>
            </a:endParaRPr>
          </a:p>
        </p:txBody>
      </p:sp>
      <p:sp>
        <p:nvSpPr>
          <p:cNvPr id="5139" name="Text Box 7"/>
          <p:cNvSpPr txBox="1">
            <a:spLocks noChangeArrowheads="1"/>
          </p:cNvSpPr>
          <p:nvPr/>
        </p:nvSpPr>
        <p:spPr bwMode="auto">
          <a:xfrm>
            <a:off x="0" y="6334125"/>
            <a:ext cx="2438400" cy="400050"/>
          </a:xfrm>
          <a:prstGeom prst="rect">
            <a:avLst/>
          </a:prstGeom>
          <a:solidFill>
            <a:schemeClr val="bg2">
              <a:alpha val="50195"/>
            </a:schemeClr>
          </a:solidFill>
          <a:ln w="50800">
            <a:solidFill>
              <a:schemeClr val="tx1"/>
            </a:solidFill>
            <a:miter lim="800000"/>
            <a:headEnd/>
            <a:tailEnd/>
          </a:ln>
        </p:spPr>
        <p:txBody>
          <a:bodyPr>
            <a:spAutoFit/>
          </a:bodyPr>
          <a:lstStyle/>
          <a:p>
            <a:r>
              <a:rPr lang="en-US" sz="1000" b="1" i="1"/>
              <a:t>Contact: Lori Mackey, CBPO</a:t>
            </a:r>
          </a:p>
          <a:p>
            <a:r>
              <a:rPr lang="en-US" sz="1000" b="1" i="1"/>
              <a:t>mackey.lori@epa.gov, (410)267-5715</a:t>
            </a:r>
          </a:p>
        </p:txBody>
      </p:sp>
      <p:sp>
        <p:nvSpPr>
          <p:cNvPr id="32" name="Rectangle 24"/>
          <p:cNvSpPr>
            <a:spLocks noChangeArrowheads="1"/>
          </p:cNvSpPr>
          <p:nvPr/>
        </p:nvSpPr>
        <p:spPr bwMode="auto">
          <a:xfrm>
            <a:off x="5791200" y="4419600"/>
            <a:ext cx="1600200" cy="228600"/>
          </a:xfrm>
          <a:prstGeom prst="rect">
            <a:avLst/>
          </a:prstGeom>
          <a:solidFill>
            <a:schemeClr val="tx2">
              <a:lumMod val="50000"/>
              <a:lumOff val="50000"/>
            </a:schemeClr>
          </a:solidFill>
          <a:ln w="9525">
            <a:solidFill>
              <a:schemeClr val="tx1"/>
            </a:solidFill>
            <a:miter lim="800000"/>
            <a:headEnd/>
            <a:tailEnd/>
          </a:ln>
        </p:spPr>
        <p:txBody>
          <a:bodyPr wrap="none" anchor="ctr"/>
          <a:lstStyle/>
          <a:p>
            <a:pPr algn="ctr">
              <a:defRPr/>
            </a:pPr>
            <a:r>
              <a:rPr lang="en-US" sz="1400" dirty="0">
                <a:solidFill>
                  <a:schemeClr val="bg1"/>
                </a:solidFill>
                <a:latin typeface="Arial" pitchFamily="34" charset="0"/>
                <a:cs typeface="+mn-cs"/>
              </a:rPr>
              <a:t>Reserved PSC</a:t>
            </a:r>
          </a:p>
        </p:txBody>
      </p:sp>
      <p:sp>
        <p:nvSpPr>
          <p:cNvPr id="5141" name="TextBox 2"/>
          <p:cNvSpPr txBox="1">
            <a:spLocks noChangeArrowheads="1"/>
          </p:cNvSpPr>
          <p:nvPr/>
        </p:nvSpPr>
        <p:spPr bwMode="auto">
          <a:xfrm flipH="1">
            <a:off x="8001000" y="990600"/>
            <a:ext cx="533400" cy="338138"/>
          </a:xfrm>
          <a:prstGeom prst="rect">
            <a:avLst/>
          </a:prstGeom>
          <a:noFill/>
          <a:ln w="9525">
            <a:solidFill>
              <a:srgbClr val="FF0000"/>
            </a:solidFill>
            <a:miter lim="800000"/>
            <a:headEnd/>
            <a:tailEnd/>
          </a:ln>
        </p:spPr>
        <p:txBody>
          <a:bodyPr>
            <a:spAutoFit/>
          </a:bodyPr>
          <a:lstStyle/>
          <a:p>
            <a:r>
              <a:rPr lang="en-US" sz="800" dirty="0"/>
              <a:t>Screen</a:t>
            </a:r>
            <a:r>
              <a:rPr lang="en-US" sz="800" dirty="0">
                <a:solidFill>
                  <a:srgbClr val="FF0000"/>
                </a:solidFill>
              </a:rPr>
              <a:t> ??</a:t>
            </a:r>
          </a:p>
        </p:txBody>
      </p:sp>
      <p:pic>
        <p:nvPicPr>
          <p:cNvPr id="5142" name="Picture 3"/>
          <p:cNvPicPr>
            <a:picLocks noChangeAspect="1"/>
          </p:cNvPicPr>
          <p:nvPr/>
        </p:nvPicPr>
        <p:blipFill>
          <a:blip r:embed="rId3" cstate="print"/>
          <a:srcRect/>
          <a:stretch>
            <a:fillRect/>
          </a:stretch>
        </p:blipFill>
        <p:spPr bwMode="auto">
          <a:xfrm>
            <a:off x="4718050" y="1003300"/>
            <a:ext cx="1231900" cy="476250"/>
          </a:xfrm>
          <a:prstGeom prst="rect">
            <a:avLst/>
          </a:prstGeom>
          <a:noFill/>
          <a:ln w="9525">
            <a:noFill/>
            <a:miter lim="800000"/>
            <a:headEnd/>
            <a:tailEnd/>
          </a:ln>
        </p:spPr>
      </p:pic>
      <p:sp>
        <p:nvSpPr>
          <p:cNvPr id="5143" name="TextBox 5"/>
          <p:cNvSpPr txBox="1">
            <a:spLocks noChangeArrowheads="1"/>
          </p:cNvSpPr>
          <p:nvPr/>
        </p:nvSpPr>
        <p:spPr bwMode="auto">
          <a:xfrm>
            <a:off x="4495800" y="685800"/>
            <a:ext cx="1905000" cy="246063"/>
          </a:xfrm>
          <a:prstGeom prst="rect">
            <a:avLst/>
          </a:prstGeom>
          <a:noFill/>
          <a:ln w="9525">
            <a:noFill/>
            <a:miter lim="800000"/>
            <a:headEnd/>
            <a:tailEnd/>
          </a:ln>
        </p:spPr>
        <p:txBody>
          <a:bodyPr>
            <a:spAutoFit/>
          </a:bodyPr>
          <a:lstStyle/>
          <a:p>
            <a:r>
              <a:rPr lang="en-US" sz="1000" dirty="0"/>
              <a:t>      EPA     MD      VA</a:t>
            </a:r>
          </a:p>
        </p:txBody>
      </p:sp>
      <p:sp>
        <p:nvSpPr>
          <p:cNvPr id="5144" name="TextBox 9"/>
          <p:cNvSpPr txBox="1">
            <a:spLocks noChangeArrowheads="1"/>
          </p:cNvSpPr>
          <p:nvPr/>
        </p:nvSpPr>
        <p:spPr bwMode="auto">
          <a:xfrm>
            <a:off x="304800" y="76200"/>
            <a:ext cx="946150" cy="246063"/>
          </a:xfrm>
          <a:prstGeom prst="rect">
            <a:avLst/>
          </a:prstGeom>
          <a:noFill/>
          <a:ln w="9525">
            <a:noFill/>
            <a:miter lim="800000"/>
            <a:headEnd/>
            <a:tailEnd/>
          </a:ln>
        </p:spPr>
        <p:txBody>
          <a:bodyPr>
            <a:spAutoFit/>
          </a:bodyPr>
          <a:lstStyle/>
          <a:p>
            <a:r>
              <a:rPr lang="en-US" sz="1000" dirty="0"/>
              <a:t>Entry</a:t>
            </a:r>
          </a:p>
        </p:txBody>
      </p:sp>
      <p:sp>
        <p:nvSpPr>
          <p:cNvPr id="35" name="Rectangle 14"/>
          <p:cNvSpPr>
            <a:spLocks noChangeArrowheads="1"/>
          </p:cNvSpPr>
          <p:nvPr/>
        </p:nvSpPr>
        <p:spPr bwMode="auto">
          <a:xfrm>
            <a:off x="4038600" y="457200"/>
            <a:ext cx="2514600" cy="166688"/>
          </a:xfrm>
          <a:prstGeom prst="rect">
            <a:avLst/>
          </a:prstGeom>
          <a:solidFill>
            <a:schemeClr val="bg1">
              <a:lumMod val="65000"/>
            </a:schemeClr>
          </a:solidFill>
          <a:ln w="9525">
            <a:solidFill>
              <a:schemeClr val="tx1"/>
            </a:solidFill>
            <a:miter lim="800000"/>
            <a:headEnd/>
            <a:tailEnd/>
          </a:ln>
        </p:spPr>
        <p:txBody>
          <a:bodyPr wrap="none" anchor="ctr"/>
          <a:lstStyle/>
          <a:p>
            <a:pPr algn="ctr">
              <a:defRPr/>
            </a:pPr>
            <a:r>
              <a:rPr lang="en-US" sz="1000" dirty="0">
                <a:latin typeface="Arial" pitchFamily="34" charset="0"/>
                <a:cs typeface="+mn-cs"/>
              </a:rPr>
              <a:t>Chairs for +1s</a:t>
            </a:r>
          </a:p>
        </p:txBody>
      </p:sp>
      <p:sp>
        <p:nvSpPr>
          <p:cNvPr id="5147" name="TextBox 35"/>
          <p:cNvSpPr txBox="1">
            <a:spLocks noChangeArrowheads="1"/>
          </p:cNvSpPr>
          <p:nvPr/>
        </p:nvSpPr>
        <p:spPr bwMode="auto">
          <a:xfrm>
            <a:off x="3733800" y="2971800"/>
            <a:ext cx="2743200" cy="400110"/>
          </a:xfrm>
          <a:prstGeom prst="rect">
            <a:avLst/>
          </a:prstGeom>
          <a:noFill/>
          <a:ln w="9525">
            <a:noFill/>
            <a:miter lim="800000"/>
            <a:headEnd/>
            <a:tailEnd/>
          </a:ln>
        </p:spPr>
        <p:txBody>
          <a:bodyPr wrap="square">
            <a:spAutoFit/>
          </a:bodyPr>
          <a:lstStyle/>
          <a:p>
            <a:r>
              <a:rPr lang="en-US" sz="1000" dirty="0"/>
              <a:t>          </a:t>
            </a:r>
            <a:r>
              <a:rPr lang="en-US" sz="1000" dirty="0" smtClean="0"/>
              <a:t>student	  </a:t>
            </a:r>
            <a:r>
              <a:rPr lang="en-US" sz="1000" dirty="0" err="1" smtClean="0"/>
              <a:t>student</a:t>
            </a:r>
            <a:r>
              <a:rPr lang="en-US" sz="1000" dirty="0" smtClean="0"/>
              <a:t>      </a:t>
            </a:r>
            <a:r>
              <a:rPr lang="en-US" sz="1000" dirty="0" err="1" smtClean="0"/>
              <a:t>student</a:t>
            </a:r>
            <a:r>
              <a:rPr lang="en-US" sz="1000" dirty="0" smtClean="0"/>
              <a:t>   </a:t>
            </a:r>
            <a:r>
              <a:rPr lang="en-US" sz="1000" dirty="0" err="1" smtClean="0"/>
              <a:t>student</a:t>
            </a:r>
            <a:r>
              <a:rPr lang="en-US" sz="1000" dirty="0" smtClean="0"/>
              <a:t/>
            </a:r>
            <a:br>
              <a:rPr lang="en-US" sz="1000" dirty="0" smtClean="0"/>
            </a:br>
            <a:r>
              <a:rPr lang="en-US" sz="1000" dirty="0" smtClean="0"/>
              <a:t>             CAC         </a:t>
            </a:r>
            <a:r>
              <a:rPr lang="en-US" sz="1000" dirty="0"/>
              <a:t>LGAC      </a:t>
            </a:r>
            <a:r>
              <a:rPr lang="en-US" sz="1000" dirty="0" smtClean="0"/>
              <a:t> </a:t>
            </a:r>
            <a:r>
              <a:rPr lang="en-US" sz="1000" dirty="0"/>
              <a:t>STAC </a:t>
            </a:r>
          </a:p>
        </p:txBody>
      </p:sp>
      <p:sp>
        <p:nvSpPr>
          <p:cNvPr id="38" name="Rectangle 25"/>
          <p:cNvSpPr>
            <a:spLocks noChangeArrowheads="1"/>
          </p:cNvSpPr>
          <p:nvPr/>
        </p:nvSpPr>
        <p:spPr bwMode="auto">
          <a:xfrm>
            <a:off x="3352800" y="1219200"/>
            <a:ext cx="228600" cy="1447800"/>
          </a:xfrm>
          <a:prstGeom prst="rect">
            <a:avLst/>
          </a:prstGeom>
          <a:solidFill>
            <a:schemeClr val="accent3">
              <a:lumMod val="50000"/>
            </a:schemeClr>
          </a:solidFill>
          <a:ln w="9525">
            <a:solidFill>
              <a:schemeClr val="tx1"/>
            </a:solidFill>
            <a:miter lim="800000"/>
            <a:headEnd/>
            <a:tailEnd/>
          </a:ln>
        </p:spPr>
        <p:txBody>
          <a:bodyPr wrap="none" anchor="ctr"/>
          <a:lstStyle/>
          <a:p>
            <a:pPr algn="ctr">
              <a:defRPr/>
            </a:pPr>
            <a:r>
              <a:rPr lang="en-US" sz="800" dirty="0">
                <a:solidFill>
                  <a:schemeClr val="bg1"/>
                </a:solidFill>
                <a:latin typeface="Arial" pitchFamily="34" charset="0"/>
                <a:cs typeface="+mn-cs"/>
              </a:rPr>
              <a:t>+1’s</a:t>
            </a:r>
          </a:p>
          <a:p>
            <a:pPr algn="ctr">
              <a:defRPr/>
            </a:pPr>
            <a:r>
              <a:rPr lang="en-US" sz="800" dirty="0">
                <a:solidFill>
                  <a:schemeClr val="bg1"/>
                </a:solidFill>
                <a:latin typeface="Arial" pitchFamily="34" charset="0"/>
                <a:cs typeface="+mn-cs"/>
              </a:rPr>
              <a:t>chairs</a:t>
            </a:r>
          </a:p>
        </p:txBody>
      </p:sp>
      <p:sp>
        <p:nvSpPr>
          <p:cNvPr id="30" name="Rectangle 16"/>
          <p:cNvSpPr>
            <a:spLocks noChangeArrowheads="1"/>
          </p:cNvSpPr>
          <p:nvPr/>
        </p:nvSpPr>
        <p:spPr bwMode="auto">
          <a:xfrm rot="16200000">
            <a:off x="8077200" y="3124200"/>
            <a:ext cx="609600" cy="304800"/>
          </a:xfrm>
          <a:prstGeom prst="rect">
            <a:avLst/>
          </a:prstGeom>
          <a:solidFill>
            <a:schemeClr val="accent3">
              <a:lumMod val="85000"/>
            </a:schemeClr>
          </a:solidFill>
          <a:ln w="9525">
            <a:solidFill>
              <a:schemeClr val="tx1"/>
            </a:solidFill>
            <a:miter lim="800000"/>
            <a:headEnd/>
            <a:tailEnd/>
          </a:ln>
        </p:spPr>
        <p:txBody>
          <a:bodyPr wrap="none" anchor="ctr"/>
          <a:lstStyle/>
          <a:p>
            <a:pPr algn="ctr">
              <a:defRPr/>
            </a:pPr>
            <a:r>
              <a:rPr lang="en-US" sz="900" dirty="0">
                <a:solidFill>
                  <a:srgbClr val="FF0000"/>
                </a:solidFill>
                <a:latin typeface="Arial" pitchFamily="34" charset="0"/>
                <a:cs typeface="+mn-cs"/>
              </a:rPr>
              <a:t>AV Table</a:t>
            </a:r>
          </a:p>
        </p:txBody>
      </p:sp>
      <p:sp>
        <p:nvSpPr>
          <p:cNvPr id="31" name="TextBox 30"/>
          <p:cNvSpPr txBox="1"/>
          <p:nvPr/>
        </p:nvSpPr>
        <p:spPr>
          <a:xfrm>
            <a:off x="7620000" y="1676400"/>
            <a:ext cx="1524000" cy="646331"/>
          </a:xfrm>
          <a:prstGeom prst="rect">
            <a:avLst/>
          </a:prstGeom>
          <a:noFill/>
        </p:spPr>
        <p:txBody>
          <a:bodyPr wrap="square" rtlCol="0">
            <a:spAutoFit/>
          </a:bodyPr>
          <a:lstStyle/>
          <a:p>
            <a:pPr algn="ctr"/>
            <a:r>
              <a:rPr lang="en-US" b="1" i="1" dirty="0" smtClean="0">
                <a:solidFill>
                  <a:srgbClr val="002060"/>
                </a:solidFill>
              </a:rPr>
              <a:t>EC Seating FINAL</a:t>
            </a:r>
            <a:endParaRPr lang="en-US" b="1" i="1" dirty="0">
              <a:solidFill>
                <a:srgbClr val="002060"/>
              </a:solidFill>
            </a:endParaRPr>
          </a:p>
        </p:txBody>
      </p:sp>
      <p:sp>
        <p:nvSpPr>
          <p:cNvPr id="33" name="Rectangle 24"/>
          <p:cNvSpPr>
            <a:spLocks noChangeArrowheads="1"/>
          </p:cNvSpPr>
          <p:nvPr/>
        </p:nvSpPr>
        <p:spPr bwMode="auto">
          <a:xfrm>
            <a:off x="5791200" y="3886200"/>
            <a:ext cx="1600200" cy="304800"/>
          </a:xfrm>
          <a:prstGeom prst="rect">
            <a:avLst/>
          </a:prstGeom>
          <a:solidFill>
            <a:schemeClr val="tx2">
              <a:lumMod val="50000"/>
              <a:lumOff val="50000"/>
            </a:schemeClr>
          </a:solidFill>
          <a:ln w="9525">
            <a:solidFill>
              <a:schemeClr val="tx1"/>
            </a:solidFill>
            <a:miter lim="800000"/>
            <a:headEnd/>
            <a:tailEnd/>
          </a:ln>
        </p:spPr>
        <p:txBody>
          <a:bodyPr wrap="none" anchor="ctr"/>
          <a:lstStyle/>
          <a:p>
            <a:pPr algn="ctr">
              <a:defRPr/>
            </a:pPr>
            <a:r>
              <a:rPr lang="en-US" sz="900" dirty="0" smtClean="0">
                <a:solidFill>
                  <a:schemeClr val="bg1"/>
                </a:solidFill>
                <a:latin typeface="Arial" pitchFamily="34" charset="0"/>
                <a:cs typeface="+mn-cs"/>
              </a:rPr>
              <a:t>Reserved AC Chair/</a:t>
            </a:r>
            <a:br>
              <a:rPr lang="en-US" sz="900" dirty="0" smtClean="0">
                <a:solidFill>
                  <a:schemeClr val="bg1"/>
                </a:solidFill>
                <a:latin typeface="Arial" pitchFamily="34" charset="0"/>
                <a:cs typeface="+mn-cs"/>
              </a:rPr>
            </a:br>
            <a:r>
              <a:rPr lang="en-US" sz="900" dirty="0" err="1" smtClean="0">
                <a:solidFill>
                  <a:schemeClr val="bg1"/>
                </a:solidFill>
                <a:latin typeface="Arial" pitchFamily="34" charset="0"/>
                <a:cs typeface="+mn-cs"/>
              </a:rPr>
              <a:t>Coord</a:t>
            </a:r>
            <a:r>
              <a:rPr lang="en-US" sz="900" dirty="0" smtClean="0">
                <a:solidFill>
                  <a:schemeClr val="bg1"/>
                </a:solidFill>
                <a:latin typeface="Arial" pitchFamily="34" charset="0"/>
                <a:cs typeface="+mn-cs"/>
              </a:rPr>
              <a:t> then students</a:t>
            </a:r>
            <a:endParaRPr lang="en-US" sz="900" dirty="0">
              <a:solidFill>
                <a:schemeClr val="bg1"/>
              </a:solidFill>
              <a:latin typeface="Arial" pitchFamily="34" charset="0"/>
              <a:cs typeface="+mn-cs"/>
            </a:endParaRPr>
          </a:p>
        </p:txBody>
      </p:sp>
      <p:sp>
        <p:nvSpPr>
          <p:cNvPr id="34" name="5-Point Star 33"/>
          <p:cNvSpPr/>
          <p:nvPr/>
        </p:nvSpPr>
        <p:spPr>
          <a:xfrm>
            <a:off x="7162800" y="0"/>
            <a:ext cx="609600" cy="609600"/>
          </a:xfrm>
          <a:prstGeom prst="star5">
            <a:avLst/>
          </a:prstGeom>
          <a:solidFill>
            <a:srgbClr val="FFC000"/>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9"/>
          <p:cNvSpPr txBox="1">
            <a:spLocks noChangeArrowheads="1"/>
          </p:cNvSpPr>
          <p:nvPr/>
        </p:nvSpPr>
        <p:spPr bwMode="auto">
          <a:xfrm>
            <a:off x="7924800" y="152400"/>
            <a:ext cx="946150" cy="400110"/>
          </a:xfrm>
          <a:prstGeom prst="rect">
            <a:avLst/>
          </a:prstGeom>
          <a:noFill/>
          <a:ln w="9525">
            <a:noFill/>
            <a:miter lim="800000"/>
            <a:headEnd/>
            <a:tailEnd/>
          </a:ln>
        </p:spPr>
        <p:txBody>
          <a:bodyPr>
            <a:spAutoFit/>
          </a:bodyPr>
          <a:lstStyle/>
          <a:p>
            <a:pPr algn="ctr"/>
            <a:r>
              <a:rPr lang="en-US" sz="1000" b="1" dirty="0" smtClean="0"/>
              <a:t>EC Enters </a:t>
            </a:r>
            <a:r>
              <a:rPr lang="en-US" sz="1000" b="1" dirty="0" err="1" smtClean="0"/>
              <a:t>fr</a:t>
            </a:r>
            <a:r>
              <a:rPr lang="en-US" sz="1000" b="1" dirty="0" smtClean="0"/>
              <a:t> Here</a:t>
            </a:r>
            <a:endParaRPr lang="en-US" sz="10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304800"/>
            <a:ext cx="8229600" cy="533400"/>
          </a:xfrm>
          <a:ln w="38100">
            <a:solidFill>
              <a:srgbClr val="FFFF00"/>
            </a:solidFill>
          </a:ln>
        </p:spPr>
        <p:txBody>
          <a:bodyPr/>
          <a:lstStyle/>
          <a:p>
            <a:pPr algn="l" eaLnBrk="1" hangingPunct="1">
              <a:defRPr/>
            </a:pPr>
            <a:r>
              <a:rPr lang="en-US" sz="4000" b="1" i="1" dirty="0" smtClean="0">
                <a:solidFill>
                  <a:srgbClr val="0000FF"/>
                </a:solidFill>
                <a:effectLst>
                  <a:outerShdw blurRad="38100" dist="38100" dir="2700000" algn="tl">
                    <a:srgbClr val="C0C0C0"/>
                  </a:outerShdw>
                </a:effectLst>
              </a:rPr>
              <a:t>Logistics</a:t>
            </a:r>
          </a:p>
        </p:txBody>
      </p:sp>
      <p:sp>
        <p:nvSpPr>
          <p:cNvPr id="13" name="Date Placeholder 12"/>
          <p:cNvSpPr>
            <a:spLocks noGrp="1"/>
          </p:cNvSpPr>
          <p:nvPr>
            <p:ph type="dt" sz="half" idx="10"/>
          </p:nvPr>
        </p:nvSpPr>
        <p:spPr/>
        <p:txBody>
          <a:bodyPr/>
          <a:lstStyle/>
          <a:p>
            <a:pPr>
              <a:defRPr/>
            </a:pPr>
            <a:fld id="{1FEB6D63-003E-4677-B72E-9B2CF6BB437E}" type="datetime4">
              <a:rPr lang="en-US" smtClean="0"/>
              <a:pPr>
                <a:defRPr/>
              </a:pPr>
              <a:t>June 13, 2014</a:t>
            </a:fld>
            <a:endParaRPr lang="en-US" dirty="0"/>
          </a:p>
        </p:txBody>
      </p:sp>
      <p:sp>
        <p:nvSpPr>
          <p:cNvPr id="14" name="Slide Number Placeholder 13"/>
          <p:cNvSpPr>
            <a:spLocks noGrp="1"/>
          </p:cNvSpPr>
          <p:nvPr>
            <p:ph type="sldNum" sz="quarter" idx="12"/>
          </p:nvPr>
        </p:nvSpPr>
        <p:spPr/>
        <p:txBody>
          <a:bodyPr/>
          <a:lstStyle/>
          <a:p>
            <a:pPr>
              <a:defRPr/>
            </a:pPr>
            <a:fld id="{B8C336AD-E9C4-487B-9A67-9C8B2A73465D}" type="slidenum">
              <a:rPr lang="en-US" smtClean="0"/>
              <a:pPr>
                <a:defRPr/>
              </a:pPr>
              <a:t>16</a:t>
            </a:fld>
            <a:endParaRPr lang="en-US"/>
          </a:p>
        </p:txBody>
      </p:sp>
      <p:sp>
        <p:nvSpPr>
          <p:cNvPr id="15" name="Footer Placeholder 14"/>
          <p:cNvSpPr>
            <a:spLocks noGrp="1"/>
          </p:cNvSpPr>
          <p:nvPr>
            <p:ph type="ftr" sz="quarter" idx="11"/>
          </p:nvPr>
        </p:nvSpPr>
        <p:spPr/>
        <p:txBody>
          <a:bodyPr/>
          <a:lstStyle/>
          <a:p>
            <a:pPr>
              <a:defRPr/>
            </a:pPr>
            <a:r>
              <a:rPr lang="en-US" dirty="0" smtClean="0"/>
              <a:t>Executive Council Meeting Planning </a:t>
            </a:r>
            <a:r>
              <a:rPr lang="en-US" dirty="0" err="1" smtClean="0"/>
              <a:t>Powerpoint</a:t>
            </a:r>
            <a:endParaRPr lang="en-US" dirty="0"/>
          </a:p>
        </p:txBody>
      </p:sp>
      <p:sp>
        <p:nvSpPr>
          <p:cNvPr id="19" name="Content Placeholder 18"/>
          <p:cNvSpPr>
            <a:spLocks noGrp="1"/>
          </p:cNvSpPr>
          <p:nvPr>
            <p:ph idx="1"/>
          </p:nvPr>
        </p:nvSpPr>
        <p:spPr>
          <a:xfrm>
            <a:off x="152400" y="990600"/>
            <a:ext cx="8991600" cy="1676400"/>
          </a:xfrm>
        </p:spPr>
        <p:txBody>
          <a:bodyPr/>
          <a:lstStyle/>
          <a:p>
            <a:pPr>
              <a:buNone/>
            </a:pPr>
            <a:r>
              <a:rPr lang="en-US" sz="2800" b="1" dirty="0" smtClean="0"/>
              <a:t> </a:t>
            </a:r>
            <a:r>
              <a:rPr lang="en-US" sz="2800" b="1" dirty="0" err="1" smtClean="0"/>
              <a:t>Pvt</a:t>
            </a:r>
            <a:r>
              <a:rPr lang="en-US" sz="2800" b="1" dirty="0" smtClean="0"/>
              <a:t> EC Luncheon: Government House</a:t>
            </a:r>
          </a:p>
          <a:p>
            <a:pPr>
              <a:buNone/>
            </a:pPr>
            <a:r>
              <a:rPr lang="en-US" sz="2800" dirty="0" smtClean="0"/>
              <a:t>100 State Circle, Annapolis, MD 21401</a:t>
            </a:r>
          </a:p>
          <a:p>
            <a:pPr>
              <a:buNone/>
            </a:pPr>
            <a:r>
              <a:rPr lang="en-US" sz="2400" dirty="0" smtClean="0"/>
              <a:t>Capitol Grounds</a:t>
            </a:r>
          </a:p>
        </p:txBody>
      </p:sp>
      <p:pic>
        <p:nvPicPr>
          <p:cNvPr id="4099" name="Picture 3" descr="S:\OPA\Executive Council\EC 2014\site visit photos\govs house - outside\house front.JPG"/>
          <p:cNvPicPr>
            <a:picLocks noChangeAspect="1" noChangeArrowheads="1"/>
          </p:cNvPicPr>
          <p:nvPr/>
        </p:nvPicPr>
        <p:blipFill>
          <a:blip r:embed="rId3" cstate="print"/>
          <a:srcRect r="7237" b="25469"/>
          <a:stretch>
            <a:fillRect/>
          </a:stretch>
        </p:blipFill>
        <p:spPr bwMode="auto">
          <a:xfrm>
            <a:off x="6867832" y="762000"/>
            <a:ext cx="2276168" cy="1371600"/>
          </a:xfrm>
          <a:prstGeom prst="rect">
            <a:avLst/>
          </a:prstGeom>
          <a:noFill/>
        </p:spPr>
      </p:pic>
      <p:pic>
        <p:nvPicPr>
          <p:cNvPr id="4100" name="Picture 4" descr="S:\OPA\Executive Council\EC 2014\site visit photos\govs house - outside\capitol and house road.JPG"/>
          <p:cNvPicPr>
            <a:picLocks noChangeAspect="1" noChangeArrowheads="1"/>
          </p:cNvPicPr>
          <p:nvPr/>
        </p:nvPicPr>
        <p:blipFill>
          <a:blip r:embed="rId4" cstate="print"/>
          <a:srcRect r="4375" b="15854"/>
          <a:stretch>
            <a:fillRect/>
          </a:stretch>
        </p:blipFill>
        <p:spPr bwMode="auto">
          <a:xfrm>
            <a:off x="5595730" y="2209800"/>
            <a:ext cx="3548270" cy="1600200"/>
          </a:xfrm>
          <a:prstGeom prst="rect">
            <a:avLst/>
          </a:prstGeom>
          <a:noFill/>
          <a:ln w="12700">
            <a:solidFill>
              <a:schemeClr val="accent1"/>
            </a:solidFill>
          </a:ln>
        </p:spPr>
      </p:pic>
      <p:pic>
        <p:nvPicPr>
          <p:cNvPr id="4101" name="Picture 5" descr="S:\OPA\Executive Council\EC 2014\site visit photos\gov house - lunch\table set.jpg"/>
          <p:cNvPicPr>
            <a:picLocks noChangeAspect="1" noChangeArrowheads="1"/>
          </p:cNvPicPr>
          <p:nvPr/>
        </p:nvPicPr>
        <p:blipFill>
          <a:blip r:embed="rId5" cstate="print"/>
          <a:srcRect/>
          <a:stretch>
            <a:fillRect/>
          </a:stretch>
        </p:blipFill>
        <p:spPr bwMode="auto">
          <a:xfrm>
            <a:off x="228600" y="2743200"/>
            <a:ext cx="5012069" cy="3352800"/>
          </a:xfrm>
          <a:prstGeom prst="rect">
            <a:avLst/>
          </a:prstGeom>
          <a:noFill/>
          <a:ln w="12700">
            <a:solidFill>
              <a:schemeClr val="accent1"/>
            </a:solidFill>
          </a:ln>
        </p:spPr>
      </p:pic>
      <p:pic>
        <p:nvPicPr>
          <p:cNvPr id="10" name="Picture 4" descr="S:\OPA\Executive Council\EC 2014\site visit photos\gov house - lunch\ppl at table 1.jpg"/>
          <p:cNvPicPr>
            <a:picLocks noChangeAspect="1" noChangeArrowheads="1"/>
          </p:cNvPicPr>
          <p:nvPr/>
        </p:nvPicPr>
        <p:blipFill>
          <a:blip r:embed="rId6" cstate="print"/>
          <a:srcRect b="8016"/>
          <a:stretch>
            <a:fillRect/>
          </a:stretch>
        </p:blipFill>
        <p:spPr bwMode="auto">
          <a:xfrm>
            <a:off x="5428888" y="3886200"/>
            <a:ext cx="3715112" cy="2286000"/>
          </a:xfrm>
          <a:prstGeom prst="rect">
            <a:avLst/>
          </a:prstGeom>
          <a:noFill/>
          <a:ln w="12700">
            <a:solidFill>
              <a:schemeClr val="accent1"/>
            </a:solid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ounded Rectangle 21"/>
          <p:cNvSpPr/>
          <p:nvPr/>
        </p:nvSpPr>
        <p:spPr>
          <a:xfrm>
            <a:off x="4419600" y="1676400"/>
            <a:ext cx="1066800" cy="3505200"/>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EC Table</a:t>
            </a:r>
          </a:p>
          <a:p>
            <a:pPr algn="ctr"/>
            <a:endParaRPr lang="en-US" dirty="0"/>
          </a:p>
        </p:txBody>
      </p:sp>
      <p:sp>
        <p:nvSpPr>
          <p:cNvPr id="41989" name="Text Box 17"/>
          <p:cNvSpPr txBox="1">
            <a:spLocks noChangeArrowheads="1"/>
          </p:cNvSpPr>
          <p:nvPr/>
        </p:nvSpPr>
        <p:spPr bwMode="auto">
          <a:xfrm>
            <a:off x="0" y="609600"/>
            <a:ext cx="2438400" cy="523220"/>
          </a:xfrm>
          <a:prstGeom prst="rect">
            <a:avLst/>
          </a:prstGeom>
          <a:solidFill>
            <a:srgbClr val="92D050"/>
          </a:solidFill>
          <a:ln w="9525">
            <a:noFill/>
            <a:miter lim="800000"/>
            <a:headEnd/>
            <a:tailEnd/>
          </a:ln>
        </p:spPr>
        <p:txBody>
          <a:bodyPr wrap="square">
            <a:spAutoFit/>
          </a:bodyPr>
          <a:lstStyle/>
          <a:p>
            <a:r>
              <a:rPr lang="en-US" sz="1400" b="1" dirty="0" smtClean="0"/>
              <a:t>Lunch</a:t>
            </a:r>
          </a:p>
          <a:p>
            <a:r>
              <a:rPr lang="en-US" sz="1400" b="1" dirty="0" smtClean="0"/>
              <a:t>Government House</a:t>
            </a:r>
            <a:endParaRPr lang="en-US" sz="1400" b="1" i="1" dirty="0"/>
          </a:p>
        </p:txBody>
      </p:sp>
      <p:sp>
        <p:nvSpPr>
          <p:cNvPr id="42000" name="Oval 43"/>
          <p:cNvSpPr>
            <a:spLocks noChangeArrowheads="1"/>
          </p:cNvSpPr>
          <p:nvPr/>
        </p:nvSpPr>
        <p:spPr bwMode="auto">
          <a:xfrm>
            <a:off x="6858000" y="1828800"/>
            <a:ext cx="1295400" cy="1219200"/>
          </a:xfrm>
          <a:prstGeom prst="ellipse">
            <a:avLst/>
          </a:prstGeom>
          <a:solidFill>
            <a:srgbClr val="0070C0"/>
          </a:solidFill>
          <a:ln w="9525">
            <a:solidFill>
              <a:schemeClr val="tx1"/>
            </a:solidFill>
            <a:round/>
            <a:headEnd/>
            <a:tailEnd/>
          </a:ln>
        </p:spPr>
        <p:txBody>
          <a:bodyPr wrap="none" anchor="ctr"/>
          <a:lstStyle/>
          <a:p>
            <a:pPr algn="ctr"/>
            <a:r>
              <a:rPr lang="en-US" sz="1000" dirty="0" smtClean="0">
                <a:solidFill>
                  <a:schemeClr val="bg1"/>
                </a:solidFill>
              </a:rPr>
              <a:t>Corbin, DiPasquale</a:t>
            </a:r>
            <a:endParaRPr lang="en-US" sz="1000" dirty="0">
              <a:solidFill>
                <a:schemeClr val="bg1"/>
              </a:solidFill>
            </a:endParaRPr>
          </a:p>
          <a:p>
            <a:pPr algn="ctr"/>
            <a:r>
              <a:rPr lang="en-US" sz="1000" dirty="0" smtClean="0">
                <a:solidFill>
                  <a:schemeClr val="bg1"/>
                </a:solidFill>
              </a:rPr>
              <a:t>Bisland</a:t>
            </a:r>
            <a:endParaRPr lang="en-US" sz="1000" dirty="0">
              <a:solidFill>
                <a:schemeClr val="bg1"/>
              </a:solidFill>
            </a:endParaRPr>
          </a:p>
          <a:p>
            <a:pPr algn="ctr"/>
            <a:r>
              <a:rPr lang="en-US" sz="1000" dirty="0">
                <a:solidFill>
                  <a:schemeClr val="bg1"/>
                </a:solidFill>
              </a:rPr>
              <a:t>Enloe</a:t>
            </a:r>
          </a:p>
          <a:p>
            <a:pPr algn="ctr"/>
            <a:r>
              <a:rPr lang="en-US" sz="1000" dirty="0">
                <a:solidFill>
                  <a:schemeClr val="bg1"/>
                </a:solidFill>
              </a:rPr>
              <a:t>(table </a:t>
            </a:r>
            <a:r>
              <a:rPr lang="en-US" sz="1000" dirty="0" smtClean="0">
                <a:solidFill>
                  <a:schemeClr val="bg1"/>
                </a:solidFill>
              </a:rPr>
              <a:t> w/chairs</a:t>
            </a:r>
            <a:r>
              <a:rPr lang="en-US" sz="800" dirty="0">
                <a:solidFill>
                  <a:schemeClr val="bg1"/>
                </a:solidFill>
              </a:rPr>
              <a:t>)</a:t>
            </a:r>
          </a:p>
        </p:txBody>
      </p:sp>
      <p:sp>
        <p:nvSpPr>
          <p:cNvPr id="42001" name="Line 46"/>
          <p:cNvSpPr>
            <a:spLocks noChangeShapeType="1"/>
          </p:cNvSpPr>
          <p:nvPr/>
        </p:nvSpPr>
        <p:spPr bwMode="auto">
          <a:xfrm>
            <a:off x="3352800" y="6705600"/>
            <a:ext cx="0" cy="0"/>
          </a:xfrm>
          <a:prstGeom prst="line">
            <a:avLst/>
          </a:prstGeom>
          <a:noFill/>
          <a:ln w="9525">
            <a:solidFill>
              <a:schemeClr val="tx1"/>
            </a:solidFill>
            <a:round/>
            <a:headEnd/>
            <a:tailEnd/>
          </a:ln>
        </p:spPr>
        <p:txBody>
          <a:bodyPr/>
          <a:lstStyle/>
          <a:p>
            <a:endParaRPr lang="en-US" dirty="0"/>
          </a:p>
        </p:txBody>
      </p:sp>
      <p:sp>
        <p:nvSpPr>
          <p:cNvPr id="26" name="Text Box 7"/>
          <p:cNvSpPr txBox="1">
            <a:spLocks noChangeArrowheads="1"/>
          </p:cNvSpPr>
          <p:nvPr/>
        </p:nvSpPr>
        <p:spPr bwMode="auto">
          <a:xfrm>
            <a:off x="0" y="0"/>
            <a:ext cx="8534400" cy="579438"/>
          </a:xfrm>
          <a:prstGeom prst="rect">
            <a:avLst/>
          </a:prstGeom>
          <a:noFill/>
          <a:ln w="9525">
            <a:noFill/>
            <a:miter lim="800000"/>
            <a:headEnd/>
            <a:tailEnd/>
          </a:ln>
        </p:spPr>
        <p:txBody>
          <a:bodyPr>
            <a:spAutoFit/>
          </a:bodyPr>
          <a:lstStyle/>
          <a:p>
            <a:pPr>
              <a:spcBef>
                <a:spcPct val="50000"/>
              </a:spcBef>
            </a:pPr>
            <a:r>
              <a:rPr lang="en-US" sz="3200" b="1" i="1" dirty="0" smtClean="0">
                <a:solidFill>
                  <a:srgbClr val="0000FF"/>
                </a:solidFill>
              </a:rPr>
              <a:t>Logistics / Set up</a:t>
            </a:r>
            <a:endParaRPr lang="en-US" sz="3200" b="1" i="1" dirty="0">
              <a:solidFill>
                <a:srgbClr val="0000FF"/>
              </a:solidFill>
            </a:endParaRPr>
          </a:p>
        </p:txBody>
      </p:sp>
      <p:sp>
        <p:nvSpPr>
          <p:cNvPr id="31" name="Rectangle 41"/>
          <p:cNvSpPr>
            <a:spLocks noChangeArrowheads="1"/>
          </p:cNvSpPr>
          <p:nvPr/>
        </p:nvSpPr>
        <p:spPr bwMode="auto">
          <a:xfrm>
            <a:off x="3886200" y="5257800"/>
            <a:ext cx="2133600" cy="304800"/>
          </a:xfrm>
          <a:prstGeom prst="rect">
            <a:avLst/>
          </a:prstGeom>
          <a:noFill/>
          <a:ln w="9525">
            <a:noFill/>
            <a:miter lim="800000"/>
            <a:headEnd/>
            <a:tailEnd/>
          </a:ln>
        </p:spPr>
        <p:txBody>
          <a:bodyPr wrap="none" anchor="ctr"/>
          <a:lstStyle/>
          <a:p>
            <a:pPr algn="ctr"/>
            <a:endParaRPr lang="en-US" sz="800" dirty="0"/>
          </a:p>
        </p:txBody>
      </p:sp>
      <p:cxnSp>
        <p:nvCxnSpPr>
          <p:cNvPr id="48" name="Straight Connector 47"/>
          <p:cNvCxnSpPr/>
          <p:nvPr/>
        </p:nvCxnSpPr>
        <p:spPr>
          <a:xfrm>
            <a:off x="4038600" y="838200"/>
            <a:ext cx="1676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7239000" y="1371600"/>
            <a:ext cx="1143000" cy="76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7239000" y="2971800"/>
            <a:ext cx="114300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8382000" y="2133600"/>
            <a:ext cx="0" cy="838200"/>
          </a:xfrm>
          <a:prstGeom prst="line">
            <a:avLst/>
          </a:prstGeom>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038600" y="609600"/>
            <a:ext cx="1676400" cy="261610"/>
          </a:xfrm>
          <a:prstGeom prst="rect">
            <a:avLst/>
          </a:prstGeom>
          <a:noFill/>
        </p:spPr>
        <p:txBody>
          <a:bodyPr wrap="square" rtlCol="0">
            <a:spAutoFit/>
          </a:bodyPr>
          <a:lstStyle/>
          <a:p>
            <a:pPr algn="ctr"/>
            <a:r>
              <a:rPr lang="en-US" sz="1100" dirty="0" smtClean="0"/>
              <a:t>Window</a:t>
            </a:r>
            <a:endParaRPr lang="en-US" sz="1100" dirty="0"/>
          </a:p>
        </p:txBody>
      </p:sp>
      <p:cxnSp>
        <p:nvCxnSpPr>
          <p:cNvPr id="44" name="Straight Connector 43"/>
          <p:cNvCxnSpPr/>
          <p:nvPr/>
        </p:nvCxnSpPr>
        <p:spPr>
          <a:xfrm>
            <a:off x="3048000" y="838200"/>
            <a:ext cx="0" cy="4800600"/>
          </a:xfrm>
          <a:prstGeom prst="line">
            <a:avLst/>
          </a:prstGeom>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rot="16200000">
            <a:off x="2895601" y="4699458"/>
            <a:ext cx="838200" cy="430887"/>
          </a:xfrm>
          <a:prstGeom prst="rect">
            <a:avLst/>
          </a:prstGeom>
          <a:noFill/>
          <a:ln w="6350">
            <a:noFill/>
          </a:ln>
        </p:spPr>
        <p:txBody>
          <a:bodyPr wrap="square" rtlCol="0">
            <a:spAutoFit/>
          </a:bodyPr>
          <a:lstStyle/>
          <a:p>
            <a:pPr algn="ctr"/>
            <a:r>
              <a:rPr lang="en-US" sz="1100" dirty="0" smtClean="0"/>
              <a:t>Door </a:t>
            </a:r>
            <a:r>
              <a:rPr lang="en-US" sz="1100" dirty="0" err="1" smtClean="0"/>
              <a:t>fr</a:t>
            </a:r>
            <a:r>
              <a:rPr lang="en-US" sz="1100" dirty="0" smtClean="0"/>
              <a:t> main hall</a:t>
            </a:r>
            <a:endParaRPr lang="en-US" sz="1100" dirty="0"/>
          </a:p>
        </p:txBody>
      </p:sp>
      <p:sp>
        <p:nvSpPr>
          <p:cNvPr id="34" name="TextBox 33"/>
          <p:cNvSpPr txBox="1"/>
          <p:nvPr/>
        </p:nvSpPr>
        <p:spPr>
          <a:xfrm rot="16200000">
            <a:off x="2645405" y="2222957"/>
            <a:ext cx="1219200" cy="430887"/>
          </a:xfrm>
          <a:prstGeom prst="rect">
            <a:avLst/>
          </a:prstGeom>
          <a:noFill/>
          <a:ln w="6350">
            <a:noFill/>
          </a:ln>
        </p:spPr>
        <p:txBody>
          <a:bodyPr wrap="square" rtlCol="0">
            <a:spAutoFit/>
          </a:bodyPr>
          <a:lstStyle/>
          <a:p>
            <a:pPr algn="ctr"/>
            <a:r>
              <a:rPr lang="en-US" sz="1100" dirty="0" smtClean="0"/>
              <a:t>Wide Opening (no doors)</a:t>
            </a:r>
            <a:endParaRPr lang="en-US" sz="1100" dirty="0"/>
          </a:p>
        </p:txBody>
      </p:sp>
      <p:cxnSp>
        <p:nvCxnSpPr>
          <p:cNvPr id="50" name="Straight Connector 49"/>
          <p:cNvCxnSpPr/>
          <p:nvPr/>
        </p:nvCxnSpPr>
        <p:spPr>
          <a:xfrm>
            <a:off x="228600" y="3962400"/>
            <a:ext cx="2819400" cy="0"/>
          </a:xfrm>
          <a:prstGeom prst="line">
            <a:avLst/>
          </a:prstGeom>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1143000" y="4495800"/>
            <a:ext cx="1905000" cy="646331"/>
          </a:xfrm>
          <a:prstGeom prst="rect">
            <a:avLst/>
          </a:prstGeom>
          <a:noFill/>
        </p:spPr>
        <p:txBody>
          <a:bodyPr wrap="square" rtlCol="0">
            <a:spAutoFit/>
          </a:bodyPr>
          <a:lstStyle/>
          <a:p>
            <a:pPr algn="ctr"/>
            <a:r>
              <a:rPr lang="en-US" dirty="0" smtClean="0"/>
              <a:t>Main entry </a:t>
            </a:r>
          </a:p>
          <a:p>
            <a:pPr algn="ctr"/>
            <a:r>
              <a:rPr lang="en-US" dirty="0" smtClean="0"/>
              <a:t>hall/foyer</a:t>
            </a:r>
            <a:endParaRPr lang="en-US" dirty="0"/>
          </a:p>
        </p:txBody>
      </p:sp>
      <p:cxnSp>
        <p:nvCxnSpPr>
          <p:cNvPr id="56" name="Straight Arrow Connector 55"/>
          <p:cNvCxnSpPr/>
          <p:nvPr/>
        </p:nvCxnSpPr>
        <p:spPr>
          <a:xfrm>
            <a:off x="1676400" y="3962400"/>
            <a:ext cx="533400" cy="0"/>
          </a:xfrm>
          <a:prstGeom prst="straightConnector1">
            <a:avLst/>
          </a:prstGeom>
          <a:ln w="19050">
            <a:solidFill>
              <a:srgbClr val="0000FF"/>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3048000" y="4495800"/>
            <a:ext cx="0" cy="838200"/>
          </a:xfrm>
          <a:prstGeom prst="straightConnector1">
            <a:avLst/>
          </a:prstGeom>
          <a:ln w="19050">
            <a:solidFill>
              <a:srgbClr val="0000FF"/>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3048000" y="1905000"/>
            <a:ext cx="0" cy="1143000"/>
          </a:xfrm>
          <a:prstGeom prst="straightConnector1">
            <a:avLst/>
          </a:prstGeom>
          <a:ln w="19050">
            <a:solidFill>
              <a:srgbClr val="0000FF"/>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4" name="Group 65"/>
          <p:cNvGrpSpPr/>
          <p:nvPr/>
        </p:nvGrpSpPr>
        <p:grpSpPr>
          <a:xfrm>
            <a:off x="-228600" y="4495800"/>
            <a:ext cx="990600" cy="838200"/>
            <a:chOff x="-228600" y="4495800"/>
            <a:chExt cx="990600" cy="838200"/>
          </a:xfrm>
        </p:grpSpPr>
        <p:sp>
          <p:nvSpPr>
            <p:cNvPr id="63" name="Arc 62"/>
            <p:cNvSpPr/>
            <p:nvPr/>
          </p:nvSpPr>
          <p:spPr>
            <a:xfrm>
              <a:off x="-228600" y="4495800"/>
              <a:ext cx="914400" cy="838200"/>
            </a:xfrm>
            <a:prstGeom prst="arc">
              <a:avLst/>
            </a:prstGeom>
            <a:ln w="9525">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5" name="Straight Connector 64"/>
            <p:cNvCxnSpPr/>
            <p:nvPr/>
          </p:nvCxnSpPr>
          <p:spPr>
            <a:xfrm flipV="1">
              <a:off x="228600" y="4648200"/>
              <a:ext cx="533400" cy="304800"/>
            </a:xfrm>
            <a:prstGeom prst="line">
              <a:avLst/>
            </a:prstGeom>
            <a:ln w="9525">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67" name="TextBox 66"/>
          <p:cNvSpPr txBox="1"/>
          <p:nvPr/>
        </p:nvSpPr>
        <p:spPr>
          <a:xfrm>
            <a:off x="152400" y="5105400"/>
            <a:ext cx="838200" cy="430887"/>
          </a:xfrm>
          <a:prstGeom prst="rect">
            <a:avLst/>
          </a:prstGeom>
          <a:noFill/>
          <a:ln w="6350">
            <a:noFill/>
          </a:ln>
        </p:spPr>
        <p:txBody>
          <a:bodyPr wrap="square" rtlCol="0">
            <a:spAutoFit/>
          </a:bodyPr>
          <a:lstStyle/>
          <a:p>
            <a:pPr algn="ctr"/>
            <a:r>
              <a:rPr lang="en-US" sz="1100" dirty="0" smtClean="0"/>
              <a:t>Front Door</a:t>
            </a:r>
            <a:endParaRPr lang="en-US" sz="1100" dirty="0"/>
          </a:p>
        </p:txBody>
      </p:sp>
      <p:cxnSp>
        <p:nvCxnSpPr>
          <p:cNvPr id="68" name="Straight Connector 67"/>
          <p:cNvCxnSpPr/>
          <p:nvPr/>
        </p:nvCxnSpPr>
        <p:spPr>
          <a:xfrm>
            <a:off x="228600" y="1219200"/>
            <a:ext cx="0" cy="457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152400" y="121920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a:off x="609600" y="3962400"/>
            <a:ext cx="533400" cy="0"/>
          </a:xfrm>
          <a:prstGeom prst="straightConnector1">
            <a:avLst/>
          </a:prstGeom>
          <a:ln w="19050">
            <a:solidFill>
              <a:srgbClr val="0000FF"/>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1524000" y="1905000"/>
            <a:ext cx="0" cy="1143000"/>
          </a:xfrm>
          <a:prstGeom prst="straightConnector1">
            <a:avLst/>
          </a:prstGeom>
          <a:ln w="19050">
            <a:solidFill>
              <a:srgbClr val="0000FF"/>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1600200" y="1219200"/>
            <a:ext cx="0" cy="2743200"/>
          </a:xfrm>
          <a:prstGeom prst="line">
            <a:avLst/>
          </a:prstGeom>
        </p:spPr>
        <p:style>
          <a:lnRef idx="1">
            <a:schemeClr val="accent1"/>
          </a:lnRef>
          <a:fillRef idx="0">
            <a:schemeClr val="accent1"/>
          </a:fillRef>
          <a:effectRef idx="0">
            <a:schemeClr val="accent1"/>
          </a:effectRef>
          <a:fontRef idx="minor">
            <a:schemeClr val="tx1"/>
          </a:fontRef>
        </p:style>
      </p:cxnSp>
      <p:sp>
        <p:nvSpPr>
          <p:cNvPr id="77" name="Oval 76"/>
          <p:cNvSpPr/>
          <p:nvPr/>
        </p:nvSpPr>
        <p:spPr>
          <a:xfrm>
            <a:off x="2133600" y="32766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TextBox 77"/>
          <p:cNvSpPr txBox="1"/>
          <p:nvPr/>
        </p:nvSpPr>
        <p:spPr>
          <a:xfrm>
            <a:off x="1981200" y="3286036"/>
            <a:ext cx="838200" cy="600164"/>
          </a:xfrm>
          <a:prstGeom prst="rect">
            <a:avLst/>
          </a:prstGeom>
          <a:noFill/>
          <a:ln w="6350">
            <a:noFill/>
          </a:ln>
        </p:spPr>
        <p:txBody>
          <a:bodyPr wrap="square" rtlCol="0">
            <a:spAutoFit/>
          </a:bodyPr>
          <a:lstStyle/>
          <a:p>
            <a:pPr algn="ctr"/>
            <a:r>
              <a:rPr lang="en-US" sz="1100" dirty="0" smtClean="0"/>
              <a:t>Letter</a:t>
            </a:r>
          </a:p>
          <a:p>
            <a:pPr algn="ctr"/>
            <a:r>
              <a:rPr lang="en-US" sz="1100" dirty="0" smtClean="0"/>
              <a:t>Signing table**</a:t>
            </a:r>
            <a:endParaRPr lang="en-US" sz="1100" dirty="0"/>
          </a:p>
        </p:txBody>
      </p:sp>
      <p:cxnSp>
        <p:nvCxnSpPr>
          <p:cNvPr id="79" name="Straight Connector 78"/>
          <p:cNvCxnSpPr/>
          <p:nvPr/>
        </p:nvCxnSpPr>
        <p:spPr>
          <a:xfrm>
            <a:off x="228600" y="5791200"/>
            <a:ext cx="66294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5" name="Group 81"/>
          <p:cNvGrpSpPr/>
          <p:nvPr/>
        </p:nvGrpSpPr>
        <p:grpSpPr>
          <a:xfrm rot="11258697">
            <a:off x="5385352" y="5396166"/>
            <a:ext cx="990600" cy="838200"/>
            <a:chOff x="-228600" y="4495800"/>
            <a:chExt cx="990600" cy="838200"/>
          </a:xfrm>
        </p:grpSpPr>
        <p:sp>
          <p:nvSpPr>
            <p:cNvPr id="83" name="Arc 82"/>
            <p:cNvSpPr/>
            <p:nvPr/>
          </p:nvSpPr>
          <p:spPr>
            <a:xfrm>
              <a:off x="-228600" y="4495800"/>
              <a:ext cx="914400" cy="838200"/>
            </a:xfrm>
            <a:prstGeom prst="arc">
              <a:avLst/>
            </a:prstGeom>
            <a:ln w="63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4" name="Straight Connector 83"/>
            <p:cNvCxnSpPr/>
            <p:nvPr/>
          </p:nvCxnSpPr>
          <p:spPr>
            <a:xfrm flipV="1">
              <a:off x="228600" y="4648200"/>
              <a:ext cx="533400" cy="304800"/>
            </a:xfrm>
            <a:prstGeom prst="line">
              <a:avLst/>
            </a:prstGeom>
            <a:ln w="6350">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43" name="Rectangle 42"/>
          <p:cNvSpPr/>
          <p:nvPr/>
        </p:nvSpPr>
        <p:spPr>
          <a:xfrm>
            <a:off x="1371600" y="5410200"/>
            <a:ext cx="10668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staircase</a:t>
            </a:r>
            <a:endParaRPr lang="en-US" sz="1600" dirty="0"/>
          </a:p>
        </p:txBody>
      </p:sp>
      <p:sp>
        <p:nvSpPr>
          <p:cNvPr id="46" name="Rectangle 45"/>
          <p:cNvSpPr/>
          <p:nvPr/>
        </p:nvSpPr>
        <p:spPr>
          <a:xfrm>
            <a:off x="5715000" y="5867400"/>
            <a:ext cx="1066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To kitchen</a:t>
            </a:r>
            <a:endParaRPr lang="en-US" sz="1200" dirty="0"/>
          </a:p>
        </p:txBody>
      </p:sp>
      <p:sp>
        <p:nvSpPr>
          <p:cNvPr id="49" name="TextBox 48"/>
          <p:cNvSpPr txBox="1"/>
          <p:nvPr/>
        </p:nvSpPr>
        <p:spPr>
          <a:xfrm>
            <a:off x="3733800" y="1066800"/>
            <a:ext cx="2667000" cy="646331"/>
          </a:xfrm>
          <a:prstGeom prst="rect">
            <a:avLst/>
          </a:prstGeom>
          <a:noFill/>
        </p:spPr>
        <p:txBody>
          <a:bodyPr wrap="square" rtlCol="0">
            <a:spAutoFit/>
          </a:bodyPr>
          <a:lstStyle/>
          <a:p>
            <a:pPr algn="ctr"/>
            <a:r>
              <a:rPr lang="en-US" b="1" i="1" dirty="0" smtClean="0">
                <a:solidFill>
                  <a:srgbClr val="FF0000"/>
                </a:solidFill>
              </a:rPr>
              <a:t>See next slide for FINAL Seating</a:t>
            </a:r>
            <a:endParaRPr lang="en-US" b="1" i="1" dirty="0">
              <a:solidFill>
                <a:srgbClr val="FF0000"/>
              </a:solidFill>
            </a:endParaRPr>
          </a:p>
        </p:txBody>
      </p:sp>
      <p:sp>
        <p:nvSpPr>
          <p:cNvPr id="45" name="Rectangle 44"/>
          <p:cNvSpPr/>
          <p:nvPr/>
        </p:nvSpPr>
        <p:spPr>
          <a:xfrm>
            <a:off x="6629400" y="3581400"/>
            <a:ext cx="2514600" cy="2685351"/>
          </a:xfrm>
          <a:prstGeom prst="rect">
            <a:avLst/>
          </a:prstGeom>
        </p:spPr>
        <p:txBody>
          <a:bodyPr wrap="square">
            <a:spAutoFit/>
          </a:bodyPr>
          <a:lstStyle/>
          <a:p>
            <a:r>
              <a:rPr lang="en-US" sz="1100" b="1" u="sng" dirty="0" smtClean="0">
                <a:latin typeface="Arial" charset="0"/>
              </a:rPr>
              <a:t>EC lunch menu </a:t>
            </a:r>
          </a:p>
          <a:p>
            <a:r>
              <a:rPr lang="en-US" sz="1050" dirty="0" smtClean="0">
                <a:latin typeface="Arial" charset="0"/>
              </a:rPr>
              <a:t>Spring Salad with Roasted Veg.</a:t>
            </a:r>
          </a:p>
          <a:p>
            <a:r>
              <a:rPr lang="en-US" sz="1050" dirty="0" smtClean="0">
                <a:latin typeface="Arial" charset="0"/>
              </a:rPr>
              <a:t>Maryland Crab Cakes*</a:t>
            </a:r>
          </a:p>
          <a:p>
            <a:r>
              <a:rPr lang="en-US" sz="1050" dirty="0" smtClean="0">
                <a:latin typeface="Arial" charset="0"/>
              </a:rPr>
              <a:t>Fresh Grilled Corn Salad</a:t>
            </a:r>
          </a:p>
          <a:p>
            <a:r>
              <a:rPr lang="en-US" sz="1050" dirty="0" err="1" smtClean="0">
                <a:latin typeface="Arial" charset="0"/>
              </a:rPr>
              <a:t>Parisienne</a:t>
            </a:r>
            <a:r>
              <a:rPr lang="en-US" sz="1050" dirty="0" smtClean="0">
                <a:latin typeface="Arial" charset="0"/>
              </a:rPr>
              <a:t> Potatoes with Fried Shallots</a:t>
            </a:r>
          </a:p>
          <a:p>
            <a:r>
              <a:rPr lang="en-US" sz="1050" dirty="0" smtClean="0">
                <a:latin typeface="Arial" charset="0"/>
              </a:rPr>
              <a:t>Haricot </a:t>
            </a:r>
            <a:r>
              <a:rPr lang="en-US" sz="1050" dirty="0" err="1" smtClean="0">
                <a:latin typeface="Arial" charset="0"/>
              </a:rPr>
              <a:t>Vert</a:t>
            </a:r>
            <a:r>
              <a:rPr lang="en-US" sz="1050" dirty="0" smtClean="0">
                <a:latin typeface="Arial" charset="0"/>
              </a:rPr>
              <a:t> with Toasted Almonds</a:t>
            </a:r>
          </a:p>
          <a:p>
            <a:r>
              <a:rPr lang="en-US" sz="1050" dirty="0" smtClean="0">
                <a:latin typeface="Arial" charset="0"/>
              </a:rPr>
              <a:t>Lemon Bars</a:t>
            </a:r>
          </a:p>
          <a:p>
            <a:r>
              <a:rPr lang="en-US" sz="1050" dirty="0" smtClean="0">
                <a:latin typeface="Arial" charset="0"/>
              </a:rPr>
              <a:t>Chocolate Covered Strawberries</a:t>
            </a:r>
          </a:p>
          <a:p>
            <a:r>
              <a:rPr lang="en-US" sz="1050" dirty="0" smtClean="0">
                <a:latin typeface="Arial" charset="0"/>
              </a:rPr>
              <a:t>Chocolate Covered </a:t>
            </a:r>
            <a:r>
              <a:rPr lang="en-US" sz="1050" dirty="0" err="1" smtClean="0">
                <a:latin typeface="Arial" charset="0"/>
              </a:rPr>
              <a:t>Sambuca</a:t>
            </a:r>
            <a:r>
              <a:rPr lang="en-US" sz="1050" dirty="0" smtClean="0">
                <a:latin typeface="Arial" charset="0"/>
              </a:rPr>
              <a:t> Cookies</a:t>
            </a:r>
          </a:p>
          <a:p>
            <a:r>
              <a:rPr lang="en-US" sz="1050" dirty="0" smtClean="0">
                <a:latin typeface="Arial" charset="0"/>
              </a:rPr>
              <a:t>Coffee / Tea / Beverages</a:t>
            </a:r>
          </a:p>
          <a:p>
            <a:r>
              <a:rPr lang="en-US" sz="1050" dirty="0" smtClean="0">
                <a:latin typeface="Arial" charset="0"/>
              </a:rPr>
              <a:t> </a:t>
            </a:r>
          </a:p>
          <a:p>
            <a:r>
              <a:rPr lang="en-US" sz="1050" i="1" dirty="0" smtClean="0">
                <a:latin typeface="Arial" charset="0"/>
              </a:rPr>
              <a:t>*An alternate dish will be served for those w/ allergy to shellfish.</a:t>
            </a:r>
          </a:p>
          <a:p>
            <a:endParaRPr lang="en-US" sz="1050" i="1" dirty="0" smtClean="0">
              <a:latin typeface="Arial" charset="0"/>
            </a:endParaRPr>
          </a:p>
          <a:p>
            <a:r>
              <a:rPr lang="en-US" sz="1050" i="1" dirty="0" smtClean="0">
                <a:latin typeface="Arial" charset="0"/>
              </a:rPr>
              <a:t>** This table now for the “90 day letter” if that is something EC decides to do</a:t>
            </a:r>
          </a:p>
        </p:txBody>
      </p:sp>
      <p:sp>
        <p:nvSpPr>
          <p:cNvPr id="41" name="5-Point Star 40"/>
          <p:cNvSpPr/>
          <p:nvPr/>
        </p:nvSpPr>
        <p:spPr>
          <a:xfrm>
            <a:off x="7620000" y="457200"/>
            <a:ext cx="609600" cy="609600"/>
          </a:xfrm>
          <a:prstGeom prst="star5">
            <a:avLst/>
          </a:prstGeom>
          <a:solidFill>
            <a:srgbClr val="FFC000"/>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4191000" y="914400"/>
            <a:ext cx="1371600" cy="215444"/>
          </a:xfrm>
          <a:prstGeom prst="rect">
            <a:avLst/>
          </a:prstGeom>
          <a:noFill/>
          <a:ln>
            <a:solidFill>
              <a:schemeClr val="accent1">
                <a:lumMod val="50000"/>
              </a:schemeClr>
            </a:solidFill>
          </a:ln>
        </p:spPr>
        <p:txBody>
          <a:bodyPr wrap="square" rtlCol="0">
            <a:spAutoFit/>
          </a:bodyPr>
          <a:lstStyle/>
          <a:p>
            <a:pPr algn="ctr"/>
            <a:r>
              <a:rPr lang="en-US" sz="800" i="1" dirty="0" smtClean="0"/>
              <a:t>Projector Screen</a:t>
            </a:r>
            <a:endParaRPr lang="en-US" sz="800" i="1" dirty="0"/>
          </a:p>
        </p:txBody>
      </p:sp>
      <p:sp>
        <p:nvSpPr>
          <p:cNvPr id="51" name="5-Point Star 50"/>
          <p:cNvSpPr/>
          <p:nvPr/>
        </p:nvSpPr>
        <p:spPr>
          <a:xfrm>
            <a:off x="5334000" y="838200"/>
            <a:ext cx="304800" cy="228600"/>
          </a:xfrm>
          <a:prstGeom prst="star5">
            <a:avLst/>
          </a:prstGeom>
          <a:solidFill>
            <a:srgbClr val="FFC000"/>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ounded Rectangle 21"/>
          <p:cNvSpPr/>
          <p:nvPr/>
        </p:nvSpPr>
        <p:spPr>
          <a:xfrm>
            <a:off x="3962400" y="685800"/>
            <a:ext cx="1905000" cy="5334000"/>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EC Table</a:t>
            </a:r>
          </a:p>
          <a:p>
            <a:pPr algn="ctr"/>
            <a:endParaRPr lang="en-US" dirty="0"/>
          </a:p>
        </p:txBody>
      </p:sp>
      <p:sp>
        <p:nvSpPr>
          <p:cNvPr id="30" name="Rectangle 21"/>
          <p:cNvSpPr>
            <a:spLocks noChangeArrowheads="1"/>
          </p:cNvSpPr>
          <p:nvPr/>
        </p:nvSpPr>
        <p:spPr bwMode="auto">
          <a:xfrm>
            <a:off x="2895600" y="685800"/>
            <a:ext cx="990600" cy="5181600"/>
          </a:xfrm>
          <a:prstGeom prst="rect">
            <a:avLst/>
          </a:prstGeom>
          <a:noFill/>
          <a:ln w="9525">
            <a:noFill/>
            <a:miter lim="800000"/>
            <a:headEnd/>
            <a:tailEnd/>
          </a:ln>
        </p:spPr>
        <p:txBody>
          <a:bodyPr wrap="none" anchor="ctr"/>
          <a:lstStyle/>
          <a:p>
            <a:pPr algn="ctr"/>
            <a:r>
              <a:rPr lang="en-US" sz="1600" dirty="0" smtClean="0"/>
              <a:t>USDA+1</a:t>
            </a:r>
          </a:p>
          <a:p>
            <a:pPr algn="ctr"/>
            <a:endParaRPr lang="en-US" sz="1600" dirty="0" smtClean="0"/>
          </a:p>
          <a:p>
            <a:pPr algn="ctr"/>
            <a:r>
              <a:rPr lang="en-US" sz="1600" dirty="0" smtClean="0"/>
              <a:t>USDA </a:t>
            </a:r>
          </a:p>
          <a:p>
            <a:pPr algn="ctr"/>
            <a:endParaRPr lang="en-US" sz="1600" dirty="0" smtClean="0"/>
          </a:p>
          <a:p>
            <a:pPr algn="ctr"/>
            <a:r>
              <a:rPr lang="en-US" sz="1600" dirty="0" smtClean="0"/>
              <a:t>NY</a:t>
            </a:r>
          </a:p>
          <a:p>
            <a:pPr algn="ctr"/>
            <a:r>
              <a:rPr lang="en-US" sz="1600" dirty="0" smtClean="0"/>
              <a:t>(not Gov)</a:t>
            </a:r>
          </a:p>
          <a:p>
            <a:pPr algn="ctr"/>
            <a:endParaRPr lang="en-US" sz="1600" dirty="0" smtClean="0"/>
          </a:p>
          <a:p>
            <a:pPr algn="ctr"/>
            <a:r>
              <a:rPr lang="en-US" sz="1600" dirty="0" smtClean="0"/>
              <a:t>EPA +1 </a:t>
            </a:r>
          </a:p>
          <a:p>
            <a:pPr algn="ctr"/>
            <a:endParaRPr lang="en-US" sz="1600" dirty="0" smtClean="0"/>
          </a:p>
          <a:p>
            <a:pPr algn="ctr"/>
            <a:r>
              <a:rPr lang="en-US" sz="1600" dirty="0" smtClean="0"/>
              <a:t>EPA</a:t>
            </a:r>
          </a:p>
          <a:p>
            <a:pPr algn="ctr"/>
            <a:endParaRPr lang="en-US" sz="1600" dirty="0" smtClean="0"/>
          </a:p>
          <a:p>
            <a:pPr algn="ctr"/>
            <a:r>
              <a:rPr lang="en-US" sz="1600" dirty="0" smtClean="0"/>
              <a:t>CBC </a:t>
            </a:r>
          </a:p>
          <a:p>
            <a:pPr algn="ctr"/>
            <a:endParaRPr lang="en-US" sz="1600" dirty="0" smtClean="0"/>
          </a:p>
          <a:p>
            <a:pPr algn="ctr"/>
            <a:r>
              <a:rPr lang="en-US" sz="1600" dirty="0" smtClean="0"/>
              <a:t>CBC +1</a:t>
            </a:r>
          </a:p>
          <a:p>
            <a:pPr algn="ctr"/>
            <a:endParaRPr lang="en-US" sz="1600" dirty="0" smtClean="0"/>
          </a:p>
          <a:p>
            <a:pPr algn="ctr"/>
            <a:r>
              <a:rPr lang="en-US" sz="1600" dirty="0" smtClean="0"/>
              <a:t>DE +1</a:t>
            </a:r>
          </a:p>
          <a:p>
            <a:pPr algn="ctr"/>
            <a:endParaRPr lang="en-US" sz="1600" dirty="0" smtClean="0"/>
          </a:p>
          <a:p>
            <a:pPr algn="ctr"/>
            <a:r>
              <a:rPr lang="en-US" sz="1600" dirty="0" smtClean="0"/>
              <a:t>DE</a:t>
            </a:r>
          </a:p>
        </p:txBody>
      </p:sp>
      <p:sp>
        <p:nvSpPr>
          <p:cNvPr id="31" name="Rectangle 41"/>
          <p:cNvSpPr>
            <a:spLocks noChangeArrowheads="1"/>
          </p:cNvSpPr>
          <p:nvPr/>
        </p:nvSpPr>
        <p:spPr bwMode="auto">
          <a:xfrm>
            <a:off x="3886200" y="5257800"/>
            <a:ext cx="2133600" cy="304800"/>
          </a:xfrm>
          <a:prstGeom prst="rect">
            <a:avLst/>
          </a:prstGeom>
          <a:noFill/>
          <a:ln w="9525">
            <a:noFill/>
            <a:miter lim="800000"/>
            <a:headEnd/>
            <a:tailEnd/>
          </a:ln>
        </p:spPr>
        <p:txBody>
          <a:bodyPr wrap="none" anchor="ctr"/>
          <a:lstStyle/>
          <a:p>
            <a:pPr algn="ctr"/>
            <a:endParaRPr lang="en-US" sz="1600" dirty="0"/>
          </a:p>
        </p:txBody>
      </p:sp>
      <p:sp>
        <p:nvSpPr>
          <p:cNvPr id="32" name="Rectangle 23"/>
          <p:cNvSpPr>
            <a:spLocks noChangeArrowheads="1"/>
          </p:cNvSpPr>
          <p:nvPr/>
        </p:nvSpPr>
        <p:spPr bwMode="auto">
          <a:xfrm>
            <a:off x="6019800" y="914400"/>
            <a:ext cx="838200" cy="5105400"/>
          </a:xfrm>
          <a:prstGeom prst="rect">
            <a:avLst/>
          </a:prstGeom>
          <a:noFill/>
          <a:ln w="9525">
            <a:noFill/>
            <a:miter lim="800000"/>
            <a:headEnd/>
            <a:tailEnd/>
          </a:ln>
        </p:spPr>
        <p:txBody>
          <a:bodyPr wrap="none" anchor="ctr"/>
          <a:lstStyle/>
          <a:p>
            <a:pPr algn="ctr"/>
            <a:r>
              <a:rPr lang="en-US" sz="1600" dirty="0" smtClean="0"/>
              <a:t>DC</a:t>
            </a:r>
          </a:p>
          <a:p>
            <a:pPr algn="ctr"/>
            <a:endParaRPr lang="en-US" sz="1600" dirty="0" smtClean="0"/>
          </a:p>
          <a:p>
            <a:pPr algn="ctr"/>
            <a:r>
              <a:rPr lang="en-US" sz="1600" dirty="0" smtClean="0"/>
              <a:t>DC +1</a:t>
            </a:r>
          </a:p>
          <a:p>
            <a:pPr algn="ctr"/>
            <a:endParaRPr lang="en-US" sz="1600" dirty="0" smtClean="0"/>
          </a:p>
          <a:p>
            <a:pPr algn="ctr"/>
            <a:r>
              <a:rPr lang="en-US" sz="1600" dirty="0" smtClean="0"/>
              <a:t>VA +1</a:t>
            </a:r>
          </a:p>
          <a:p>
            <a:pPr algn="ctr"/>
            <a:endParaRPr lang="en-US" sz="1600" dirty="0" smtClean="0"/>
          </a:p>
          <a:p>
            <a:pPr algn="ctr"/>
            <a:r>
              <a:rPr lang="en-US" sz="1600" dirty="0" smtClean="0"/>
              <a:t>VA</a:t>
            </a:r>
          </a:p>
          <a:p>
            <a:pPr algn="ctr"/>
            <a:endParaRPr lang="en-US" sz="1600" dirty="0" smtClean="0"/>
          </a:p>
          <a:p>
            <a:pPr algn="ctr"/>
            <a:r>
              <a:rPr lang="en-US" sz="1600" dirty="0" smtClean="0"/>
              <a:t>MD </a:t>
            </a:r>
          </a:p>
          <a:p>
            <a:pPr algn="ctr"/>
            <a:endParaRPr lang="en-US" sz="1600" dirty="0" smtClean="0"/>
          </a:p>
          <a:p>
            <a:pPr algn="ctr"/>
            <a:r>
              <a:rPr lang="en-US" sz="1600" dirty="0" smtClean="0"/>
              <a:t>MD +1</a:t>
            </a:r>
          </a:p>
          <a:p>
            <a:pPr algn="ctr"/>
            <a:endParaRPr lang="en-US" sz="1600" dirty="0" smtClean="0"/>
          </a:p>
          <a:p>
            <a:pPr algn="ctr"/>
            <a:r>
              <a:rPr lang="en-US" sz="1600" dirty="0" smtClean="0"/>
              <a:t>MD +2</a:t>
            </a:r>
          </a:p>
          <a:p>
            <a:pPr algn="ctr"/>
            <a:endParaRPr lang="en-US" sz="1600" dirty="0" smtClean="0"/>
          </a:p>
          <a:p>
            <a:pPr algn="ctr"/>
            <a:r>
              <a:rPr lang="en-US" sz="1600" dirty="0" smtClean="0"/>
              <a:t>WV </a:t>
            </a:r>
            <a:br>
              <a:rPr lang="en-US" sz="1600" dirty="0" smtClean="0"/>
            </a:br>
            <a:r>
              <a:rPr lang="en-US" sz="1600" dirty="0" smtClean="0"/>
              <a:t>(not Gov)</a:t>
            </a:r>
          </a:p>
          <a:p>
            <a:pPr algn="ctr"/>
            <a:endParaRPr lang="en-US" sz="1600" dirty="0" smtClean="0"/>
          </a:p>
          <a:p>
            <a:pPr algn="ctr"/>
            <a:r>
              <a:rPr lang="en-US" sz="1600" dirty="0" smtClean="0"/>
              <a:t>DE +2</a:t>
            </a:r>
          </a:p>
          <a:p>
            <a:pPr algn="ctr"/>
            <a:endParaRPr lang="en-US" sz="1600" dirty="0"/>
          </a:p>
        </p:txBody>
      </p:sp>
      <p:sp>
        <p:nvSpPr>
          <p:cNvPr id="23" name="Rectangle 22"/>
          <p:cNvSpPr/>
          <p:nvPr/>
        </p:nvSpPr>
        <p:spPr>
          <a:xfrm>
            <a:off x="4114800" y="6248400"/>
            <a:ext cx="1600200" cy="338554"/>
          </a:xfrm>
          <a:prstGeom prst="rect">
            <a:avLst/>
          </a:prstGeom>
        </p:spPr>
        <p:txBody>
          <a:bodyPr wrap="square">
            <a:spAutoFit/>
          </a:bodyPr>
          <a:lstStyle/>
          <a:p>
            <a:pPr algn="ctr"/>
            <a:r>
              <a:rPr lang="en-US" sz="1600" dirty="0" smtClean="0"/>
              <a:t>PA  PA+1  </a:t>
            </a:r>
          </a:p>
        </p:txBody>
      </p:sp>
      <p:sp>
        <p:nvSpPr>
          <p:cNvPr id="51" name="Text Box 2"/>
          <p:cNvSpPr txBox="1">
            <a:spLocks noChangeArrowheads="1"/>
          </p:cNvSpPr>
          <p:nvPr/>
        </p:nvSpPr>
        <p:spPr bwMode="auto">
          <a:xfrm>
            <a:off x="0" y="0"/>
            <a:ext cx="2819400" cy="1200329"/>
          </a:xfrm>
          <a:prstGeom prst="rect">
            <a:avLst/>
          </a:prstGeom>
          <a:solidFill>
            <a:srgbClr val="92D050"/>
          </a:solidFill>
          <a:ln w="9525">
            <a:noFill/>
            <a:miter lim="800000"/>
            <a:headEnd/>
            <a:tailEnd/>
          </a:ln>
        </p:spPr>
        <p:txBody>
          <a:bodyPr wrap="square">
            <a:spAutoFit/>
          </a:bodyPr>
          <a:lstStyle/>
          <a:p>
            <a:r>
              <a:rPr lang="en-US" b="1" dirty="0" smtClean="0"/>
              <a:t>PRIVATE LUNCH -Government Hs.</a:t>
            </a:r>
          </a:p>
          <a:p>
            <a:r>
              <a:rPr lang="en-US" b="1" dirty="0" smtClean="0">
                <a:solidFill>
                  <a:schemeClr val="bg1"/>
                </a:solidFill>
              </a:rPr>
              <a:t>FINAL SEATING – updated again 6.12.14</a:t>
            </a:r>
            <a:endParaRPr lang="en-US" b="1" dirty="0">
              <a:solidFill>
                <a:schemeClr val="bg1"/>
              </a:solidFill>
            </a:endParaRPr>
          </a:p>
        </p:txBody>
      </p:sp>
      <p:sp>
        <p:nvSpPr>
          <p:cNvPr id="9" name="5-Point Star 8"/>
          <p:cNvSpPr/>
          <p:nvPr/>
        </p:nvSpPr>
        <p:spPr>
          <a:xfrm>
            <a:off x="152400" y="1447800"/>
            <a:ext cx="609600" cy="609600"/>
          </a:xfrm>
          <a:prstGeom prst="star5">
            <a:avLst/>
          </a:prstGeom>
          <a:solidFill>
            <a:srgbClr val="FFC000"/>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267200" y="228600"/>
            <a:ext cx="1371600" cy="215444"/>
          </a:xfrm>
          <a:prstGeom prst="rect">
            <a:avLst/>
          </a:prstGeom>
          <a:noFill/>
          <a:ln>
            <a:solidFill>
              <a:schemeClr val="accent1">
                <a:lumMod val="50000"/>
              </a:schemeClr>
            </a:solidFill>
          </a:ln>
        </p:spPr>
        <p:txBody>
          <a:bodyPr wrap="square" rtlCol="0">
            <a:spAutoFit/>
          </a:bodyPr>
          <a:lstStyle/>
          <a:p>
            <a:pPr algn="ctr"/>
            <a:r>
              <a:rPr lang="en-US" sz="800" i="1" dirty="0" smtClean="0"/>
              <a:t>Projector Screen</a:t>
            </a:r>
            <a:endParaRPr lang="en-US" sz="800" i="1" dirty="0"/>
          </a:p>
        </p:txBody>
      </p:sp>
      <p:sp>
        <p:nvSpPr>
          <p:cNvPr id="11" name="5-Point Star 10"/>
          <p:cNvSpPr/>
          <p:nvPr/>
        </p:nvSpPr>
        <p:spPr>
          <a:xfrm>
            <a:off x="5638800" y="152400"/>
            <a:ext cx="304800" cy="228600"/>
          </a:xfrm>
          <a:prstGeom prst="star5">
            <a:avLst/>
          </a:prstGeom>
          <a:solidFill>
            <a:srgbClr val="FFC000"/>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5-Point Star 11"/>
          <p:cNvSpPr/>
          <p:nvPr/>
        </p:nvSpPr>
        <p:spPr>
          <a:xfrm>
            <a:off x="6629400" y="1371600"/>
            <a:ext cx="304800" cy="228600"/>
          </a:xfrm>
          <a:prstGeom prst="star5">
            <a:avLst/>
          </a:prstGeom>
          <a:solidFill>
            <a:srgbClr val="FFC000"/>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t>EC Lunch menu</a:t>
            </a:r>
            <a:r>
              <a:rPr lang="en-US" sz="2800" dirty="0" smtClean="0"/>
              <a:t/>
            </a:r>
            <a:br>
              <a:rPr lang="en-US" sz="2800" dirty="0" smtClean="0"/>
            </a:br>
            <a:r>
              <a:rPr lang="en-US" sz="2800" dirty="0" smtClean="0"/>
              <a:t>Plated lunch</a:t>
            </a:r>
            <a:endParaRPr lang="en-US" sz="2800" dirty="0"/>
          </a:p>
        </p:txBody>
      </p:sp>
      <p:sp>
        <p:nvSpPr>
          <p:cNvPr id="3" name="Content Placeholder 2"/>
          <p:cNvSpPr>
            <a:spLocks noGrp="1"/>
          </p:cNvSpPr>
          <p:nvPr>
            <p:ph idx="1"/>
          </p:nvPr>
        </p:nvSpPr>
        <p:spPr/>
        <p:txBody>
          <a:bodyPr/>
          <a:lstStyle/>
          <a:p>
            <a:r>
              <a:rPr lang="en-US" sz="2000" dirty="0" smtClean="0"/>
              <a:t>Spring Salad with Roasted Vegetables</a:t>
            </a:r>
          </a:p>
          <a:p>
            <a:r>
              <a:rPr lang="en-US" sz="2000" dirty="0" smtClean="0"/>
              <a:t>Maryland Crab Cakes* with Cocktail &amp; Tartar Sauce</a:t>
            </a:r>
          </a:p>
          <a:p>
            <a:r>
              <a:rPr lang="en-US" sz="2000" dirty="0" smtClean="0"/>
              <a:t>Fresh Grilled Corn Salad</a:t>
            </a:r>
          </a:p>
          <a:p>
            <a:r>
              <a:rPr lang="en-US" sz="2000" dirty="0" err="1" smtClean="0"/>
              <a:t>Parisienne</a:t>
            </a:r>
            <a:r>
              <a:rPr lang="en-US" sz="2000" dirty="0" smtClean="0"/>
              <a:t> Potatoes with Fried Shallots</a:t>
            </a:r>
          </a:p>
          <a:p>
            <a:r>
              <a:rPr lang="en-US" sz="2000" dirty="0" smtClean="0"/>
              <a:t>Haricot </a:t>
            </a:r>
            <a:r>
              <a:rPr lang="en-US" sz="2000" dirty="0" err="1" smtClean="0"/>
              <a:t>Verts</a:t>
            </a:r>
            <a:r>
              <a:rPr lang="en-US" sz="2000" dirty="0" smtClean="0"/>
              <a:t> with Toasted Almonds</a:t>
            </a:r>
          </a:p>
          <a:p>
            <a:r>
              <a:rPr lang="en-US" sz="2000" dirty="0" smtClean="0"/>
              <a:t>Lemon Bars, Chocolate Covered Strawberries, Chocolate Covered </a:t>
            </a:r>
            <a:r>
              <a:rPr lang="en-US" sz="2000" dirty="0" err="1" smtClean="0"/>
              <a:t>Sambuca</a:t>
            </a:r>
            <a:r>
              <a:rPr lang="en-US" sz="2000" dirty="0" smtClean="0"/>
              <a:t> Cookies</a:t>
            </a:r>
          </a:p>
          <a:p>
            <a:endParaRPr lang="en-US" sz="2000" dirty="0" smtClean="0"/>
          </a:p>
          <a:p>
            <a:r>
              <a:rPr lang="en-US" sz="2000" dirty="0" smtClean="0"/>
              <a:t>Coffee / Tea / beverages</a:t>
            </a:r>
          </a:p>
          <a:p>
            <a:pPr>
              <a:buNone/>
            </a:pPr>
            <a:endParaRPr lang="en-US" sz="2000" dirty="0" smtClean="0"/>
          </a:p>
          <a:p>
            <a:pPr>
              <a:buNone/>
            </a:pPr>
            <a:r>
              <a:rPr lang="en-US" sz="2000" i="1" dirty="0" smtClean="0"/>
              <a:t>*An alternate dish will be served to those w/ allergy to shellfish.</a:t>
            </a:r>
          </a:p>
          <a:p>
            <a:endParaRPr lang="en-US" dirty="0"/>
          </a:p>
        </p:txBody>
      </p:sp>
      <p:sp>
        <p:nvSpPr>
          <p:cNvPr id="4" name="Footer Placeholder 3"/>
          <p:cNvSpPr>
            <a:spLocks noGrp="1"/>
          </p:cNvSpPr>
          <p:nvPr>
            <p:ph type="ftr" sz="quarter" idx="11"/>
          </p:nvPr>
        </p:nvSpPr>
        <p:spPr/>
        <p:txBody>
          <a:bodyPr/>
          <a:lstStyle/>
          <a:p>
            <a:pPr>
              <a:defRPr/>
            </a:pPr>
            <a:r>
              <a:rPr lang="en-US" dirty="0" smtClean="0"/>
              <a:t>Executive Council Meeting Planning </a:t>
            </a:r>
            <a:r>
              <a:rPr lang="en-US" dirty="0" err="1" smtClean="0"/>
              <a:t>Powerpoint</a:t>
            </a:r>
            <a:endParaRPr lang="en-US" dirty="0"/>
          </a:p>
        </p:txBody>
      </p:sp>
      <p:sp>
        <p:nvSpPr>
          <p:cNvPr id="5" name="Slide Number Placeholder 4"/>
          <p:cNvSpPr>
            <a:spLocks noGrp="1"/>
          </p:cNvSpPr>
          <p:nvPr>
            <p:ph type="sldNum" sz="quarter" idx="12"/>
          </p:nvPr>
        </p:nvSpPr>
        <p:spPr/>
        <p:txBody>
          <a:bodyPr/>
          <a:lstStyle/>
          <a:p>
            <a:pPr>
              <a:defRPr/>
            </a:pPr>
            <a:fld id="{B8C336AD-E9C4-487B-9A67-9C8B2A73465D}" type="slidenum">
              <a:rPr lang="en-US" smtClean="0"/>
              <a:pPr>
                <a:defRPr/>
              </a:pPr>
              <a:t>19</a:t>
            </a:fld>
            <a:endParaRPr lang="en-US"/>
          </a:p>
        </p:txBody>
      </p:sp>
      <p:sp>
        <p:nvSpPr>
          <p:cNvPr id="6" name="Date Placeholder 5"/>
          <p:cNvSpPr>
            <a:spLocks noGrp="1"/>
          </p:cNvSpPr>
          <p:nvPr>
            <p:ph type="dt" sz="half" idx="10"/>
          </p:nvPr>
        </p:nvSpPr>
        <p:spPr/>
        <p:txBody>
          <a:bodyPr/>
          <a:lstStyle/>
          <a:p>
            <a:pPr>
              <a:defRPr/>
            </a:pPr>
            <a:fld id="{1BC0E21D-C39E-400C-AECF-1F21753D0A2B}" type="datetime4">
              <a:rPr lang="en-US" smtClean="0"/>
              <a:pPr>
                <a:defRPr/>
              </a:pPr>
              <a:t>June 13, 2014</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15400" cy="1143000"/>
          </a:xfrm>
        </p:spPr>
        <p:txBody>
          <a:bodyPr/>
          <a:lstStyle/>
          <a:p>
            <a:r>
              <a:rPr lang="en-US" sz="2800" dirty="0" smtClean="0"/>
              <a:t>4-5 block walk from Gov. Hs to Press Event  </a:t>
            </a:r>
            <a:br>
              <a:rPr lang="en-US" sz="2800" dirty="0" smtClean="0"/>
            </a:br>
            <a:r>
              <a:rPr lang="en-US" sz="2000" dirty="0" smtClean="0"/>
              <a:t>(approx route; State Circle to Francis St to Main St to </a:t>
            </a:r>
            <a:r>
              <a:rPr lang="en-US" sz="2000" dirty="0" err="1" smtClean="0"/>
              <a:t>Mkt</a:t>
            </a:r>
            <a:r>
              <a:rPr lang="en-US" sz="2000" dirty="0" smtClean="0"/>
              <a:t> Sq to Dock St)</a:t>
            </a:r>
            <a:endParaRPr lang="en-US" sz="2800" dirty="0"/>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p:txBody>
          <a:bodyPr/>
          <a:lstStyle/>
          <a:p>
            <a:pPr>
              <a:defRPr/>
            </a:pPr>
            <a:r>
              <a:rPr lang="en-US" dirty="0" smtClean="0"/>
              <a:t>Executive Council Meeting Planning </a:t>
            </a:r>
            <a:r>
              <a:rPr lang="en-US" dirty="0" err="1" smtClean="0"/>
              <a:t>Powerpoint</a:t>
            </a:r>
            <a:endParaRPr lang="en-US" dirty="0"/>
          </a:p>
        </p:txBody>
      </p:sp>
      <p:sp>
        <p:nvSpPr>
          <p:cNvPr id="5" name="Slide Number Placeholder 4"/>
          <p:cNvSpPr>
            <a:spLocks noGrp="1"/>
          </p:cNvSpPr>
          <p:nvPr>
            <p:ph type="sldNum" sz="quarter" idx="12"/>
          </p:nvPr>
        </p:nvSpPr>
        <p:spPr/>
        <p:txBody>
          <a:bodyPr/>
          <a:lstStyle/>
          <a:p>
            <a:pPr>
              <a:defRPr/>
            </a:pPr>
            <a:fld id="{B8C336AD-E9C4-487B-9A67-9C8B2A73465D}" type="slidenum">
              <a:rPr lang="en-US" smtClean="0"/>
              <a:pPr>
                <a:defRPr/>
              </a:pPr>
              <a:t>20</a:t>
            </a:fld>
            <a:endParaRPr lang="en-US"/>
          </a:p>
        </p:txBody>
      </p:sp>
      <p:sp>
        <p:nvSpPr>
          <p:cNvPr id="6" name="Date Placeholder 5"/>
          <p:cNvSpPr>
            <a:spLocks noGrp="1"/>
          </p:cNvSpPr>
          <p:nvPr>
            <p:ph type="dt" sz="half" idx="10"/>
          </p:nvPr>
        </p:nvSpPr>
        <p:spPr/>
        <p:txBody>
          <a:bodyPr/>
          <a:lstStyle/>
          <a:p>
            <a:pPr>
              <a:defRPr/>
            </a:pPr>
            <a:fld id="{1BC0E21D-C39E-400C-AECF-1F21753D0A2B}" type="datetime4">
              <a:rPr lang="en-US" smtClean="0"/>
              <a:pPr>
                <a:defRPr/>
              </a:pPr>
              <a:t>June 13, 2014</a:t>
            </a:fld>
            <a:endParaRPr lang="en-US" dirty="0"/>
          </a:p>
        </p:txBody>
      </p:sp>
      <p:pic>
        <p:nvPicPr>
          <p:cNvPr id="8" name="Picture 2"/>
          <p:cNvPicPr>
            <a:picLocks noChangeAspect="1" noChangeArrowheads="1"/>
          </p:cNvPicPr>
          <p:nvPr/>
        </p:nvPicPr>
        <p:blipFill>
          <a:blip r:embed="rId2" cstate="print"/>
          <a:srcRect l="54724" t="28125" r="10808" b="22656"/>
          <a:stretch>
            <a:fillRect/>
          </a:stretch>
        </p:blipFill>
        <p:spPr bwMode="auto">
          <a:xfrm>
            <a:off x="152400" y="1371600"/>
            <a:ext cx="8686800" cy="4800600"/>
          </a:xfrm>
          <a:prstGeom prst="rect">
            <a:avLst/>
          </a:prstGeom>
          <a:noFill/>
          <a:ln w="9525">
            <a:noFill/>
            <a:miter lim="800000"/>
            <a:headEnd/>
            <a:tailEnd/>
          </a:ln>
        </p:spPr>
      </p:pic>
      <p:cxnSp>
        <p:nvCxnSpPr>
          <p:cNvPr id="13" name="Straight Arrow Connector 12"/>
          <p:cNvCxnSpPr/>
          <p:nvPr/>
        </p:nvCxnSpPr>
        <p:spPr>
          <a:xfrm>
            <a:off x="6248400" y="3810000"/>
            <a:ext cx="1752600" cy="1828800"/>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4" name="Freeform 13"/>
          <p:cNvSpPr/>
          <p:nvPr/>
        </p:nvSpPr>
        <p:spPr>
          <a:xfrm>
            <a:off x="2171700" y="3100388"/>
            <a:ext cx="2074862" cy="1138237"/>
          </a:xfrm>
          <a:custGeom>
            <a:avLst/>
            <a:gdLst>
              <a:gd name="connsiteX0" fmla="*/ 0 w 2074862"/>
              <a:gd name="connsiteY0" fmla="*/ 0 h 1138237"/>
              <a:gd name="connsiteX1" fmla="*/ 428625 w 2074862"/>
              <a:gd name="connsiteY1" fmla="*/ 409575 h 1138237"/>
              <a:gd name="connsiteX2" fmla="*/ 1071563 w 2074862"/>
              <a:gd name="connsiteY2" fmla="*/ 481012 h 1138237"/>
              <a:gd name="connsiteX3" fmla="*/ 1247775 w 2074862"/>
              <a:gd name="connsiteY3" fmla="*/ 481012 h 1138237"/>
              <a:gd name="connsiteX4" fmla="*/ 1943100 w 2074862"/>
              <a:gd name="connsiteY4" fmla="*/ 1023937 h 1138237"/>
              <a:gd name="connsiteX5" fmla="*/ 2038350 w 2074862"/>
              <a:gd name="connsiteY5" fmla="*/ 1138237 h 1138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4862" h="1138237">
                <a:moveTo>
                  <a:pt x="0" y="0"/>
                </a:moveTo>
                <a:cubicBezTo>
                  <a:pt x="125015" y="164703"/>
                  <a:pt x="250031" y="329406"/>
                  <a:pt x="428625" y="409575"/>
                </a:cubicBezTo>
                <a:cubicBezTo>
                  <a:pt x="607219" y="489744"/>
                  <a:pt x="935038" y="469106"/>
                  <a:pt x="1071563" y="481012"/>
                </a:cubicBezTo>
                <a:cubicBezTo>
                  <a:pt x="1208088" y="492918"/>
                  <a:pt x="1102519" y="390525"/>
                  <a:pt x="1247775" y="481012"/>
                </a:cubicBezTo>
                <a:cubicBezTo>
                  <a:pt x="1393031" y="571500"/>
                  <a:pt x="1811338" y="914400"/>
                  <a:pt x="1943100" y="1023937"/>
                </a:cubicBezTo>
                <a:cubicBezTo>
                  <a:pt x="2074862" y="1133474"/>
                  <a:pt x="2056606" y="1135855"/>
                  <a:pt x="2038350" y="1138237"/>
                </a:cubicBezTo>
              </a:path>
            </a:pathLst>
          </a:custGeom>
          <a:ln w="28575">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Freeform 14"/>
          <p:cNvSpPr/>
          <p:nvPr/>
        </p:nvSpPr>
        <p:spPr>
          <a:xfrm>
            <a:off x="4238625" y="3862388"/>
            <a:ext cx="2028825" cy="690562"/>
          </a:xfrm>
          <a:custGeom>
            <a:avLst/>
            <a:gdLst>
              <a:gd name="connsiteX0" fmla="*/ 0 w 2028825"/>
              <a:gd name="connsiteY0" fmla="*/ 414337 h 690562"/>
              <a:gd name="connsiteX1" fmla="*/ 1309688 w 2028825"/>
              <a:gd name="connsiteY1" fmla="*/ 690562 h 690562"/>
              <a:gd name="connsiteX2" fmla="*/ 1309688 w 2028825"/>
              <a:gd name="connsiteY2" fmla="*/ 690562 h 690562"/>
              <a:gd name="connsiteX3" fmla="*/ 1700213 w 2028825"/>
              <a:gd name="connsiteY3" fmla="*/ 433387 h 690562"/>
              <a:gd name="connsiteX4" fmla="*/ 2028825 w 2028825"/>
              <a:gd name="connsiteY4" fmla="*/ 0 h 690562"/>
              <a:gd name="connsiteX5" fmla="*/ 2028825 w 2028825"/>
              <a:gd name="connsiteY5" fmla="*/ 0 h 690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8825" h="690562">
                <a:moveTo>
                  <a:pt x="0" y="414337"/>
                </a:moveTo>
                <a:lnTo>
                  <a:pt x="1309688" y="690562"/>
                </a:lnTo>
                <a:lnTo>
                  <a:pt x="1309688" y="690562"/>
                </a:lnTo>
                <a:cubicBezTo>
                  <a:pt x="1374775" y="647700"/>
                  <a:pt x="1580357" y="548481"/>
                  <a:pt x="1700213" y="433387"/>
                </a:cubicBezTo>
                <a:cubicBezTo>
                  <a:pt x="1820069" y="318293"/>
                  <a:pt x="2028825" y="0"/>
                  <a:pt x="2028825" y="0"/>
                </a:cubicBezTo>
                <a:lnTo>
                  <a:pt x="2028825" y="0"/>
                </a:lnTo>
              </a:path>
            </a:pathLst>
          </a:custGeom>
          <a:ln w="28575">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5-Point Star 10"/>
          <p:cNvSpPr/>
          <p:nvPr/>
        </p:nvSpPr>
        <p:spPr>
          <a:xfrm>
            <a:off x="4419600" y="4419600"/>
            <a:ext cx="609600" cy="609600"/>
          </a:xfrm>
          <a:prstGeom prst="star5">
            <a:avLst/>
          </a:prstGeom>
          <a:solidFill>
            <a:srgbClr val="FFC000"/>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S:\OPA\Executive Council\EC 2014\site visit photos\dock\photo 1 (4).JPG"/>
          <p:cNvPicPr>
            <a:picLocks noChangeAspect="1" noChangeArrowheads="1"/>
          </p:cNvPicPr>
          <p:nvPr/>
        </p:nvPicPr>
        <p:blipFill>
          <a:blip r:embed="rId3" cstate="print"/>
          <a:srcRect l="12766" t="19149" r="21809"/>
          <a:stretch>
            <a:fillRect/>
          </a:stretch>
        </p:blipFill>
        <p:spPr bwMode="auto">
          <a:xfrm rot="5400000">
            <a:off x="6539163" y="3747837"/>
            <a:ext cx="2466474" cy="2286000"/>
          </a:xfrm>
          <a:prstGeom prst="rect">
            <a:avLst/>
          </a:prstGeom>
          <a:noFill/>
        </p:spPr>
      </p:pic>
      <p:pic>
        <p:nvPicPr>
          <p:cNvPr id="6149" name="Picture 5" descr="S:\OPA\Executive Council\EC 2014\site visit photos\dock\photo 4 (3).JPG"/>
          <p:cNvPicPr>
            <a:picLocks noChangeAspect="1" noChangeArrowheads="1"/>
          </p:cNvPicPr>
          <p:nvPr/>
        </p:nvPicPr>
        <p:blipFill>
          <a:blip r:embed="rId4" cstate="print"/>
          <a:srcRect t="26144"/>
          <a:stretch>
            <a:fillRect/>
          </a:stretch>
        </p:blipFill>
        <p:spPr bwMode="auto">
          <a:xfrm>
            <a:off x="533400" y="2209800"/>
            <a:ext cx="3886200" cy="2152650"/>
          </a:xfrm>
          <a:prstGeom prst="rect">
            <a:avLst/>
          </a:prstGeom>
          <a:noFill/>
        </p:spPr>
      </p:pic>
      <p:sp>
        <p:nvSpPr>
          <p:cNvPr id="4098" name="Rectangle 2"/>
          <p:cNvSpPr>
            <a:spLocks noGrp="1" noChangeArrowheads="1"/>
          </p:cNvSpPr>
          <p:nvPr>
            <p:ph type="title"/>
          </p:nvPr>
        </p:nvSpPr>
        <p:spPr>
          <a:xfrm>
            <a:off x="457200" y="304800"/>
            <a:ext cx="8229600" cy="533400"/>
          </a:xfrm>
          <a:ln w="38100">
            <a:solidFill>
              <a:srgbClr val="FFFF00"/>
            </a:solidFill>
          </a:ln>
        </p:spPr>
        <p:txBody>
          <a:bodyPr/>
          <a:lstStyle/>
          <a:p>
            <a:pPr algn="l" eaLnBrk="1" hangingPunct="1">
              <a:defRPr/>
            </a:pPr>
            <a:r>
              <a:rPr lang="en-US" sz="4000" b="1" i="1" dirty="0" smtClean="0">
                <a:solidFill>
                  <a:srgbClr val="0000FF"/>
                </a:solidFill>
                <a:effectLst>
                  <a:outerShdw blurRad="38100" dist="38100" dir="2700000" algn="tl">
                    <a:srgbClr val="C0C0C0"/>
                  </a:outerShdw>
                </a:effectLst>
              </a:rPr>
              <a:t>Logistics</a:t>
            </a:r>
          </a:p>
        </p:txBody>
      </p:sp>
      <p:sp>
        <p:nvSpPr>
          <p:cNvPr id="13" name="Date Placeholder 12"/>
          <p:cNvSpPr>
            <a:spLocks noGrp="1"/>
          </p:cNvSpPr>
          <p:nvPr>
            <p:ph type="dt" sz="half" idx="10"/>
          </p:nvPr>
        </p:nvSpPr>
        <p:spPr/>
        <p:txBody>
          <a:bodyPr/>
          <a:lstStyle/>
          <a:p>
            <a:pPr>
              <a:defRPr/>
            </a:pPr>
            <a:fld id="{1FEB6D63-003E-4677-B72E-9B2CF6BB437E}" type="datetime4">
              <a:rPr lang="en-US" smtClean="0"/>
              <a:pPr>
                <a:defRPr/>
              </a:pPr>
              <a:t>June 13, 2014</a:t>
            </a:fld>
            <a:endParaRPr lang="en-US" dirty="0"/>
          </a:p>
        </p:txBody>
      </p:sp>
      <p:sp>
        <p:nvSpPr>
          <p:cNvPr id="14" name="Slide Number Placeholder 13"/>
          <p:cNvSpPr>
            <a:spLocks noGrp="1"/>
          </p:cNvSpPr>
          <p:nvPr>
            <p:ph type="sldNum" sz="quarter" idx="12"/>
          </p:nvPr>
        </p:nvSpPr>
        <p:spPr/>
        <p:txBody>
          <a:bodyPr/>
          <a:lstStyle/>
          <a:p>
            <a:pPr>
              <a:defRPr/>
            </a:pPr>
            <a:fld id="{B8C336AD-E9C4-487B-9A67-9C8B2A73465D}" type="slidenum">
              <a:rPr lang="en-US" smtClean="0"/>
              <a:pPr>
                <a:defRPr/>
              </a:pPr>
              <a:t>21</a:t>
            </a:fld>
            <a:endParaRPr lang="en-US"/>
          </a:p>
        </p:txBody>
      </p:sp>
      <p:pic>
        <p:nvPicPr>
          <p:cNvPr id="6148" name="Picture 4" descr="S:\OPA\Executive Council\EC 2014\site visit photos\dock\photo 3 (3).JPG"/>
          <p:cNvPicPr>
            <a:picLocks noChangeAspect="1" noChangeArrowheads="1"/>
          </p:cNvPicPr>
          <p:nvPr/>
        </p:nvPicPr>
        <p:blipFill>
          <a:blip r:embed="rId5" cstate="print"/>
          <a:srcRect t="21768"/>
          <a:stretch>
            <a:fillRect/>
          </a:stretch>
        </p:blipFill>
        <p:spPr bwMode="auto">
          <a:xfrm>
            <a:off x="4800600" y="2133600"/>
            <a:ext cx="3733800" cy="2190750"/>
          </a:xfrm>
          <a:prstGeom prst="rect">
            <a:avLst/>
          </a:prstGeom>
          <a:noFill/>
        </p:spPr>
      </p:pic>
      <p:sp>
        <p:nvSpPr>
          <p:cNvPr id="19" name="Content Placeholder 18"/>
          <p:cNvSpPr>
            <a:spLocks noGrp="1"/>
          </p:cNvSpPr>
          <p:nvPr>
            <p:ph idx="1"/>
          </p:nvPr>
        </p:nvSpPr>
        <p:spPr>
          <a:xfrm>
            <a:off x="304800" y="914400"/>
            <a:ext cx="8839200" cy="685800"/>
          </a:xfrm>
        </p:spPr>
        <p:txBody>
          <a:bodyPr/>
          <a:lstStyle/>
          <a:p>
            <a:pPr>
              <a:buNone/>
            </a:pPr>
            <a:r>
              <a:rPr lang="en-US" sz="2800" b="1" dirty="0" smtClean="0"/>
              <a:t>Press Event: Susan B. Campbell Park</a:t>
            </a:r>
            <a:endParaRPr lang="en-US" sz="2800" dirty="0" smtClean="0"/>
          </a:p>
          <a:p>
            <a:r>
              <a:rPr lang="en-US" sz="2800" dirty="0" smtClean="0"/>
              <a:t>1 Dock Street, Annapolis, MD 21401</a:t>
            </a:r>
          </a:p>
        </p:txBody>
      </p:sp>
      <p:sp>
        <p:nvSpPr>
          <p:cNvPr id="22" name="TextBox 21"/>
          <p:cNvSpPr txBox="1"/>
          <p:nvPr/>
        </p:nvSpPr>
        <p:spPr>
          <a:xfrm>
            <a:off x="4876800" y="3733800"/>
            <a:ext cx="1524000" cy="646331"/>
          </a:xfrm>
          <a:prstGeom prst="rect">
            <a:avLst/>
          </a:prstGeom>
          <a:noFill/>
        </p:spPr>
        <p:txBody>
          <a:bodyPr wrap="square" rtlCol="0">
            <a:spAutoFit/>
          </a:bodyPr>
          <a:lstStyle/>
          <a:p>
            <a:r>
              <a:rPr lang="en-US" dirty="0" smtClean="0">
                <a:solidFill>
                  <a:srgbClr val="FFFF00"/>
                </a:solidFill>
              </a:rPr>
              <a:t>Center/Right Side</a:t>
            </a:r>
            <a:endParaRPr lang="en-US" dirty="0">
              <a:solidFill>
                <a:srgbClr val="FFFF00"/>
              </a:solidFill>
            </a:endParaRPr>
          </a:p>
        </p:txBody>
      </p:sp>
      <p:sp>
        <p:nvSpPr>
          <p:cNvPr id="24" name="TextBox 23"/>
          <p:cNvSpPr txBox="1"/>
          <p:nvPr/>
        </p:nvSpPr>
        <p:spPr>
          <a:xfrm>
            <a:off x="2971800" y="3886200"/>
            <a:ext cx="1295400" cy="369332"/>
          </a:xfrm>
          <a:prstGeom prst="rect">
            <a:avLst/>
          </a:prstGeom>
          <a:noFill/>
        </p:spPr>
        <p:txBody>
          <a:bodyPr wrap="square" rtlCol="0">
            <a:spAutoFit/>
          </a:bodyPr>
          <a:lstStyle/>
          <a:p>
            <a:r>
              <a:rPr lang="en-US" dirty="0" smtClean="0">
                <a:solidFill>
                  <a:srgbClr val="FFFF00"/>
                </a:solidFill>
              </a:rPr>
              <a:t>Left Side</a:t>
            </a:r>
            <a:endParaRPr lang="en-US" dirty="0">
              <a:solidFill>
                <a:srgbClr val="FFFF00"/>
              </a:solidFill>
            </a:endParaRPr>
          </a:p>
        </p:txBody>
      </p:sp>
      <p:sp>
        <p:nvSpPr>
          <p:cNvPr id="25" name="TextBox 24"/>
          <p:cNvSpPr txBox="1"/>
          <p:nvPr/>
        </p:nvSpPr>
        <p:spPr>
          <a:xfrm>
            <a:off x="6705600" y="5638800"/>
            <a:ext cx="2231572" cy="584775"/>
          </a:xfrm>
          <a:prstGeom prst="rect">
            <a:avLst/>
          </a:prstGeom>
          <a:noFill/>
        </p:spPr>
        <p:txBody>
          <a:bodyPr wrap="square" rtlCol="0">
            <a:spAutoFit/>
          </a:bodyPr>
          <a:lstStyle/>
          <a:p>
            <a:r>
              <a:rPr lang="en-US" sz="1600" dirty="0" smtClean="0">
                <a:solidFill>
                  <a:srgbClr val="FFFF00"/>
                </a:solidFill>
              </a:rPr>
              <a:t>4 block Walk from state </a:t>
            </a:r>
            <a:r>
              <a:rPr lang="en-US" sz="1600" dirty="0" err="1" smtClean="0">
                <a:solidFill>
                  <a:srgbClr val="FFFF00"/>
                </a:solidFill>
              </a:rPr>
              <a:t>hs</a:t>
            </a:r>
            <a:r>
              <a:rPr lang="en-US" sz="1600" dirty="0" smtClean="0">
                <a:solidFill>
                  <a:srgbClr val="FFFF00"/>
                </a:solidFill>
              </a:rPr>
              <a:t> to waterfront</a:t>
            </a:r>
            <a:endParaRPr lang="en-US" sz="1600" dirty="0">
              <a:solidFill>
                <a:srgbClr val="FFFF00"/>
              </a:solidFill>
            </a:endParaRPr>
          </a:p>
        </p:txBody>
      </p:sp>
      <p:sp>
        <p:nvSpPr>
          <p:cNvPr id="28" name="TextBox 27"/>
          <p:cNvSpPr txBox="1"/>
          <p:nvPr/>
        </p:nvSpPr>
        <p:spPr>
          <a:xfrm>
            <a:off x="685800" y="5029200"/>
            <a:ext cx="3581400" cy="584775"/>
          </a:xfrm>
          <a:prstGeom prst="rect">
            <a:avLst/>
          </a:prstGeom>
          <a:noFill/>
        </p:spPr>
        <p:txBody>
          <a:bodyPr wrap="square" rtlCol="0">
            <a:spAutoFit/>
          </a:bodyPr>
          <a:lstStyle/>
          <a:p>
            <a:r>
              <a:rPr lang="en-US" sz="1600" dirty="0" smtClean="0"/>
              <a:t>Rain option </a:t>
            </a:r>
          </a:p>
          <a:p>
            <a:r>
              <a:rPr lang="en-US" sz="1600" dirty="0" smtClean="0"/>
              <a:t>- State House, Lobby MAIN floor</a:t>
            </a:r>
            <a:endParaRPr lang="en-US" sz="16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18"/>
          <p:cNvSpPr txBox="1">
            <a:spLocks noChangeArrowheads="1"/>
          </p:cNvSpPr>
          <p:nvPr/>
        </p:nvSpPr>
        <p:spPr bwMode="auto">
          <a:xfrm rot="1084810">
            <a:off x="7024146" y="2060671"/>
            <a:ext cx="1184275" cy="276999"/>
          </a:xfrm>
          <a:prstGeom prst="rect">
            <a:avLst/>
          </a:prstGeom>
          <a:solidFill>
            <a:schemeClr val="bg2"/>
          </a:solidFill>
          <a:ln w="9525">
            <a:noFill/>
            <a:miter lim="800000"/>
            <a:headEnd/>
            <a:tailEnd/>
          </a:ln>
        </p:spPr>
        <p:txBody>
          <a:bodyPr>
            <a:spAutoFit/>
          </a:bodyPr>
          <a:lstStyle/>
          <a:p>
            <a:pPr algn="ctr"/>
            <a:r>
              <a:rPr lang="en-US" sz="1200" dirty="0"/>
              <a:t>Flags</a:t>
            </a:r>
            <a:endParaRPr lang="en-US" dirty="0"/>
          </a:p>
        </p:txBody>
      </p:sp>
      <p:sp>
        <p:nvSpPr>
          <p:cNvPr id="44034" name="Text Box 2"/>
          <p:cNvSpPr txBox="1">
            <a:spLocks noChangeArrowheads="1"/>
          </p:cNvSpPr>
          <p:nvPr/>
        </p:nvSpPr>
        <p:spPr bwMode="auto">
          <a:xfrm>
            <a:off x="304800" y="838200"/>
            <a:ext cx="5562600" cy="400110"/>
          </a:xfrm>
          <a:prstGeom prst="rect">
            <a:avLst/>
          </a:prstGeom>
          <a:solidFill>
            <a:srgbClr val="92D050"/>
          </a:solidFill>
          <a:ln w="9525">
            <a:noFill/>
            <a:miter lim="800000"/>
            <a:headEnd/>
            <a:tailEnd/>
          </a:ln>
        </p:spPr>
        <p:txBody>
          <a:bodyPr wrap="square">
            <a:spAutoFit/>
          </a:bodyPr>
          <a:lstStyle/>
          <a:p>
            <a:r>
              <a:rPr lang="en-US" sz="1000" b="1" dirty="0"/>
              <a:t>News Conference  </a:t>
            </a:r>
            <a:r>
              <a:rPr lang="en-US" sz="1000" b="1" dirty="0" smtClean="0"/>
              <a:t>Annapolis City Dock – Susan Campbell Park</a:t>
            </a:r>
            <a:endParaRPr lang="en-US" sz="1000" b="1" dirty="0" smtClean="0">
              <a:effectLst>
                <a:outerShdw blurRad="38100" dist="38100" dir="2700000" algn="tl">
                  <a:srgbClr val="000000">
                    <a:alpha val="43137"/>
                  </a:srgbClr>
                </a:outerShdw>
              </a:effectLst>
            </a:endParaRPr>
          </a:p>
          <a:p>
            <a:r>
              <a:rPr lang="en-US" sz="1000" b="1" dirty="0" smtClean="0"/>
              <a:t>(Open </a:t>
            </a:r>
            <a:r>
              <a:rPr lang="en-US" sz="1000" b="1" dirty="0"/>
              <a:t>to the Public)</a:t>
            </a:r>
          </a:p>
        </p:txBody>
      </p:sp>
      <p:sp>
        <p:nvSpPr>
          <p:cNvPr id="44039" name="Text Box 7"/>
          <p:cNvSpPr txBox="1">
            <a:spLocks noChangeArrowheads="1"/>
          </p:cNvSpPr>
          <p:nvPr/>
        </p:nvSpPr>
        <p:spPr bwMode="auto">
          <a:xfrm>
            <a:off x="228600" y="228600"/>
            <a:ext cx="8534400" cy="579438"/>
          </a:xfrm>
          <a:prstGeom prst="rect">
            <a:avLst/>
          </a:prstGeom>
          <a:noFill/>
          <a:ln w="9525">
            <a:noFill/>
            <a:miter lim="800000"/>
            <a:headEnd/>
            <a:tailEnd/>
          </a:ln>
        </p:spPr>
        <p:txBody>
          <a:bodyPr>
            <a:spAutoFit/>
          </a:bodyPr>
          <a:lstStyle/>
          <a:p>
            <a:pPr>
              <a:spcBef>
                <a:spcPct val="50000"/>
              </a:spcBef>
            </a:pPr>
            <a:r>
              <a:rPr lang="en-US" sz="3200" b="1" i="1" dirty="0" smtClean="0">
                <a:solidFill>
                  <a:srgbClr val="0000FF"/>
                </a:solidFill>
              </a:rPr>
              <a:t>Logistics / Set up</a:t>
            </a:r>
            <a:endParaRPr lang="en-US" sz="3200" b="1" i="1" dirty="0">
              <a:solidFill>
                <a:srgbClr val="0000FF"/>
              </a:solidFill>
            </a:endParaRPr>
          </a:p>
        </p:txBody>
      </p:sp>
      <p:sp>
        <p:nvSpPr>
          <p:cNvPr id="44041" name="Rectangle 9"/>
          <p:cNvSpPr>
            <a:spLocks noChangeArrowheads="1"/>
          </p:cNvSpPr>
          <p:nvPr/>
        </p:nvSpPr>
        <p:spPr bwMode="auto">
          <a:xfrm>
            <a:off x="3048000" y="2743200"/>
            <a:ext cx="1905000" cy="457200"/>
          </a:xfrm>
          <a:prstGeom prst="rect">
            <a:avLst/>
          </a:prstGeom>
          <a:solidFill>
            <a:srgbClr val="0070C0"/>
          </a:solidFill>
          <a:ln w="9525">
            <a:solidFill>
              <a:schemeClr val="tx1"/>
            </a:solidFill>
            <a:miter lim="800000"/>
            <a:headEnd/>
            <a:tailEnd/>
          </a:ln>
        </p:spPr>
        <p:txBody>
          <a:bodyPr wrap="none" anchor="ctr"/>
          <a:lstStyle/>
          <a:p>
            <a:pPr algn="ctr"/>
            <a:r>
              <a:rPr lang="en-US" sz="1000" dirty="0" smtClean="0">
                <a:solidFill>
                  <a:schemeClr val="bg1"/>
                </a:solidFill>
              </a:rPr>
              <a:t>table w/ 5 chairs</a:t>
            </a:r>
            <a:endParaRPr lang="en-US" sz="1000" dirty="0">
              <a:solidFill>
                <a:schemeClr val="bg1"/>
              </a:solidFill>
            </a:endParaRPr>
          </a:p>
          <a:p>
            <a:pPr algn="ctr"/>
            <a:r>
              <a:rPr lang="en-US" sz="1000" dirty="0">
                <a:solidFill>
                  <a:schemeClr val="bg1"/>
                </a:solidFill>
              </a:rPr>
              <a:t>and water</a:t>
            </a:r>
          </a:p>
          <a:p>
            <a:pPr algn="ctr"/>
            <a:r>
              <a:rPr lang="en-US" sz="1000" dirty="0">
                <a:solidFill>
                  <a:schemeClr val="bg1"/>
                </a:solidFill>
              </a:rPr>
              <a:t>2 – </a:t>
            </a:r>
            <a:r>
              <a:rPr lang="en-US" sz="1000" dirty="0" err="1" smtClean="0">
                <a:solidFill>
                  <a:schemeClr val="bg1"/>
                </a:solidFill>
              </a:rPr>
              <a:t>mics</a:t>
            </a:r>
            <a:endParaRPr lang="en-US" sz="1000" dirty="0">
              <a:solidFill>
                <a:schemeClr val="bg1"/>
              </a:solidFill>
            </a:endParaRPr>
          </a:p>
        </p:txBody>
      </p:sp>
      <p:sp>
        <p:nvSpPr>
          <p:cNvPr id="44042" name="Rectangle 10"/>
          <p:cNvSpPr>
            <a:spLocks noChangeArrowheads="1"/>
          </p:cNvSpPr>
          <p:nvPr/>
        </p:nvSpPr>
        <p:spPr bwMode="auto">
          <a:xfrm>
            <a:off x="5181600" y="2667000"/>
            <a:ext cx="914400" cy="838200"/>
          </a:xfrm>
          <a:prstGeom prst="rect">
            <a:avLst/>
          </a:prstGeom>
          <a:solidFill>
            <a:srgbClr val="0070C0"/>
          </a:solidFill>
          <a:ln w="9525">
            <a:solidFill>
              <a:schemeClr val="tx1"/>
            </a:solidFill>
            <a:miter lim="800000"/>
            <a:headEnd/>
            <a:tailEnd/>
          </a:ln>
        </p:spPr>
        <p:txBody>
          <a:bodyPr wrap="none" anchor="ctr"/>
          <a:lstStyle/>
          <a:p>
            <a:pPr algn="ctr"/>
            <a:r>
              <a:rPr lang="en-US" sz="1000" dirty="0">
                <a:solidFill>
                  <a:schemeClr val="bg1"/>
                </a:solidFill>
              </a:rPr>
              <a:t>Podium w/mic &amp;</a:t>
            </a:r>
          </a:p>
          <a:p>
            <a:pPr algn="ctr"/>
            <a:r>
              <a:rPr lang="en-US" sz="1000" dirty="0">
                <a:solidFill>
                  <a:schemeClr val="bg1"/>
                </a:solidFill>
              </a:rPr>
              <a:t>Speaker</a:t>
            </a:r>
          </a:p>
          <a:p>
            <a:pPr algn="ctr"/>
            <a:r>
              <a:rPr lang="en-US" sz="1000" dirty="0">
                <a:solidFill>
                  <a:schemeClr val="bg1"/>
                </a:solidFill>
              </a:rPr>
              <a:t>CBPO Logo</a:t>
            </a:r>
          </a:p>
          <a:p>
            <a:pPr algn="ctr"/>
            <a:r>
              <a:rPr lang="en-US" sz="1000" dirty="0">
                <a:solidFill>
                  <a:schemeClr val="bg1"/>
                </a:solidFill>
              </a:rPr>
              <a:t>&amp;</a:t>
            </a:r>
          </a:p>
          <a:p>
            <a:pPr algn="ctr"/>
            <a:r>
              <a:rPr lang="en-US" sz="1000" dirty="0">
                <a:solidFill>
                  <a:schemeClr val="bg1"/>
                </a:solidFill>
              </a:rPr>
              <a:t>MULT BOX</a:t>
            </a:r>
          </a:p>
        </p:txBody>
      </p:sp>
      <p:sp>
        <p:nvSpPr>
          <p:cNvPr id="44043" name="Rectangle 11"/>
          <p:cNvSpPr>
            <a:spLocks noChangeArrowheads="1"/>
          </p:cNvSpPr>
          <p:nvPr/>
        </p:nvSpPr>
        <p:spPr bwMode="auto">
          <a:xfrm>
            <a:off x="6705600" y="2743200"/>
            <a:ext cx="1828800" cy="457200"/>
          </a:xfrm>
          <a:prstGeom prst="rect">
            <a:avLst/>
          </a:prstGeom>
          <a:solidFill>
            <a:srgbClr val="0070C0"/>
          </a:solidFill>
          <a:ln w="9525">
            <a:solidFill>
              <a:schemeClr val="tx1"/>
            </a:solidFill>
            <a:miter lim="800000"/>
            <a:headEnd/>
            <a:tailEnd/>
          </a:ln>
        </p:spPr>
        <p:txBody>
          <a:bodyPr wrap="none" anchor="ctr"/>
          <a:lstStyle/>
          <a:p>
            <a:pPr algn="ctr"/>
            <a:r>
              <a:rPr lang="en-US" sz="1000" smtClean="0">
                <a:solidFill>
                  <a:schemeClr val="bg1"/>
                </a:solidFill>
              </a:rPr>
              <a:t>table </a:t>
            </a:r>
            <a:r>
              <a:rPr lang="en-US" sz="1000" dirty="0" smtClean="0">
                <a:solidFill>
                  <a:schemeClr val="bg1"/>
                </a:solidFill>
              </a:rPr>
              <a:t>w/ 5 chairs</a:t>
            </a:r>
          </a:p>
          <a:p>
            <a:pPr algn="ctr"/>
            <a:r>
              <a:rPr lang="en-US" sz="1000" dirty="0" smtClean="0">
                <a:solidFill>
                  <a:schemeClr val="bg1"/>
                </a:solidFill>
              </a:rPr>
              <a:t>and water</a:t>
            </a:r>
          </a:p>
          <a:p>
            <a:pPr algn="ctr"/>
            <a:r>
              <a:rPr lang="en-US" sz="1000" dirty="0" smtClean="0">
                <a:solidFill>
                  <a:schemeClr val="bg1"/>
                </a:solidFill>
              </a:rPr>
              <a:t>2 – </a:t>
            </a:r>
            <a:r>
              <a:rPr lang="en-US" sz="1000" dirty="0" err="1" smtClean="0">
                <a:solidFill>
                  <a:schemeClr val="bg1"/>
                </a:solidFill>
              </a:rPr>
              <a:t>mics</a:t>
            </a:r>
            <a:endParaRPr lang="en-US" sz="1000" dirty="0">
              <a:solidFill>
                <a:schemeClr val="bg1"/>
              </a:solidFill>
            </a:endParaRPr>
          </a:p>
        </p:txBody>
      </p:sp>
      <p:sp>
        <p:nvSpPr>
          <p:cNvPr id="44047" name="Line 16"/>
          <p:cNvSpPr>
            <a:spLocks noChangeShapeType="1"/>
          </p:cNvSpPr>
          <p:nvPr/>
        </p:nvSpPr>
        <p:spPr bwMode="auto">
          <a:xfrm flipV="1">
            <a:off x="3048000" y="2057400"/>
            <a:ext cx="2057400" cy="533400"/>
          </a:xfrm>
          <a:prstGeom prst="line">
            <a:avLst/>
          </a:prstGeom>
          <a:noFill/>
          <a:ln w="9525">
            <a:solidFill>
              <a:schemeClr val="tx1"/>
            </a:solidFill>
            <a:round/>
            <a:headEnd/>
            <a:tailEnd/>
          </a:ln>
        </p:spPr>
        <p:txBody>
          <a:bodyPr/>
          <a:lstStyle/>
          <a:p>
            <a:endParaRPr lang="en-US" dirty="0"/>
          </a:p>
        </p:txBody>
      </p:sp>
      <p:sp>
        <p:nvSpPr>
          <p:cNvPr id="44048" name="Line 17"/>
          <p:cNvSpPr>
            <a:spLocks noChangeShapeType="1"/>
          </p:cNvSpPr>
          <p:nvPr/>
        </p:nvSpPr>
        <p:spPr bwMode="auto">
          <a:xfrm flipH="1" flipV="1">
            <a:off x="6400800" y="1981200"/>
            <a:ext cx="1676400" cy="533400"/>
          </a:xfrm>
          <a:prstGeom prst="line">
            <a:avLst/>
          </a:prstGeom>
          <a:noFill/>
          <a:ln w="9525">
            <a:solidFill>
              <a:schemeClr val="tx1"/>
            </a:solidFill>
            <a:round/>
            <a:headEnd/>
            <a:tailEnd/>
          </a:ln>
        </p:spPr>
        <p:txBody>
          <a:bodyPr/>
          <a:lstStyle/>
          <a:p>
            <a:endParaRPr lang="en-US" dirty="0"/>
          </a:p>
        </p:txBody>
      </p:sp>
      <p:sp>
        <p:nvSpPr>
          <p:cNvPr id="44049" name="Text Box 18"/>
          <p:cNvSpPr txBox="1">
            <a:spLocks noChangeArrowheads="1"/>
          </p:cNvSpPr>
          <p:nvPr/>
        </p:nvSpPr>
        <p:spPr bwMode="auto">
          <a:xfrm rot="20657472">
            <a:off x="2987183" y="2158653"/>
            <a:ext cx="1184275" cy="276999"/>
          </a:xfrm>
          <a:prstGeom prst="rect">
            <a:avLst/>
          </a:prstGeom>
          <a:solidFill>
            <a:schemeClr val="bg2"/>
          </a:solidFill>
          <a:ln w="9525">
            <a:noFill/>
            <a:miter lim="800000"/>
            <a:headEnd/>
            <a:tailEnd/>
          </a:ln>
        </p:spPr>
        <p:txBody>
          <a:bodyPr>
            <a:spAutoFit/>
          </a:bodyPr>
          <a:lstStyle/>
          <a:p>
            <a:pPr algn="ctr"/>
            <a:r>
              <a:rPr lang="en-US" sz="1200" dirty="0"/>
              <a:t>Flags</a:t>
            </a:r>
            <a:endParaRPr lang="en-US" dirty="0"/>
          </a:p>
        </p:txBody>
      </p:sp>
      <p:sp>
        <p:nvSpPr>
          <p:cNvPr id="44050" name="Line 19"/>
          <p:cNvSpPr>
            <a:spLocks noChangeShapeType="1"/>
          </p:cNvSpPr>
          <p:nvPr/>
        </p:nvSpPr>
        <p:spPr bwMode="auto">
          <a:xfrm>
            <a:off x="5181600" y="3657600"/>
            <a:ext cx="0" cy="2133600"/>
          </a:xfrm>
          <a:prstGeom prst="line">
            <a:avLst/>
          </a:prstGeom>
          <a:noFill/>
          <a:ln w="9525">
            <a:solidFill>
              <a:schemeClr val="tx1"/>
            </a:solidFill>
            <a:round/>
            <a:headEnd/>
            <a:tailEnd/>
          </a:ln>
        </p:spPr>
        <p:txBody>
          <a:bodyPr/>
          <a:lstStyle/>
          <a:p>
            <a:endParaRPr lang="en-US" dirty="0"/>
          </a:p>
        </p:txBody>
      </p:sp>
      <p:sp>
        <p:nvSpPr>
          <p:cNvPr id="44053" name="Text Box 22"/>
          <p:cNvSpPr txBox="1">
            <a:spLocks noChangeArrowheads="1"/>
          </p:cNvSpPr>
          <p:nvPr/>
        </p:nvSpPr>
        <p:spPr bwMode="auto">
          <a:xfrm>
            <a:off x="5410200" y="4173538"/>
            <a:ext cx="458788" cy="244475"/>
          </a:xfrm>
          <a:prstGeom prst="rect">
            <a:avLst/>
          </a:prstGeom>
          <a:noFill/>
          <a:ln w="9525">
            <a:noFill/>
            <a:miter lim="800000"/>
            <a:headEnd/>
            <a:tailEnd/>
          </a:ln>
        </p:spPr>
        <p:txBody>
          <a:bodyPr>
            <a:spAutoFit/>
          </a:bodyPr>
          <a:lstStyle/>
          <a:p>
            <a:r>
              <a:rPr lang="en-US" sz="1000" dirty="0"/>
              <a:t>Aisle</a:t>
            </a:r>
          </a:p>
        </p:txBody>
      </p:sp>
      <p:sp>
        <p:nvSpPr>
          <p:cNvPr id="44054" name="Text Box 24"/>
          <p:cNvSpPr txBox="1">
            <a:spLocks noChangeArrowheads="1"/>
          </p:cNvSpPr>
          <p:nvPr/>
        </p:nvSpPr>
        <p:spPr bwMode="auto">
          <a:xfrm>
            <a:off x="5410200" y="5257800"/>
            <a:ext cx="533400" cy="244475"/>
          </a:xfrm>
          <a:prstGeom prst="rect">
            <a:avLst/>
          </a:prstGeom>
          <a:solidFill>
            <a:schemeClr val="bg1">
              <a:lumMod val="85000"/>
            </a:schemeClr>
          </a:solidFill>
          <a:ln w="9525">
            <a:noFill/>
            <a:miter lim="800000"/>
            <a:headEnd/>
            <a:tailEnd/>
          </a:ln>
        </p:spPr>
        <p:txBody>
          <a:bodyPr>
            <a:spAutoFit/>
          </a:bodyPr>
          <a:lstStyle/>
          <a:p>
            <a:r>
              <a:rPr lang="en-US" sz="1000" dirty="0"/>
              <a:t>Press</a:t>
            </a:r>
          </a:p>
        </p:txBody>
      </p:sp>
      <p:sp>
        <p:nvSpPr>
          <p:cNvPr id="23" name="Rectangle 24"/>
          <p:cNvSpPr>
            <a:spLocks noChangeArrowheads="1"/>
          </p:cNvSpPr>
          <p:nvPr/>
        </p:nvSpPr>
        <p:spPr bwMode="auto">
          <a:xfrm>
            <a:off x="3048000" y="3657600"/>
            <a:ext cx="1752600" cy="2133600"/>
          </a:xfrm>
          <a:prstGeom prst="rect">
            <a:avLst/>
          </a:prstGeom>
          <a:solidFill>
            <a:srgbClr val="0070C0"/>
          </a:solidFill>
          <a:ln w="9525">
            <a:solidFill>
              <a:schemeClr val="tx1"/>
            </a:solidFill>
            <a:miter lim="800000"/>
            <a:headEnd/>
            <a:tailEnd/>
          </a:ln>
        </p:spPr>
        <p:txBody>
          <a:bodyPr wrap="none" anchor="ctr"/>
          <a:lstStyle/>
          <a:p>
            <a:pPr algn="ctr"/>
            <a:r>
              <a:rPr lang="en-US" sz="2000" dirty="0" smtClean="0">
                <a:solidFill>
                  <a:schemeClr val="bg1"/>
                </a:solidFill>
              </a:rPr>
              <a:t>35 Chairs</a:t>
            </a:r>
            <a:endParaRPr lang="en-US" sz="2000" dirty="0">
              <a:solidFill>
                <a:schemeClr val="bg1"/>
              </a:solidFill>
            </a:endParaRPr>
          </a:p>
        </p:txBody>
      </p:sp>
      <p:sp>
        <p:nvSpPr>
          <p:cNvPr id="24" name="Rectangle 24"/>
          <p:cNvSpPr>
            <a:spLocks noChangeArrowheads="1"/>
          </p:cNvSpPr>
          <p:nvPr/>
        </p:nvSpPr>
        <p:spPr bwMode="auto">
          <a:xfrm>
            <a:off x="6477000" y="3657600"/>
            <a:ext cx="1752600" cy="2133600"/>
          </a:xfrm>
          <a:prstGeom prst="rect">
            <a:avLst/>
          </a:prstGeom>
          <a:solidFill>
            <a:srgbClr val="0070C0"/>
          </a:solidFill>
          <a:ln w="9525">
            <a:solidFill>
              <a:schemeClr val="tx1"/>
            </a:solidFill>
            <a:miter lim="800000"/>
            <a:headEnd/>
            <a:tailEnd/>
          </a:ln>
        </p:spPr>
        <p:txBody>
          <a:bodyPr wrap="none" anchor="ctr"/>
          <a:lstStyle/>
          <a:p>
            <a:pPr algn="ctr"/>
            <a:r>
              <a:rPr lang="en-US" sz="2000" dirty="0" smtClean="0">
                <a:solidFill>
                  <a:schemeClr val="bg1"/>
                </a:solidFill>
              </a:rPr>
              <a:t>~28 Chairs</a:t>
            </a:r>
            <a:endParaRPr lang="en-US" sz="2000" dirty="0">
              <a:solidFill>
                <a:schemeClr val="bg1"/>
              </a:solidFill>
            </a:endParaRPr>
          </a:p>
        </p:txBody>
      </p:sp>
      <p:sp>
        <p:nvSpPr>
          <p:cNvPr id="26" name="Line 19"/>
          <p:cNvSpPr>
            <a:spLocks noChangeShapeType="1"/>
          </p:cNvSpPr>
          <p:nvPr/>
        </p:nvSpPr>
        <p:spPr bwMode="auto">
          <a:xfrm>
            <a:off x="6096000" y="3657600"/>
            <a:ext cx="0" cy="2133600"/>
          </a:xfrm>
          <a:prstGeom prst="line">
            <a:avLst/>
          </a:prstGeom>
          <a:noFill/>
          <a:ln w="9525">
            <a:solidFill>
              <a:schemeClr val="tx1"/>
            </a:solidFill>
            <a:round/>
            <a:headEnd/>
            <a:tailEnd/>
          </a:ln>
        </p:spPr>
        <p:txBody>
          <a:bodyPr/>
          <a:lstStyle/>
          <a:p>
            <a:endParaRPr lang="en-US" dirty="0"/>
          </a:p>
        </p:txBody>
      </p:sp>
      <p:sp>
        <p:nvSpPr>
          <p:cNvPr id="25" name="TextBox 24"/>
          <p:cNvSpPr txBox="1"/>
          <p:nvPr/>
        </p:nvSpPr>
        <p:spPr>
          <a:xfrm>
            <a:off x="36095" y="1361421"/>
            <a:ext cx="2097505" cy="4308872"/>
          </a:xfrm>
          <a:prstGeom prst="rect">
            <a:avLst/>
          </a:prstGeom>
          <a:noFill/>
        </p:spPr>
        <p:txBody>
          <a:bodyPr wrap="square" rtlCol="0">
            <a:spAutoFit/>
          </a:bodyPr>
          <a:lstStyle/>
          <a:p>
            <a:r>
              <a:rPr lang="en-US" sz="1400" b="1" i="1" dirty="0" smtClean="0"/>
              <a:t>Checklist:</a:t>
            </a:r>
          </a:p>
          <a:p>
            <a:endParaRPr lang="en-US" sz="1400" b="1" i="1" dirty="0" smtClean="0"/>
          </a:p>
          <a:p>
            <a:r>
              <a:rPr lang="en-US" sz="1400" b="1" i="1" dirty="0" smtClean="0"/>
              <a:t>MD to provide/set up:</a:t>
            </a:r>
            <a:endParaRPr lang="en-US" sz="1400" i="1" dirty="0" smtClean="0"/>
          </a:p>
          <a:p>
            <a:pPr>
              <a:buFont typeface="Arial" pitchFamily="34" charset="0"/>
              <a:buChar char="•"/>
            </a:pPr>
            <a:r>
              <a:rPr lang="en-US" sz="1000" i="1" dirty="0" smtClean="0"/>
              <a:t>Podium w/ </a:t>
            </a:r>
            <a:r>
              <a:rPr lang="en-US" sz="1000" i="1" dirty="0" err="1" smtClean="0"/>
              <a:t>mic</a:t>
            </a:r>
            <a:endParaRPr lang="en-US" sz="1000" i="1" dirty="0" smtClean="0"/>
          </a:p>
          <a:p>
            <a:pPr>
              <a:buFont typeface="Arial" pitchFamily="34" charset="0"/>
              <a:buChar char="•"/>
            </a:pPr>
            <a:r>
              <a:rPr lang="en-US" sz="1000" i="1" dirty="0" smtClean="0"/>
              <a:t>Electricity</a:t>
            </a:r>
          </a:p>
          <a:p>
            <a:pPr>
              <a:buFont typeface="Arial" pitchFamily="34" charset="0"/>
              <a:buChar char="•"/>
            </a:pPr>
            <a:r>
              <a:rPr lang="en-US" sz="1000" i="1" dirty="0" smtClean="0"/>
              <a:t>Chairs (75) </a:t>
            </a:r>
          </a:p>
          <a:p>
            <a:pPr>
              <a:buFont typeface="Arial" pitchFamily="34" charset="0"/>
              <a:buChar char="•"/>
            </a:pPr>
            <a:r>
              <a:rPr lang="en-US" sz="1000" i="1" dirty="0" smtClean="0"/>
              <a:t>tables with chairs</a:t>
            </a:r>
          </a:p>
          <a:p>
            <a:pPr>
              <a:buFont typeface="Arial" pitchFamily="34" charset="0"/>
              <a:buChar char="•"/>
            </a:pPr>
            <a:r>
              <a:rPr lang="en-US" sz="1000" i="1" dirty="0" smtClean="0"/>
              <a:t>Signing table &amp; Pens</a:t>
            </a:r>
          </a:p>
          <a:p>
            <a:pPr lvl="0">
              <a:buFont typeface="Arial" pitchFamily="34" charset="0"/>
              <a:buChar char="•"/>
            </a:pPr>
            <a:r>
              <a:rPr lang="en-US" sz="1000" i="1" dirty="0">
                <a:solidFill>
                  <a:srgbClr val="000000"/>
                </a:solidFill>
              </a:rPr>
              <a:t>Sound system</a:t>
            </a:r>
          </a:p>
          <a:p>
            <a:pPr lvl="1">
              <a:buFont typeface="Arial" pitchFamily="34" charset="0"/>
              <a:buChar char="•"/>
            </a:pPr>
            <a:r>
              <a:rPr lang="en-US" sz="1000" i="1" dirty="0">
                <a:solidFill>
                  <a:srgbClr val="000000"/>
                </a:solidFill>
              </a:rPr>
              <a:t>Table </a:t>
            </a:r>
            <a:r>
              <a:rPr lang="en-US" sz="1000" i="1" dirty="0" err="1">
                <a:solidFill>
                  <a:srgbClr val="000000"/>
                </a:solidFill>
              </a:rPr>
              <a:t>Mics</a:t>
            </a:r>
            <a:r>
              <a:rPr lang="en-US" sz="1000" i="1" dirty="0">
                <a:solidFill>
                  <a:srgbClr val="000000"/>
                </a:solidFill>
              </a:rPr>
              <a:t> </a:t>
            </a:r>
            <a:endParaRPr lang="en-US" sz="1000" i="1" dirty="0" smtClean="0">
              <a:solidFill>
                <a:srgbClr val="000000"/>
              </a:solidFill>
            </a:endParaRPr>
          </a:p>
          <a:p>
            <a:pPr lvl="1">
              <a:buFont typeface="Arial" pitchFamily="34" charset="0"/>
              <a:buChar char="•"/>
            </a:pPr>
            <a:r>
              <a:rPr lang="en-US" sz="1000" i="1" dirty="0" smtClean="0">
                <a:solidFill>
                  <a:srgbClr val="000000"/>
                </a:solidFill>
              </a:rPr>
              <a:t> </a:t>
            </a:r>
            <a:r>
              <a:rPr lang="en-US" sz="1000" i="1" dirty="0" err="1" smtClean="0">
                <a:solidFill>
                  <a:srgbClr val="000000"/>
                </a:solidFill>
              </a:rPr>
              <a:t>Mult</a:t>
            </a:r>
            <a:r>
              <a:rPr lang="en-US" sz="1000" i="1" dirty="0" smtClean="0">
                <a:solidFill>
                  <a:srgbClr val="000000"/>
                </a:solidFill>
              </a:rPr>
              <a:t> </a:t>
            </a:r>
            <a:r>
              <a:rPr lang="en-US" sz="1000" i="1" dirty="0">
                <a:solidFill>
                  <a:srgbClr val="000000"/>
                </a:solidFill>
              </a:rPr>
              <a:t>box</a:t>
            </a:r>
          </a:p>
          <a:p>
            <a:pPr lvl="0">
              <a:buFont typeface="Arial" pitchFamily="34" charset="0"/>
              <a:buChar char="•"/>
            </a:pPr>
            <a:r>
              <a:rPr lang="en-US" sz="1000" i="1" dirty="0">
                <a:solidFill>
                  <a:srgbClr val="000000"/>
                </a:solidFill>
              </a:rPr>
              <a:t>Water pitchers &amp; glasses (10</a:t>
            </a:r>
            <a:r>
              <a:rPr lang="en-US" sz="1000" i="1" dirty="0" smtClean="0">
                <a:solidFill>
                  <a:srgbClr val="000000"/>
                </a:solidFill>
              </a:rPr>
              <a:t>)</a:t>
            </a:r>
          </a:p>
          <a:p>
            <a:pPr lvl="0">
              <a:buFont typeface="Arial" pitchFamily="34" charset="0"/>
              <a:buChar char="•"/>
            </a:pPr>
            <a:r>
              <a:rPr lang="en-US" sz="1000" i="1" dirty="0" smtClean="0">
                <a:solidFill>
                  <a:srgbClr val="000000"/>
                </a:solidFill>
              </a:rPr>
              <a:t>MD </a:t>
            </a:r>
            <a:r>
              <a:rPr lang="en-US" sz="1000" i="1" dirty="0" err="1" smtClean="0">
                <a:solidFill>
                  <a:srgbClr val="000000"/>
                </a:solidFill>
              </a:rPr>
              <a:t>Conserv</a:t>
            </a:r>
            <a:r>
              <a:rPr lang="en-US" sz="1000" i="1" dirty="0" smtClean="0">
                <a:solidFill>
                  <a:srgbClr val="000000"/>
                </a:solidFill>
              </a:rPr>
              <a:t>. Corp members – to hold flags &amp; easel w/ Agreement</a:t>
            </a:r>
            <a:endParaRPr lang="en-US" sz="1000" i="1" dirty="0">
              <a:solidFill>
                <a:srgbClr val="000000"/>
              </a:solidFill>
            </a:endParaRPr>
          </a:p>
          <a:p>
            <a:pPr lvl="1"/>
            <a:endParaRPr lang="en-US" sz="1000" i="1" dirty="0" smtClean="0"/>
          </a:p>
          <a:p>
            <a:r>
              <a:rPr lang="en-US" sz="1000" b="1" i="1" dirty="0" smtClean="0"/>
              <a:t>CBP to provide:</a:t>
            </a:r>
            <a:endParaRPr lang="en-US" sz="1000" i="1" dirty="0" smtClean="0"/>
          </a:p>
          <a:p>
            <a:pPr>
              <a:buFont typeface="Arial" pitchFamily="34" charset="0"/>
              <a:buChar char="•"/>
            </a:pPr>
            <a:r>
              <a:rPr lang="en-US" sz="1000" i="1" dirty="0" smtClean="0"/>
              <a:t>Flags</a:t>
            </a:r>
          </a:p>
          <a:p>
            <a:pPr>
              <a:buFont typeface="Arial" pitchFamily="34" charset="0"/>
              <a:buChar char="•"/>
            </a:pPr>
            <a:r>
              <a:rPr lang="en-US" sz="1000" i="1" dirty="0" smtClean="0"/>
              <a:t>Logo</a:t>
            </a:r>
          </a:p>
          <a:p>
            <a:pPr>
              <a:buFont typeface="Arial" pitchFamily="34" charset="0"/>
              <a:buChar char="•"/>
            </a:pPr>
            <a:r>
              <a:rPr lang="en-US" sz="1000" i="1" dirty="0" smtClean="0"/>
              <a:t>Easel for Agreement</a:t>
            </a:r>
          </a:p>
          <a:p>
            <a:pPr>
              <a:buFont typeface="Arial" pitchFamily="34" charset="0"/>
              <a:buChar char="•"/>
            </a:pPr>
            <a:r>
              <a:rPr lang="en-US" sz="1000" i="1" dirty="0" smtClean="0"/>
              <a:t>Info: Parking, hotels, street</a:t>
            </a:r>
          </a:p>
          <a:p>
            <a:r>
              <a:rPr lang="en-US" sz="1000" i="1" dirty="0"/>
              <a:t>a</a:t>
            </a:r>
            <a:r>
              <a:rPr lang="en-US" sz="1000" i="1" dirty="0" smtClean="0"/>
              <a:t>ddresses for sites</a:t>
            </a:r>
          </a:p>
          <a:p>
            <a:pPr>
              <a:buFont typeface="Arial" pitchFamily="34" charset="0"/>
              <a:buChar char="•"/>
            </a:pPr>
            <a:endParaRPr lang="en-US" sz="1000" i="1" dirty="0" smtClean="0"/>
          </a:p>
          <a:p>
            <a:r>
              <a:rPr lang="en-US" sz="1000" b="1" i="1" u="sng" dirty="0" smtClean="0"/>
              <a:t>NOTES:</a:t>
            </a:r>
          </a:p>
          <a:p>
            <a:endParaRPr lang="en-US" sz="1600" i="1" dirty="0" smtClean="0"/>
          </a:p>
          <a:p>
            <a:endParaRPr lang="en-US" sz="1600" dirty="0"/>
          </a:p>
        </p:txBody>
      </p:sp>
      <p:sp>
        <p:nvSpPr>
          <p:cNvPr id="30" name="Rectangle 9"/>
          <p:cNvSpPr>
            <a:spLocks noChangeArrowheads="1"/>
          </p:cNvSpPr>
          <p:nvPr/>
        </p:nvSpPr>
        <p:spPr bwMode="auto">
          <a:xfrm>
            <a:off x="2895600" y="2514600"/>
            <a:ext cx="2057400" cy="304800"/>
          </a:xfrm>
          <a:prstGeom prst="rect">
            <a:avLst/>
          </a:prstGeom>
          <a:noFill/>
          <a:ln w="9525">
            <a:noFill/>
            <a:miter lim="800000"/>
            <a:headEnd/>
            <a:tailEnd/>
          </a:ln>
        </p:spPr>
        <p:txBody>
          <a:bodyPr wrap="none" anchor="ctr"/>
          <a:lstStyle/>
          <a:p>
            <a:pPr algn="ctr"/>
            <a:r>
              <a:rPr lang="en-US" sz="1000" dirty="0" smtClean="0"/>
              <a:t>USDA  WV  EPA  CBC  PA</a:t>
            </a:r>
            <a:endParaRPr lang="en-US" sz="1000" dirty="0"/>
          </a:p>
        </p:txBody>
      </p:sp>
      <p:sp>
        <p:nvSpPr>
          <p:cNvPr id="31" name="Rectangle 11"/>
          <p:cNvSpPr>
            <a:spLocks noChangeArrowheads="1"/>
          </p:cNvSpPr>
          <p:nvPr/>
        </p:nvSpPr>
        <p:spPr bwMode="auto">
          <a:xfrm>
            <a:off x="6629400" y="2514600"/>
            <a:ext cx="2057400" cy="228600"/>
          </a:xfrm>
          <a:prstGeom prst="rect">
            <a:avLst/>
          </a:prstGeom>
          <a:noFill/>
          <a:ln w="9525">
            <a:noFill/>
            <a:miter lim="800000"/>
            <a:headEnd/>
            <a:tailEnd/>
          </a:ln>
        </p:spPr>
        <p:txBody>
          <a:bodyPr wrap="none" anchor="ctr"/>
          <a:lstStyle/>
          <a:p>
            <a:pPr algn="ctr"/>
            <a:r>
              <a:rPr lang="en-US" sz="1000" dirty="0" smtClean="0"/>
              <a:t>MD  VA  DE  DC   NY</a:t>
            </a:r>
            <a:endParaRPr lang="en-US" sz="1000" dirty="0"/>
          </a:p>
        </p:txBody>
      </p:sp>
      <p:sp>
        <p:nvSpPr>
          <p:cNvPr id="27" name="Rectangle 26"/>
          <p:cNvSpPr/>
          <p:nvPr/>
        </p:nvSpPr>
        <p:spPr>
          <a:xfrm>
            <a:off x="6477000" y="5029200"/>
            <a:ext cx="9144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rgbClr val="0070C0"/>
                </a:solidFill>
              </a:rPr>
              <a:t>No chairs; </a:t>
            </a:r>
            <a:r>
              <a:rPr lang="en-US" sz="1100" dirty="0" err="1" smtClean="0">
                <a:solidFill>
                  <a:srgbClr val="0070C0"/>
                </a:solidFill>
              </a:rPr>
              <a:t>t.v</a:t>
            </a:r>
            <a:r>
              <a:rPr lang="en-US" sz="1100" dirty="0" smtClean="0">
                <a:solidFill>
                  <a:srgbClr val="0070C0"/>
                </a:solidFill>
              </a:rPr>
              <a:t>. media section</a:t>
            </a:r>
            <a:endParaRPr lang="en-US" sz="1100" dirty="0">
              <a:solidFill>
                <a:srgbClr val="0070C0"/>
              </a:solidFill>
            </a:endParaRPr>
          </a:p>
        </p:txBody>
      </p:sp>
      <p:sp>
        <p:nvSpPr>
          <p:cNvPr id="3" name="TextBox 2"/>
          <p:cNvSpPr txBox="1"/>
          <p:nvPr/>
        </p:nvSpPr>
        <p:spPr>
          <a:xfrm>
            <a:off x="2667000" y="1600200"/>
            <a:ext cx="5181600" cy="369332"/>
          </a:xfrm>
          <a:prstGeom prst="rect">
            <a:avLst/>
          </a:prstGeom>
          <a:solidFill>
            <a:schemeClr val="accent1"/>
          </a:solidFill>
        </p:spPr>
        <p:txBody>
          <a:bodyPr wrap="square" rtlCol="0">
            <a:spAutoFit/>
          </a:bodyPr>
          <a:lstStyle/>
          <a:p>
            <a:r>
              <a:rPr lang="en-US" dirty="0" smtClean="0"/>
              <a:t>                                     WATER</a:t>
            </a:r>
            <a:endParaRPr lang="en-US" dirty="0"/>
          </a:p>
        </p:txBody>
      </p:sp>
      <p:sp>
        <p:nvSpPr>
          <p:cNvPr id="29" name="TextBox 28"/>
          <p:cNvSpPr txBox="1"/>
          <p:nvPr/>
        </p:nvSpPr>
        <p:spPr>
          <a:xfrm>
            <a:off x="6934200" y="381000"/>
            <a:ext cx="1524000" cy="646331"/>
          </a:xfrm>
          <a:prstGeom prst="rect">
            <a:avLst/>
          </a:prstGeom>
          <a:noFill/>
        </p:spPr>
        <p:txBody>
          <a:bodyPr wrap="square" rtlCol="0">
            <a:spAutoFit/>
          </a:bodyPr>
          <a:lstStyle/>
          <a:p>
            <a:r>
              <a:rPr lang="en-US" b="1" i="1" dirty="0" smtClean="0">
                <a:solidFill>
                  <a:srgbClr val="FF0000"/>
                </a:solidFill>
              </a:rPr>
              <a:t>Seating order FINAL</a:t>
            </a:r>
            <a:endParaRPr lang="en-US" b="1" i="1" dirty="0">
              <a:solidFill>
                <a:srgbClr val="FF0000"/>
              </a:solidFill>
            </a:endParaRPr>
          </a:p>
        </p:txBody>
      </p:sp>
      <p:sp>
        <p:nvSpPr>
          <p:cNvPr id="32" name="Rectangle 11"/>
          <p:cNvSpPr>
            <a:spLocks noChangeArrowheads="1"/>
          </p:cNvSpPr>
          <p:nvPr/>
        </p:nvSpPr>
        <p:spPr bwMode="auto">
          <a:xfrm rot="1290820">
            <a:off x="2306128" y="6081395"/>
            <a:ext cx="1828800" cy="457200"/>
          </a:xfrm>
          <a:prstGeom prst="rect">
            <a:avLst/>
          </a:prstGeom>
          <a:solidFill>
            <a:srgbClr val="0070C0"/>
          </a:solidFill>
          <a:ln w="9525">
            <a:solidFill>
              <a:schemeClr val="tx1"/>
            </a:solidFill>
            <a:miter lim="800000"/>
            <a:headEnd/>
            <a:tailEnd/>
          </a:ln>
        </p:spPr>
        <p:txBody>
          <a:bodyPr wrap="none" anchor="ctr"/>
          <a:lstStyle/>
          <a:p>
            <a:pPr algn="ctr"/>
            <a:r>
              <a:rPr lang="en-US" sz="1000" dirty="0" smtClean="0">
                <a:solidFill>
                  <a:schemeClr val="bg1"/>
                </a:solidFill>
              </a:rPr>
              <a:t>Table for press sign in</a:t>
            </a:r>
            <a:endParaRPr lang="en-US" sz="1000" dirty="0">
              <a:solidFill>
                <a:schemeClr val="bg1"/>
              </a:solidFill>
            </a:endParaRPr>
          </a:p>
        </p:txBody>
      </p:sp>
      <p:sp>
        <p:nvSpPr>
          <p:cNvPr id="33" name="Rectangle 11"/>
          <p:cNvSpPr>
            <a:spLocks noChangeArrowheads="1"/>
          </p:cNvSpPr>
          <p:nvPr/>
        </p:nvSpPr>
        <p:spPr bwMode="auto">
          <a:xfrm rot="20696253">
            <a:off x="6781800" y="6172200"/>
            <a:ext cx="1828800" cy="457200"/>
          </a:xfrm>
          <a:prstGeom prst="rect">
            <a:avLst/>
          </a:prstGeom>
          <a:solidFill>
            <a:srgbClr val="0070C0"/>
          </a:solidFill>
          <a:ln w="9525">
            <a:solidFill>
              <a:schemeClr val="tx1"/>
            </a:solidFill>
            <a:miter lim="800000"/>
            <a:headEnd/>
            <a:tailEnd/>
          </a:ln>
        </p:spPr>
        <p:txBody>
          <a:bodyPr wrap="none" anchor="ctr"/>
          <a:lstStyle/>
          <a:p>
            <a:pPr algn="ctr"/>
            <a:r>
              <a:rPr lang="en-US" sz="1000" dirty="0" smtClean="0">
                <a:solidFill>
                  <a:schemeClr val="bg1"/>
                </a:solidFill>
              </a:rPr>
              <a:t>Table for press sign in</a:t>
            </a:r>
            <a:endParaRPr lang="en-US" sz="1000" dirty="0">
              <a:solidFill>
                <a:schemeClr val="bg1"/>
              </a:solidFill>
            </a:endParaRPr>
          </a:p>
        </p:txBody>
      </p:sp>
      <p:sp>
        <p:nvSpPr>
          <p:cNvPr id="34" name="5-Point Star 33"/>
          <p:cNvSpPr/>
          <p:nvPr/>
        </p:nvSpPr>
        <p:spPr>
          <a:xfrm>
            <a:off x="5181600" y="6019800"/>
            <a:ext cx="609600" cy="609600"/>
          </a:xfrm>
          <a:prstGeom prst="star5">
            <a:avLst/>
          </a:prstGeom>
          <a:solidFill>
            <a:srgbClr val="FFC000"/>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Arrow Connector 36"/>
          <p:cNvCxnSpPr/>
          <p:nvPr/>
        </p:nvCxnSpPr>
        <p:spPr>
          <a:xfrm flipV="1">
            <a:off x="685800" y="4572000"/>
            <a:ext cx="1524000" cy="1600200"/>
          </a:xfrm>
          <a:prstGeom prst="straightConnector1">
            <a:avLst/>
          </a:prstGeom>
          <a:ln>
            <a:solidFill>
              <a:srgbClr val="CC3300"/>
            </a:solidFill>
            <a:tailEnd type="arrow"/>
          </a:ln>
        </p:spPr>
        <p:style>
          <a:lnRef idx="1">
            <a:schemeClr val="accent1"/>
          </a:lnRef>
          <a:fillRef idx="0">
            <a:schemeClr val="accent1"/>
          </a:fillRef>
          <a:effectRef idx="0">
            <a:schemeClr val="accent1"/>
          </a:effectRef>
          <a:fontRef idx="minor">
            <a:schemeClr val="tx1"/>
          </a:fontRef>
        </p:style>
      </p:cxnSp>
      <p:sp>
        <p:nvSpPr>
          <p:cNvPr id="38" name="Rectangle 11"/>
          <p:cNvSpPr>
            <a:spLocks noChangeArrowheads="1"/>
          </p:cNvSpPr>
          <p:nvPr/>
        </p:nvSpPr>
        <p:spPr bwMode="auto">
          <a:xfrm rot="18750629">
            <a:off x="325524" y="5598046"/>
            <a:ext cx="2057400" cy="228600"/>
          </a:xfrm>
          <a:prstGeom prst="rect">
            <a:avLst/>
          </a:prstGeom>
          <a:noFill/>
          <a:ln w="9525">
            <a:noFill/>
            <a:miter lim="800000"/>
            <a:headEnd/>
            <a:tailEnd/>
          </a:ln>
        </p:spPr>
        <p:txBody>
          <a:bodyPr wrap="none" anchor="ctr"/>
          <a:lstStyle/>
          <a:p>
            <a:pPr algn="ctr"/>
            <a:r>
              <a:rPr lang="en-US" sz="1000" dirty="0" smtClean="0"/>
              <a:t>EC Enters from this direction</a:t>
            </a:r>
            <a:endParaRPr lang="en-US" sz="1000" dirty="0"/>
          </a:p>
        </p:txBody>
      </p:sp>
      <p:sp>
        <p:nvSpPr>
          <p:cNvPr id="39" name="5-Point Star 38"/>
          <p:cNvSpPr/>
          <p:nvPr/>
        </p:nvSpPr>
        <p:spPr>
          <a:xfrm>
            <a:off x="8305800" y="2133600"/>
            <a:ext cx="609600" cy="609600"/>
          </a:xfrm>
          <a:prstGeom prst="star5">
            <a:avLst/>
          </a:prstGeom>
          <a:solidFill>
            <a:srgbClr val="FFC000"/>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rot="20469200">
            <a:off x="4525124" y="5998576"/>
            <a:ext cx="381000" cy="244784"/>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36" name="TextBox 35"/>
          <p:cNvSpPr txBox="1"/>
          <p:nvPr/>
        </p:nvSpPr>
        <p:spPr>
          <a:xfrm rot="20823331">
            <a:off x="4495800" y="6181056"/>
            <a:ext cx="609600" cy="307777"/>
          </a:xfrm>
          <a:prstGeom prst="rect">
            <a:avLst/>
          </a:prstGeom>
          <a:noFill/>
        </p:spPr>
        <p:txBody>
          <a:bodyPr wrap="square" rtlCol="0">
            <a:spAutoFit/>
          </a:bodyPr>
          <a:lstStyle/>
          <a:p>
            <a:r>
              <a:rPr lang="en-US" sz="700" dirty="0" smtClean="0"/>
              <a:t>Easel for poster</a:t>
            </a:r>
            <a:endParaRPr lang="en-US" sz="7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18"/>
          <p:cNvSpPr txBox="1">
            <a:spLocks noChangeArrowheads="1"/>
          </p:cNvSpPr>
          <p:nvPr/>
        </p:nvSpPr>
        <p:spPr bwMode="auto">
          <a:xfrm rot="1084810">
            <a:off x="7100346" y="1700930"/>
            <a:ext cx="1184275" cy="276999"/>
          </a:xfrm>
          <a:prstGeom prst="rect">
            <a:avLst/>
          </a:prstGeom>
          <a:solidFill>
            <a:schemeClr val="bg2"/>
          </a:solidFill>
          <a:ln w="9525">
            <a:noFill/>
            <a:miter lim="800000"/>
            <a:headEnd/>
            <a:tailEnd/>
          </a:ln>
        </p:spPr>
        <p:txBody>
          <a:bodyPr>
            <a:spAutoFit/>
          </a:bodyPr>
          <a:lstStyle/>
          <a:p>
            <a:pPr algn="ctr"/>
            <a:r>
              <a:rPr lang="en-US" sz="1200" dirty="0"/>
              <a:t>Flags</a:t>
            </a:r>
            <a:endParaRPr lang="en-US" dirty="0"/>
          </a:p>
        </p:txBody>
      </p:sp>
      <p:sp>
        <p:nvSpPr>
          <p:cNvPr id="44041" name="Rectangle 9"/>
          <p:cNvSpPr>
            <a:spLocks noChangeArrowheads="1"/>
          </p:cNvSpPr>
          <p:nvPr/>
        </p:nvSpPr>
        <p:spPr bwMode="auto">
          <a:xfrm>
            <a:off x="3048000" y="2743200"/>
            <a:ext cx="1905000" cy="457200"/>
          </a:xfrm>
          <a:prstGeom prst="rect">
            <a:avLst/>
          </a:prstGeom>
          <a:solidFill>
            <a:srgbClr val="0070C0"/>
          </a:solidFill>
          <a:ln w="9525">
            <a:solidFill>
              <a:schemeClr val="tx1"/>
            </a:solidFill>
            <a:miter lim="800000"/>
            <a:headEnd/>
            <a:tailEnd/>
          </a:ln>
        </p:spPr>
        <p:txBody>
          <a:bodyPr wrap="none" anchor="ctr"/>
          <a:lstStyle/>
          <a:p>
            <a:pPr algn="ctr"/>
            <a:r>
              <a:rPr lang="en-US" sz="1000" dirty="0" smtClean="0">
                <a:solidFill>
                  <a:schemeClr val="bg1"/>
                </a:solidFill>
              </a:rPr>
              <a:t>table w/ 5 chairs</a:t>
            </a:r>
            <a:endParaRPr lang="en-US" sz="1000" dirty="0">
              <a:solidFill>
                <a:schemeClr val="bg1"/>
              </a:solidFill>
            </a:endParaRPr>
          </a:p>
          <a:p>
            <a:pPr algn="ctr"/>
            <a:r>
              <a:rPr lang="en-US" sz="1000" dirty="0">
                <a:solidFill>
                  <a:schemeClr val="bg1"/>
                </a:solidFill>
              </a:rPr>
              <a:t>and water</a:t>
            </a:r>
          </a:p>
          <a:p>
            <a:pPr algn="ctr"/>
            <a:r>
              <a:rPr lang="en-US" sz="1000" dirty="0">
                <a:solidFill>
                  <a:schemeClr val="bg1"/>
                </a:solidFill>
              </a:rPr>
              <a:t>2 – </a:t>
            </a:r>
            <a:r>
              <a:rPr lang="en-US" sz="1000" dirty="0" err="1" smtClean="0">
                <a:solidFill>
                  <a:schemeClr val="bg1"/>
                </a:solidFill>
              </a:rPr>
              <a:t>mics</a:t>
            </a:r>
            <a:endParaRPr lang="en-US" sz="1000" dirty="0">
              <a:solidFill>
                <a:schemeClr val="bg1"/>
              </a:solidFill>
            </a:endParaRPr>
          </a:p>
        </p:txBody>
      </p:sp>
      <p:sp>
        <p:nvSpPr>
          <p:cNvPr id="44042" name="Rectangle 10"/>
          <p:cNvSpPr>
            <a:spLocks noChangeArrowheads="1"/>
          </p:cNvSpPr>
          <p:nvPr/>
        </p:nvSpPr>
        <p:spPr bwMode="auto">
          <a:xfrm>
            <a:off x="5181600" y="2667000"/>
            <a:ext cx="914400" cy="838200"/>
          </a:xfrm>
          <a:prstGeom prst="rect">
            <a:avLst/>
          </a:prstGeom>
          <a:solidFill>
            <a:srgbClr val="0070C0"/>
          </a:solidFill>
          <a:ln w="9525">
            <a:solidFill>
              <a:schemeClr val="tx1"/>
            </a:solidFill>
            <a:miter lim="800000"/>
            <a:headEnd/>
            <a:tailEnd/>
          </a:ln>
        </p:spPr>
        <p:txBody>
          <a:bodyPr wrap="none" anchor="ctr"/>
          <a:lstStyle/>
          <a:p>
            <a:pPr algn="ctr"/>
            <a:r>
              <a:rPr lang="en-US" sz="1000" dirty="0">
                <a:solidFill>
                  <a:schemeClr val="bg1"/>
                </a:solidFill>
              </a:rPr>
              <a:t>Podium w/mic &amp;</a:t>
            </a:r>
          </a:p>
          <a:p>
            <a:pPr algn="ctr"/>
            <a:r>
              <a:rPr lang="en-US" sz="1000" dirty="0">
                <a:solidFill>
                  <a:schemeClr val="bg1"/>
                </a:solidFill>
              </a:rPr>
              <a:t>Speaker</a:t>
            </a:r>
          </a:p>
          <a:p>
            <a:pPr algn="ctr"/>
            <a:r>
              <a:rPr lang="en-US" sz="1000" dirty="0">
                <a:solidFill>
                  <a:schemeClr val="bg1"/>
                </a:solidFill>
              </a:rPr>
              <a:t>CBPO Logo</a:t>
            </a:r>
          </a:p>
          <a:p>
            <a:pPr algn="ctr"/>
            <a:r>
              <a:rPr lang="en-US" sz="1000" dirty="0">
                <a:solidFill>
                  <a:schemeClr val="bg1"/>
                </a:solidFill>
              </a:rPr>
              <a:t>&amp;</a:t>
            </a:r>
          </a:p>
          <a:p>
            <a:pPr algn="ctr"/>
            <a:r>
              <a:rPr lang="en-US" sz="1000" dirty="0">
                <a:solidFill>
                  <a:schemeClr val="bg1"/>
                </a:solidFill>
              </a:rPr>
              <a:t>MULT BOX</a:t>
            </a:r>
          </a:p>
        </p:txBody>
      </p:sp>
      <p:sp>
        <p:nvSpPr>
          <p:cNvPr id="44043" name="Rectangle 11"/>
          <p:cNvSpPr>
            <a:spLocks noChangeArrowheads="1"/>
          </p:cNvSpPr>
          <p:nvPr/>
        </p:nvSpPr>
        <p:spPr bwMode="auto">
          <a:xfrm>
            <a:off x="6705600" y="2743200"/>
            <a:ext cx="1828800" cy="457200"/>
          </a:xfrm>
          <a:prstGeom prst="rect">
            <a:avLst/>
          </a:prstGeom>
          <a:solidFill>
            <a:srgbClr val="0070C0"/>
          </a:solidFill>
          <a:ln w="9525">
            <a:solidFill>
              <a:schemeClr val="tx1"/>
            </a:solidFill>
            <a:miter lim="800000"/>
            <a:headEnd/>
            <a:tailEnd/>
          </a:ln>
        </p:spPr>
        <p:txBody>
          <a:bodyPr wrap="none" anchor="ctr"/>
          <a:lstStyle/>
          <a:p>
            <a:pPr algn="ctr"/>
            <a:r>
              <a:rPr lang="en-US" sz="1000" dirty="0" smtClean="0">
                <a:solidFill>
                  <a:schemeClr val="bg1"/>
                </a:solidFill>
              </a:rPr>
              <a:t>Signing table</a:t>
            </a:r>
            <a:endParaRPr lang="en-US" sz="1000" dirty="0">
              <a:solidFill>
                <a:schemeClr val="bg1"/>
              </a:solidFill>
            </a:endParaRPr>
          </a:p>
        </p:txBody>
      </p:sp>
      <p:sp>
        <p:nvSpPr>
          <p:cNvPr id="44047" name="Line 16"/>
          <p:cNvSpPr>
            <a:spLocks noChangeShapeType="1"/>
          </p:cNvSpPr>
          <p:nvPr/>
        </p:nvSpPr>
        <p:spPr bwMode="auto">
          <a:xfrm flipV="1">
            <a:off x="3124200" y="1697659"/>
            <a:ext cx="2057400" cy="533400"/>
          </a:xfrm>
          <a:prstGeom prst="line">
            <a:avLst/>
          </a:prstGeom>
          <a:noFill/>
          <a:ln w="9525">
            <a:solidFill>
              <a:schemeClr val="tx1"/>
            </a:solidFill>
            <a:round/>
            <a:headEnd/>
            <a:tailEnd/>
          </a:ln>
        </p:spPr>
        <p:txBody>
          <a:bodyPr/>
          <a:lstStyle/>
          <a:p>
            <a:endParaRPr lang="en-US" dirty="0"/>
          </a:p>
        </p:txBody>
      </p:sp>
      <p:sp>
        <p:nvSpPr>
          <p:cNvPr id="44048" name="Line 17"/>
          <p:cNvSpPr>
            <a:spLocks noChangeShapeType="1"/>
          </p:cNvSpPr>
          <p:nvPr/>
        </p:nvSpPr>
        <p:spPr bwMode="auto">
          <a:xfrm flipH="1" flipV="1">
            <a:off x="6477000" y="1621459"/>
            <a:ext cx="1676400" cy="533400"/>
          </a:xfrm>
          <a:prstGeom prst="line">
            <a:avLst/>
          </a:prstGeom>
          <a:noFill/>
          <a:ln w="9525">
            <a:solidFill>
              <a:schemeClr val="tx1"/>
            </a:solidFill>
            <a:round/>
            <a:headEnd/>
            <a:tailEnd/>
          </a:ln>
        </p:spPr>
        <p:txBody>
          <a:bodyPr/>
          <a:lstStyle/>
          <a:p>
            <a:endParaRPr lang="en-US" dirty="0"/>
          </a:p>
        </p:txBody>
      </p:sp>
      <p:sp>
        <p:nvSpPr>
          <p:cNvPr id="44049" name="Text Box 18"/>
          <p:cNvSpPr txBox="1">
            <a:spLocks noChangeArrowheads="1"/>
          </p:cNvSpPr>
          <p:nvPr/>
        </p:nvSpPr>
        <p:spPr bwMode="auto">
          <a:xfrm rot="20657472">
            <a:off x="3063383" y="1798912"/>
            <a:ext cx="1184275" cy="276999"/>
          </a:xfrm>
          <a:prstGeom prst="rect">
            <a:avLst/>
          </a:prstGeom>
          <a:solidFill>
            <a:schemeClr val="bg2"/>
          </a:solidFill>
          <a:ln w="9525">
            <a:noFill/>
            <a:miter lim="800000"/>
            <a:headEnd/>
            <a:tailEnd/>
          </a:ln>
        </p:spPr>
        <p:txBody>
          <a:bodyPr>
            <a:spAutoFit/>
          </a:bodyPr>
          <a:lstStyle/>
          <a:p>
            <a:pPr algn="ctr"/>
            <a:r>
              <a:rPr lang="en-US" sz="1200" dirty="0"/>
              <a:t>Flags</a:t>
            </a:r>
            <a:endParaRPr lang="en-US" dirty="0"/>
          </a:p>
        </p:txBody>
      </p:sp>
      <p:sp>
        <p:nvSpPr>
          <p:cNvPr id="30" name="Rectangle 9"/>
          <p:cNvSpPr>
            <a:spLocks noChangeArrowheads="1"/>
          </p:cNvSpPr>
          <p:nvPr/>
        </p:nvSpPr>
        <p:spPr bwMode="auto">
          <a:xfrm>
            <a:off x="6629400" y="2209800"/>
            <a:ext cx="2057400" cy="304800"/>
          </a:xfrm>
          <a:prstGeom prst="rect">
            <a:avLst/>
          </a:prstGeom>
          <a:noFill/>
          <a:ln w="9525">
            <a:noFill/>
            <a:miter lim="800000"/>
            <a:headEnd/>
            <a:tailEnd/>
          </a:ln>
        </p:spPr>
        <p:txBody>
          <a:bodyPr wrap="none" anchor="ctr"/>
          <a:lstStyle/>
          <a:p>
            <a:pPr algn="ctr"/>
            <a:r>
              <a:rPr lang="en-US" sz="1000" dirty="0" smtClean="0"/>
              <a:t>USDA  WV  EPA  CBC  PA</a:t>
            </a:r>
            <a:endParaRPr lang="en-US" sz="1000" dirty="0"/>
          </a:p>
        </p:txBody>
      </p:sp>
      <p:sp>
        <p:nvSpPr>
          <p:cNvPr id="31" name="Rectangle 11"/>
          <p:cNvSpPr>
            <a:spLocks noChangeArrowheads="1"/>
          </p:cNvSpPr>
          <p:nvPr/>
        </p:nvSpPr>
        <p:spPr bwMode="auto">
          <a:xfrm>
            <a:off x="6629400" y="2514600"/>
            <a:ext cx="2057400" cy="228600"/>
          </a:xfrm>
          <a:prstGeom prst="rect">
            <a:avLst/>
          </a:prstGeom>
          <a:noFill/>
          <a:ln w="9525">
            <a:noFill/>
            <a:miter lim="800000"/>
            <a:headEnd/>
            <a:tailEnd/>
          </a:ln>
        </p:spPr>
        <p:txBody>
          <a:bodyPr wrap="none" anchor="ctr"/>
          <a:lstStyle/>
          <a:p>
            <a:pPr algn="ctr"/>
            <a:r>
              <a:rPr lang="en-US" sz="1000" dirty="0" smtClean="0"/>
              <a:t>MD  VA  DE  DC   NY</a:t>
            </a:r>
            <a:endParaRPr lang="en-US" sz="1000" dirty="0"/>
          </a:p>
        </p:txBody>
      </p:sp>
      <p:sp>
        <p:nvSpPr>
          <p:cNvPr id="3" name="TextBox 2"/>
          <p:cNvSpPr txBox="1"/>
          <p:nvPr/>
        </p:nvSpPr>
        <p:spPr>
          <a:xfrm>
            <a:off x="3124200" y="990600"/>
            <a:ext cx="5181600" cy="369332"/>
          </a:xfrm>
          <a:prstGeom prst="rect">
            <a:avLst/>
          </a:prstGeom>
          <a:solidFill>
            <a:schemeClr val="accent1"/>
          </a:solidFill>
        </p:spPr>
        <p:txBody>
          <a:bodyPr wrap="square" rtlCol="0">
            <a:spAutoFit/>
          </a:bodyPr>
          <a:lstStyle/>
          <a:p>
            <a:r>
              <a:rPr lang="en-US" dirty="0" smtClean="0"/>
              <a:t>                                     WATER</a:t>
            </a:r>
            <a:endParaRPr lang="en-US" dirty="0"/>
          </a:p>
        </p:txBody>
      </p:sp>
      <p:cxnSp>
        <p:nvCxnSpPr>
          <p:cNvPr id="37" name="Straight Arrow Connector 36"/>
          <p:cNvCxnSpPr/>
          <p:nvPr/>
        </p:nvCxnSpPr>
        <p:spPr>
          <a:xfrm flipV="1">
            <a:off x="685800" y="4572000"/>
            <a:ext cx="1524000" cy="1600200"/>
          </a:xfrm>
          <a:prstGeom prst="straightConnector1">
            <a:avLst/>
          </a:prstGeom>
          <a:ln>
            <a:solidFill>
              <a:srgbClr val="CC3300"/>
            </a:solidFill>
            <a:tailEnd type="arrow"/>
          </a:ln>
        </p:spPr>
        <p:style>
          <a:lnRef idx="1">
            <a:schemeClr val="accent1"/>
          </a:lnRef>
          <a:fillRef idx="0">
            <a:schemeClr val="accent1"/>
          </a:fillRef>
          <a:effectRef idx="0">
            <a:schemeClr val="accent1"/>
          </a:effectRef>
          <a:fontRef idx="minor">
            <a:schemeClr val="tx1"/>
          </a:fontRef>
        </p:style>
      </p:cxnSp>
      <p:sp>
        <p:nvSpPr>
          <p:cNvPr id="38" name="Rectangle 11"/>
          <p:cNvSpPr>
            <a:spLocks noChangeArrowheads="1"/>
          </p:cNvSpPr>
          <p:nvPr/>
        </p:nvSpPr>
        <p:spPr bwMode="auto">
          <a:xfrm rot="18750629">
            <a:off x="325524" y="5598046"/>
            <a:ext cx="2057400" cy="228600"/>
          </a:xfrm>
          <a:prstGeom prst="rect">
            <a:avLst/>
          </a:prstGeom>
          <a:noFill/>
          <a:ln w="9525">
            <a:noFill/>
            <a:miter lim="800000"/>
            <a:headEnd/>
            <a:tailEnd/>
          </a:ln>
        </p:spPr>
        <p:txBody>
          <a:bodyPr wrap="none" anchor="ctr"/>
          <a:lstStyle/>
          <a:p>
            <a:pPr algn="ctr"/>
            <a:r>
              <a:rPr lang="en-US" sz="1000" dirty="0" smtClean="0"/>
              <a:t>EC Enters from this direction</a:t>
            </a:r>
            <a:endParaRPr lang="en-US" sz="1000" dirty="0"/>
          </a:p>
        </p:txBody>
      </p:sp>
      <p:sp>
        <p:nvSpPr>
          <p:cNvPr id="39" name="5-Point Star 38"/>
          <p:cNvSpPr/>
          <p:nvPr/>
        </p:nvSpPr>
        <p:spPr>
          <a:xfrm>
            <a:off x="8305800" y="914400"/>
            <a:ext cx="609600" cy="609600"/>
          </a:xfrm>
          <a:prstGeom prst="star5">
            <a:avLst/>
          </a:prstGeom>
          <a:solidFill>
            <a:srgbClr val="FFC000"/>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Box 2"/>
          <p:cNvSpPr txBox="1">
            <a:spLocks noChangeArrowheads="1"/>
          </p:cNvSpPr>
          <p:nvPr/>
        </p:nvSpPr>
        <p:spPr bwMode="auto">
          <a:xfrm>
            <a:off x="0" y="0"/>
            <a:ext cx="2819400" cy="646331"/>
          </a:xfrm>
          <a:prstGeom prst="rect">
            <a:avLst/>
          </a:prstGeom>
          <a:solidFill>
            <a:srgbClr val="92D050"/>
          </a:solidFill>
          <a:ln w="9525">
            <a:noFill/>
            <a:miter lim="800000"/>
            <a:headEnd/>
            <a:tailEnd/>
          </a:ln>
        </p:spPr>
        <p:txBody>
          <a:bodyPr wrap="square">
            <a:spAutoFit/>
          </a:bodyPr>
          <a:lstStyle/>
          <a:p>
            <a:r>
              <a:rPr lang="en-US" b="1" dirty="0" smtClean="0"/>
              <a:t>Press Event</a:t>
            </a:r>
          </a:p>
          <a:p>
            <a:r>
              <a:rPr lang="en-US" b="1" dirty="0" smtClean="0">
                <a:solidFill>
                  <a:schemeClr val="bg1"/>
                </a:solidFill>
              </a:rPr>
              <a:t>Agreement Signing</a:t>
            </a:r>
            <a:endParaRPr lang="en-US" b="1" dirty="0">
              <a:solidFill>
                <a:schemeClr val="bg1"/>
              </a:solidFill>
            </a:endParaRPr>
          </a:p>
        </p:txBody>
      </p:sp>
      <p:cxnSp>
        <p:nvCxnSpPr>
          <p:cNvPr id="41" name="Straight Arrow Connector 40"/>
          <p:cNvCxnSpPr/>
          <p:nvPr/>
        </p:nvCxnSpPr>
        <p:spPr>
          <a:xfrm flipV="1">
            <a:off x="3581400" y="2362200"/>
            <a:ext cx="3276600" cy="3048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2" name="Rectangle 11"/>
          <p:cNvSpPr>
            <a:spLocks noChangeArrowheads="1"/>
          </p:cNvSpPr>
          <p:nvPr/>
        </p:nvSpPr>
        <p:spPr bwMode="auto">
          <a:xfrm rot="21269104">
            <a:off x="3640915" y="1861992"/>
            <a:ext cx="3070492" cy="658988"/>
          </a:xfrm>
          <a:prstGeom prst="rect">
            <a:avLst/>
          </a:prstGeom>
          <a:noFill/>
          <a:ln w="9525">
            <a:solidFill>
              <a:srgbClr val="FF0000"/>
            </a:solidFill>
            <a:miter lim="800000"/>
            <a:headEnd/>
            <a:tailEnd/>
          </a:ln>
        </p:spPr>
        <p:txBody>
          <a:bodyPr wrap="square" anchor="ctr"/>
          <a:lstStyle/>
          <a:p>
            <a:pPr algn="ctr"/>
            <a:r>
              <a:rPr lang="en-US" sz="1000" dirty="0" smtClean="0"/>
              <a:t>Upon EC Chair invitation, </a:t>
            </a:r>
            <a:r>
              <a:rPr lang="en-US" sz="1000" dirty="0" err="1" smtClean="0"/>
              <a:t>Ppl</a:t>
            </a:r>
            <a:r>
              <a:rPr lang="en-US" sz="1000" dirty="0" smtClean="0"/>
              <a:t>  seated at this table move to other table &amp; stand behind other seated members ; all then take turns signing sign (EC chair goes first)</a:t>
            </a:r>
            <a:endParaRPr lang="en-US" sz="1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152400"/>
            <a:ext cx="8229600" cy="685800"/>
          </a:xfrm>
          <a:ln w="38100">
            <a:solidFill>
              <a:srgbClr val="FFFF00"/>
            </a:solidFill>
          </a:ln>
        </p:spPr>
        <p:txBody>
          <a:bodyPr/>
          <a:lstStyle/>
          <a:p>
            <a:pPr algn="l" eaLnBrk="1" hangingPunct="1">
              <a:defRPr/>
            </a:pPr>
            <a:r>
              <a:rPr lang="en-US" sz="4000" b="1" i="1" dirty="0" smtClean="0">
                <a:solidFill>
                  <a:srgbClr val="0070C0"/>
                </a:solidFill>
                <a:effectLst>
                  <a:outerShdw blurRad="38100" dist="38100" dir="2700000" algn="tl">
                    <a:srgbClr val="C0C0C0"/>
                  </a:outerShdw>
                </a:effectLst>
              </a:rPr>
              <a:t>Content</a:t>
            </a:r>
          </a:p>
        </p:txBody>
      </p:sp>
      <p:sp>
        <p:nvSpPr>
          <p:cNvPr id="9222" name="Rectangle 3"/>
          <p:cNvSpPr>
            <a:spLocks noGrp="1" noChangeArrowheads="1"/>
          </p:cNvSpPr>
          <p:nvPr>
            <p:ph idx="1"/>
          </p:nvPr>
        </p:nvSpPr>
        <p:spPr>
          <a:xfrm>
            <a:off x="533400" y="2332038"/>
            <a:ext cx="8229600" cy="3840162"/>
          </a:xfrm>
        </p:spPr>
        <p:txBody>
          <a:bodyPr/>
          <a:lstStyle/>
          <a:p>
            <a:pPr eaLnBrk="1" hangingPunct="1">
              <a:buFontTx/>
              <a:buNone/>
            </a:pPr>
            <a:endParaRPr lang="en-US" sz="1800" b="1" i="1" dirty="0" smtClean="0">
              <a:solidFill>
                <a:srgbClr val="FF0000"/>
              </a:solidFill>
            </a:endParaRPr>
          </a:p>
          <a:p>
            <a:pPr eaLnBrk="1" hangingPunct="1">
              <a:buFontTx/>
              <a:buNone/>
            </a:pPr>
            <a:endParaRPr lang="en-US" sz="3600" b="1" dirty="0" smtClean="0">
              <a:solidFill>
                <a:srgbClr val="0000FF"/>
              </a:solidFill>
            </a:endParaRPr>
          </a:p>
        </p:txBody>
      </p:sp>
      <p:sp>
        <p:nvSpPr>
          <p:cNvPr id="15" name="Slide Number Placeholder 14"/>
          <p:cNvSpPr>
            <a:spLocks noGrp="1"/>
          </p:cNvSpPr>
          <p:nvPr>
            <p:ph type="sldNum" sz="quarter" idx="12"/>
          </p:nvPr>
        </p:nvSpPr>
        <p:spPr/>
        <p:txBody>
          <a:bodyPr/>
          <a:lstStyle/>
          <a:p>
            <a:pPr>
              <a:defRPr/>
            </a:pPr>
            <a:fld id="{B8C336AD-E9C4-487B-9A67-9C8B2A73465D}" type="slidenum">
              <a:rPr lang="en-US" smtClean="0"/>
              <a:pPr>
                <a:defRPr/>
              </a:pPr>
              <a:t>24</a:t>
            </a:fld>
            <a:endParaRPr lang="en-US"/>
          </a:p>
        </p:txBody>
      </p:sp>
      <p:sp>
        <p:nvSpPr>
          <p:cNvPr id="14" name="Date Placeholder 13"/>
          <p:cNvSpPr>
            <a:spLocks noGrp="1"/>
          </p:cNvSpPr>
          <p:nvPr>
            <p:ph type="dt" sz="half" idx="10"/>
          </p:nvPr>
        </p:nvSpPr>
        <p:spPr/>
        <p:txBody>
          <a:bodyPr/>
          <a:lstStyle/>
          <a:p>
            <a:pPr>
              <a:defRPr/>
            </a:pPr>
            <a:fld id="{A5228C47-6157-476E-A49B-D69EF396E22D}" type="datetime4">
              <a:rPr lang="en-US" smtClean="0"/>
              <a:pPr>
                <a:defRPr/>
              </a:pPr>
              <a:t>June 13, 2014</a:t>
            </a:fld>
            <a:endParaRPr lang="en-US" dirty="0"/>
          </a:p>
        </p:txBody>
      </p:sp>
      <p:sp>
        <p:nvSpPr>
          <p:cNvPr id="9224" name="Rectangle 5"/>
          <p:cNvSpPr>
            <a:spLocks noChangeArrowheads="1"/>
          </p:cNvSpPr>
          <p:nvPr/>
        </p:nvSpPr>
        <p:spPr bwMode="auto">
          <a:xfrm>
            <a:off x="1447800" y="1371600"/>
            <a:ext cx="2819400" cy="1107996"/>
          </a:xfrm>
          <a:prstGeom prst="rect">
            <a:avLst/>
          </a:prstGeom>
          <a:noFill/>
          <a:ln w="9525">
            <a:noFill/>
            <a:miter lim="800000"/>
            <a:headEnd/>
            <a:tailEnd/>
          </a:ln>
        </p:spPr>
        <p:txBody>
          <a:bodyPr wrap="square">
            <a:spAutoFit/>
          </a:bodyPr>
          <a:lstStyle/>
          <a:p>
            <a:r>
              <a:rPr lang="en-US" sz="3200" dirty="0">
                <a:solidFill>
                  <a:srgbClr val="0070C0"/>
                </a:solidFill>
              </a:rPr>
              <a:t> </a:t>
            </a:r>
            <a:r>
              <a:rPr lang="en-US" sz="2400" b="1" dirty="0">
                <a:solidFill>
                  <a:srgbClr val="0070C0"/>
                </a:solidFill>
              </a:rPr>
              <a:t>Status</a:t>
            </a:r>
          </a:p>
          <a:p>
            <a:endParaRPr lang="en-US" sz="1000" b="1" dirty="0">
              <a:solidFill>
                <a:srgbClr val="0070C0"/>
              </a:solidFill>
            </a:endParaRPr>
          </a:p>
          <a:p>
            <a:r>
              <a:rPr lang="en-US" sz="2400" b="1" dirty="0">
                <a:solidFill>
                  <a:srgbClr val="0070C0"/>
                </a:solidFill>
              </a:rPr>
              <a:t> Due Date</a:t>
            </a:r>
            <a:r>
              <a:rPr lang="en-US" sz="2400" b="1" dirty="0" smtClean="0">
                <a:solidFill>
                  <a:srgbClr val="0070C0"/>
                </a:solidFill>
              </a:rPr>
              <a:t>: May 27</a:t>
            </a:r>
            <a:endParaRPr lang="en-US" dirty="0">
              <a:solidFill>
                <a:srgbClr val="0070C0"/>
              </a:solidFill>
            </a:endParaRPr>
          </a:p>
        </p:txBody>
      </p:sp>
      <p:sp>
        <p:nvSpPr>
          <p:cNvPr id="9225" name="Rectangle 6"/>
          <p:cNvSpPr>
            <a:spLocks noChangeArrowheads="1"/>
          </p:cNvSpPr>
          <p:nvPr/>
        </p:nvSpPr>
        <p:spPr bwMode="auto">
          <a:xfrm>
            <a:off x="381000" y="1524000"/>
            <a:ext cx="838200" cy="381000"/>
          </a:xfrm>
          <a:prstGeom prst="rect">
            <a:avLst/>
          </a:prstGeom>
          <a:solidFill>
            <a:srgbClr val="92D050"/>
          </a:solidFill>
          <a:ln w="9525">
            <a:solidFill>
              <a:schemeClr val="tx1"/>
            </a:solidFill>
            <a:miter lim="800000"/>
            <a:headEnd/>
            <a:tailEnd/>
          </a:ln>
        </p:spPr>
        <p:txBody>
          <a:bodyPr wrap="none" anchor="ctr"/>
          <a:lstStyle/>
          <a:p>
            <a:pPr algn="ctr"/>
            <a:endParaRPr lang="en-US">
              <a:solidFill>
                <a:srgbClr val="009900"/>
              </a:solidFill>
            </a:endParaRPr>
          </a:p>
        </p:txBody>
      </p:sp>
      <p:sp>
        <p:nvSpPr>
          <p:cNvPr id="9226" name="Text Box 7"/>
          <p:cNvSpPr txBox="1">
            <a:spLocks noChangeArrowheads="1"/>
          </p:cNvSpPr>
          <p:nvPr/>
        </p:nvSpPr>
        <p:spPr bwMode="auto">
          <a:xfrm>
            <a:off x="228600" y="914400"/>
            <a:ext cx="5791200" cy="579438"/>
          </a:xfrm>
          <a:prstGeom prst="rect">
            <a:avLst/>
          </a:prstGeom>
          <a:noFill/>
          <a:ln w="9525">
            <a:noFill/>
            <a:miter lim="800000"/>
            <a:headEnd/>
            <a:tailEnd/>
          </a:ln>
        </p:spPr>
        <p:txBody>
          <a:bodyPr>
            <a:spAutoFit/>
          </a:bodyPr>
          <a:lstStyle/>
          <a:p>
            <a:pPr>
              <a:spcBef>
                <a:spcPct val="50000"/>
              </a:spcBef>
            </a:pPr>
            <a:r>
              <a:rPr lang="en-US" sz="3200" i="1" dirty="0">
                <a:solidFill>
                  <a:srgbClr val="0070C0"/>
                </a:solidFill>
              </a:rPr>
              <a:t>Theme/Focus Areas</a:t>
            </a:r>
          </a:p>
        </p:txBody>
      </p:sp>
      <p:sp>
        <p:nvSpPr>
          <p:cNvPr id="9228" name="Rectangle 10"/>
          <p:cNvSpPr>
            <a:spLocks noChangeArrowheads="1"/>
          </p:cNvSpPr>
          <p:nvPr/>
        </p:nvSpPr>
        <p:spPr bwMode="auto">
          <a:xfrm>
            <a:off x="457200" y="2713038"/>
            <a:ext cx="8153400" cy="400110"/>
          </a:xfrm>
          <a:prstGeom prst="rect">
            <a:avLst/>
          </a:prstGeom>
          <a:noFill/>
          <a:ln w="9525">
            <a:noFill/>
            <a:miter lim="800000"/>
            <a:headEnd/>
            <a:tailEnd/>
          </a:ln>
        </p:spPr>
        <p:txBody>
          <a:bodyPr wrap="square">
            <a:spAutoFit/>
          </a:bodyPr>
          <a:lstStyle/>
          <a:p>
            <a:r>
              <a:rPr lang="en-US" sz="2000" b="1" dirty="0" smtClean="0"/>
              <a:t>New Chesapeake Bay Watershed Agreement</a:t>
            </a:r>
            <a:endParaRPr lang="en-US" sz="1600" dirty="0"/>
          </a:p>
        </p:txBody>
      </p:sp>
      <p:sp>
        <p:nvSpPr>
          <p:cNvPr id="13" name="Footer Placeholder 18"/>
          <p:cNvSpPr>
            <a:spLocks noGrp="1"/>
          </p:cNvSpPr>
          <p:nvPr>
            <p:ph type="ftr" sz="quarter" idx="11"/>
          </p:nvPr>
        </p:nvSpPr>
        <p:spPr>
          <a:xfrm>
            <a:off x="3124200" y="6245225"/>
            <a:ext cx="2895600" cy="476250"/>
          </a:xfrm>
        </p:spPr>
        <p:txBody>
          <a:bodyPr/>
          <a:lstStyle/>
          <a:p>
            <a:pPr>
              <a:defRPr/>
            </a:pPr>
            <a:r>
              <a:rPr lang="en-US" dirty="0" smtClean="0"/>
              <a:t>Executive Council Meeting Planning </a:t>
            </a:r>
            <a:r>
              <a:rPr lang="en-US" dirty="0" err="1" smtClean="0"/>
              <a:t>Powerpoint</a:t>
            </a:r>
            <a:endParaRPr lang="en-US" dirty="0"/>
          </a:p>
        </p:txBody>
      </p:sp>
      <p:sp>
        <p:nvSpPr>
          <p:cNvPr id="18" name="Text Box 8"/>
          <p:cNvSpPr txBox="1">
            <a:spLocks noChangeArrowheads="1"/>
          </p:cNvSpPr>
          <p:nvPr/>
        </p:nvSpPr>
        <p:spPr bwMode="auto">
          <a:xfrm>
            <a:off x="4419600" y="228600"/>
            <a:ext cx="4267200" cy="584775"/>
          </a:xfrm>
          <a:prstGeom prst="rect">
            <a:avLst/>
          </a:prstGeom>
          <a:solidFill>
            <a:schemeClr val="bg2">
              <a:alpha val="50195"/>
            </a:schemeClr>
          </a:solidFill>
          <a:ln w="50800">
            <a:solidFill>
              <a:schemeClr val="tx1"/>
            </a:solidFill>
            <a:miter lim="800000"/>
            <a:headEnd/>
            <a:tailEnd/>
          </a:ln>
        </p:spPr>
        <p:txBody>
          <a:bodyPr wrap="square">
            <a:spAutoFit/>
          </a:bodyPr>
          <a:lstStyle/>
          <a:p>
            <a:r>
              <a:rPr lang="en-US" sz="1600" b="1" i="1" dirty="0">
                <a:solidFill>
                  <a:schemeClr val="accent4"/>
                </a:solidFill>
              </a:rPr>
              <a:t>Contact: </a:t>
            </a:r>
            <a:r>
              <a:rPr lang="en-US" sz="1600" b="1" i="1" dirty="0" smtClean="0">
                <a:solidFill>
                  <a:schemeClr val="accent4"/>
                </a:solidFill>
              </a:rPr>
              <a:t>Margaret Enloe    410-267-5740  menloe@chesapeakebay.net</a:t>
            </a:r>
            <a:endParaRPr lang="en-US" sz="1600" b="1" i="1" dirty="0">
              <a:solidFill>
                <a:schemeClr val="accent4"/>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457200" y="274638"/>
            <a:ext cx="8229600" cy="792162"/>
          </a:xfrm>
          <a:ln w="38100">
            <a:solidFill>
              <a:srgbClr val="FFFF00"/>
            </a:solidFill>
          </a:ln>
        </p:spPr>
        <p:txBody>
          <a:bodyPr/>
          <a:lstStyle/>
          <a:p>
            <a:pPr algn="l" eaLnBrk="1" hangingPunct="1">
              <a:defRPr/>
            </a:pPr>
            <a:r>
              <a:rPr lang="en-US" b="1" i="1" dirty="0" smtClean="0">
                <a:solidFill>
                  <a:srgbClr val="0070C0"/>
                </a:solidFill>
                <a:effectLst>
                  <a:outerShdw blurRad="38100" dist="38100" dir="2700000" algn="tl">
                    <a:srgbClr val="C0C0C0"/>
                  </a:outerShdw>
                </a:effectLst>
              </a:rPr>
              <a:t>Content</a:t>
            </a:r>
          </a:p>
        </p:txBody>
      </p:sp>
      <p:sp>
        <p:nvSpPr>
          <p:cNvPr id="12298" name="Rectangle 10"/>
          <p:cNvSpPr>
            <a:spLocks noGrp="1" noChangeArrowheads="1"/>
          </p:cNvSpPr>
          <p:nvPr>
            <p:ph idx="1"/>
          </p:nvPr>
        </p:nvSpPr>
        <p:spPr>
          <a:xfrm>
            <a:off x="533400" y="2667000"/>
            <a:ext cx="8305800" cy="3429000"/>
          </a:xfrm>
          <a:noFill/>
        </p:spPr>
        <p:txBody>
          <a:bodyPr/>
          <a:lstStyle/>
          <a:p>
            <a:pPr>
              <a:buFontTx/>
              <a:buNone/>
              <a:defRPr/>
            </a:pPr>
            <a:r>
              <a:rPr lang="en-US" sz="2000" b="1" i="1" dirty="0" smtClean="0"/>
              <a:t>10-12   		Morning Session – PUBLIC 	</a:t>
            </a:r>
          </a:p>
          <a:p>
            <a:pPr>
              <a:buNone/>
              <a:defRPr/>
            </a:pPr>
            <a:endParaRPr lang="en-US" sz="2000" b="1" i="1" dirty="0" smtClean="0"/>
          </a:p>
          <a:p>
            <a:pPr>
              <a:buNone/>
              <a:defRPr/>
            </a:pPr>
            <a:r>
              <a:rPr lang="en-US" sz="2000" b="1" i="1" dirty="0" smtClean="0"/>
              <a:t>12-1:30    	Lunch - PRIVATE </a:t>
            </a:r>
            <a:r>
              <a:rPr lang="en-US" sz="2000" i="1" dirty="0" smtClean="0"/>
              <a:t>	</a:t>
            </a:r>
          </a:p>
          <a:p>
            <a:pPr eaLnBrk="1" hangingPunct="1">
              <a:buFontTx/>
              <a:buNone/>
            </a:pPr>
            <a:r>
              <a:rPr lang="en-US" sz="2000" dirty="0" smtClean="0"/>
              <a:t>			(</a:t>
            </a:r>
            <a:r>
              <a:rPr lang="en-US" sz="2000" i="1" dirty="0" smtClean="0"/>
              <a:t>Concurrent for others: lunch)</a:t>
            </a:r>
            <a:endParaRPr lang="en-US" sz="2000" dirty="0" smtClean="0"/>
          </a:p>
          <a:p>
            <a:pPr eaLnBrk="1" hangingPunct="1">
              <a:buFontTx/>
              <a:buNone/>
            </a:pPr>
            <a:endParaRPr lang="en-US" sz="2000" dirty="0" smtClean="0"/>
          </a:p>
          <a:p>
            <a:pPr eaLnBrk="1" hangingPunct="1">
              <a:buFontTx/>
              <a:buNone/>
            </a:pPr>
            <a:r>
              <a:rPr lang="en-US" sz="2000" b="1" i="1" dirty="0" smtClean="0"/>
              <a:t>1:30		Press Conference </a:t>
            </a:r>
            <a:r>
              <a:rPr lang="en-US" sz="2000" dirty="0" smtClean="0"/>
              <a:t>– Agreement poster signing</a:t>
            </a:r>
            <a:r>
              <a:rPr lang="en-US" sz="2000" b="1" dirty="0" smtClean="0"/>
              <a:t>	</a:t>
            </a:r>
          </a:p>
          <a:p>
            <a:pPr eaLnBrk="1" hangingPunct="1">
              <a:buFontTx/>
              <a:buNone/>
            </a:pPr>
            <a:endParaRPr lang="en-US" sz="1600" dirty="0" smtClean="0"/>
          </a:p>
        </p:txBody>
      </p:sp>
      <p:sp>
        <p:nvSpPr>
          <p:cNvPr id="16" name="Slide Number Placeholder 15"/>
          <p:cNvSpPr>
            <a:spLocks noGrp="1"/>
          </p:cNvSpPr>
          <p:nvPr>
            <p:ph type="sldNum" sz="quarter" idx="12"/>
          </p:nvPr>
        </p:nvSpPr>
        <p:spPr/>
        <p:txBody>
          <a:bodyPr/>
          <a:lstStyle/>
          <a:p>
            <a:pPr>
              <a:defRPr/>
            </a:pPr>
            <a:fld id="{B8C336AD-E9C4-487B-9A67-9C8B2A73465D}" type="slidenum">
              <a:rPr lang="en-US" smtClean="0"/>
              <a:pPr>
                <a:defRPr/>
              </a:pPr>
              <a:t>25</a:t>
            </a:fld>
            <a:endParaRPr lang="en-US"/>
          </a:p>
        </p:txBody>
      </p:sp>
      <p:sp>
        <p:nvSpPr>
          <p:cNvPr id="15" name="Date Placeholder 14"/>
          <p:cNvSpPr>
            <a:spLocks noGrp="1"/>
          </p:cNvSpPr>
          <p:nvPr>
            <p:ph type="dt" sz="half" idx="10"/>
          </p:nvPr>
        </p:nvSpPr>
        <p:spPr/>
        <p:txBody>
          <a:bodyPr/>
          <a:lstStyle/>
          <a:p>
            <a:pPr>
              <a:defRPr/>
            </a:pPr>
            <a:fld id="{A97E924F-D659-4F51-8DAF-755F9928C30E}" type="datetime4">
              <a:rPr lang="en-US" smtClean="0"/>
              <a:pPr>
                <a:defRPr/>
              </a:pPr>
              <a:t>June 13, 2014</a:t>
            </a:fld>
            <a:endParaRPr lang="en-US" dirty="0"/>
          </a:p>
        </p:txBody>
      </p:sp>
      <p:sp>
        <p:nvSpPr>
          <p:cNvPr id="12295" name="Rectangle 6"/>
          <p:cNvSpPr>
            <a:spLocks noChangeArrowheads="1"/>
          </p:cNvSpPr>
          <p:nvPr/>
        </p:nvSpPr>
        <p:spPr bwMode="auto">
          <a:xfrm>
            <a:off x="914400" y="1600200"/>
            <a:ext cx="1219200" cy="677108"/>
          </a:xfrm>
          <a:prstGeom prst="rect">
            <a:avLst/>
          </a:prstGeom>
          <a:noFill/>
          <a:ln w="9525">
            <a:noFill/>
            <a:miter lim="800000"/>
            <a:headEnd/>
            <a:tailEnd/>
          </a:ln>
        </p:spPr>
        <p:txBody>
          <a:bodyPr wrap="square">
            <a:spAutoFit/>
          </a:bodyPr>
          <a:lstStyle/>
          <a:p>
            <a:r>
              <a:rPr lang="en-US" sz="2400" b="1" dirty="0">
                <a:solidFill>
                  <a:srgbClr val="0070C0"/>
                </a:solidFill>
              </a:rPr>
              <a:t>Status</a:t>
            </a:r>
          </a:p>
          <a:p>
            <a:endParaRPr lang="en-US" sz="1400" b="1" dirty="0">
              <a:solidFill>
                <a:srgbClr val="0000FF"/>
              </a:solidFill>
            </a:endParaRPr>
          </a:p>
        </p:txBody>
      </p:sp>
      <p:sp>
        <p:nvSpPr>
          <p:cNvPr id="12296" name="Rectangle 7"/>
          <p:cNvSpPr>
            <a:spLocks noChangeArrowheads="1"/>
          </p:cNvSpPr>
          <p:nvPr/>
        </p:nvSpPr>
        <p:spPr bwMode="auto">
          <a:xfrm>
            <a:off x="304800" y="1676400"/>
            <a:ext cx="609600" cy="304800"/>
          </a:xfrm>
          <a:prstGeom prst="rect">
            <a:avLst/>
          </a:prstGeom>
          <a:solidFill>
            <a:srgbClr val="92D050"/>
          </a:solidFill>
          <a:ln w="9525">
            <a:solidFill>
              <a:schemeClr val="tx1"/>
            </a:solidFill>
            <a:miter lim="800000"/>
            <a:headEnd/>
            <a:tailEnd/>
          </a:ln>
        </p:spPr>
        <p:txBody>
          <a:bodyPr wrap="none" anchor="ctr"/>
          <a:lstStyle/>
          <a:p>
            <a:endParaRPr lang="en-US"/>
          </a:p>
        </p:txBody>
      </p:sp>
      <p:sp>
        <p:nvSpPr>
          <p:cNvPr id="12297" name="Text Box 9"/>
          <p:cNvSpPr txBox="1">
            <a:spLocks noChangeArrowheads="1"/>
          </p:cNvSpPr>
          <p:nvPr/>
        </p:nvSpPr>
        <p:spPr bwMode="auto">
          <a:xfrm>
            <a:off x="304800" y="1143000"/>
            <a:ext cx="2971800" cy="579438"/>
          </a:xfrm>
          <a:prstGeom prst="rect">
            <a:avLst/>
          </a:prstGeom>
          <a:noFill/>
          <a:ln w="9525">
            <a:noFill/>
            <a:miter lim="800000"/>
            <a:headEnd/>
            <a:tailEnd/>
          </a:ln>
        </p:spPr>
        <p:txBody>
          <a:bodyPr>
            <a:spAutoFit/>
          </a:bodyPr>
          <a:lstStyle/>
          <a:p>
            <a:pPr>
              <a:spcBef>
                <a:spcPct val="50000"/>
              </a:spcBef>
            </a:pPr>
            <a:r>
              <a:rPr lang="en-US" sz="3200" b="1" i="1" dirty="0">
                <a:solidFill>
                  <a:srgbClr val="0070C0"/>
                </a:solidFill>
              </a:rPr>
              <a:t>Agenda</a:t>
            </a:r>
          </a:p>
        </p:txBody>
      </p:sp>
      <p:sp>
        <p:nvSpPr>
          <p:cNvPr id="13" name="TextBox 12"/>
          <p:cNvSpPr txBox="1"/>
          <p:nvPr/>
        </p:nvSpPr>
        <p:spPr>
          <a:xfrm>
            <a:off x="304800" y="2209801"/>
            <a:ext cx="2895600" cy="646331"/>
          </a:xfrm>
          <a:prstGeom prst="rect">
            <a:avLst/>
          </a:prstGeom>
          <a:noFill/>
        </p:spPr>
        <p:txBody>
          <a:bodyPr wrap="square" rtlCol="0">
            <a:spAutoFit/>
          </a:bodyPr>
          <a:lstStyle/>
          <a:p>
            <a:r>
              <a:rPr lang="en-US" b="1" i="1" u="sng" dirty="0" smtClean="0">
                <a:solidFill>
                  <a:srgbClr val="0070C0"/>
                </a:solidFill>
              </a:rPr>
              <a:t>At a Glance</a:t>
            </a:r>
            <a:endParaRPr lang="en-US" i="1" u="sng" dirty="0" smtClean="0">
              <a:solidFill>
                <a:srgbClr val="0070C0"/>
              </a:solidFill>
            </a:endParaRPr>
          </a:p>
          <a:p>
            <a:endParaRPr lang="en-US" dirty="0"/>
          </a:p>
        </p:txBody>
      </p:sp>
      <p:sp>
        <p:nvSpPr>
          <p:cNvPr id="14" name="Footer Placeholder 18"/>
          <p:cNvSpPr>
            <a:spLocks noGrp="1"/>
          </p:cNvSpPr>
          <p:nvPr>
            <p:ph type="ftr" sz="quarter" idx="11"/>
          </p:nvPr>
        </p:nvSpPr>
        <p:spPr>
          <a:xfrm>
            <a:off x="3124200" y="6245225"/>
            <a:ext cx="2895600" cy="476250"/>
          </a:xfrm>
        </p:spPr>
        <p:txBody>
          <a:bodyPr/>
          <a:lstStyle/>
          <a:p>
            <a:pPr>
              <a:defRPr/>
            </a:pPr>
            <a:r>
              <a:rPr lang="en-US" dirty="0" smtClean="0"/>
              <a:t>Executive Council Meeting Planning </a:t>
            </a:r>
            <a:r>
              <a:rPr lang="en-US" dirty="0" err="1" smtClean="0"/>
              <a:t>Powerpoint</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Date Placeholder 11"/>
          <p:cNvSpPr>
            <a:spLocks noGrp="1"/>
          </p:cNvSpPr>
          <p:nvPr>
            <p:ph type="dt" sz="half" idx="10"/>
          </p:nvPr>
        </p:nvSpPr>
        <p:spPr/>
        <p:txBody>
          <a:bodyPr/>
          <a:lstStyle/>
          <a:p>
            <a:pPr>
              <a:defRPr/>
            </a:pPr>
            <a:fld id="{8DF6D906-FDA3-4EE9-9BB0-6AB01C9C8BE4}" type="datetime4">
              <a:rPr lang="en-US" smtClean="0"/>
              <a:pPr>
                <a:defRPr/>
              </a:pPr>
              <a:t>June 13, 2014</a:t>
            </a:fld>
            <a:endParaRPr lang="en-US" dirty="0"/>
          </a:p>
        </p:txBody>
      </p:sp>
      <p:sp>
        <p:nvSpPr>
          <p:cNvPr id="13" name="Slide Number Placeholder 12"/>
          <p:cNvSpPr>
            <a:spLocks noGrp="1"/>
          </p:cNvSpPr>
          <p:nvPr>
            <p:ph type="sldNum" sz="quarter" idx="12"/>
          </p:nvPr>
        </p:nvSpPr>
        <p:spPr/>
        <p:txBody>
          <a:bodyPr/>
          <a:lstStyle/>
          <a:p>
            <a:pPr>
              <a:defRPr/>
            </a:pPr>
            <a:fld id="{B8C336AD-E9C4-487B-9A67-9C8B2A73465D}" type="slidenum">
              <a:rPr lang="en-US" smtClean="0"/>
              <a:pPr>
                <a:defRPr/>
              </a:pPr>
              <a:t>26</a:t>
            </a:fld>
            <a:endParaRPr lang="en-US"/>
          </a:p>
        </p:txBody>
      </p:sp>
      <p:sp>
        <p:nvSpPr>
          <p:cNvPr id="10" name="Rectangle 10"/>
          <p:cNvSpPr txBox="1">
            <a:spLocks noChangeArrowheads="1"/>
          </p:cNvSpPr>
          <p:nvPr/>
        </p:nvSpPr>
        <p:spPr>
          <a:xfrm>
            <a:off x="152400" y="533400"/>
            <a:ext cx="8991600" cy="5257800"/>
          </a:xfrm>
          <a:prstGeom prst="rect">
            <a:avLst/>
          </a:prstGeom>
        </p:spPr>
        <p:txBody>
          <a:bodyPr/>
          <a:lstStyle/>
          <a:p>
            <a:pPr marL="342900" lvl="0" indent="-342900">
              <a:spcBef>
                <a:spcPct val="20000"/>
              </a:spcBef>
              <a:buClr>
                <a:schemeClr val="accent1"/>
              </a:buClr>
              <a:buSzPct val="65000"/>
              <a:defRPr/>
            </a:pPr>
            <a:r>
              <a:rPr lang="en-US" sz="2000" kern="0" dirty="0" smtClean="0">
                <a:latin typeface="+mn-lt"/>
              </a:rPr>
              <a:t>9:30 -10	EC </a:t>
            </a:r>
            <a:r>
              <a:rPr lang="en-US" sz="2000" kern="0" dirty="0">
                <a:latin typeface="+mn-lt"/>
              </a:rPr>
              <a:t>members </a:t>
            </a:r>
            <a:r>
              <a:rPr lang="en-US" sz="2000" kern="0" dirty="0" smtClean="0">
                <a:latin typeface="+mn-lt"/>
              </a:rPr>
              <a:t>Arrive </a:t>
            </a:r>
            <a:r>
              <a:rPr lang="en-US" sz="1400" kern="0" dirty="0" smtClean="0">
                <a:latin typeface="+mn-lt"/>
              </a:rPr>
              <a:t>– meet in Conf </a:t>
            </a:r>
            <a:r>
              <a:rPr lang="en-US" sz="1400" kern="0" dirty="0" err="1" smtClean="0">
                <a:latin typeface="+mn-lt"/>
              </a:rPr>
              <a:t>Rm</a:t>
            </a:r>
            <a:r>
              <a:rPr lang="en-US" sz="1400" kern="0" dirty="0" smtClean="0">
                <a:latin typeface="+mn-lt"/>
              </a:rPr>
              <a:t> 217 to be Greeted by Gov. O’Malley</a:t>
            </a:r>
            <a:endParaRPr lang="en-US" sz="2000" kern="0" dirty="0" smtClean="0">
              <a:latin typeface="+mn-lt"/>
            </a:endParaRPr>
          </a:p>
          <a:p>
            <a:pPr marL="342900" lvl="0" indent="-342900">
              <a:spcBef>
                <a:spcPct val="20000"/>
              </a:spcBef>
              <a:buClr>
                <a:schemeClr val="accent1"/>
              </a:buClr>
              <a:buSzPct val="65000"/>
              <a:defRPr/>
            </a:pPr>
            <a:endParaRPr lang="en-US" sz="1050" kern="0" dirty="0" smtClean="0">
              <a:latin typeface="+mn-lt"/>
            </a:endParaRPr>
          </a:p>
          <a:p>
            <a:pPr marL="342900" lvl="0" indent="-342900">
              <a:spcBef>
                <a:spcPct val="20000"/>
              </a:spcBef>
              <a:buClr>
                <a:schemeClr val="accent1"/>
              </a:buClr>
              <a:buSzPct val="65000"/>
              <a:defRPr/>
            </a:pPr>
            <a:r>
              <a:rPr kumimoji="0" lang="en-US" sz="2000" b="1" i="1" u="none" strike="noStrike" kern="0" cap="none" spc="0" normalizeH="0" baseline="0" noProof="0" dirty="0" smtClean="0">
                <a:ln>
                  <a:noFill/>
                </a:ln>
                <a:solidFill>
                  <a:schemeClr val="tx1"/>
                </a:solidFill>
                <a:effectLst/>
                <a:uLnTx/>
                <a:uFillTx/>
                <a:latin typeface="+mn-lt"/>
                <a:ea typeface="+mn-ea"/>
                <a:cs typeface="+mn-cs"/>
              </a:rPr>
              <a:t>	10-12  	Morning Session – PUBLIC </a:t>
            </a:r>
            <a:endParaRPr kumimoji="0" lang="en-US" sz="2000" b="0" i="1"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defRPr/>
            </a:pPr>
            <a:r>
              <a:rPr kumimoji="0" lang="en-US" sz="2000" b="0" i="0" u="none" strike="noStrike" kern="0" cap="none" spc="0" normalizeH="0" baseline="0" noProof="0" dirty="0" smtClean="0">
                <a:ln>
                  <a:noFill/>
                </a:ln>
                <a:solidFill>
                  <a:schemeClr val="tx1"/>
                </a:solidFill>
                <a:effectLst/>
                <a:uLnTx/>
                <a:uFillTx/>
                <a:latin typeface="+mn-lt"/>
                <a:ea typeface="+mn-ea"/>
                <a:cs typeface="+mn-cs"/>
              </a:rPr>
              <a:t>		</a:t>
            </a:r>
            <a:r>
              <a:rPr kumimoji="0" lang="en-US" sz="2000" i="0" u="none" strike="noStrike" kern="0" cap="none" spc="0" normalizeH="0" baseline="0" noProof="0" dirty="0" smtClean="0">
                <a:ln>
                  <a:noFill/>
                </a:ln>
                <a:solidFill>
                  <a:schemeClr val="tx1"/>
                </a:solidFill>
                <a:effectLst/>
                <a:uLnTx/>
                <a:uFillTx/>
                <a:latin typeface="+mn-lt"/>
                <a:ea typeface="+mn-ea"/>
                <a:cs typeface="+mn-cs"/>
              </a:rPr>
              <a:t>10:00-10:10	Welcome, Agenda, Overview – EC Chair </a:t>
            </a:r>
          </a:p>
          <a:p>
            <a:pPr marL="342900" lvl="0" indent="-342900">
              <a:spcBef>
                <a:spcPct val="20000"/>
              </a:spcBef>
              <a:buClr>
                <a:schemeClr val="accent1"/>
              </a:buClr>
              <a:buSzPct val="65000"/>
              <a:defRPr/>
            </a:pPr>
            <a:r>
              <a:rPr lang="en-US" sz="1600" kern="0" dirty="0" smtClean="0">
                <a:latin typeface="+mj-lt"/>
              </a:rPr>
              <a:t>	</a:t>
            </a:r>
            <a:r>
              <a:rPr lang="en-US" sz="2000" kern="0" dirty="0" smtClean="0">
                <a:latin typeface="+mj-lt"/>
              </a:rPr>
              <a:t>	</a:t>
            </a:r>
            <a:r>
              <a:rPr lang="en-US" kern="0" dirty="0" smtClean="0">
                <a:latin typeface="+mj-lt"/>
              </a:rPr>
              <a:t>10:10-10:25 	Future of Bay restoration (4 student speakers)</a:t>
            </a:r>
            <a:endParaRPr kumimoji="0" lang="en-US" sz="200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defRPr/>
            </a:pPr>
            <a:r>
              <a:rPr kumimoji="0" lang="en-US" sz="2000" i="0" u="none" strike="noStrike" kern="0" cap="none" spc="0" normalizeH="0" baseline="0" noProof="0" dirty="0" smtClean="0">
                <a:ln>
                  <a:noFill/>
                </a:ln>
                <a:solidFill>
                  <a:schemeClr val="tx1"/>
                </a:solidFill>
                <a:effectLst/>
                <a:uLnTx/>
                <a:uFillTx/>
                <a:latin typeface="+mn-lt"/>
                <a:ea typeface="+mn-ea"/>
                <a:cs typeface="+mn-cs"/>
              </a:rPr>
              <a:t>		10:25-11:45	Program Updates &amp; Advisory Committees</a:t>
            </a:r>
          </a:p>
          <a:p>
            <a:pPr marL="342900" lvl="0" indent="-342900">
              <a:spcBef>
                <a:spcPct val="20000"/>
              </a:spcBef>
              <a:buClr>
                <a:schemeClr val="accent1"/>
              </a:buClr>
              <a:buSzPct val="65000"/>
              <a:defRPr/>
            </a:pPr>
            <a:r>
              <a:rPr kumimoji="0" lang="en-US" sz="2000" b="0" i="0" u="none" strike="noStrike" kern="0" cap="none" spc="0" normalizeH="0" baseline="0" noProof="0" dirty="0" smtClean="0">
                <a:ln>
                  <a:noFill/>
                </a:ln>
                <a:solidFill>
                  <a:schemeClr val="tx1"/>
                </a:solidFill>
                <a:effectLst/>
                <a:uLnTx/>
                <a:uFillTx/>
                <a:latin typeface="+mn-lt"/>
                <a:ea typeface="+mn-ea"/>
                <a:cs typeface="+mn-cs"/>
              </a:rPr>
              <a:t>	</a:t>
            </a:r>
            <a:r>
              <a:rPr kumimoji="0" lang="en-US" sz="2000" b="0" i="0" u="none" strike="noStrike" kern="0" cap="none" spc="0" normalizeH="0" baseline="0" noProof="0" dirty="0" smtClean="0">
                <a:ln>
                  <a:noFill/>
                </a:ln>
                <a:solidFill>
                  <a:schemeClr val="tx1"/>
                </a:solidFill>
                <a:effectLst/>
                <a:uLnTx/>
                <a:uFillTx/>
                <a:latin typeface="+mj-lt"/>
                <a:ea typeface="+mn-ea"/>
                <a:cs typeface="+mn-cs"/>
              </a:rPr>
              <a:t>      		</a:t>
            </a:r>
            <a:r>
              <a:rPr kumimoji="0" lang="en-US" sz="1600" b="0" i="0" u="none" strike="noStrike" kern="0" cap="none" spc="0" normalizeH="0" baseline="0" noProof="0" dirty="0" smtClean="0">
                <a:ln>
                  <a:noFill/>
                </a:ln>
                <a:solidFill>
                  <a:schemeClr val="tx1"/>
                </a:solidFill>
                <a:effectLst/>
                <a:uLnTx/>
                <a:uFillTx/>
                <a:latin typeface="+mj-lt"/>
                <a:ea typeface="+mn-ea"/>
                <a:cs typeface="+mn-cs"/>
              </a:rPr>
              <a:t>(10:25-10:45)  State of Program report – Nick</a:t>
            </a:r>
            <a:r>
              <a:rPr kumimoji="0" lang="en-US" sz="1600" b="0" i="0" u="none" strike="noStrike" kern="0" cap="none" spc="0" normalizeH="0" noProof="0" dirty="0" smtClean="0">
                <a:ln>
                  <a:noFill/>
                </a:ln>
                <a:solidFill>
                  <a:schemeClr val="tx1"/>
                </a:solidFill>
                <a:effectLst/>
                <a:uLnTx/>
                <a:uFillTx/>
                <a:latin typeface="+mj-lt"/>
                <a:ea typeface="+mn-ea"/>
                <a:cs typeface="+mn-cs"/>
              </a:rPr>
              <a:t> DiPasquale, CBP (</a:t>
            </a:r>
            <a:r>
              <a:rPr lang="en-US" sz="1600" kern="0" dirty="0" smtClean="0">
                <a:latin typeface="+mj-lt"/>
              </a:rPr>
              <a:t>20</a:t>
            </a:r>
            <a:r>
              <a:rPr kumimoji="0" lang="en-US" sz="1600" b="0" i="0" u="none" strike="noStrike" kern="0" cap="none" spc="0" normalizeH="0" noProof="0" dirty="0" err="1" smtClean="0">
                <a:ln>
                  <a:noFill/>
                </a:ln>
                <a:solidFill>
                  <a:schemeClr val="tx1"/>
                </a:solidFill>
                <a:effectLst/>
                <a:uLnTx/>
                <a:uFillTx/>
                <a:latin typeface="+mj-lt"/>
                <a:ea typeface="+mn-ea"/>
                <a:cs typeface="+mn-cs"/>
              </a:rPr>
              <a:t>mins</a:t>
            </a:r>
            <a:r>
              <a:rPr lang="en-US" sz="1600" kern="0" dirty="0" smtClean="0">
                <a:latin typeface="+mj-lt"/>
              </a:rPr>
              <a:t>)		(10:45-10:50)  	</a:t>
            </a:r>
            <a:r>
              <a:rPr lang="en-US" sz="1600" i="1" kern="0" dirty="0" smtClean="0">
                <a:latin typeface="+mj-lt"/>
              </a:rPr>
              <a:t>Discussion w/ Director</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Tx/>
              <a:buNone/>
              <a:tabLst/>
              <a:defRPr/>
            </a:pPr>
            <a:r>
              <a:rPr kumimoji="0" lang="en-US" sz="1600" b="0" i="0" u="none" strike="noStrike" kern="0" cap="none" spc="0" normalizeH="0" baseline="0" noProof="0" dirty="0" smtClean="0">
                <a:ln>
                  <a:noFill/>
                </a:ln>
                <a:solidFill>
                  <a:schemeClr val="tx1"/>
                </a:solidFill>
                <a:effectLst/>
                <a:uLnTx/>
                <a:uFillTx/>
                <a:latin typeface="+mj-lt"/>
                <a:ea typeface="+mn-ea"/>
                <a:cs typeface="+mn-cs"/>
              </a:rPr>
              <a:t>	</a:t>
            </a:r>
            <a:r>
              <a:rPr kumimoji="0" lang="en-US" sz="1600" b="0" i="0" u="none" strike="noStrike" kern="0" cap="none" spc="0" normalizeH="0" noProof="0" dirty="0" smtClean="0">
                <a:ln>
                  <a:noFill/>
                </a:ln>
                <a:solidFill>
                  <a:schemeClr val="tx1"/>
                </a:solidFill>
                <a:effectLst/>
                <a:uLnTx/>
                <a:uFillTx/>
                <a:latin typeface="+mj-lt"/>
                <a:ea typeface="+mn-ea"/>
                <a:cs typeface="+mn-cs"/>
              </a:rPr>
              <a:t>     		</a:t>
            </a:r>
            <a:r>
              <a:rPr kumimoji="0" lang="en-US" sz="1600" b="0" i="0" u="none" strike="noStrike" kern="0" cap="none" spc="0" normalizeH="0" baseline="0" noProof="0" dirty="0" smtClean="0">
                <a:ln>
                  <a:noFill/>
                </a:ln>
                <a:solidFill>
                  <a:schemeClr val="tx1"/>
                </a:solidFill>
                <a:effectLst/>
                <a:uLnTx/>
                <a:uFillTx/>
                <a:latin typeface="+mj-lt"/>
                <a:ea typeface="+mn-ea"/>
                <a:cs typeface="+mn-cs"/>
              </a:rPr>
              <a:t>(10:50-11:40)</a:t>
            </a:r>
            <a:r>
              <a:rPr lang="en-US" sz="1600" kern="0" dirty="0" smtClean="0">
                <a:latin typeface="+mj-lt"/>
              </a:rPr>
              <a:t>  </a:t>
            </a:r>
            <a:r>
              <a:rPr kumimoji="0" lang="en-US" sz="1600" b="0" i="0" u="none" strike="noStrike" kern="0" cap="none" spc="0" normalizeH="0" baseline="0" noProof="0" dirty="0" smtClean="0">
                <a:ln>
                  <a:noFill/>
                </a:ln>
                <a:solidFill>
                  <a:schemeClr val="tx1"/>
                </a:solidFill>
                <a:effectLst/>
                <a:uLnTx/>
                <a:uFillTx/>
                <a:latin typeface="+mj-lt"/>
                <a:ea typeface="+mn-ea"/>
                <a:cs typeface="+mn-cs"/>
              </a:rPr>
              <a:t>CAC,</a:t>
            </a:r>
            <a:r>
              <a:rPr kumimoji="0" lang="en-US" sz="1600" b="0" i="0" u="none" strike="noStrike" kern="0" cap="none" spc="0" normalizeH="0" noProof="0" dirty="0" smtClean="0">
                <a:ln>
                  <a:noFill/>
                </a:ln>
                <a:solidFill>
                  <a:schemeClr val="tx1"/>
                </a:solidFill>
                <a:effectLst/>
                <a:uLnTx/>
                <a:uFillTx/>
                <a:latin typeface="+mj-lt"/>
                <a:ea typeface="+mn-ea"/>
                <a:cs typeface="+mn-cs"/>
              </a:rPr>
              <a:t> STAC, LGAC </a:t>
            </a:r>
            <a:r>
              <a:rPr kumimoji="0" lang="en-US" sz="1600" b="0" i="0" u="none" strike="noStrike" kern="0" cap="none" spc="0" normalizeH="0" baseline="0" noProof="0" dirty="0" smtClean="0">
                <a:ln>
                  <a:noFill/>
                </a:ln>
                <a:solidFill>
                  <a:schemeClr val="tx1"/>
                </a:solidFill>
                <a:effectLst/>
                <a:uLnTx/>
                <a:uFillTx/>
                <a:latin typeface="+mj-lt"/>
                <a:ea typeface="+mn-ea"/>
                <a:cs typeface="+mn-cs"/>
              </a:rPr>
              <a:t>briefings </a:t>
            </a:r>
            <a:r>
              <a:rPr kumimoji="0" lang="en-US" sz="1400" b="0" i="0" u="none" strike="noStrike" kern="0" cap="none" spc="0" normalizeH="0" baseline="0" noProof="0" dirty="0" smtClean="0">
                <a:ln>
                  <a:noFill/>
                </a:ln>
                <a:solidFill>
                  <a:schemeClr val="tx1"/>
                </a:solidFill>
                <a:effectLst/>
                <a:uLnTx/>
                <a:uFillTx/>
                <a:latin typeface="+mj-lt"/>
                <a:ea typeface="+mn-ea"/>
                <a:cs typeface="+mn-cs"/>
              </a:rPr>
              <a:t>(10 min ea. w/ 7min </a:t>
            </a:r>
            <a:r>
              <a:rPr kumimoji="0" lang="en-US" sz="1400" b="0" i="0" u="none" strike="noStrike" kern="0" cap="none" spc="0" normalizeH="0" baseline="0" noProof="0" dirty="0" err="1" smtClean="0">
                <a:ln>
                  <a:noFill/>
                </a:ln>
                <a:solidFill>
                  <a:schemeClr val="tx1"/>
                </a:solidFill>
                <a:effectLst/>
                <a:uLnTx/>
                <a:uFillTx/>
                <a:latin typeface="+mj-lt"/>
                <a:ea typeface="+mn-ea"/>
                <a:cs typeface="+mn-cs"/>
              </a:rPr>
              <a:t>q&amp;a</a:t>
            </a:r>
            <a:r>
              <a:rPr kumimoji="0" lang="en-US" sz="1400" b="0" i="0" u="none" strike="noStrike" kern="0" cap="none" spc="0" normalizeH="0" baseline="0" noProof="0" dirty="0" smtClean="0">
                <a:ln>
                  <a:noFill/>
                </a:ln>
                <a:solidFill>
                  <a:schemeClr val="tx1"/>
                </a:solidFill>
                <a:effectLst/>
                <a:uLnTx/>
                <a:uFillTx/>
                <a:latin typeface="+mj-lt"/>
                <a:ea typeface="+mn-ea"/>
                <a:cs typeface="+mn-cs"/>
              </a:rPr>
              <a:t> after ea.)</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Tx/>
              <a:buNone/>
              <a:tabLst/>
              <a:defRPr/>
            </a:pPr>
            <a:r>
              <a:rPr lang="en-US" sz="1400" kern="0" dirty="0" smtClean="0">
                <a:latin typeface="+mj-lt"/>
              </a:rPr>
              <a:t>		11:40-45		Closing remarks/</a:t>
            </a:r>
            <a:r>
              <a:rPr lang="en-US" sz="1400" kern="0" dirty="0" err="1" smtClean="0">
                <a:latin typeface="+mj-lt"/>
              </a:rPr>
              <a:t>mtg</a:t>
            </a:r>
            <a:r>
              <a:rPr lang="en-US" sz="1400" kern="0" dirty="0" smtClean="0">
                <a:latin typeface="+mj-lt"/>
              </a:rPr>
              <a:t> adjourns</a:t>
            </a:r>
            <a:endParaRPr kumimoji="0" lang="en-US" sz="1600" b="0" i="0" u="none" strike="noStrike" kern="0" cap="none" spc="0" normalizeH="0" baseline="0" noProof="0" dirty="0" smtClean="0">
              <a:ln>
                <a:noFill/>
              </a:ln>
              <a:solidFill>
                <a:schemeClr val="tx1"/>
              </a:solidFill>
              <a:effectLst/>
              <a:uLnTx/>
              <a:uFillTx/>
              <a:latin typeface="+mj-lt"/>
              <a:ea typeface="+mn-ea"/>
              <a:cs typeface="+mn-cs"/>
            </a:endParaRPr>
          </a:p>
          <a:p>
            <a:pPr marL="342900" lvl="0" indent="-342900">
              <a:spcBef>
                <a:spcPct val="20000"/>
              </a:spcBef>
              <a:buClr>
                <a:schemeClr val="accent1"/>
              </a:buClr>
              <a:buSzPct val="65000"/>
              <a:defRPr/>
            </a:pPr>
            <a:r>
              <a:rPr kumimoji="0" lang="en-US" sz="1600" b="0" i="0" u="none" strike="noStrike" kern="0" cap="none" spc="0" normalizeH="0" baseline="0" noProof="0" dirty="0" smtClean="0">
                <a:ln>
                  <a:noFill/>
                </a:ln>
                <a:solidFill>
                  <a:schemeClr val="tx1"/>
                </a:solidFill>
                <a:effectLst/>
                <a:uLnTx/>
                <a:uFillTx/>
                <a:latin typeface="+mj-lt"/>
                <a:ea typeface="+mn-ea"/>
                <a:cs typeface="+mn-cs"/>
              </a:rPr>
              <a:t>	</a:t>
            </a:r>
            <a:r>
              <a:rPr kumimoji="0" lang="en-US" sz="1600" b="0" i="0" u="none" strike="noStrike" kern="0" cap="none" spc="0" normalizeH="0" noProof="0" dirty="0" smtClean="0">
                <a:ln>
                  <a:noFill/>
                </a:ln>
                <a:solidFill>
                  <a:schemeClr val="tx1"/>
                </a:solidFill>
                <a:effectLst/>
                <a:uLnTx/>
                <a:uFillTx/>
                <a:latin typeface="+mj-lt"/>
                <a:ea typeface="+mn-ea"/>
                <a:cs typeface="+mn-cs"/>
              </a:rPr>
              <a:t>  </a:t>
            </a:r>
            <a:endParaRPr kumimoji="0" lang="en-US" sz="1600" b="0" i="1" u="none" strike="noStrike" kern="0" cap="none" spc="0" normalizeH="0" baseline="0" noProof="0" dirty="0" smtClean="0">
              <a:ln>
                <a:noFill/>
              </a:ln>
              <a:solidFill>
                <a:schemeClr val="tx1"/>
              </a:solidFill>
              <a:effectLst/>
              <a:uLnTx/>
              <a:uFillTx/>
              <a:latin typeface="+mj-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accent1"/>
              </a:buClr>
              <a:buSzPct val="65000"/>
              <a:buFontTx/>
              <a:buNone/>
              <a:tabLst/>
              <a:defRPr/>
            </a:pPr>
            <a:r>
              <a:rPr kumimoji="0" lang="en-US" sz="2000" i="1" u="none" strike="noStrike" kern="0" cap="none" spc="0" normalizeH="0" baseline="0" noProof="0" dirty="0" smtClean="0">
                <a:ln>
                  <a:noFill/>
                </a:ln>
                <a:solidFill>
                  <a:schemeClr val="tx1"/>
                </a:solidFill>
                <a:effectLst/>
                <a:uLnTx/>
                <a:uFillTx/>
                <a:latin typeface="+mn-lt"/>
                <a:ea typeface="+mn-ea"/>
                <a:cs typeface="+mn-cs"/>
              </a:rPr>
              <a:t>		11:45-12</a:t>
            </a:r>
            <a:r>
              <a:rPr kumimoji="0" lang="en-US" sz="2000" i="1" u="none" strike="noStrike" kern="0" cap="none" spc="0" normalizeH="0" noProof="0" dirty="0" smtClean="0">
                <a:ln>
                  <a:noFill/>
                </a:ln>
                <a:solidFill>
                  <a:schemeClr val="tx1"/>
                </a:solidFill>
                <a:effectLst/>
                <a:uLnTx/>
                <a:uFillTx/>
                <a:latin typeface="+mn-lt"/>
                <a:ea typeface="+mn-ea"/>
                <a:cs typeface="+mn-cs"/>
              </a:rPr>
              <a:t>  </a:t>
            </a:r>
            <a:r>
              <a:rPr lang="en-US" sz="2000" i="1" kern="0" dirty="0" smtClean="0">
                <a:latin typeface="+mn-lt"/>
              </a:rPr>
              <a:t>	Move to lunch/group photo</a:t>
            </a:r>
            <a:endParaRPr kumimoji="0" lang="en-US" sz="2000" i="1"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accent1"/>
              </a:buClr>
              <a:buSzPct val="65000"/>
              <a:buFontTx/>
              <a:buNone/>
              <a:tabLst/>
              <a:defRPr/>
            </a:pPr>
            <a:r>
              <a:rPr kumimoji="0" lang="en-US" sz="2000" b="1" i="1" u="none" strike="noStrike" kern="0" cap="none" spc="0" normalizeH="0" baseline="0" noProof="0" dirty="0" smtClean="0">
                <a:ln>
                  <a:noFill/>
                </a:ln>
                <a:solidFill>
                  <a:schemeClr val="tx1"/>
                </a:solidFill>
                <a:effectLst/>
                <a:uLnTx/>
                <a:uFillTx/>
                <a:latin typeface="+mn-lt"/>
                <a:ea typeface="+mn-ea"/>
                <a:cs typeface="+mn-cs"/>
              </a:rPr>
              <a:t>	12</a:t>
            </a:r>
            <a:r>
              <a:rPr kumimoji="0" lang="en-US" sz="2000" b="1" i="1" u="none" strike="noStrike" kern="0" cap="none" spc="0" normalizeH="0" noProof="0" dirty="0" smtClean="0">
                <a:ln>
                  <a:noFill/>
                </a:ln>
                <a:solidFill>
                  <a:schemeClr val="tx1"/>
                </a:solidFill>
                <a:effectLst/>
                <a:uLnTx/>
                <a:uFillTx/>
                <a:latin typeface="+mn-lt"/>
                <a:ea typeface="+mn-ea"/>
                <a:cs typeface="+mn-cs"/>
              </a:rPr>
              <a:t> – 1:15</a:t>
            </a:r>
            <a:r>
              <a:rPr kumimoji="0" lang="en-US" sz="2000" b="1" i="1" u="none" strike="noStrike" kern="0" cap="none" spc="0" normalizeH="0" baseline="0" noProof="0" dirty="0" smtClean="0">
                <a:ln>
                  <a:noFill/>
                </a:ln>
                <a:solidFill>
                  <a:schemeClr val="tx1"/>
                </a:solidFill>
                <a:effectLst/>
                <a:uLnTx/>
                <a:uFillTx/>
                <a:latin typeface="+mn-lt"/>
                <a:ea typeface="+mn-ea"/>
                <a:cs typeface="+mn-cs"/>
              </a:rPr>
              <a:t>	</a:t>
            </a:r>
            <a:r>
              <a:rPr lang="en-US" sz="2000" b="1" i="1" kern="0" dirty="0" smtClean="0">
                <a:latin typeface="+mn-lt"/>
              </a:rPr>
              <a:t>EC </a:t>
            </a:r>
            <a:r>
              <a:rPr kumimoji="0" lang="en-US" sz="2000" b="1" i="1" u="none" strike="noStrike" kern="0" cap="none" spc="0" normalizeH="0" baseline="0" noProof="0" dirty="0" smtClean="0">
                <a:ln>
                  <a:noFill/>
                </a:ln>
                <a:solidFill>
                  <a:schemeClr val="tx1"/>
                </a:solidFill>
                <a:effectLst/>
                <a:uLnTx/>
                <a:uFillTx/>
                <a:latin typeface="+mn-lt"/>
                <a:ea typeface="+mn-ea"/>
                <a:cs typeface="+mn-cs"/>
              </a:rPr>
              <a:t>Lunch – PRIVATE</a:t>
            </a:r>
            <a:endParaRPr kumimoji="0" lang="en-US" sz="1200" b="1" i="1"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accent1"/>
              </a:buClr>
              <a:buSzPct val="65000"/>
              <a:buFontTx/>
              <a:buNone/>
              <a:tabLst/>
              <a:defRPr/>
            </a:pPr>
            <a:endParaRPr kumimoji="0" lang="en-US" sz="2000" b="1" i="1" u="none" strike="noStrike" kern="0" cap="none" spc="0" normalizeH="0" baseline="0" noProof="0" dirty="0" smtClean="0">
              <a:ln>
                <a:noFill/>
              </a:ln>
              <a:solidFill>
                <a:schemeClr val="tx1"/>
              </a:solidFill>
              <a:effectLst/>
              <a:uLnTx/>
              <a:uFillTx/>
              <a:latin typeface="+mn-lt"/>
              <a:ea typeface="+mn-ea"/>
              <a:cs typeface="+mn-cs"/>
            </a:endParaRPr>
          </a:p>
          <a:p>
            <a:pPr marL="342900" indent="-342900">
              <a:spcBef>
                <a:spcPct val="20000"/>
              </a:spcBef>
              <a:buClr>
                <a:schemeClr val="accent1"/>
              </a:buClr>
              <a:buSzPct val="65000"/>
              <a:defRPr/>
            </a:pPr>
            <a:r>
              <a:rPr lang="en-US" sz="2000" kern="0" dirty="0" smtClean="0"/>
              <a:t>		</a:t>
            </a:r>
            <a:r>
              <a:rPr lang="en-US" sz="2000" i="1" kern="0" dirty="0" smtClean="0"/>
              <a:t>1:15-1:30  	Move to Press venue</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Tx/>
              <a:buNone/>
              <a:tabLst/>
              <a:defRPr/>
            </a:pPr>
            <a:r>
              <a:rPr kumimoji="0" lang="en-US" sz="2000" b="1" i="1" u="none" strike="noStrike" kern="0" cap="none" spc="0" normalizeH="0" baseline="0" noProof="0" dirty="0" smtClean="0">
                <a:ln>
                  <a:noFill/>
                </a:ln>
                <a:solidFill>
                  <a:schemeClr val="tx1"/>
                </a:solidFill>
                <a:effectLst/>
                <a:uLnTx/>
                <a:uFillTx/>
                <a:latin typeface="+mn-lt"/>
                <a:ea typeface="+mn-ea"/>
                <a:cs typeface="+mn-cs"/>
              </a:rPr>
              <a:t>	1:30		Press</a:t>
            </a:r>
            <a:r>
              <a:rPr kumimoji="0" lang="en-US" sz="2000" b="1" i="1" u="none" strike="noStrike" kern="0" cap="none" spc="0" normalizeH="0" noProof="0" dirty="0" smtClean="0">
                <a:ln>
                  <a:noFill/>
                </a:ln>
                <a:solidFill>
                  <a:schemeClr val="tx1"/>
                </a:solidFill>
                <a:effectLst/>
                <a:uLnTx/>
                <a:uFillTx/>
                <a:latin typeface="+mn-lt"/>
                <a:ea typeface="+mn-ea"/>
                <a:cs typeface="+mn-cs"/>
              </a:rPr>
              <a:t> Conference</a:t>
            </a:r>
            <a:endParaRPr kumimoji="0" lang="en-US" sz="2000" b="1" i="1"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accent1"/>
              </a:buClr>
              <a:buSzPct val="65000"/>
              <a:buFontTx/>
              <a:buNone/>
              <a:tabLst/>
              <a:defRPr/>
            </a:pPr>
            <a:endParaRPr kumimoji="0" lang="en-US" sz="16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9" name="Text Box 9"/>
          <p:cNvSpPr txBox="1">
            <a:spLocks noChangeArrowheads="1"/>
          </p:cNvSpPr>
          <p:nvPr/>
        </p:nvSpPr>
        <p:spPr bwMode="auto">
          <a:xfrm>
            <a:off x="304800" y="0"/>
            <a:ext cx="7010400" cy="584775"/>
          </a:xfrm>
          <a:prstGeom prst="rect">
            <a:avLst/>
          </a:prstGeom>
          <a:noFill/>
          <a:ln w="9525">
            <a:noFill/>
            <a:miter lim="800000"/>
            <a:headEnd/>
            <a:tailEnd/>
          </a:ln>
        </p:spPr>
        <p:txBody>
          <a:bodyPr wrap="square">
            <a:spAutoFit/>
          </a:bodyPr>
          <a:lstStyle/>
          <a:p>
            <a:pPr>
              <a:spcBef>
                <a:spcPct val="50000"/>
              </a:spcBef>
            </a:pPr>
            <a:r>
              <a:rPr lang="en-US" sz="3200" b="1" i="1" dirty="0" smtClean="0">
                <a:solidFill>
                  <a:srgbClr val="0070C0"/>
                </a:solidFill>
              </a:rPr>
              <a:t>Meeting Agenda - Annotated</a:t>
            </a:r>
            <a:endParaRPr lang="en-US" sz="2400" b="1" i="1" dirty="0">
              <a:solidFill>
                <a:srgbClr val="0070C0"/>
              </a:solidFill>
            </a:endParaRPr>
          </a:p>
        </p:txBody>
      </p:sp>
      <p:sp>
        <p:nvSpPr>
          <p:cNvPr id="8" name="Footer Placeholder 18"/>
          <p:cNvSpPr>
            <a:spLocks noGrp="1"/>
          </p:cNvSpPr>
          <p:nvPr>
            <p:ph type="ftr" sz="quarter" idx="11"/>
          </p:nvPr>
        </p:nvSpPr>
        <p:spPr>
          <a:xfrm>
            <a:off x="3124200" y="6245225"/>
            <a:ext cx="2895600" cy="476250"/>
          </a:xfrm>
        </p:spPr>
        <p:txBody>
          <a:bodyPr/>
          <a:lstStyle/>
          <a:p>
            <a:pPr>
              <a:defRPr/>
            </a:pPr>
            <a:r>
              <a:rPr lang="en-US" dirty="0" smtClean="0"/>
              <a:t>Executive Council Meeting Planning </a:t>
            </a:r>
            <a:r>
              <a:rPr lang="en-US" dirty="0" err="1" smtClean="0"/>
              <a:t>Powerpoint</a:t>
            </a:r>
            <a:endParaRPr lang="en-US" dirty="0"/>
          </a:p>
        </p:txBody>
      </p:sp>
      <p:sp>
        <p:nvSpPr>
          <p:cNvPr id="7" name="5-Point Star 6"/>
          <p:cNvSpPr/>
          <p:nvPr/>
        </p:nvSpPr>
        <p:spPr>
          <a:xfrm>
            <a:off x="8534400" y="685800"/>
            <a:ext cx="609600" cy="609600"/>
          </a:xfrm>
          <a:prstGeom prst="star5">
            <a:avLst/>
          </a:prstGeom>
          <a:solidFill>
            <a:srgbClr val="FFC000"/>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6" name="Rectangle 10"/>
          <p:cNvSpPr>
            <a:spLocks noGrp="1" noChangeArrowheads="1"/>
          </p:cNvSpPr>
          <p:nvPr>
            <p:ph type="body" idx="1"/>
          </p:nvPr>
        </p:nvSpPr>
        <p:spPr>
          <a:xfrm>
            <a:off x="381000" y="1143000"/>
            <a:ext cx="8153400" cy="5105400"/>
          </a:xfrm>
        </p:spPr>
        <p:txBody>
          <a:bodyPr/>
          <a:lstStyle/>
          <a:p>
            <a:pPr lvl="0" eaLnBrk="1" hangingPunct="1">
              <a:buClr>
                <a:schemeClr val="accent1"/>
              </a:buClr>
              <a:buSzPct val="65000"/>
              <a:buNone/>
              <a:defRPr/>
            </a:pPr>
            <a:r>
              <a:rPr lang="en-US" sz="2400" b="1" i="1" dirty="0" smtClean="0"/>
              <a:t>12 - 1:15   	Lunch	 &amp; Topics for discussion</a:t>
            </a:r>
            <a:r>
              <a:rPr lang="en-US" sz="2400" b="1" dirty="0" smtClean="0"/>
              <a:t>	</a:t>
            </a:r>
            <a:endParaRPr lang="en-US" sz="2400" dirty="0" smtClean="0"/>
          </a:p>
          <a:p>
            <a:pPr lvl="0" eaLnBrk="1" hangingPunct="1">
              <a:buClr>
                <a:schemeClr val="accent1"/>
              </a:buClr>
              <a:buSzPct val="65000"/>
              <a:buNone/>
              <a:defRPr/>
            </a:pPr>
            <a:r>
              <a:rPr lang="en-US" sz="2400" b="1" dirty="0" smtClean="0"/>
              <a:t>	</a:t>
            </a:r>
            <a:r>
              <a:rPr lang="en-US" sz="1800" b="1" dirty="0" smtClean="0"/>
              <a:t>	</a:t>
            </a:r>
            <a:r>
              <a:rPr lang="en-US" sz="1800" dirty="0" smtClean="0"/>
              <a:t>Agreement Goals &amp; Outcomes</a:t>
            </a:r>
          </a:p>
          <a:p>
            <a:pPr lvl="0" eaLnBrk="1" hangingPunct="1">
              <a:buClr>
                <a:schemeClr val="accent1"/>
              </a:buClr>
              <a:buSzPct val="65000"/>
              <a:buNone/>
              <a:defRPr/>
            </a:pPr>
            <a:r>
              <a:rPr lang="en-US" sz="1800" dirty="0" smtClean="0"/>
              <a:t>		Need for transparency/openness</a:t>
            </a:r>
          </a:p>
          <a:p>
            <a:pPr lvl="0" eaLnBrk="1" hangingPunct="1">
              <a:buClr>
                <a:schemeClr val="accent1"/>
              </a:buClr>
              <a:buSzPct val="65000"/>
              <a:buNone/>
              <a:defRPr/>
            </a:pPr>
            <a:r>
              <a:rPr lang="en-US" sz="1800" dirty="0" smtClean="0"/>
              <a:t>		</a:t>
            </a:r>
            <a:r>
              <a:rPr lang="en-US" sz="1800" dirty="0" smtClean="0">
                <a:hlinkClick r:id="rId2"/>
              </a:rPr>
              <a:t>BayStat</a:t>
            </a:r>
            <a:r>
              <a:rPr lang="en-US" sz="1800" dirty="0" smtClean="0"/>
              <a:t> - </a:t>
            </a:r>
            <a:r>
              <a:rPr lang="en-US" sz="1800" dirty="0" smtClean="0">
                <a:hlinkClick r:id="rId2"/>
              </a:rPr>
              <a:t>http://baystat.maryland.gov/</a:t>
            </a:r>
            <a:r>
              <a:rPr lang="en-US" sz="1800" dirty="0" smtClean="0"/>
              <a:t> </a:t>
            </a:r>
          </a:p>
          <a:p>
            <a:pPr lvl="0" eaLnBrk="1" hangingPunct="1">
              <a:buClr>
                <a:schemeClr val="accent1"/>
              </a:buClr>
              <a:buSzPct val="65000"/>
              <a:buNone/>
              <a:defRPr/>
            </a:pPr>
            <a:r>
              <a:rPr lang="en-US" sz="2400" dirty="0" smtClean="0"/>
              <a:t>1:10	Briefing for press event – Margaret</a:t>
            </a:r>
          </a:p>
          <a:p>
            <a:pPr lvl="0" eaLnBrk="1" hangingPunct="1">
              <a:buClr>
                <a:schemeClr val="accent1"/>
              </a:buClr>
              <a:buSzPct val="65000"/>
              <a:buNone/>
              <a:defRPr/>
            </a:pPr>
            <a:r>
              <a:rPr lang="en-US" sz="2400" dirty="0" smtClean="0"/>
              <a:t>		</a:t>
            </a:r>
            <a:r>
              <a:rPr lang="en-US" sz="1800" dirty="0" smtClean="0"/>
              <a:t>Photo </a:t>
            </a:r>
            <a:r>
              <a:rPr lang="en-US" sz="1800" dirty="0" err="1" smtClean="0"/>
              <a:t>opp</a:t>
            </a:r>
            <a:r>
              <a:rPr lang="en-US" sz="1800" dirty="0" smtClean="0"/>
              <a:t> upon exiting </a:t>
            </a:r>
            <a:r>
              <a:rPr lang="en-US" sz="1800" dirty="0" err="1" smtClean="0"/>
              <a:t>Govt</a:t>
            </a:r>
            <a:r>
              <a:rPr lang="en-US" sz="1800" dirty="0" smtClean="0"/>
              <a:t> Hs</a:t>
            </a:r>
          </a:p>
          <a:p>
            <a:pPr lvl="0" eaLnBrk="1" hangingPunct="1">
              <a:buClr>
                <a:schemeClr val="accent1"/>
              </a:buClr>
              <a:buSzPct val="65000"/>
              <a:buNone/>
              <a:defRPr/>
            </a:pPr>
            <a:r>
              <a:rPr lang="en-US" sz="1800" dirty="0" smtClean="0"/>
              <a:t>		Proposed walking route		</a:t>
            </a:r>
          </a:p>
          <a:p>
            <a:pPr lvl="0" eaLnBrk="1" hangingPunct="1">
              <a:buClr>
                <a:schemeClr val="accent1"/>
              </a:buClr>
              <a:buSzPct val="65000"/>
              <a:buNone/>
              <a:defRPr/>
            </a:pPr>
            <a:r>
              <a:rPr lang="en-US" sz="1800" dirty="0" smtClean="0"/>
              <a:t>		EC Entrance at press event</a:t>
            </a:r>
          </a:p>
          <a:p>
            <a:pPr lvl="0" eaLnBrk="1" hangingPunct="1">
              <a:buClr>
                <a:schemeClr val="accent1"/>
              </a:buClr>
              <a:buSzPct val="65000"/>
              <a:buNone/>
              <a:defRPr/>
            </a:pPr>
            <a:r>
              <a:rPr lang="en-US" sz="1800" dirty="0" smtClean="0"/>
              <a:t>		Speaking order (list on podium, too)</a:t>
            </a:r>
          </a:p>
          <a:p>
            <a:pPr lvl="0" eaLnBrk="1" hangingPunct="1">
              <a:buClr>
                <a:schemeClr val="accent1"/>
              </a:buClr>
              <a:buSzPct val="65000"/>
              <a:buNone/>
              <a:defRPr/>
            </a:pPr>
            <a:r>
              <a:rPr lang="en-US" sz="1800" dirty="0" smtClean="0"/>
              <a:t>		Signing process</a:t>
            </a:r>
          </a:p>
          <a:p>
            <a:pPr lvl="0" eaLnBrk="1" hangingPunct="1">
              <a:buClr>
                <a:schemeClr val="accent1"/>
              </a:buClr>
              <a:buSzPct val="65000"/>
              <a:buNone/>
              <a:defRPr/>
            </a:pPr>
            <a:r>
              <a:rPr lang="en-US" sz="1800" dirty="0" smtClean="0"/>
              <a:t>		Q&amp;A moderation</a:t>
            </a:r>
            <a:r>
              <a:rPr lang="en-US" sz="2400" dirty="0" smtClean="0"/>
              <a:t>	</a:t>
            </a:r>
          </a:p>
          <a:p>
            <a:pPr>
              <a:buFontTx/>
              <a:buNone/>
              <a:defRPr/>
            </a:pPr>
            <a:r>
              <a:rPr lang="en-US" sz="2400" i="1" dirty="0" smtClean="0"/>
              <a:t>1:15-1:30	   Transition to Press Conference</a:t>
            </a:r>
          </a:p>
          <a:p>
            <a:pPr>
              <a:buFontTx/>
              <a:buNone/>
              <a:defRPr/>
            </a:pPr>
            <a:r>
              <a:rPr lang="en-US" sz="2400" b="1" i="1" dirty="0" smtClean="0"/>
              <a:t>1:30		Press Conference</a:t>
            </a:r>
          </a:p>
          <a:p>
            <a:pPr lvl="0" eaLnBrk="1" hangingPunct="1">
              <a:buClr>
                <a:schemeClr val="accent1"/>
              </a:buClr>
              <a:buSzPct val="65000"/>
              <a:buNone/>
              <a:defRPr/>
            </a:pPr>
            <a:r>
              <a:rPr lang="en-US" sz="1200" b="1" dirty="0" smtClean="0"/>
              <a:t> </a:t>
            </a:r>
            <a:endParaRPr lang="en-US" sz="1100" dirty="0" smtClean="0"/>
          </a:p>
          <a:p>
            <a:pPr>
              <a:buFontTx/>
              <a:buNone/>
              <a:defRPr/>
            </a:pPr>
            <a:endParaRPr lang="en-US" sz="1200" b="1" dirty="0" smtClean="0"/>
          </a:p>
          <a:p>
            <a:pPr>
              <a:buFontTx/>
              <a:buNone/>
              <a:defRPr/>
            </a:pPr>
            <a:endParaRPr lang="en-US" sz="1200" b="1" dirty="0" smtClean="0"/>
          </a:p>
          <a:p>
            <a:pPr>
              <a:buFontTx/>
              <a:buNone/>
              <a:defRPr/>
            </a:pPr>
            <a:endParaRPr lang="en-US" sz="1200" b="1" dirty="0" smtClean="0"/>
          </a:p>
          <a:p>
            <a:pPr>
              <a:buFontTx/>
              <a:buNone/>
              <a:defRPr/>
            </a:pPr>
            <a:endParaRPr lang="en-US" sz="1100" dirty="0" smtClean="0"/>
          </a:p>
        </p:txBody>
      </p:sp>
      <p:sp>
        <p:nvSpPr>
          <p:cNvPr id="10" name="Date Placeholder 9"/>
          <p:cNvSpPr>
            <a:spLocks noGrp="1"/>
          </p:cNvSpPr>
          <p:nvPr>
            <p:ph type="dt" sz="half" idx="10"/>
          </p:nvPr>
        </p:nvSpPr>
        <p:spPr/>
        <p:txBody>
          <a:bodyPr/>
          <a:lstStyle/>
          <a:p>
            <a:pPr>
              <a:defRPr/>
            </a:pPr>
            <a:fld id="{FBA69407-EBEF-46E9-849D-A90CC4C03593}" type="datetime4">
              <a:rPr lang="en-US" smtClean="0"/>
              <a:pPr>
                <a:defRPr/>
              </a:pPr>
              <a:t>June 13, 2014</a:t>
            </a:fld>
            <a:endParaRPr lang="en-US" dirty="0"/>
          </a:p>
        </p:txBody>
      </p:sp>
      <p:sp>
        <p:nvSpPr>
          <p:cNvPr id="11" name="Slide Number Placeholder 10"/>
          <p:cNvSpPr>
            <a:spLocks noGrp="1"/>
          </p:cNvSpPr>
          <p:nvPr>
            <p:ph type="sldNum" sz="quarter" idx="12"/>
          </p:nvPr>
        </p:nvSpPr>
        <p:spPr/>
        <p:txBody>
          <a:bodyPr/>
          <a:lstStyle/>
          <a:p>
            <a:pPr>
              <a:defRPr/>
            </a:pPr>
            <a:fld id="{B8C336AD-E9C4-487B-9A67-9C8B2A73465D}" type="slidenum">
              <a:rPr lang="en-US" smtClean="0"/>
              <a:pPr>
                <a:defRPr/>
              </a:pPr>
              <a:t>27</a:t>
            </a:fld>
            <a:endParaRPr lang="en-US"/>
          </a:p>
        </p:txBody>
      </p:sp>
      <p:sp>
        <p:nvSpPr>
          <p:cNvPr id="16" name="Text Box 9"/>
          <p:cNvSpPr txBox="1">
            <a:spLocks noChangeArrowheads="1"/>
          </p:cNvSpPr>
          <p:nvPr/>
        </p:nvSpPr>
        <p:spPr bwMode="auto">
          <a:xfrm>
            <a:off x="304800" y="457200"/>
            <a:ext cx="5029200" cy="584200"/>
          </a:xfrm>
          <a:prstGeom prst="rect">
            <a:avLst/>
          </a:prstGeom>
          <a:noFill/>
          <a:ln w="9525">
            <a:noFill/>
            <a:miter lim="800000"/>
            <a:headEnd/>
            <a:tailEnd/>
          </a:ln>
        </p:spPr>
        <p:txBody>
          <a:bodyPr>
            <a:spAutoFit/>
          </a:bodyPr>
          <a:lstStyle/>
          <a:p>
            <a:pPr>
              <a:spcBef>
                <a:spcPct val="50000"/>
              </a:spcBef>
            </a:pPr>
            <a:r>
              <a:rPr lang="en-US" sz="3200" b="1" i="1" dirty="0" smtClean="0">
                <a:solidFill>
                  <a:srgbClr val="0070C0"/>
                </a:solidFill>
              </a:rPr>
              <a:t>Private Lunch - agenda</a:t>
            </a:r>
            <a:endParaRPr lang="en-US" sz="2400" b="1" i="1" dirty="0">
              <a:solidFill>
                <a:srgbClr val="0070C0"/>
              </a:solidFill>
            </a:endParaRPr>
          </a:p>
        </p:txBody>
      </p:sp>
      <p:sp>
        <p:nvSpPr>
          <p:cNvPr id="8" name="Footer Placeholder 18"/>
          <p:cNvSpPr>
            <a:spLocks noGrp="1"/>
          </p:cNvSpPr>
          <p:nvPr>
            <p:ph type="ftr" sz="quarter" idx="11"/>
          </p:nvPr>
        </p:nvSpPr>
        <p:spPr>
          <a:xfrm>
            <a:off x="3124200" y="6245225"/>
            <a:ext cx="2895600" cy="476250"/>
          </a:xfrm>
        </p:spPr>
        <p:txBody>
          <a:bodyPr/>
          <a:lstStyle/>
          <a:p>
            <a:pPr>
              <a:defRPr/>
            </a:pPr>
            <a:r>
              <a:rPr lang="en-US" dirty="0" smtClean="0"/>
              <a:t>Executive Council Meeting Planning </a:t>
            </a:r>
            <a:r>
              <a:rPr lang="en-US" dirty="0" err="1" smtClean="0"/>
              <a:t>Powerpoint</a:t>
            </a:r>
            <a:endParaRPr lang="en-US" dirty="0"/>
          </a:p>
        </p:txBody>
      </p:sp>
      <p:grpSp>
        <p:nvGrpSpPr>
          <p:cNvPr id="9" name="Group 8"/>
          <p:cNvGrpSpPr/>
          <p:nvPr/>
        </p:nvGrpSpPr>
        <p:grpSpPr>
          <a:xfrm>
            <a:off x="7086600" y="152400"/>
            <a:ext cx="1828800" cy="461665"/>
            <a:chOff x="7086600" y="152400"/>
            <a:chExt cx="1828800" cy="461665"/>
          </a:xfrm>
          <a:solidFill>
            <a:srgbClr val="92D050"/>
          </a:solidFill>
        </p:grpSpPr>
        <p:sp>
          <p:nvSpPr>
            <p:cNvPr id="12" name="Rectangle 7"/>
            <p:cNvSpPr>
              <a:spLocks noChangeArrowheads="1"/>
            </p:cNvSpPr>
            <p:nvPr/>
          </p:nvSpPr>
          <p:spPr bwMode="auto">
            <a:xfrm>
              <a:off x="8305800" y="228600"/>
              <a:ext cx="609600" cy="304800"/>
            </a:xfrm>
            <a:prstGeom prst="rect">
              <a:avLst/>
            </a:prstGeom>
            <a:grpFill/>
            <a:ln w="9525">
              <a:solidFill>
                <a:schemeClr val="tx1"/>
              </a:solidFill>
              <a:miter lim="800000"/>
              <a:headEnd/>
              <a:tailEnd/>
            </a:ln>
          </p:spPr>
          <p:txBody>
            <a:bodyPr wrap="none" anchor="ctr"/>
            <a:lstStyle/>
            <a:p>
              <a:endParaRPr lang="en-US"/>
            </a:p>
          </p:txBody>
        </p:sp>
        <p:sp>
          <p:nvSpPr>
            <p:cNvPr id="13" name="Rectangle 6"/>
            <p:cNvSpPr>
              <a:spLocks noChangeArrowheads="1"/>
            </p:cNvSpPr>
            <p:nvPr/>
          </p:nvSpPr>
          <p:spPr bwMode="auto">
            <a:xfrm>
              <a:off x="7086600" y="152400"/>
              <a:ext cx="1219200" cy="461665"/>
            </a:xfrm>
            <a:prstGeom prst="rect">
              <a:avLst/>
            </a:prstGeom>
            <a:grpFill/>
            <a:ln w="9525">
              <a:noFill/>
              <a:miter lim="800000"/>
              <a:headEnd/>
              <a:tailEnd/>
            </a:ln>
          </p:spPr>
          <p:txBody>
            <a:bodyPr wrap="square">
              <a:spAutoFit/>
            </a:bodyPr>
            <a:lstStyle/>
            <a:p>
              <a:r>
                <a:rPr lang="en-US" sz="2400" b="1" dirty="0" smtClean="0">
                  <a:solidFill>
                    <a:srgbClr val="0070C0"/>
                  </a:solidFill>
                </a:rPr>
                <a:t>Status</a:t>
              </a:r>
              <a:endParaRPr lang="en-US" sz="1400" b="1" dirty="0">
                <a:solidFill>
                  <a:srgbClr val="0000FF"/>
                </a:solidFill>
              </a:endParaRPr>
            </a:p>
          </p:txBody>
        </p:sp>
      </p:grpSp>
      <p:sp>
        <p:nvSpPr>
          <p:cNvPr id="14" name="5-Point Star 13"/>
          <p:cNvSpPr/>
          <p:nvPr/>
        </p:nvSpPr>
        <p:spPr>
          <a:xfrm>
            <a:off x="5105400" y="1676400"/>
            <a:ext cx="609600" cy="609600"/>
          </a:xfrm>
          <a:prstGeom prst="star5">
            <a:avLst/>
          </a:prstGeom>
          <a:solidFill>
            <a:srgbClr val="FFC000"/>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305800" cy="4525963"/>
          </a:xfrm>
        </p:spPr>
        <p:txBody>
          <a:bodyPr/>
          <a:lstStyle/>
          <a:p>
            <a:pPr lvl="0">
              <a:buFont typeface="Arial" pitchFamily="34" charset="0"/>
              <a:buChar char="•"/>
            </a:pPr>
            <a:r>
              <a:rPr lang="en-US" sz="2800" dirty="0" smtClean="0">
                <a:latin typeface="Calibri" pitchFamily="34" charset="0"/>
                <a:cs typeface="Times New Roman" pitchFamily="18" charset="0"/>
              </a:rPr>
              <a:t> Facilitator: Jim Edward will ask </a:t>
            </a:r>
            <a:r>
              <a:rPr lang="en-US" sz="2800" dirty="0" err="1" smtClean="0">
                <a:latin typeface="Calibri" pitchFamily="34" charset="0"/>
                <a:cs typeface="Times New Roman" pitchFamily="18" charset="0"/>
              </a:rPr>
              <a:t>ppl</a:t>
            </a:r>
            <a:r>
              <a:rPr lang="en-US" sz="2800" dirty="0" smtClean="0">
                <a:latin typeface="Calibri" pitchFamily="34" charset="0"/>
                <a:cs typeface="Times New Roman" pitchFamily="18" charset="0"/>
              </a:rPr>
              <a:t> to take seats when Margaret notifies him of EC’s impending arrival</a:t>
            </a:r>
          </a:p>
          <a:p>
            <a:pPr lvl="0">
              <a:buFont typeface="Arial" pitchFamily="34" charset="0"/>
              <a:buChar char="•"/>
            </a:pPr>
            <a:r>
              <a:rPr lang="en-US" sz="2800" dirty="0" smtClean="0">
                <a:latin typeface="Calibri" pitchFamily="34" charset="0"/>
                <a:cs typeface="Times New Roman" pitchFamily="18" charset="0"/>
              </a:rPr>
              <a:t> EC enters from stage left</a:t>
            </a:r>
          </a:p>
          <a:p>
            <a:pPr lvl="0">
              <a:buFont typeface="Arial" pitchFamily="34" charset="0"/>
              <a:buChar char="•"/>
            </a:pPr>
            <a:r>
              <a:rPr lang="en-US" sz="2800" dirty="0" smtClean="0">
                <a:latin typeface="Calibri" pitchFamily="34" charset="0"/>
                <a:cs typeface="Times New Roman" pitchFamily="18" charset="0"/>
              </a:rPr>
              <a:t> Gov O’Malley opens event, speaks, invites EC </a:t>
            </a:r>
            <a:r>
              <a:rPr lang="en-US" sz="2800" dirty="0" err="1" smtClean="0">
                <a:latin typeface="Calibri" pitchFamily="34" charset="0"/>
                <a:cs typeface="Times New Roman" pitchFamily="18" charset="0"/>
              </a:rPr>
              <a:t>mem</a:t>
            </a:r>
            <a:r>
              <a:rPr lang="en-US" sz="2800" dirty="0" smtClean="0">
                <a:latin typeface="Calibri" pitchFamily="34" charset="0"/>
                <a:cs typeface="Times New Roman" pitchFamily="18" charset="0"/>
              </a:rPr>
              <a:t>/rep from table to HIS right, to join others at left table to sign Agreement </a:t>
            </a:r>
          </a:p>
          <a:p>
            <a:pPr lvl="0">
              <a:buFont typeface="Arial" pitchFamily="34" charset="0"/>
              <a:buChar char="•"/>
            </a:pPr>
            <a:r>
              <a:rPr lang="en-US" sz="2800" dirty="0" smtClean="0">
                <a:latin typeface="Calibri" pitchFamily="34" charset="0"/>
                <a:cs typeface="Times New Roman" pitchFamily="18" charset="0"/>
              </a:rPr>
              <a:t>Gov O’Malley returns to podium, intros next speaker</a:t>
            </a:r>
          </a:p>
          <a:p>
            <a:pPr lvl="0">
              <a:buFont typeface="Arial" pitchFamily="34" charset="0"/>
              <a:buChar char="•"/>
            </a:pPr>
            <a:r>
              <a:rPr lang="en-US" sz="2800" dirty="0" smtClean="0">
                <a:latin typeface="Calibri" pitchFamily="34" charset="0"/>
                <a:cs typeface="Times New Roman" pitchFamily="18" charset="0"/>
              </a:rPr>
              <a:t>Each speaker will introduce next speaker </a:t>
            </a:r>
          </a:p>
          <a:p>
            <a:pPr lvl="1">
              <a:buFont typeface="Arial" pitchFamily="34" charset="0"/>
              <a:buChar char="•"/>
            </a:pPr>
            <a:r>
              <a:rPr lang="en-US" sz="2400" dirty="0" smtClean="0">
                <a:latin typeface="Calibri" pitchFamily="34" charset="0"/>
                <a:cs typeface="Times New Roman" pitchFamily="18" charset="0"/>
              </a:rPr>
              <a:t>List will be taped to podium</a:t>
            </a:r>
          </a:p>
          <a:p>
            <a:pPr lvl="0">
              <a:buFont typeface="Arial" pitchFamily="34" charset="0"/>
              <a:buChar char="•"/>
            </a:pPr>
            <a:r>
              <a:rPr lang="en-US" sz="2800" dirty="0" smtClean="0">
                <a:latin typeface="Calibri" pitchFamily="34" charset="0"/>
                <a:cs typeface="Times New Roman" pitchFamily="18" charset="0"/>
              </a:rPr>
              <a:t>Close Out and Q&amp;A Moderator </a:t>
            </a:r>
            <a:r>
              <a:rPr lang="en-US" sz="2000" dirty="0" smtClean="0">
                <a:latin typeface="Calibri" pitchFamily="34" charset="0"/>
                <a:cs typeface="Times New Roman" pitchFamily="18" charset="0"/>
              </a:rPr>
              <a:t>(Gov. O’Malley)</a:t>
            </a:r>
            <a:endParaRPr lang="en-US" sz="2800" dirty="0" smtClean="0">
              <a:latin typeface="Calibri" pitchFamily="34" charset="0"/>
              <a:cs typeface="Times New Roman" pitchFamily="18" charset="0"/>
            </a:endParaRPr>
          </a:p>
        </p:txBody>
      </p:sp>
      <p:sp>
        <p:nvSpPr>
          <p:cNvPr id="4" name="Footer Placeholder 3"/>
          <p:cNvSpPr>
            <a:spLocks noGrp="1"/>
          </p:cNvSpPr>
          <p:nvPr>
            <p:ph type="ftr" sz="quarter" idx="11"/>
          </p:nvPr>
        </p:nvSpPr>
        <p:spPr/>
        <p:txBody>
          <a:bodyPr/>
          <a:lstStyle/>
          <a:p>
            <a:pPr>
              <a:defRPr/>
            </a:pPr>
            <a:r>
              <a:rPr lang="en-US" dirty="0" smtClean="0"/>
              <a:t> Executive Council Meeting Planning </a:t>
            </a:r>
            <a:r>
              <a:rPr lang="en-US" dirty="0" err="1" smtClean="0"/>
              <a:t>Powerpoint</a:t>
            </a:r>
            <a:endParaRPr lang="en-US" dirty="0"/>
          </a:p>
        </p:txBody>
      </p:sp>
      <p:sp>
        <p:nvSpPr>
          <p:cNvPr id="5" name="Slide Number Placeholder 4"/>
          <p:cNvSpPr>
            <a:spLocks noGrp="1"/>
          </p:cNvSpPr>
          <p:nvPr>
            <p:ph type="sldNum" sz="quarter" idx="12"/>
          </p:nvPr>
        </p:nvSpPr>
        <p:spPr/>
        <p:txBody>
          <a:bodyPr/>
          <a:lstStyle/>
          <a:p>
            <a:pPr>
              <a:defRPr/>
            </a:pPr>
            <a:fld id="{B8C336AD-E9C4-487B-9A67-9C8B2A73465D}" type="slidenum">
              <a:rPr lang="en-US" smtClean="0"/>
              <a:pPr>
                <a:defRPr/>
              </a:pPr>
              <a:t>28</a:t>
            </a:fld>
            <a:endParaRPr lang="en-US"/>
          </a:p>
        </p:txBody>
      </p:sp>
      <p:sp>
        <p:nvSpPr>
          <p:cNvPr id="6" name="Date Placeholder 5"/>
          <p:cNvSpPr>
            <a:spLocks noGrp="1"/>
          </p:cNvSpPr>
          <p:nvPr>
            <p:ph type="dt" sz="half" idx="10"/>
          </p:nvPr>
        </p:nvSpPr>
        <p:spPr/>
        <p:txBody>
          <a:bodyPr/>
          <a:lstStyle/>
          <a:p>
            <a:pPr>
              <a:defRPr/>
            </a:pPr>
            <a:fld id="{1BC0E21D-C39E-400C-AECF-1F21753D0A2B}" type="datetime4">
              <a:rPr lang="en-US" smtClean="0"/>
              <a:pPr>
                <a:defRPr/>
              </a:pPr>
              <a:t>June 13, 2014</a:t>
            </a:fld>
            <a:endParaRPr lang="en-US" dirty="0"/>
          </a:p>
        </p:txBody>
      </p:sp>
      <p:sp>
        <p:nvSpPr>
          <p:cNvPr id="7" name="Text Box 9"/>
          <p:cNvSpPr txBox="1">
            <a:spLocks noChangeArrowheads="1"/>
          </p:cNvSpPr>
          <p:nvPr/>
        </p:nvSpPr>
        <p:spPr bwMode="auto">
          <a:xfrm>
            <a:off x="304800" y="228600"/>
            <a:ext cx="7772400" cy="584775"/>
          </a:xfrm>
          <a:prstGeom prst="rect">
            <a:avLst/>
          </a:prstGeom>
          <a:noFill/>
          <a:ln w="9525">
            <a:noFill/>
            <a:miter lim="800000"/>
            <a:headEnd/>
            <a:tailEnd/>
          </a:ln>
        </p:spPr>
        <p:txBody>
          <a:bodyPr wrap="square">
            <a:spAutoFit/>
          </a:bodyPr>
          <a:lstStyle/>
          <a:p>
            <a:pPr>
              <a:spcBef>
                <a:spcPct val="50000"/>
              </a:spcBef>
            </a:pPr>
            <a:r>
              <a:rPr lang="en-US" sz="3200" b="1" i="1" dirty="0" smtClean="0">
                <a:solidFill>
                  <a:srgbClr val="0070C0"/>
                </a:solidFill>
              </a:rPr>
              <a:t>Press Event - Flow</a:t>
            </a:r>
            <a:endParaRPr lang="en-US" sz="2400" b="1" i="1" dirty="0">
              <a:solidFill>
                <a:srgbClr val="0070C0"/>
              </a:solidFill>
            </a:endParaRPr>
          </a:p>
        </p:txBody>
      </p:sp>
      <p:sp>
        <p:nvSpPr>
          <p:cNvPr id="9" name="5-Point Star 8"/>
          <p:cNvSpPr/>
          <p:nvPr/>
        </p:nvSpPr>
        <p:spPr>
          <a:xfrm>
            <a:off x="4191000" y="228600"/>
            <a:ext cx="609600" cy="609600"/>
          </a:xfrm>
          <a:prstGeom prst="star5">
            <a:avLst/>
          </a:prstGeom>
          <a:solidFill>
            <a:srgbClr val="FFC000"/>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6" name="Rectangle 10"/>
          <p:cNvSpPr>
            <a:spLocks noGrp="1" noChangeArrowheads="1"/>
          </p:cNvSpPr>
          <p:nvPr>
            <p:ph type="body" idx="1"/>
          </p:nvPr>
        </p:nvSpPr>
        <p:spPr>
          <a:xfrm>
            <a:off x="381000" y="1828800"/>
            <a:ext cx="8153400" cy="4495800"/>
          </a:xfrm>
        </p:spPr>
        <p:txBody>
          <a:bodyPr/>
          <a:lstStyle/>
          <a:p>
            <a:pPr lvl="0" eaLnBrk="1" hangingPunct="1">
              <a:buClr>
                <a:schemeClr val="accent1"/>
              </a:buClr>
              <a:buSzPct val="65000"/>
              <a:buNone/>
              <a:defRPr/>
            </a:pPr>
            <a:r>
              <a:rPr lang="en-US" sz="2000" dirty="0" smtClean="0"/>
              <a:t>1:30-1:37	MD - Gov. O’Malley (EC Chair)	</a:t>
            </a:r>
          </a:p>
          <a:p>
            <a:pPr lvl="0" eaLnBrk="1" hangingPunct="1">
              <a:buClr>
                <a:schemeClr val="accent1"/>
              </a:buClr>
              <a:buSzPct val="65000"/>
              <a:buNone/>
              <a:defRPr/>
            </a:pPr>
            <a:r>
              <a:rPr lang="en-US" sz="2000" dirty="0" smtClean="0"/>
              <a:t>1:37-1:42	</a:t>
            </a:r>
            <a:r>
              <a:rPr lang="en-US" sz="2000" i="1" dirty="0" smtClean="0"/>
              <a:t>Signing of the Agreement by EC</a:t>
            </a:r>
            <a:endParaRPr lang="en-US" sz="2000" dirty="0" smtClean="0"/>
          </a:p>
          <a:p>
            <a:pPr lvl="0" eaLnBrk="1" hangingPunct="1">
              <a:buClr>
                <a:schemeClr val="accent1"/>
              </a:buClr>
              <a:buSzPct val="65000"/>
              <a:buNone/>
              <a:defRPr/>
            </a:pPr>
            <a:r>
              <a:rPr lang="en-US" sz="2000" dirty="0" smtClean="0"/>
              <a:t>1:42-1:47	DE - Gov. </a:t>
            </a:r>
            <a:r>
              <a:rPr lang="en-US" sz="2000" dirty="0" err="1" smtClean="0"/>
              <a:t>Markell</a:t>
            </a:r>
            <a:endParaRPr lang="en-US" sz="2000" dirty="0" smtClean="0"/>
          </a:p>
          <a:p>
            <a:pPr lvl="0" eaLnBrk="1" hangingPunct="1">
              <a:buClr>
                <a:schemeClr val="accent1"/>
              </a:buClr>
              <a:buSzPct val="65000"/>
              <a:buNone/>
              <a:defRPr/>
            </a:pPr>
            <a:r>
              <a:rPr lang="en-US" sz="2000" dirty="0" smtClean="0"/>
              <a:t>1:47-1:52	PA - Gov. Corbett</a:t>
            </a:r>
          </a:p>
          <a:p>
            <a:pPr lvl="0" eaLnBrk="1" hangingPunct="1">
              <a:buClr>
                <a:schemeClr val="accent1"/>
              </a:buClr>
              <a:buSzPct val="65000"/>
              <a:buNone/>
              <a:defRPr/>
            </a:pPr>
            <a:r>
              <a:rPr lang="en-US" sz="2000" dirty="0" smtClean="0"/>
              <a:t>1:52-1:57	VA - Gov. McAuliffe</a:t>
            </a:r>
          </a:p>
          <a:p>
            <a:pPr lvl="0" eaLnBrk="1" hangingPunct="1">
              <a:buClr>
                <a:schemeClr val="accent1"/>
              </a:buClr>
              <a:buSzPct val="65000"/>
              <a:buNone/>
              <a:defRPr/>
            </a:pPr>
            <a:r>
              <a:rPr lang="en-US" sz="2000" dirty="0" smtClean="0"/>
              <a:t>1:57-2:02	DC – Mayor Gray</a:t>
            </a:r>
          </a:p>
          <a:p>
            <a:pPr lvl="0" eaLnBrk="1" hangingPunct="1">
              <a:buClr>
                <a:schemeClr val="accent1"/>
              </a:buClr>
              <a:buSzPct val="65000"/>
              <a:buNone/>
              <a:defRPr/>
            </a:pPr>
            <a:r>
              <a:rPr lang="en-US" sz="2000" dirty="0" smtClean="0"/>
              <a:t>2:02-2:07	CBC – Rep. Miller</a:t>
            </a:r>
          </a:p>
          <a:p>
            <a:pPr lvl="0" eaLnBrk="1" hangingPunct="1">
              <a:buClr>
                <a:schemeClr val="accent1"/>
              </a:buClr>
              <a:buSzPct val="65000"/>
              <a:buNone/>
              <a:defRPr/>
            </a:pPr>
            <a:r>
              <a:rPr lang="en-US" sz="2000" dirty="0" smtClean="0"/>
              <a:t>2:07-2:12	EPA – Admin. McCarthy</a:t>
            </a:r>
          </a:p>
          <a:p>
            <a:pPr lvl="0" eaLnBrk="1" hangingPunct="1">
              <a:buClr>
                <a:schemeClr val="accent1"/>
              </a:buClr>
              <a:buSzPct val="65000"/>
              <a:buNone/>
              <a:defRPr/>
            </a:pPr>
            <a:r>
              <a:rPr lang="en-US" sz="2000" dirty="0" smtClean="0"/>
              <a:t>2:12-2:17	NY – Comm. Martens</a:t>
            </a:r>
          </a:p>
          <a:p>
            <a:pPr lvl="0" eaLnBrk="1" hangingPunct="1">
              <a:buClr>
                <a:schemeClr val="accent1"/>
              </a:buClr>
              <a:buSzPct val="65000"/>
              <a:buNone/>
              <a:defRPr/>
            </a:pPr>
            <a:r>
              <a:rPr lang="en-US" sz="2000" dirty="0" smtClean="0"/>
              <a:t>2:17-2:20	Gov O’Malley returns to podium/closes out event</a:t>
            </a:r>
            <a:endParaRPr lang="en-US" sz="2000" dirty="0" smtClean="0">
              <a:solidFill>
                <a:srgbClr val="FF0000"/>
              </a:solidFill>
            </a:endParaRPr>
          </a:p>
          <a:p>
            <a:pPr lvl="0" eaLnBrk="1" hangingPunct="1">
              <a:buClr>
                <a:schemeClr val="accent1"/>
              </a:buClr>
              <a:buSzPct val="65000"/>
              <a:buNone/>
              <a:defRPr/>
            </a:pPr>
            <a:r>
              <a:rPr lang="en-US" sz="2000" dirty="0" smtClean="0"/>
              <a:t>2:20-2:30	Media Q&amp;A – moderated by EC Chair</a:t>
            </a:r>
          </a:p>
          <a:p>
            <a:pPr lvl="0" eaLnBrk="1" hangingPunct="1">
              <a:buClr>
                <a:schemeClr val="accent1"/>
              </a:buClr>
              <a:buSzPct val="65000"/>
              <a:buNone/>
              <a:defRPr/>
            </a:pPr>
            <a:endParaRPr lang="en-US" sz="2000" dirty="0" smtClean="0"/>
          </a:p>
        </p:txBody>
      </p:sp>
      <p:sp>
        <p:nvSpPr>
          <p:cNvPr id="10" name="Date Placeholder 9"/>
          <p:cNvSpPr>
            <a:spLocks noGrp="1"/>
          </p:cNvSpPr>
          <p:nvPr>
            <p:ph type="dt" sz="half" idx="10"/>
          </p:nvPr>
        </p:nvSpPr>
        <p:spPr/>
        <p:txBody>
          <a:bodyPr/>
          <a:lstStyle/>
          <a:p>
            <a:pPr>
              <a:defRPr/>
            </a:pPr>
            <a:fld id="{FBA69407-EBEF-46E9-849D-A90CC4C03593}" type="datetime4">
              <a:rPr lang="en-US" smtClean="0"/>
              <a:pPr>
                <a:defRPr/>
              </a:pPr>
              <a:t>June 13, 2014</a:t>
            </a:fld>
            <a:endParaRPr lang="en-US" dirty="0"/>
          </a:p>
        </p:txBody>
      </p:sp>
      <p:sp>
        <p:nvSpPr>
          <p:cNvPr id="11" name="Slide Number Placeholder 10"/>
          <p:cNvSpPr>
            <a:spLocks noGrp="1"/>
          </p:cNvSpPr>
          <p:nvPr>
            <p:ph type="sldNum" sz="quarter" idx="12"/>
          </p:nvPr>
        </p:nvSpPr>
        <p:spPr/>
        <p:txBody>
          <a:bodyPr/>
          <a:lstStyle/>
          <a:p>
            <a:pPr>
              <a:defRPr/>
            </a:pPr>
            <a:fld id="{B8C336AD-E9C4-487B-9A67-9C8B2A73465D}" type="slidenum">
              <a:rPr lang="en-US" smtClean="0"/>
              <a:pPr>
                <a:defRPr/>
              </a:pPr>
              <a:t>29</a:t>
            </a:fld>
            <a:endParaRPr lang="en-US"/>
          </a:p>
        </p:txBody>
      </p:sp>
      <p:sp>
        <p:nvSpPr>
          <p:cNvPr id="16" name="Text Box 9"/>
          <p:cNvSpPr txBox="1">
            <a:spLocks noChangeArrowheads="1"/>
          </p:cNvSpPr>
          <p:nvPr/>
        </p:nvSpPr>
        <p:spPr bwMode="auto">
          <a:xfrm>
            <a:off x="304800" y="457200"/>
            <a:ext cx="7772400" cy="584775"/>
          </a:xfrm>
          <a:prstGeom prst="rect">
            <a:avLst/>
          </a:prstGeom>
          <a:noFill/>
          <a:ln w="9525">
            <a:noFill/>
            <a:miter lim="800000"/>
            <a:headEnd/>
            <a:tailEnd/>
          </a:ln>
        </p:spPr>
        <p:txBody>
          <a:bodyPr wrap="square">
            <a:spAutoFit/>
          </a:bodyPr>
          <a:lstStyle/>
          <a:p>
            <a:pPr>
              <a:spcBef>
                <a:spcPct val="50000"/>
              </a:spcBef>
            </a:pPr>
            <a:r>
              <a:rPr lang="en-US" sz="3200" b="1" i="1" dirty="0" smtClean="0">
                <a:solidFill>
                  <a:srgbClr val="0070C0"/>
                </a:solidFill>
              </a:rPr>
              <a:t>Press Event – Order of Speakers (final)</a:t>
            </a:r>
            <a:endParaRPr lang="en-US" sz="2400" b="1" i="1" dirty="0">
              <a:solidFill>
                <a:srgbClr val="0070C0"/>
              </a:solidFill>
            </a:endParaRPr>
          </a:p>
        </p:txBody>
      </p:sp>
      <p:sp>
        <p:nvSpPr>
          <p:cNvPr id="8" name="Footer Placeholder 18"/>
          <p:cNvSpPr>
            <a:spLocks noGrp="1"/>
          </p:cNvSpPr>
          <p:nvPr>
            <p:ph type="ftr" sz="quarter" idx="11"/>
          </p:nvPr>
        </p:nvSpPr>
        <p:spPr>
          <a:xfrm>
            <a:off x="3124200" y="6245225"/>
            <a:ext cx="2895600" cy="476250"/>
          </a:xfrm>
        </p:spPr>
        <p:txBody>
          <a:bodyPr/>
          <a:lstStyle/>
          <a:p>
            <a:pPr>
              <a:defRPr/>
            </a:pPr>
            <a:r>
              <a:rPr lang="en-US" dirty="0" smtClean="0"/>
              <a:t>Executive Council Meeting Planning </a:t>
            </a:r>
            <a:r>
              <a:rPr lang="en-US" dirty="0" err="1" smtClean="0"/>
              <a:t>Powerpoint</a:t>
            </a:r>
            <a:endParaRPr lang="en-US" dirty="0"/>
          </a:p>
        </p:txBody>
      </p:sp>
      <p:grpSp>
        <p:nvGrpSpPr>
          <p:cNvPr id="2" name="Group 8"/>
          <p:cNvGrpSpPr/>
          <p:nvPr/>
        </p:nvGrpSpPr>
        <p:grpSpPr>
          <a:xfrm>
            <a:off x="7086600" y="152400"/>
            <a:ext cx="1828800" cy="461665"/>
            <a:chOff x="7086600" y="152400"/>
            <a:chExt cx="1828800" cy="461665"/>
          </a:xfrm>
          <a:solidFill>
            <a:srgbClr val="92D050"/>
          </a:solidFill>
        </p:grpSpPr>
        <p:sp>
          <p:nvSpPr>
            <p:cNvPr id="12" name="Rectangle 7"/>
            <p:cNvSpPr>
              <a:spLocks noChangeArrowheads="1"/>
            </p:cNvSpPr>
            <p:nvPr/>
          </p:nvSpPr>
          <p:spPr bwMode="auto">
            <a:xfrm>
              <a:off x="8305800" y="228600"/>
              <a:ext cx="609600" cy="304800"/>
            </a:xfrm>
            <a:prstGeom prst="rect">
              <a:avLst/>
            </a:prstGeom>
            <a:grpFill/>
            <a:ln w="9525">
              <a:solidFill>
                <a:schemeClr val="tx1"/>
              </a:solidFill>
              <a:miter lim="800000"/>
              <a:headEnd/>
              <a:tailEnd/>
            </a:ln>
          </p:spPr>
          <p:txBody>
            <a:bodyPr wrap="none" anchor="ctr"/>
            <a:lstStyle/>
            <a:p>
              <a:endParaRPr lang="en-US"/>
            </a:p>
          </p:txBody>
        </p:sp>
        <p:sp>
          <p:nvSpPr>
            <p:cNvPr id="13" name="Rectangle 6"/>
            <p:cNvSpPr>
              <a:spLocks noChangeArrowheads="1"/>
            </p:cNvSpPr>
            <p:nvPr/>
          </p:nvSpPr>
          <p:spPr bwMode="auto">
            <a:xfrm>
              <a:off x="7086600" y="152400"/>
              <a:ext cx="1219200" cy="461665"/>
            </a:xfrm>
            <a:prstGeom prst="rect">
              <a:avLst/>
            </a:prstGeom>
            <a:grpFill/>
            <a:ln w="9525">
              <a:noFill/>
              <a:miter lim="800000"/>
              <a:headEnd/>
              <a:tailEnd/>
            </a:ln>
          </p:spPr>
          <p:txBody>
            <a:bodyPr wrap="square">
              <a:spAutoFit/>
            </a:bodyPr>
            <a:lstStyle/>
            <a:p>
              <a:r>
                <a:rPr lang="en-US" sz="2400" b="1" dirty="0" smtClean="0">
                  <a:solidFill>
                    <a:srgbClr val="0070C0"/>
                  </a:solidFill>
                </a:rPr>
                <a:t>Status</a:t>
              </a:r>
              <a:endParaRPr lang="en-US" sz="1400" b="1" dirty="0">
                <a:solidFill>
                  <a:srgbClr val="0000FF"/>
                </a:solidFill>
              </a:endParaRPr>
            </a:p>
          </p:txBody>
        </p:sp>
      </p:grpSp>
      <p:sp>
        <p:nvSpPr>
          <p:cNvPr id="15" name="TextBox 14"/>
          <p:cNvSpPr txBox="1"/>
          <p:nvPr/>
        </p:nvSpPr>
        <p:spPr>
          <a:xfrm>
            <a:off x="457200" y="1066800"/>
            <a:ext cx="8305800" cy="707886"/>
          </a:xfrm>
          <a:prstGeom prst="rect">
            <a:avLst/>
          </a:prstGeom>
          <a:solidFill>
            <a:schemeClr val="accent2"/>
          </a:solidFill>
        </p:spPr>
        <p:txBody>
          <a:bodyPr wrap="square" rtlCol="0">
            <a:spAutoFit/>
          </a:bodyPr>
          <a:lstStyle/>
          <a:p>
            <a:pPr algn="ctr"/>
            <a:r>
              <a:rPr lang="en-US" sz="2000" i="1" dirty="0" smtClean="0">
                <a:solidFill>
                  <a:schemeClr val="bg1"/>
                </a:solidFill>
              </a:rPr>
              <a:t>Each speaker is to introduce the next speaker; </a:t>
            </a:r>
          </a:p>
          <a:p>
            <a:pPr algn="ctr"/>
            <a:r>
              <a:rPr lang="en-US" sz="2000" i="1" dirty="0" smtClean="0">
                <a:solidFill>
                  <a:schemeClr val="bg1"/>
                </a:solidFill>
              </a:rPr>
              <a:t>List will be on the podium</a:t>
            </a:r>
            <a:endParaRPr lang="en-US" sz="2000" i="1" dirty="0">
              <a:solidFill>
                <a:schemeClr val="bg1"/>
              </a:solidFill>
            </a:endParaRPr>
          </a:p>
        </p:txBody>
      </p:sp>
      <p:sp>
        <p:nvSpPr>
          <p:cNvPr id="14" name="5-Point Star 13"/>
          <p:cNvSpPr/>
          <p:nvPr/>
        </p:nvSpPr>
        <p:spPr>
          <a:xfrm>
            <a:off x="7010400" y="2743200"/>
            <a:ext cx="609600" cy="609600"/>
          </a:xfrm>
          <a:prstGeom prst="star5">
            <a:avLst/>
          </a:prstGeom>
          <a:solidFill>
            <a:srgbClr val="FFC000"/>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7391400" y="1981200"/>
            <a:ext cx="1295400" cy="1107996"/>
          </a:xfrm>
          <a:prstGeom prst="rect">
            <a:avLst/>
          </a:prstGeom>
          <a:noFill/>
        </p:spPr>
        <p:txBody>
          <a:bodyPr wrap="square" rtlCol="0">
            <a:spAutoFit/>
          </a:bodyPr>
          <a:lstStyle/>
          <a:p>
            <a:pPr algn="ctr"/>
            <a:r>
              <a:rPr lang="en-US" sz="1100" i="1" dirty="0" smtClean="0"/>
              <a:t>Notes: WV &amp; USDA have notified us they will not speak; time added in for signing.</a:t>
            </a:r>
            <a:endParaRPr lang="en-US" sz="1100" i="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152400"/>
            <a:ext cx="8229600" cy="762000"/>
          </a:xfrm>
          <a:ln w="38100">
            <a:solidFill>
              <a:srgbClr val="FFFF00"/>
            </a:solidFill>
          </a:ln>
        </p:spPr>
        <p:txBody>
          <a:bodyPr/>
          <a:lstStyle/>
          <a:p>
            <a:pPr algn="l" eaLnBrk="1" hangingPunct="1">
              <a:defRPr/>
            </a:pPr>
            <a:r>
              <a:rPr lang="en-US" sz="4000" b="1" i="1" dirty="0" smtClean="0">
                <a:solidFill>
                  <a:srgbClr val="0070C0"/>
                </a:solidFill>
                <a:effectLst>
                  <a:outerShdw blurRad="38100" dist="38100" dir="2700000" algn="tl">
                    <a:srgbClr val="C0C0C0"/>
                  </a:outerShdw>
                </a:effectLst>
              </a:rPr>
              <a:t>Communications</a:t>
            </a:r>
          </a:p>
        </p:txBody>
      </p:sp>
      <p:sp>
        <p:nvSpPr>
          <p:cNvPr id="18438" name="Rectangle 3"/>
          <p:cNvSpPr>
            <a:spLocks noChangeArrowheads="1"/>
          </p:cNvSpPr>
          <p:nvPr/>
        </p:nvSpPr>
        <p:spPr bwMode="auto">
          <a:xfrm>
            <a:off x="0" y="0"/>
            <a:ext cx="9144000" cy="6858000"/>
          </a:xfrm>
          <a:prstGeom prst="rect">
            <a:avLst/>
          </a:prstGeom>
          <a:noFill/>
          <a:ln w="50800">
            <a:solidFill>
              <a:srgbClr val="0000FF"/>
            </a:solidFill>
            <a:miter lim="800000"/>
            <a:headEnd/>
            <a:tailEnd/>
          </a:ln>
        </p:spPr>
        <p:txBody>
          <a:bodyPr wrap="none" anchor="ctr"/>
          <a:lstStyle/>
          <a:p>
            <a:endParaRPr lang="en-US"/>
          </a:p>
        </p:txBody>
      </p:sp>
      <p:sp>
        <p:nvSpPr>
          <p:cNvPr id="18439" name="Text Box 4"/>
          <p:cNvSpPr txBox="1">
            <a:spLocks noChangeArrowheads="1"/>
          </p:cNvSpPr>
          <p:nvPr/>
        </p:nvSpPr>
        <p:spPr bwMode="auto">
          <a:xfrm>
            <a:off x="381000" y="1447800"/>
            <a:ext cx="2971800" cy="461665"/>
          </a:xfrm>
          <a:prstGeom prst="rect">
            <a:avLst/>
          </a:prstGeom>
          <a:noFill/>
          <a:ln w="9525">
            <a:noFill/>
            <a:miter lim="800000"/>
            <a:headEnd/>
            <a:tailEnd/>
          </a:ln>
        </p:spPr>
        <p:txBody>
          <a:bodyPr>
            <a:spAutoFit/>
          </a:bodyPr>
          <a:lstStyle/>
          <a:p>
            <a:pPr>
              <a:spcBef>
                <a:spcPct val="50000"/>
              </a:spcBef>
            </a:pPr>
            <a:r>
              <a:rPr lang="en-US" sz="2400" b="1" dirty="0" smtClean="0">
                <a:solidFill>
                  <a:srgbClr val="0000FF"/>
                </a:solidFill>
              </a:rPr>
              <a:t>Status</a:t>
            </a:r>
            <a:endParaRPr lang="en-US" sz="2400" b="1" dirty="0">
              <a:solidFill>
                <a:srgbClr val="0000FF"/>
              </a:solidFill>
            </a:endParaRPr>
          </a:p>
        </p:txBody>
      </p:sp>
      <p:sp>
        <p:nvSpPr>
          <p:cNvPr id="18440" name="Rectangle 5"/>
          <p:cNvSpPr>
            <a:spLocks noChangeArrowheads="1"/>
          </p:cNvSpPr>
          <p:nvPr/>
        </p:nvSpPr>
        <p:spPr bwMode="auto">
          <a:xfrm>
            <a:off x="1600200" y="1524000"/>
            <a:ext cx="685800" cy="304800"/>
          </a:xfrm>
          <a:prstGeom prst="rect">
            <a:avLst/>
          </a:prstGeom>
          <a:solidFill>
            <a:srgbClr val="92D050"/>
          </a:solidFill>
          <a:ln w="9525">
            <a:solidFill>
              <a:schemeClr val="tx1"/>
            </a:solidFill>
            <a:miter lim="800000"/>
            <a:headEnd/>
            <a:tailEnd/>
          </a:ln>
        </p:spPr>
        <p:txBody>
          <a:bodyPr wrap="none" anchor="ctr"/>
          <a:lstStyle/>
          <a:p>
            <a:endParaRPr lang="en-US"/>
          </a:p>
        </p:txBody>
      </p:sp>
      <p:sp>
        <p:nvSpPr>
          <p:cNvPr id="18441" name="Text Box 6"/>
          <p:cNvSpPr txBox="1">
            <a:spLocks noChangeArrowheads="1"/>
          </p:cNvSpPr>
          <p:nvPr/>
        </p:nvSpPr>
        <p:spPr bwMode="auto">
          <a:xfrm>
            <a:off x="457200" y="868363"/>
            <a:ext cx="8534400" cy="579437"/>
          </a:xfrm>
          <a:prstGeom prst="rect">
            <a:avLst/>
          </a:prstGeom>
          <a:noFill/>
          <a:ln w="9525">
            <a:noFill/>
            <a:miter lim="800000"/>
            <a:headEnd/>
            <a:tailEnd/>
          </a:ln>
        </p:spPr>
        <p:txBody>
          <a:bodyPr>
            <a:spAutoFit/>
          </a:bodyPr>
          <a:lstStyle/>
          <a:p>
            <a:pPr>
              <a:spcBef>
                <a:spcPct val="50000"/>
              </a:spcBef>
            </a:pPr>
            <a:r>
              <a:rPr lang="en-US" sz="3200" b="1" i="1" dirty="0">
                <a:solidFill>
                  <a:srgbClr val="0000FF"/>
                </a:solidFill>
              </a:rPr>
              <a:t>Media </a:t>
            </a:r>
            <a:r>
              <a:rPr lang="en-US" sz="3200" b="1" i="1" dirty="0" smtClean="0">
                <a:solidFill>
                  <a:srgbClr val="0000FF"/>
                </a:solidFill>
              </a:rPr>
              <a:t>Planning</a:t>
            </a:r>
            <a:endParaRPr lang="en-US" sz="3200" b="1" i="1" dirty="0">
              <a:solidFill>
                <a:srgbClr val="0000FF"/>
              </a:solidFill>
            </a:endParaRPr>
          </a:p>
        </p:txBody>
      </p:sp>
      <p:sp>
        <p:nvSpPr>
          <p:cNvPr id="18442" name="Text Box 7"/>
          <p:cNvSpPr txBox="1">
            <a:spLocks noChangeArrowheads="1"/>
          </p:cNvSpPr>
          <p:nvPr/>
        </p:nvSpPr>
        <p:spPr bwMode="auto">
          <a:xfrm>
            <a:off x="685800" y="2427288"/>
            <a:ext cx="8458200" cy="3277820"/>
          </a:xfrm>
          <a:prstGeom prst="rect">
            <a:avLst/>
          </a:prstGeom>
          <a:noFill/>
          <a:ln w="9525">
            <a:noFill/>
            <a:miter lim="800000"/>
            <a:headEnd/>
            <a:tailEnd/>
          </a:ln>
        </p:spPr>
        <p:txBody>
          <a:bodyPr wrap="square">
            <a:spAutoFit/>
          </a:bodyPr>
          <a:lstStyle/>
          <a:p>
            <a:pPr>
              <a:spcBef>
                <a:spcPct val="50000"/>
              </a:spcBef>
            </a:pPr>
            <a:r>
              <a:rPr lang="en-US" b="1" i="1" dirty="0">
                <a:solidFill>
                  <a:srgbClr val="0070C0"/>
                </a:solidFill>
              </a:rPr>
              <a:t>Components:</a:t>
            </a:r>
          </a:p>
          <a:p>
            <a:pPr>
              <a:spcBef>
                <a:spcPct val="50000"/>
              </a:spcBef>
              <a:buFontTx/>
              <a:buChar char="•"/>
            </a:pPr>
            <a:r>
              <a:rPr lang="en-US" b="1" i="1" dirty="0" smtClean="0">
                <a:solidFill>
                  <a:srgbClr val="0070C0"/>
                </a:solidFill>
              </a:rPr>
              <a:t>Media Advisory  (sent 6/5 – reminder on 6/12)</a:t>
            </a:r>
            <a:endParaRPr lang="en-US" b="1" i="1" dirty="0">
              <a:solidFill>
                <a:srgbClr val="0070C0"/>
              </a:solidFill>
            </a:endParaRPr>
          </a:p>
          <a:p>
            <a:pPr>
              <a:spcBef>
                <a:spcPct val="50000"/>
              </a:spcBef>
              <a:buFontTx/>
              <a:buChar char="•"/>
            </a:pPr>
            <a:r>
              <a:rPr lang="en-US" b="1" i="1" dirty="0">
                <a:solidFill>
                  <a:srgbClr val="0070C0"/>
                </a:solidFill>
              </a:rPr>
              <a:t>News </a:t>
            </a:r>
            <a:r>
              <a:rPr lang="en-US" b="1" i="1" dirty="0" smtClean="0">
                <a:solidFill>
                  <a:srgbClr val="0070C0"/>
                </a:solidFill>
              </a:rPr>
              <a:t>Release (almost complete 6/11)</a:t>
            </a:r>
            <a:endParaRPr lang="en-US" b="1" i="1" dirty="0">
              <a:solidFill>
                <a:srgbClr val="0070C0"/>
              </a:solidFill>
            </a:endParaRPr>
          </a:p>
          <a:p>
            <a:pPr>
              <a:spcBef>
                <a:spcPct val="50000"/>
              </a:spcBef>
              <a:buFontTx/>
              <a:buChar char="•"/>
            </a:pPr>
            <a:r>
              <a:rPr lang="en-US" b="1" i="1" dirty="0">
                <a:solidFill>
                  <a:srgbClr val="0070C0"/>
                </a:solidFill>
              </a:rPr>
              <a:t>Media Outlets</a:t>
            </a:r>
          </a:p>
          <a:p>
            <a:pPr>
              <a:spcBef>
                <a:spcPct val="50000"/>
              </a:spcBef>
              <a:buFontTx/>
              <a:buChar char="•"/>
            </a:pPr>
            <a:r>
              <a:rPr lang="en-US" b="1" i="1" dirty="0" smtClean="0">
                <a:solidFill>
                  <a:srgbClr val="0070C0"/>
                </a:solidFill>
              </a:rPr>
              <a:t>Messaging</a:t>
            </a:r>
            <a:endParaRPr lang="en-US" b="1" i="1" dirty="0">
              <a:solidFill>
                <a:srgbClr val="0070C0"/>
              </a:solidFill>
            </a:endParaRPr>
          </a:p>
          <a:p>
            <a:pPr>
              <a:spcBef>
                <a:spcPct val="50000"/>
              </a:spcBef>
              <a:buFontTx/>
              <a:buChar char="•"/>
            </a:pPr>
            <a:r>
              <a:rPr lang="en-US" b="1" i="1" dirty="0">
                <a:solidFill>
                  <a:srgbClr val="0070C0"/>
                </a:solidFill>
              </a:rPr>
              <a:t>Communications </a:t>
            </a:r>
            <a:r>
              <a:rPr lang="en-US" b="1" i="1" dirty="0" smtClean="0">
                <a:solidFill>
                  <a:srgbClr val="0070C0"/>
                </a:solidFill>
              </a:rPr>
              <a:t>Workgroup – updated</a:t>
            </a:r>
            <a:endParaRPr lang="en-US" b="1" i="1" dirty="0">
              <a:solidFill>
                <a:srgbClr val="0070C0"/>
              </a:solidFill>
            </a:endParaRPr>
          </a:p>
          <a:p>
            <a:pPr>
              <a:spcBef>
                <a:spcPct val="50000"/>
              </a:spcBef>
              <a:buFontTx/>
              <a:buChar char="•"/>
            </a:pPr>
            <a:r>
              <a:rPr lang="en-US" b="1" i="1" dirty="0" smtClean="0">
                <a:solidFill>
                  <a:srgbClr val="0070C0"/>
                </a:solidFill>
              </a:rPr>
              <a:t>Partner Leads – </a:t>
            </a:r>
            <a:r>
              <a:rPr lang="en-US" sz="1400" i="1" dirty="0" smtClean="0">
                <a:solidFill>
                  <a:srgbClr val="0070C0"/>
                </a:solidFill>
              </a:rPr>
              <a:t>MD, VA doing own releases, too</a:t>
            </a:r>
            <a:endParaRPr lang="en-US" i="1" dirty="0" smtClean="0">
              <a:solidFill>
                <a:srgbClr val="0070C0"/>
              </a:solidFill>
            </a:endParaRPr>
          </a:p>
          <a:p>
            <a:pPr>
              <a:spcBef>
                <a:spcPct val="50000"/>
              </a:spcBef>
              <a:buFontTx/>
              <a:buChar char="•"/>
            </a:pPr>
            <a:r>
              <a:rPr lang="en-US" b="1" i="1" dirty="0" smtClean="0">
                <a:solidFill>
                  <a:srgbClr val="0070C0"/>
                </a:solidFill>
              </a:rPr>
              <a:t>Timeline</a:t>
            </a:r>
            <a:endParaRPr lang="en-US" b="1" i="1" dirty="0">
              <a:solidFill>
                <a:srgbClr val="0070C0"/>
              </a:solidFill>
            </a:endParaRPr>
          </a:p>
        </p:txBody>
      </p:sp>
      <p:sp>
        <p:nvSpPr>
          <p:cNvPr id="12" name="Text Box 8"/>
          <p:cNvSpPr txBox="1">
            <a:spLocks noChangeArrowheads="1"/>
          </p:cNvSpPr>
          <p:nvPr/>
        </p:nvSpPr>
        <p:spPr bwMode="auto">
          <a:xfrm>
            <a:off x="4572000" y="1295400"/>
            <a:ext cx="4267200" cy="584775"/>
          </a:xfrm>
          <a:prstGeom prst="rect">
            <a:avLst/>
          </a:prstGeom>
          <a:solidFill>
            <a:schemeClr val="bg2">
              <a:alpha val="50195"/>
            </a:schemeClr>
          </a:solidFill>
          <a:ln w="50800">
            <a:solidFill>
              <a:schemeClr val="tx1"/>
            </a:solidFill>
            <a:miter lim="800000"/>
            <a:headEnd/>
            <a:tailEnd/>
          </a:ln>
        </p:spPr>
        <p:txBody>
          <a:bodyPr wrap="square">
            <a:spAutoFit/>
          </a:bodyPr>
          <a:lstStyle/>
          <a:p>
            <a:r>
              <a:rPr lang="en-US" sz="1600" b="1" i="1" dirty="0"/>
              <a:t>Contact: </a:t>
            </a:r>
            <a:r>
              <a:rPr lang="en-US" sz="1600" b="1" i="1" dirty="0" smtClean="0"/>
              <a:t>Margaret Enloe    410-267-5740  margaret.enloe@chesapeakebay.net</a:t>
            </a:r>
            <a:endParaRPr lang="en-US" sz="1600" b="1" i="1" dirty="0"/>
          </a:p>
        </p:txBody>
      </p:sp>
      <p:sp>
        <p:nvSpPr>
          <p:cNvPr id="13" name="Date Placeholder 12"/>
          <p:cNvSpPr>
            <a:spLocks noGrp="1"/>
          </p:cNvSpPr>
          <p:nvPr>
            <p:ph type="dt" sz="half" idx="10"/>
          </p:nvPr>
        </p:nvSpPr>
        <p:spPr/>
        <p:txBody>
          <a:bodyPr/>
          <a:lstStyle/>
          <a:p>
            <a:pPr>
              <a:defRPr/>
            </a:pPr>
            <a:fld id="{6308845C-6878-4D30-8717-4EFC644C8AB0}" type="datetime4">
              <a:rPr lang="en-US" smtClean="0"/>
              <a:pPr>
                <a:defRPr/>
              </a:pPr>
              <a:t>June 13, 2014</a:t>
            </a:fld>
            <a:endParaRPr lang="en-US" dirty="0"/>
          </a:p>
        </p:txBody>
      </p:sp>
      <p:sp>
        <p:nvSpPr>
          <p:cNvPr id="14" name="Slide Number Placeholder 13"/>
          <p:cNvSpPr>
            <a:spLocks noGrp="1"/>
          </p:cNvSpPr>
          <p:nvPr>
            <p:ph type="sldNum" sz="quarter" idx="12"/>
          </p:nvPr>
        </p:nvSpPr>
        <p:spPr/>
        <p:txBody>
          <a:bodyPr/>
          <a:lstStyle/>
          <a:p>
            <a:pPr>
              <a:defRPr/>
            </a:pPr>
            <a:fld id="{B8C336AD-E9C4-487B-9A67-9C8B2A73465D}" type="slidenum">
              <a:rPr lang="en-US" smtClean="0"/>
              <a:pPr>
                <a:defRPr/>
              </a:pPr>
              <a:t>30</a:t>
            </a:fld>
            <a:endParaRPr lang="en-US"/>
          </a:p>
        </p:txBody>
      </p:sp>
      <p:sp>
        <p:nvSpPr>
          <p:cNvPr id="15" name="Footer Placeholder 14"/>
          <p:cNvSpPr>
            <a:spLocks noGrp="1"/>
          </p:cNvSpPr>
          <p:nvPr>
            <p:ph type="ftr" sz="quarter" idx="11"/>
          </p:nvPr>
        </p:nvSpPr>
        <p:spPr/>
        <p:txBody>
          <a:bodyPr/>
          <a:lstStyle/>
          <a:p>
            <a:pPr>
              <a:defRPr/>
            </a:pPr>
            <a:r>
              <a:rPr lang="en-US" dirty="0" smtClean="0"/>
              <a:t>Executive Council Meeting Planning </a:t>
            </a:r>
            <a:r>
              <a:rPr lang="en-US" dirty="0" err="1" smtClean="0"/>
              <a:t>Powerpoint</a:t>
            </a:r>
            <a:endParaRPr lang="en-US" dirty="0"/>
          </a:p>
        </p:txBody>
      </p:sp>
      <p:sp>
        <p:nvSpPr>
          <p:cNvPr id="16" name="Rectangle 9"/>
          <p:cNvSpPr>
            <a:spLocks noChangeArrowheads="1"/>
          </p:cNvSpPr>
          <p:nvPr/>
        </p:nvSpPr>
        <p:spPr bwMode="auto">
          <a:xfrm>
            <a:off x="304800" y="2971800"/>
            <a:ext cx="304800" cy="152400"/>
          </a:xfrm>
          <a:prstGeom prst="rect">
            <a:avLst/>
          </a:prstGeom>
          <a:solidFill>
            <a:srgbClr val="92D050"/>
          </a:solidFill>
          <a:ln w="9525">
            <a:solidFill>
              <a:schemeClr val="tx1"/>
            </a:solidFill>
            <a:miter lim="800000"/>
            <a:headEnd/>
            <a:tailEnd/>
          </a:ln>
        </p:spPr>
        <p:txBody>
          <a:bodyPr wrap="none" anchor="ctr"/>
          <a:lstStyle/>
          <a:p>
            <a:endParaRPr lang="en-US"/>
          </a:p>
        </p:txBody>
      </p:sp>
      <p:sp>
        <p:nvSpPr>
          <p:cNvPr id="18" name="Rectangle 9"/>
          <p:cNvSpPr>
            <a:spLocks noChangeArrowheads="1"/>
          </p:cNvSpPr>
          <p:nvPr/>
        </p:nvSpPr>
        <p:spPr bwMode="auto">
          <a:xfrm>
            <a:off x="304800" y="4572000"/>
            <a:ext cx="304800" cy="152400"/>
          </a:xfrm>
          <a:prstGeom prst="rect">
            <a:avLst/>
          </a:prstGeom>
          <a:solidFill>
            <a:srgbClr val="92D050"/>
          </a:solidFill>
          <a:ln w="9525">
            <a:solidFill>
              <a:schemeClr val="tx1"/>
            </a:solidFill>
            <a:miter lim="800000"/>
            <a:headEnd/>
            <a:tailEnd/>
          </a:ln>
        </p:spPr>
        <p:txBody>
          <a:bodyPr wrap="none" anchor="ctr"/>
          <a:lstStyle/>
          <a:p>
            <a:endParaRPr lang="en-US"/>
          </a:p>
        </p:txBody>
      </p:sp>
      <p:sp>
        <p:nvSpPr>
          <p:cNvPr id="19" name="Rectangle 9"/>
          <p:cNvSpPr>
            <a:spLocks noChangeArrowheads="1"/>
          </p:cNvSpPr>
          <p:nvPr/>
        </p:nvSpPr>
        <p:spPr bwMode="auto">
          <a:xfrm>
            <a:off x="304800" y="3352800"/>
            <a:ext cx="304800" cy="152400"/>
          </a:xfrm>
          <a:prstGeom prst="rect">
            <a:avLst/>
          </a:prstGeom>
          <a:solidFill>
            <a:srgbClr val="92D050"/>
          </a:solidFill>
          <a:ln w="9525">
            <a:solidFill>
              <a:schemeClr val="tx1"/>
            </a:solidFill>
            <a:miter lim="800000"/>
            <a:headEnd/>
            <a:tailEnd/>
          </a:ln>
        </p:spPr>
        <p:txBody>
          <a:bodyPr wrap="none" anchor="ctr"/>
          <a:lstStyle/>
          <a:p>
            <a:endParaRPr lang="en-US"/>
          </a:p>
        </p:txBody>
      </p:sp>
      <p:sp>
        <p:nvSpPr>
          <p:cNvPr id="20" name="Rectangle 9"/>
          <p:cNvSpPr>
            <a:spLocks noChangeArrowheads="1"/>
          </p:cNvSpPr>
          <p:nvPr/>
        </p:nvSpPr>
        <p:spPr bwMode="auto">
          <a:xfrm>
            <a:off x="304800" y="5029200"/>
            <a:ext cx="304800" cy="152400"/>
          </a:xfrm>
          <a:prstGeom prst="rect">
            <a:avLst/>
          </a:prstGeom>
          <a:solidFill>
            <a:srgbClr val="92D050"/>
          </a:solidFill>
          <a:ln w="9525">
            <a:solidFill>
              <a:schemeClr val="tx1"/>
            </a:solidFill>
            <a:miter lim="800000"/>
            <a:headEnd/>
            <a:tailEnd/>
          </a:ln>
        </p:spPr>
        <p:txBody>
          <a:bodyPr wrap="none" anchor="ctr"/>
          <a:lstStyle/>
          <a:p>
            <a:endParaRPr lang="en-US"/>
          </a:p>
        </p:txBody>
      </p:sp>
      <p:sp>
        <p:nvSpPr>
          <p:cNvPr id="21" name="Rectangle 9"/>
          <p:cNvSpPr>
            <a:spLocks noChangeArrowheads="1"/>
          </p:cNvSpPr>
          <p:nvPr/>
        </p:nvSpPr>
        <p:spPr bwMode="auto">
          <a:xfrm>
            <a:off x="304800" y="3733800"/>
            <a:ext cx="304800" cy="152400"/>
          </a:xfrm>
          <a:prstGeom prst="rect">
            <a:avLst/>
          </a:prstGeom>
          <a:solidFill>
            <a:srgbClr val="92D050"/>
          </a:solidFill>
          <a:ln w="9525">
            <a:solidFill>
              <a:schemeClr val="tx1"/>
            </a:solidFill>
            <a:miter lim="800000"/>
            <a:headEnd/>
            <a:tailEnd/>
          </a:ln>
        </p:spPr>
        <p:txBody>
          <a:bodyPr wrap="none" anchor="ctr"/>
          <a:lstStyle/>
          <a:p>
            <a:endParaRPr lang="en-US"/>
          </a:p>
        </p:txBody>
      </p:sp>
      <p:sp>
        <p:nvSpPr>
          <p:cNvPr id="22" name="Rectangle 9"/>
          <p:cNvSpPr>
            <a:spLocks noChangeArrowheads="1"/>
          </p:cNvSpPr>
          <p:nvPr/>
        </p:nvSpPr>
        <p:spPr bwMode="auto">
          <a:xfrm>
            <a:off x="304800" y="4191000"/>
            <a:ext cx="304800" cy="152400"/>
          </a:xfrm>
          <a:prstGeom prst="rect">
            <a:avLst/>
          </a:prstGeom>
          <a:solidFill>
            <a:srgbClr val="92D050"/>
          </a:solidFill>
          <a:ln w="9525">
            <a:solidFill>
              <a:schemeClr val="tx1"/>
            </a:solidFill>
            <a:miter lim="800000"/>
            <a:headEnd/>
            <a:tailEnd/>
          </a:ln>
        </p:spPr>
        <p:txBody>
          <a:bodyPr wrap="none" anchor="ctr"/>
          <a:lstStyle/>
          <a:p>
            <a:endParaRPr lang="en-US"/>
          </a:p>
        </p:txBody>
      </p:sp>
      <p:sp>
        <p:nvSpPr>
          <p:cNvPr id="23" name="Rectangle 9"/>
          <p:cNvSpPr>
            <a:spLocks noChangeArrowheads="1"/>
          </p:cNvSpPr>
          <p:nvPr/>
        </p:nvSpPr>
        <p:spPr bwMode="auto">
          <a:xfrm>
            <a:off x="304800" y="5410200"/>
            <a:ext cx="304800" cy="152400"/>
          </a:xfrm>
          <a:prstGeom prst="rect">
            <a:avLst/>
          </a:prstGeom>
          <a:solidFill>
            <a:srgbClr val="92D050"/>
          </a:solidFill>
          <a:ln w="9525">
            <a:solidFill>
              <a:schemeClr val="tx1"/>
            </a:solidFill>
            <a:miter lim="800000"/>
            <a:headEnd/>
            <a:tailEnd/>
          </a:ln>
        </p:spPr>
        <p:txBody>
          <a:bodyPr wrap="none" anchor="ctr"/>
          <a:lstStyle/>
          <a:p>
            <a:endParaRPr lang="en-US"/>
          </a:p>
        </p:txBody>
      </p:sp>
      <p:sp>
        <p:nvSpPr>
          <p:cNvPr id="24" name="5-Point Star 23"/>
          <p:cNvSpPr/>
          <p:nvPr/>
        </p:nvSpPr>
        <p:spPr>
          <a:xfrm>
            <a:off x="7239000" y="4724400"/>
            <a:ext cx="609600" cy="609600"/>
          </a:xfrm>
          <a:prstGeom prst="star5">
            <a:avLst/>
          </a:prstGeom>
          <a:solidFill>
            <a:srgbClr val="FFC000"/>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304800" y="152400"/>
            <a:ext cx="8534400" cy="884238"/>
          </a:xfrm>
          <a:ln w="38100">
            <a:solidFill>
              <a:srgbClr val="FFFF00"/>
            </a:solidFill>
          </a:ln>
        </p:spPr>
        <p:txBody>
          <a:bodyPr/>
          <a:lstStyle/>
          <a:p>
            <a:pPr algn="l">
              <a:defRPr/>
            </a:pPr>
            <a:r>
              <a:rPr lang="en-US" sz="4000" b="1" i="1" dirty="0">
                <a:solidFill>
                  <a:srgbClr val="0070C0"/>
                </a:solidFill>
                <a:effectLst>
                  <a:outerShdw blurRad="38100" dist="38100" dir="2700000" algn="tl">
                    <a:srgbClr val="C0C0C0"/>
                  </a:outerShdw>
                </a:effectLst>
              </a:rPr>
              <a:t>Communications</a:t>
            </a:r>
          </a:p>
        </p:txBody>
      </p:sp>
      <p:sp>
        <p:nvSpPr>
          <p:cNvPr id="22533" name="Rectangle 3"/>
          <p:cNvSpPr>
            <a:spLocks noChangeArrowheads="1"/>
          </p:cNvSpPr>
          <p:nvPr/>
        </p:nvSpPr>
        <p:spPr bwMode="auto">
          <a:xfrm>
            <a:off x="0" y="0"/>
            <a:ext cx="9144000" cy="6858000"/>
          </a:xfrm>
          <a:prstGeom prst="rect">
            <a:avLst/>
          </a:prstGeom>
          <a:noFill/>
          <a:ln w="50800">
            <a:solidFill>
              <a:srgbClr val="0000FF"/>
            </a:solidFill>
            <a:miter lim="800000"/>
            <a:headEnd/>
            <a:tailEnd/>
          </a:ln>
        </p:spPr>
        <p:txBody>
          <a:bodyPr wrap="none" anchor="ctr"/>
          <a:lstStyle/>
          <a:p>
            <a:endParaRPr lang="en-US"/>
          </a:p>
        </p:txBody>
      </p:sp>
      <p:sp>
        <p:nvSpPr>
          <p:cNvPr id="22534" name="Text Box 6"/>
          <p:cNvSpPr txBox="1">
            <a:spLocks noChangeArrowheads="1"/>
          </p:cNvSpPr>
          <p:nvPr/>
        </p:nvSpPr>
        <p:spPr bwMode="auto">
          <a:xfrm>
            <a:off x="457200" y="990600"/>
            <a:ext cx="8534400" cy="584775"/>
          </a:xfrm>
          <a:prstGeom prst="rect">
            <a:avLst/>
          </a:prstGeom>
          <a:noFill/>
          <a:ln w="9525">
            <a:noFill/>
            <a:miter lim="800000"/>
            <a:headEnd/>
            <a:tailEnd/>
          </a:ln>
        </p:spPr>
        <p:txBody>
          <a:bodyPr>
            <a:spAutoFit/>
          </a:bodyPr>
          <a:lstStyle/>
          <a:p>
            <a:pPr>
              <a:spcBef>
                <a:spcPct val="50000"/>
              </a:spcBef>
            </a:pPr>
            <a:r>
              <a:rPr lang="en-US" sz="3200" b="1" i="1" dirty="0" smtClean="0">
                <a:solidFill>
                  <a:srgbClr val="0000FF"/>
                </a:solidFill>
              </a:rPr>
              <a:t>Schedule/Deadlines</a:t>
            </a:r>
            <a:endParaRPr lang="en-US" sz="3200" b="1" i="1" dirty="0">
              <a:solidFill>
                <a:srgbClr val="0000FF"/>
              </a:solidFill>
            </a:endParaRPr>
          </a:p>
        </p:txBody>
      </p:sp>
      <p:graphicFrame>
        <p:nvGraphicFramePr>
          <p:cNvPr id="141387" name="Group 75"/>
          <p:cNvGraphicFramePr>
            <a:graphicFrameLocks noGrp="1"/>
          </p:cNvGraphicFramePr>
          <p:nvPr>
            <p:ph idx="1"/>
          </p:nvPr>
        </p:nvGraphicFramePr>
        <p:xfrm>
          <a:off x="457200" y="1554480"/>
          <a:ext cx="8305800" cy="3063352"/>
        </p:xfrm>
        <a:graphic>
          <a:graphicData uri="http://schemas.openxmlformats.org/drawingml/2006/table">
            <a:tbl>
              <a:tblPr/>
              <a:tblGrid>
                <a:gridCol w="2805451"/>
                <a:gridCol w="5500349"/>
              </a:tblGrid>
              <a:tr h="284932">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200" b="1" i="0" u="none" strike="noStrike" cap="none" normalizeH="0" baseline="0" dirty="0" smtClean="0">
                          <a:ln>
                            <a:noFill/>
                          </a:ln>
                          <a:solidFill>
                            <a:schemeClr val="tx1"/>
                          </a:solidFill>
                          <a:effectLst/>
                          <a:latin typeface="Arial" pitchFamily="34" charset="0"/>
                        </a:rPr>
                        <a:t>Friday, May 23</a:t>
                      </a:r>
                      <a:endParaRPr kumimoji="0" lang="en-US" sz="1200" b="1" i="0" u="none" strike="noStrike" cap="none" normalizeH="0" baseline="30000" dirty="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200" b="0" i="0" u="none" strike="noStrike" cap="none" normalizeH="0" baseline="0" dirty="0" smtClean="0">
                          <a:ln>
                            <a:noFill/>
                          </a:ln>
                          <a:solidFill>
                            <a:schemeClr val="tx1"/>
                          </a:solidFill>
                          <a:effectLst/>
                          <a:latin typeface="Arial" pitchFamily="34" charset="0"/>
                        </a:rPr>
                        <a:t>Media materials to </a:t>
                      </a:r>
                      <a:r>
                        <a:rPr kumimoji="0" lang="en-US" sz="1200" b="0" i="0" u="none" strike="noStrike" cap="none" normalizeH="0" baseline="0" dirty="0" err="1" smtClean="0">
                          <a:ln>
                            <a:noFill/>
                          </a:ln>
                          <a:solidFill>
                            <a:schemeClr val="tx1"/>
                          </a:solidFill>
                          <a:effectLst/>
                          <a:latin typeface="Arial" pitchFamily="34" charset="0"/>
                        </a:rPr>
                        <a:t>Comm</a:t>
                      </a:r>
                      <a:r>
                        <a:rPr kumimoji="0" lang="en-US" sz="1200" b="0" i="0" u="none" strike="noStrike" cap="none" normalizeH="0" baseline="0" dirty="0" smtClean="0">
                          <a:ln>
                            <a:noFill/>
                          </a:ln>
                          <a:solidFill>
                            <a:schemeClr val="tx1"/>
                          </a:solidFill>
                          <a:effectLst/>
                          <a:latin typeface="Arial" pitchFamily="34" charset="0"/>
                        </a:rPr>
                        <a:t> </a:t>
                      </a:r>
                      <a:r>
                        <a:rPr kumimoji="0" lang="en-US" sz="1200" b="0" i="0" u="none" strike="noStrike" cap="none" normalizeH="0" baseline="0" dirty="0" err="1" smtClean="0">
                          <a:ln>
                            <a:noFill/>
                          </a:ln>
                          <a:solidFill>
                            <a:schemeClr val="tx1"/>
                          </a:solidFill>
                          <a:effectLst/>
                          <a:latin typeface="Arial" pitchFamily="34" charset="0"/>
                        </a:rPr>
                        <a:t>Wkgp</a:t>
                      </a:r>
                      <a:r>
                        <a:rPr kumimoji="0" lang="en-US" sz="1200" b="0" i="0" u="none" strike="noStrike" cap="none" normalizeH="0" baseline="0" dirty="0" smtClean="0">
                          <a:ln>
                            <a:noFill/>
                          </a:ln>
                          <a:solidFill>
                            <a:schemeClr val="tx1"/>
                          </a:solidFill>
                          <a:effectLst/>
                          <a:latin typeface="Arial" pitchFamily="34" charset="0"/>
                        </a:rPr>
                        <a:t> /partners for review</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0388">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200" b="1" i="0" u="none" strike="noStrike" cap="none" normalizeH="0" baseline="0" dirty="0" smtClean="0">
                          <a:ln>
                            <a:noFill/>
                          </a:ln>
                          <a:solidFill>
                            <a:schemeClr val="tx1"/>
                          </a:solidFill>
                          <a:effectLst/>
                          <a:latin typeface="Arial" pitchFamily="34" charset="0"/>
                        </a:rPr>
                        <a:t>Tuesday, May 27</a:t>
                      </a:r>
                      <a:endParaRPr kumimoji="0" lang="en-US" sz="1200" b="1" i="0" u="none" strike="noStrike" cap="none" normalizeH="0" baseline="30000" dirty="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200" b="0" i="0" u="none" strike="noStrike" cap="none" normalizeH="0" baseline="0" dirty="0" smtClean="0">
                          <a:ln>
                            <a:noFill/>
                          </a:ln>
                          <a:solidFill>
                            <a:schemeClr val="tx1"/>
                          </a:solidFill>
                          <a:effectLst/>
                          <a:latin typeface="Arial" pitchFamily="34" charset="0"/>
                        </a:rPr>
                        <a:t>ALL BRIEFING BOOK MATERIALS  POSTED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640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Monday, June 2</a:t>
                      </a:r>
                      <a:endParaRPr kumimoji="0" lang="en-US" sz="1200" b="0" i="0" u="none" strike="noStrike" cap="none" normalizeH="0" baseline="30000" dirty="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Advance notice to select Media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493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Wed., </a:t>
                      </a:r>
                      <a:r>
                        <a:rPr kumimoji="0" lang="en-US" sz="1200" b="1" i="0" u="none" strike="noStrike" cap="none" normalizeH="0" baseline="0" dirty="0" err="1" smtClean="0">
                          <a:ln>
                            <a:noFill/>
                          </a:ln>
                          <a:solidFill>
                            <a:schemeClr val="tx1"/>
                          </a:solidFill>
                          <a:effectLst/>
                          <a:latin typeface="Arial" pitchFamily="34" charset="0"/>
                        </a:rPr>
                        <a:t>june</a:t>
                      </a:r>
                      <a:r>
                        <a:rPr kumimoji="0" lang="en-US" sz="1200" b="1" i="0" u="none" strike="noStrike" cap="none" normalizeH="0" baseline="0" dirty="0" smtClean="0">
                          <a:ln>
                            <a:noFill/>
                          </a:ln>
                          <a:solidFill>
                            <a:schemeClr val="tx1"/>
                          </a:solidFill>
                          <a:effectLst/>
                          <a:latin typeface="Arial" pitchFamily="34" charset="0"/>
                        </a:rPr>
                        <a:t> 11</a:t>
                      </a:r>
                      <a:endParaRPr kumimoji="0" lang="en-US" sz="1200" b="1" i="0" u="none" strike="noStrike" cap="none" normalizeH="0" baseline="30000" dirty="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Briefing of EC Chair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9003">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200" b="1" i="0" u="none" strike="noStrike" cap="none" normalizeH="0" baseline="0" dirty="0" smtClean="0">
                          <a:ln>
                            <a:noFill/>
                          </a:ln>
                          <a:solidFill>
                            <a:schemeClr val="tx1"/>
                          </a:solidFill>
                          <a:effectLst/>
                          <a:latin typeface="Arial" pitchFamily="34" charset="0"/>
                        </a:rPr>
                        <a:t>Thurs. June 5 </a:t>
                      </a:r>
                      <a:r>
                        <a:rPr kumimoji="0" lang="en-US" sz="1200" b="0" i="0" u="none" strike="noStrike" cap="none" normalizeH="0" baseline="0" dirty="0" smtClean="0">
                          <a:ln>
                            <a:noFill/>
                          </a:ln>
                          <a:solidFill>
                            <a:schemeClr val="tx1"/>
                          </a:solidFill>
                          <a:effectLst/>
                          <a:latin typeface="Arial" pitchFamily="34" charset="0"/>
                        </a:rPr>
                        <a:t>(noon)</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200" b="1" i="0" u="none" strike="noStrike" cap="none" normalizeH="0" baseline="0" dirty="0" smtClean="0">
                          <a:ln>
                            <a:noFill/>
                          </a:ln>
                          <a:solidFill>
                            <a:schemeClr val="tx1"/>
                          </a:solidFill>
                          <a:effectLst/>
                          <a:latin typeface="Arial" pitchFamily="34" charset="0"/>
                        </a:rPr>
                        <a:t>Friday, June 12 </a:t>
                      </a:r>
                      <a:r>
                        <a:rPr kumimoji="0" lang="en-US" sz="1200" b="0" i="0" u="none" strike="noStrike" cap="none" normalizeH="0" baseline="0" dirty="0" smtClean="0">
                          <a:ln>
                            <a:noFill/>
                          </a:ln>
                          <a:solidFill>
                            <a:schemeClr val="tx1"/>
                          </a:solidFill>
                          <a:effectLst/>
                          <a:latin typeface="Arial" pitchFamily="34" charset="0"/>
                        </a:rPr>
                        <a:t>(COB)</a:t>
                      </a:r>
                      <a:endParaRPr kumimoji="0" lang="en-US" sz="1200" b="0" i="0" u="none" strike="noStrike" cap="none" normalizeH="0" baseline="30000" dirty="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200" b="0" i="0" u="none" strike="noStrike" cap="none" normalizeH="0" baseline="0" dirty="0" smtClean="0">
                          <a:ln>
                            <a:noFill/>
                          </a:ln>
                          <a:solidFill>
                            <a:schemeClr val="tx1"/>
                          </a:solidFill>
                          <a:effectLst/>
                          <a:latin typeface="Arial" pitchFamily="34" charset="0"/>
                        </a:rPr>
                        <a:t>Sending of Media Advisory</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200" b="0" i="0" u="none" strike="noStrike" cap="none" normalizeH="0" baseline="0" dirty="0" smtClean="0">
                          <a:ln>
                            <a:noFill/>
                          </a:ln>
                          <a:solidFill>
                            <a:schemeClr val="tx1"/>
                          </a:solidFill>
                          <a:effectLst/>
                          <a:latin typeface="Arial" pitchFamily="34" charset="0"/>
                        </a:rPr>
                        <a:t>Approval of all other media materials (News Release)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493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Thursday – June 12 </a:t>
                      </a:r>
                      <a:r>
                        <a:rPr kumimoji="0" lang="en-US" sz="1200" b="0" i="0" u="none" strike="noStrike" cap="none" normalizeH="0" baseline="0" dirty="0" smtClean="0">
                          <a:ln>
                            <a:noFill/>
                          </a:ln>
                          <a:solidFill>
                            <a:schemeClr val="tx1"/>
                          </a:solidFill>
                          <a:effectLst/>
                          <a:latin typeface="Arial" pitchFamily="34" charset="0"/>
                        </a:rPr>
                        <a:t>(4pm)</a:t>
                      </a:r>
                      <a:endParaRPr kumimoji="0" lang="en-US" sz="1200" b="0" i="0" u="none" strike="noStrike" cap="none" normalizeH="0" baseline="30000" dirty="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CBP Bay Brief distributed with EC info; Reminder - media advisory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4932">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200" b="1" i="0" u="none" strike="noStrike" cap="none" normalizeH="0" baseline="0" dirty="0" smtClean="0">
                          <a:ln>
                            <a:noFill/>
                          </a:ln>
                          <a:solidFill>
                            <a:schemeClr val="tx1"/>
                          </a:solidFill>
                          <a:effectLst/>
                          <a:latin typeface="Arial" pitchFamily="34" charset="0"/>
                        </a:rPr>
                        <a:t>Friday, June 13</a:t>
                      </a:r>
                      <a:endParaRPr kumimoji="0" lang="en-US" sz="1200" b="0" i="0" u="none" strike="noStrike" cap="none" normalizeH="0" baseline="30000" dirty="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200" b="0" i="0" u="none" strike="noStrike" cap="none" normalizeH="0" baseline="0" dirty="0" smtClean="0">
                          <a:ln>
                            <a:noFill/>
                          </a:ln>
                          <a:solidFill>
                            <a:schemeClr val="tx1"/>
                          </a:solidFill>
                          <a:effectLst/>
                          <a:latin typeface="Arial" pitchFamily="34" charset="0"/>
                        </a:rPr>
                        <a:t>Logistics team – final walk through at  Capitol Bldg. (10am)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5859">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200" b="1" i="0" u="none" strike="noStrike" cap="none" normalizeH="0" baseline="0" dirty="0" smtClean="0">
                          <a:ln>
                            <a:noFill/>
                          </a:ln>
                          <a:solidFill>
                            <a:schemeClr val="tx1"/>
                          </a:solidFill>
                          <a:effectLst/>
                          <a:latin typeface="Arial" pitchFamily="34" charset="0"/>
                        </a:rPr>
                        <a:t>Sunday, June 15</a:t>
                      </a:r>
                      <a:endParaRPr kumimoji="0" lang="en-US" sz="1200" b="1" i="0" u="none" strike="noStrike" cap="none" normalizeH="0" baseline="30000" dirty="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200" b="0" i="0" u="none" strike="noStrike" cap="none" normalizeH="0" baseline="0" dirty="0" smtClean="0">
                          <a:ln>
                            <a:noFill/>
                          </a:ln>
                          <a:solidFill>
                            <a:schemeClr val="tx1"/>
                          </a:solidFill>
                          <a:effectLst/>
                          <a:latin typeface="Arial" pitchFamily="34" charset="0"/>
                        </a:rPr>
                        <a:t>Deadline: media to confirm attendance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9153">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200" b="1" i="0" u="none" strike="noStrike" cap="none" normalizeH="0" baseline="0" dirty="0" smtClean="0">
                          <a:ln>
                            <a:noFill/>
                          </a:ln>
                          <a:solidFill>
                            <a:schemeClr val="tx1"/>
                          </a:solidFill>
                          <a:effectLst/>
                          <a:latin typeface="Arial" pitchFamily="34" charset="0"/>
                        </a:rPr>
                        <a:t>Event day</a:t>
                      </a:r>
                      <a:endParaRPr kumimoji="0" lang="en-US" sz="1200" b="1" i="0" u="none" strike="noStrike" cap="none" normalizeH="0" baseline="30000" dirty="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sz="1200" b="1" i="0" u="none" strike="noStrike" cap="none" normalizeH="0" baseline="30000" dirty="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EC Meeting – staff/volunteers on site by 8a.m.</a:t>
                      </a:r>
                      <a:br>
                        <a:rPr kumimoji="0" lang="en-US" sz="1200" b="0" i="0" u="none" strike="noStrike" cap="none" normalizeH="0" baseline="0" dirty="0" smtClean="0">
                          <a:ln>
                            <a:noFill/>
                          </a:ln>
                          <a:solidFill>
                            <a:schemeClr val="tx1"/>
                          </a:solidFill>
                          <a:effectLst/>
                          <a:latin typeface="Arial" pitchFamily="34" charset="0"/>
                        </a:rPr>
                      </a:br>
                      <a:r>
                        <a:rPr kumimoji="0" lang="en-US" sz="1200" b="0" i="0" u="none" strike="noStrike" cap="none" normalizeH="0" baseline="0" dirty="0" smtClean="0">
                          <a:ln>
                            <a:noFill/>
                          </a:ln>
                          <a:solidFill>
                            <a:schemeClr val="tx1"/>
                          </a:solidFill>
                          <a:effectLst/>
                          <a:latin typeface="Arial" pitchFamily="34" charset="0"/>
                        </a:rPr>
                        <a:t>Press Event – set up by noon pm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 name="Date Placeholder 8"/>
          <p:cNvSpPr>
            <a:spLocks noGrp="1"/>
          </p:cNvSpPr>
          <p:nvPr>
            <p:ph type="dt" sz="half" idx="10"/>
          </p:nvPr>
        </p:nvSpPr>
        <p:spPr/>
        <p:txBody>
          <a:bodyPr/>
          <a:lstStyle/>
          <a:p>
            <a:pPr>
              <a:defRPr/>
            </a:pPr>
            <a:fld id="{8145218E-E00E-4E73-8A61-B2119C8E0E21}" type="datetime4">
              <a:rPr lang="en-US" smtClean="0"/>
              <a:pPr>
                <a:defRPr/>
              </a:pPr>
              <a:t>June 13, 2014</a:t>
            </a:fld>
            <a:endParaRPr lang="en-US"/>
          </a:p>
        </p:txBody>
      </p:sp>
      <p:sp>
        <p:nvSpPr>
          <p:cNvPr id="10" name="Slide Number Placeholder 9"/>
          <p:cNvSpPr>
            <a:spLocks noGrp="1"/>
          </p:cNvSpPr>
          <p:nvPr>
            <p:ph type="sldNum" sz="quarter" idx="12"/>
          </p:nvPr>
        </p:nvSpPr>
        <p:spPr/>
        <p:txBody>
          <a:bodyPr/>
          <a:lstStyle/>
          <a:p>
            <a:pPr>
              <a:defRPr/>
            </a:pPr>
            <a:fld id="{C57553DE-BAD5-49E2-918A-DA1801DD0FDC}" type="slidenum">
              <a:rPr lang="en-US" smtClean="0"/>
              <a:pPr>
                <a:defRPr/>
              </a:pPr>
              <a:t>31</a:t>
            </a:fld>
            <a:endParaRPr lang="en-US"/>
          </a:p>
        </p:txBody>
      </p:sp>
      <p:sp>
        <p:nvSpPr>
          <p:cNvPr id="11" name="Footer Placeholder 10"/>
          <p:cNvSpPr>
            <a:spLocks noGrp="1"/>
          </p:cNvSpPr>
          <p:nvPr>
            <p:ph type="ftr" sz="quarter" idx="11"/>
          </p:nvPr>
        </p:nvSpPr>
        <p:spPr/>
        <p:txBody>
          <a:bodyPr/>
          <a:lstStyle/>
          <a:p>
            <a:pPr>
              <a:defRPr/>
            </a:pPr>
            <a:r>
              <a:rPr lang="en-US" dirty="0" smtClean="0"/>
              <a:t>2013 Executive Council Meeting Planning </a:t>
            </a:r>
            <a:r>
              <a:rPr lang="en-US" dirty="0" err="1" smtClean="0"/>
              <a:t>Powerpoint</a:t>
            </a:r>
            <a:endParaRPr lang="en-US" dirty="0"/>
          </a:p>
        </p:txBody>
      </p:sp>
      <p:sp>
        <p:nvSpPr>
          <p:cNvPr id="12" name="Text Box 7"/>
          <p:cNvSpPr txBox="1">
            <a:spLocks noChangeArrowheads="1"/>
          </p:cNvSpPr>
          <p:nvPr/>
        </p:nvSpPr>
        <p:spPr bwMode="auto">
          <a:xfrm>
            <a:off x="457200" y="4953000"/>
            <a:ext cx="8458200" cy="1277273"/>
          </a:xfrm>
          <a:prstGeom prst="rect">
            <a:avLst/>
          </a:prstGeom>
          <a:noFill/>
          <a:ln w="9525">
            <a:noFill/>
            <a:miter lim="800000"/>
            <a:headEnd/>
            <a:tailEnd/>
          </a:ln>
        </p:spPr>
        <p:txBody>
          <a:bodyPr wrap="square">
            <a:spAutoFit/>
          </a:bodyPr>
          <a:lstStyle/>
          <a:p>
            <a:r>
              <a:rPr lang="en-US" sz="1100" b="1" u="sng" dirty="0" smtClean="0"/>
              <a:t>Notes </a:t>
            </a:r>
            <a:r>
              <a:rPr lang="en-US" sz="1100" b="1" u="sng" dirty="0"/>
              <a:t>on Handling of Media:</a:t>
            </a:r>
            <a:endParaRPr lang="en-US" sz="1100" b="1" dirty="0"/>
          </a:p>
          <a:p>
            <a:pPr lvl="1">
              <a:buSzPct val="85000"/>
              <a:buFont typeface="Wingdings" pitchFamily="2" charset="2"/>
              <a:buChar char="Ø"/>
            </a:pPr>
            <a:r>
              <a:rPr lang="en-US" sz="1100" dirty="0"/>
              <a:t> Media will be invited to </a:t>
            </a:r>
            <a:r>
              <a:rPr lang="en-US" sz="1100" dirty="0" smtClean="0"/>
              <a:t>Press </a:t>
            </a:r>
            <a:r>
              <a:rPr lang="en-US" sz="1100" dirty="0"/>
              <a:t>Conference </a:t>
            </a:r>
            <a:r>
              <a:rPr lang="en-US" sz="1100" dirty="0" smtClean="0"/>
              <a:t> specifically, welcome to attend public </a:t>
            </a:r>
            <a:r>
              <a:rPr lang="en-US" sz="1100" dirty="0" err="1" smtClean="0"/>
              <a:t>mtg</a:t>
            </a:r>
            <a:r>
              <a:rPr lang="en-US" sz="1100" dirty="0" smtClean="0"/>
              <a:t> </a:t>
            </a:r>
          </a:p>
          <a:p>
            <a:pPr lvl="1">
              <a:buSzPct val="85000"/>
              <a:buFont typeface="Wingdings" pitchFamily="2" charset="2"/>
              <a:buChar char="Ø"/>
            </a:pPr>
            <a:r>
              <a:rPr lang="en-US" sz="1100" dirty="0" smtClean="0"/>
              <a:t>Media </a:t>
            </a:r>
            <a:r>
              <a:rPr lang="en-US" sz="1100" dirty="0"/>
              <a:t>check-in: </a:t>
            </a:r>
            <a:r>
              <a:rPr lang="en-US" sz="1100" dirty="0" smtClean="0"/>
              <a:t>Required. There </a:t>
            </a:r>
            <a:r>
              <a:rPr lang="en-US" sz="1100" dirty="0"/>
              <a:t>will be a check-in table at a convenient location TBD. </a:t>
            </a:r>
          </a:p>
          <a:p>
            <a:pPr lvl="1">
              <a:buSzPct val="85000"/>
              <a:buFont typeface="Wingdings" pitchFamily="2" charset="2"/>
              <a:buChar char="Ø"/>
            </a:pPr>
            <a:r>
              <a:rPr lang="en-US" sz="1100" dirty="0"/>
              <a:t> Press Conference: Media should use the microphone when asking questions and identify themselves and their news organization during the news conference.</a:t>
            </a:r>
          </a:p>
          <a:p>
            <a:pPr lvl="1">
              <a:buSzPct val="85000"/>
              <a:buFont typeface="Wingdings" pitchFamily="2" charset="2"/>
              <a:buChar char="Ø"/>
            </a:pPr>
            <a:r>
              <a:rPr lang="en-US" sz="1100" dirty="0"/>
              <a:t> Interviews with EC members: Requests to interview specific EC members will be referred to the partner’s communications lead – Margaret Enloe - and take place after the news conference concludes. Time: TBD</a:t>
            </a:r>
            <a:endParaRPr lang="en-US" sz="1200" dirty="0"/>
          </a:p>
        </p:txBody>
      </p:sp>
      <p:sp>
        <p:nvSpPr>
          <p:cNvPr id="13" name="5-Point Star 12"/>
          <p:cNvSpPr/>
          <p:nvPr/>
        </p:nvSpPr>
        <p:spPr>
          <a:xfrm>
            <a:off x="8001000" y="228600"/>
            <a:ext cx="609600" cy="609600"/>
          </a:xfrm>
          <a:prstGeom prst="star5">
            <a:avLst/>
          </a:prstGeom>
          <a:solidFill>
            <a:srgbClr val="FFC000"/>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152400"/>
            <a:ext cx="8229600" cy="762000"/>
          </a:xfrm>
          <a:ln w="38100">
            <a:solidFill>
              <a:srgbClr val="FFFF00"/>
            </a:solidFill>
          </a:ln>
        </p:spPr>
        <p:txBody>
          <a:bodyPr/>
          <a:lstStyle/>
          <a:p>
            <a:pPr algn="l">
              <a:defRPr/>
            </a:pPr>
            <a:r>
              <a:rPr lang="en-US" sz="4000" b="1" i="1" dirty="0">
                <a:solidFill>
                  <a:srgbClr val="0070C0"/>
                </a:solidFill>
                <a:effectLst>
                  <a:outerShdw blurRad="38100" dist="38100" dir="2700000" algn="tl">
                    <a:srgbClr val="C0C0C0"/>
                  </a:outerShdw>
                </a:effectLst>
              </a:rPr>
              <a:t>Communications</a:t>
            </a:r>
          </a:p>
        </p:txBody>
      </p:sp>
      <p:sp>
        <p:nvSpPr>
          <p:cNvPr id="20485" name="Rectangle 3"/>
          <p:cNvSpPr>
            <a:spLocks noChangeArrowheads="1"/>
          </p:cNvSpPr>
          <p:nvPr/>
        </p:nvSpPr>
        <p:spPr bwMode="auto">
          <a:xfrm>
            <a:off x="0" y="0"/>
            <a:ext cx="9144000" cy="6858000"/>
          </a:xfrm>
          <a:prstGeom prst="rect">
            <a:avLst/>
          </a:prstGeom>
          <a:noFill/>
          <a:ln w="50800">
            <a:solidFill>
              <a:srgbClr val="0000FF"/>
            </a:solidFill>
            <a:miter lim="800000"/>
            <a:headEnd/>
            <a:tailEnd/>
          </a:ln>
        </p:spPr>
        <p:txBody>
          <a:bodyPr wrap="none" anchor="ctr"/>
          <a:lstStyle/>
          <a:p>
            <a:endParaRPr lang="en-US"/>
          </a:p>
        </p:txBody>
      </p:sp>
      <p:sp>
        <p:nvSpPr>
          <p:cNvPr id="20486" name="Text Box 4"/>
          <p:cNvSpPr txBox="1">
            <a:spLocks noChangeArrowheads="1"/>
          </p:cNvSpPr>
          <p:nvPr/>
        </p:nvSpPr>
        <p:spPr bwMode="auto">
          <a:xfrm>
            <a:off x="381000" y="1447800"/>
            <a:ext cx="4114800" cy="1015663"/>
          </a:xfrm>
          <a:prstGeom prst="rect">
            <a:avLst/>
          </a:prstGeom>
          <a:noFill/>
          <a:ln w="9525">
            <a:noFill/>
            <a:miter lim="800000"/>
            <a:headEnd/>
            <a:tailEnd/>
          </a:ln>
        </p:spPr>
        <p:txBody>
          <a:bodyPr wrap="square">
            <a:spAutoFit/>
          </a:bodyPr>
          <a:lstStyle/>
          <a:p>
            <a:pPr>
              <a:spcBef>
                <a:spcPct val="50000"/>
              </a:spcBef>
            </a:pPr>
            <a:r>
              <a:rPr lang="en-US" sz="2400" b="1" dirty="0">
                <a:solidFill>
                  <a:srgbClr val="0000FF"/>
                </a:solidFill>
              </a:rPr>
              <a:t>Status</a:t>
            </a:r>
          </a:p>
          <a:p>
            <a:pPr>
              <a:spcBef>
                <a:spcPct val="50000"/>
              </a:spcBef>
            </a:pPr>
            <a:r>
              <a:rPr lang="en-US" sz="2400" b="1" dirty="0">
                <a:solidFill>
                  <a:srgbClr val="0000FF"/>
                </a:solidFill>
              </a:rPr>
              <a:t>Due Date: </a:t>
            </a:r>
            <a:r>
              <a:rPr lang="en-US" sz="2400" b="1" dirty="0" smtClean="0">
                <a:solidFill>
                  <a:srgbClr val="0000FF"/>
                </a:solidFill>
              </a:rPr>
              <a:t>May 23 (final)</a:t>
            </a:r>
            <a:endParaRPr lang="en-US" sz="2400" b="1" dirty="0">
              <a:solidFill>
                <a:srgbClr val="0000FF"/>
              </a:solidFill>
            </a:endParaRPr>
          </a:p>
        </p:txBody>
      </p:sp>
      <p:sp>
        <p:nvSpPr>
          <p:cNvPr id="20487" name="Rectangle 5"/>
          <p:cNvSpPr>
            <a:spLocks noChangeArrowheads="1"/>
          </p:cNvSpPr>
          <p:nvPr/>
        </p:nvSpPr>
        <p:spPr bwMode="auto">
          <a:xfrm>
            <a:off x="1600200" y="1524000"/>
            <a:ext cx="685800" cy="304800"/>
          </a:xfrm>
          <a:prstGeom prst="rect">
            <a:avLst/>
          </a:prstGeom>
          <a:solidFill>
            <a:srgbClr val="92D050"/>
          </a:solidFill>
          <a:ln w="9525">
            <a:solidFill>
              <a:schemeClr val="tx1"/>
            </a:solidFill>
            <a:miter lim="800000"/>
            <a:headEnd/>
            <a:tailEnd/>
          </a:ln>
        </p:spPr>
        <p:txBody>
          <a:bodyPr wrap="none" anchor="ctr"/>
          <a:lstStyle/>
          <a:p>
            <a:endParaRPr lang="en-US"/>
          </a:p>
        </p:txBody>
      </p:sp>
      <p:sp>
        <p:nvSpPr>
          <p:cNvPr id="20488" name="Text Box 6"/>
          <p:cNvSpPr txBox="1">
            <a:spLocks noChangeArrowheads="1"/>
          </p:cNvSpPr>
          <p:nvPr/>
        </p:nvSpPr>
        <p:spPr bwMode="auto">
          <a:xfrm>
            <a:off x="457200" y="868363"/>
            <a:ext cx="8534400" cy="579437"/>
          </a:xfrm>
          <a:prstGeom prst="rect">
            <a:avLst/>
          </a:prstGeom>
          <a:noFill/>
          <a:ln w="9525">
            <a:noFill/>
            <a:miter lim="800000"/>
            <a:headEnd/>
            <a:tailEnd/>
          </a:ln>
        </p:spPr>
        <p:txBody>
          <a:bodyPr>
            <a:spAutoFit/>
          </a:bodyPr>
          <a:lstStyle/>
          <a:p>
            <a:pPr>
              <a:spcBef>
                <a:spcPct val="50000"/>
              </a:spcBef>
            </a:pPr>
            <a:r>
              <a:rPr lang="en-US" sz="3200" b="1" i="1" dirty="0">
                <a:solidFill>
                  <a:srgbClr val="0000FF"/>
                </a:solidFill>
              </a:rPr>
              <a:t>Media Plan</a:t>
            </a:r>
          </a:p>
        </p:txBody>
      </p:sp>
      <p:sp>
        <p:nvSpPr>
          <p:cNvPr id="20489" name="Text Box 7"/>
          <p:cNvSpPr txBox="1">
            <a:spLocks noChangeArrowheads="1"/>
          </p:cNvSpPr>
          <p:nvPr/>
        </p:nvSpPr>
        <p:spPr bwMode="auto">
          <a:xfrm>
            <a:off x="685800" y="2427288"/>
            <a:ext cx="7543800" cy="3570208"/>
          </a:xfrm>
          <a:prstGeom prst="rect">
            <a:avLst/>
          </a:prstGeom>
          <a:noFill/>
          <a:ln w="9525">
            <a:noFill/>
            <a:miter lim="800000"/>
            <a:headEnd/>
            <a:tailEnd/>
          </a:ln>
        </p:spPr>
        <p:txBody>
          <a:bodyPr>
            <a:spAutoFit/>
          </a:bodyPr>
          <a:lstStyle/>
          <a:p>
            <a:pPr>
              <a:spcBef>
                <a:spcPct val="50000"/>
              </a:spcBef>
            </a:pPr>
            <a:r>
              <a:rPr lang="en-US" b="1" i="1" dirty="0"/>
              <a:t>Components:</a:t>
            </a:r>
          </a:p>
          <a:p>
            <a:pPr>
              <a:spcBef>
                <a:spcPct val="50000"/>
              </a:spcBef>
              <a:buFontTx/>
              <a:buChar char="•"/>
            </a:pPr>
            <a:r>
              <a:rPr lang="en-US" b="1" i="1" dirty="0"/>
              <a:t>Media Advisory </a:t>
            </a:r>
            <a:r>
              <a:rPr lang="en-US" b="1" i="1" dirty="0" smtClean="0"/>
              <a:t>–June 5 (formal)</a:t>
            </a:r>
            <a:endParaRPr lang="en-US" b="1" i="1" dirty="0"/>
          </a:p>
          <a:p>
            <a:r>
              <a:rPr lang="en-US" sz="1400" dirty="0" smtClean="0"/>
              <a:t>There will be two advance notices to media announcing the EC Meeting.  The 1st will be an unofficial notice</a:t>
            </a:r>
            <a:r>
              <a:rPr lang="en-US" sz="1400" b="1" dirty="0" smtClean="0"/>
              <a:t>; </a:t>
            </a:r>
            <a:r>
              <a:rPr lang="en-US" sz="1400" dirty="0" smtClean="0"/>
              <a:t>the 2</a:t>
            </a:r>
            <a:r>
              <a:rPr lang="en-US" sz="1400" baseline="30000" dirty="0" smtClean="0"/>
              <a:t>nd</a:t>
            </a:r>
            <a:r>
              <a:rPr lang="en-US" sz="1400" dirty="0" smtClean="0"/>
              <a:t> formal advisory. </a:t>
            </a:r>
            <a:r>
              <a:rPr lang="en-US" sz="1400" i="1" dirty="0" smtClean="0"/>
              <a:t>The </a:t>
            </a:r>
            <a:r>
              <a:rPr lang="en-US" sz="1400" i="1" dirty="0"/>
              <a:t>media advisory will </a:t>
            </a:r>
            <a:r>
              <a:rPr lang="en-US" sz="1400" dirty="0" smtClean="0"/>
              <a:t>public </a:t>
            </a:r>
            <a:r>
              <a:rPr lang="en-US" sz="1400" dirty="0"/>
              <a:t>figures participating and details on event </a:t>
            </a:r>
            <a:r>
              <a:rPr lang="en-US" sz="1400" i="1" dirty="0" smtClean="0"/>
              <a:t>announce the press event, meeting and </a:t>
            </a:r>
            <a:r>
              <a:rPr lang="en-US" sz="1400" i="1" dirty="0" err="1" smtClean="0"/>
              <a:t>and</a:t>
            </a:r>
            <a:r>
              <a:rPr lang="en-US" sz="1400" i="1" dirty="0" smtClean="0"/>
              <a:t> expected signing of Agreement; it will list </a:t>
            </a:r>
            <a:r>
              <a:rPr lang="en-US" sz="1400" dirty="0" smtClean="0"/>
              <a:t>key location </a:t>
            </a:r>
            <a:r>
              <a:rPr lang="en-US" sz="1400" dirty="0"/>
              <a:t>and time.  Media will be asked to confirm </a:t>
            </a:r>
            <a:r>
              <a:rPr lang="en-US" sz="1400" dirty="0" smtClean="0"/>
              <a:t>attendance. </a:t>
            </a:r>
            <a:r>
              <a:rPr lang="en-US" sz="1400" b="1" dirty="0" smtClean="0"/>
              <a:t>Reminder will go out June 12, too</a:t>
            </a:r>
            <a:r>
              <a:rPr lang="en-US" sz="1400" dirty="0" smtClean="0"/>
              <a:t>.</a:t>
            </a:r>
            <a:endParaRPr lang="en-US" sz="1600" dirty="0"/>
          </a:p>
          <a:p>
            <a:pPr>
              <a:spcBef>
                <a:spcPct val="50000"/>
              </a:spcBef>
              <a:buFontTx/>
              <a:buChar char="•"/>
            </a:pPr>
            <a:r>
              <a:rPr lang="en-US" b="1" i="1" dirty="0"/>
              <a:t>Media Outlets</a:t>
            </a:r>
          </a:p>
          <a:p>
            <a:r>
              <a:rPr lang="en-US" sz="1400" dirty="0" smtClean="0"/>
              <a:t>Advisory &amp; E-versions of Media Kit to:</a:t>
            </a:r>
          </a:p>
          <a:p>
            <a:pPr>
              <a:buFontTx/>
              <a:buChar char="-"/>
            </a:pPr>
            <a:r>
              <a:rPr lang="en-US" sz="1400" dirty="0" smtClean="0"/>
              <a:t> 400 media outlets on Communication </a:t>
            </a:r>
            <a:r>
              <a:rPr lang="en-US" sz="1400" dirty="0"/>
              <a:t>Office’s comprehensive list of </a:t>
            </a:r>
            <a:r>
              <a:rPr lang="en-US" sz="1400" dirty="0" smtClean="0"/>
              <a:t>media in </a:t>
            </a:r>
            <a:r>
              <a:rPr lang="en-US" sz="1400" dirty="0"/>
              <a:t>the watershed. </a:t>
            </a:r>
            <a:r>
              <a:rPr lang="en-US" sz="1400" dirty="0" smtClean="0"/>
              <a:t>  - 8-10 select pitches/phone calls: </a:t>
            </a:r>
          </a:p>
          <a:p>
            <a:pPr lvl="1"/>
            <a:r>
              <a:rPr lang="en-US" sz="1400" dirty="0" smtClean="0"/>
              <a:t>- The </a:t>
            </a:r>
            <a:r>
              <a:rPr lang="en-US" sz="1400" dirty="0"/>
              <a:t>Associated Press, The Richmond Times-Dispatch, Virginian Pilot, The Daily Press in Norfolk, The Washington Post, The Baltimore Sun, The Capital in Annapolis, </a:t>
            </a:r>
            <a:r>
              <a:rPr lang="en-US" sz="1400" dirty="0" smtClean="0"/>
              <a:t>DC radio stations.</a:t>
            </a:r>
            <a:r>
              <a:rPr lang="en-US" sz="1400" i="1" dirty="0" smtClean="0"/>
              <a:t> </a:t>
            </a:r>
            <a:endParaRPr lang="en-US" sz="1400" i="1" dirty="0"/>
          </a:p>
        </p:txBody>
      </p:sp>
      <p:sp>
        <p:nvSpPr>
          <p:cNvPr id="20490" name="Text Box 8"/>
          <p:cNvSpPr txBox="1">
            <a:spLocks noChangeArrowheads="1"/>
          </p:cNvSpPr>
          <p:nvPr/>
        </p:nvSpPr>
        <p:spPr bwMode="auto">
          <a:xfrm>
            <a:off x="4724400" y="990600"/>
            <a:ext cx="4419600" cy="754063"/>
          </a:xfrm>
          <a:prstGeom prst="rect">
            <a:avLst/>
          </a:prstGeom>
          <a:solidFill>
            <a:schemeClr val="bg2">
              <a:alpha val="50195"/>
            </a:schemeClr>
          </a:solidFill>
          <a:ln w="50800">
            <a:solidFill>
              <a:schemeClr val="tx1"/>
            </a:solidFill>
            <a:miter lim="800000"/>
            <a:headEnd/>
            <a:tailEnd/>
          </a:ln>
        </p:spPr>
        <p:txBody>
          <a:bodyPr>
            <a:spAutoFit/>
          </a:bodyPr>
          <a:lstStyle/>
          <a:p>
            <a:pPr>
              <a:spcBef>
                <a:spcPct val="50000"/>
              </a:spcBef>
            </a:pPr>
            <a:r>
              <a:rPr lang="en-US" sz="1600" b="1" i="1">
                <a:solidFill>
                  <a:srgbClr val="FF0000"/>
                </a:solidFill>
              </a:rPr>
              <a:t>Contact: Margaret Enloe</a:t>
            </a:r>
          </a:p>
          <a:p>
            <a:pPr>
              <a:spcBef>
                <a:spcPct val="50000"/>
              </a:spcBef>
            </a:pPr>
            <a:r>
              <a:rPr lang="en-US" sz="1600" b="1" i="1">
                <a:solidFill>
                  <a:srgbClr val="FF0000"/>
                </a:solidFill>
              </a:rPr>
              <a:t>410-267-5740, menloe@chesapeakebay.net</a:t>
            </a:r>
          </a:p>
        </p:txBody>
      </p:sp>
      <p:sp>
        <p:nvSpPr>
          <p:cNvPr id="20491" name="Rectangle 9"/>
          <p:cNvSpPr>
            <a:spLocks noChangeArrowheads="1"/>
          </p:cNvSpPr>
          <p:nvPr/>
        </p:nvSpPr>
        <p:spPr bwMode="auto">
          <a:xfrm>
            <a:off x="381000" y="2971800"/>
            <a:ext cx="304800" cy="152400"/>
          </a:xfrm>
          <a:prstGeom prst="rect">
            <a:avLst/>
          </a:prstGeom>
          <a:solidFill>
            <a:srgbClr val="92D050"/>
          </a:solidFill>
          <a:ln w="9525">
            <a:solidFill>
              <a:schemeClr val="tx1"/>
            </a:solidFill>
            <a:miter lim="800000"/>
            <a:headEnd/>
            <a:tailEnd/>
          </a:ln>
        </p:spPr>
        <p:txBody>
          <a:bodyPr wrap="none" anchor="ctr"/>
          <a:lstStyle/>
          <a:p>
            <a:endParaRPr lang="en-US"/>
          </a:p>
        </p:txBody>
      </p:sp>
      <p:sp>
        <p:nvSpPr>
          <p:cNvPr id="12" name="Date Placeholder 11"/>
          <p:cNvSpPr>
            <a:spLocks noGrp="1"/>
          </p:cNvSpPr>
          <p:nvPr>
            <p:ph type="dt" sz="half" idx="10"/>
          </p:nvPr>
        </p:nvSpPr>
        <p:spPr/>
        <p:txBody>
          <a:bodyPr/>
          <a:lstStyle/>
          <a:p>
            <a:pPr>
              <a:defRPr/>
            </a:pPr>
            <a:fld id="{9BE319E2-B0EC-4F74-8C6A-055BEF08C933}" type="datetime4">
              <a:rPr lang="en-US" smtClean="0"/>
              <a:pPr>
                <a:defRPr/>
              </a:pPr>
              <a:t>June 13, 2014</a:t>
            </a:fld>
            <a:endParaRPr lang="en-US" dirty="0"/>
          </a:p>
        </p:txBody>
      </p:sp>
      <p:sp>
        <p:nvSpPr>
          <p:cNvPr id="13" name="Slide Number Placeholder 12"/>
          <p:cNvSpPr>
            <a:spLocks noGrp="1"/>
          </p:cNvSpPr>
          <p:nvPr>
            <p:ph type="sldNum" sz="quarter" idx="12"/>
          </p:nvPr>
        </p:nvSpPr>
        <p:spPr/>
        <p:txBody>
          <a:bodyPr/>
          <a:lstStyle/>
          <a:p>
            <a:pPr>
              <a:defRPr/>
            </a:pPr>
            <a:fld id="{B8C336AD-E9C4-487B-9A67-9C8B2A73465D}" type="slidenum">
              <a:rPr lang="en-US" smtClean="0"/>
              <a:pPr>
                <a:defRPr/>
              </a:pPr>
              <a:t>32</a:t>
            </a:fld>
            <a:endParaRPr lang="en-US"/>
          </a:p>
        </p:txBody>
      </p:sp>
      <p:sp>
        <p:nvSpPr>
          <p:cNvPr id="14" name="Footer Placeholder 13"/>
          <p:cNvSpPr>
            <a:spLocks noGrp="1"/>
          </p:cNvSpPr>
          <p:nvPr>
            <p:ph type="ftr" sz="quarter" idx="11"/>
          </p:nvPr>
        </p:nvSpPr>
        <p:spPr/>
        <p:txBody>
          <a:bodyPr/>
          <a:lstStyle/>
          <a:p>
            <a:pPr>
              <a:defRPr/>
            </a:pPr>
            <a:r>
              <a:rPr lang="en-US" dirty="0" smtClean="0"/>
              <a:t>Executive Council Meeting Planning </a:t>
            </a:r>
            <a:r>
              <a:rPr lang="en-US" dirty="0" err="1" smtClean="0"/>
              <a:t>Powerpoint</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152400"/>
            <a:ext cx="8229600" cy="762000"/>
          </a:xfrm>
          <a:ln w="38100">
            <a:solidFill>
              <a:srgbClr val="FFFF00"/>
            </a:solidFill>
          </a:ln>
        </p:spPr>
        <p:txBody>
          <a:bodyPr/>
          <a:lstStyle/>
          <a:p>
            <a:pPr algn="l">
              <a:defRPr/>
            </a:pPr>
            <a:r>
              <a:rPr lang="en-US" sz="4000" b="1" i="1" dirty="0">
                <a:solidFill>
                  <a:srgbClr val="0070C0"/>
                </a:solidFill>
                <a:effectLst>
                  <a:outerShdw blurRad="38100" dist="38100" dir="2700000" algn="tl">
                    <a:srgbClr val="C0C0C0"/>
                  </a:outerShdw>
                </a:effectLst>
              </a:rPr>
              <a:t>Communications</a:t>
            </a:r>
          </a:p>
        </p:txBody>
      </p:sp>
      <p:sp>
        <p:nvSpPr>
          <p:cNvPr id="20485" name="Rectangle 3"/>
          <p:cNvSpPr>
            <a:spLocks noChangeArrowheads="1"/>
          </p:cNvSpPr>
          <p:nvPr/>
        </p:nvSpPr>
        <p:spPr bwMode="auto">
          <a:xfrm>
            <a:off x="0" y="0"/>
            <a:ext cx="9144000" cy="6858000"/>
          </a:xfrm>
          <a:prstGeom prst="rect">
            <a:avLst/>
          </a:prstGeom>
          <a:noFill/>
          <a:ln w="50800">
            <a:solidFill>
              <a:srgbClr val="0000FF"/>
            </a:solidFill>
            <a:miter lim="800000"/>
            <a:headEnd/>
            <a:tailEnd/>
          </a:ln>
        </p:spPr>
        <p:txBody>
          <a:bodyPr wrap="none" anchor="ctr"/>
          <a:lstStyle/>
          <a:p>
            <a:endParaRPr lang="en-US"/>
          </a:p>
        </p:txBody>
      </p:sp>
      <p:sp>
        <p:nvSpPr>
          <p:cNvPr id="20488" name="Text Box 6"/>
          <p:cNvSpPr txBox="1">
            <a:spLocks noChangeArrowheads="1"/>
          </p:cNvSpPr>
          <p:nvPr/>
        </p:nvSpPr>
        <p:spPr bwMode="auto">
          <a:xfrm>
            <a:off x="457200" y="868363"/>
            <a:ext cx="8534400" cy="579437"/>
          </a:xfrm>
          <a:prstGeom prst="rect">
            <a:avLst/>
          </a:prstGeom>
          <a:noFill/>
          <a:ln w="9525">
            <a:noFill/>
            <a:miter lim="800000"/>
            <a:headEnd/>
            <a:tailEnd/>
          </a:ln>
        </p:spPr>
        <p:txBody>
          <a:bodyPr>
            <a:spAutoFit/>
          </a:bodyPr>
          <a:lstStyle/>
          <a:p>
            <a:pPr>
              <a:spcBef>
                <a:spcPct val="50000"/>
              </a:spcBef>
            </a:pPr>
            <a:r>
              <a:rPr lang="en-US" sz="3200" b="1" i="1" dirty="0">
                <a:solidFill>
                  <a:srgbClr val="0070C0"/>
                </a:solidFill>
              </a:rPr>
              <a:t>Media</a:t>
            </a:r>
            <a:r>
              <a:rPr lang="en-US" sz="3200" b="1" i="1" dirty="0">
                <a:solidFill>
                  <a:srgbClr val="0000FF"/>
                </a:solidFill>
              </a:rPr>
              <a:t> </a:t>
            </a:r>
            <a:r>
              <a:rPr lang="en-US" sz="3200" b="1" i="1" dirty="0">
                <a:solidFill>
                  <a:srgbClr val="0070C0"/>
                </a:solidFill>
              </a:rPr>
              <a:t>Plan</a:t>
            </a:r>
          </a:p>
        </p:txBody>
      </p:sp>
      <p:sp>
        <p:nvSpPr>
          <p:cNvPr id="20489" name="Text Box 7"/>
          <p:cNvSpPr txBox="1">
            <a:spLocks noChangeArrowheads="1"/>
          </p:cNvSpPr>
          <p:nvPr/>
        </p:nvSpPr>
        <p:spPr bwMode="auto">
          <a:xfrm>
            <a:off x="685800" y="2209800"/>
            <a:ext cx="8229600" cy="3662541"/>
          </a:xfrm>
          <a:prstGeom prst="rect">
            <a:avLst/>
          </a:prstGeom>
          <a:noFill/>
          <a:ln w="9525">
            <a:noFill/>
            <a:miter lim="800000"/>
            <a:headEnd/>
            <a:tailEnd/>
          </a:ln>
        </p:spPr>
        <p:txBody>
          <a:bodyPr wrap="square">
            <a:spAutoFit/>
          </a:bodyPr>
          <a:lstStyle/>
          <a:p>
            <a:pPr>
              <a:spcBef>
                <a:spcPct val="50000"/>
              </a:spcBef>
            </a:pPr>
            <a:r>
              <a:rPr lang="en-US" b="1" i="1" dirty="0"/>
              <a:t>Components:</a:t>
            </a:r>
          </a:p>
          <a:p>
            <a:pPr>
              <a:spcBef>
                <a:spcPct val="50000"/>
              </a:spcBef>
              <a:buFontTx/>
              <a:buChar char="•"/>
            </a:pPr>
            <a:r>
              <a:rPr lang="en-US" b="1" i="1" dirty="0" smtClean="0"/>
              <a:t>News Release &amp; Media “kit” – June 16 – 1:30pm </a:t>
            </a:r>
            <a:endParaRPr lang="en-US" b="1" i="1" dirty="0"/>
          </a:p>
          <a:p>
            <a:r>
              <a:rPr lang="en-US" sz="1600" dirty="0" smtClean="0"/>
              <a:t>Embargoed copy: Wednesday, June 11</a:t>
            </a:r>
          </a:p>
          <a:p>
            <a:r>
              <a:rPr lang="en-US" sz="1600" dirty="0" smtClean="0"/>
              <a:t>Final copy: June 16 at 1pm – at start of EC press event, after new Chair announced. </a:t>
            </a:r>
          </a:p>
          <a:p>
            <a:endParaRPr lang="en-US" sz="1600" dirty="0" smtClean="0"/>
          </a:p>
          <a:p>
            <a:r>
              <a:rPr lang="en-US" sz="1600" b="1" dirty="0" smtClean="0"/>
              <a:t>Messages</a:t>
            </a:r>
            <a:r>
              <a:rPr lang="en-US" sz="1600" dirty="0" smtClean="0"/>
              <a:t> (pending further discussion w/ </a:t>
            </a:r>
            <a:r>
              <a:rPr lang="en-US" sz="1600" dirty="0" err="1" smtClean="0"/>
              <a:t>Comm</a:t>
            </a:r>
            <a:r>
              <a:rPr lang="en-US" sz="1600" dirty="0" smtClean="0"/>
              <a:t> </a:t>
            </a:r>
            <a:r>
              <a:rPr lang="en-US" sz="1600" dirty="0" err="1" smtClean="0"/>
              <a:t>Workgp</a:t>
            </a:r>
            <a:r>
              <a:rPr lang="en-US" sz="1600" dirty="0" smtClean="0"/>
              <a:t>):  </a:t>
            </a:r>
          </a:p>
          <a:p>
            <a:pPr lvl="0">
              <a:buFont typeface="Arial" pitchFamily="34" charset="0"/>
              <a:buChar char="•"/>
            </a:pPr>
            <a:r>
              <a:rPr lang="en-US" sz="1600" dirty="0" smtClean="0"/>
              <a:t>Collaborative nature of Agreement (Writing/signing of the agreement)</a:t>
            </a:r>
          </a:p>
          <a:p>
            <a:pPr lvl="0">
              <a:buFont typeface="Arial" pitchFamily="34" charset="0"/>
              <a:buChar char="•"/>
            </a:pPr>
            <a:r>
              <a:rPr lang="en-US" sz="1600" dirty="0" smtClean="0"/>
              <a:t>Agreement’s Transparency &amp; Accountability </a:t>
            </a:r>
          </a:p>
          <a:p>
            <a:pPr lvl="0">
              <a:buFont typeface="Arial" pitchFamily="34" charset="0"/>
              <a:buChar char="•"/>
            </a:pPr>
            <a:r>
              <a:rPr lang="en-US" sz="1600" dirty="0" smtClean="0"/>
              <a:t>Signing on by headwater states &amp; what that means</a:t>
            </a:r>
          </a:p>
          <a:p>
            <a:pPr lvl="0">
              <a:buFont typeface="Arial" pitchFamily="34" charset="0"/>
              <a:buChar char="•"/>
            </a:pPr>
            <a:r>
              <a:rPr lang="en-US" sz="1600" dirty="0" smtClean="0"/>
              <a:t>The importance of public input in the development of the agreement</a:t>
            </a:r>
          </a:p>
          <a:p>
            <a:pPr lvl="0">
              <a:buFont typeface="Arial" pitchFamily="34" charset="0"/>
              <a:buChar char="•"/>
            </a:pPr>
            <a:r>
              <a:rPr lang="en-US" sz="1600" dirty="0" smtClean="0"/>
              <a:t>The importance of future public input in development of management strategies</a:t>
            </a:r>
          </a:p>
          <a:p>
            <a:pPr marL="342900" indent="-342900"/>
            <a:endParaRPr lang="en-US" sz="1600" dirty="0" smtClean="0"/>
          </a:p>
          <a:p>
            <a:pPr>
              <a:spcBef>
                <a:spcPct val="50000"/>
              </a:spcBef>
              <a:buFontTx/>
              <a:buChar char="•"/>
            </a:pPr>
            <a:r>
              <a:rPr lang="en-US" b="1" i="1" dirty="0" smtClean="0"/>
              <a:t>Media Outlets </a:t>
            </a:r>
            <a:r>
              <a:rPr lang="en-US" i="1" dirty="0" smtClean="0"/>
              <a:t>– same as those who rec’d advisory</a:t>
            </a:r>
            <a:endParaRPr lang="en-US" i="1" dirty="0"/>
          </a:p>
        </p:txBody>
      </p:sp>
      <p:sp>
        <p:nvSpPr>
          <p:cNvPr id="20490" name="Text Box 8"/>
          <p:cNvSpPr txBox="1">
            <a:spLocks noChangeArrowheads="1"/>
          </p:cNvSpPr>
          <p:nvPr/>
        </p:nvSpPr>
        <p:spPr bwMode="auto">
          <a:xfrm>
            <a:off x="3886200" y="1219200"/>
            <a:ext cx="4419600" cy="754063"/>
          </a:xfrm>
          <a:prstGeom prst="rect">
            <a:avLst/>
          </a:prstGeom>
          <a:solidFill>
            <a:schemeClr val="bg2">
              <a:alpha val="50195"/>
            </a:schemeClr>
          </a:solidFill>
          <a:ln w="50800">
            <a:solidFill>
              <a:schemeClr val="tx1"/>
            </a:solidFill>
            <a:miter lim="800000"/>
            <a:headEnd/>
            <a:tailEnd/>
          </a:ln>
        </p:spPr>
        <p:txBody>
          <a:bodyPr>
            <a:spAutoFit/>
          </a:bodyPr>
          <a:lstStyle/>
          <a:p>
            <a:pPr>
              <a:spcBef>
                <a:spcPct val="50000"/>
              </a:spcBef>
            </a:pPr>
            <a:r>
              <a:rPr lang="en-US" sz="1600" b="1" i="1">
                <a:solidFill>
                  <a:srgbClr val="FF0000"/>
                </a:solidFill>
              </a:rPr>
              <a:t>Contact: Margaret Enloe</a:t>
            </a:r>
          </a:p>
          <a:p>
            <a:pPr>
              <a:spcBef>
                <a:spcPct val="50000"/>
              </a:spcBef>
            </a:pPr>
            <a:r>
              <a:rPr lang="en-US" sz="1600" b="1" i="1">
                <a:solidFill>
                  <a:srgbClr val="FF0000"/>
                </a:solidFill>
              </a:rPr>
              <a:t>410-267-5740, menloe@chesapeakebay.net</a:t>
            </a:r>
          </a:p>
        </p:txBody>
      </p:sp>
      <p:sp>
        <p:nvSpPr>
          <p:cNvPr id="20491" name="Rectangle 9"/>
          <p:cNvSpPr>
            <a:spLocks noChangeArrowheads="1"/>
          </p:cNvSpPr>
          <p:nvPr/>
        </p:nvSpPr>
        <p:spPr bwMode="auto">
          <a:xfrm>
            <a:off x="304800" y="2743200"/>
            <a:ext cx="304800" cy="152400"/>
          </a:xfrm>
          <a:prstGeom prst="rect">
            <a:avLst/>
          </a:prstGeom>
          <a:solidFill>
            <a:srgbClr val="92D050"/>
          </a:solidFill>
          <a:ln w="9525">
            <a:solidFill>
              <a:schemeClr val="tx1"/>
            </a:solidFill>
            <a:miter lim="800000"/>
            <a:headEnd/>
            <a:tailEnd/>
          </a:ln>
        </p:spPr>
        <p:txBody>
          <a:bodyPr wrap="none" anchor="ctr"/>
          <a:lstStyle/>
          <a:p>
            <a:endParaRPr lang="en-US"/>
          </a:p>
        </p:txBody>
      </p:sp>
      <p:sp>
        <p:nvSpPr>
          <p:cNvPr id="12" name="Date Placeholder 11"/>
          <p:cNvSpPr>
            <a:spLocks noGrp="1"/>
          </p:cNvSpPr>
          <p:nvPr>
            <p:ph type="dt" sz="half" idx="10"/>
          </p:nvPr>
        </p:nvSpPr>
        <p:spPr/>
        <p:txBody>
          <a:bodyPr/>
          <a:lstStyle/>
          <a:p>
            <a:pPr>
              <a:defRPr/>
            </a:pPr>
            <a:fld id="{9BE319E2-B0EC-4F74-8C6A-055BEF08C933}" type="datetime4">
              <a:rPr lang="en-US" smtClean="0"/>
              <a:pPr>
                <a:defRPr/>
              </a:pPr>
              <a:t>June 13, 2014</a:t>
            </a:fld>
            <a:endParaRPr lang="en-US" dirty="0"/>
          </a:p>
        </p:txBody>
      </p:sp>
      <p:sp>
        <p:nvSpPr>
          <p:cNvPr id="13" name="Slide Number Placeholder 12"/>
          <p:cNvSpPr>
            <a:spLocks noGrp="1"/>
          </p:cNvSpPr>
          <p:nvPr>
            <p:ph type="sldNum" sz="quarter" idx="12"/>
          </p:nvPr>
        </p:nvSpPr>
        <p:spPr/>
        <p:txBody>
          <a:bodyPr/>
          <a:lstStyle/>
          <a:p>
            <a:pPr>
              <a:defRPr/>
            </a:pPr>
            <a:fld id="{B8C336AD-E9C4-487B-9A67-9C8B2A73465D}" type="slidenum">
              <a:rPr lang="en-US" smtClean="0"/>
              <a:pPr>
                <a:defRPr/>
              </a:pPr>
              <a:t>33</a:t>
            </a:fld>
            <a:endParaRPr lang="en-US"/>
          </a:p>
        </p:txBody>
      </p:sp>
      <p:sp>
        <p:nvSpPr>
          <p:cNvPr id="14" name="Footer Placeholder 13"/>
          <p:cNvSpPr>
            <a:spLocks noGrp="1"/>
          </p:cNvSpPr>
          <p:nvPr>
            <p:ph type="ftr" sz="quarter" idx="11"/>
          </p:nvPr>
        </p:nvSpPr>
        <p:spPr/>
        <p:txBody>
          <a:bodyPr/>
          <a:lstStyle/>
          <a:p>
            <a:pPr>
              <a:defRPr/>
            </a:pPr>
            <a:r>
              <a:rPr lang="en-US" smtClean="0"/>
              <a:t>2012 Executive Council Meeting Planning Powerpoint</a:t>
            </a:r>
            <a:endParaRPr lang="en-US" dirty="0"/>
          </a:p>
        </p:txBody>
      </p:sp>
      <p:sp>
        <p:nvSpPr>
          <p:cNvPr id="11" name="Rectangle 9"/>
          <p:cNvSpPr>
            <a:spLocks noChangeArrowheads="1"/>
          </p:cNvSpPr>
          <p:nvPr/>
        </p:nvSpPr>
        <p:spPr bwMode="auto">
          <a:xfrm>
            <a:off x="304800" y="3733800"/>
            <a:ext cx="304800" cy="152400"/>
          </a:xfrm>
          <a:prstGeom prst="rect">
            <a:avLst/>
          </a:prstGeom>
          <a:solidFill>
            <a:srgbClr val="92D050"/>
          </a:solid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oter Placeholder 4"/>
          <p:cNvSpPr>
            <a:spLocks noGrp="1"/>
          </p:cNvSpPr>
          <p:nvPr>
            <p:ph type="ftr" sz="quarter" idx="11"/>
          </p:nvPr>
        </p:nvSpPr>
        <p:spPr>
          <a:noFill/>
        </p:spPr>
        <p:txBody>
          <a:bodyPr/>
          <a:lstStyle/>
          <a:p>
            <a:r>
              <a:rPr lang="en-US" dirty="0" smtClean="0">
                <a:latin typeface="Arial" pitchFamily="34" charset="0"/>
              </a:rPr>
              <a:t>2013 Executive Council Meeting Planning </a:t>
            </a:r>
            <a:r>
              <a:rPr lang="en-US" dirty="0" err="1" smtClean="0">
                <a:latin typeface="Arial" pitchFamily="34" charset="0"/>
              </a:rPr>
              <a:t>Powerpoint</a:t>
            </a:r>
            <a:endParaRPr lang="en-US" dirty="0" smtClean="0">
              <a:latin typeface="Arial" pitchFamily="34" charset="0"/>
            </a:endParaRPr>
          </a:p>
        </p:txBody>
      </p:sp>
      <p:sp>
        <p:nvSpPr>
          <p:cNvPr id="21507" name="Slide Number Placeholder 5"/>
          <p:cNvSpPr>
            <a:spLocks noGrp="1"/>
          </p:cNvSpPr>
          <p:nvPr>
            <p:ph type="sldNum" sz="quarter" idx="12"/>
          </p:nvPr>
        </p:nvSpPr>
        <p:spPr>
          <a:noFill/>
        </p:spPr>
        <p:txBody>
          <a:bodyPr/>
          <a:lstStyle/>
          <a:p>
            <a:fld id="{9EBA4ABE-9B60-4D37-880B-B21326DFE479}" type="slidenum">
              <a:rPr lang="en-US" smtClean="0">
                <a:latin typeface="Arial" pitchFamily="34" charset="0"/>
              </a:rPr>
              <a:pPr/>
              <a:t>34</a:t>
            </a:fld>
            <a:endParaRPr lang="en-US" smtClean="0">
              <a:latin typeface="Arial" pitchFamily="34" charset="0"/>
            </a:endParaRPr>
          </a:p>
        </p:txBody>
      </p:sp>
      <p:sp>
        <p:nvSpPr>
          <p:cNvPr id="140290" name="Rectangle 2"/>
          <p:cNvSpPr>
            <a:spLocks noGrp="1" noChangeArrowheads="1"/>
          </p:cNvSpPr>
          <p:nvPr>
            <p:ph type="title"/>
          </p:nvPr>
        </p:nvSpPr>
        <p:spPr>
          <a:xfrm>
            <a:off x="457200" y="152400"/>
            <a:ext cx="8229600" cy="762000"/>
          </a:xfrm>
          <a:ln w="38100">
            <a:solidFill>
              <a:srgbClr val="FFFF00"/>
            </a:solidFill>
          </a:ln>
        </p:spPr>
        <p:txBody>
          <a:bodyPr/>
          <a:lstStyle/>
          <a:p>
            <a:pPr algn="l">
              <a:defRPr/>
            </a:pPr>
            <a:r>
              <a:rPr lang="en-US" sz="4000" b="1" i="1" dirty="0">
                <a:solidFill>
                  <a:srgbClr val="0070C0"/>
                </a:solidFill>
                <a:effectLst>
                  <a:outerShdw blurRad="38100" dist="38100" dir="2700000" algn="tl">
                    <a:srgbClr val="C0C0C0"/>
                  </a:outerShdw>
                </a:effectLst>
              </a:rPr>
              <a:t>Communications</a:t>
            </a:r>
          </a:p>
        </p:txBody>
      </p:sp>
      <p:sp>
        <p:nvSpPr>
          <p:cNvPr id="21509" name="Rectangle 3"/>
          <p:cNvSpPr>
            <a:spLocks noChangeArrowheads="1"/>
          </p:cNvSpPr>
          <p:nvPr/>
        </p:nvSpPr>
        <p:spPr bwMode="auto">
          <a:xfrm>
            <a:off x="0" y="0"/>
            <a:ext cx="9144000" cy="6858000"/>
          </a:xfrm>
          <a:prstGeom prst="rect">
            <a:avLst/>
          </a:prstGeom>
          <a:noFill/>
          <a:ln w="50800">
            <a:solidFill>
              <a:srgbClr val="0000FF"/>
            </a:solidFill>
            <a:miter lim="800000"/>
            <a:headEnd/>
            <a:tailEnd/>
          </a:ln>
        </p:spPr>
        <p:txBody>
          <a:bodyPr wrap="none" anchor="ctr"/>
          <a:lstStyle/>
          <a:p>
            <a:endParaRPr lang="en-US"/>
          </a:p>
        </p:txBody>
      </p:sp>
      <p:sp>
        <p:nvSpPr>
          <p:cNvPr id="21510" name="Text Box 6"/>
          <p:cNvSpPr txBox="1">
            <a:spLocks noChangeArrowheads="1"/>
          </p:cNvSpPr>
          <p:nvPr/>
        </p:nvSpPr>
        <p:spPr bwMode="auto">
          <a:xfrm>
            <a:off x="457200" y="868363"/>
            <a:ext cx="8534400" cy="579437"/>
          </a:xfrm>
          <a:prstGeom prst="rect">
            <a:avLst/>
          </a:prstGeom>
          <a:noFill/>
          <a:ln w="9525">
            <a:noFill/>
            <a:miter lim="800000"/>
            <a:headEnd/>
            <a:tailEnd/>
          </a:ln>
        </p:spPr>
        <p:txBody>
          <a:bodyPr>
            <a:spAutoFit/>
          </a:bodyPr>
          <a:lstStyle/>
          <a:p>
            <a:pPr>
              <a:spcBef>
                <a:spcPct val="50000"/>
              </a:spcBef>
            </a:pPr>
            <a:r>
              <a:rPr lang="en-US" sz="3200" b="1" i="1" dirty="0">
                <a:solidFill>
                  <a:srgbClr val="0000FF"/>
                </a:solidFill>
              </a:rPr>
              <a:t>Media Plan</a:t>
            </a:r>
          </a:p>
        </p:txBody>
      </p:sp>
      <p:sp>
        <p:nvSpPr>
          <p:cNvPr id="21511" name="Text Box 7"/>
          <p:cNvSpPr txBox="1">
            <a:spLocks noChangeArrowheads="1"/>
          </p:cNvSpPr>
          <p:nvPr/>
        </p:nvSpPr>
        <p:spPr bwMode="auto">
          <a:xfrm>
            <a:off x="457200" y="2057400"/>
            <a:ext cx="7543800" cy="3724096"/>
          </a:xfrm>
          <a:prstGeom prst="rect">
            <a:avLst/>
          </a:prstGeom>
          <a:noFill/>
          <a:ln w="9525">
            <a:noFill/>
            <a:miter lim="800000"/>
            <a:headEnd/>
            <a:tailEnd/>
          </a:ln>
        </p:spPr>
        <p:txBody>
          <a:bodyPr>
            <a:spAutoFit/>
          </a:bodyPr>
          <a:lstStyle/>
          <a:p>
            <a:r>
              <a:rPr lang="en-US" sz="1600" b="1" i="1" dirty="0"/>
              <a:t>Messaging</a:t>
            </a:r>
          </a:p>
          <a:p>
            <a:r>
              <a:rPr lang="en-US" sz="1200" dirty="0"/>
              <a:t>The </a:t>
            </a:r>
            <a:r>
              <a:rPr lang="en-US" sz="1200" dirty="0" smtClean="0"/>
              <a:t>news </a:t>
            </a:r>
            <a:r>
              <a:rPr lang="en-US" sz="1200" dirty="0"/>
              <a:t>release will provide key messaging and language for the overall theme and specific topics of the EC </a:t>
            </a:r>
            <a:r>
              <a:rPr lang="en-US" sz="1200" dirty="0" smtClean="0"/>
              <a:t>meeting</a:t>
            </a:r>
          </a:p>
          <a:p>
            <a:endParaRPr lang="en-US" sz="1600" b="1" i="1" dirty="0"/>
          </a:p>
          <a:p>
            <a:r>
              <a:rPr lang="en-US" sz="1600" b="1" i="1" dirty="0"/>
              <a:t>Communications Workgroup and Partner Leads</a:t>
            </a:r>
          </a:p>
          <a:p>
            <a:r>
              <a:rPr lang="en-US" sz="1200" dirty="0"/>
              <a:t>All media materials and plans will be reviewed by members of the Chesapeake Bay Program Communications Workgroup and the communications representatives identified by partners for the EC meeting. The purpose of this is </a:t>
            </a:r>
            <a:r>
              <a:rPr lang="en-US" sz="1200" dirty="0" smtClean="0"/>
              <a:t>to </a:t>
            </a:r>
            <a:r>
              <a:rPr lang="en-US" sz="1200" dirty="0"/>
              <a:t>gain the expert advice of multiple communications professionals representing the full partnership.  </a:t>
            </a:r>
          </a:p>
          <a:p>
            <a:endParaRPr lang="en-US" sz="1600" b="1" i="1" dirty="0"/>
          </a:p>
          <a:p>
            <a:r>
              <a:rPr lang="en-US" sz="1600" b="1" i="1" dirty="0"/>
              <a:t>Media Kit &amp; Contents</a:t>
            </a:r>
            <a:endParaRPr lang="en-US" sz="1600" i="1" dirty="0"/>
          </a:p>
          <a:p>
            <a:r>
              <a:rPr lang="en-US" sz="1200" dirty="0" smtClean="0"/>
              <a:t>The other documents in the media kit will support meeting (agenda, agreement, related materials (</a:t>
            </a:r>
            <a:r>
              <a:rPr lang="en-US" sz="1200" dirty="0" err="1" smtClean="0"/>
              <a:t>tbd</a:t>
            </a:r>
            <a:r>
              <a:rPr lang="en-US" sz="1200" dirty="0" smtClean="0"/>
              <a:t>). All will be posted on EC briefing webpage: </a:t>
            </a:r>
            <a:r>
              <a:rPr lang="en-US" sz="1200" dirty="0" smtClean="0">
                <a:hlinkClick r:id="rId2"/>
              </a:rPr>
              <a:t>http://www.chesapeakebay.net/ecbrief/2014_executive_council_briefing_book</a:t>
            </a:r>
            <a:r>
              <a:rPr lang="en-US" sz="1200" dirty="0" smtClean="0"/>
              <a:t> </a:t>
            </a:r>
          </a:p>
          <a:p>
            <a:r>
              <a:rPr lang="en-US" sz="1200" dirty="0" smtClean="0"/>
              <a:t>A </a:t>
            </a:r>
            <a:r>
              <a:rPr lang="en-US" sz="1200" dirty="0"/>
              <a:t>media kit will be provided via email and hard copy on the day of the EC meeting. It will contain:</a:t>
            </a:r>
          </a:p>
          <a:p>
            <a:pPr lvl="1">
              <a:buSzPct val="95000"/>
              <a:buFontTx/>
              <a:buChar char="•"/>
            </a:pPr>
            <a:r>
              <a:rPr lang="en-US" sz="1200" dirty="0" smtClean="0"/>
              <a:t>Contents: News release, Agreement, backgrounder, related materials</a:t>
            </a:r>
            <a:endParaRPr lang="en-US" sz="1200" dirty="0">
              <a:solidFill>
                <a:srgbClr val="FF0000"/>
              </a:solidFill>
            </a:endParaRPr>
          </a:p>
          <a:p>
            <a:pPr lvl="1">
              <a:buSzPct val="95000"/>
            </a:pPr>
            <a:endParaRPr lang="en-US" sz="1200" dirty="0">
              <a:solidFill>
                <a:srgbClr val="FF0000"/>
              </a:solidFill>
            </a:endParaRPr>
          </a:p>
          <a:p>
            <a:pPr>
              <a:lnSpc>
                <a:spcPct val="80000"/>
              </a:lnSpc>
              <a:spcBef>
                <a:spcPct val="20000"/>
              </a:spcBef>
              <a:buFontTx/>
              <a:buChar char="•"/>
            </a:pPr>
            <a:endParaRPr lang="en-US" sz="1200" dirty="0"/>
          </a:p>
        </p:txBody>
      </p:sp>
      <p:sp>
        <p:nvSpPr>
          <p:cNvPr id="21512" name="Text Box 8"/>
          <p:cNvSpPr txBox="1">
            <a:spLocks noChangeArrowheads="1"/>
          </p:cNvSpPr>
          <p:nvPr/>
        </p:nvSpPr>
        <p:spPr bwMode="auto">
          <a:xfrm>
            <a:off x="4267200" y="914400"/>
            <a:ext cx="4419600" cy="754063"/>
          </a:xfrm>
          <a:prstGeom prst="rect">
            <a:avLst/>
          </a:prstGeom>
          <a:solidFill>
            <a:schemeClr val="bg2">
              <a:alpha val="50195"/>
            </a:schemeClr>
          </a:solidFill>
          <a:ln w="50800">
            <a:solidFill>
              <a:schemeClr val="tx1"/>
            </a:solidFill>
            <a:miter lim="800000"/>
            <a:headEnd/>
            <a:tailEnd/>
          </a:ln>
        </p:spPr>
        <p:txBody>
          <a:bodyPr>
            <a:spAutoFit/>
          </a:bodyPr>
          <a:lstStyle/>
          <a:p>
            <a:pPr>
              <a:spcBef>
                <a:spcPct val="50000"/>
              </a:spcBef>
            </a:pPr>
            <a:r>
              <a:rPr lang="en-US" sz="1600" b="1" i="1">
                <a:solidFill>
                  <a:srgbClr val="FF0000"/>
                </a:solidFill>
              </a:rPr>
              <a:t>Contact: Margaret Enloe</a:t>
            </a:r>
          </a:p>
          <a:p>
            <a:pPr>
              <a:spcBef>
                <a:spcPct val="50000"/>
              </a:spcBef>
            </a:pPr>
            <a:r>
              <a:rPr lang="en-US" sz="1600" b="1" i="1">
                <a:solidFill>
                  <a:srgbClr val="FF0000"/>
                </a:solidFill>
              </a:rPr>
              <a:t>410-267-5740, menloe@chesapeakebay.net</a:t>
            </a:r>
          </a:p>
        </p:txBody>
      </p:sp>
      <p:sp>
        <p:nvSpPr>
          <p:cNvPr id="21513" name="Rectangle 9"/>
          <p:cNvSpPr>
            <a:spLocks noChangeArrowheads="1"/>
          </p:cNvSpPr>
          <p:nvPr/>
        </p:nvSpPr>
        <p:spPr bwMode="auto">
          <a:xfrm>
            <a:off x="152400" y="2209800"/>
            <a:ext cx="304800" cy="152400"/>
          </a:xfrm>
          <a:prstGeom prst="rect">
            <a:avLst/>
          </a:prstGeom>
          <a:solidFill>
            <a:srgbClr val="92D050"/>
          </a:solidFill>
          <a:ln w="9525">
            <a:solidFill>
              <a:schemeClr val="tx1"/>
            </a:solidFill>
            <a:miter lim="800000"/>
            <a:headEnd/>
            <a:tailEnd/>
          </a:ln>
        </p:spPr>
        <p:txBody>
          <a:bodyPr wrap="none" anchor="ctr"/>
          <a:lstStyle/>
          <a:p>
            <a:endParaRPr lang="en-US"/>
          </a:p>
        </p:txBody>
      </p:sp>
      <p:sp>
        <p:nvSpPr>
          <p:cNvPr id="21514" name="Rectangle 10"/>
          <p:cNvSpPr>
            <a:spLocks noChangeArrowheads="1"/>
          </p:cNvSpPr>
          <p:nvPr/>
        </p:nvSpPr>
        <p:spPr bwMode="auto">
          <a:xfrm>
            <a:off x="152400" y="4953000"/>
            <a:ext cx="304800" cy="152400"/>
          </a:xfrm>
          <a:prstGeom prst="rect">
            <a:avLst/>
          </a:prstGeom>
          <a:solidFill>
            <a:srgbClr val="92D050"/>
          </a:solidFill>
          <a:ln w="9525">
            <a:solidFill>
              <a:schemeClr val="tx1"/>
            </a:solidFill>
            <a:miter lim="800000"/>
            <a:headEnd/>
            <a:tailEnd/>
          </a:ln>
        </p:spPr>
        <p:txBody>
          <a:bodyPr wrap="none" anchor="ctr"/>
          <a:lstStyle/>
          <a:p>
            <a:endParaRPr lang="en-US" dirty="0"/>
          </a:p>
        </p:txBody>
      </p:sp>
      <p:sp>
        <p:nvSpPr>
          <p:cNvPr id="13" name="Date Placeholder 12"/>
          <p:cNvSpPr>
            <a:spLocks noGrp="1"/>
          </p:cNvSpPr>
          <p:nvPr>
            <p:ph type="dt" sz="half" idx="10"/>
          </p:nvPr>
        </p:nvSpPr>
        <p:spPr/>
        <p:txBody>
          <a:bodyPr/>
          <a:lstStyle/>
          <a:p>
            <a:pPr>
              <a:defRPr/>
            </a:pPr>
            <a:fld id="{091074F4-8ECB-4868-ABDD-E6546169550B}" type="datetime4">
              <a:rPr lang="en-US" smtClean="0"/>
              <a:pPr>
                <a:defRPr/>
              </a:pPr>
              <a:t>June 13, 2014</a:t>
            </a:fld>
            <a:endParaRPr lang="en-US" dirty="0"/>
          </a:p>
        </p:txBody>
      </p:sp>
      <p:sp>
        <p:nvSpPr>
          <p:cNvPr id="14" name="Rectangle 10"/>
          <p:cNvSpPr>
            <a:spLocks noChangeArrowheads="1"/>
          </p:cNvSpPr>
          <p:nvPr/>
        </p:nvSpPr>
        <p:spPr bwMode="auto">
          <a:xfrm>
            <a:off x="152400" y="3048000"/>
            <a:ext cx="304800" cy="152400"/>
          </a:xfrm>
          <a:prstGeom prst="rect">
            <a:avLst/>
          </a:prstGeom>
          <a:solidFill>
            <a:srgbClr val="92D050"/>
          </a:solidFill>
          <a:ln w="9525">
            <a:solidFill>
              <a:schemeClr val="tx1"/>
            </a:solidFill>
            <a:miter lim="800000"/>
            <a:headEnd/>
            <a:tailEnd/>
          </a:ln>
        </p:spPr>
        <p:txBody>
          <a:bodyPr wrap="none" anchor="ctr"/>
          <a:lstStyle/>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12925</TotalTime>
  <Words>2630</Words>
  <Application>Microsoft Office PowerPoint</Application>
  <PresentationFormat>On-screen Show (4:3)</PresentationFormat>
  <Paragraphs>770</Paragraphs>
  <Slides>34</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Arial Narrow</vt:lpstr>
      <vt:lpstr>Calibri</vt:lpstr>
      <vt:lpstr>Times New Roman</vt:lpstr>
      <vt:lpstr>Verdana</vt:lpstr>
      <vt:lpstr>Wingdings</vt:lpstr>
      <vt:lpstr>Default Design</vt:lpstr>
      <vt:lpstr> 2014 Chesapeake Executive Council   Planning Team Powerpoint</vt:lpstr>
      <vt:lpstr>PowerPoint Presentation</vt:lpstr>
      <vt:lpstr>Schedule of Meetings for 2014</vt:lpstr>
      <vt:lpstr>Agenda Items – Today (6/11/14)</vt:lpstr>
      <vt:lpstr>PowerPoint Presentation</vt:lpstr>
      <vt:lpstr> Logistics – Flow for the day</vt:lpstr>
      <vt:lpstr>Logistics</vt:lpstr>
      <vt:lpstr>Logistics</vt:lpstr>
      <vt:lpstr>Execution</vt:lpstr>
      <vt:lpstr>PowerPoint Presentation</vt:lpstr>
      <vt:lpstr>PowerPoint Presentation</vt:lpstr>
      <vt:lpstr>PowerPoint Presentation</vt:lpstr>
      <vt:lpstr>PowerPoint Presentation</vt:lpstr>
      <vt:lpstr>Logistics</vt:lpstr>
      <vt:lpstr>PowerPoint Presentation</vt:lpstr>
      <vt:lpstr>Logistics</vt:lpstr>
      <vt:lpstr>PowerPoint Presentation</vt:lpstr>
      <vt:lpstr>PowerPoint Presentation</vt:lpstr>
      <vt:lpstr>EC Lunch menu Plated lunch</vt:lpstr>
      <vt:lpstr>4-5 block walk from Gov. Hs to Press Event   (approx route; State Circle to Francis St to Main St to Mkt Sq to Dock St)</vt:lpstr>
      <vt:lpstr>Logistics</vt:lpstr>
      <vt:lpstr>PowerPoint Presentation</vt:lpstr>
      <vt:lpstr>PowerPoint Presentation</vt:lpstr>
      <vt:lpstr>Content</vt:lpstr>
      <vt:lpstr>Content</vt:lpstr>
      <vt:lpstr>PowerPoint Presentation</vt:lpstr>
      <vt:lpstr>PowerPoint Presentation</vt:lpstr>
      <vt:lpstr>PowerPoint Presentation</vt:lpstr>
      <vt:lpstr>PowerPoint Presentation</vt:lpstr>
      <vt:lpstr>Communications</vt:lpstr>
      <vt:lpstr>Communications</vt:lpstr>
      <vt:lpstr>Communications</vt:lpstr>
      <vt:lpstr>Communications</vt:lpstr>
      <vt:lpstr>Communications</vt:lpstr>
    </vt:vector>
  </TitlesOfParts>
  <Company>U.S. EPA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Reflections from the  2008 Chesapeake  Executive Council Meeting</dc:title>
  <dc:creator>Mrobin04</dc:creator>
  <cp:lastModifiedBy>Taneyhill, Lauren</cp:lastModifiedBy>
  <cp:revision>272</cp:revision>
  <cp:lastPrinted>2014-05-13T12:02:01Z</cp:lastPrinted>
  <dcterms:created xsi:type="dcterms:W3CDTF">2008-12-09T14:44:21Z</dcterms:created>
  <dcterms:modified xsi:type="dcterms:W3CDTF">2014-06-13T20:06:40Z</dcterms:modified>
</cp:coreProperties>
</file>