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0" r:id="rId3"/>
    <p:sldId id="266"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11/2/2012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Functions &amp; Responsibilities (from the old governance document)</a:t>
            </a:r>
            <a:endParaRPr lang="en-US" dirty="0"/>
          </a:p>
        </p:txBody>
      </p:sp>
      <p:sp>
        <p:nvSpPr>
          <p:cNvPr id="3" name="Content Placeholder 2"/>
          <p:cNvSpPr>
            <a:spLocks noGrp="1"/>
          </p:cNvSpPr>
          <p:nvPr>
            <p:ph idx="1"/>
          </p:nvPr>
        </p:nvSpPr>
        <p:spPr/>
        <p:txBody>
          <a:bodyPr/>
          <a:lstStyle/>
          <a:p>
            <a:pPr lvl="3"/>
            <a:r>
              <a:rPr lang="en-US" dirty="0" smtClean="0"/>
              <a:t>Coordinates the program-level adaptive management system and assists the GITs in the management system cycle as described in section 3.4.1.2.</a:t>
            </a:r>
          </a:p>
          <a:p>
            <a:pPr lvl="3"/>
            <a:r>
              <a:rPr lang="en-US" dirty="0" smtClean="0"/>
              <a:t>The CAP assigns certain desired results, listed below, for topic areas that the Partnering, Leadership and Management Team should focus on.  Strategies to achieve these desired results are described in the CAP.</a:t>
            </a:r>
          </a:p>
          <a:p>
            <a:pPr lvl="4"/>
            <a:r>
              <a:rPr lang="en-US" dirty="0" smtClean="0"/>
              <a:t>Effective infrastructure systems</a:t>
            </a:r>
          </a:p>
          <a:p>
            <a:pPr lvl="4"/>
            <a:r>
              <a:rPr lang="en-US" dirty="0" smtClean="0"/>
              <a:t>Responsive and effective organizational management</a:t>
            </a:r>
          </a:p>
          <a:p>
            <a:pPr lvl="4"/>
            <a:r>
              <a:rPr lang="en-US" dirty="0" smtClean="0"/>
              <a:t>Effective coordination, accountability, and evaluation</a:t>
            </a:r>
          </a:p>
          <a:p>
            <a:pPr lvl="4"/>
            <a:r>
              <a:rPr lang="en-US" dirty="0" smtClean="0"/>
              <a:t>Effective reporting on health and restoration progress and results</a:t>
            </a:r>
          </a:p>
          <a:p>
            <a:pPr lvl="4"/>
            <a:r>
              <a:rPr lang="en-US" dirty="0" smtClean="0"/>
              <a:t>Effective grants, contracts, and inter-agency agreements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Goals</a:t>
            </a:r>
            <a:endParaRPr lang="en-US" dirty="0"/>
          </a:p>
        </p:txBody>
      </p:sp>
      <p:sp>
        <p:nvSpPr>
          <p:cNvPr id="3" name="Content Placeholder 2"/>
          <p:cNvSpPr>
            <a:spLocks noGrp="1"/>
          </p:cNvSpPr>
          <p:nvPr>
            <p:ph idx="1"/>
          </p:nvPr>
        </p:nvSpPr>
        <p:spPr>
          <a:xfrm>
            <a:off x="457200" y="1600201"/>
            <a:ext cx="8382000" cy="4525963"/>
          </a:xfrm>
        </p:spPr>
        <p:txBody>
          <a:bodyPr>
            <a:normAutofit fontScale="85000" lnSpcReduction="20000"/>
          </a:bodyPr>
          <a:lstStyle/>
          <a:p>
            <a:r>
              <a:rPr lang="en-US" sz="3800" dirty="0" smtClean="0"/>
              <a:t>1. Continually improving governance and management to ensure Program effectiveness, efficiency, accountability and partner participation</a:t>
            </a:r>
          </a:p>
          <a:p>
            <a:pPr>
              <a:buNone/>
            </a:pPr>
            <a:r>
              <a:rPr lang="en-US" sz="3800" dirty="0" smtClean="0"/>
              <a:t> </a:t>
            </a:r>
          </a:p>
          <a:p>
            <a:r>
              <a:rPr lang="en-US" sz="3800" dirty="0" smtClean="0"/>
              <a:t>2. Effectively implement adaptive management across the program</a:t>
            </a:r>
          </a:p>
          <a:p>
            <a:pPr>
              <a:buNone/>
            </a:pPr>
            <a:endParaRPr lang="en-US" sz="3800" dirty="0" smtClean="0"/>
          </a:p>
          <a:p>
            <a:r>
              <a:rPr lang="en-US" sz="3800" dirty="0" smtClean="0"/>
              <a:t>3. Effective and efficient governance of the Program </a:t>
            </a:r>
            <a:endParaRPr lang="en-US" sz="3800"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GIT Membership</a:t>
            </a:r>
            <a:endParaRPr lang="en-US" dirty="0"/>
          </a:p>
        </p:txBody>
      </p:sp>
      <p:sp>
        <p:nvSpPr>
          <p:cNvPr id="3" name="Content Placeholder 2"/>
          <p:cNvSpPr>
            <a:spLocks noGrp="1"/>
          </p:cNvSpPr>
          <p:nvPr>
            <p:ph idx="1"/>
          </p:nvPr>
        </p:nvSpPr>
        <p:spPr>
          <a:xfrm>
            <a:off x="457200" y="1600201"/>
            <a:ext cx="8382000" cy="4525963"/>
          </a:xfrm>
        </p:spPr>
        <p:txBody>
          <a:bodyPr>
            <a:normAutofit fontScale="47500" lnSpcReduction="20000"/>
          </a:bodyPr>
          <a:lstStyle/>
          <a:p>
            <a:r>
              <a:rPr lang="en-US" sz="3800" dirty="0" smtClean="0"/>
              <a:t>MB charge: “MB members are asking to identify additional jurisdiction representatives preferably from their policy departments to participate on GIT 6.”</a:t>
            </a:r>
          </a:p>
          <a:p>
            <a:endParaRPr lang="en-US" dirty="0" smtClean="0"/>
          </a:p>
          <a:p>
            <a:r>
              <a:rPr lang="en-US" sz="3800" dirty="0" smtClean="0"/>
              <a:t>Who can we recruit that has the desired competencies?</a:t>
            </a:r>
          </a:p>
          <a:p>
            <a:pPr indent="0">
              <a:lnSpc>
                <a:spcPct val="120000"/>
              </a:lnSpc>
              <a:buNone/>
            </a:pPr>
            <a:r>
              <a:rPr lang="en-US" sz="2900" dirty="0" smtClean="0"/>
              <a:t> 		- familiarity w/ bay restoration and its challenges</a:t>
            </a:r>
          </a:p>
          <a:p>
            <a:pPr indent="0">
              <a:lnSpc>
                <a:spcPct val="120000"/>
              </a:lnSpc>
              <a:buNone/>
            </a:pPr>
            <a:r>
              <a:rPr lang="en-US" sz="2900" dirty="0" smtClean="0"/>
              <a:t>		- organizational management/sociology experience</a:t>
            </a:r>
          </a:p>
          <a:p>
            <a:pPr indent="0">
              <a:lnSpc>
                <a:spcPct val="120000"/>
              </a:lnSpc>
              <a:buNone/>
            </a:pPr>
            <a:r>
              <a:rPr lang="en-US" sz="2900" dirty="0" smtClean="0"/>
              <a:t>		- policy development</a:t>
            </a:r>
          </a:p>
          <a:p>
            <a:pPr indent="0">
              <a:lnSpc>
                <a:spcPct val="120000"/>
              </a:lnSpc>
              <a:buNone/>
            </a:pPr>
            <a:r>
              <a:rPr lang="en-US" sz="2900" dirty="0" smtClean="0"/>
              <a:t>		- group decision making							- performance assessment</a:t>
            </a:r>
          </a:p>
          <a:p>
            <a:pPr indent="0">
              <a:lnSpc>
                <a:spcPct val="120000"/>
              </a:lnSpc>
              <a:buNone/>
            </a:pPr>
            <a:r>
              <a:rPr lang="en-US" sz="2900" dirty="0" smtClean="0"/>
              <a:t>		- strategic planning						                  	- technology application</a:t>
            </a:r>
          </a:p>
          <a:p>
            <a:pPr indent="0">
              <a:lnSpc>
                <a:spcPct val="120000"/>
              </a:lnSpc>
              <a:buNone/>
            </a:pPr>
            <a:r>
              <a:rPr lang="en-US" sz="2900" dirty="0" smtClean="0"/>
              <a:t>		- adaptive management exp. w/ natural resource conservation and management</a:t>
            </a:r>
          </a:p>
          <a:p>
            <a:pPr indent="0">
              <a:lnSpc>
                <a:spcPct val="120000"/>
              </a:lnSpc>
              <a:buNone/>
            </a:pPr>
            <a:r>
              <a:rPr lang="en-US" sz="2900" dirty="0" smtClean="0"/>
              <a:t>		- experience with other large aquatic ecosystem program</a:t>
            </a:r>
          </a:p>
          <a:p>
            <a:endParaRPr lang="en-US" dirty="0" smtClean="0"/>
          </a:p>
          <a:p>
            <a:r>
              <a:rPr lang="en-US" sz="3800" dirty="0" smtClean="0"/>
              <a:t>Proposed due date for submission of names is </a:t>
            </a:r>
            <a:r>
              <a:rPr lang="en-US" sz="3800" dirty="0" smtClean="0">
                <a:solidFill>
                  <a:srgbClr val="FF0000"/>
                </a:solidFill>
              </a:rPr>
              <a:t>November </a:t>
            </a:r>
            <a:r>
              <a:rPr lang="en-US" sz="3800" dirty="0" smtClean="0">
                <a:solidFill>
                  <a:srgbClr val="FF0000"/>
                </a:solidFill>
              </a:rPr>
              <a:t>20</a:t>
            </a:r>
            <a:r>
              <a:rPr lang="en-US" sz="3800" baseline="30000" dirty="0" smtClean="0">
                <a:solidFill>
                  <a:srgbClr val="FF0000"/>
                </a:solidFill>
              </a:rPr>
              <a:t>th</a:t>
            </a:r>
            <a:r>
              <a:rPr lang="en-US" sz="3800" dirty="0" smtClean="0">
                <a:solidFill>
                  <a:srgbClr val="FF0000"/>
                </a:solidFill>
              </a:rPr>
              <a:t>; </a:t>
            </a:r>
            <a:r>
              <a:rPr lang="en-US" sz="3800" dirty="0" smtClean="0">
                <a:solidFill>
                  <a:srgbClr val="FF0000"/>
                </a:solidFill>
              </a:rPr>
              <a:t>two weeks </a:t>
            </a:r>
            <a:r>
              <a:rPr lang="en-US" sz="3800" dirty="0" smtClean="0">
                <a:solidFill>
                  <a:srgbClr val="FF0000"/>
                </a:solidFill>
              </a:rPr>
              <a:t>prior to our next GIT meeting.</a:t>
            </a:r>
            <a:endParaRPr lang="en-US" sz="38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GIT role supporting the short term decision making body</a:t>
            </a:r>
            <a:endParaRPr lang="en-US" dirty="0"/>
          </a:p>
        </p:txBody>
      </p:sp>
      <p:sp>
        <p:nvSpPr>
          <p:cNvPr id="3" name="Content Placeholder 2"/>
          <p:cNvSpPr>
            <a:spLocks noGrp="1"/>
          </p:cNvSpPr>
          <p:nvPr>
            <p:ph idx="1"/>
          </p:nvPr>
        </p:nvSpPr>
        <p:spPr>
          <a:xfrm>
            <a:off x="457200" y="1600201"/>
            <a:ext cx="8229600" cy="4876799"/>
          </a:xfrm>
        </p:spPr>
        <p:txBody>
          <a:bodyPr>
            <a:normAutofit fontScale="62500" lnSpcReduction="20000"/>
          </a:bodyPr>
          <a:lstStyle/>
          <a:p>
            <a:r>
              <a:rPr lang="en-US" dirty="0" smtClean="0"/>
              <a:t>MB charge: “GIT6 will serve as staff to the MB to propose options for a short-term decision-making body on CBP governance and how this body will make decisions. In addition, GIT 6 will develop options for such a body to consider in the following areas”</a:t>
            </a:r>
          </a:p>
          <a:p>
            <a:pPr lvl="1">
              <a:buNone/>
            </a:pPr>
            <a:r>
              <a:rPr lang="en-US" sz="2200" dirty="0" smtClean="0"/>
              <a:t>	1) adopting final CBP partnership goals</a:t>
            </a:r>
          </a:p>
          <a:p>
            <a:pPr lvl="1">
              <a:buNone/>
            </a:pPr>
            <a:r>
              <a:rPr lang="en-US" sz="2200" dirty="0" smtClean="0"/>
              <a:t>	2) changes to structure and membership</a:t>
            </a:r>
          </a:p>
          <a:p>
            <a:pPr lvl="1">
              <a:buNone/>
            </a:pPr>
            <a:r>
              <a:rPr lang="en-US" sz="2200" dirty="0" smtClean="0"/>
              <a:t>	3) changes to rules and procedures</a:t>
            </a:r>
          </a:p>
          <a:p>
            <a:pPr lvl="1">
              <a:buNone/>
            </a:pPr>
            <a:r>
              <a:rPr lang="en-US" sz="2200" dirty="0" smtClean="0"/>
              <a:t>	4) protocols for voting responsibilities and decision making</a:t>
            </a:r>
          </a:p>
          <a:p>
            <a:pPr lvl="1">
              <a:buNone/>
            </a:pPr>
            <a:r>
              <a:rPr lang="en-US" sz="2200" dirty="0" smtClean="0"/>
              <a:t>	5) rules for conflict resolution</a:t>
            </a:r>
          </a:p>
          <a:p>
            <a:pPr lvl="1">
              <a:buNone/>
            </a:pPr>
            <a:r>
              <a:rPr lang="en-US" sz="2200" dirty="0" smtClean="0"/>
              <a:t>	6) fully engaging all partners </a:t>
            </a:r>
          </a:p>
          <a:p>
            <a:pPr lvl="1">
              <a:buNone/>
            </a:pPr>
            <a:endParaRPr lang="en-US" sz="2200" dirty="0" smtClean="0"/>
          </a:p>
          <a:p>
            <a:pPr lvl="1"/>
            <a:r>
              <a:rPr lang="en-US" sz="2200" b="1" dirty="0" smtClean="0"/>
              <a:t>This work supports Stage 2 of the alignment process to determine if there is value to a new bay agreement</a:t>
            </a:r>
          </a:p>
          <a:p>
            <a:endParaRPr lang="en-US" dirty="0" smtClean="0"/>
          </a:p>
          <a:p>
            <a:r>
              <a:rPr lang="en-US" dirty="0" smtClean="0"/>
              <a:t>High level membership. Expected to disband after task is completed.</a:t>
            </a:r>
          </a:p>
          <a:p>
            <a:endParaRPr lang="en-US" dirty="0" smtClean="0"/>
          </a:p>
          <a:p>
            <a:r>
              <a:rPr lang="en-US" dirty="0" smtClean="0"/>
              <a:t>Name suggestions for the group? (other than short-term decision body)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760" y="1219200"/>
            <a:ext cx="24384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GIT 6</a:t>
            </a:r>
          </a:p>
          <a:p>
            <a:pPr algn="ctr"/>
            <a:endParaRPr lang="en-US" dirty="0" smtClean="0">
              <a:solidFill>
                <a:schemeClr val="bg1"/>
              </a:solidFill>
            </a:endParaRPr>
          </a:p>
          <a:p>
            <a:pPr>
              <a:buFontTx/>
              <a:buChar char="-"/>
            </a:pPr>
            <a:r>
              <a:rPr lang="en-US" dirty="0" smtClean="0">
                <a:solidFill>
                  <a:schemeClr val="bg1"/>
                </a:solidFill>
              </a:rPr>
              <a:t> Appoints GIT subgroup to develop suggestions</a:t>
            </a:r>
            <a:endParaRPr lang="en-US" dirty="0"/>
          </a:p>
        </p:txBody>
      </p:sp>
      <p:sp>
        <p:nvSpPr>
          <p:cNvPr id="9" name="Rectangle 8"/>
          <p:cNvSpPr/>
          <p:nvPr/>
        </p:nvSpPr>
        <p:spPr>
          <a:xfrm>
            <a:off x="3200400" y="533401"/>
            <a:ext cx="2590800" cy="28955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GIT 6 Subgroup</a:t>
            </a:r>
          </a:p>
          <a:p>
            <a:pPr>
              <a:buFontTx/>
              <a:buChar char="-"/>
            </a:pPr>
            <a:r>
              <a:rPr lang="en-US" sz="2400" dirty="0" smtClean="0">
                <a:solidFill>
                  <a:schemeClr val="bg1"/>
                </a:solidFill>
              </a:rPr>
              <a:t> </a:t>
            </a:r>
            <a:r>
              <a:rPr lang="en-US" sz="1400" dirty="0" smtClean="0">
                <a:solidFill>
                  <a:schemeClr val="bg1"/>
                </a:solidFill>
              </a:rPr>
              <a:t>Develops options for addressing potential new </a:t>
            </a:r>
            <a:r>
              <a:rPr lang="en-US" sz="1400" dirty="0" smtClean="0">
                <a:solidFill>
                  <a:srgbClr val="FFFF00"/>
                </a:solidFill>
              </a:rPr>
              <a:t>agreement</a:t>
            </a:r>
            <a:r>
              <a:rPr lang="en-US" sz="1400" dirty="0" smtClean="0">
                <a:solidFill>
                  <a:schemeClr val="bg1"/>
                </a:solidFill>
              </a:rPr>
              <a:t>.  What agreement  style options are there?</a:t>
            </a:r>
          </a:p>
          <a:p>
            <a:pPr>
              <a:buFontTx/>
              <a:buChar char="-"/>
            </a:pPr>
            <a:r>
              <a:rPr lang="en-US" sz="1400" dirty="0" smtClean="0">
                <a:solidFill>
                  <a:schemeClr val="bg1"/>
                </a:solidFill>
              </a:rPr>
              <a:t> Develops options for addressing </a:t>
            </a:r>
            <a:r>
              <a:rPr lang="en-US" sz="1400" dirty="0" smtClean="0">
                <a:solidFill>
                  <a:srgbClr val="FFFF00"/>
                </a:solidFill>
              </a:rPr>
              <a:t>governance</a:t>
            </a:r>
            <a:r>
              <a:rPr lang="en-US" sz="1400" dirty="0" smtClean="0">
                <a:solidFill>
                  <a:schemeClr val="bg1"/>
                </a:solidFill>
              </a:rPr>
              <a:t> issues</a:t>
            </a:r>
          </a:p>
          <a:p>
            <a:pPr>
              <a:buFontTx/>
              <a:buChar char="-"/>
            </a:pPr>
            <a:r>
              <a:rPr lang="en-US" sz="1400" dirty="0" smtClean="0">
                <a:solidFill>
                  <a:schemeClr val="bg1"/>
                </a:solidFill>
              </a:rPr>
              <a:t>Tracks refinements to GIT </a:t>
            </a:r>
            <a:r>
              <a:rPr lang="en-US" sz="1400" dirty="0" smtClean="0">
                <a:solidFill>
                  <a:srgbClr val="FFFF00"/>
                </a:solidFill>
              </a:rPr>
              <a:t>goals</a:t>
            </a:r>
          </a:p>
          <a:p>
            <a:pPr>
              <a:buFontTx/>
              <a:buChar char="-"/>
            </a:pPr>
            <a:r>
              <a:rPr lang="en-US" sz="1400" dirty="0" smtClean="0">
                <a:solidFill>
                  <a:srgbClr val="FFFF00"/>
                </a:solidFill>
              </a:rPr>
              <a:t>Protocol</a:t>
            </a:r>
            <a:r>
              <a:rPr lang="en-US" sz="1400" dirty="0" smtClean="0">
                <a:solidFill>
                  <a:schemeClr val="bg1"/>
                </a:solidFill>
              </a:rPr>
              <a:t> for short-term decision body</a:t>
            </a:r>
          </a:p>
          <a:p>
            <a:pPr>
              <a:buFontTx/>
              <a:buChar char="-"/>
            </a:pPr>
            <a:r>
              <a:rPr lang="en-US" sz="1400" dirty="0" smtClean="0">
                <a:solidFill>
                  <a:schemeClr val="bg1"/>
                </a:solidFill>
              </a:rPr>
              <a:t> Presents options to MB</a:t>
            </a:r>
            <a:endParaRPr lang="en-US" sz="1400" dirty="0"/>
          </a:p>
        </p:txBody>
      </p:sp>
      <p:sp>
        <p:nvSpPr>
          <p:cNvPr id="18" name="Rectangle 17"/>
          <p:cNvSpPr/>
          <p:nvPr/>
        </p:nvSpPr>
        <p:spPr>
          <a:xfrm>
            <a:off x="6553200" y="758768"/>
            <a:ext cx="22860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MB</a:t>
            </a:r>
          </a:p>
          <a:p>
            <a:pPr>
              <a:buFontTx/>
              <a:buChar char="-"/>
            </a:pPr>
            <a:r>
              <a:rPr lang="en-US" sz="1600" dirty="0" smtClean="0">
                <a:solidFill>
                  <a:schemeClr val="bg1"/>
                </a:solidFill>
              </a:rPr>
              <a:t> </a:t>
            </a:r>
            <a:r>
              <a:rPr lang="en-US" sz="1400" dirty="0" smtClean="0">
                <a:solidFill>
                  <a:schemeClr val="bg1"/>
                </a:solidFill>
              </a:rPr>
              <a:t>Deliberates &amp; approves materials for PSC consideration</a:t>
            </a:r>
          </a:p>
          <a:p>
            <a:pPr lvl="1">
              <a:buFontTx/>
              <a:buChar char="-"/>
            </a:pPr>
            <a:r>
              <a:rPr lang="en-US" sz="1400" dirty="0" smtClean="0">
                <a:solidFill>
                  <a:schemeClr val="bg1"/>
                </a:solidFill>
              </a:rPr>
              <a:t> Agreement style</a:t>
            </a:r>
          </a:p>
          <a:p>
            <a:pPr lvl="1">
              <a:buFontTx/>
              <a:buChar char="-"/>
            </a:pPr>
            <a:r>
              <a:rPr lang="en-US" sz="1400" dirty="0" smtClean="0">
                <a:solidFill>
                  <a:schemeClr val="bg1"/>
                </a:solidFill>
              </a:rPr>
              <a:t> Governance options</a:t>
            </a:r>
          </a:p>
          <a:p>
            <a:pPr lvl="1">
              <a:buFontTx/>
              <a:buChar char="-"/>
            </a:pPr>
            <a:r>
              <a:rPr lang="en-US" sz="1400" dirty="0" smtClean="0">
                <a:solidFill>
                  <a:schemeClr val="bg1"/>
                </a:solidFill>
              </a:rPr>
              <a:t> Goals</a:t>
            </a:r>
          </a:p>
          <a:p>
            <a:pPr lvl="1">
              <a:buFontTx/>
              <a:buChar char="-"/>
            </a:pPr>
            <a:r>
              <a:rPr lang="en-US" sz="1400" dirty="0" smtClean="0">
                <a:solidFill>
                  <a:schemeClr val="bg1"/>
                </a:solidFill>
              </a:rPr>
              <a:t> Protocol for stage 3</a:t>
            </a:r>
            <a:r>
              <a:rPr lang="en-US" sz="1600" dirty="0" smtClean="0">
                <a:solidFill>
                  <a:schemeClr val="bg1"/>
                </a:solidFill>
              </a:rPr>
              <a:t>	</a:t>
            </a:r>
            <a:endParaRPr lang="en-US" sz="1600" dirty="0">
              <a:solidFill>
                <a:schemeClr val="bg1"/>
              </a:solidFill>
            </a:endParaRPr>
          </a:p>
        </p:txBody>
      </p:sp>
      <p:sp>
        <p:nvSpPr>
          <p:cNvPr id="6" name="Right Arrow 5"/>
          <p:cNvSpPr/>
          <p:nvPr/>
        </p:nvSpPr>
        <p:spPr>
          <a:xfrm>
            <a:off x="2610256" y="1600200"/>
            <a:ext cx="5334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5867400" y="1600200"/>
            <a:ext cx="609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Up-Down Arrow 20"/>
          <p:cNvSpPr/>
          <p:nvPr/>
        </p:nvSpPr>
        <p:spPr>
          <a:xfrm>
            <a:off x="7467600" y="2837248"/>
            <a:ext cx="381000" cy="72632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553200" y="3654368"/>
            <a:ext cx="2438400" cy="2213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PSC/EC/FLCD</a:t>
            </a:r>
          </a:p>
          <a:p>
            <a:pPr>
              <a:buFontTx/>
              <a:buChar char="-"/>
            </a:pPr>
            <a:r>
              <a:rPr lang="en-US" sz="1600" dirty="0" smtClean="0">
                <a:solidFill>
                  <a:schemeClr val="bg1"/>
                </a:solidFill>
              </a:rPr>
              <a:t> </a:t>
            </a:r>
            <a:r>
              <a:rPr lang="en-US" sz="1400" dirty="0" smtClean="0">
                <a:solidFill>
                  <a:schemeClr val="bg1"/>
                </a:solidFill>
              </a:rPr>
              <a:t>Deliberates &amp; approves materials for short-term decision body</a:t>
            </a:r>
          </a:p>
          <a:p>
            <a:pPr lvl="1">
              <a:buFontTx/>
              <a:buChar char="-"/>
            </a:pPr>
            <a:r>
              <a:rPr lang="en-US" sz="1400" dirty="0" smtClean="0">
                <a:solidFill>
                  <a:schemeClr val="bg1"/>
                </a:solidFill>
              </a:rPr>
              <a:t> Preferred agreement style</a:t>
            </a:r>
          </a:p>
          <a:p>
            <a:pPr lvl="1">
              <a:buFontTx/>
              <a:buChar char="-"/>
            </a:pPr>
            <a:r>
              <a:rPr lang="en-US" sz="1400" dirty="0" smtClean="0">
                <a:solidFill>
                  <a:schemeClr val="bg1"/>
                </a:solidFill>
              </a:rPr>
              <a:t> Governance options</a:t>
            </a:r>
          </a:p>
          <a:p>
            <a:pPr lvl="1">
              <a:buFontTx/>
              <a:buChar char="-"/>
            </a:pPr>
            <a:r>
              <a:rPr lang="en-US" sz="1400" dirty="0" smtClean="0">
                <a:solidFill>
                  <a:schemeClr val="bg1"/>
                </a:solidFill>
              </a:rPr>
              <a:t> Goals</a:t>
            </a:r>
          </a:p>
          <a:p>
            <a:pPr lvl="1">
              <a:buFontTx/>
              <a:buChar char="-"/>
            </a:pPr>
            <a:r>
              <a:rPr lang="en-US" sz="1400" dirty="0" smtClean="0">
                <a:solidFill>
                  <a:schemeClr val="bg1"/>
                </a:solidFill>
              </a:rPr>
              <a:t> Protocol for stage 3</a:t>
            </a:r>
            <a:endParaRPr lang="en-US" sz="1400" dirty="0"/>
          </a:p>
        </p:txBody>
      </p:sp>
      <p:sp>
        <p:nvSpPr>
          <p:cNvPr id="25" name="Right Arrow 24"/>
          <p:cNvSpPr/>
          <p:nvPr/>
        </p:nvSpPr>
        <p:spPr>
          <a:xfrm rot="10800000">
            <a:off x="5428032" y="3962400"/>
            <a:ext cx="990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743200" y="3657600"/>
            <a:ext cx="25908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Decision Body (Stage 3) with GIT 6 Support</a:t>
            </a:r>
          </a:p>
          <a:p>
            <a:pPr algn="ctr"/>
            <a:endParaRPr lang="en-US" dirty="0" smtClean="0">
              <a:solidFill>
                <a:schemeClr val="bg1"/>
              </a:solidFill>
            </a:endParaRPr>
          </a:p>
          <a:p>
            <a:pPr>
              <a:buFontTx/>
              <a:buChar char="-"/>
            </a:pPr>
            <a:r>
              <a:rPr lang="en-US" sz="1400" dirty="0" smtClean="0">
                <a:solidFill>
                  <a:schemeClr val="bg1"/>
                </a:solidFill>
              </a:rPr>
              <a:t> Determines style and drafts new agreement</a:t>
            </a:r>
          </a:p>
          <a:p>
            <a:pPr>
              <a:buFontTx/>
              <a:buChar char="-"/>
            </a:pPr>
            <a:r>
              <a:rPr lang="en-US" sz="1400" dirty="0" smtClean="0">
                <a:solidFill>
                  <a:schemeClr val="bg1"/>
                </a:solidFill>
              </a:rPr>
              <a:t>  Selects governance changes</a:t>
            </a:r>
          </a:p>
          <a:p>
            <a:pPr>
              <a:buFontTx/>
              <a:buChar char="-"/>
            </a:pPr>
            <a:r>
              <a:rPr lang="en-US" sz="1400" dirty="0" smtClean="0">
                <a:solidFill>
                  <a:schemeClr val="bg1"/>
                </a:solidFill>
              </a:rPr>
              <a:t> Adopts goals</a:t>
            </a:r>
          </a:p>
          <a:p>
            <a:pPr>
              <a:buFontTx/>
              <a:buChar char="-"/>
            </a:pPr>
            <a:r>
              <a:rPr lang="en-US" sz="1400" dirty="0" smtClean="0">
                <a:solidFill>
                  <a:schemeClr val="bg1"/>
                </a:solidFill>
              </a:rPr>
              <a:t> Develops implementation plan</a:t>
            </a:r>
          </a:p>
        </p:txBody>
      </p:sp>
      <p:sp>
        <p:nvSpPr>
          <p:cNvPr id="29" name="Right Arrow 28"/>
          <p:cNvSpPr/>
          <p:nvPr/>
        </p:nvSpPr>
        <p:spPr>
          <a:xfrm rot="10800000">
            <a:off x="1981200" y="4343400"/>
            <a:ext cx="533399"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53440" y="3962400"/>
            <a:ext cx="15240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Stage 4</a:t>
            </a:r>
          </a:p>
          <a:p>
            <a:pPr>
              <a:buFontTx/>
              <a:buChar char="-"/>
            </a:pPr>
            <a:r>
              <a:rPr lang="en-US" sz="2400" dirty="0" smtClean="0">
                <a:solidFill>
                  <a:schemeClr val="bg1"/>
                </a:solidFill>
              </a:rPr>
              <a:t> </a:t>
            </a:r>
            <a:r>
              <a:rPr lang="en-US" dirty="0" smtClean="0">
                <a:solidFill>
                  <a:schemeClr val="bg1"/>
                </a:solidFill>
              </a:rPr>
              <a:t>Adopt and Implement</a:t>
            </a:r>
            <a:endParaRPr lang="en-US" dirty="0"/>
          </a:p>
        </p:txBody>
      </p:sp>
      <p:sp>
        <p:nvSpPr>
          <p:cNvPr id="38" name="TextBox 37"/>
          <p:cNvSpPr txBox="1"/>
          <p:nvPr/>
        </p:nvSpPr>
        <p:spPr>
          <a:xfrm>
            <a:off x="152400" y="228600"/>
            <a:ext cx="2819400" cy="646331"/>
          </a:xfrm>
          <a:prstGeom prst="rect">
            <a:avLst/>
          </a:prstGeom>
          <a:noFill/>
        </p:spPr>
        <p:txBody>
          <a:bodyPr wrap="square" rtlCol="0">
            <a:spAutoFit/>
          </a:bodyPr>
          <a:lstStyle/>
          <a:p>
            <a:r>
              <a:rPr lang="en-US" i="1" dirty="0" smtClean="0"/>
              <a:t>Proposed Process for CBP Organizational Coordination</a:t>
            </a:r>
            <a:endParaRPr lang="en-US" i="1" dirty="0"/>
          </a:p>
        </p:txBody>
      </p:sp>
      <p:sp>
        <p:nvSpPr>
          <p:cNvPr id="39" name="TextBox 38"/>
          <p:cNvSpPr txBox="1"/>
          <p:nvPr/>
        </p:nvSpPr>
        <p:spPr>
          <a:xfrm>
            <a:off x="5486400" y="4419600"/>
            <a:ext cx="990600" cy="1169551"/>
          </a:xfrm>
          <a:prstGeom prst="rect">
            <a:avLst/>
          </a:prstGeom>
          <a:noFill/>
        </p:spPr>
        <p:txBody>
          <a:bodyPr wrap="square" rtlCol="0">
            <a:spAutoFit/>
          </a:bodyPr>
          <a:lstStyle/>
          <a:p>
            <a:r>
              <a:rPr lang="en-US" sz="1400" dirty="0" smtClean="0"/>
              <a:t>GIT 6 Support to form Decision Body</a:t>
            </a:r>
            <a:endParaRPr lang="en-US"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335</Words>
  <Application>Microsoft Office PowerPoint</Application>
  <PresentationFormat>On-screen Show (4:3)</PresentationFormat>
  <Paragraphs>72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Key Functions &amp; Responsibilities (from the old governance document)</vt:lpstr>
      <vt:lpstr>Current Goals</vt:lpstr>
      <vt:lpstr>GIT Membership</vt:lpstr>
      <vt:lpstr>GIT role supporting the short term decision making body</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Tim Wilke</dc:creator>
  <cp:lastModifiedBy>Tim Wilke</cp:lastModifiedBy>
  <cp:revision>176</cp:revision>
  <dcterms:created xsi:type="dcterms:W3CDTF">2006-08-16T00:00:00Z</dcterms:created>
  <dcterms:modified xsi:type="dcterms:W3CDTF">2012-11-02T15:31:32Z</dcterms:modified>
</cp:coreProperties>
</file>