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81" r:id="rId2"/>
  </p:sldMasterIdLst>
  <p:notesMasterIdLst>
    <p:notesMasterId r:id="rId18"/>
  </p:notesMasterIdLst>
  <p:handoutMasterIdLst>
    <p:handoutMasterId r:id="rId19"/>
  </p:handoutMasterIdLst>
  <p:sldIdLst>
    <p:sldId id="256" r:id="rId3"/>
    <p:sldId id="926" r:id="rId4"/>
    <p:sldId id="922" r:id="rId5"/>
    <p:sldId id="916" r:id="rId6"/>
    <p:sldId id="918" r:id="rId7"/>
    <p:sldId id="919" r:id="rId8"/>
    <p:sldId id="910" r:id="rId9"/>
    <p:sldId id="929" r:id="rId10"/>
    <p:sldId id="909" r:id="rId11"/>
    <p:sldId id="931" r:id="rId12"/>
    <p:sldId id="914" r:id="rId13"/>
    <p:sldId id="906" r:id="rId14"/>
    <p:sldId id="924" r:id="rId15"/>
    <p:sldId id="920" r:id="rId16"/>
    <p:sldId id="745" r:id="rId1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71F1B"/>
    <a:srgbClr val="C8C9C1"/>
    <a:srgbClr val="808080"/>
    <a:srgbClr val="8E3F32"/>
    <a:srgbClr val="000000"/>
    <a:srgbClr val="E1241F"/>
    <a:srgbClr val="B9E1FF"/>
    <a:srgbClr val="33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5" autoAdjust="0"/>
    <p:restoredTop sz="78536" autoAdjust="0"/>
  </p:normalViewPr>
  <p:slideViewPr>
    <p:cSldViewPr snapToGrid="0">
      <p:cViewPr>
        <p:scale>
          <a:sx n="90" d="100"/>
          <a:sy n="90" d="100"/>
        </p:scale>
        <p:origin x="-1644" y="36"/>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00" d="100"/>
        <a:sy n="100" d="100"/>
      </p:scale>
      <p:origin x="0" y="0"/>
    </p:cViewPr>
  </p:sorter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hdr" sz="quarter"/>
          </p:nvPr>
        </p:nvSpPr>
        <p:spPr bwMode="auto">
          <a:xfrm>
            <a:off x="1" y="0"/>
            <a:ext cx="3170248" cy="479009"/>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lvl1pPr defTabSz="965277">
              <a:defRPr sz="1200"/>
            </a:lvl1pPr>
          </a:lstStyle>
          <a:p>
            <a:endParaRPr lang="en-US"/>
          </a:p>
        </p:txBody>
      </p:sp>
      <p:sp>
        <p:nvSpPr>
          <p:cNvPr id="233475" name="Rectangle 3"/>
          <p:cNvSpPr>
            <a:spLocks noGrp="1" noChangeArrowheads="1"/>
          </p:cNvSpPr>
          <p:nvPr>
            <p:ph type="dt" sz="quarter" idx="1"/>
          </p:nvPr>
        </p:nvSpPr>
        <p:spPr bwMode="auto">
          <a:xfrm>
            <a:off x="4143312" y="0"/>
            <a:ext cx="3170248" cy="479009"/>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lvl1pPr algn="r" defTabSz="965277">
              <a:defRPr sz="1200"/>
            </a:lvl1pPr>
          </a:lstStyle>
          <a:p>
            <a:endParaRPr lang="en-US"/>
          </a:p>
        </p:txBody>
      </p:sp>
      <p:sp>
        <p:nvSpPr>
          <p:cNvPr id="233476" name="Rectangle 4"/>
          <p:cNvSpPr>
            <a:spLocks noGrp="1" noChangeArrowheads="1"/>
          </p:cNvSpPr>
          <p:nvPr>
            <p:ph type="ftr" sz="quarter" idx="2"/>
          </p:nvPr>
        </p:nvSpPr>
        <p:spPr bwMode="auto">
          <a:xfrm>
            <a:off x="1" y="9120573"/>
            <a:ext cx="3170248" cy="479009"/>
          </a:xfrm>
          <a:prstGeom prst="rect">
            <a:avLst/>
          </a:prstGeom>
          <a:noFill/>
          <a:ln w="9525">
            <a:noFill/>
            <a:miter lim="800000"/>
            <a:headEnd/>
            <a:tailEnd/>
          </a:ln>
          <a:effectLst/>
        </p:spPr>
        <p:txBody>
          <a:bodyPr vert="horz" wrap="square" lIns="96649" tIns="48324" rIns="96649" bIns="48324" numCol="1" anchor="b" anchorCtr="0" compatLnSpc="1">
            <a:prstTxWarp prst="textNoShape">
              <a:avLst/>
            </a:prstTxWarp>
          </a:bodyPr>
          <a:lstStyle>
            <a:lvl1pPr defTabSz="965277">
              <a:defRPr sz="1200"/>
            </a:lvl1pPr>
          </a:lstStyle>
          <a:p>
            <a:endParaRPr lang="en-US"/>
          </a:p>
        </p:txBody>
      </p:sp>
      <p:sp>
        <p:nvSpPr>
          <p:cNvPr id="233477" name="Rectangle 5"/>
          <p:cNvSpPr>
            <a:spLocks noGrp="1" noChangeArrowheads="1"/>
          </p:cNvSpPr>
          <p:nvPr>
            <p:ph type="sldNum" sz="quarter" idx="3"/>
          </p:nvPr>
        </p:nvSpPr>
        <p:spPr bwMode="auto">
          <a:xfrm>
            <a:off x="4143312" y="9120573"/>
            <a:ext cx="3170248" cy="479009"/>
          </a:xfrm>
          <a:prstGeom prst="rect">
            <a:avLst/>
          </a:prstGeom>
          <a:noFill/>
          <a:ln w="9525">
            <a:noFill/>
            <a:miter lim="800000"/>
            <a:headEnd/>
            <a:tailEnd/>
          </a:ln>
          <a:effectLst/>
        </p:spPr>
        <p:txBody>
          <a:bodyPr vert="horz" wrap="square" lIns="96649" tIns="48324" rIns="96649" bIns="48324" numCol="1" anchor="b" anchorCtr="0" compatLnSpc="1">
            <a:prstTxWarp prst="textNoShape">
              <a:avLst/>
            </a:prstTxWarp>
          </a:bodyPr>
          <a:lstStyle>
            <a:lvl1pPr algn="r" defTabSz="965277">
              <a:defRPr sz="1200"/>
            </a:lvl1pPr>
          </a:lstStyle>
          <a:p>
            <a:fld id="{6FB45313-C1C9-42FC-AFE1-969F18EAA74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1" y="0"/>
            <a:ext cx="3170248" cy="479009"/>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lvl1pPr defTabSz="965277">
              <a:defRPr sz="1200"/>
            </a:lvl1pPr>
          </a:lstStyle>
          <a:p>
            <a:endParaRPr lang="en-US"/>
          </a:p>
        </p:txBody>
      </p:sp>
      <p:sp>
        <p:nvSpPr>
          <p:cNvPr id="47107" name="Rectangle 3"/>
          <p:cNvSpPr>
            <a:spLocks noGrp="1" noChangeArrowheads="1"/>
          </p:cNvSpPr>
          <p:nvPr>
            <p:ph type="dt" idx="1"/>
          </p:nvPr>
        </p:nvSpPr>
        <p:spPr bwMode="auto">
          <a:xfrm>
            <a:off x="4143312" y="0"/>
            <a:ext cx="3170248" cy="479009"/>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lvl1pPr algn="r" defTabSz="965277">
              <a:defRPr sz="1200"/>
            </a:lvl1pPr>
          </a:lstStyle>
          <a:p>
            <a:endParaRPr lang="en-US"/>
          </a:p>
        </p:txBody>
      </p:sp>
      <p:sp>
        <p:nvSpPr>
          <p:cNvPr id="47108"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a:effectLst/>
        </p:spPr>
      </p:sp>
      <p:sp>
        <p:nvSpPr>
          <p:cNvPr id="47109" name="Rectangle 5"/>
          <p:cNvSpPr>
            <a:spLocks noGrp="1" noChangeArrowheads="1"/>
          </p:cNvSpPr>
          <p:nvPr>
            <p:ph type="body" sz="quarter" idx="3"/>
          </p:nvPr>
        </p:nvSpPr>
        <p:spPr bwMode="auto">
          <a:xfrm>
            <a:off x="731849" y="4560287"/>
            <a:ext cx="5851504" cy="4320783"/>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10" name="Rectangle 6"/>
          <p:cNvSpPr>
            <a:spLocks noGrp="1" noChangeArrowheads="1"/>
          </p:cNvSpPr>
          <p:nvPr>
            <p:ph type="ftr" sz="quarter" idx="4"/>
          </p:nvPr>
        </p:nvSpPr>
        <p:spPr bwMode="auto">
          <a:xfrm>
            <a:off x="1" y="9120573"/>
            <a:ext cx="3170248" cy="479009"/>
          </a:xfrm>
          <a:prstGeom prst="rect">
            <a:avLst/>
          </a:prstGeom>
          <a:noFill/>
          <a:ln w="9525">
            <a:noFill/>
            <a:miter lim="800000"/>
            <a:headEnd/>
            <a:tailEnd/>
          </a:ln>
          <a:effectLst/>
        </p:spPr>
        <p:txBody>
          <a:bodyPr vert="horz" wrap="square" lIns="96649" tIns="48324" rIns="96649" bIns="48324" numCol="1" anchor="b" anchorCtr="0" compatLnSpc="1">
            <a:prstTxWarp prst="textNoShape">
              <a:avLst/>
            </a:prstTxWarp>
          </a:bodyPr>
          <a:lstStyle>
            <a:lvl1pPr defTabSz="965277">
              <a:defRPr sz="1200"/>
            </a:lvl1pPr>
          </a:lstStyle>
          <a:p>
            <a:endParaRPr lang="en-US"/>
          </a:p>
        </p:txBody>
      </p:sp>
      <p:sp>
        <p:nvSpPr>
          <p:cNvPr id="47111" name="Rectangle 7"/>
          <p:cNvSpPr>
            <a:spLocks noGrp="1" noChangeArrowheads="1"/>
          </p:cNvSpPr>
          <p:nvPr>
            <p:ph type="sldNum" sz="quarter" idx="5"/>
          </p:nvPr>
        </p:nvSpPr>
        <p:spPr bwMode="auto">
          <a:xfrm>
            <a:off x="4143312" y="9120573"/>
            <a:ext cx="3170248" cy="479009"/>
          </a:xfrm>
          <a:prstGeom prst="rect">
            <a:avLst/>
          </a:prstGeom>
          <a:noFill/>
          <a:ln w="9525">
            <a:noFill/>
            <a:miter lim="800000"/>
            <a:headEnd/>
            <a:tailEnd/>
          </a:ln>
          <a:effectLst/>
        </p:spPr>
        <p:txBody>
          <a:bodyPr vert="horz" wrap="square" lIns="96649" tIns="48324" rIns="96649" bIns="48324" numCol="1" anchor="b" anchorCtr="0" compatLnSpc="1">
            <a:prstTxWarp prst="textNoShape">
              <a:avLst/>
            </a:prstTxWarp>
          </a:bodyPr>
          <a:lstStyle>
            <a:lvl1pPr algn="r" defTabSz="965277">
              <a:defRPr sz="1200"/>
            </a:lvl1pPr>
          </a:lstStyle>
          <a:p>
            <a:fld id="{34B8BCC4-F126-4346-A734-53A3C94E980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09BC4-C2E0-4AF6-AD98-737148574A59}" type="slidenum">
              <a:rPr lang="en-US"/>
              <a:pPr/>
              <a:t>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8BCC4-F126-4346-A734-53A3C94E980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BD8194-0604-4862-AE0E-C7377FFF4077}" type="slidenum">
              <a:rPr lang="en-US"/>
              <a:pPr/>
              <a:t>11</a:t>
            </a:fld>
            <a:endParaRPr lang="en-US"/>
          </a:p>
        </p:txBody>
      </p:sp>
      <p:sp>
        <p:nvSpPr>
          <p:cNvPr id="35842" name="Rectangle 2"/>
          <p:cNvSpPr>
            <a:spLocks noGrp="1" noRot="1" noChangeAspect="1" noChangeArrowheads="1" noTextEdit="1"/>
          </p:cNvSpPr>
          <p:nvPr>
            <p:ph type="sldImg"/>
          </p:nvPr>
        </p:nvSpPr>
        <p:spPr>
          <a:xfrm>
            <a:off x="1258888" y="719138"/>
            <a:ext cx="4800600" cy="3600450"/>
          </a:xfrm>
          <a:ln/>
        </p:spPr>
      </p:sp>
      <p:sp>
        <p:nvSpPr>
          <p:cNvPr id="35843" name="Rectangle 3"/>
          <p:cNvSpPr>
            <a:spLocks noGrp="1" noChangeArrowheads="1"/>
          </p:cNvSpPr>
          <p:nvPr>
            <p:ph type="body" idx="1"/>
          </p:nvPr>
        </p:nvSpPr>
        <p:spPr>
          <a:xfrm>
            <a:off x="975361" y="4560571"/>
            <a:ext cx="5364480" cy="4322207"/>
          </a:xfr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9BAA5-33EF-4E5C-8D1B-A1B32221DA4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9BAA5-33EF-4E5C-8D1B-A1B32221DA4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B8BCC4-F126-4346-A734-53A3C94E980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8F131-055D-4D95-9DF0-9CD2B7511270}" type="slidenum">
              <a:rPr lang="en-US"/>
              <a:pPr/>
              <a:t>15</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8BCC4-F126-4346-A734-53A3C94E980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4E5E8-B2A9-4780-9FF8-1F8C2C929AB8}" type="slidenum">
              <a:rPr lang="en-US"/>
              <a:pPr/>
              <a:t>3</a:t>
            </a:fld>
            <a:endParaRPr lang="en-US"/>
          </a:p>
        </p:txBody>
      </p:sp>
      <p:sp>
        <p:nvSpPr>
          <p:cNvPr id="41986" name="Rectangle 2"/>
          <p:cNvSpPr>
            <a:spLocks noGrp="1" noRot="1" noChangeAspect="1" noChangeArrowheads="1" noTextEdit="1"/>
          </p:cNvSpPr>
          <p:nvPr>
            <p:ph type="sldImg"/>
          </p:nvPr>
        </p:nvSpPr>
        <p:spPr>
          <a:xfrm>
            <a:off x="1258888" y="719138"/>
            <a:ext cx="4799012" cy="3598862"/>
          </a:xfrm>
          <a:ln/>
        </p:spPr>
      </p:sp>
      <p:sp>
        <p:nvSpPr>
          <p:cNvPr id="41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B8BCC4-F126-4346-A734-53A3C94E980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8BCC4-F126-4346-A734-53A3C94E980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8BCC4-F126-4346-A734-53A3C94E980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8BCC4-F126-4346-A734-53A3C94E980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77D4D-8D54-4B75-B80C-E0B88254EB2A}" type="slidenum">
              <a:rPr lang="en-US"/>
              <a:pPr/>
              <a:t>8</a:t>
            </a:fld>
            <a:endParaRPr lang="en-US"/>
          </a:p>
        </p:txBody>
      </p:sp>
      <p:sp>
        <p:nvSpPr>
          <p:cNvPr id="883714" name="Rectangle 2"/>
          <p:cNvSpPr>
            <a:spLocks noGrp="1" noRot="1" noChangeAspect="1" noChangeArrowheads="1" noTextEdit="1"/>
          </p:cNvSpPr>
          <p:nvPr>
            <p:ph type="sldImg"/>
          </p:nvPr>
        </p:nvSpPr>
        <p:spPr>
          <a:xfrm>
            <a:off x="1258888" y="719138"/>
            <a:ext cx="4799012" cy="3598862"/>
          </a:xfrm>
          <a:ln/>
        </p:spPr>
      </p:sp>
      <p:sp>
        <p:nvSpPr>
          <p:cNvPr id="883715" name="Rectangle 3"/>
          <p:cNvSpPr>
            <a:spLocks noGrp="1" noChangeArrowheads="1"/>
          </p:cNvSpPr>
          <p:nvPr>
            <p:ph type="body" idx="1"/>
          </p:nvPr>
        </p:nvSpPr>
        <p:spPr>
          <a:xfrm>
            <a:off x="731849" y="4558669"/>
            <a:ext cx="5851504" cy="4322400"/>
          </a:xfrm>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2284F-62B7-4D0C-B204-EA0856A1C7BA}" type="slidenum">
              <a:rPr lang="en-US"/>
              <a:pPr/>
              <a:t>9</a:t>
            </a:fld>
            <a:endParaRPr lang="en-US"/>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0" y="0"/>
            <a:ext cx="1752600" cy="4876800"/>
          </a:xfrm>
          <a:prstGeom prst="rect">
            <a:avLst/>
          </a:prstGeom>
          <a:solidFill>
            <a:schemeClr val="accent1"/>
          </a:solidFill>
          <a:ln w="9525">
            <a:noFill/>
            <a:miter lim="800000"/>
            <a:headEnd/>
            <a:tailEnd/>
          </a:ln>
          <a:effectLst/>
        </p:spPr>
        <p:txBody>
          <a:bodyPr wrap="none" anchor="ctr"/>
          <a:lstStyle/>
          <a:p>
            <a:pPr algn="ctr"/>
            <a:endParaRPr lang="en-US" sz="2400">
              <a:latin typeface="Times New Roman" pitchFamily="18" charset="0"/>
            </a:endParaRPr>
          </a:p>
        </p:txBody>
      </p:sp>
      <p:sp>
        <p:nvSpPr>
          <p:cNvPr id="37893" name="Rectangle 5"/>
          <p:cNvSpPr>
            <a:spLocks noChangeArrowheads="1"/>
          </p:cNvSpPr>
          <p:nvPr/>
        </p:nvSpPr>
        <p:spPr bwMode="ltGray">
          <a:xfrm>
            <a:off x="990600" y="3695700"/>
            <a:ext cx="7772400" cy="2120900"/>
          </a:xfrm>
          <a:prstGeom prst="rect">
            <a:avLst/>
          </a:prstGeom>
          <a:solidFill>
            <a:schemeClr val="bg2"/>
          </a:solidFill>
          <a:ln w="9525">
            <a:noFill/>
            <a:miter lim="800000"/>
            <a:headEnd/>
            <a:tailEnd/>
          </a:ln>
          <a:effectLst/>
        </p:spPr>
        <p:txBody>
          <a:bodyPr wrap="none" anchor="ctr"/>
          <a:lstStyle/>
          <a:p>
            <a:pPr algn="ctr"/>
            <a:endParaRPr lang="en-US" sz="2400">
              <a:latin typeface="Times New Roman" pitchFamily="18" charset="0"/>
            </a:endParaRPr>
          </a:p>
        </p:txBody>
      </p:sp>
      <p:sp>
        <p:nvSpPr>
          <p:cNvPr id="37894" name="Rectangle 6"/>
          <p:cNvSpPr>
            <a:spLocks noChangeArrowheads="1"/>
          </p:cNvSpPr>
          <p:nvPr/>
        </p:nvSpPr>
        <p:spPr bwMode="white">
          <a:xfrm>
            <a:off x="1038225" y="3906838"/>
            <a:ext cx="7648575" cy="1860550"/>
          </a:xfrm>
          <a:prstGeom prst="rect">
            <a:avLst/>
          </a:prstGeom>
          <a:solidFill>
            <a:schemeClr val="bg1"/>
          </a:solidFill>
          <a:ln w="9525">
            <a:noFill/>
            <a:miter lim="800000"/>
            <a:headEnd/>
            <a:tailEnd/>
          </a:ln>
          <a:effectLst/>
        </p:spPr>
        <p:txBody>
          <a:bodyPr wrap="none" anchor="ctr"/>
          <a:lstStyle/>
          <a:p>
            <a:pPr algn="ctr"/>
            <a:endParaRPr lang="en-US" sz="2400">
              <a:latin typeface="Times New Roman" pitchFamily="18" charset="0"/>
            </a:endParaRPr>
          </a:p>
        </p:txBody>
      </p:sp>
      <p:sp>
        <p:nvSpPr>
          <p:cNvPr id="37895" name="Line 7"/>
          <p:cNvSpPr>
            <a:spLocks noChangeShapeType="1"/>
          </p:cNvSpPr>
          <p:nvPr/>
        </p:nvSpPr>
        <p:spPr bwMode="auto">
          <a:xfrm>
            <a:off x="0" y="4851400"/>
            <a:ext cx="990600" cy="0"/>
          </a:xfrm>
          <a:prstGeom prst="line">
            <a:avLst/>
          </a:prstGeom>
          <a:noFill/>
          <a:ln w="50800">
            <a:solidFill>
              <a:schemeClr val="bg2"/>
            </a:solidFill>
            <a:round/>
            <a:headEnd/>
            <a:tailEnd/>
          </a:ln>
          <a:effectLst/>
        </p:spPr>
        <p:txBody>
          <a:bodyPr/>
          <a:lstStyle/>
          <a:p>
            <a:endParaRPr lang="en-US"/>
          </a:p>
        </p:txBody>
      </p:sp>
      <p:grpSp>
        <p:nvGrpSpPr>
          <p:cNvPr id="37896" name="Group 8"/>
          <p:cNvGrpSpPr>
            <a:grpSpLocks/>
          </p:cNvGrpSpPr>
          <p:nvPr/>
        </p:nvGrpSpPr>
        <p:grpSpPr bwMode="auto">
          <a:xfrm>
            <a:off x="635000" y="533400"/>
            <a:ext cx="8077200" cy="304800"/>
            <a:chOff x="400" y="336"/>
            <a:chExt cx="5088" cy="192"/>
          </a:xfrm>
        </p:grpSpPr>
        <p:sp>
          <p:nvSpPr>
            <p:cNvPr id="37897"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endParaRPr lang="en-US" sz="2400">
                <a:latin typeface="Times New Roman" pitchFamily="18" charset="0"/>
              </a:endParaRPr>
            </a:p>
          </p:txBody>
        </p:sp>
        <p:sp>
          <p:nvSpPr>
            <p:cNvPr id="37898"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endParaRPr lang="en-US"/>
            </a:p>
          </p:txBody>
        </p:sp>
      </p:grpSp>
      <p:sp>
        <p:nvSpPr>
          <p:cNvPr id="37899"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3790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37901" name="Rectangle 13"/>
          <p:cNvSpPr>
            <a:spLocks noGrp="1" noChangeArrowheads="1"/>
          </p:cNvSpPr>
          <p:nvPr>
            <p:ph type="dt" sz="half" idx="2"/>
          </p:nvPr>
        </p:nvSpPr>
        <p:spPr>
          <a:xfrm>
            <a:off x="912813" y="6251575"/>
            <a:ext cx="1905000" cy="457200"/>
          </a:xfrm>
        </p:spPr>
        <p:txBody>
          <a:bodyPr/>
          <a:lstStyle>
            <a:lvl1pPr>
              <a:defRPr/>
            </a:lvl1pPr>
          </a:lstStyle>
          <a:p>
            <a:endParaRPr lang="en-US"/>
          </a:p>
        </p:txBody>
      </p:sp>
      <p:sp>
        <p:nvSpPr>
          <p:cNvPr id="37902" name="Rectangle 14"/>
          <p:cNvSpPr>
            <a:spLocks noGrp="1" noChangeArrowheads="1"/>
          </p:cNvSpPr>
          <p:nvPr>
            <p:ph type="ftr" sz="quarter" idx="3"/>
          </p:nvPr>
        </p:nvSpPr>
        <p:spPr>
          <a:xfrm>
            <a:off x="3354388" y="6248400"/>
            <a:ext cx="2895600" cy="457200"/>
          </a:xfrm>
        </p:spPr>
        <p:txBody>
          <a:bodyPr/>
          <a:lstStyle>
            <a:lvl1pPr>
              <a:defRPr/>
            </a:lvl1pPr>
          </a:lstStyle>
          <a:p>
            <a:endParaRPr lang="en-US"/>
          </a:p>
        </p:txBody>
      </p:sp>
      <p:sp>
        <p:nvSpPr>
          <p:cNvPr id="37903" name="Rectangle 15"/>
          <p:cNvSpPr>
            <a:spLocks noGrp="1" noChangeArrowheads="1"/>
          </p:cNvSpPr>
          <p:nvPr>
            <p:ph type="sldNum" sz="quarter" idx="4"/>
          </p:nvPr>
        </p:nvSpPr>
        <p:spPr/>
        <p:txBody>
          <a:bodyPr/>
          <a:lstStyle>
            <a:lvl1pPr>
              <a:defRPr/>
            </a:lvl1pPr>
          </a:lstStyle>
          <a:p>
            <a:fld id="{D4CDAF35-2121-475A-A88A-7C61E99B3C42}" type="slidenum">
              <a:rPr lang="en-US"/>
              <a:pPr/>
              <a:t>‹#›</a:t>
            </a:fld>
            <a:endParaRPr lang="en-US"/>
          </a:p>
        </p:txBody>
      </p:sp>
      <p:pic>
        <p:nvPicPr>
          <p:cNvPr id="37905" name="Picture 17" descr="ChesBaySat"/>
          <p:cNvPicPr preferRelativeResize="0">
            <a:picLocks noChangeAspect="1" noChangeArrowheads="1"/>
          </p:cNvPicPr>
          <p:nvPr/>
        </p:nvPicPr>
        <p:blipFill>
          <a:blip r:embed="rId2" cstate="print">
            <a:lum bright="20000" contrast="20000"/>
          </a:blip>
          <a:srcRect/>
          <a:stretch>
            <a:fillRect/>
          </a:stretch>
        </p:blipFill>
        <p:spPr bwMode="auto">
          <a:xfrm>
            <a:off x="174625" y="1427163"/>
            <a:ext cx="1322388" cy="1690687"/>
          </a:xfrm>
          <a:prstGeom prst="rect">
            <a:avLst/>
          </a:prstGeom>
          <a:noFill/>
          <a:ln w="19050">
            <a:solidFill>
              <a:srgbClr val="330033"/>
            </a:solid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E7D249-1FAF-402C-8FA4-F1BB0B5D3F0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117A2B-5ADD-45D5-92D2-8C0861BA5F4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8043F1-31C8-4F24-A16B-680C9451C10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4839F0-BE63-4700-8364-1E101ED082D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EA4E92-FA56-4C03-9893-2BEA8A521CA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3936C7-58CC-45A0-8B64-1ADF8CFF9583}"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F5BB2B-8AE6-418C-8622-C4043FA20DC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3640E3-8BD1-4218-B67A-96036E2B0F55}"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EF8315E-04FE-4A9A-A646-8915C80AE14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D2517C-A51E-4514-89E1-77932608FA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B864FD4-BDBC-45BE-8AE4-0D5CEA269F3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4AADC7-4AE8-43C1-9BA1-95372CB6FEB2}"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0D03D6-8F66-464F-9D45-7AAA2C14F3E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A4BF51-0EE6-4D96-AA9D-3E176A24AD1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10C47C-6448-4216-A208-4F7B0821539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67C474E-DF76-4752-9217-88BB2A51BCD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5DCB559-E99D-456C-994C-6398A8FC589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A8F9F43-A014-4733-8033-8B986481944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FA3B624-586D-4AC4-8D37-8BC1ABEDF92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0FEA927-6DA2-41D1-9BCF-56A277BCC3C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A57491-8F90-4AB4-8D0D-7D8698AEE68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68" name="Group 4"/>
          <p:cNvGrpSpPr>
            <a:grpSpLocks/>
          </p:cNvGrpSpPr>
          <p:nvPr/>
        </p:nvGrpSpPr>
        <p:grpSpPr bwMode="auto">
          <a:xfrm>
            <a:off x="381000" y="1417638"/>
            <a:ext cx="8305800" cy="182562"/>
            <a:chOff x="240" y="893"/>
            <a:chExt cx="5232" cy="115"/>
          </a:xfrm>
        </p:grpSpPr>
        <p:sp>
          <p:nvSpPr>
            <p:cNvPr id="36869"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endParaRPr lang="en-US" sz="2400">
                <a:latin typeface="Times New Roman" pitchFamily="18" charset="0"/>
              </a:endParaRPr>
            </a:p>
          </p:txBody>
        </p:sp>
        <p:sp>
          <p:nvSpPr>
            <p:cNvPr id="36870"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endParaRPr lang="en-US"/>
            </a:p>
          </p:txBody>
        </p:sp>
      </p:grpSp>
      <p:sp>
        <p:nvSpPr>
          <p:cNvPr id="36867" name="Rectangle 3"/>
          <p:cNvSpPr>
            <a:spLocks noChangeArrowheads="1"/>
          </p:cNvSpPr>
          <p:nvPr/>
        </p:nvSpPr>
        <p:spPr bwMode="auto">
          <a:xfrm>
            <a:off x="0" y="0"/>
            <a:ext cx="609600" cy="4876800"/>
          </a:xfrm>
          <a:prstGeom prst="rect">
            <a:avLst/>
          </a:prstGeom>
          <a:solidFill>
            <a:schemeClr val="accent1"/>
          </a:solidFill>
          <a:ln w="9525">
            <a:noFill/>
            <a:miter lim="800000"/>
            <a:headEnd/>
            <a:tailEnd/>
          </a:ln>
          <a:effectLst/>
        </p:spPr>
        <p:txBody>
          <a:bodyPr wrap="none" anchor="ctr"/>
          <a:lstStyle/>
          <a:p>
            <a:pPr algn="ctr"/>
            <a:endParaRPr lang="en-US" sz="2400">
              <a:latin typeface="Times New Roman" pitchFamily="18" charset="0"/>
            </a:endParaRPr>
          </a:p>
        </p:txBody>
      </p:sp>
      <p:sp>
        <p:nvSpPr>
          <p:cNvPr id="368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p>
        </p:txBody>
      </p:sp>
      <p:sp>
        <p:nvSpPr>
          <p:cNvPr id="3687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n-US"/>
          </a:p>
        </p:txBody>
      </p:sp>
      <p:sp>
        <p:nvSpPr>
          <p:cNvPr id="3687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E6071E14-2D03-4334-8116-E235CA907C7F}" type="slidenum">
              <a:rPr lang="en-US"/>
              <a:pPr/>
              <a:t>‹#›</a:t>
            </a:fld>
            <a:endParaRPr lang="en-US"/>
          </a:p>
        </p:txBody>
      </p:sp>
      <p:sp>
        <p:nvSpPr>
          <p:cNvPr id="36876"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endParaRPr lang="en-US"/>
          </a:p>
        </p:txBody>
      </p:sp>
      <p:pic>
        <p:nvPicPr>
          <p:cNvPr id="36879" name="Picture 15" descr="ChesBaySat"/>
          <p:cNvPicPr preferRelativeResize="0">
            <a:picLocks noChangeAspect="1" noChangeArrowheads="1"/>
          </p:cNvPicPr>
          <p:nvPr/>
        </p:nvPicPr>
        <p:blipFill>
          <a:blip r:embed="rId13" cstate="print">
            <a:lum bright="20000" contrast="20000"/>
          </a:blip>
          <a:srcRect/>
          <a:stretch>
            <a:fillRect/>
          </a:stretch>
        </p:blipFill>
        <p:spPr bwMode="auto">
          <a:xfrm>
            <a:off x="11113" y="425450"/>
            <a:ext cx="579437" cy="741363"/>
          </a:xfrm>
          <a:prstGeom prst="rect">
            <a:avLst/>
          </a:prstGeom>
          <a:noFill/>
          <a:ln w="19050">
            <a:solidFill>
              <a:srgbClr val="330033"/>
            </a:solid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Calisto MT" pitchFamily="18" charset="0"/>
        </a:defRPr>
      </a:lvl2pPr>
      <a:lvl3pPr algn="l" rtl="0" fontAlgn="base">
        <a:spcBef>
          <a:spcPct val="0"/>
        </a:spcBef>
        <a:spcAft>
          <a:spcPct val="0"/>
        </a:spcAft>
        <a:defRPr sz="4200">
          <a:solidFill>
            <a:schemeClr val="tx2"/>
          </a:solidFill>
          <a:latin typeface="Calisto MT" pitchFamily="18" charset="0"/>
        </a:defRPr>
      </a:lvl3pPr>
      <a:lvl4pPr algn="l" rtl="0" fontAlgn="base">
        <a:spcBef>
          <a:spcPct val="0"/>
        </a:spcBef>
        <a:spcAft>
          <a:spcPct val="0"/>
        </a:spcAft>
        <a:defRPr sz="4200">
          <a:solidFill>
            <a:schemeClr val="tx2"/>
          </a:solidFill>
          <a:latin typeface="Calisto MT" pitchFamily="18" charset="0"/>
        </a:defRPr>
      </a:lvl4pPr>
      <a:lvl5pPr algn="l" rtl="0" fontAlgn="base">
        <a:spcBef>
          <a:spcPct val="0"/>
        </a:spcBef>
        <a:spcAft>
          <a:spcPct val="0"/>
        </a:spcAft>
        <a:defRPr sz="4200">
          <a:solidFill>
            <a:schemeClr val="tx2"/>
          </a:solidFill>
          <a:latin typeface="Calisto MT" pitchFamily="18" charset="0"/>
        </a:defRPr>
      </a:lvl5pPr>
      <a:lvl6pPr marL="457200" algn="l" rtl="0" fontAlgn="base">
        <a:spcBef>
          <a:spcPct val="0"/>
        </a:spcBef>
        <a:spcAft>
          <a:spcPct val="0"/>
        </a:spcAft>
        <a:defRPr sz="4200">
          <a:solidFill>
            <a:schemeClr val="tx2"/>
          </a:solidFill>
          <a:latin typeface="Calisto MT" pitchFamily="18" charset="0"/>
        </a:defRPr>
      </a:lvl6pPr>
      <a:lvl7pPr marL="914400" algn="l" rtl="0" fontAlgn="base">
        <a:spcBef>
          <a:spcPct val="0"/>
        </a:spcBef>
        <a:spcAft>
          <a:spcPct val="0"/>
        </a:spcAft>
        <a:defRPr sz="4200">
          <a:solidFill>
            <a:schemeClr val="tx2"/>
          </a:solidFill>
          <a:latin typeface="Calisto MT" pitchFamily="18" charset="0"/>
        </a:defRPr>
      </a:lvl7pPr>
      <a:lvl8pPr marL="1371600" algn="l" rtl="0" fontAlgn="base">
        <a:spcBef>
          <a:spcPct val="0"/>
        </a:spcBef>
        <a:spcAft>
          <a:spcPct val="0"/>
        </a:spcAft>
        <a:defRPr sz="4200">
          <a:solidFill>
            <a:schemeClr val="tx2"/>
          </a:solidFill>
          <a:latin typeface="Calisto MT" pitchFamily="18" charset="0"/>
        </a:defRPr>
      </a:lvl8pPr>
      <a:lvl9pPr marL="1828800" algn="l" rtl="0" fontAlgn="base">
        <a:spcBef>
          <a:spcPct val="0"/>
        </a:spcBef>
        <a:spcAft>
          <a:spcPct val="0"/>
        </a:spcAft>
        <a:defRPr sz="4200">
          <a:solidFill>
            <a:schemeClr val="tx2"/>
          </a:solidFill>
          <a:latin typeface="Calisto MT" pitchFamily="18" charset="0"/>
        </a:defRPr>
      </a:lvl9pPr>
    </p:titleStyle>
    <p:bodyStyle>
      <a:lvl1pPr marL="342900" indent="-342900" algn="l" rtl="0" fontAlgn="base">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5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55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5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F52BC7-D1EE-4198-8167-0350811A429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1743739" y="1681163"/>
            <a:ext cx="7028121" cy="2209800"/>
          </a:xfrm>
        </p:spPr>
        <p:txBody>
          <a:bodyPr/>
          <a:lstStyle/>
          <a:p>
            <a:pPr algn="ctr">
              <a:lnSpc>
                <a:spcPct val="85000"/>
              </a:lnSpc>
            </a:pPr>
            <a:r>
              <a:rPr lang="en-US" sz="3600" b="1" dirty="0" smtClean="0">
                <a:solidFill>
                  <a:schemeClr val="tx1"/>
                </a:solidFill>
                <a:latin typeface="Times New Roman" pitchFamily="18" charset="0"/>
                <a:cs typeface="Times New Roman" pitchFamily="18" charset="0"/>
              </a:rPr>
              <a:t>Improved Assessment of Floodplain Location and Function</a:t>
            </a:r>
            <a:br>
              <a:rPr lang="en-US" sz="3600" b="1" dirty="0" smtClean="0">
                <a:solidFill>
                  <a:schemeClr val="tx1"/>
                </a:solidFill>
                <a:latin typeface="Times New Roman" pitchFamily="18" charset="0"/>
                <a:cs typeface="Times New Roman" pitchFamily="18" charset="0"/>
              </a:rPr>
            </a:br>
            <a:endParaRPr lang="en-US" sz="3600" b="1" dirty="0">
              <a:solidFill>
                <a:schemeClr val="tx1"/>
              </a:solidFill>
              <a:latin typeface="Times New Roman" pitchFamily="18" charset="0"/>
              <a:cs typeface="Times New Roman" pitchFamily="18" charset="0"/>
            </a:endParaRPr>
          </a:p>
        </p:txBody>
      </p:sp>
      <p:sp>
        <p:nvSpPr>
          <p:cNvPr id="2053" name="Rectangle 5"/>
          <p:cNvSpPr>
            <a:spLocks noGrp="1" noChangeArrowheads="1"/>
          </p:cNvSpPr>
          <p:nvPr>
            <p:ph type="subTitle" idx="1"/>
          </p:nvPr>
        </p:nvSpPr>
        <p:spPr>
          <a:xfrm>
            <a:off x="1876425" y="4016099"/>
            <a:ext cx="6124575" cy="1600200"/>
          </a:xfrm>
        </p:spPr>
        <p:txBody>
          <a:bodyPr/>
          <a:lstStyle/>
          <a:p>
            <a:r>
              <a:rPr lang="en-CA" sz="3200" dirty="0" smtClean="0">
                <a:latin typeface="Arial" charset="0"/>
              </a:rPr>
              <a:t>Megan Lang</a:t>
            </a:r>
          </a:p>
          <a:p>
            <a:r>
              <a:rPr lang="en-CA" sz="1800" dirty="0" smtClean="0">
                <a:latin typeface="Arial" charset="0"/>
              </a:rPr>
              <a:t>USDA Forest Service</a:t>
            </a:r>
          </a:p>
          <a:p>
            <a:r>
              <a:rPr lang="en-CA" sz="1800" dirty="0" smtClean="0">
                <a:latin typeface="Arial" charset="0"/>
              </a:rPr>
              <a:t>Beltsville, MD</a:t>
            </a:r>
            <a:endParaRPr lang="en-CA" sz="1800"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l="21578" t="24483" r="42731" b="42296"/>
          <a:stretch>
            <a:fillRect/>
          </a:stretch>
        </p:blipFill>
        <p:spPr bwMode="auto">
          <a:xfrm>
            <a:off x="0" y="0"/>
            <a:ext cx="9209838" cy="6858000"/>
          </a:xfrm>
          <a:prstGeom prst="rect">
            <a:avLst/>
          </a:prstGeom>
          <a:noFill/>
          <a:ln w="9525">
            <a:noFill/>
            <a:miter lim="800000"/>
            <a:headEnd/>
            <a:tailEnd/>
          </a:ln>
          <a:effectLst/>
        </p:spPr>
      </p:pic>
      <p:sp>
        <p:nvSpPr>
          <p:cNvPr id="3" name="TextBox 2"/>
          <p:cNvSpPr txBox="1"/>
          <p:nvPr/>
        </p:nvSpPr>
        <p:spPr>
          <a:xfrm>
            <a:off x="2138902" y="4333460"/>
            <a:ext cx="2926079" cy="707886"/>
          </a:xfrm>
          <a:prstGeom prst="rect">
            <a:avLst/>
          </a:prstGeom>
          <a:noFill/>
        </p:spPr>
        <p:txBody>
          <a:bodyPr wrap="square" rtlCol="0">
            <a:spAutoFit/>
          </a:bodyPr>
          <a:lstStyle/>
          <a:p>
            <a:pPr algn="ctr"/>
            <a:r>
              <a:rPr lang="en-US" sz="2000" b="1" dirty="0" smtClean="0"/>
              <a:t>Agricultural Field with Historic Wetlands</a:t>
            </a:r>
            <a:endParaRPr lang="en-US" sz="2000" b="1" dirty="0"/>
          </a:p>
        </p:txBody>
      </p:sp>
      <p:sp>
        <p:nvSpPr>
          <p:cNvPr id="4" name="TextBox 3"/>
          <p:cNvSpPr txBox="1"/>
          <p:nvPr/>
        </p:nvSpPr>
        <p:spPr>
          <a:xfrm>
            <a:off x="7680960" y="2655737"/>
            <a:ext cx="1645920" cy="646331"/>
          </a:xfrm>
          <a:prstGeom prst="rect">
            <a:avLst/>
          </a:prstGeom>
          <a:noFill/>
        </p:spPr>
        <p:txBody>
          <a:bodyPr wrap="square" rtlCol="0">
            <a:spAutoFit/>
          </a:bodyPr>
          <a:lstStyle/>
          <a:p>
            <a:pPr algn="ctr"/>
            <a:r>
              <a:rPr lang="en-US" dirty="0" smtClean="0"/>
              <a:t>Channelized Stream</a:t>
            </a:r>
            <a:endParaRPr lang="en-US" dirty="0"/>
          </a:p>
        </p:txBody>
      </p:sp>
      <p:cxnSp>
        <p:nvCxnSpPr>
          <p:cNvPr id="6" name="Straight Arrow Connector 5"/>
          <p:cNvCxnSpPr/>
          <p:nvPr/>
        </p:nvCxnSpPr>
        <p:spPr bwMode="auto">
          <a:xfrm flipH="1">
            <a:off x="7585544" y="3244132"/>
            <a:ext cx="596348" cy="723568"/>
          </a:xfrm>
          <a:prstGeom prst="straightConnector1">
            <a:avLst/>
          </a:prstGeom>
          <a:noFill/>
          <a:ln w="31750" cap="flat" cmpd="sng" algn="ctr">
            <a:solidFill>
              <a:schemeClr val="tx1"/>
            </a:solidFill>
            <a:prstDash val="solid"/>
            <a:round/>
            <a:headEnd type="none" w="med" len="med"/>
            <a:tailEnd type="arrow"/>
          </a:ln>
          <a:effectLst/>
        </p:spPr>
      </p:cxnSp>
      <p:sp>
        <p:nvSpPr>
          <p:cNvPr id="7" name="TextBox 6"/>
          <p:cNvSpPr txBox="1"/>
          <p:nvPr/>
        </p:nvSpPr>
        <p:spPr>
          <a:xfrm>
            <a:off x="2918130" y="453225"/>
            <a:ext cx="1701579" cy="923330"/>
          </a:xfrm>
          <a:prstGeom prst="rect">
            <a:avLst/>
          </a:prstGeom>
          <a:noFill/>
        </p:spPr>
        <p:txBody>
          <a:bodyPr wrap="square" rtlCol="0">
            <a:spAutoFit/>
          </a:bodyPr>
          <a:lstStyle/>
          <a:p>
            <a:r>
              <a:rPr lang="en-US" dirty="0" smtClean="0"/>
              <a:t>Ditch Bypassing Floodplain</a:t>
            </a:r>
            <a:endParaRPr lang="en-US" dirty="0"/>
          </a:p>
        </p:txBody>
      </p:sp>
      <p:cxnSp>
        <p:nvCxnSpPr>
          <p:cNvPr id="9" name="Straight Arrow Connector 8"/>
          <p:cNvCxnSpPr/>
          <p:nvPr/>
        </p:nvCxnSpPr>
        <p:spPr bwMode="auto">
          <a:xfrm flipH="1">
            <a:off x="2552369" y="1073426"/>
            <a:ext cx="381662" cy="341906"/>
          </a:xfrm>
          <a:prstGeom prst="straightConnector1">
            <a:avLst/>
          </a:prstGeom>
          <a:ln w="317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653871" y="47625"/>
            <a:ext cx="1326004" cy="369332"/>
          </a:xfrm>
          <a:prstGeom prst="rect">
            <a:avLst/>
          </a:prstGeom>
          <a:noFill/>
        </p:spPr>
        <p:txBody>
          <a:bodyPr wrap="none" rtlCol="0">
            <a:spAutoFit/>
          </a:bodyPr>
          <a:lstStyle/>
          <a:p>
            <a:r>
              <a:rPr lang="en-US" b="1" dirty="0" smtClean="0"/>
              <a:t>Crop Field</a:t>
            </a:r>
            <a:endParaRPr lang="en-US" b="1" dirty="0"/>
          </a:p>
        </p:txBody>
      </p:sp>
      <p:sp>
        <p:nvSpPr>
          <p:cNvPr id="11" name="TextBox 10"/>
          <p:cNvSpPr txBox="1"/>
          <p:nvPr/>
        </p:nvSpPr>
        <p:spPr>
          <a:xfrm>
            <a:off x="1717482" y="2552372"/>
            <a:ext cx="2027582" cy="646331"/>
          </a:xfrm>
          <a:prstGeom prst="rect">
            <a:avLst/>
          </a:prstGeom>
          <a:noFill/>
        </p:spPr>
        <p:txBody>
          <a:bodyPr wrap="square" rtlCol="0">
            <a:spAutoFit/>
          </a:bodyPr>
          <a:lstStyle/>
          <a:p>
            <a:pPr algn="ctr"/>
            <a:r>
              <a:rPr lang="en-US" dirty="0" err="1" smtClean="0"/>
              <a:t>Berm</a:t>
            </a:r>
            <a:r>
              <a:rPr lang="en-US" dirty="0" smtClean="0"/>
              <a:t> Preventing Flow to Stream</a:t>
            </a:r>
            <a:endParaRPr lang="en-US" dirty="0"/>
          </a:p>
        </p:txBody>
      </p:sp>
      <p:cxnSp>
        <p:nvCxnSpPr>
          <p:cNvPr id="13" name="Straight Arrow Connector 12"/>
          <p:cNvCxnSpPr/>
          <p:nvPr/>
        </p:nvCxnSpPr>
        <p:spPr bwMode="auto">
          <a:xfrm flipH="1" flipV="1">
            <a:off x="2631882" y="2043485"/>
            <a:ext cx="31805" cy="564543"/>
          </a:xfrm>
          <a:prstGeom prst="straightConnector1">
            <a:avLst/>
          </a:prstGeom>
          <a:noFill/>
          <a:ln w="31750" cap="flat" cmpd="sng" algn="ctr">
            <a:solidFill>
              <a:schemeClr val="tx1"/>
            </a:solidFill>
            <a:prstDash val="solid"/>
            <a:round/>
            <a:headEnd type="none" w="med" len="med"/>
            <a:tailEnd type="arrow"/>
          </a:ln>
          <a:effectLst/>
        </p:spPr>
      </p:cxnSp>
      <p:sp>
        <p:nvSpPr>
          <p:cNvPr id="14" name="TextBox 13"/>
          <p:cNvSpPr txBox="1"/>
          <p:nvPr/>
        </p:nvSpPr>
        <p:spPr>
          <a:xfrm>
            <a:off x="238540" y="1065474"/>
            <a:ext cx="736099" cy="369332"/>
          </a:xfrm>
          <a:prstGeom prst="rect">
            <a:avLst/>
          </a:prstGeom>
          <a:noFill/>
        </p:spPr>
        <p:txBody>
          <a:bodyPr wrap="none" rtlCol="0">
            <a:spAutoFit/>
          </a:bodyPr>
          <a:lstStyle/>
          <a:p>
            <a:r>
              <a:rPr lang="en-US" dirty="0" smtClean="0"/>
              <a:t>Road</a:t>
            </a:r>
            <a:endParaRPr lang="en-US" dirty="0"/>
          </a:p>
        </p:txBody>
      </p:sp>
      <p:cxnSp>
        <p:nvCxnSpPr>
          <p:cNvPr id="16" name="Straight Arrow Connector 15"/>
          <p:cNvCxnSpPr/>
          <p:nvPr/>
        </p:nvCxnSpPr>
        <p:spPr bwMode="auto">
          <a:xfrm>
            <a:off x="574786" y="1403002"/>
            <a:ext cx="562251" cy="465555"/>
          </a:xfrm>
          <a:prstGeom prst="straightConnector1">
            <a:avLst/>
          </a:prstGeom>
          <a:noFill/>
          <a:ln w="31750" cap="flat" cmpd="sng" algn="ctr">
            <a:solidFill>
              <a:schemeClr val="tx1"/>
            </a:solidFill>
            <a:prstDash val="solid"/>
            <a:round/>
            <a:headEnd type="none" w="med" len="med"/>
            <a:tailEnd type="arrow"/>
          </a:ln>
          <a:effectLst/>
        </p:spPr>
      </p:cxnSp>
      <p:sp>
        <p:nvSpPr>
          <p:cNvPr id="18" name="TextBox 17"/>
          <p:cNvSpPr txBox="1"/>
          <p:nvPr/>
        </p:nvSpPr>
        <p:spPr>
          <a:xfrm>
            <a:off x="4381167" y="2226365"/>
            <a:ext cx="1001865" cy="646331"/>
          </a:xfrm>
          <a:prstGeom prst="rect">
            <a:avLst/>
          </a:prstGeom>
          <a:noFill/>
        </p:spPr>
        <p:txBody>
          <a:bodyPr wrap="square" rtlCol="0">
            <a:spAutoFit/>
          </a:bodyPr>
          <a:lstStyle/>
          <a:p>
            <a:pPr algn="ctr"/>
            <a:r>
              <a:rPr lang="en-US" dirty="0" err="1" smtClean="0"/>
              <a:t>Berm</a:t>
            </a:r>
            <a:r>
              <a:rPr lang="en-US" dirty="0" smtClean="0"/>
              <a:t> Breach</a:t>
            </a:r>
            <a:endParaRPr lang="en-US" dirty="0"/>
          </a:p>
        </p:txBody>
      </p:sp>
      <p:cxnSp>
        <p:nvCxnSpPr>
          <p:cNvPr id="20" name="Straight Arrow Connector 19"/>
          <p:cNvCxnSpPr/>
          <p:nvPr/>
        </p:nvCxnSpPr>
        <p:spPr bwMode="auto">
          <a:xfrm flipH="1" flipV="1">
            <a:off x="3537020" y="2074985"/>
            <a:ext cx="979321" cy="326309"/>
          </a:xfrm>
          <a:prstGeom prst="straightConnector1">
            <a:avLst/>
          </a:prstGeom>
          <a:noFill/>
          <a:ln w="31750" cap="flat" cmpd="sng" algn="ctr">
            <a:solidFill>
              <a:schemeClr val="tx1"/>
            </a:solidFill>
            <a:prstDash val="solid"/>
            <a:round/>
            <a:headEnd type="none" w="med" len="med"/>
            <a:tailEnd type="arrow"/>
          </a:ln>
          <a:effectLst/>
        </p:spPr>
      </p:cxnSp>
      <p:cxnSp>
        <p:nvCxnSpPr>
          <p:cNvPr id="22" name="Straight Arrow Connector 21"/>
          <p:cNvCxnSpPr>
            <a:stCxn id="18" idx="0"/>
          </p:cNvCxnSpPr>
          <p:nvPr/>
        </p:nvCxnSpPr>
        <p:spPr bwMode="auto">
          <a:xfrm flipV="1">
            <a:off x="4882100" y="1788609"/>
            <a:ext cx="71737" cy="437756"/>
          </a:xfrm>
          <a:prstGeom prst="straightConnector1">
            <a:avLst/>
          </a:prstGeom>
          <a:noFill/>
          <a:ln w="31750" cap="flat" cmpd="sng" algn="ctr">
            <a:solidFill>
              <a:schemeClr val="tx1"/>
            </a:solidFill>
            <a:prstDash val="solid"/>
            <a:round/>
            <a:headEnd type="none" w="med" len="med"/>
            <a:tailEnd type="arrow"/>
          </a:ln>
          <a:effectLst/>
        </p:spPr>
      </p:cxnSp>
      <p:sp>
        <p:nvSpPr>
          <p:cNvPr id="26" name="TextBox 25"/>
          <p:cNvSpPr txBox="1"/>
          <p:nvPr/>
        </p:nvSpPr>
        <p:spPr>
          <a:xfrm>
            <a:off x="4466493" y="2989384"/>
            <a:ext cx="1989574" cy="923330"/>
          </a:xfrm>
          <a:prstGeom prst="rect">
            <a:avLst/>
          </a:prstGeom>
          <a:noFill/>
        </p:spPr>
        <p:txBody>
          <a:bodyPr wrap="square" rtlCol="0">
            <a:spAutoFit/>
          </a:bodyPr>
          <a:lstStyle/>
          <a:p>
            <a:pPr algn="ctr"/>
            <a:r>
              <a:rPr lang="en-US" dirty="0" smtClean="0"/>
              <a:t>Contour to Encourage Drainage</a:t>
            </a:r>
            <a:endParaRPr lang="en-US" dirty="0"/>
          </a:p>
        </p:txBody>
      </p:sp>
      <p:cxnSp>
        <p:nvCxnSpPr>
          <p:cNvPr id="28" name="Straight Arrow Connector 27"/>
          <p:cNvCxnSpPr/>
          <p:nvPr/>
        </p:nvCxnSpPr>
        <p:spPr bwMode="auto">
          <a:xfrm flipH="1" flipV="1">
            <a:off x="4366009" y="3014505"/>
            <a:ext cx="497393" cy="125605"/>
          </a:xfrm>
          <a:prstGeom prst="straightConnector1">
            <a:avLst/>
          </a:prstGeom>
          <a:noFill/>
          <a:ln w="31750" cap="flat" cmpd="sng" algn="ctr">
            <a:solidFill>
              <a:schemeClr val="tx1"/>
            </a:solidFill>
            <a:prstDash val="solid"/>
            <a:round/>
            <a:headEnd type="none" w="med" len="med"/>
            <a:tailEnd type="arrow"/>
          </a:ln>
          <a:effectLst/>
        </p:spPr>
      </p:cxnSp>
      <p:sp>
        <p:nvSpPr>
          <p:cNvPr id="29" name="TextBox 28"/>
          <p:cNvSpPr txBox="1"/>
          <p:nvPr/>
        </p:nvSpPr>
        <p:spPr>
          <a:xfrm>
            <a:off x="5410200" y="5457825"/>
            <a:ext cx="1962149" cy="923330"/>
          </a:xfrm>
          <a:prstGeom prst="rect">
            <a:avLst/>
          </a:prstGeom>
          <a:noFill/>
        </p:spPr>
        <p:txBody>
          <a:bodyPr wrap="square" rtlCol="0">
            <a:spAutoFit/>
          </a:bodyPr>
          <a:lstStyle/>
          <a:p>
            <a:r>
              <a:rPr lang="en-US" dirty="0" smtClean="0"/>
              <a:t>Oxbow: </a:t>
            </a:r>
            <a:r>
              <a:rPr lang="en-US" dirty="0" err="1" smtClean="0"/>
              <a:t>Denitrification</a:t>
            </a:r>
            <a:r>
              <a:rPr lang="en-US" dirty="0" smtClean="0"/>
              <a:t> Hotspot?</a:t>
            </a:r>
            <a:endParaRPr lang="en-US" dirty="0"/>
          </a:p>
        </p:txBody>
      </p:sp>
      <p:cxnSp>
        <p:nvCxnSpPr>
          <p:cNvPr id="31" name="Straight Arrow Connector 30"/>
          <p:cNvCxnSpPr/>
          <p:nvPr/>
        </p:nvCxnSpPr>
        <p:spPr bwMode="auto">
          <a:xfrm flipV="1">
            <a:off x="6981825" y="5791200"/>
            <a:ext cx="676275" cy="142875"/>
          </a:xfrm>
          <a:prstGeom prst="straightConnector1">
            <a:avLst/>
          </a:prstGeom>
          <a:noFill/>
          <a:ln w="31750" cap="flat" cmpd="sng" algn="ctr">
            <a:solidFill>
              <a:schemeClr val="tx1"/>
            </a:solidFill>
            <a:prstDash val="solid"/>
            <a:round/>
            <a:headEnd type="none" w="med" len="med"/>
            <a:tailEnd type="arrow"/>
          </a:ln>
          <a:effec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4818" name="Picture 2" descr="SWCS channel fig2 300 dpi"/>
          <p:cNvPicPr>
            <a:picLocks noChangeAspect="1" noChangeArrowheads="1"/>
          </p:cNvPicPr>
          <p:nvPr/>
        </p:nvPicPr>
        <p:blipFill>
          <a:blip r:embed="rId3" cstate="print"/>
          <a:srcRect/>
          <a:stretch>
            <a:fillRect/>
          </a:stretch>
        </p:blipFill>
        <p:spPr bwMode="auto">
          <a:xfrm>
            <a:off x="1047750" y="-153987"/>
            <a:ext cx="7048500" cy="6211887"/>
          </a:xfrm>
          <a:prstGeom prst="rect">
            <a:avLst/>
          </a:prstGeom>
          <a:noFill/>
        </p:spPr>
      </p:pic>
      <p:grpSp>
        <p:nvGrpSpPr>
          <p:cNvPr id="2" name="Group 3"/>
          <p:cNvGrpSpPr>
            <a:grpSpLocks/>
          </p:cNvGrpSpPr>
          <p:nvPr/>
        </p:nvGrpSpPr>
        <p:grpSpPr bwMode="auto">
          <a:xfrm>
            <a:off x="5628527" y="3839766"/>
            <a:ext cx="2045712" cy="621804"/>
            <a:chOff x="3496" y="2876"/>
            <a:chExt cx="1367" cy="416"/>
          </a:xfrm>
        </p:grpSpPr>
        <p:sp>
          <p:nvSpPr>
            <p:cNvPr id="34820" name="Text Box 4"/>
            <p:cNvSpPr txBox="1">
              <a:spLocks noChangeArrowheads="1"/>
            </p:cNvSpPr>
            <p:nvPr/>
          </p:nvSpPr>
          <p:spPr bwMode="auto">
            <a:xfrm>
              <a:off x="3658" y="3066"/>
              <a:ext cx="1205" cy="226"/>
            </a:xfrm>
            <a:prstGeom prst="rect">
              <a:avLst/>
            </a:prstGeom>
            <a:solidFill>
              <a:srgbClr val="FFFFFF"/>
            </a:solidFill>
            <a:ln w="9525">
              <a:noFill/>
              <a:miter lim="800000"/>
              <a:headEnd/>
              <a:tailEnd/>
            </a:ln>
            <a:effectLst/>
          </p:spPr>
          <p:txBody>
            <a:bodyPr wrap="none">
              <a:spAutoFit/>
            </a:bodyPr>
            <a:lstStyle/>
            <a:p>
              <a:r>
                <a:rPr lang="en-US" sz="1600" dirty="0"/>
                <a:t>Connectivity </a:t>
              </a:r>
              <a:r>
                <a:rPr lang="en-US" sz="1600" dirty="0" smtClean="0"/>
                <a:t>Lost </a:t>
              </a:r>
              <a:endParaRPr lang="en-US" sz="1600" dirty="0"/>
            </a:p>
          </p:txBody>
        </p:sp>
        <p:sp>
          <p:nvSpPr>
            <p:cNvPr id="34821" name="Line 5"/>
            <p:cNvSpPr>
              <a:spLocks noChangeShapeType="1"/>
            </p:cNvSpPr>
            <p:nvPr/>
          </p:nvSpPr>
          <p:spPr bwMode="auto">
            <a:xfrm flipH="1" flipV="1">
              <a:off x="3496" y="2876"/>
              <a:ext cx="228" cy="236"/>
            </a:xfrm>
            <a:prstGeom prst="line">
              <a:avLst/>
            </a:prstGeom>
            <a:noFill/>
            <a:ln w="31750">
              <a:solidFill>
                <a:schemeClr val="tx1"/>
              </a:solidFill>
              <a:round/>
              <a:headEnd/>
              <a:tailEnd type="triangle" w="med" len="med"/>
            </a:ln>
            <a:effectLst/>
          </p:spPr>
          <p:txBody>
            <a:bodyPr/>
            <a:lstStyle/>
            <a:p>
              <a:endParaRPr lang="en-US"/>
            </a:p>
          </p:txBody>
        </p:sp>
      </p:grpSp>
      <p:grpSp>
        <p:nvGrpSpPr>
          <p:cNvPr id="3" name="Group 6"/>
          <p:cNvGrpSpPr>
            <a:grpSpLocks/>
          </p:cNvGrpSpPr>
          <p:nvPr/>
        </p:nvGrpSpPr>
        <p:grpSpPr bwMode="auto">
          <a:xfrm>
            <a:off x="2307801" y="3829273"/>
            <a:ext cx="2045712" cy="621804"/>
            <a:chOff x="3496" y="2876"/>
            <a:chExt cx="1367" cy="416"/>
          </a:xfrm>
        </p:grpSpPr>
        <p:sp>
          <p:nvSpPr>
            <p:cNvPr id="34823" name="Text Box 7"/>
            <p:cNvSpPr txBox="1">
              <a:spLocks noChangeArrowheads="1"/>
            </p:cNvSpPr>
            <p:nvPr/>
          </p:nvSpPr>
          <p:spPr bwMode="auto">
            <a:xfrm>
              <a:off x="3658" y="3066"/>
              <a:ext cx="1205" cy="226"/>
            </a:xfrm>
            <a:prstGeom prst="rect">
              <a:avLst/>
            </a:prstGeom>
            <a:solidFill>
              <a:srgbClr val="FFFFFF"/>
            </a:solidFill>
            <a:ln w="9525">
              <a:noFill/>
              <a:miter lim="800000"/>
              <a:headEnd/>
              <a:tailEnd/>
            </a:ln>
            <a:effectLst/>
          </p:spPr>
          <p:txBody>
            <a:bodyPr wrap="none">
              <a:spAutoFit/>
            </a:bodyPr>
            <a:lstStyle/>
            <a:p>
              <a:r>
                <a:rPr lang="en-US" sz="1600" dirty="0"/>
                <a:t>Connectivity </a:t>
              </a:r>
              <a:r>
                <a:rPr lang="en-US" sz="1600" dirty="0" smtClean="0"/>
                <a:t>Lost </a:t>
              </a:r>
              <a:endParaRPr lang="en-US" sz="1600" dirty="0"/>
            </a:p>
          </p:txBody>
        </p:sp>
        <p:sp>
          <p:nvSpPr>
            <p:cNvPr id="34824" name="Line 8"/>
            <p:cNvSpPr>
              <a:spLocks noChangeShapeType="1"/>
            </p:cNvSpPr>
            <p:nvPr/>
          </p:nvSpPr>
          <p:spPr bwMode="auto">
            <a:xfrm flipH="1" flipV="1">
              <a:off x="3496" y="2876"/>
              <a:ext cx="228" cy="236"/>
            </a:xfrm>
            <a:prstGeom prst="line">
              <a:avLst/>
            </a:prstGeom>
            <a:noFill/>
            <a:ln w="31750">
              <a:solidFill>
                <a:schemeClr val="tx1"/>
              </a:solidFill>
              <a:round/>
              <a:headEnd/>
              <a:tailEnd type="triangle" w="med" len="med"/>
            </a:ln>
            <a:effectLst/>
          </p:spPr>
          <p:txBody>
            <a:bodyPr/>
            <a:lstStyle/>
            <a:p>
              <a:endParaRPr lang="en-US"/>
            </a:p>
          </p:txBody>
        </p:sp>
      </p:grpSp>
      <p:sp>
        <p:nvSpPr>
          <p:cNvPr id="9" name="TextBox 8"/>
          <p:cNvSpPr txBox="1"/>
          <p:nvPr/>
        </p:nvSpPr>
        <p:spPr>
          <a:xfrm>
            <a:off x="142875" y="5973113"/>
            <a:ext cx="8858250" cy="754053"/>
          </a:xfrm>
          <a:prstGeom prst="rect">
            <a:avLst/>
          </a:prstGeom>
          <a:noFill/>
          <a:ln w="19050">
            <a:solidFill>
              <a:schemeClr val="tx1"/>
            </a:solidFill>
          </a:ln>
        </p:spPr>
        <p:txBody>
          <a:bodyPr wrap="square" rtlCol="0">
            <a:spAutoFit/>
          </a:bodyPr>
          <a:lstStyle/>
          <a:p>
            <a:r>
              <a:rPr lang="en-US" sz="2150" dirty="0" smtClean="0"/>
              <a:t>SAR wetland maps are based on inundation and soil moisture and reveal the affects of drainage on floodplain wetland status and function.</a:t>
            </a:r>
            <a:endParaRPr lang="en-US" sz="2150" dirty="0"/>
          </a:p>
        </p:txBody>
      </p:sp>
      <p:sp>
        <p:nvSpPr>
          <p:cNvPr id="11" name="TextBox 10"/>
          <p:cNvSpPr txBox="1"/>
          <p:nvPr/>
        </p:nvSpPr>
        <p:spPr>
          <a:xfrm>
            <a:off x="-85725" y="2390775"/>
            <a:ext cx="1647825" cy="584775"/>
          </a:xfrm>
          <a:prstGeom prst="rect">
            <a:avLst/>
          </a:prstGeom>
          <a:noFill/>
        </p:spPr>
        <p:txBody>
          <a:bodyPr wrap="square" rtlCol="0">
            <a:spAutoFit/>
          </a:bodyPr>
          <a:lstStyle/>
          <a:p>
            <a:pPr algn="ctr"/>
            <a:r>
              <a:rPr lang="en-US" sz="1600" dirty="0" smtClean="0"/>
              <a:t>Stream</a:t>
            </a:r>
          </a:p>
          <a:p>
            <a:pPr algn="ctr"/>
            <a:r>
              <a:rPr lang="en-US" sz="1600" dirty="0" smtClean="0"/>
              <a:t>Channelized</a:t>
            </a:r>
            <a:endParaRPr lang="en-US" sz="1600" dirty="0"/>
          </a:p>
        </p:txBody>
      </p:sp>
      <p:sp>
        <p:nvSpPr>
          <p:cNvPr id="12" name="TextBox 11"/>
          <p:cNvSpPr txBox="1"/>
          <p:nvPr/>
        </p:nvSpPr>
        <p:spPr>
          <a:xfrm>
            <a:off x="7705725" y="2600325"/>
            <a:ext cx="1647825" cy="584775"/>
          </a:xfrm>
          <a:prstGeom prst="rect">
            <a:avLst/>
          </a:prstGeom>
          <a:noFill/>
        </p:spPr>
        <p:txBody>
          <a:bodyPr wrap="square" rtlCol="0">
            <a:spAutoFit/>
          </a:bodyPr>
          <a:lstStyle/>
          <a:p>
            <a:pPr algn="ctr"/>
            <a:r>
              <a:rPr lang="en-US" sz="1600" dirty="0" smtClean="0"/>
              <a:t>Stream</a:t>
            </a:r>
          </a:p>
          <a:p>
            <a:pPr algn="ctr"/>
            <a:r>
              <a:rPr lang="en-US" sz="1600" dirty="0" smtClean="0"/>
              <a:t>Channelized</a:t>
            </a:r>
            <a:endParaRPr lang="en-US" sz="1600" dirty="0"/>
          </a:p>
        </p:txBody>
      </p:sp>
      <p:cxnSp>
        <p:nvCxnSpPr>
          <p:cNvPr id="14" name="Straight Arrow Connector 13"/>
          <p:cNvCxnSpPr/>
          <p:nvPr/>
        </p:nvCxnSpPr>
        <p:spPr>
          <a:xfrm>
            <a:off x="1238250" y="2647950"/>
            <a:ext cx="1981200" cy="561975"/>
          </a:xfrm>
          <a:prstGeom prst="straightConnector1">
            <a:avLst/>
          </a:prstGeom>
          <a:ln w="25400">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6667500" y="2819400"/>
            <a:ext cx="1428750" cy="4286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50" name="Picture 2" descr="NC_SM_DS_100_2010"/>
          <p:cNvPicPr>
            <a:picLocks noChangeAspect="1" noChangeArrowheads="1"/>
          </p:cNvPicPr>
          <p:nvPr/>
        </p:nvPicPr>
        <p:blipFill>
          <a:blip r:embed="rId3" cstate="print"/>
          <a:srcRect l="10854" r="22485" b="8989"/>
          <a:stretch>
            <a:fillRect/>
          </a:stretch>
        </p:blipFill>
        <p:spPr bwMode="auto">
          <a:xfrm>
            <a:off x="311150" y="755335"/>
            <a:ext cx="6842125" cy="5045390"/>
          </a:xfrm>
          <a:prstGeom prst="rect">
            <a:avLst/>
          </a:prstGeom>
          <a:noFill/>
        </p:spPr>
      </p:pic>
      <p:grpSp>
        <p:nvGrpSpPr>
          <p:cNvPr id="2" name="Group 20"/>
          <p:cNvGrpSpPr/>
          <p:nvPr/>
        </p:nvGrpSpPr>
        <p:grpSpPr>
          <a:xfrm>
            <a:off x="5130800" y="2114550"/>
            <a:ext cx="2660298" cy="1095375"/>
            <a:chOff x="5057775" y="3133725"/>
            <a:chExt cx="2660298" cy="1095375"/>
          </a:xfrm>
        </p:grpSpPr>
        <p:sp>
          <p:nvSpPr>
            <p:cNvPr id="4" name="TextBox 3"/>
            <p:cNvSpPr txBox="1"/>
            <p:nvPr/>
          </p:nvSpPr>
          <p:spPr>
            <a:xfrm>
              <a:off x="5981700" y="3657600"/>
              <a:ext cx="1736373" cy="369332"/>
            </a:xfrm>
            <a:prstGeom prst="rect">
              <a:avLst/>
            </a:prstGeom>
            <a:noFill/>
          </p:spPr>
          <p:txBody>
            <a:bodyPr wrap="none" rtlCol="0">
              <a:spAutoFit/>
            </a:bodyPr>
            <a:lstStyle/>
            <a:p>
              <a:r>
                <a:rPr lang="en-US" dirty="0" smtClean="0"/>
                <a:t>Forest Patches</a:t>
              </a:r>
              <a:endParaRPr lang="en-US" dirty="0"/>
            </a:p>
          </p:txBody>
        </p:sp>
        <p:cxnSp>
          <p:nvCxnSpPr>
            <p:cNvPr id="6" name="Straight Arrow Connector 5"/>
            <p:cNvCxnSpPr/>
            <p:nvPr/>
          </p:nvCxnSpPr>
          <p:spPr>
            <a:xfrm flipH="1" flipV="1">
              <a:off x="5972175" y="3133725"/>
              <a:ext cx="876300" cy="4953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a:stCxn id="4" idx="1"/>
            </p:cNvCxnSpPr>
            <p:nvPr/>
          </p:nvCxnSpPr>
          <p:spPr>
            <a:xfrm flipH="1">
              <a:off x="5057775" y="3842266"/>
              <a:ext cx="923925" cy="344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4" idx="2"/>
            </p:cNvCxnSpPr>
            <p:nvPr/>
          </p:nvCxnSpPr>
          <p:spPr>
            <a:xfrm flipH="1">
              <a:off x="6553200" y="4026932"/>
              <a:ext cx="296687" cy="20216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3" name="Group 22"/>
          <p:cNvGrpSpPr/>
          <p:nvPr/>
        </p:nvGrpSpPr>
        <p:grpSpPr>
          <a:xfrm>
            <a:off x="7493000" y="3048000"/>
            <a:ext cx="1651000" cy="2686050"/>
            <a:chOff x="7493000" y="3286125"/>
            <a:chExt cx="1651000" cy="2686050"/>
          </a:xfrm>
        </p:grpSpPr>
        <p:pic>
          <p:nvPicPr>
            <p:cNvPr id="2051" name="Picture 3"/>
            <p:cNvPicPr>
              <a:picLocks noChangeAspect="1" noChangeArrowheads="1"/>
            </p:cNvPicPr>
            <p:nvPr/>
          </p:nvPicPr>
          <p:blipFill>
            <a:blip r:embed="rId4" cstate="print"/>
            <a:srcRect/>
            <a:stretch>
              <a:fillRect/>
            </a:stretch>
          </p:blipFill>
          <p:spPr bwMode="auto">
            <a:xfrm>
              <a:off x="7588250" y="3686175"/>
              <a:ext cx="1555750" cy="2286000"/>
            </a:xfrm>
            <a:prstGeom prst="rect">
              <a:avLst/>
            </a:prstGeom>
            <a:noFill/>
            <a:ln w="9525">
              <a:noFill/>
              <a:miter lim="800000"/>
              <a:headEnd/>
              <a:tailEnd/>
            </a:ln>
            <a:effectLst/>
          </p:spPr>
        </p:pic>
        <p:sp>
          <p:nvSpPr>
            <p:cNvPr id="11" name="TextBox 10"/>
            <p:cNvSpPr txBox="1"/>
            <p:nvPr/>
          </p:nvSpPr>
          <p:spPr>
            <a:xfrm>
              <a:off x="7493000" y="3286125"/>
              <a:ext cx="1518364" cy="369332"/>
            </a:xfrm>
            <a:prstGeom prst="rect">
              <a:avLst/>
            </a:prstGeom>
            <a:noFill/>
          </p:spPr>
          <p:txBody>
            <a:bodyPr wrap="none" rtlCol="0">
              <a:spAutoFit/>
            </a:bodyPr>
            <a:lstStyle/>
            <a:p>
              <a:r>
                <a:rPr lang="en-US" dirty="0" smtClean="0"/>
                <a:t>Soil Moisture</a:t>
              </a:r>
              <a:endParaRPr lang="en-US" dirty="0"/>
            </a:p>
          </p:txBody>
        </p:sp>
      </p:grpSp>
      <p:sp>
        <p:nvSpPr>
          <p:cNvPr id="20" name="TextBox 19"/>
          <p:cNvSpPr txBox="1"/>
          <p:nvPr/>
        </p:nvSpPr>
        <p:spPr>
          <a:xfrm>
            <a:off x="177800" y="95250"/>
            <a:ext cx="8793882" cy="553998"/>
          </a:xfrm>
          <a:prstGeom prst="rect">
            <a:avLst/>
          </a:prstGeom>
          <a:noFill/>
        </p:spPr>
        <p:txBody>
          <a:bodyPr wrap="none" rtlCol="0">
            <a:spAutoFit/>
          </a:bodyPr>
          <a:lstStyle/>
          <a:p>
            <a:r>
              <a:rPr lang="en-US" sz="3000" b="1" dirty="0" smtClean="0">
                <a:latin typeface="+mj-lt"/>
              </a:rPr>
              <a:t>SAR Based Map of Early Growing Season Wetness</a:t>
            </a:r>
            <a:endParaRPr lang="en-US" sz="3000" b="1" dirty="0">
              <a:latin typeface="+mj-lt"/>
            </a:endParaRPr>
          </a:p>
        </p:txBody>
      </p:sp>
      <p:sp>
        <p:nvSpPr>
          <p:cNvPr id="22" name="TextBox 21"/>
          <p:cNvSpPr txBox="1"/>
          <p:nvPr/>
        </p:nvSpPr>
        <p:spPr>
          <a:xfrm>
            <a:off x="171450" y="5810250"/>
            <a:ext cx="8801100" cy="992579"/>
          </a:xfrm>
          <a:prstGeom prst="rect">
            <a:avLst/>
          </a:prstGeom>
          <a:noFill/>
          <a:ln w="19050">
            <a:solidFill>
              <a:schemeClr val="tx1"/>
            </a:solidFill>
          </a:ln>
        </p:spPr>
        <p:txBody>
          <a:bodyPr wrap="square" rtlCol="0">
            <a:spAutoFit/>
          </a:bodyPr>
          <a:lstStyle/>
          <a:p>
            <a:pPr algn="just"/>
            <a:r>
              <a:rPr lang="en-US" sz="1950" b="1" dirty="0" smtClean="0">
                <a:latin typeface="+mn-lt"/>
              </a:rPr>
              <a:t>SAR can be used to produce highly accurate maps of soil moisture and inundation that can be used to quantify multiple wetland functions including those controlling biogeochemical cycling and provision of habitat.  </a:t>
            </a:r>
            <a:endParaRPr lang="en-US" sz="1950" b="1" dirty="0">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5" name="Picture 2" descr="dem-sar-50dpi"/>
          <p:cNvPicPr>
            <a:picLocks noChangeAspect="1" noChangeArrowheads="1"/>
          </p:cNvPicPr>
          <p:nvPr/>
        </p:nvPicPr>
        <p:blipFill>
          <a:blip r:embed="rId3" cstate="print"/>
          <a:srcRect/>
          <a:stretch>
            <a:fillRect/>
          </a:stretch>
        </p:blipFill>
        <p:spPr bwMode="auto">
          <a:xfrm>
            <a:off x="4572000" y="3276600"/>
            <a:ext cx="4497388" cy="3476625"/>
          </a:xfrm>
          <a:prstGeom prst="rect">
            <a:avLst/>
          </a:prstGeom>
          <a:noFill/>
          <a:ln w="9525">
            <a:noFill/>
            <a:miter lim="800000"/>
            <a:headEnd/>
            <a:tailEnd/>
          </a:ln>
        </p:spPr>
      </p:pic>
      <p:pic>
        <p:nvPicPr>
          <p:cNvPr id="3082" name="Picture 20" descr="dem sar 50 dpi"/>
          <p:cNvPicPr>
            <a:picLocks noChangeAspect="1" noChangeArrowheads="1"/>
          </p:cNvPicPr>
          <p:nvPr/>
        </p:nvPicPr>
        <p:blipFill>
          <a:blip r:embed="rId4" cstate="print"/>
          <a:srcRect/>
          <a:stretch>
            <a:fillRect/>
          </a:stretch>
        </p:blipFill>
        <p:spPr bwMode="auto">
          <a:xfrm>
            <a:off x="4579938" y="-76200"/>
            <a:ext cx="4497388" cy="3476625"/>
          </a:xfrm>
          <a:prstGeom prst="rect">
            <a:avLst/>
          </a:prstGeom>
          <a:noFill/>
          <a:ln w="9525">
            <a:noFill/>
            <a:miter lim="800000"/>
            <a:headEnd/>
            <a:tailEnd/>
          </a:ln>
        </p:spPr>
      </p:pic>
      <p:grpSp>
        <p:nvGrpSpPr>
          <p:cNvPr id="2" name="Group 21"/>
          <p:cNvGrpSpPr>
            <a:grpSpLocks/>
          </p:cNvGrpSpPr>
          <p:nvPr/>
        </p:nvGrpSpPr>
        <p:grpSpPr bwMode="auto">
          <a:xfrm>
            <a:off x="4724400" y="76200"/>
            <a:ext cx="3352800" cy="2486025"/>
            <a:chOff x="2976" y="201"/>
            <a:chExt cx="2112" cy="1566"/>
          </a:xfrm>
        </p:grpSpPr>
        <p:sp>
          <p:nvSpPr>
            <p:cNvPr id="3084" name="Line 22"/>
            <p:cNvSpPr>
              <a:spLocks noChangeShapeType="1"/>
            </p:cNvSpPr>
            <p:nvPr/>
          </p:nvSpPr>
          <p:spPr bwMode="auto">
            <a:xfrm>
              <a:off x="4416" y="432"/>
              <a:ext cx="384" cy="96"/>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85" name="Line 23"/>
            <p:cNvSpPr>
              <a:spLocks noChangeShapeType="1"/>
            </p:cNvSpPr>
            <p:nvPr/>
          </p:nvSpPr>
          <p:spPr bwMode="auto">
            <a:xfrm>
              <a:off x="4831" y="528"/>
              <a:ext cx="17" cy="432"/>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86" name="Line 24"/>
            <p:cNvSpPr>
              <a:spLocks noChangeShapeType="1"/>
            </p:cNvSpPr>
            <p:nvPr/>
          </p:nvSpPr>
          <p:spPr bwMode="auto">
            <a:xfrm flipV="1">
              <a:off x="4464" y="663"/>
              <a:ext cx="288" cy="96"/>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87" name="Line 25"/>
            <p:cNvSpPr>
              <a:spLocks noChangeShapeType="1"/>
            </p:cNvSpPr>
            <p:nvPr/>
          </p:nvSpPr>
          <p:spPr bwMode="auto">
            <a:xfrm flipH="1">
              <a:off x="4848" y="336"/>
              <a:ext cx="240" cy="144"/>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88" name="Text Box 26"/>
            <p:cNvSpPr txBox="1">
              <a:spLocks noChangeArrowheads="1"/>
            </p:cNvSpPr>
            <p:nvPr/>
          </p:nvSpPr>
          <p:spPr bwMode="auto">
            <a:xfrm>
              <a:off x="4631" y="201"/>
              <a:ext cx="265" cy="327"/>
            </a:xfrm>
            <a:prstGeom prst="rect">
              <a:avLst/>
            </a:prstGeom>
            <a:noFill/>
            <a:ln w="25400"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B</a:t>
              </a:r>
              <a:endParaRPr kumimoji="0" lang="en-US" sz="1800" b="0" i="0" u="none" strike="noStrike" cap="none" normalizeH="0" baseline="0" smtClean="0">
                <a:ln>
                  <a:noFill/>
                </a:ln>
                <a:solidFill>
                  <a:schemeClr val="tx1"/>
                </a:solidFill>
                <a:effectLst/>
                <a:latin typeface="Arial" pitchFamily="34" charset="0"/>
              </a:endParaRPr>
            </a:p>
          </p:txBody>
        </p:sp>
        <p:sp>
          <p:nvSpPr>
            <p:cNvPr id="3089" name="Line 27"/>
            <p:cNvSpPr>
              <a:spLocks noChangeShapeType="1"/>
            </p:cNvSpPr>
            <p:nvPr/>
          </p:nvSpPr>
          <p:spPr bwMode="auto">
            <a:xfrm>
              <a:off x="3253" y="619"/>
              <a:ext cx="526" cy="467"/>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90" name="Line 28"/>
            <p:cNvSpPr>
              <a:spLocks noChangeShapeType="1"/>
            </p:cNvSpPr>
            <p:nvPr/>
          </p:nvSpPr>
          <p:spPr bwMode="auto">
            <a:xfrm flipH="1">
              <a:off x="3600" y="1186"/>
              <a:ext cx="179" cy="581"/>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91" name="Text Box 29"/>
            <p:cNvSpPr txBox="1">
              <a:spLocks noChangeArrowheads="1"/>
            </p:cNvSpPr>
            <p:nvPr/>
          </p:nvSpPr>
          <p:spPr bwMode="auto">
            <a:xfrm>
              <a:off x="2976" y="297"/>
              <a:ext cx="278" cy="327"/>
            </a:xfrm>
            <a:prstGeom prst="rect">
              <a:avLst/>
            </a:prstGeom>
            <a:noFill/>
            <a:ln w="25400"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A</a:t>
              </a:r>
              <a:endParaRPr kumimoji="0" lang="en-US" sz="1800" b="0" i="0" u="none" strike="noStrike" cap="none" normalizeH="0" baseline="0" smtClean="0">
                <a:ln>
                  <a:noFill/>
                </a:ln>
                <a:solidFill>
                  <a:schemeClr val="tx1"/>
                </a:solidFill>
                <a:effectLst/>
                <a:latin typeface="Arial" pitchFamily="34" charset="0"/>
              </a:endParaRPr>
            </a:p>
          </p:txBody>
        </p:sp>
      </p:grpSp>
      <p:sp>
        <p:nvSpPr>
          <p:cNvPr id="3092" name="Rectangle 30"/>
          <p:cNvSpPr>
            <a:spLocks noChangeArrowheads="1"/>
          </p:cNvSpPr>
          <p:nvPr/>
        </p:nvSpPr>
        <p:spPr bwMode="auto">
          <a:xfrm>
            <a:off x="4572000" y="52388"/>
            <a:ext cx="4576763" cy="3249613"/>
          </a:xfrm>
          <a:prstGeom prst="rect">
            <a:avLst/>
          </a:prstGeom>
          <a:noFill/>
          <a:ln w="292100">
            <a:solidFill>
              <a:schemeClr val="bg1"/>
            </a:solidFill>
            <a:miter lim="800000"/>
            <a:headEnd type="none" w="sm" len="sm"/>
            <a:tailEnd type="none" w="sm" len="sm"/>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93" name="Rectangle 31"/>
          <p:cNvSpPr>
            <a:spLocks noChangeArrowheads="1"/>
          </p:cNvSpPr>
          <p:nvPr/>
        </p:nvSpPr>
        <p:spPr bwMode="auto">
          <a:xfrm>
            <a:off x="4618038" y="3429000"/>
            <a:ext cx="4513263" cy="3209925"/>
          </a:xfrm>
          <a:prstGeom prst="rect">
            <a:avLst/>
          </a:prstGeom>
          <a:noFill/>
          <a:ln w="254000">
            <a:solidFill>
              <a:schemeClr val="bg1"/>
            </a:solidFill>
            <a:miter lim="800000"/>
            <a:headEnd type="none" w="sm" len="sm"/>
            <a:tailEnd type="none" w="sm" len="sm"/>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3" name="Group 32"/>
          <p:cNvGrpSpPr>
            <a:grpSpLocks/>
          </p:cNvGrpSpPr>
          <p:nvPr/>
        </p:nvGrpSpPr>
        <p:grpSpPr bwMode="auto">
          <a:xfrm>
            <a:off x="4724400" y="3429000"/>
            <a:ext cx="3352800" cy="2486025"/>
            <a:chOff x="2976" y="201"/>
            <a:chExt cx="2112" cy="1566"/>
          </a:xfrm>
        </p:grpSpPr>
        <p:sp>
          <p:nvSpPr>
            <p:cNvPr id="3095" name="Line 33"/>
            <p:cNvSpPr>
              <a:spLocks noChangeShapeType="1"/>
            </p:cNvSpPr>
            <p:nvPr/>
          </p:nvSpPr>
          <p:spPr bwMode="auto">
            <a:xfrm>
              <a:off x="4416" y="432"/>
              <a:ext cx="384" cy="96"/>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96" name="Line 34"/>
            <p:cNvSpPr>
              <a:spLocks noChangeShapeType="1"/>
            </p:cNvSpPr>
            <p:nvPr/>
          </p:nvSpPr>
          <p:spPr bwMode="auto">
            <a:xfrm>
              <a:off x="4831" y="528"/>
              <a:ext cx="17" cy="432"/>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97" name="Line 35"/>
            <p:cNvSpPr>
              <a:spLocks noChangeShapeType="1"/>
            </p:cNvSpPr>
            <p:nvPr/>
          </p:nvSpPr>
          <p:spPr bwMode="auto">
            <a:xfrm flipV="1">
              <a:off x="4464" y="663"/>
              <a:ext cx="288" cy="96"/>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98" name="Line 36"/>
            <p:cNvSpPr>
              <a:spLocks noChangeShapeType="1"/>
            </p:cNvSpPr>
            <p:nvPr/>
          </p:nvSpPr>
          <p:spPr bwMode="auto">
            <a:xfrm flipH="1">
              <a:off x="4848" y="336"/>
              <a:ext cx="240" cy="144"/>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099" name="Text Box 37"/>
            <p:cNvSpPr txBox="1">
              <a:spLocks noChangeArrowheads="1"/>
            </p:cNvSpPr>
            <p:nvPr/>
          </p:nvSpPr>
          <p:spPr bwMode="auto">
            <a:xfrm>
              <a:off x="4631" y="201"/>
              <a:ext cx="265" cy="327"/>
            </a:xfrm>
            <a:prstGeom prst="rect">
              <a:avLst/>
            </a:prstGeom>
            <a:noFill/>
            <a:ln w="25400"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B</a:t>
              </a:r>
              <a:endParaRPr kumimoji="0" lang="en-US" sz="1800" b="0" i="0" u="none" strike="noStrike" cap="none" normalizeH="0" baseline="0" smtClean="0">
                <a:ln>
                  <a:noFill/>
                </a:ln>
                <a:solidFill>
                  <a:schemeClr val="tx1"/>
                </a:solidFill>
                <a:effectLst/>
                <a:latin typeface="Arial" pitchFamily="34" charset="0"/>
              </a:endParaRPr>
            </a:p>
          </p:txBody>
        </p:sp>
        <p:sp>
          <p:nvSpPr>
            <p:cNvPr id="3100" name="Line 38"/>
            <p:cNvSpPr>
              <a:spLocks noChangeShapeType="1"/>
            </p:cNvSpPr>
            <p:nvPr/>
          </p:nvSpPr>
          <p:spPr bwMode="auto">
            <a:xfrm>
              <a:off x="3253" y="619"/>
              <a:ext cx="526" cy="467"/>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101" name="Line 39"/>
            <p:cNvSpPr>
              <a:spLocks noChangeShapeType="1"/>
            </p:cNvSpPr>
            <p:nvPr/>
          </p:nvSpPr>
          <p:spPr bwMode="auto">
            <a:xfrm flipH="1">
              <a:off x="3600" y="1186"/>
              <a:ext cx="179" cy="581"/>
            </a:xfrm>
            <a:prstGeom prst="line">
              <a:avLst/>
            </a:prstGeom>
            <a:noFill/>
            <a:ln w="44450">
              <a:solidFill>
                <a:schemeClr val="tx1"/>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sp>
          <p:nvSpPr>
            <p:cNvPr id="3102" name="Text Box 40"/>
            <p:cNvSpPr txBox="1">
              <a:spLocks noChangeArrowheads="1"/>
            </p:cNvSpPr>
            <p:nvPr/>
          </p:nvSpPr>
          <p:spPr bwMode="auto">
            <a:xfrm>
              <a:off x="2976" y="297"/>
              <a:ext cx="278" cy="327"/>
            </a:xfrm>
            <a:prstGeom prst="rect">
              <a:avLst/>
            </a:prstGeom>
            <a:noFill/>
            <a:ln w="25400"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A</a:t>
              </a:r>
              <a:endParaRPr kumimoji="0" lang="en-US" sz="1800" b="0" i="0" u="none" strike="noStrike" cap="none" normalizeH="0" baseline="0" smtClean="0">
                <a:ln>
                  <a:noFill/>
                </a:ln>
                <a:solidFill>
                  <a:schemeClr val="tx1"/>
                </a:solidFill>
                <a:effectLst/>
                <a:latin typeface="Arial" pitchFamily="34" charset="0"/>
              </a:endParaRPr>
            </a:p>
          </p:txBody>
        </p:sp>
      </p:grpSp>
      <p:grpSp>
        <p:nvGrpSpPr>
          <p:cNvPr id="4" name="Group 34"/>
          <p:cNvGrpSpPr/>
          <p:nvPr/>
        </p:nvGrpSpPr>
        <p:grpSpPr>
          <a:xfrm>
            <a:off x="146050" y="3309938"/>
            <a:ext cx="4449763" cy="3473450"/>
            <a:chOff x="50800" y="1509713"/>
            <a:chExt cx="4449763" cy="3473450"/>
          </a:xfrm>
        </p:grpSpPr>
        <p:grpSp>
          <p:nvGrpSpPr>
            <p:cNvPr id="5" name="Group 14"/>
            <p:cNvGrpSpPr>
              <a:grpSpLocks/>
            </p:cNvGrpSpPr>
            <p:nvPr/>
          </p:nvGrpSpPr>
          <p:grpSpPr bwMode="auto">
            <a:xfrm>
              <a:off x="76200" y="1509713"/>
              <a:ext cx="4343400" cy="3473450"/>
              <a:chOff x="48" y="951"/>
              <a:chExt cx="2736" cy="2198"/>
            </a:xfrm>
          </p:grpSpPr>
          <p:pic>
            <p:nvPicPr>
              <p:cNvPr id="3077" name="Picture 15" descr="quickbird true color"/>
              <p:cNvPicPr>
                <a:picLocks noChangeArrowheads="1"/>
              </p:cNvPicPr>
              <p:nvPr/>
            </p:nvPicPr>
            <p:blipFill>
              <a:blip r:embed="rId5" cstate="print"/>
              <a:srcRect/>
              <a:stretch>
                <a:fillRect/>
              </a:stretch>
            </p:blipFill>
            <p:spPr bwMode="auto">
              <a:xfrm>
                <a:off x="48" y="951"/>
                <a:ext cx="2736" cy="2198"/>
              </a:xfrm>
              <a:prstGeom prst="rect">
                <a:avLst/>
              </a:prstGeom>
              <a:noFill/>
              <a:ln w="9525">
                <a:noFill/>
                <a:miter lim="800000"/>
                <a:headEnd/>
                <a:tailEnd/>
              </a:ln>
            </p:spPr>
          </p:pic>
          <p:sp>
            <p:nvSpPr>
              <p:cNvPr id="3078" name="Text Box 16"/>
              <p:cNvSpPr txBox="1">
                <a:spLocks noChangeArrowheads="1"/>
              </p:cNvSpPr>
              <p:nvPr/>
            </p:nvSpPr>
            <p:spPr bwMode="auto">
              <a:xfrm>
                <a:off x="1783" y="2036"/>
                <a:ext cx="841" cy="232"/>
              </a:xfrm>
              <a:prstGeom prst="rect">
                <a:avLst/>
              </a:prstGeom>
              <a:noFill/>
              <a:ln w="25400"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Times New Roman" pitchFamily="18" charset="0"/>
                  </a:rPr>
                  <a:t>Forest</a:t>
                </a:r>
                <a:endParaRPr kumimoji="0" lang="en-US" sz="1800" b="0" i="0" u="none" strike="noStrike" cap="none" normalizeH="0" baseline="0" smtClean="0">
                  <a:ln>
                    <a:noFill/>
                  </a:ln>
                  <a:solidFill>
                    <a:schemeClr val="tx1"/>
                  </a:solidFill>
                  <a:effectLst/>
                  <a:latin typeface="Arial" pitchFamily="34" charset="0"/>
                </a:endParaRPr>
              </a:p>
            </p:txBody>
          </p:sp>
          <p:sp>
            <p:nvSpPr>
              <p:cNvPr id="3079" name="Text Box 17"/>
              <p:cNvSpPr txBox="1">
                <a:spLocks noChangeArrowheads="1"/>
              </p:cNvSpPr>
              <p:nvPr/>
            </p:nvSpPr>
            <p:spPr bwMode="auto">
              <a:xfrm>
                <a:off x="373" y="1943"/>
                <a:ext cx="1288" cy="231"/>
              </a:xfrm>
              <a:prstGeom prst="rect">
                <a:avLst/>
              </a:prstGeom>
              <a:noFill/>
              <a:ln w="25400"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Times New Roman" pitchFamily="18" charset="0"/>
                  </a:rPr>
                  <a:t>Agricultural Fields</a:t>
                </a:r>
                <a:endParaRPr kumimoji="0" lang="en-US" sz="1800" b="0" i="0" u="none" strike="noStrike" cap="none" normalizeH="0" baseline="0" dirty="0" smtClean="0">
                  <a:ln>
                    <a:noFill/>
                  </a:ln>
                  <a:solidFill>
                    <a:schemeClr val="tx1"/>
                  </a:solidFill>
                  <a:effectLst/>
                  <a:latin typeface="Arial" pitchFamily="34" charset="0"/>
                </a:endParaRPr>
              </a:p>
            </p:txBody>
          </p:sp>
          <p:sp>
            <p:nvSpPr>
              <p:cNvPr id="3080" name="Text Box 18"/>
              <p:cNvSpPr txBox="1">
                <a:spLocks noChangeArrowheads="1"/>
              </p:cNvSpPr>
              <p:nvPr/>
            </p:nvSpPr>
            <p:spPr bwMode="auto">
              <a:xfrm>
                <a:off x="940" y="2169"/>
                <a:ext cx="452" cy="231"/>
              </a:xfrm>
              <a:prstGeom prst="rect">
                <a:avLst/>
              </a:prstGeom>
              <a:noFill/>
              <a:ln w="25400"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Times New Roman" pitchFamily="18" charset="0"/>
                  </a:rPr>
                  <a:t>Ditch</a:t>
                </a:r>
                <a:endParaRPr kumimoji="0" lang="en-US" sz="1800" b="0" i="0" u="none" strike="noStrike" cap="none" normalizeH="0" baseline="0" smtClean="0">
                  <a:ln>
                    <a:noFill/>
                  </a:ln>
                  <a:solidFill>
                    <a:schemeClr val="tx1"/>
                  </a:solidFill>
                  <a:effectLst/>
                  <a:latin typeface="Arial" pitchFamily="34" charset="0"/>
                </a:endParaRPr>
              </a:p>
            </p:txBody>
          </p:sp>
          <p:sp>
            <p:nvSpPr>
              <p:cNvPr id="3081" name="Line 19"/>
              <p:cNvSpPr>
                <a:spLocks noChangeShapeType="1"/>
              </p:cNvSpPr>
              <p:nvPr/>
            </p:nvSpPr>
            <p:spPr bwMode="auto">
              <a:xfrm flipH="1">
                <a:off x="798" y="2295"/>
                <a:ext cx="168" cy="88"/>
              </a:xfrm>
              <a:prstGeom prst="line">
                <a:avLst/>
              </a:prstGeom>
              <a:noFill/>
              <a:ln w="31750">
                <a:solidFill>
                  <a:srgbClr val="FFFFFF"/>
                </a:solidFill>
                <a:round/>
                <a:headEnd/>
                <a:tailEnd type="triangle" w="med" len="med"/>
              </a:ln>
            </p:spPr>
            <p:txBody>
              <a:bodyPr vert="horz" wrap="none" lIns="91440" tIns="45720" rIns="91440" bIns="45720" numCol="1" anchor="ctr" anchorCtr="0" compatLnSpc="1">
                <a:prstTxWarp prst="textNoShape">
                  <a:avLst/>
                </a:prstTxWarp>
              </a:bodyPr>
              <a:lstStyle/>
              <a:p>
                <a:endParaRPr lang="en-US"/>
              </a:p>
            </p:txBody>
          </p:sp>
        </p:grpSp>
        <p:sp>
          <p:nvSpPr>
            <p:cNvPr id="3103" name="Rectangle 41"/>
            <p:cNvSpPr>
              <a:spLocks noChangeArrowheads="1"/>
            </p:cNvSpPr>
            <p:nvPr/>
          </p:nvSpPr>
          <p:spPr bwMode="auto">
            <a:xfrm>
              <a:off x="50800" y="1627188"/>
              <a:ext cx="4449763" cy="3249613"/>
            </a:xfrm>
            <a:prstGeom prst="rect">
              <a:avLst/>
            </a:prstGeom>
            <a:noFill/>
            <a:ln w="292100">
              <a:solidFill>
                <a:schemeClr val="bg1"/>
              </a:solidFill>
              <a:miter lim="800000"/>
              <a:headEnd type="none" w="sm" len="sm"/>
              <a:tailEnd type="none" w="sm" len="sm"/>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3104" name="AutoShape 42"/>
          <p:cNvSpPr>
            <a:spLocks noChangeArrowheads="1"/>
          </p:cNvSpPr>
          <p:nvPr/>
        </p:nvSpPr>
        <p:spPr bwMode="auto">
          <a:xfrm>
            <a:off x="8458200" y="3200400"/>
            <a:ext cx="304800" cy="298450"/>
          </a:xfrm>
          <a:prstGeom prst="downArrow">
            <a:avLst>
              <a:gd name="adj1" fmla="val 50000"/>
              <a:gd name="adj2" fmla="val 25000"/>
            </a:avLst>
          </a:prstGeom>
          <a:noFill/>
          <a:ln w="19050">
            <a:solidFill>
              <a:srgbClr val="DD3513"/>
            </a:solidFill>
            <a:miter lim="800000"/>
            <a:headEnd type="none" w="sm" len="sm"/>
            <a:tailEnd type="none" w="sm" len="sm"/>
          </a:ln>
        </p:spPr>
        <p:txBody>
          <a:bodyPr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05" name="Text Box 43"/>
          <p:cNvSpPr txBox="1">
            <a:spLocks noChangeArrowheads="1"/>
          </p:cNvSpPr>
          <p:nvPr/>
        </p:nvSpPr>
        <p:spPr bwMode="auto">
          <a:xfrm>
            <a:off x="4622800" y="3121025"/>
            <a:ext cx="1473200" cy="396875"/>
          </a:xfrm>
          <a:prstGeom prst="rect">
            <a:avLst/>
          </a:prstGeom>
          <a:noFill/>
          <a:ln w="12700">
            <a:noFill/>
            <a:miter lim="800000"/>
            <a:headEnd type="none" w="sm" len="sm"/>
            <a:tailEnd type="none" w="sm" len="sm"/>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DD3513"/>
                </a:solidFill>
                <a:effectLst/>
                <a:latin typeface="Times New Roman" pitchFamily="18" charset="0"/>
              </a:rPr>
              <a:t>Early Spring</a:t>
            </a:r>
            <a:endParaRPr kumimoji="0" lang="en-US" sz="1800" b="0" i="0" u="none" strike="noStrike" cap="none" normalizeH="0" baseline="0" smtClean="0">
              <a:ln>
                <a:noFill/>
              </a:ln>
              <a:solidFill>
                <a:schemeClr val="tx1"/>
              </a:solidFill>
              <a:effectLst/>
              <a:latin typeface="Arial" pitchFamily="34" charset="0"/>
            </a:endParaRPr>
          </a:p>
        </p:txBody>
      </p:sp>
      <p:sp>
        <p:nvSpPr>
          <p:cNvPr id="3106" name="Text Box 44"/>
          <p:cNvSpPr txBox="1">
            <a:spLocks noChangeArrowheads="1"/>
          </p:cNvSpPr>
          <p:nvPr/>
        </p:nvSpPr>
        <p:spPr bwMode="auto">
          <a:xfrm>
            <a:off x="4673600" y="6426200"/>
            <a:ext cx="1374775" cy="396875"/>
          </a:xfrm>
          <a:prstGeom prst="rect">
            <a:avLst/>
          </a:prstGeom>
          <a:noFill/>
          <a:ln w="12700">
            <a:noFill/>
            <a:miter lim="800000"/>
            <a:headEnd type="none" w="sm" len="sm"/>
            <a:tailEnd type="none" w="sm" len="sm"/>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DD3513"/>
                </a:solidFill>
                <a:effectLst/>
                <a:latin typeface="Times New Roman" pitchFamily="18" charset="0"/>
              </a:rPr>
              <a:t>Late Spring</a:t>
            </a:r>
            <a:endParaRPr kumimoji="0" lang="en-US" sz="1800" b="0" i="0" u="none" strike="noStrike" cap="none" normalizeH="0" baseline="0" smtClean="0">
              <a:ln>
                <a:noFill/>
              </a:ln>
              <a:solidFill>
                <a:schemeClr val="tx1"/>
              </a:solidFill>
              <a:effectLst/>
              <a:latin typeface="Arial" pitchFamily="34" charset="0"/>
            </a:endParaRPr>
          </a:p>
        </p:txBody>
      </p:sp>
      <p:sp>
        <p:nvSpPr>
          <p:cNvPr id="36" name="TextBox 35"/>
          <p:cNvSpPr txBox="1"/>
          <p:nvPr/>
        </p:nvSpPr>
        <p:spPr>
          <a:xfrm>
            <a:off x="123825" y="171450"/>
            <a:ext cx="4383508" cy="584775"/>
          </a:xfrm>
          <a:prstGeom prst="rect">
            <a:avLst/>
          </a:prstGeom>
          <a:noFill/>
        </p:spPr>
        <p:txBody>
          <a:bodyPr wrap="none" rtlCol="0">
            <a:spAutoFit/>
          </a:bodyPr>
          <a:lstStyle/>
          <a:p>
            <a:r>
              <a:rPr lang="en-US" sz="3200" b="1" dirty="0" smtClean="0">
                <a:solidFill>
                  <a:srgbClr val="C00000"/>
                </a:solidFill>
                <a:latin typeface="+mj-lt"/>
              </a:rPr>
              <a:t>SAR + </a:t>
            </a:r>
            <a:r>
              <a:rPr lang="en-US" sz="3200" b="1" dirty="0" err="1" smtClean="0">
                <a:solidFill>
                  <a:srgbClr val="C00000"/>
                </a:solidFill>
                <a:latin typeface="+mj-lt"/>
              </a:rPr>
              <a:t>LiDAR</a:t>
            </a:r>
            <a:r>
              <a:rPr lang="en-US" sz="3200" b="1" dirty="0" smtClean="0">
                <a:solidFill>
                  <a:srgbClr val="C00000"/>
                </a:solidFill>
                <a:latin typeface="+mj-lt"/>
              </a:rPr>
              <a:t> Synergy</a:t>
            </a:r>
            <a:endParaRPr lang="en-US" sz="3200" b="1" dirty="0">
              <a:solidFill>
                <a:srgbClr val="C00000"/>
              </a:solidFill>
              <a:latin typeface="+mj-lt"/>
            </a:endParaRPr>
          </a:p>
        </p:txBody>
      </p:sp>
      <p:sp>
        <p:nvSpPr>
          <p:cNvPr id="37" name="TextBox 36"/>
          <p:cNvSpPr txBox="1"/>
          <p:nvPr/>
        </p:nvSpPr>
        <p:spPr>
          <a:xfrm>
            <a:off x="228600" y="828675"/>
            <a:ext cx="4048125" cy="2492990"/>
          </a:xfrm>
          <a:prstGeom prst="rect">
            <a:avLst/>
          </a:prstGeom>
          <a:noFill/>
        </p:spPr>
        <p:txBody>
          <a:bodyPr wrap="square" rtlCol="0">
            <a:spAutoFit/>
          </a:bodyPr>
          <a:lstStyle/>
          <a:p>
            <a:pPr algn="just"/>
            <a:r>
              <a:rPr lang="en-US" sz="2600" b="1" dirty="0" smtClean="0"/>
              <a:t>SAR and </a:t>
            </a:r>
            <a:r>
              <a:rPr lang="en-US" sz="2600" b="1" dirty="0" err="1" smtClean="0"/>
              <a:t>LiDAR</a:t>
            </a:r>
            <a:r>
              <a:rPr lang="en-US" sz="2600" b="1" dirty="0" smtClean="0"/>
              <a:t> have unique strengths and weaknesses; the power of these datasets can be increased significantly through data fusion.</a:t>
            </a:r>
            <a:endParaRPr lang="en-US" sz="26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Line	</a:t>
            </a:r>
            <a:endParaRPr lang="en-US" dirty="0"/>
          </a:p>
        </p:txBody>
      </p:sp>
      <p:sp>
        <p:nvSpPr>
          <p:cNvPr id="3" name="Content Placeholder 2"/>
          <p:cNvSpPr>
            <a:spLocks noGrp="1"/>
          </p:cNvSpPr>
          <p:nvPr>
            <p:ph idx="1"/>
          </p:nvPr>
        </p:nvSpPr>
        <p:spPr/>
        <p:txBody>
          <a:bodyPr/>
          <a:lstStyle/>
          <a:p>
            <a:r>
              <a:rPr lang="en-US" dirty="0" smtClean="0"/>
              <a:t>Remotely sensed data are a powerful and rapidly developing tools that can be used to improve the mapping and monitoring of floodplains to better inform decision making.</a:t>
            </a:r>
          </a:p>
          <a:p>
            <a:r>
              <a:rPr lang="en-US" dirty="0" smtClean="0"/>
              <a:t>We need to bring together geospatial analysts and physical and biological scientists to better characterize these critical ecosystems. </a:t>
            </a:r>
          </a:p>
          <a:p>
            <a:r>
              <a:rPr lang="en-US" dirty="0" smtClean="0"/>
              <a:t>Doing so would enhance our ability to assign improved levels of function (e.g., nutrient removal efficiencies) to floodplains. </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subTitle" idx="1"/>
          </p:nvPr>
        </p:nvSpPr>
        <p:spPr>
          <a:xfrm>
            <a:off x="1828800" y="1304926"/>
            <a:ext cx="6858000" cy="1676400"/>
          </a:xfrm>
        </p:spPr>
        <p:txBody>
          <a:bodyPr/>
          <a:lstStyle/>
          <a:p>
            <a:r>
              <a:rPr lang="en-US" sz="4000" b="1" i="1" dirty="0">
                <a:latin typeface="Calisto MT" pitchFamily="18" charset="0"/>
              </a:rPr>
              <a:t>Thank you!</a:t>
            </a:r>
          </a:p>
        </p:txBody>
      </p:sp>
      <p:sp>
        <p:nvSpPr>
          <p:cNvPr id="3" name="TextBox 2"/>
          <p:cNvSpPr txBox="1"/>
          <p:nvPr/>
        </p:nvSpPr>
        <p:spPr>
          <a:xfrm>
            <a:off x="2257425" y="4457700"/>
            <a:ext cx="5429250" cy="646331"/>
          </a:xfrm>
          <a:prstGeom prst="rect">
            <a:avLst/>
          </a:prstGeom>
          <a:noFill/>
        </p:spPr>
        <p:txBody>
          <a:bodyPr wrap="square" rtlCol="0">
            <a:spAutoFit/>
          </a:bodyPr>
          <a:lstStyle/>
          <a:p>
            <a:pPr algn="ctr"/>
            <a:r>
              <a:rPr lang="en-US" dirty="0" smtClean="0"/>
              <a:t>For more information please contact Megan Lang at 301-504-5138 or mwlang@fs.fed.us.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2" descr="choptank NLCD"/>
          <p:cNvPicPr>
            <a:picLocks noChangeAspect="1" noChangeArrowheads="1"/>
          </p:cNvPicPr>
          <p:nvPr/>
        </p:nvPicPr>
        <p:blipFill>
          <a:blip r:embed="rId3" cstate="print"/>
          <a:srcRect/>
          <a:stretch>
            <a:fillRect/>
          </a:stretch>
        </p:blipFill>
        <p:spPr bwMode="auto">
          <a:xfrm>
            <a:off x="43071" y="2759832"/>
            <a:ext cx="5304183" cy="4098168"/>
          </a:xfrm>
          <a:prstGeom prst="rect">
            <a:avLst/>
          </a:prstGeom>
          <a:noFill/>
        </p:spPr>
      </p:pic>
      <p:sp>
        <p:nvSpPr>
          <p:cNvPr id="2" name="Title 1"/>
          <p:cNvSpPr>
            <a:spLocks noGrp="1"/>
          </p:cNvSpPr>
          <p:nvPr>
            <p:ph type="title"/>
          </p:nvPr>
        </p:nvSpPr>
        <p:spPr>
          <a:xfrm>
            <a:off x="149085" y="794648"/>
            <a:ext cx="3995530" cy="1372080"/>
          </a:xfrm>
        </p:spPr>
        <p:txBody>
          <a:bodyPr/>
          <a:lstStyle/>
          <a:p>
            <a:pPr algn="ctr"/>
            <a:r>
              <a:rPr lang="en-US" b="1" dirty="0" err="1" smtClean="0">
                <a:solidFill>
                  <a:schemeClr val="tx1"/>
                </a:solidFill>
              </a:rPr>
              <a:t>Choptank</a:t>
            </a:r>
            <a:r>
              <a:rPr lang="en-US" b="1" dirty="0" smtClean="0">
                <a:solidFill>
                  <a:schemeClr val="tx1"/>
                </a:solidFill>
              </a:rPr>
              <a:t> River Watershed</a:t>
            </a:r>
            <a:endParaRPr lang="en-US" b="1" dirty="0">
              <a:solidFill>
                <a:schemeClr val="tx1"/>
              </a:solidFill>
            </a:endParaRPr>
          </a:p>
        </p:txBody>
      </p:sp>
      <p:pic>
        <p:nvPicPr>
          <p:cNvPr id="3" name="Picture 2" descr="Fig 1.tif"/>
          <p:cNvPicPr>
            <a:picLocks noChangeAspect="1"/>
          </p:cNvPicPr>
          <p:nvPr/>
        </p:nvPicPr>
        <p:blipFill>
          <a:blip r:embed="rId4" cstate="print"/>
          <a:stretch>
            <a:fillRect/>
          </a:stretch>
        </p:blipFill>
        <p:spPr>
          <a:xfrm>
            <a:off x="4390636" y="188843"/>
            <a:ext cx="4599828" cy="3478696"/>
          </a:xfrm>
          <a:prstGeom prst="rect">
            <a:avLst/>
          </a:prstGeom>
          <a:ln w="25400">
            <a:solidFill>
              <a:schemeClr val="tx1"/>
            </a:solidFill>
          </a:ln>
        </p:spPr>
      </p:pic>
      <p:sp>
        <p:nvSpPr>
          <p:cNvPr id="5" name="TextBox 4"/>
          <p:cNvSpPr txBox="1"/>
          <p:nvPr/>
        </p:nvSpPr>
        <p:spPr>
          <a:xfrm>
            <a:off x="5317436" y="3945836"/>
            <a:ext cx="3826564" cy="2800767"/>
          </a:xfrm>
          <a:prstGeom prst="rect">
            <a:avLst/>
          </a:prstGeom>
          <a:noFill/>
        </p:spPr>
        <p:txBody>
          <a:bodyPr wrap="square" rtlCol="0">
            <a:spAutoFit/>
          </a:bodyPr>
          <a:lstStyle/>
          <a:p>
            <a:pPr>
              <a:buFont typeface="Arial" pitchFamily="34" charset="0"/>
              <a:buChar char="•"/>
            </a:pPr>
            <a:r>
              <a:rPr lang="en-US" sz="2200" dirty="0" smtClean="0"/>
              <a:t>Primarily agricultural (58%)</a:t>
            </a:r>
          </a:p>
          <a:p>
            <a:pPr>
              <a:buFont typeface="Arial" pitchFamily="34" charset="0"/>
              <a:buChar char="•"/>
            </a:pPr>
            <a:r>
              <a:rPr lang="en-US" sz="2200" dirty="0" smtClean="0"/>
              <a:t>Relatively flat and  </a:t>
            </a:r>
          </a:p>
          <a:p>
            <a:r>
              <a:rPr lang="en-US" sz="2200" dirty="0" smtClean="0"/>
              <a:t> extensively ditched</a:t>
            </a:r>
          </a:p>
          <a:p>
            <a:pPr>
              <a:buFont typeface="Arial" pitchFamily="34" charset="0"/>
              <a:buChar char="•"/>
            </a:pPr>
            <a:r>
              <a:rPr lang="en-US" sz="2200" dirty="0" smtClean="0"/>
              <a:t>Major tributary of the  </a:t>
            </a:r>
          </a:p>
          <a:p>
            <a:r>
              <a:rPr lang="en-US" sz="2200" dirty="0" smtClean="0"/>
              <a:t> Chesapeake Bay</a:t>
            </a:r>
          </a:p>
          <a:p>
            <a:pPr>
              <a:buFont typeface="Arial" pitchFamily="34" charset="0"/>
              <a:buChar char="•"/>
            </a:pPr>
            <a:r>
              <a:rPr lang="en-US" sz="2200" dirty="0" smtClean="0"/>
              <a:t>One of the most polluted  </a:t>
            </a:r>
          </a:p>
          <a:p>
            <a:r>
              <a:rPr lang="en-US" sz="2200" dirty="0" smtClean="0"/>
              <a:t> rivers in Maryland</a:t>
            </a:r>
          </a:p>
          <a:p>
            <a:pPr>
              <a:buFont typeface="Arial" pitchFamily="34" charset="0"/>
              <a:buChar char="•"/>
            </a:pPr>
            <a:endParaRPr lang="en-US"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388938" y="0"/>
            <a:ext cx="8469312" cy="1143000"/>
          </a:xfrm>
        </p:spPr>
        <p:txBody>
          <a:bodyPr/>
          <a:lstStyle/>
          <a:p>
            <a:pPr algn="ctr">
              <a:lnSpc>
                <a:spcPct val="80000"/>
              </a:lnSpc>
            </a:pPr>
            <a:r>
              <a:rPr lang="en-US" sz="3600" dirty="0" smtClean="0"/>
              <a:t>To best manage forested floodplains, we need to know where they are located. </a:t>
            </a:r>
            <a:endParaRPr lang="en-US" sz="3600" dirty="0"/>
          </a:p>
        </p:txBody>
      </p:sp>
      <p:pic>
        <p:nvPicPr>
          <p:cNvPr id="40963" name="Picture 3" descr="LiDAR data view.png"/>
          <p:cNvPicPr>
            <a:picLocks noChangeAspect="1"/>
          </p:cNvPicPr>
          <p:nvPr/>
        </p:nvPicPr>
        <p:blipFill>
          <a:blip r:embed="rId3" cstate="print"/>
          <a:srcRect/>
          <a:stretch>
            <a:fillRect/>
          </a:stretch>
        </p:blipFill>
        <p:spPr bwMode="auto">
          <a:xfrm>
            <a:off x="1271834" y="1082675"/>
            <a:ext cx="6600332" cy="4918075"/>
          </a:xfrm>
          <a:prstGeom prst="rect">
            <a:avLst/>
          </a:prstGeom>
          <a:noFill/>
          <a:ln w="31750">
            <a:solidFill>
              <a:schemeClr val="tx1"/>
            </a:solidFill>
            <a:miter lim="800000"/>
            <a:headEnd/>
            <a:tailEnd/>
          </a:ln>
        </p:spPr>
      </p:pic>
      <p:sp>
        <p:nvSpPr>
          <p:cNvPr id="4" name="Slide Number Placeholder 3"/>
          <p:cNvSpPr txBox="1">
            <a:spLocks noGrp="1"/>
          </p:cNvSpPr>
          <p:nvPr/>
        </p:nvSpPr>
        <p:spPr bwMode="auto">
          <a:xfrm>
            <a:off x="7467600" y="6553200"/>
            <a:ext cx="1600200" cy="228600"/>
          </a:xfrm>
          <a:prstGeom prst="rect">
            <a:avLst/>
          </a:prstGeom>
          <a:noFill/>
          <a:ln>
            <a:miter lim="800000"/>
            <a:headEnd/>
            <a:tailEnd/>
          </a:ln>
        </p:spPr>
        <p:txBody>
          <a:bodyPr/>
          <a:lstStyle/>
          <a:p>
            <a:pPr algn="r" eaLnBrk="0" hangingPunct="0">
              <a:defRPr/>
            </a:pPr>
            <a:r>
              <a:rPr lang="en-US" sz="900" b="1" dirty="0">
                <a:solidFill>
                  <a:srgbClr val="00247D"/>
                </a:solidFill>
                <a:latin typeface="+mn-lt"/>
              </a:rPr>
              <a:t>Page </a:t>
            </a:r>
            <a:fld id="{8D594D6A-15F0-4812-9C63-898B5352EE28}" type="slidenum">
              <a:rPr lang="en-US" sz="900" b="1">
                <a:solidFill>
                  <a:srgbClr val="00247D"/>
                </a:solidFill>
                <a:latin typeface="+mn-lt"/>
              </a:rPr>
              <a:pPr algn="r" eaLnBrk="0" hangingPunct="0">
                <a:defRPr/>
              </a:pPr>
              <a:t>3</a:t>
            </a:fld>
            <a:endParaRPr lang="en-US" sz="900" b="1" dirty="0">
              <a:solidFill>
                <a:srgbClr val="00247D"/>
              </a:solidFill>
              <a:latin typeface="+mn-lt"/>
            </a:endParaRPr>
          </a:p>
        </p:txBody>
      </p:sp>
      <p:sp>
        <p:nvSpPr>
          <p:cNvPr id="5" name="TextBox 4"/>
          <p:cNvSpPr txBox="1"/>
          <p:nvPr/>
        </p:nvSpPr>
        <p:spPr>
          <a:xfrm>
            <a:off x="295275" y="6181725"/>
            <a:ext cx="8516114" cy="369332"/>
          </a:xfrm>
          <a:prstGeom prst="rect">
            <a:avLst/>
          </a:prstGeom>
          <a:noFill/>
        </p:spPr>
        <p:txBody>
          <a:bodyPr wrap="none" rtlCol="0">
            <a:spAutoFit/>
          </a:bodyPr>
          <a:lstStyle/>
          <a:p>
            <a:r>
              <a:rPr lang="en-US" dirty="0" smtClean="0"/>
              <a:t>We do not have an accurate stream map – especially lower order streams/ditches.</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of Geospatial Data</a:t>
            </a:r>
            <a:endParaRPr lang="en-US" dirty="0"/>
          </a:p>
        </p:txBody>
      </p:sp>
      <p:sp>
        <p:nvSpPr>
          <p:cNvPr id="3" name="Content Placeholder 2"/>
          <p:cNvSpPr>
            <a:spLocks noGrp="1"/>
          </p:cNvSpPr>
          <p:nvPr>
            <p:ph idx="1"/>
          </p:nvPr>
        </p:nvSpPr>
        <p:spPr>
          <a:xfrm>
            <a:off x="914400" y="1600200"/>
            <a:ext cx="7772400" cy="4886325"/>
          </a:xfrm>
        </p:spPr>
        <p:txBody>
          <a:bodyPr/>
          <a:lstStyle/>
          <a:p>
            <a:r>
              <a:rPr lang="en-US" dirty="0" smtClean="0"/>
              <a:t>Relatively new, rapidly developing geospatial technologies provide enhanced information for improved decision support. </a:t>
            </a:r>
          </a:p>
          <a:p>
            <a:r>
              <a:rPr lang="en-US" dirty="0" smtClean="0"/>
              <a:t>These data reveal relationships and trends that would not have been possible to discern </a:t>
            </a:r>
            <a:r>
              <a:rPr lang="en-US" i="1" dirty="0" smtClean="0"/>
              <a:t>in situ</a:t>
            </a:r>
            <a:r>
              <a:rPr lang="en-US" dirty="0" smtClean="0"/>
              <a:t>, provide information over larger areas, and can better parameterize decision support tools and models.</a:t>
            </a:r>
          </a:p>
          <a:p>
            <a:pPr lvl="1"/>
            <a:r>
              <a:rPr lang="en-US" dirty="0" smtClean="0"/>
              <a:t>These geospatial technologies include, but are not limited to, </a:t>
            </a:r>
            <a:r>
              <a:rPr lang="en-US" dirty="0" err="1" smtClean="0"/>
              <a:t>LiDAR</a:t>
            </a:r>
            <a:r>
              <a:rPr lang="en-US" dirty="0" smtClean="0"/>
              <a:t> and synthetic aperture </a:t>
            </a:r>
            <a:r>
              <a:rPr lang="en-US" dirty="0" smtClean="0"/>
              <a:t>radar or SAR.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LiDAR</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LiDAR</a:t>
            </a:r>
            <a:r>
              <a:rPr lang="en-US" dirty="0" smtClean="0"/>
              <a:t> can reveal unmapped wetlands and surface water channels.</a:t>
            </a:r>
            <a:endParaRPr lang="en-US" dirty="0"/>
          </a:p>
        </p:txBody>
      </p:sp>
      <p:grpSp>
        <p:nvGrpSpPr>
          <p:cNvPr id="7" name="Group 6"/>
          <p:cNvGrpSpPr/>
          <p:nvPr/>
        </p:nvGrpSpPr>
        <p:grpSpPr>
          <a:xfrm>
            <a:off x="2200275" y="3001010"/>
            <a:ext cx="4743450" cy="3583940"/>
            <a:chOff x="2200275" y="3143885"/>
            <a:chExt cx="4743450" cy="3583940"/>
          </a:xfrm>
        </p:grpSpPr>
        <p:pic>
          <p:nvPicPr>
            <p:cNvPr id="4" name="Picture 2" descr="optical Hollingsworthjpg"/>
            <p:cNvPicPr>
              <a:picLocks noChangeAspect="1" noChangeArrowheads="1"/>
            </p:cNvPicPr>
            <p:nvPr/>
          </p:nvPicPr>
          <p:blipFill>
            <a:blip r:embed="rId3" cstate="print"/>
            <a:srcRect l="15192" t="30710"/>
            <a:stretch>
              <a:fillRect/>
            </a:stretch>
          </p:blipFill>
          <p:spPr bwMode="auto">
            <a:xfrm>
              <a:off x="2200275" y="3143885"/>
              <a:ext cx="4743450" cy="3583940"/>
            </a:xfrm>
            <a:prstGeom prst="rect">
              <a:avLst/>
            </a:prstGeom>
            <a:noFill/>
            <a:ln w="31750">
              <a:solidFill>
                <a:schemeClr val="tx1"/>
              </a:solidFill>
            </a:ln>
          </p:spPr>
        </p:pic>
        <p:sp>
          <p:nvSpPr>
            <p:cNvPr id="6" name="TextBox 5"/>
            <p:cNvSpPr txBox="1"/>
            <p:nvPr/>
          </p:nvSpPr>
          <p:spPr>
            <a:xfrm>
              <a:off x="3209925" y="6355318"/>
              <a:ext cx="2638286" cy="369332"/>
            </a:xfrm>
            <a:prstGeom prst="rect">
              <a:avLst/>
            </a:prstGeom>
            <a:solidFill>
              <a:srgbClr val="808080">
                <a:alpha val="41176"/>
              </a:srgbClr>
            </a:solidFill>
          </p:spPr>
          <p:txBody>
            <a:bodyPr wrap="none" rtlCol="0">
              <a:spAutoFit/>
            </a:bodyPr>
            <a:lstStyle/>
            <a:p>
              <a:r>
                <a:rPr lang="en-US" b="1" dirty="0" smtClean="0"/>
                <a:t>NIR Aerial Photograph</a:t>
              </a:r>
              <a:endParaRPr lang="en-US" b="1"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LiDAR</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LiDAR</a:t>
            </a:r>
            <a:r>
              <a:rPr lang="en-US" dirty="0" smtClean="0"/>
              <a:t> can reveal unmapped wetlands and surface water channels.</a:t>
            </a:r>
            <a:endParaRPr lang="en-US" dirty="0"/>
          </a:p>
        </p:txBody>
      </p:sp>
      <p:grpSp>
        <p:nvGrpSpPr>
          <p:cNvPr id="7" name="Group 6"/>
          <p:cNvGrpSpPr/>
          <p:nvPr/>
        </p:nvGrpSpPr>
        <p:grpSpPr>
          <a:xfrm>
            <a:off x="2130456" y="3003859"/>
            <a:ext cx="4883089" cy="3584448"/>
            <a:chOff x="2130456" y="3146734"/>
            <a:chExt cx="4883089" cy="3584448"/>
          </a:xfrm>
        </p:grpSpPr>
        <p:pic>
          <p:nvPicPr>
            <p:cNvPr id="5" name="Picture 3" descr="hollingsworth dem"/>
            <p:cNvPicPr>
              <a:picLocks noChangeAspect="1" noChangeArrowheads="1"/>
            </p:cNvPicPr>
            <p:nvPr/>
          </p:nvPicPr>
          <p:blipFill>
            <a:blip r:embed="rId3" cstate="print"/>
            <a:srcRect l="6163" t="33359" r="13734"/>
            <a:stretch>
              <a:fillRect/>
            </a:stretch>
          </p:blipFill>
          <p:spPr bwMode="auto">
            <a:xfrm>
              <a:off x="2130456" y="3146734"/>
              <a:ext cx="4883089" cy="3584448"/>
            </a:xfrm>
            <a:prstGeom prst="rect">
              <a:avLst/>
            </a:prstGeom>
            <a:noFill/>
            <a:ln w="31750">
              <a:solidFill>
                <a:schemeClr val="tx1"/>
              </a:solidFill>
            </a:ln>
          </p:spPr>
        </p:pic>
        <p:sp>
          <p:nvSpPr>
            <p:cNvPr id="6" name="TextBox 5"/>
            <p:cNvSpPr txBox="1"/>
            <p:nvPr/>
          </p:nvSpPr>
          <p:spPr>
            <a:xfrm>
              <a:off x="3933825" y="6345793"/>
              <a:ext cx="1467068" cy="369332"/>
            </a:xfrm>
            <a:prstGeom prst="rect">
              <a:avLst/>
            </a:prstGeom>
            <a:noFill/>
          </p:spPr>
          <p:txBody>
            <a:bodyPr wrap="none" rtlCol="0">
              <a:spAutoFit/>
            </a:bodyPr>
            <a:lstStyle/>
            <a:p>
              <a:r>
                <a:rPr lang="en-US" b="1" dirty="0" err="1" smtClean="0"/>
                <a:t>LiDAR</a:t>
              </a:r>
              <a:r>
                <a:rPr lang="en-US" b="1" dirty="0" smtClean="0"/>
                <a:t> DEM</a:t>
              </a:r>
              <a:endParaRPr lang="en-US" b="1"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6669157" y="4929809"/>
            <a:ext cx="184731" cy="369332"/>
          </a:xfrm>
          <a:prstGeom prst="rect">
            <a:avLst/>
          </a:prstGeom>
          <a:noFill/>
        </p:spPr>
        <p:txBody>
          <a:bodyPr wrap="none" rtlCol="0">
            <a:spAutoFit/>
          </a:bodyPr>
          <a:lstStyle/>
          <a:p>
            <a:endParaRPr lang="en-US" dirty="0"/>
          </a:p>
        </p:txBody>
      </p:sp>
      <p:sp>
        <p:nvSpPr>
          <p:cNvPr id="11" name="Oval 10"/>
          <p:cNvSpPr/>
          <p:nvPr/>
        </p:nvSpPr>
        <p:spPr bwMode="auto">
          <a:xfrm>
            <a:off x="7562850" y="245745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7115175" y="200025"/>
            <a:ext cx="1646605" cy="369332"/>
          </a:xfrm>
          <a:prstGeom prst="rect">
            <a:avLst/>
          </a:prstGeom>
          <a:noFill/>
        </p:spPr>
        <p:txBody>
          <a:bodyPr wrap="none" rtlCol="0">
            <a:spAutoFit/>
          </a:bodyPr>
          <a:lstStyle/>
          <a:p>
            <a:r>
              <a:rPr lang="en-US" b="1" dirty="0" smtClean="0"/>
              <a:t>Existing NHD</a:t>
            </a:r>
            <a:endParaRPr lang="en-US" b="1" dirty="0"/>
          </a:p>
        </p:txBody>
      </p:sp>
      <p:sp>
        <p:nvSpPr>
          <p:cNvPr id="15" name="TextBox 14"/>
          <p:cNvSpPr txBox="1"/>
          <p:nvPr/>
        </p:nvSpPr>
        <p:spPr>
          <a:xfrm>
            <a:off x="4810125" y="219075"/>
            <a:ext cx="1646605" cy="369332"/>
          </a:xfrm>
          <a:prstGeom prst="rect">
            <a:avLst/>
          </a:prstGeom>
          <a:noFill/>
        </p:spPr>
        <p:txBody>
          <a:bodyPr wrap="none" rtlCol="0">
            <a:spAutoFit/>
          </a:bodyPr>
          <a:lstStyle/>
          <a:p>
            <a:r>
              <a:rPr lang="en-US" b="1" dirty="0" err="1" smtClean="0"/>
              <a:t>LiDAR</a:t>
            </a:r>
            <a:r>
              <a:rPr lang="en-US" b="1" dirty="0" smtClean="0"/>
              <a:t> Based</a:t>
            </a:r>
          </a:p>
        </p:txBody>
      </p:sp>
      <p:grpSp>
        <p:nvGrpSpPr>
          <p:cNvPr id="26" name="Group 25"/>
          <p:cNvGrpSpPr/>
          <p:nvPr/>
        </p:nvGrpSpPr>
        <p:grpSpPr>
          <a:xfrm>
            <a:off x="4676775" y="628650"/>
            <a:ext cx="4371149" cy="5886450"/>
            <a:chOff x="4521563" y="781050"/>
            <a:chExt cx="4526361" cy="5944842"/>
          </a:xfrm>
        </p:grpSpPr>
        <p:pic>
          <p:nvPicPr>
            <p:cNvPr id="3" name="Picture 2" descr="Fig 5.tif"/>
            <p:cNvPicPr>
              <a:picLocks noChangeAspect="1"/>
            </p:cNvPicPr>
            <p:nvPr/>
          </p:nvPicPr>
          <p:blipFill>
            <a:blip r:embed="rId3" cstate="print"/>
            <a:stretch>
              <a:fillRect/>
            </a:stretch>
          </p:blipFill>
          <p:spPr>
            <a:xfrm>
              <a:off x="4521563" y="781050"/>
              <a:ext cx="4526361" cy="5944842"/>
            </a:xfrm>
            <a:prstGeom prst="rect">
              <a:avLst/>
            </a:prstGeom>
            <a:ln w="25400">
              <a:solidFill>
                <a:schemeClr val="tx1"/>
              </a:solidFill>
            </a:ln>
          </p:spPr>
        </p:pic>
        <p:sp>
          <p:nvSpPr>
            <p:cNvPr id="17" name="Oval 16"/>
            <p:cNvSpPr/>
            <p:nvPr/>
          </p:nvSpPr>
          <p:spPr bwMode="auto">
            <a:xfrm>
              <a:off x="7515225" y="4143375"/>
              <a:ext cx="485775" cy="561975"/>
            </a:xfrm>
            <a:prstGeom prst="ellips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Oval 19"/>
            <p:cNvSpPr/>
            <p:nvPr/>
          </p:nvSpPr>
          <p:spPr bwMode="auto">
            <a:xfrm>
              <a:off x="7305675" y="1228725"/>
              <a:ext cx="485775" cy="561975"/>
            </a:xfrm>
            <a:prstGeom prst="ellips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8439150" y="4343400"/>
              <a:ext cx="485775" cy="561975"/>
            </a:xfrm>
            <a:prstGeom prst="ellips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5238750" y="3838575"/>
              <a:ext cx="485775" cy="561975"/>
            </a:xfrm>
            <a:prstGeom prst="ellips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25" name="Content Placeholder 10"/>
          <p:cNvSpPr txBox="1">
            <a:spLocks/>
          </p:cNvSpPr>
          <p:nvPr/>
        </p:nvSpPr>
        <p:spPr>
          <a:xfrm>
            <a:off x="0" y="680356"/>
            <a:ext cx="4533900" cy="4530725"/>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
                <a:schemeClr val="folHlink"/>
              </a:buClr>
              <a:buSzPct val="90000"/>
              <a:buFont typeface="Wingdings" pitchFamily="2" charset="2"/>
              <a:buChar char="n"/>
              <a:tabLst/>
              <a:defRPr/>
            </a:pPr>
            <a:r>
              <a:rPr lang="en-US" sz="2800" kern="0" dirty="0" smtClean="0">
                <a:latin typeface="+mn-lt"/>
              </a:rPr>
              <a:t>Existing stream datasets (NHD) contain more error than automatically generated </a:t>
            </a:r>
            <a:r>
              <a:rPr lang="en-US" sz="2800" kern="0" dirty="0" err="1" smtClean="0">
                <a:latin typeface="+mn-lt"/>
              </a:rPr>
              <a:t>LiDAR</a:t>
            </a:r>
            <a:r>
              <a:rPr lang="en-US" sz="2800" kern="0" dirty="0" smtClean="0">
                <a:latin typeface="+mn-lt"/>
              </a:rPr>
              <a:t> based products</a:t>
            </a:r>
          </a:p>
          <a:p>
            <a:pPr marL="342900" indent="-342900">
              <a:spcBef>
                <a:spcPct val="20000"/>
              </a:spcBef>
              <a:buClr>
                <a:schemeClr val="folHlink"/>
              </a:buClr>
              <a:buSzPct val="90000"/>
              <a:buFont typeface="Wingdings" pitchFamily="2" charset="2"/>
              <a:buChar char="n"/>
            </a:pPr>
            <a:r>
              <a:rPr lang="en-US" sz="2800" kern="0" dirty="0" smtClean="0"/>
              <a:t>More advanced image processing techniques hold promise for additional improvements.</a:t>
            </a:r>
            <a:endParaRPr kumimoji="0" lang="en-US" sz="2800" b="0" i="0" u="none" strike="noStrike" kern="0" cap="none" spc="0" normalizeH="0" baseline="0" noProof="0" dirty="0" smtClean="0">
              <a:ln>
                <a:noFill/>
              </a:ln>
              <a:effectLst/>
              <a:uLnTx/>
              <a:uFillTx/>
              <a:latin typeface="+mn-lt"/>
              <a:ea typeface="+mn-ea"/>
              <a:cs typeface="+mn-cs"/>
            </a:endParaRPr>
          </a:p>
        </p:txBody>
      </p:sp>
      <p:sp>
        <p:nvSpPr>
          <p:cNvPr id="27" name="TextBox 26"/>
          <p:cNvSpPr txBox="1"/>
          <p:nvPr/>
        </p:nvSpPr>
        <p:spPr>
          <a:xfrm>
            <a:off x="7600950" y="6105525"/>
            <a:ext cx="697627" cy="369332"/>
          </a:xfrm>
          <a:prstGeom prst="rect">
            <a:avLst/>
          </a:prstGeom>
          <a:noFill/>
        </p:spPr>
        <p:txBody>
          <a:bodyPr wrap="none" rtlCol="0">
            <a:spAutoFit/>
          </a:bodyPr>
          <a:lstStyle/>
          <a:p>
            <a:r>
              <a:rPr lang="en-US" b="1" dirty="0" smtClean="0"/>
              <a:t>DEM</a:t>
            </a:r>
            <a:endParaRPr lang="en-US" b="1" dirty="0"/>
          </a:p>
        </p:txBody>
      </p:sp>
      <p:graphicFrame>
        <p:nvGraphicFramePr>
          <p:cNvPr id="19" name="Table 18"/>
          <p:cNvGraphicFramePr>
            <a:graphicFrameLocks noGrp="1"/>
          </p:cNvGraphicFramePr>
          <p:nvPr/>
        </p:nvGraphicFramePr>
        <p:xfrm>
          <a:off x="130450" y="5126518"/>
          <a:ext cx="4462672" cy="1618498"/>
        </p:xfrm>
        <a:graphic>
          <a:graphicData uri="http://schemas.openxmlformats.org/drawingml/2006/table">
            <a:tbl>
              <a:tblPr/>
              <a:tblGrid>
                <a:gridCol w="1458401"/>
                <a:gridCol w="812206"/>
                <a:gridCol w="722953"/>
                <a:gridCol w="734556"/>
                <a:gridCol w="734556"/>
              </a:tblGrid>
              <a:tr h="211255">
                <a:tc>
                  <a:txBody>
                    <a:bodyPr/>
                    <a:lstStyle/>
                    <a:p>
                      <a:pPr marL="0" marR="0">
                        <a:lnSpc>
                          <a:spcPct val="115000"/>
                        </a:lnSpc>
                        <a:spcBef>
                          <a:spcPts val="0"/>
                        </a:spcBef>
                        <a:spcAft>
                          <a:spcPts val="0"/>
                        </a:spcAft>
                      </a:pPr>
                      <a:endParaRPr lang="en-US" sz="1100" b="1"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endParaRPr lang="en-US" sz="1100" b="1" dirty="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endParaRPr lang="en-US" sz="1100" b="1" dirty="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endParaRPr lang="en-US" sz="1100" b="1" dirty="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endParaRPr lang="en-US" sz="1100" b="1" dirty="0">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r h="395787">
                <a:tc>
                  <a:txBody>
                    <a:bodyPr/>
                    <a:lstStyle/>
                    <a:p>
                      <a:pPr marL="0" marR="0">
                        <a:lnSpc>
                          <a:spcPct val="115000"/>
                        </a:lnSpc>
                        <a:spcBef>
                          <a:spcPts val="0"/>
                        </a:spcBef>
                        <a:spcAft>
                          <a:spcPts val="0"/>
                        </a:spcAft>
                      </a:pPr>
                      <a:endParaRPr lang="en-US" sz="11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dirty="0">
                          <a:latin typeface="Calibri"/>
                          <a:ea typeface="Times New Roman"/>
                          <a:cs typeface="Times New Roman"/>
                        </a:rPr>
                        <a:t>High Res. NHD </a:t>
                      </a:r>
                      <a:endParaRPr lang="en-US" sz="1100" b="1"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100,000 Threshold</a:t>
                      </a: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NHD Plus</a:t>
                      </a: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300,000 Threshold</a:t>
                      </a: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98">
                <a:tc>
                  <a:txBody>
                    <a:bodyPr/>
                    <a:lstStyle/>
                    <a:p>
                      <a:pPr marL="0" marR="0">
                        <a:lnSpc>
                          <a:spcPct val="115000"/>
                        </a:lnSpc>
                        <a:spcBef>
                          <a:spcPts val="0"/>
                        </a:spcBef>
                        <a:spcAft>
                          <a:spcPts val="0"/>
                        </a:spcAft>
                      </a:pPr>
                      <a:r>
                        <a:rPr lang="en-US" sz="1000" b="1">
                          <a:latin typeface="Calibri"/>
                          <a:ea typeface="Times New Roman"/>
                          <a:cs typeface="Times New Roman"/>
                        </a:rPr>
                        <a:t>Omission Error</a:t>
                      </a:r>
                      <a:endParaRPr lang="en-US" sz="1100" b="1">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49 %</a:t>
                      </a: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r>
                        <a:rPr lang="en-US" sz="1000" b="1" dirty="0">
                          <a:latin typeface="Calibri"/>
                          <a:ea typeface="Times New Roman"/>
                          <a:cs typeface="Times New Roman"/>
                        </a:rPr>
                        <a:t>24 %</a:t>
                      </a:r>
                      <a:endParaRPr lang="en-US" sz="1100" b="1"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77 %</a:t>
                      </a: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43 %</a:t>
                      </a: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196798">
                <a:tc>
                  <a:txBody>
                    <a:bodyPr/>
                    <a:lstStyle/>
                    <a:p>
                      <a:pPr marL="0" marR="0">
                        <a:lnSpc>
                          <a:spcPct val="115000"/>
                        </a:lnSpc>
                        <a:spcBef>
                          <a:spcPts val="0"/>
                        </a:spcBef>
                        <a:spcAft>
                          <a:spcPts val="0"/>
                        </a:spcAft>
                      </a:pPr>
                      <a:r>
                        <a:rPr lang="en-US" sz="1000" b="1" dirty="0">
                          <a:latin typeface="Calibri"/>
                          <a:ea typeface="Times New Roman"/>
                          <a:cs typeface="Times New Roman"/>
                        </a:rPr>
                        <a:t>Commission Error</a:t>
                      </a:r>
                      <a:endParaRPr lang="en-US" sz="1100" b="1" dirty="0">
                        <a:latin typeface="Calibri"/>
                        <a:ea typeface="Calibri"/>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26 %</a:t>
                      </a:r>
                      <a:endParaRPr lang="en-US" sz="1100" b="1">
                        <a:latin typeface="Calibri"/>
                        <a:ea typeface="Times New Roman"/>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23 %</a:t>
                      </a:r>
                      <a:endParaRPr lang="en-US" sz="1100" b="1">
                        <a:latin typeface="Calibri"/>
                        <a:ea typeface="Times New Roman"/>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31 %</a:t>
                      </a:r>
                      <a:endParaRPr lang="en-US" sz="1100" b="1">
                        <a:latin typeface="Calibri"/>
                        <a:ea typeface="Times New Roman"/>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1 %</a:t>
                      </a:r>
                      <a:endParaRPr lang="en-US" sz="1100" b="1">
                        <a:latin typeface="Calibri"/>
                        <a:ea typeface="Times New Roman"/>
                        <a:cs typeface="Times New Roman"/>
                      </a:endParaRPr>
                    </a:p>
                  </a:txBody>
                  <a:tcPr marL="68580" marR="68580" marT="0" marB="0">
                    <a:lnL>
                      <a:noFill/>
                    </a:lnL>
                    <a:lnR>
                      <a:noFill/>
                    </a:lnR>
                    <a:lnT>
                      <a:noFill/>
                    </a:lnT>
                    <a:lnB>
                      <a:noFill/>
                    </a:lnB>
                  </a:tcPr>
                </a:tc>
              </a:tr>
              <a:tr h="196798">
                <a:tc>
                  <a:txBody>
                    <a:bodyPr/>
                    <a:lstStyle/>
                    <a:p>
                      <a:pPr marL="0" marR="0">
                        <a:lnSpc>
                          <a:spcPct val="115000"/>
                        </a:lnSpc>
                        <a:spcBef>
                          <a:spcPts val="0"/>
                        </a:spcBef>
                        <a:spcAft>
                          <a:spcPts val="0"/>
                        </a:spcAft>
                      </a:pPr>
                      <a:r>
                        <a:rPr lang="en-US" sz="1000" b="1">
                          <a:latin typeface="Calibri"/>
                          <a:ea typeface="Times New Roman"/>
                          <a:cs typeface="Times New Roman"/>
                        </a:rPr>
                        <a:t>Overall Error</a:t>
                      </a:r>
                      <a:endParaRPr lang="en-US" sz="1100" b="1">
                        <a:latin typeface="Calibri"/>
                        <a:ea typeface="Calibri"/>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37 %</a:t>
                      </a:r>
                      <a:endParaRPr lang="en-US" sz="1100" b="1">
                        <a:latin typeface="Calibri"/>
                        <a:ea typeface="Times New Roman"/>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24 %</a:t>
                      </a:r>
                      <a:endParaRPr lang="en-US" sz="1100" b="1">
                        <a:latin typeface="Calibri"/>
                        <a:ea typeface="Times New Roman"/>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54 %</a:t>
                      </a:r>
                      <a:endParaRPr lang="en-US" sz="1100" b="1">
                        <a:latin typeface="Calibri"/>
                        <a:ea typeface="Times New Roman"/>
                        <a:cs typeface="Times New Roman"/>
                      </a:endParaRPr>
                    </a:p>
                  </a:txBody>
                  <a:tcPr marL="68580" marR="68580" marT="0" marB="0">
                    <a:lnL>
                      <a:noFill/>
                    </a:lnL>
                    <a:lnR>
                      <a:noFill/>
                    </a:lnR>
                    <a:lnT>
                      <a:noFill/>
                    </a:lnT>
                    <a:lnB>
                      <a:noFill/>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22 %</a:t>
                      </a:r>
                      <a:endParaRPr lang="en-US" sz="1100" b="1">
                        <a:latin typeface="Calibri"/>
                        <a:ea typeface="Times New Roman"/>
                        <a:cs typeface="Times New Roman"/>
                      </a:endParaRPr>
                    </a:p>
                  </a:txBody>
                  <a:tcPr marL="68580" marR="68580" marT="0" marB="0">
                    <a:lnL>
                      <a:noFill/>
                    </a:lnL>
                    <a:lnR>
                      <a:noFill/>
                    </a:lnR>
                    <a:lnT>
                      <a:noFill/>
                    </a:lnT>
                    <a:lnB>
                      <a:noFill/>
                    </a:lnB>
                  </a:tcPr>
                </a:tc>
              </a:tr>
              <a:tr h="196798">
                <a:tc>
                  <a:txBody>
                    <a:bodyPr/>
                    <a:lstStyle/>
                    <a:p>
                      <a:pPr marL="0" marR="0">
                        <a:lnSpc>
                          <a:spcPct val="115000"/>
                        </a:lnSpc>
                        <a:spcBef>
                          <a:spcPts val="0"/>
                        </a:spcBef>
                        <a:spcAft>
                          <a:spcPts val="0"/>
                        </a:spcAft>
                      </a:pPr>
                      <a:r>
                        <a:rPr lang="en-US" sz="1000" b="1">
                          <a:latin typeface="Calibri"/>
                          <a:ea typeface="Times New Roman"/>
                          <a:cs typeface="Times New Roman"/>
                        </a:rPr>
                        <a:t>% Length</a:t>
                      </a:r>
                      <a:endParaRPr lang="en-US" sz="1100" b="1">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65 %</a:t>
                      </a:r>
                      <a:endParaRPr lang="en-US" sz="1100" b="1">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98 %</a:t>
                      </a:r>
                      <a:endParaRPr lang="en-US" sz="1100" b="1">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31 %</a:t>
                      </a:r>
                      <a:endParaRPr lang="en-US" sz="1100" b="1">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228600" algn="dec"/>
                        </a:tabLst>
                      </a:pPr>
                      <a:r>
                        <a:rPr lang="en-US" sz="1000" b="1">
                          <a:latin typeface="Calibri"/>
                          <a:ea typeface="Times New Roman"/>
                          <a:cs typeface="Times New Roman"/>
                        </a:rPr>
                        <a:t>56 %</a:t>
                      </a:r>
                      <a:endParaRPr lang="en-US" sz="1100" b="1">
                        <a:latin typeface="Calibr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r h="224264">
                <a:tc>
                  <a:txBody>
                    <a:bodyPr/>
                    <a:lstStyle/>
                    <a:p>
                      <a:pPr marL="0" marR="0">
                        <a:lnSpc>
                          <a:spcPct val="115000"/>
                        </a:lnSpc>
                        <a:spcBef>
                          <a:spcPts val="0"/>
                        </a:spcBef>
                        <a:spcAft>
                          <a:spcPts val="0"/>
                        </a:spcAft>
                      </a:pPr>
                      <a:endParaRPr lang="en-US" sz="1100" b="1"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endParaRPr lang="en-US" sz="1100" b="1"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endParaRPr lang="en-US" sz="1100" b="1">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tabLst>
                          <a:tab pos="228600" algn="dec"/>
                        </a:tabLst>
                      </a:pPr>
                      <a:endParaRPr lang="en-US" sz="1100" b="1" dirty="0">
                        <a:latin typeface="Calibr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24" name="Rectangle 1"/>
          <p:cNvSpPr>
            <a:spLocks noChangeArrowheads="1"/>
          </p:cNvSpPr>
          <p:nvPr/>
        </p:nvSpPr>
        <p:spPr bwMode="auto">
          <a:xfrm>
            <a:off x="159852" y="6494502"/>
            <a:ext cx="4591878"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Stream dataset accuracy compared with the semi-automated dataset</a:t>
            </a:r>
            <a:endParaRPr kumimoji="0" lang="en-US" sz="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28" name="Oval 27"/>
          <p:cNvSpPr/>
          <p:nvPr/>
        </p:nvSpPr>
        <p:spPr bwMode="auto">
          <a:xfrm>
            <a:off x="6987958" y="2537152"/>
            <a:ext cx="469117" cy="556455"/>
          </a:xfrm>
          <a:prstGeom prst="ellips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2690" name="Picture 2" descr="mlang 2-06 Figure 3-250dpi 9inwide color"/>
          <p:cNvPicPr>
            <a:picLocks noChangeAspect="1" noChangeArrowheads="1"/>
          </p:cNvPicPr>
          <p:nvPr/>
        </p:nvPicPr>
        <p:blipFill>
          <a:blip r:embed="rId3" cstate="print"/>
          <a:srcRect l="50074"/>
          <a:stretch>
            <a:fillRect/>
          </a:stretch>
        </p:blipFill>
        <p:spPr bwMode="auto">
          <a:xfrm>
            <a:off x="5753100" y="1771650"/>
            <a:ext cx="3209924" cy="4967139"/>
          </a:xfrm>
          <a:prstGeom prst="rect">
            <a:avLst/>
          </a:prstGeom>
          <a:noFill/>
          <a:ln w="31750">
            <a:solidFill>
              <a:schemeClr val="tx1"/>
            </a:solidFill>
          </a:ln>
        </p:spPr>
      </p:pic>
      <p:sp>
        <p:nvSpPr>
          <p:cNvPr id="3" name="Title 1"/>
          <p:cNvSpPr txBox="1">
            <a:spLocks/>
          </p:cNvSpPr>
          <p:nvPr/>
        </p:nvSpPr>
        <p:spPr bwMode="auto">
          <a:xfrm>
            <a:off x="198438" y="1"/>
            <a:ext cx="8945562" cy="1428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mj-ea"/>
                <a:cs typeface="+mj-cs"/>
              </a:rPr>
              <a:t>To best manage forested floodplains, we must be able to characterize</a:t>
            </a:r>
            <a:r>
              <a:rPr kumimoji="0" lang="en-US" sz="3600" b="0" i="0" u="none" strike="noStrike" kern="0" cap="none" spc="0" normalizeH="0" noProof="0" dirty="0" smtClean="0">
                <a:ln>
                  <a:noFill/>
                </a:ln>
                <a:solidFill>
                  <a:schemeClr val="tx2"/>
                </a:solidFill>
                <a:effectLst/>
                <a:uLnTx/>
                <a:uFillTx/>
                <a:latin typeface="+mj-lt"/>
                <a:ea typeface="+mj-ea"/>
                <a:cs typeface="+mj-cs"/>
              </a:rPr>
              <a:t> their function</a:t>
            </a:r>
            <a:r>
              <a:rPr kumimoji="0" lang="en-US" sz="3600" b="0" i="0" u="none" strike="noStrike" kern="0" cap="none" spc="0" normalizeH="0" baseline="0" noProof="0" dirty="0" smtClean="0">
                <a:ln>
                  <a:noFill/>
                </a:ln>
                <a:solidFill>
                  <a:schemeClr val="tx2"/>
                </a:solidFill>
                <a:effectLst/>
                <a:uLnTx/>
                <a:uFillTx/>
                <a:latin typeface="+mj-lt"/>
                <a:ea typeface="+mj-ea"/>
                <a:cs typeface="+mj-cs"/>
              </a:rPr>
              <a:t>. </a:t>
            </a:r>
            <a:endParaRPr kumimoji="0" lang="en-US" sz="3600" b="0" i="0" u="none" strike="noStrike" kern="0" cap="none" spc="0" normalizeH="0" baseline="0" noProof="0" dirty="0">
              <a:ln>
                <a:noFill/>
              </a:ln>
              <a:solidFill>
                <a:schemeClr val="tx2"/>
              </a:solidFill>
              <a:effectLst/>
              <a:uLnTx/>
              <a:uFillTx/>
              <a:latin typeface="+mj-lt"/>
              <a:ea typeface="+mj-ea"/>
              <a:cs typeface="+mj-cs"/>
            </a:endParaRPr>
          </a:p>
        </p:txBody>
      </p:sp>
      <p:sp>
        <p:nvSpPr>
          <p:cNvPr id="4" name="TextBox 3"/>
          <p:cNvSpPr txBox="1"/>
          <p:nvPr/>
        </p:nvSpPr>
        <p:spPr>
          <a:xfrm>
            <a:off x="5486400" y="1133475"/>
            <a:ext cx="1695450" cy="646331"/>
          </a:xfrm>
          <a:prstGeom prst="rect">
            <a:avLst/>
          </a:prstGeom>
          <a:noFill/>
        </p:spPr>
        <p:txBody>
          <a:bodyPr wrap="square" rtlCol="0">
            <a:spAutoFit/>
          </a:bodyPr>
          <a:lstStyle/>
          <a:p>
            <a:pPr algn="ctr"/>
            <a:r>
              <a:rPr lang="en-US" dirty="0" smtClean="0"/>
              <a:t>Longer </a:t>
            </a:r>
            <a:r>
              <a:rPr lang="en-US" dirty="0" err="1" smtClean="0"/>
              <a:t>hydroperiod</a:t>
            </a:r>
            <a:endParaRPr lang="en-US" dirty="0"/>
          </a:p>
        </p:txBody>
      </p:sp>
      <p:sp>
        <p:nvSpPr>
          <p:cNvPr id="5" name="TextBox 4"/>
          <p:cNvSpPr txBox="1"/>
          <p:nvPr/>
        </p:nvSpPr>
        <p:spPr>
          <a:xfrm>
            <a:off x="7610475" y="1123950"/>
            <a:ext cx="1495425" cy="646331"/>
          </a:xfrm>
          <a:prstGeom prst="rect">
            <a:avLst/>
          </a:prstGeom>
          <a:noFill/>
        </p:spPr>
        <p:txBody>
          <a:bodyPr wrap="square" rtlCol="0">
            <a:spAutoFit/>
          </a:bodyPr>
          <a:lstStyle/>
          <a:p>
            <a:pPr algn="ctr"/>
            <a:r>
              <a:rPr lang="en-US" dirty="0" smtClean="0"/>
              <a:t>Shorter </a:t>
            </a:r>
            <a:r>
              <a:rPr lang="en-US" dirty="0" err="1" smtClean="0"/>
              <a:t>hydroperiod</a:t>
            </a:r>
            <a:endParaRPr lang="en-US" dirty="0"/>
          </a:p>
        </p:txBody>
      </p:sp>
      <p:cxnSp>
        <p:nvCxnSpPr>
          <p:cNvPr id="7" name="Straight Arrow Connector 6"/>
          <p:cNvCxnSpPr/>
          <p:nvPr/>
        </p:nvCxnSpPr>
        <p:spPr bwMode="auto">
          <a:xfrm>
            <a:off x="6581775" y="1828800"/>
            <a:ext cx="676275" cy="581025"/>
          </a:xfrm>
          <a:prstGeom prst="straightConnector1">
            <a:avLst/>
          </a:prstGeom>
          <a:noFill/>
          <a:ln w="31750" cap="flat" cmpd="sng" algn="ctr">
            <a:solidFill>
              <a:srgbClr val="C8C9C1"/>
            </a:solidFill>
            <a:prstDash val="solid"/>
            <a:round/>
            <a:headEnd type="none" w="med" len="med"/>
            <a:tailEnd type="arrow"/>
          </a:ln>
          <a:effectLst/>
        </p:spPr>
      </p:cxnSp>
      <p:cxnSp>
        <p:nvCxnSpPr>
          <p:cNvPr id="11" name="Straight Arrow Connector 10"/>
          <p:cNvCxnSpPr/>
          <p:nvPr/>
        </p:nvCxnSpPr>
        <p:spPr bwMode="auto">
          <a:xfrm flipH="1">
            <a:off x="7915275" y="1838325"/>
            <a:ext cx="371475" cy="1238250"/>
          </a:xfrm>
          <a:prstGeom prst="straightConnector1">
            <a:avLst/>
          </a:prstGeom>
          <a:noFill/>
          <a:ln w="31750" cap="flat" cmpd="sng" algn="ctr">
            <a:solidFill>
              <a:srgbClr val="C8C9C1"/>
            </a:solidFill>
            <a:prstDash val="solid"/>
            <a:round/>
            <a:headEnd type="none" w="med" len="med"/>
            <a:tailEnd type="arrow"/>
          </a:ln>
          <a:effectLst/>
        </p:spPr>
      </p:cxnSp>
      <p:sp>
        <p:nvSpPr>
          <p:cNvPr id="12" name="TextBox 11"/>
          <p:cNvSpPr txBox="1"/>
          <p:nvPr/>
        </p:nvSpPr>
        <p:spPr>
          <a:xfrm>
            <a:off x="6267451" y="3114675"/>
            <a:ext cx="1028700" cy="646331"/>
          </a:xfrm>
          <a:prstGeom prst="rect">
            <a:avLst/>
          </a:prstGeom>
          <a:noFill/>
        </p:spPr>
        <p:txBody>
          <a:bodyPr wrap="square" rtlCol="0">
            <a:spAutoFit/>
          </a:bodyPr>
          <a:lstStyle/>
          <a:p>
            <a:r>
              <a:rPr lang="en-US" b="1" dirty="0" smtClean="0">
                <a:solidFill>
                  <a:schemeClr val="accent3"/>
                </a:solidFill>
              </a:rPr>
              <a:t>Upland Forest</a:t>
            </a:r>
            <a:endParaRPr lang="en-US" b="1" dirty="0">
              <a:solidFill>
                <a:schemeClr val="accent3"/>
              </a:solidFill>
            </a:endParaRPr>
          </a:p>
        </p:txBody>
      </p:sp>
      <p:sp>
        <p:nvSpPr>
          <p:cNvPr id="15" name="Content Placeholder 14"/>
          <p:cNvSpPr>
            <a:spLocks noGrp="1"/>
          </p:cNvSpPr>
          <p:nvPr>
            <p:ph idx="1"/>
          </p:nvPr>
        </p:nvSpPr>
        <p:spPr>
          <a:xfrm>
            <a:off x="217967" y="1615261"/>
            <a:ext cx="5381625" cy="5095875"/>
          </a:xfrm>
        </p:spPr>
        <p:txBody>
          <a:bodyPr/>
          <a:lstStyle/>
          <a:p>
            <a:r>
              <a:rPr lang="en-US" sz="2600" dirty="0" smtClean="0"/>
              <a:t>Indicators of floodplain function supported by geospatial analysis</a:t>
            </a:r>
          </a:p>
          <a:p>
            <a:pPr lvl="1"/>
            <a:r>
              <a:rPr lang="en-US" sz="2400" dirty="0" smtClean="0"/>
              <a:t>Buffer condition (e.g., plant type)</a:t>
            </a:r>
          </a:p>
          <a:p>
            <a:pPr lvl="1"/>
            <a:r>
              <a:rPr lang="en-US" sz="2400" dirty="0" smtClean="0"/>
              <a:t>Buffer dimensions</a:t>
            </a:r>
          </a:p>
          <a:p>
            <a:pPr lvl="1"/>
            <a:r>
              <a:rPr lang="en-US" sz="2400" dirty="0" smtClean="0">
                <a:solidFill>
                  <a:srgbClr val="C71F1B"/>
                </a:solidFill>
              </a:rPr>
              <a:t>Surface water connection with surrounding landscape and adjacent channel</a:t>
            </a:r>
          </a:p>
          <a:p>
            <a:pPr lvl="1"/>
            <a:r>
              <a:rPr lang="en-US" sz="2400" dirty="0" smtClean="0">
                <a:solidFill>
                  <a:srgbClr val="C71F1B"/>
                </a:solidFill>
              </a:rPr>
              <a:t>Wetland status and </a:t>
            </a:r>
            <a:r>
              <a:rPr lang="en-US" sz="2400" dirty="0" err="1" smtClean="0">
                <a:solidFill>
                  <a:srgbClr val="C71F1B"/>
                </a:solidFill>
              </a:rPr>
              <a:t>hydroperiod</a:t>
            </a:r>
            <a:endParaRPr lang="en-US" sz="2400" dirty="0" smtClean="0">
              <a:solidFill>
                <a:srgbClr val="C71F1B"/>
              </a:solidFill>
            </a:endParaRPr>
          </a:p>
          <a:p>
            <a:pPr lvl="1"/>
            <a:r>
              <a:rPr lang="en-US" sz="2400" dirty="0" smtClean="0">
                <a:solidFill>
                  <a:srgbClr val="C71F1B"/>
                </a:solidFill>
              </a:rPr>
              <a:t>Geomorphology (e.g., levee)</a:t>
            </a:r>
          </a:p>
          <a:p>
            <a:pPr lvl="1"/>
            <a:r>
              <a:rPr lang="en-US" sz="2400" dirty="0" smtClean="0">
                <a:solidFill>
                  <a:srgbClr val="C71F1B"/>
                </a:solidFill>
              </a:rPr>
              <a:t>Floodplain slope and other indicators of geology</a:t>
            </a:r>
          </a:p>
          <a:p>
            <a:pPr lvl="1"/>
            <a:endParaRPr lang="en-US" sz="25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7" name="Text Box 3"/>
          <p:cNvSpPr txBox="1">
            <a:spLocks noChangeArrowheads="1"/>
          </p:cNvSpPr>
          <p:nvPr/>
        </p:nvSpPr>
        <p:spPr bwMode="auto">
          <a:xfrm>
            <a:off x="687388" y="706438"/>
            <a:ext cx="8153400" cy="579437"/>
          </a:xfrm>
          <a:prstGeom prst="rect">
            <a:avLst/>
          </a:prstGeom>
          <a:noFill/>
          <a:ln w="9525" algn="ctr">
            <a:noFill/>
            <a:miter lim="800000"/>
            <a:headEnd/>
            <a:tailEnd/>
          </a:ln>
          <a:effectLst/>
        </p:spPr>
        <p:txBody>
          <a:bodyPr lIns="92075" tIns="46038" rIns="92075" bIns="46038" anchor="b"/>
          <a:lstStyle/>
          <a:p>
            <a:pPr algn="l"/>
            <a:r>
              <a:rPr lang="en-US" sz="3800" dirty="0" err="1">
                <a:solidFill>
                  <a:schemeClr val="tx2"/>
                </a:solidFill>
                <a:latin typeface="Calisto MT" pitchFamily="18" charset="0"/>
              </a:rPr>
              <a:t>LiDAR</a:t>
            </a:r>
            <a:r>
              <a:rPr lang="en-US" sz="3800" dirty="0">
                <a:solidFill>
                  <a:schemeClr val="tx2"/>
                </a:solidFill>
                <a:latin typeface="Calisto MT" pitchFamily="18" charset="0"/>
              </a:rPr>
              <a:t> to Inform </a:t>
            </a:r>
            <a:r>
              <a:rPr lang="en-US" sz="3800" dirty="0" smtClean="0">
                <a:solidFill>
                  <a:schemeClr val="tx2"/>
                </a:solidFill>
                <a:latin typeface="Calisto MT" pitchFamily="18" charset="0"/>
              </a:rPr>
              <a:t>Ecosystem Services</a:t>
            </a:r>
            <a:endParaRPr lang="en-US" sz="3800" dirty="0">
              <a:solidFill>
                <a:schemeClr val="tx2"/>
              </a:solidFill>
              <a:latin typeface="Calisto MT" pitchFamily="18" charset="0"/>
            </a:endParaRPr>
          </a:p>
        </p:txBody>
      </p:sp>
      <p:sp>
        <p:nvSpPr>
          <p:cNvPr id="666628" name="Text Box 4"/>
          <p:cNvSpPr txBox="1">
            <a:spLocks noChangeArrowheads="1"/>
          </p:cNvSpPr>
          <p:nvPr/>
        </p:nvSpPr>
        <p:spPr bwMode="auto">
          <a:xfrm>
            <a:off x="635000" y="1674813"/>
            <a:ext cx="2051050" cy="3416320"/>
          </a:xfrm>
          <a:prstGeom prst="rect">
            <a:avLst/>
          </a:prstGeom>
          <a:noFill/>
          <a:ln w="9525">
            <a:noFill/>
            <a:miter lim="800000"/>
            <a:headEnd/>
            <a:tailEnd/>
          </a:ln>
          <a:effectLst/>
        </p:spPr>
        <p:txBody>
          <a:bodyPr>
            <a:spAutoFit/>
          </a:bodyPr>
          <a:lstStyle/>
          <a:p>
            <a:r>
              <a:rPr lang="en-US" sz="2400" b="1" dirty="0">
                <a:solidFill>
                  <a:srgbClr val="C71F1B"/>
                </a:solidFill>
              </a:rPr>
              <a:t>Closer</a:t>
            </a:r>
            <a:r>
              <a:rPr lang="en-US" sz="2400" dirty="0"/>
              <a:t> </a:t>
            </a:r>
            <a:r>
              <a:rPr lang="en-US" sz="2400" b="1" dirty="0" smtClean="0">
                <a:solidFill>
                  <a:srgbClr val="C71F1B"/>
                </a:solidFill>
              </a:rPr>
              <a:t>Wetlands</a:t>
            </a:r>
            <a:r>
              <a:rPr lang="en-US" sz="2400" dirty="0" smtClean="0"/>
              <a:t> = </a:t>
            </a:r>
            <a:r>
              <a:rPr lang="en-US" sz="2400" dirty="0"/>
              <a:t>more likely to be protected and have a more rapid </a:t>
            </a:r>
            <a:r>
              <a:rPr lang="en-US" sz="2400" dirty="0" smtClean="0"/>
              <a:t>effect </a:t>
            </a:r>
            <a:r>
              <a:rPr lang="en-US" sz="2400" dirty="0"/>
              <a:t>on water quality.</a:t>
            </a:r>
          </a:p>
          <a:p>
            <a:endParaRPr lang="en-US" sz="2400" dirty="0"/>
          </a:p>
        </p:txBody>
      </p:sp>
      <p:sp>
        <p:nvSpPr>
          <p:cNvPr id="666629" name="Text Box 5"/>
          <p:cNvSpPr txBox="1">
            <a:spLocks noChangeArrowheads="1"/>
          </p:cNvSpPr>
          <p:nvPr/>
        </p:nvSpPr>
        <p:spPr bwMode="auto">
          <a:xfrm>
            <a:off x="2497386" y="6364288"/>
            <a:ext cx="6646614" cy="488950"/>
          </a:xfrm>
          <a:prstGeom prst="rect">
            <a:avLst/>
          </a:prstGeom>
          <a:noFill/>
          <a:ln w="9525">
            <a:noFill/>
            <a:miter lim="800000"/>
            <a:headEnd/>
            <a:tailEnd/>
          </a:ln>
          <a:effectLst/>
        </p:spPr>
        <p:txBody>
          <a:bodyPr wrap="square">
            <a:spAutoFit/>
          </a:bodyPr>
          <a:lstStyle/>
          <a:p>
            <a:r>
              <a:rPr lang="en-US" sz="2600" b="1" dirty="0"/>
              <a:t>Distance Between Wetlands and Streams</a:t>
            </a:r>
          </a:p>
        </p:txBody>
      </p:sp>
      <p:sp>
        <p:nvSpPr>
          <p:cNvPr id="666630" name="Text Box 6"/>
          <p:cNvSpPr txBox="1">
            <a:spLocks noChangeArrowheads="1"/>
          </p:cNvSpPr>
          <p:nvPr/>
        </p:nvSpPr>
        <p:spPr bwMode="auto">
          <a:xfrm>
            <a:off x="0" y="5005388"/>
            <a:ext cx="2560638" cy="1569660"/>
          </a:xfrm>
          <a:prstGeom prst="rect">
            <a:avLst/>
          </a:prstGeom>
          <a:noFill/>
          <a:ln w="9525">
            <a:noFill/>
            <a:miter lim="800000"/>
            <a:headEnd/>
            <a:tailEnd/>
          </a:ln>
          <a:effectLst/>
        </p:spPr>
        <p:txBody>
          <a:bodyPr>
            <a:spAutoFit/>
          </a:bodyPr>
          <a:lstStyle/>
          <a:p>
            <a:r>
              <a:rPr lang="en-US" sz="2400" b="1" dirty="0" smtClean="0">
                <a:solidFill>
                  <a:srgbClr val="C71F1B"/>
                </a:solidFill>
              </a:rPr>
              <a:t>Farther Wetlands </a:t>
            </a:r>
            <a:r>
              <a:rPr lang="en-US" sz="2400" dirty="0" smtClean="0"/>
              <a:t>= </a:t>
            </a:r>
            <a:r>
              <a:rPr lang="en-US" sz="2400" dirty="0"/>
              <a:t>lend greater support to biodiversity</a:t>
            </a:r>
          </a:p>
        </p:txBody>
      </p:sp>
      <p:pic>
        <p:nvPicPr>
          <p:cNvPr id="666631" name="Picture 7" descr="Natural connected at different buffers to hand1 11-17-10"/>
          <p:cNvPicPr>
            <a:picLocks noChangeAspect="1" noChangeArrowheads="1"/>
          </p:cNvPicPr>
          <p:nvPr/>
        </p:nvPicPr>
        <p:blipFill>
          <a:blip r:embed="rId3" cstate="print"/>
          <a:srcRect/>
          <a:stretch>
            <a:fillRect/>
          </a:stretch>
        </p:blipFill>
        <p:spPr bwMode="auto">
          <a:xfrm>
            <a:off x="2819400" y="1703388"/>
            <a:ext cx="5988050" cy="4627562"/>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Calisto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51459</TotalTime>
  <Words>612</Words>
  <Application>Microsoft Office PowerPoint</Application>
  <PresentationFormat>On-screen Show (4:3)</PresentationFormat>
  <Paragraphs>122</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Layers</vt:lpstr>
      <vt:lpstr>Custom Design</vt:lpstr>
      <vt:lpstr>Improved Assessment of Floodplain Location and Function </vt:lpstr>
      <vt:lpstr>Choptank River Watershed</vt:lpstr>
      <vt:lpstr>To best manage forested floodplains, we need to know where they are located. </vt:lpstr>
      <vt:lpstr>Contribution of Geospatial Data</vt:lpstr>
      <vt:lpstr>Why LiDAR? </vt:lpstr>
      <vt:lpstr>Why LiDAR? </vt:lpstr>
      <vt:lpstr>Slide 7</vt:lpstr>
      <vt:lpstr>Slide 8</vt:lpstr>
      <vt:lpstr>Slide 9</vt:lpstr>
      <vt:lpstr>Slide 10</vt:lpstr>
      <vt:lpstr>Slide 11</vt:lpstr>
      <vt:lpstr>Slide 12</vt:lpstr>
      <vt:lpstr>Slide 13</vt:lpstr>
      <vt:lpstr>Bottom Line </vt:lpstr>
      <vt:lpstr>Slide 15</vt:lpstr>
    </vt:vector>
  </TitlesOfParts>
  <Company>USDA ARS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Research at BARC</dc:title>
  <dc:creator>Cathleen J. Hapeman</dc:creator>
  <cp:lastModifiedBy>Megan Lang</cp:lastModifiedBy>
  <cp:revision>767</cp:revision>
  <dcterms:created xsi:type="dcterms:W3CDTF">2008-03-10T00:21:58Z</dcterms:created>
  <dcterms:modified xsi:type="dcterms:W3CDTF">2012-11-07T01:41:31Z</dcterms:modified>
</cp:coreProperties>
</file>