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21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1270657140079745E-2"/>
          <c:y val="4.0443440998330492E-2"/>
          <c:w val="0.89484045397103196"/>
          <c:h val="0.90407551849021861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Enacted</c:v>
                </c:pt>
              </c:strCache>
            </c:strRef>
          </c:tx>
          <c:spPr>
            <a:ln>
              <a:prstDash val="sysDot"/>
            </a:ln>
          </c:spPr>
          <c:marker>
            <c:symbol val="circle"/>
            <c:size val="7"/>
            <c:spPr>
              <a:solidFill>
                <a:schemeClr val="accent1"/>
              </a:solidFill>
            </c:spPr>
          </c:marker>
          <c:cat>
            <c:numRef>
              <c:f>Sheet1!$A$2:$A$11</c:f>
              <c:numCache>
                <c:formatCode>General</c:formatCode>
                <c:ptCount val="10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</c:numCache>
            </c:numRef>
          </c:cat>
          <c:val>
            <c:numRef>
              <c:f>Sheet1!$B$2:$B$11</c:f>
              <c:numCache>
                <c:formatCode>General</c:formatCode>
                <c:ptCount val="10"/>
                <c:pt idx="0" formatCode="&quot;$&quot;#,##0.000">
                  <c:v>22.11800000000002</c:v>
                </c:pt>
                <c:pt idx="2" formatCode="&quot;$&quot;#,##0.000">
                  <c:v>30.527999999999999</c:v>
                </c:pt>
                <c:pt idx="3" formatCode="&quot;$&quot;#,##0.000">
                  <c:v>31.001000000000001</c:v>
                </c:pt>
                <c:pt idx="4" formatCode="&quot;$&quot;#,##0.000">
                  <c:v>50</c:v>
                </c:pt>
                <c:pt idx="5" formatCode="&quot;$&quot;#,##0.000">
                  <c:v>54.391000000000005</c:v>
                </c:pt>
                <c:pt idx="6" formatCode="&quot;$&quot;#,##0.000">
                  <c:v>57.299000000000049</c:v>
                </c:pt>
                <c:pt idx="7" formatCode="&quot;$&quot;#,##0.000">
                  <c:v>53.613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President's Budget Request</c:v>
                </c:pt>
              </c:strCache>
            </c:strRef>
          </c:tx>
          <c:spPr>
            <a:ln>
              <a:prstDash val="sysDot"/>
            </a:ln>
          </c:spPr>
          <c:dPt>
            <c:idx val="6"/>
            <c:bubble3D val="0"/>
            <c:spPr>
              <a:ln>
                <a:solidFill>
                  <a:srgbClr val="C0504D">
                    <a:shade val="95000"/>
                    <a:satMod val="105000"/>
                  </a:srgbClr>
                </a:solidFill>
                <a:prstDash val="sysDot"/>
              </a:ln>
            </c:spPr>
          </c:dPt>
          <c:cat>
            <c:numRef>
              <c:f>Sheet1!$A$2:$A$11</c:f>
              <c:numCache>
                <c:formatCode>General</c:formatCode>
                <c:ptCount val="10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</c:numCache>
            </c:numRef>
          </c:cat>
          <c:val>
            <c:numRef>
              <c:f>Sheet1!$C$2:$C$11</c:f>
              <c:numCache>
                <c:formatCode>"$"#,##0.000</c:formatCode>
                <c:ptCount val="10"/>
                <c:pt idx="0">
                  <c:v>20.745999999999974</c:v>
                </c:pt>
                <c:pt idx="1">
                  <c:v>26.398</c:v>
                </c:pt>
                <c:pt idx="2">
                  <c:v>28.767999999999986</c:v>
                </c:pt>
                <c:pt idx="3">
                  <c:v>29.001000000000001</c:v>
                </c:pt>
                <c:pt idx="4">
                  <c:v>35.139000000000003</c:v>
                </c:pt>
                <c:pt idx="5">
                  <c:v>62.933</c:v>
                </c:pt>
                <c:pt idx="6">
                  <c:v>67.349999999999994</c:v>
                </c:pt>
                <c:pt idx="7">
                  <c:v>72.506</c:v>
                </c:pt>
                <c:pt idx="8">
                  <c:v>72.982000000000014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Senate Draft</c:v>
                </c:pt>
              </c:strCache>
            </c:strRef>
          </c:tx>
          <c:spPr>
            <a:ln>
              <a:noFill/>
            </a:ln>
          </c:spPr>
          <c:cat>
            <c:numRef>
              <c:f>Sheet1!$A$2:$A$11</c:f>
              <c:numCache>
                <c:formatCode>General</c:formatCode>
                <c:ptCount val="10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</c:numCache>
            </c:numRef>
          </c:cat>
          <c:val>
            <c:numRef>
              <c:f>Sheet1!$D$2:$D$11</c:f>
              <c:numCache>
                <c:formatCode>General</c:formatCode>
                <c:ptCount val="10"/>
                <c:pt idx="8" formatCode="&quot;$&quot;#,##0.000">
                  <c:v>72.982000000000014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House Draft</c:v>
                </c:pt>
              </c:strCache>
            </c:strRef>
          </c:tx>
          <c:spPr>
            <a:ln>
              <a:noFill/>
            </a:ln>
          </c:spPr>
          <c:marker>
            <c:symbol val="diamond"/>
            <c:size val="7"/>
          </c:marker>
          <c:cat>
            <c:numRef>
              <c:f>Sheet1!$A$2:$A$11</c:f>
              <c:numCache>
                <c:formatCode>General</c:formatCode>
                <c:ptCount val="10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</c:numCache>
            </c:numRef>
          </c:cat>
          <c:val>
            <c:numRef>
              <c:f>Sheet1!$E$2:$E$11</c:f>
              <c:numCache>
                <c:formatCode>General</c:formatCode>
                <c:ptCount val="10"/>
                <c:pt idx="8" formatCode="&quot;$&quot;#,##0.000">
                  <c:v>50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OMB Request</c:v>
                </c:pt>
              </c:strCache>
            </c:strRef>
          </c:tx>
          <c:spPr>
            <a:ln>
              <a:noFill/>
            </a:ln>
          </c:spPr>
          <c:marker>
            <c:symbol val="circle"/>
            <c:size val="7"/>
            <c:spPr>
              <a:solidFill>
                <a:srgbClr val="002060"/>
              </a:solidFill>
            </c:spPr>
          </c:marker>
          <c:cat>
            <c:numRef>
              <c:f>Sheet1!$A$2:$A$11</c:f>
              <c:numCache>
                <c:formatCode>General</c:formatCode>
                <c:ptCount val="10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</c:numCache>
            </c:numRef>
          </c:cat>
          <c:val>
            <c:numRef>
              <c:f>Sheet1!$F$2:$F$11</c:f>
              <c:numCache>
                <c:formatCode>General</c:formatCode>
                <c:ptCount val="10"/>
                <c:pt idx="9" formatCode="&quot;$&quot;#,##0.000">
                  <c:v>53.992000000000012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4541824"/>
        <c:axId val="154542216"/>
      </c:lineChart>
      <c:catAx>
        <c:axId val="1545418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000"/>
            </a:pPr>
            <a:endParaRPr lang="en-US"/>
          </a:p>
        </c:txPr>
        <c:crossAx val="154542216"/>
        <c:crosses val="autoZero"/>
        <c:auto val="1"/>
        <c:lblAlgn val="ctr"/>
        <c:lblOffset val="100"/>
        <c:noMultiLvlLbl val="0"/>
      </c:catAx>
      <c:valAx>
        <c:axId val="154542216"/>
        <c:scaling>
          <c:orientation val="minMax"/>
          <c:min val="20"/>
        </c:scaling>
        <c:delete val="0"/>
        <c:axPos val="l"/>
        <c:majorGridlines>
          <c:spPr>
            <a:ln>
              <a:solidFill>
                <a:prstClr val="black"/>
              </a:solidFill>
              <a:prstDash val="sysDot"/>
            </a:ln>
          </c:spPr>
        </c:majorGridlines>
        <c:numFmt formatCode="&quot;$&quot;#,##0" sourceLinked="0"/>
        <c:majorTickMark val="out"/>
        <c:minorTickMark val="none"/>
        <c:tickLblPos val="nextTo"/>
        <c:txPr>
          <a:bodyPr/>
          <a:lstStyle/>
          <a:p>
            <a:pPr>
              <a:defRPr sz="1000" baseline="0"/>
            </a:pPr>
            <a:endParaRPr lang="en-US"/>
          </a:p>
        </c:txPr>
        <c:crossAx val="15454182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4774691358024783"/>
          <c:y val="0.61581442267731124"/>
          <c:w val="0.29464506172839505"/>
          <c:h val="0.21106404113107918"/>
        </c:manualLayout>
      </c:layout>
      <c:overlay val="0"/>
      <c:spPr>
        <a:solidFill>
          <a:schemeClr val="bg1"/>
        </a:solidFill>
        <a:ln>
          <a:solidFill>
            <a:schemeClr val="tx1"/>
          </a:solidFill>
        </a:ln>
      </c:spPr>
      <c:txPr>
        <a:bodyPr/>
        <a:lstStyle/>
        <a:p>
          <a:pPr>
            <a:defRPr sz="10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961CEFA-411C-4200-8A22-9BFCF2BE3FED}" type="datetimeFigureOut">
              <a:rPr lang="en-US" smtClean="0"/>
              <a:pPr/>
              <a:t>12/3/2013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42051F4-FFCC-484A-803E-DDCC4F9AB48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2969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9FCDEEF-40D1-4CFE-B83E-2A39CE1CA598}" type="datetimeFigureOut">
              <a:rPr lang="en-US" smtClean="0"/>
              <a:pPr/>
              <a:t>12/3/2013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97C8814-B147-4F23-8FC5-4613CCE3512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7463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96FEF84-6913-4A34-A67A-E973D612AD3C}" type="slidenum">
              <a:rPr lang="en-US" smtClean="0">
                <a:latin typeface="Arial" charset="0"/>
              </a:rPr>
              <a:pPr>
                <a:defRPr/>
              </a:pPr>
              <a:t>1</a:t>
            </a:fld>
            <a:endParaRPr lang="en-US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9166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FB268C2-BCFC-41BA-AA96-59DC1A0F21F1}" type="slidenum">
              <a:rPr lang="en-US" smtClean="0">
                <a:latin typeface="Arial" charset="0"/>
              </a:rPr>
              <a:pPr>
                <a:defRPr/>
              </a:pPr>
              <a:t>5</a:t>
            </a:fld>
            <a:endParaRPr lang="en-US" smtClean="0">
              <a:latin typeface="Arial" charset="0"/>
            </a:endParaRPr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z="7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52703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FB268C2-BCFC-41BA-AA96-59DC1A0F21F1}" type="slidenum">
              <a:rPr lang="en-US" smtClean="0">
                <a:latin typeface="Arial" charset="0"/>
              </a:rPr>
              <a:pPr>
                <a:defRPr/>
              </a:pPr>
              <a:t>6</a:t>
            </a:fld>
            <a:endParaRPr lang="en-US" smtClean="0">
              <a:latin typeface="Arial" charset="0"/>
            </a:endParaRPr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z="7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43935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AAA20-BDC3-44F6-A8B3-95B418279F97}" type="datetimeFigureOut">
              <a:rPr lang="en-US" smtClean="0"/>
              <a:pPr/>
              <a:t>12/3/2013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7D650-378E-4A50-AAB1-99E6D21714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AAA20-BDC3-44F6-A8B3-95B418279F97}" type="datetimeFigureOut">
              <a:rPr lang="en-US" smtClean="0"/>
              <a:pPr/>
              <a:t>12/3/2013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7D650-378E-4A50-AAB1-99E6D21714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AAA20-BDC3-44F6-A8B3-95B418279F97}" type="datetimeFigureOut">
              <a:rPr lang="en-US" smtClean="0"/>
              <a:pPr/>
              <a:t>12/3/2013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7D650-378E-4A50-AAB1-99E6D21714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1" descr="states"/>
          <p:cNvPicPr>
            <a:picLocks noChangeAspect="1" noChangeArrowheads="1"/>
          </p:cNvPicPr>
          <p:nvPr userDrawn="1"/>
        </p:nvPicPr>
        <p:blipFill>
          <a:blip r:embed="rId2" cstate="print">
            <a:lum bright="78000" contrast="-66000"/>
          </a:blip>
          <a:srcRect l="3273" t="4234" r="51996" b="18469"/>
          <a:stretch>
            <a:fillRect/>
          </a:stretch>
        </p:blipFill>
        <p:spPr bwMode="auto">
          <a:xfrm>
            <a:off x="4572000" y="762000"/>
            <a:ext cx="4572000" cy="609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18"/>
          <p:cNvSpPr>
            <a:spLocks noGrp="1" noChangeArrowheads="1"/>
          </p:cNvSpPr>
          <p:nvPr>
            <p:ph type="sldNum" sz="quarter" idx="10"/>
          </p:nvPr>
        </p:nvSpPr>
        <p:spPr bwMode="auto">
          <a:xfrm>
            <a:off x="6858000" y="6248400"/>
            <a:ext cx="2133600" cy="457200"/>
          </a:xfrm>
          <a:ln>
            <a:miter lim="800000"/>
            <a:headEnd/>
            <a:tailEnd/>
          </a:ln>
        </p:spPr>
        <p:txBody>
          <a:bodyPr wrap="square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itchFamily="34" charset="0"/>
              </a:defRPr>
            </a:lvl1pPr>
          </a:lstStyle>
          <a:p>
            <a:pPr>
              <a:defRPr/>
            </a:pPr>
            <a:fld id="{D10A47AD-498A-463C-A0F5-DA918FBB64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AAA20-BDC3-44F6-A8B3-95B418279F97}" type="datetimeFigureOut">
              <a:rPr lang="en-US" smtClean="0"/>
              <a:pPr/>
              <a:t>12/3/2013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7D650-378E-4A50-AAB1-99E6D21714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AAA20-BDC3-44F6-A8B3-95B418279F97}" type="datetimeFigureOut">
              <a:rPr lang="en-US" smtClean="0"/>
              <a:pPr/>
              <a:t>12/3/2013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7D650-378E-4A50-AAB1-99E6D21714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AAA20-BDC3-44F6-A8B3-95B418279F97}" type="datetimeFigureOut">
              <a:rPr lang="en-US" smtClean="0"/>
              <a:pPr/>
              <a:t>12/3/2013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7D650-378E-4A50-AAB1-99E6D21714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AAA20-BDC3-44F6-A8B3-95B418279F97}" type="datetimeFigureOut">
              <a:rPr lang="en-US" smtClean="0"/>
              <a:pPr/>
              <a:t>12/3/2013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7D650-378E-4A50-AAB1-99E6D21714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AAA20-BDC3-44F6-A8B3-95B418279F97}" type="datetimeFigureOut">
              <a:rPr lang="en-US" smtClean="0"/>
              <a:pPr/>
              <a:t>12/3/2013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7D650-378E-4A50-AAB1-99E6D21714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AAA20-BDC3-44F6-A8B3-95B418279F97}" type="datetimeFigureOut">
              <a:rPr lang="en-US" smtClean="0"/>
              <a:pPr/>
              <a:t>12/3/2013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7D650-378E-4A50-AAB1-99E6D21714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AAA20-BDC3-44F6-A8B3-95B418279F97}" type="datetimeFigureOut">
              <a:rPr lang="en-US" smtClean="0"/>
              <a:pPr/>
              <a:t>12/3/2013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7D650-378E-4A50-AAB1-99E6D21714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AAA20-BDC3-44F6-A8B3-95B418279F97}" type="datetimeFigureOut">
              <a:rPr lang="en-US" smtClean="0"/>
              <a:pPr/>
              <a:t>12/3/2013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7D650-378E-4A50-AAB1-99E6D21714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2AAA20-BDC3-44F6-A8B3-95B418279F97}" type="datetimeFigureOut">
              <a:rPr lang="en-US" smtClean="0"/>
              <a:pPr/>
              <a:t>12/3/2013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B7D650-378E-4A50-AAB1-99E6D217145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42" name="Rectangle 2"/>
          <p:cNvSpPr>
            <a:spLocks noChangeArrowheads="1"/>
          </p:cNvSpPr>
          <p:nvPr/>
        </p:nvSpPr>
        <p:spPr bwMode="auto">
          <a:xfrm>
            <a:off x="0" y="3505200"/>
            <a:ext cx="9144000" cy="3352800"/>
          </a:xfrm>
          <a:prstGeom prst="rect">
            <a:avLst/>
          </a:prstGeom>
          <a:solidFill>
            <a:srgbClr val="CCECFF">
              <a:alpha val="50000"/>
            </a:srgbClr>
          </a:solidFill>
          <a:ln w="38100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solidFill>
                <a:schemeClr val="accent3"/>
              </a:solidFill>
              <a:latin typeface="Arial" pitchFamily="34" charset="0"/>
              <a:cs typeface="+mn-cs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457200" y="3962400"/>
            <a:ext cx="5715000" cy="2514600"/>
          </a:xfrm>
        </p:spPr>
        <p:txBody>
          <a:bodyPr>
            <a:normAutofit fontScale="70000" lnSpcReduction="20000"/>
          </a:bodyPr>
          <a:lstStyle/>
          <a:p>
            <a:pPr marL="0" indent="0" eaLnBrk="1" hangingPunct="1">
              <a:lnSpc>
                <a:spcPct val="1200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en-US" sz="2800" dirty="0" smtClean="0">
                <a:solidFill>
                  <a:srgbClr val="993300"/>
                </a:solidFill>
              </a:rPr>
              <a:t>Citizen’s Advisory Committee /</a:t>
            </a:r>
          </a:p>
          <a:p>
            <a:pPr marL="0" indent="0" eaLnBrk="1" hangingPunct="1">
              <a:lnSpc>
                <a:spcPct val="1200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en-US" sz="2800" dirty="0" smtClean="0">
                <a:solidFill>
                  <a:srgbClr val="993300"/>
                </a:solidFill>
              </a:rPr>
              <a:t>Local Government Advisory Committee</a:t>
            </a:r>
          </a:p>
          <a:p>
            <a:pPr marL="0" indent="0" eaLnBrk="1" hangingPunct="1">
              <a:lnSpc>
                <a:spcPct val="1200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en-US" sz="2800" dirty="0" smtClean="0">
                <a:solidFill>
                  <a:srgbClr val="993300"/>
                </a:solidFill>
              </a:rPr>
              <a:t>Joint Meeting</a:t>
            </a: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800" dirty="0" smtClean="0">
              <a:solidFill>
                <a:srgbClr val="993300"/>
              </a:solidFill>
            </a:endParaRP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800" dirty="0" smtClean="0">
                <a:solidFill>
                  <a:srgbClr val="993300"/>
                </a:solidFill>
              </a:rPr>
              <a:t>December 5, 2013</a:t>
            </a: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800" dirty="0" smtClean="0">
              <a:solidFill>
                <a:srgbClr val="993300"/>
              </a:solidFill>
            </a:endParaRP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800" dirty="0" smtClean="0">
              <a:solidFill>
                <a:srgbClr val="993300"/>
              </a:solidFill>
            </a:endParaRP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dirty="0" smtClean="0">
                <a:solidFill>
                  <a:srgbClr val="993300"/>
                </a:solidFill>
              </a:rPr>
              <a:t>Jim Edward, Deputy Director</a:t>
            </a: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dirty="0" smtClean="0">
                <a:solidFill>
                  <a:srgbClr val="993300"/>
                </a:solidFill>
              </a:rPr>
              <a:t>Chesapeake Bay Program (EPA)</a:t>
            </a: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100" dirty="0" smtClean="0">
              <a:solidFill>
                <a:srgbClr val="993300"/>
              </a:solidFill>
            </a:endParaRP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400" baseline="30000" dirty="0" smtClean="0">
              <a:solidFill>
                <a:schemeClr val="bg1"/>
              </a:solidFill>
            </a:endParaRPr>
          </a:p>
        </p:txBody>
      </p:sp>
      <p:sp>
        <p:nvSpPr>
          <p:cNvPr id="6148" name="Rectangle 5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457200"/>
            <a:ext cx="5791200" cy="2286000"/>
          </a:xfrm>
        </p:spPr>
        <p:txBody>
          <a:bodyPr/>
          <a:lstStyle/>
          <a:p>
            <a:pPr eaLnBrk="1" hangingPunct="1"/>
            <a:r>
              <a:rPr lang="en-US" sz="1800" b="1" smtClean="0">
                <a:solidFill>
                  <a:schemeClr val="bg1"/>
                </a:solidFill>
              </a:rPr>
              <a:t/>
            </a:r>
            <a:br>
              <a:rPr lang="en-US" sz="1800" b="1" smtClean="0">
                <a:solidFill>
                  <a:schemeClr val="bg1"/>
                </a:solidFill>
              </a:rPr>
            </a:br>
            <a:r>
              <a:rPr lang="en-US" sz="1400" b="1" smtClean="0">
                <a:solidFill>
                  <a:schemeClr val="bg1"/>
                </a:solidFill>
              </a:rPr>
              <a:t> </a:t>
            </a:r>
            <a:r>
              <a:rPr lang="en-US" sz="3000" b="1" i="1" smtClean="0">
                <a:solidFill>
                  <a:srgbClr val="FFFFCC"/>
                </a:solidFill>
              </a:rPr>
              <a:t>The Bay’s Health &amp; Future: </a:t>
            </a:r>
            <a:r>
              <a:rPr lang="en-US" sz="2800" b="1" i="1" smtClean="0">
                <a:solidFill>
                  <a:srgbClr val="FFFFFF"/>
                </a:solidFill>
              </a:rPr>
              <a:t>How it’s doing and What’s Next</a:t>
            </a:r>
            <a:endParaRPr lang="en-US" sz="2800" b="1" smtClean="0">
              <a:solidFill>
                <a:schemeClr val="bg1"/>
              </a:solidFill>
            </a:endParaRPr>
          </a:p>
        </p:txBody>
      </p:sp>
      <p:sp>
        <p:nvSpPr>
          <p:cNvPr id="6149" name="Rectangle 4"/>
          <p:cNvSpPr>
            <a:spLocks noChangeArrowheads="1"/>
          </p:cNvSpPr>
          <p:nvPr/>
        </p:nvSpPr>
        <p:spPr bwMode="auto">
          <a:xfrm>
            <a:off x="0" y="0"/>
            <a:ext cx="6172200" cy="3505200"/>
          </a:xfrm>
          <a:prstGeom prst="rect">
            <a:avLst/>
          </a:prstGeom>
          <a:solidFill>
            <a:srgbClr val="002060"/>
          </a:solidFill>
          <a:ln w="38100">
            <a:solidFill>
              <a:srgbClr val="9933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7696200" y="0"/>
            <a:ext cx="1447800" cy="1600200"/>
          </a:xfrm>
          <a:prstGeom prst="rect">
            <a:avLst/>
          </a:prstGeom>
          <a:solidFill>
            <a:srgbClr val="CCECFF">
              <a:alpha val="50195"/>
            </a:srgbClr>
          </a:solidFill>
          <a:ln w="38100">
            <a:solidFill>
              <a:srgbClr val="9933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6151" name="Rectangle 7"/>
          <p:cNvSpPr>
            <a:spLocks noChangeArrowheads="1"/>
          </p:cNvSpPr>
          <p:nvPr/>
        </p:nvSpPr>
        <p:spPr bwMode="auto">
          <a:xfrm>
            <a:off x="6172200" y="0"/>
            <a:ext cx="1524000" cy="1600200"/>
          </a:xfrm>
          <a:prstGeom prst="rect">
            <a:avLst/>
          </a:prstGeom>
          <a:solidFill>
            <a:srgbClr val="CCECFF">
              <a:alpha val="50195"/>
            </a:srgbClr>
          </a:solidFill>
          <a:ln w="38100">
            <a:solidFill>
              <a:srgbClr val="9933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>
              <a:solidFill>
                <a:srgbClr val="CCECFF"/>
              </a:solidFill>
            </a:endParaRPr>
          </a:p>
        </p:txBody>
      </p:sp>
      <p:sp>
        <p:nvSpPr>
          <p:cNvPr id="6152" name="Line 9"/>
          <p:cNvSpPr>
            <a:spLocks noChangeShapeType="1"/>
          </p:cNvSpPr>
          <p:nvPr/>
        </p:nvSpPr>
        <p:spPr bwMode="auto">
          <a:xfrm>
            <a:off x="0" y="3505200"/>
            <a:ext cx="9144000" cy="0"/>
          </a:xfrm>
          <a:prstGeom prst="line">
            <a:avLst/>
          </a:prstGeom>
          <a:noFill/>
          <a:ln w="76200">
            <a:solidFill>
              <a:srgbClr val="99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53" name="Line 10"/>
          <p:cNvSpPr>
            <a:spLocks noChangeShapeType="1"/>
          </p:cNvSpPr>
          <p:nvPr/>
        </p:nvSpPr>
        <p:spPr bwMode="auto">
          <a:xfrm>
            <a:off x="6172200" y="0"/>
            <a:ext cx="0" cy="3505200"/>
          </a:xfrm>
          <a:prstGeom prst="line">
            <a:avLst/>
          </a:prstGeom>
          <a:noFill/>
          <a:ln w="57150">
            <a:solidFill>
              <a:srgbClr val="99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6154" name="Picture 11" descr="Final 30 yr CBP Logo LR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05600" y="4191000"/>
            <a:ext cx="2120900" cy="186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55" name="TextBox 12"/>
          <p:cNvSpPr txBox="1">
            <a:spLocks noChangeArrowheads="1"/>
          </p:cNvSpPr>
          <p:nvPr/>
        </p:nvSpPr>
        <p:spPr bwMode="auto">
          <a:xfrm>
            <a:off x="457200" y="777895"/>
            <a:ext cx="5562600" cy="1138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3400" i="1" dirty="0" smtClean="0">
                <a:solidFill>
                  <a:srgbClr val="FFFFCC"/>
                </a:solidFill>
              </a:rPr>
              <a:t>Chesapeake Bay Program</a:t>
            </a:r>
          </a:p>
          <a:p>
            <a:pPr eaLnBrk="0" hangingPunct="0"/>
            <a:r>
              <a:rPr lang="en-US" sz="3400" i="1" dirty="0" smtClean="0">
                <a:solidFill>
                  <a:srgbClr val="FFFFCC"/>
                </a:solidFill>
              </a:rPr>
              <a:t>2013/14 Funding</a:t>
            </a:r>
            <a:endParaRPr lang="en-US" sz="2400" dirty="0">
              <a:solidFill>
                <a:srgbClr val="FFFFCC"/>
              </a:solidFill>
            </a:endParaRPr>
          </a:p>
        </p:txBody>
      </p:sp>
      <p:pic>
        <p:nvPicPr>
          <p:cNvPr id="6156" name="Picture 13" descr="Kayakers, Eastern Shore of Virginia NWR 3.JPG"/>
          <p:cNvPicPr>
            <a:picLocks noChangeAspect="1"/>
          </p:cNvPicPr>
          <p:nvPr/>
        </p:nvPicPr>
        <p:blipFill>
          <a:blip r:embed="rId4" cstate="print"/>
          <a:srcRect l="20000" t="13930" r="10001" b="18906"/>
          <a:stretch>
            <a:fillRect/>
          </a:stretch>
        </p:blipFill>
        <p:spPr bwMode="auto">
          <a:xfrm>
            <a:off x="6180138" y="1600200"/>
            <a:ext cx="2963862" cy="1905000"/>
          </a:xfrm>
          <a:prstGeom prst="rect">
            <a:avLst/>
          </a:prstGeom>
          <a:noFill/>
          <a:ln w="9525">
            <a:solidFill>
              <a:srgbClr val="993300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600200" y="990600"/>
          <a:ext cx="6248400" cy="47752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68516"/>
                <a:gridCol w="1479884"/>
              </a:tblGrid>
              <a:tr h="444894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Fiscal Year 2013 Chesapeake Bay Program Funding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3303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latin typeface="Calibri"/>
                        </a:rPr>
                        <a:t>Region 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latin typeface="Calibri"/>
                        </a:rPr>
                        <a:t>$233,000</a:t>
                      </a:r>
                    </a:p>
                  </a:txBody>
                  <a:tcPr marL="0" marR="0" marT="0" marB="0" anchor="b"/>
                </a:tc>
              </a:tr>
              <a:tr h="43303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 smtClean="0">
                          <a:latin typeface="Calibri"/>
                        </a:rPr>
                        <a:t>Region 3</a:t>
                      </a:r>
                      <a:endParaRPr lang="en-US" sz="1800" b="1" i="0" u="none" strike="noStrike" dirty="0"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latin typeface="Calibri"/>
                        </a:rPr>
                        <a:t>$</a:t>
                      </a:r>
                      <a:r>
                        <a:rPr lang="en-US" sz="1800" b="1" i="0" u="none" strike="noStrike" dirty="0" smtClean="0">
                          <a:latin typeface="Calibri"/>
                        </a:rPr>
                        <a:t>50,774,000</a:t>
                      </a:r>
                      <a:endParaRPr lang="en-US" sz="1800" b="1" i="0" u="none" strike="noStrike" dirty="0"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rgbClr val="D0D8E8"/>
                    </a:solidFill>
                  </a:tcPr>
                </a:tc>
              </a:tr>
              <a:tr h="43303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latin typeface="Calibri"/>
                        </a:rPr>
                        <a:t>Philadelphia</a:t>
                      </a:r>
                      <a:endParaRPr lang="en-US" sz="1800" b="0" i="0" u="none" strike="noStrike" dirty="0"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latin typeface="Calibri"/>
                        </a:rPr>
                        <a:t>$</a:t>
                      </a:r>
                      <a:r>
                        <a:rPr lang="en-US" sz="1800" b="0" i="0" u="none" strike="noStrike" dirty="0" smtClean="0">
                          <a:latin typeface="Calibri"/>
                        </a:rPr>
                        <a:t>4,239,708</a:t>
                      </a:r>
                      <a:endParaRPr lang="en-US" sz="1800" b="0" i="0" u="none" strike="noStrike" dirty="0"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3303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latin typeface="Calibri"/>
                        </a:rPr>
                        <a:t>Annapolis</a:t>
                      </a:r>
                      <a:endParaRPr lang="en-US" sz="1800" b="0" i="0" u="none" strike="noStrike" dirty="0"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latin typeface="Calibri"/>
                        </a:rPr>
                        <a:t>$</a:t>
                      </a:r>
                      <a:r>
                        <a:rPr lang="en-US" sz="1800" b="0" i="0" u="none" strike="noStrike" dirty="0" smtClean="0">
                          <a:latin typeface="Calibri"/>
                        </a:rPr>
                        <a:t>46,534,292</a:t>
                      </a:r>
                      <a:endParaRPr lang="en-US" sz="1800" b="0" i="0" u="none" strike="noStrike" dirty="0"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3303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 smtClean="0">
                          <a:latin typeface="Calibri"/>
                        </a:rPr>
                        <a:t>Office</a:t>
                      </a:r>
                      <a:r>
                        <a:rPr lang="en-US" sz="1800" b="1" i="0" u="none" strike="noStrike" baseline="0" dirty="0" smtClean="0">
                          <a:latin typeface="Calibri"/>
                        </a:rPr>
                        <a:t> of Water</a:t>
                      </a:r>
                      <a:endParaRPr lang="en-US" sz="1800" b="1" i="0" u="none" strike="noStrike" dirty="0"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latin typeface="Calibri"/>
                        </a:rPr>
                        <a:t>$420,000</a:t>
                      </a:r>
                    </a:p>
                  </a:txBody>
                  <a:tcPr marL="0" marR="0" marT="0" marB="0" anchor="b"/>
                </a:tc>
              </a:tr>
              <a:tr h="43303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 smtClean="0">
                          <a:latin typeface="Calibri"/>
                        </a:rPr>
                        <a:t>Office</a:t>
                      </a:r>
                      <a:r>
                        <a:rPr lang="en-US" sz="1800" b="1" i="0" u="none" strike="noStrike" baseline="0" dirty="0" smtClean="0">
                          <a:latin typeface="Calibri"/>
                        </a:rPr>
                        <a:t> of Enforcement and Compliance Assurance</a:t>
                      </a:r>
                      <a:endParaRPr lang="en-US" sz="1800" b="1" i="0" u="none" strike="noStrike" dirty="0"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latin typeface="Calibri"/>
                        </a:rPr>
                        <a:t>$1,386,000</a:t>
                      </a:r>
                    </a:p>
                  </a:txBody>
                  <a:tcPr marL="0" marR="0" marT="0" marB="0" anchor="b">
                    <a:solidFill>
                      <a:srgbClr val="D0D8E8"/>
                    </a:solidFill>
                  </a:tcPr>
                </a:tc>
              </a:tr>
              <a:tr h="43303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 smtClean="0">
                          <a:latin typeface="Calibri"/>
                        </a:rPr>
                        <a:t>Office</a:t>
                      </a:r>
                      <a:r>
                        <a:rPr lang="en-US" sz="1800" b="1" i="0" u="none" strike="noStrike" baseline="0" dirty="0" smtClean="0">
                          <a:latin typeface="Calibri"/>
                        </a:rPr>
                        <a:t> of General Counsel</a:t>
                      </a:r>
                      <a:endParaRPr lang="en-US" sz="1800" b="1" i="0" u="none" strike="noStrike" dirty="0"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latin typeface="Calibri"/>
                        </a:rPr>
                        <a:t>$255,000</a:t>
                      </a:r>
                    </a:p>
                  </a:txBody>
                  <a:tcPr marL="0" marR="0" marT="0" marB="0" anchor="b"/>
                </a:tc>
              </a:tr>
              <a:tr h="43303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 smtClean="0">
                          <a:latin typeface="Calibri"/>
                        </a:rPr>
                        <a:t>Office</a:t>
                      </a:r>
                      <a:r>
                        <a:rPr lang="en-US" sz="1800" b="1" i="0" u="none" strike="noStrike" baseline="0" dirty="0" smtClean="0">
                          <a:latin typeface="Calibri"/>
                        </a:rPr>
                        <a:t> of Environmental Information</a:t>
                      </a:r>
                      <a:endParaRPr lang="en-US" sz="1800" b="1" i="0" u="none" strike="noStrike" dirty="0"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latin typeface="Calibri"/>
                        </a:rPr>
                        <a:t>$545,000</a:t>
                      </a:r>
                    </a:p>
                  </a:txBody>
                  <a:tcPr marL="0" marR="0" marT="0" marB="0" anchor="b">
                    <a:solidFill>
                      <a:srgbClr val="D0D8E8"/>
                    </a:solidFill>
                  </a:tcPr>
                </a:tc>
              </a:tr>
              <a:tr h="43303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 smtClean="0">
                          <a:latin typeface="Calibri"/>
                        </a:rPr>
                        <a:t>Offic</a:t>
                      </a:r>
                      <a:r>
                        <a:rPr lang="en-US" sz="1800" b="1" i="0" u="none" strike="noStrike" baseline="0" dirty="0" smtClean="0">
                          <a:latin typeface="Calibri"/>
                        </a:rPr>
                        <a:t>e of Air and Radiation</a:t>
                      </a:r>
                      <a:endParaRPr lang="en-US" sz="1800" b="1" i="0" u="none" strike="noStrike" dirty="0"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latin typeface="Calibri"/>
                        </a:rPr>
                        <a:t>$0</a:t>
                      </a:r>
                    </a:p>
                  </a:txBody>
                  <a:tcPr marL="0" marR="0" marT="0" marB="0" anchor="b"/>
                </a:tc>
              </a:tr>
              <a:tr h="433031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 smtClean="0">
                          <a:latin typeface="Calibri"/>
                        </a:rPr>
                        <a:t> Total     </a:t>
                      </a:r>
                      <a:endParaRPr lang="en-US" sz="1800" b="1" i="0" u="none" strike="noStrike" dirty="0"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latin typeface="Calibri"/>
                        </a:rPr>
                        <a:t>$</a:t>
                      </a:r>
                      <a:r>
                        <a:rPr lang="en-US" sz="1800" b="1" i="0" u="none" strike="noStrike" dirty="0" smtClean="0">
                          <a:latin typeface="Calibri"/>
                        </a:rPr>
                        <a:t>53,613,000</a:t>
                      </a:r>
                      <a:endParaRPr lang="en-US" sz="1800" b="1" i="0" u="none" strike="noStrike" dirty="0"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447800" y="457200"/>
          <a:ext cx="6172200" cy="60742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48200"/>
                <a:gridCol w="1524000"/>
              </a:tblGrid>
              <a:tr h="444894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Fiscal Year 2013 Chesapeake Bay Program Office Funding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3303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 smtClean="0">
                          <a:latin typeface="Calibri"/>
                        </a:rPr>
                        <a:t>Intramural</a:t>
                      </a:r>
                      <a:endParaRPr lang="en-US" sz="1800" b="1" i="0" u="none" strike="noStrike" dirty="0"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 smtClean="0">
                          <a:latin typeface="Calibri"/>
                        </a:rPr>
                        <a:t>$4,902,292</a:t>
                      </a:r>
                      <a:endParaRPr lang="en-US" sz="1800" b="1" i="0" u="none" strike="noStrike" dirty="0"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43303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 smtClean="0">
                          <a:latin typeface="Calibri"/>
                        </a:rPr>
                        <a:t>General</a:t>
                      </a:r>
                      <a:r>
                        <a:rPr lang="en-US" sz="1800" b="1" i="0" u="none" strike="noStrike" baseline="0" dirty="0" smtClean="0">
                          <a:latin typeface="Calibri"/>
                        </a:rPr>
                        <a:t> Extramural</a:t>
                      </a:r>
                      <a:endParaRPr lang="en-US" sz="1800" b="1" i="0" u="none" strike="noStrike" dirty="0"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 smtClean="0">
                          <a:latin typeface="Calibri"/>
                        </a:rPr>
                        <a:t>$7,612,000</a:t>
                      </a:r>
                      <a:endParaRPr lang="en-US" sz="1800" b="1" i="0" u="none" strike="noStrike" dirty="0"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rgbClr val="D0D8E8"/>
                    </a:solidFill>
                  </a:tcPr>
                </a:tc>
              </a:tr>
              <a:tr h="43303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latin typeface="Calibri"/>
                        </a:rPr>
                        <a:t>Operational Support</a:t>
                      </a:r>
                      <a:endParaRPr lang="en-US" sz="1800" b="0" i="0" u="none" strike="noStrike" dirty="0"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latin typeface="Calibri"/>
                        </a:rPr>
                        <a:t>$1,500,000</a:t>
                      </a:r>
                      <a:endParaRPr lang="en-US" sz="1800" b="0" i="0" u="none" strike="noStrike" dirty="0"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3303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latin typeface="Calibri"/>
                        </a:rPr>
                        <a:t>Partnership and Executive Order Support</a:t>
                      </a:r>
                      <a:endParaRPr lang="en-US" sz="1800" b="0" i="0" u="none" strike="noStrike" dirty="0"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latin typeface="Calibri"/>
                        </a:rPr>
                        <a:t>$2,800,000</a:t>
                      </a:r>
                      <a:endParaRPr lang="en-US" sz="1800" b="0" i="0" u="none" strike="noStrike" dirty="0"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3303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latin typeface="Calibri"/>
                        </a:rPr>
                        <a:t>Data Management</a:t>
                      </a:r>
                      <a:endParaRPr lang="en-US" sz="1800" b="0" i="0" u="none" strike="noStrike" dirty="0"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latin typeface="Calibri"/>
                        </a:rPr>
                        <a:t>$3,312,000</a:t>
                      </a:r>
                      <a:endParaRPr lang="en-US" sz="1800" b="0" i="0" u="none" strike="noStrike" dirty="0"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3303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 smtClean="0">
                          <a:latin typeface="Calibri"/>
                        </a:rPr>
                        <a:t>TMDL</a:t>
                      </a:r>
                      <a:r>
                        <a:rPr lang="en-US" sz="1800" b="1" i="0" u="none" strike="noStrike" baseline="0" dirty="0" smtClean="0">
                          <a:latin typeface="Calibri"/>
                        </a:rPr>
                        <a:t> Implementation</a:t>
                      </a:r>
                      <a:endParaRPr lang="en-US" sz="1800" b="1" i="0" u="none" strike="noStrike" dirty="0"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 smtClean="0">
                          <a:latin typeface="Calibri"/>
                        </a:rPr>
                        <a:t>$1,870,000</a:t>
                      </a:r>
                      <a:endParaRPr lang="en-US" sz="1800" b="1" i="0" u="none" strike="noStrike" dirty="0"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rgbClr val="D0D8E8"/>
                    </a:solidFill>
                  </a:tcPr>
                </a:tc>
              </a:tr>
              <a:tr h="43303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 smtClean="0">
                          <a:latin typeface="Calibri"/>
                        </a:rPr>
                        <a:t>Reporting and Accountability</a:t>
                      </a:r>
                      <a:endParaRPr lang="en-US" sz="1800" b="1" i="0" u="none" strike="noStrike" dirty="0"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 smtClean="0">
                          <a:latin typeface="Calibri"/>
                        </a:rPr>
                        <a:t>$663,000</a:t>
                      </a:r>
                      <a:endParaRPr lang="en-US" sz="1800" b="1" i="0" u="none" strike="noStrike" dirty="0"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rgbClr val="D0D8E8"/>
                    </a:solidFill>
                  </a:tcPr>
                </a:tc>
              </a:tr>
              <a:tr h="43303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 smtClean="0">
                          <a:latin typeface="Calibri"/>
                        </a:rPr>
                        <a:t>Innovative</a:t>
                      </a:r>
                      <a:r>
                        <a:rPr lang="en-US" sz="1800" b="1" i="0" u="none" strike="noStrike" baseline="0" dirty="0" smtClean="0">
                          <a:latin typeface="Calibri"/>
                        </a:rPr>
                        <a:t> Nutrient/Sediment Reduction Grants</a:t>
                      </a:r>
                      <a:endParaRPr lang="en-US" sz="1800" b="1" i="0" u="none" strike="noStrike" dirty="0"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 smtClean="0">
                          <a:latin typeface="Calibri"/>
                        </a:rPr>
                        <a:t>$6,000,000</a:t>
                      </a:r>
                      <a:endParaRPr lang="en-US" sz="1800" b="1" i="0" u="none" strike="noStrike" dirty="0"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rgbClr val="D0D8E8"/>
                    </a:solidFill>
                  </a:tcPr>
                </a:tc>
              </a:tr>
              <a:tr h="43303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 smtClean="0">
                          <a:latin typeface="Calibri"/>
                        </a:rPr>
                        <a:t>Small</a:t>
                      </a:r>
                      <a:r>
                        <a:rPr lang="en-US" sz="1800" b="1" i="0" u="none" strike="noStrike" baseline="0" dirty="0" smtClean="0">
                          <a:latin typeface="Calibri"/>
                        </a:rPr>
                        <a:t> Watershed Grants</a:t>
                      </a:r>
                      <a:endParaRPr lang="en-US" sz="1800" b="1" i="0" u="none" strike="noStrike" dirty="0"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latin typeface="Calibri"/>
                        </a:rPr>
                        <a:t>$</a:t>
                      </a:r>
                      <a:r>
                        <a:rPr lang="en-US" sz="1800" b="1" i="0" u="none" strike="noStrike" dirty="0" smtClean="0">
                          <a:latin typeface="Calibri"/>
                        </a:rPr>
                        <a:t>2,000,000</a:t>
                      </a:r>
                      <a:endParaRPr lang="en-US" sz="1800" b="1" i="0" u="none" strike="noStrike" dirty="0"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43303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 smtClean="0">
                          <a:latin typeface="Calibri"/>
                        </a:rPr>
                        <a:t>Tidal</a:t>
                      </a:r>
                      <a:r>
                        <a:rPr lang="en-US" sz="1800" b="1" i="0" u="none" strike="noStrike" baseline="0" dirty="0" smtClean="0">
                          <a:latin typeface="Calibri"/>
                        </a:rPr>
                        <a:t> Water Quality Grants</a:t>
                      </a:r>
                      <a:endParaRPr lang="en-US" sz="1800" b="1" i="0" u="none" strike="noStrike" dirty="0"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 smtClean="0">
                          <a:latin typeface="Calibri"/>
                        </a:rPr>
                        <a:t>$1,600,000</a:t>
                      </a:r>
                      <a:endParaRPr lang="en-US" sz="1800" b="1" i="0" u="none" strike="noStrike" dirty="0"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rgbClr val="D0D8E8"/>
                    </a:solidFill>
                  </a:tcPr>
                </a:tc>
              </a:tr>
              <a:tr h="43303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 err="1" smtClean="0">
                          <a:latin typeface="Calibri"/>
                        </a:rPr>
                        <a:t>Non</a:t>
                      </a:r>
                      <a:r>
                        <a:rPr lang="en-US" sz="1800" b="1" i="0" u="none" strike="noStrike" baseline="0" dirty="0" err="1" smtClean="0">
                          <a:latin typeface="Calibri"/>
                        </a:rPr>
                        <a:t>tidal</a:t>
                      </a:r>
                      <a:r>
                        <a:rPr lang="en-US" sz="1800" b="1" i="0" u="none" strike="noStrike" baseline="0" dirty="0" smtClean="0">
                          <a:latin typeface="Calibri"/>
                        </a:rPr>
                        <a:t> Water Quality Grants</a:t>
                      </a:r>
                      <a:endParaRPr lang="en-US" sz="1800" b="1" i="0" u="none" strike="noStrike" dirty="0"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 smtClean="0">
                          <a:latin typeface="Calibri"/>
                        </a:rPr>
                        <a:t>$2,592,000</a:t>
                      </a:r>
                      <a:endParaRPr lang="en-US" sz="1800" b="1" i="0" u="none" strike="noStrike" dirty="0"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43303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 smtClean="0">
                          <a:latin typeface="Calibri"/>
                        </a:rPr>
                        <a:t>State Implementation Grants</a:t>
                      </a:r>
                      <a:endParaRPr lang="en-US" sz="1800" b="1" i="0" u="none" strike="noStrike" dirty="0"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 smtClean="0">
                          <a:latin typeface="Calibri"/>
                        </a:rPr>
                        <a:t>$19,295,000</a:t>
                      </a:r>
                      <a:endParaRPr lang="en-US" sz="1800" b="1" i="0" u="none" strike="noStrike" dirty="0"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rgbClr val="D0D8E8"/>
                    </a:solidFill>
                  </a:tcPr>
                </a:tc>
              </a:tr>
              <a:tr h="433031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 smtClean="0">
                          <a:latin typeface="Calibri"/>
                        </a:rPr>
                        <a:t>Total    </a:t>
                      </a:r>
                      <a:endParaRPr lang="en-US" sz="1800" b="1" i="0" u="none" strike="noStrike" dirty="0"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 smtClean="0">
                          <a:latin typeface="Calibri"/>
                        </a:rPr>
                        <a:t>$46,534,292</a:t>
                      </a:r>
                      <a:endParaRPr lang="en-US" sz="1800" b="1" i="0" u="none" strike="noStrike" dirty="0"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685800"/>
          <a:ext cx="8229600" cy="5440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895600" y="228600"/>
            <a:ext cx="35814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Chesapeake Bay Program Funding</a:t>
            </a:r>
          </a:p>
          <a:p>
            <a:pPr algn="ctr"/>
            <a:r>
              <a:rPr lang="en-US" sz="1100" i="1" dirty="0" smtClean="0"/>
              <a:t>(in millions)</a:t>
            </a:r>
            <a:endParaRPr lang="en-US" sz="1100" i="1" dirty="0"/>
          </a:p>
        </p:txBody>
      </p:sp>
      <p:sp>
        <p:nvSpPr>
          <p:cNvPr id="8" name="TextBox 1"/>
          <p:cNvSpPr txBox="1"/>
          <p:nvPr/>
        </p:nvSpPr>
        <p:spPr>
          <a:xfrm>
            <a:off x="3810000" y="3124200"/>
            <a:ext cx="838200" cy="304800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900" dirty="0" smtClean="0"/>
              <a:t>E.O. 13508</a:t>
            </a:r>
            <a:endParaRPr lang="en-US" sz="9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517525" y="2017713"/>
            <a:ext cx="184150" cy="366712"/>
          </a:xfrm>
          <a:prstGeom prst="rect">
            <a:avLst/>
          </a:prstGeom>
          <a:noFill/>
          <a:ln w="2571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endParaRPr lang="en-US"/>
          </a:p>
        </p:txBody>
      </p:sp>
      <p:sp>
        <p:nvSpPr>
          <p:cNvPr id="14340" name="Rectangle 5"/>
          <p:cNvSpPr>
            <a:spLocks noChangeArrowheads="1"/>
          </p:cNvSpPr>
          <p:nvPr/>
        </p:nvSpPr>
        <p:spPr bwMode="auto">
          <a:xfrm>
            <a:off x="4953000" y="1371600"/>
            <a:ext cx="1447800" cy="685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76200" y="1295400"/>
            <a:ext cx="8991600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/>
            </a:pPr>
            <a:r>
              <a:rPr lang="en-US" sz="2400" b="1" dirty="0" smtClean="0">
                <a:solidFill>
                  <a:schemeClr val="tx1">
                    <a:lumMod val="75000"/>
                  </a:schemeClr>
                </a:solidFill>
                <a:latin typeface="Calibri" pitchFamily="34" charset="0"/>
              </a:rPr>
              <a:t>2012</a:t>
            </a:r>
            <a:r>
              <a:rPr lang="en-US" sz="2400" dirty="0" smtClean="0">
                <a:solidFill>
                  <a:schemeClr val="tx1">
                    <a:lumMod val="75000"/>
                  </a:schemeClr>
                </a:solidFill>
                <a:latin typeface="Calibri" pitchFamily="34" charset="0"/>
              </a:rPr>
              <a:t>					</a:t>
            </a:r>
          </a:p>
          <a:p>
            <a:pPr marL="800100" lvl="1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/>
            </a:pPr>
            <a:r>
              <a:rPr lang="en-US" sz="2000" dirty="0" smtClean="0">
                <a:solidFill>
                  <a:schemeClr val="tx1">
                    <a:lumMod val="75000"/>
                  </a:schemeClr>
                </a:solidFill>
                <a:latin typeface="Calibri" pitchFamily="34" charset="0"/>
              </a:rPr>
              <a:t>NFWF launched a new initiative targeting grant funding and technical assistance to local governments in the watershed.</a:t>
            </a:r>
          </a:p>
          <a:p>
            <a:pPr marL="800100" lvl="1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/>
            </a:pPr>
            <a:endParaRPr lang="en-US" sz="1200" dirty="0" smtClean="0">
              <a:solidFill>
                <a:schemeClr val="tx1">
                  <a:lumMod val="75000"/>
                </a:schemeClr>
              </a:solidFill>
              <a:latin typeface="Calibri" pitchFamily="34" charset="0"/>
            </a:endParaRPr>
          </a:p>
          <a:p>
            <a:pPr marL="800100" lvl="1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/>
            </a:pPr>
            <a:r>
              <a:rPr lang="en-US" sz="2000" dirty="0" smtClean="0">
                <a:solidFill>
                  <a:schemeClr val="tx1">
                    <a:lumMod val="75000"/>
                  </a:schemeClr>
                </a:solidFill>
                <a:latin typeface="Calibri" pitchFamily="34" charset="0"/>
              </a:rPr>
              <a:t>This new initiative was called the targeted Local Government Green Infrastructure Initiative.</a:t>
            </a:r>
          </a:p>
          <a:p>
            <a:pPr marL="800100" lvl="1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/>
            </a:pPr>
            <a:endParaRPr lang="en-US" sz="1200" dirty="0" smtClean="0">
              <a:solidFill>
                <a:schemeClr val="tx1">
                  <a:lumMod val="75000"/>
                </a:schemeClr>
              </a:solidFill>
              <a:latin typeface="Calibri" pitchFamily="34" charset="0"/>
            </a:endParaRPr>
          </a:p>
          <a:p>
            <a:pPr marL="800100" lvl="1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/>
            </a:pPr>
            <a:r>
              <a:rPr lang="en-US" sz="2000" dirty="0" smtClean="0">
                <a:solidFill>
                  <a:schemeClr val="tx1">
                    <a:lumMod val="75000"/>
                  </a:schemeClr>
                </a:solidFill>
                <a:latin typeface="Calibri" pitchFamily="34" charset="0"/>
              </a:rPr>
              <a:t>14 projects were funded to each locality for technical assistance valued at between $100,000 to $150,000. (approximately 1.8 million)</a:t>
            </a:r>
          </a:p>
          <a:p>
            <a:pPr marL="800100" lvl="1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/>
            </a:pPr>
            <a:endParaRPr lang="en-US" sz="1200" dirty="0" smtClean="0">
              <a:solidFill>
                <a:schemeClr val="tx1">
                  <a:lumMod val="75000"/>
                </a:schemeClr>
              </a:solidFill>
              <a:latin typeface="Calibri" pitchFamily="34" charset="0"/>
            </a:endParaRPr>
          </a:p>
          <a:p>
            <a:pPr marL="800100" lvl="1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/>
            </a:pPr>
            <a:r>
              <a:rPr lang="en-US" sz="2000" dirty="0" smtClean="0">
                <a:solidFill>
                  <a:schemeClr val="tx1">
                    <a:lumMod val="75000"/>
                  </a:schemeClr>
                </a:solidFill>
                <a:latin typeface="Calibri" pitchFamily="34" charset="0"/>
              </a:rPr>
              <a:t>To help overcome challenges to improving local rivers and streams and improving water quality</a:t>
            </a:r>
          </a:p>
          <a:p>
            <a:pPr marL="800100" lvl="1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/>
            </a:pPr>
            <a:endParaRPr lang="en-US" sz="1200" dirty="0" smtClean="0">
              <a:solidFill>
                <a:schemeClr val="tx1">
                  <a:lumMod val="75000"/>
                </a:schemeClr>
              </a:solidFill>
              <a:latin typeface="Calibri" pitchFamily="34" charset="0"/>
            </a:endParaRPr>
          </a:p>
          <a:p>
            <a:pPr marL="800100" lvl="1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/>
            </a:pPr>
            <a:r>
              <a:rPr lang="en-US" sz="2000" dirty="0" smtClean="0">
                <a:solidFill>
                  <a:schemeClr val="tx1">
                    <a:lumMod val="75000"/>
                  </a:schemeClr>
                </a:solidFill>
                <a:latin typeface="Calibri" pitchFamily="34" charset="0"/>
              </a:rPr>
              <a:t>There were 27 Technical Assistance projects, ranging in value from </a:t>
            </a:r>
          </a:p>
          <a:p>
            <a:pPr marL="800100" lvl="1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/>
            </a:pPr>
            <a:r>
              <a:rPr lang="en-US" sz="2000" dirty="0" smtClean="0">
                <a:solidFill>
                  <a:schemeClr val="tx1">
                    <a:lumMod val="75000"/>
                  </a:schemeClr>
                </a:solidFill>
                <a:latin typeface="Calibri" pitchFamily="34" charset="0"/>
              </a:rPr>
              <a:t>$6,000 to $40,000.</a:t>
            </a:r>
            <a:endParaRPr lang="en-US" sz="2000" dirty="0">
              <a:solidFill>
                <a:schemeClr val="tx1">
                  <a:lumMod val="75000"/>
                </a:schemeClr>
              </a:solidFill>
              <a:latin typeface="Calibri" pitchFamily="34" charset="0"/>
            </a:endParaRPr>
          </a:p>
          <a:p>
            <a:pPr marL="800100" lvl="1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/>
            </a:pPr>
            <a:endParaRPr lang="en-US" sz="2000" u="sng" dirty="0">
              <a:solidFill>
                <a:schemeClr val="tx1">
                  <a:lumMod val="75000"/>
                </a:schemeClr>
              </a:solidFill>
              <a:latin typeface="Calibri" pitchFamily="34" charset="0"/>
            </a:endParaRPr>
          </a:p>
          <a:p>
            <a:pPr marL="1257300" lvl="2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/>
            </a:pPr>
            <a:endParaRPr lang="en-US" sz="2200" i="1" u="sng" dirty="0">
              <a:solidFill>
                <a:srgbClr val="333399"/>
              </a:solidFill>
              <a:latin typeface="Calibri" pitchFamily="34" charset="0"/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0"/>
            <a:ext cx="9144000" cy="1066800"/>
          </a:xfrm>
          <a:prstGeom prst="rect">
            <a:avLst/>
          </a:prstGeom>
          <a:solidFill>
            <a:srgbClr val="002060"/>
          </a:solidFill>
          <a:ln w="38100">
            <a:solidFill>
              <a:srgbClr val="9933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dirty="0"/>
          </a:p>
        </p:txBody>
      </p:sp>
      <p:sp>
        <p:nvSpPr>
          <p:cNvPr id="8" name="TextBox 12"/>
          <p:cNvSpPr txBox="1">
            <a:spLocks noChangeArrowheads="1"/>
          </p:cNvSpPr>
          <p:nvPr/>
        </p:nvSpPr>
        <p:spPr bwMode="auto">
          <a:xfrm>
            <a:off x="0" y="228600"/>
            <a:ext cx="9144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en-US" sz="2400" i="1" dirty="0" smtClean="0">
                <a:solidFill>
                  <a:srgbClr val="FFFFCC"/>
                </a:solidFill>
              </a:rPr>
              <a:t>2012/13 NFWF Targeted Grant Funding and Technical Assistance to Local Governments in the  Chesapeake Bay Watershed</a:t>
            </a:r>
            <a:endParaRPr lang="en-US" sz="2400" dirty="0">
              <a:solidFill>
                <a:srgbClr val="FFFFCC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517525" y="2017713"/>
            <a:ext cx="184150" cy="366712"/>
          </a:xfrm>
          <a:prstGeom prst="rect">
            <a:avLst/>
          </a:prstGeom>
          <a:noFill/>
          <a:ln w="2571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endParaRPr lang="en-US"/>
          </a:p>
        </p:txBody>
      </p:sp>
      <p:sp>
        <p:nvSpPr>
          <p:cNvPr id="14340" name="Rectangle 5"/>
          <p:cNvSpPr>
            <a:spLocks noChangeArrowheads="1"/>
          </p:cNvSpPr>
          <p:nvPr/>
        </p:nvSpPr>
        <p:spPr bwMode="auto">
          <a:xfrm>
            <a:off x="4953000" y="1371600"/>
            <a:ext cx="1447800" cy="685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76200" y="1295400"/>
            <a:ext cx="8991600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/>
            </a:pPr>
            <a:r>
              <a:rPr lang="en-US" sz="2400" b="1" dirty="0" smtClean="0">
                <a:solidFill>
                  <a:schemeClr val="tx1">
                    <a:lumMod val="75000"/>
                  </a:schemeClr>
                </a:solidFill>
                <a:latin typeface="Calibri" pitchFamily="34" charset="0"/>
              </a:rPr>
              <a:t>2013</a:t>
            </a:r>
            <a:r>
              <a:rPr lang="en-US" sz="2400" dirty="0" smtClean="0">
                <a:solidFill>
                  <a:schemeClr val="tx1">
                    <a:lumMod val="75000"/>
                  </a:schemeClr>
                </a:solidFill>
                <a:latin typeface="Calibri" pitchFamily="34" charset="0"/>
              </a:rPr>
              <a:t>					</a:t>
            </a:r>
          </a:p>
          <a:p>
            <a:pPr marL="800100" lvl="1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/>
            </a:pPr>
            <a:r>
              <a:rPr lang="en-US" sz="2000" dirty="0" smtClean="0">
                <a:solidFill>
                  <a:schemeClr val="tx1">
                    <a:lumMod val="75000"/>
                  </a:schemeClr>
                </a:solidFill>
                <a:latin typeface="Calibri" pitchFamily="34" charset="0"/>
              </a:rPr>
              <a:t>14 projects were funded as investments that build local government capacity for green infrastructure and accelerate adoption of green infrastructure practices on private lands.</a:t>
            </a:r>
          </a:p>
          <a:p>
            <a:pPr marL="800100" lvl="1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/>
            </a:pPr>
            <a:endParaRPr lang="en-US" sz="2000" dirty="0" smtClean="0">
              <a:solidFill>
                <a:schemeClr val="tx1">
                  <a:lumMod val="75000"/>
                </a:schemeClr>
              </a:solidFill>
              <a:latin typeface="Calibri" pitchFamily="34" charset="0"/>
            </a:endParaRPr>
          </a:p>
          <a:p>
            <a:pPr marL="800100" lvl="1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/>
            </a:pPr>
            <a:r>
              <a:rPr lang="en-US" sz="2000" dirty="0" smtClean="0">
                <a:solidFill>
                  <a:schemeClr val="tx1">
                    <a:lumMod val="75000"/>
                  </a:schemeClr>
                </a:solidFill>
                <a:latin typeface="Calibri" pitchFamily="34" charset="0"/>
              </a:rPr>
              <a:t>These 14 projects range in value from $49,500 to $500,000.</a:t>
            </a:r>
          </a:p>
          <a:p>
            <a:pPr marL="800100" lvl="1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/>
            </a:pPr>
            <a:endParaRPr lang="en-US" sz="2000" dirty="0" smtClean="0">
              <a:solidFill>
                <a:schemeClr val="tx1">
                  <a:lumMod val="75000"/>
                </a:schemeClr>
              </a:solidFill>
              <a:latin typeface="Calibri" pitchFamily="34" charset="0"/>
            </a:endParaRPr>
          </a:p>
          <a:p>
            <a:pPr marL="800100" lvl="1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/>
            </a:pPr>
            <a:r>
              <a:rPr lang="en-US" sz="2000" dirty="0" smtClean="0">
                <a:solidFill>
                  <a:schemeClr val="tx1">
                    <a:lumMod val="75000"/>
                  </a:schemeClr>
                </a:solidFill>
                <a:latin typeface="Calibri" pitchFamily="34" charset="0"/>
              </a:rPr>
              <a:t>Also in 2013, there are 12 projects for the 1</a:t>
            </a:r>
            <a:r>
              <a:rPr lang="en-US" sz="2000" baseline="30000" dirty="0" smtClean="0">
                <a:solidFill>
                  <a:schemeClr val="tx1">
                    <a:lumMod val="75000"/>
                  </a:schemeClr>
                </a:solidFill>
                <a:latin typeface="Calibri" pitchFamily="34" charset="0"/>
              </a:rPr>
              <a:t>st</a:t>
            </a:r>
            <a:r>
              <a:rPr lang="en-US" sz="2000" dirty="0" smtClean="0">
                <a:solidFill>
                  <a:schemeClr val="tx1">
                    <a:lumMod val="75000"/>
                  </a:schemeClr>
                </a:solidFill>
                <a:latin typeface="Calibri" pitchFamily="34" charset="0"/>
              </a:rPr>
              <a:t> cycle ranging from $15,000 to $40,000. A 2</a:t>
            </a:r>
            <a:r>
              <a:rPr lang="en-US" sz="2000" baseline="30000" dirty="0" smtClean="0">
                <a:solidFill>
                  <a:schemeClr val="tx1">
                    <a:lumMod val="75000"/>
                  </a:schemeClr>
                </a:solidFill>
                <a:latin typeface="Calibri" pitchFamily="34" charset="0"/>
              </a:rPr>
              <a:t>nd</a:t>
            </a:r>
            <a:r>
              <a:rPr lang="en-US" sz="2000" dirty="0" smtClean="0">
                <a:solidFill>
                  <a:schemeClr val="tx1">
                    <a:lumMod val="75000"/>
                  </a:schemeClr>
                </a:solidFill>
                <a:latin typeface="Calibri" pitchFamily="34" charset="0"/>
              </a:rPr>
              <a:t> cycle is scheduled to open in December.</a:t>
            </a:r>
            <a:endParaRPr lang="en-US" sz="2000" dirty="0">
              <a:solidFill>
                <a:schemeClr val="tx1">
                  <a:lumMod val="75000"/>
                </a:schemeClr>
              </a:solidFill>
              <a:latin typeface="Calibri" pitchFamily="34" charset="0"/>
            </a:endParaRPr>
          </a:p>
          <a:p>
            <a:pPr marL="800100" lvl="1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/>
            </a:pPr>
            <a:endParaRPr lang="en-US" sz="2400" dirty="0">
              <a:solidFill>
                <a:schemeClr val="tx1">
                  <a:lumMod val="75000"/>
                </a:schemeClr>
              </a:solidFill>
              <a:latin typeface="Calibri" pitchFamily="34" charset="0"/>
            </a:endParaRPr>
          </a:p>
          <a:p>
            <a:pPr marL="800100" lvl="1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/>
            </a:pPr>
            <a:endParaRPr lang="en-US" sz="2400" u="sng" dirty="0">
              <a:solidFill>
                <a:schemeClr val="tx1">
                  <a:lumMod val="75000"/>
                </a:schemeClr>
              </a:solidFill>
              <a:latin typeface="Calibri" pitchFamily="34" charset="0"/>
            </a:endParaRPr>
          </a:p>
          <a:p>
            <a:pPr marL="1257300" lvl="2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/>
            </a:pPr>
            <a:endParaRPr lang="en-US" sz="2200" i="1" u="sng" dirty="0">
              <a:solidFill>
                <a:srgbClr val="333399"/>
              </a:solidFill>
              <a:latin typeface="Calibri" pitchFamily="34" charset="0"/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0"/>
            <a:ext cx="9144000" cy="1066800"/>
          </a:xfrm>
          <a:prstGeom prst="rect">
            <a:avLst/>
          </a:prstGeom>
          <a:solidFill>
            <a:srgbClr val="002060"/>
          </a:solidFill>
          <a:ln w="38100">
            <a:solidFill>
              <a:srgbClr val="9933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dirty="0"/>
          </a:p>
        </p:txBody>
      </p:sp>
      <p:sp>
        <p:nvSpPr>
          <p:cNvPr id="8" name="TextBox 12"/>
          <p:cNvSpPr txBox="1">
            <a:spLocks noChangeArrowheads="1"/>
          </p:cNvSpPr>
          <p:nvPr/>
        </p:nvSpPr>
        <p:spPr bwMode="auto">
          <a:xfrm>
            <a:off x="0" y="228600"/>
            <a:ext cx="9144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en-US" sz="2400" i="1" dirty="0" smtClean="0">
                <a:solidFill>
                  <a:srgbClr val="FFFFCC"/>
                </a:solidFill>
              </a:rPr>
              <a:t>2012/13 NFWF Targeted Grant Funding and Technical Assistance to Local Governments in the  Chesapeake Bay Watershed</a:t>
            </a:r>
            <a:endParaRPr lang="en-US" sz="2400" dirty="0">
              <a:solidFill>
                <a:srgbClr val="FFFFCC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205</Words>
  <Application>Microsoft Office PowerPoint</Application>
  <PresentationFormat>On-screen Show (4:3)</PresentationFormat>
  <Paragraphs>86</Paragraphs>
  <Slides>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Arial Black</vt:lpstr>
      <vt:lpstr>Calibri</vt:lpstr>
      <vt:lpstr>Wingdings</vt:lpstr>
      <vt:lpstr>Office Theme</vt:lpstr>
      <vt:lpstr>  The Bay’s Health &amp; Future: How it’s doing and What’s Next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US-EPA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Bay’s Health &amp; Future: How it’s doing and What’s Next</dc:title>
  <dc:creator>larscott</dc:creator>
  <cp:lastModifiedBy>arobins</cp:lastModifiedBy>
  <cp:revision>7</cp:revision>
  <dcterms:created xsi:type="dcterms:W3CDTF">2013-12-02T14:16:13Z</dcterms:created>
  <dcterms:modified xsi:type="dcterms:W3CDTF">2013-12-03T15:54:42Z</dcterms:modified>
</cp:coreProperties>
</file>