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6" r:id="rId19"/>
    <p:sldId id="277" r:id="rId20"/>
    <p:sldId id="278" r:id="rId21"/>
    <p:sldId id="276" r:id="rId22"/>
    <p:sldId id="264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9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20" y="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C-GIS01\users2\Patrick\SAV%20Data\StableStates.TimeSeries_SAVSUBTier3_beds7109_PctTOT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Sheet4!$AG$1</c:f>
              <c:strCache>
                <c:ptCount val="1"/>
                <c:pt idx="0">
                  <c:v>CB602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Sheet4!$AG$2:$AG$25</c:f>
              <c:numCache>
                <c:formatCode>General</c:formatCode>
                <c:ptCount val="24"/>
                <c:pt idx="0">
                  <c:v>6.6939953889999977</c:v>
                </c:pt>
                <c:pt idx="1">
                  <c:v>7.3500266622799977</c:v>
                </c:pt>
                <c:pt idx="2">
                  <c:v>7.0860655061499971</c:v>
                </c:pt>
                <c:pt idx="3">
                  <c:v>8.5390911050099998</c:v>
                </c:pt>
                <c:pt idx="4">
                  <c:v>11.454687404900005</c:v>
                </c:pt>
                <c:pt idx="5">
                  <c:v>13.2116300759</c:v>
                </c:pt>
                <c:pt idx="6">
                  <c:v>14.392862058400006</c:v>
                </c:pt>
                <c:pt idx="7">
                  <c:v>14.9817640204</c:v>
                </c:pt>
                <c:pt idx="8">
                  <c:v>15.789430321900005</c:v>
                </c:pt>
                <c:pt idx="9">
                  <c:v>14.682826009200005</c:v>
                </c:pt>
                <c:pt idx="10">
                  <c:v>14.497960003199999</c:v>
                </c:pt>
                <c:pt idx="11">
                  <c:v>14.742637968</c:v>
                </c:pt>
                <c:pt idx="12">
                  <c:v>14.966737581100006</c:v>
                </c:pt>
                <c:pt idx="13">
                  <c:v>12.957934800300006</c:v>
                </c:pt>
                <c:pt idx="14">
                  <c:v>11.874652033800006</c:v>
                </c:pt>
                <c:pt idx="15">
                  <c:v>12.740418428299998</c:v>
                </c:pt>
                <c:pt idx="16">
                  <c:v>14.662903293800005</c:v>
                </c:pt>
                <c:pt idx="17">
                  <c:v>13.407044395400005</c:v>
                </c:pt>
                <c:pt idx="18">
                  <c:v>13.660893614000004</c:v>
                </c:pt>
                <c:pt idx="19">
                  <c:v>8.9178347228500012</c:v>
                </c:pt>
                <c:pt idx="20">
                  <c:v>7.5087929042299999</c:v>
                </c:pt>
                <c:pt idx="21">
                  <c:v>4.0343329249900002</c:v>
                </c:pt>
                <c:pt idx="22">
                  <c:v>3.96556364454</c:v>
                </c:pt>
                <c:pt idx="23">
                  <c:v>6.8799634338600031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Sheet4!$AH$1</c:f>
              <c:strCache>
                <c:ptCount val="1"/>
                <c:pt idx="0">
                  <c:v>CB603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Sheet4!$AH$2:$AH$25</c:f>
              <c:numCache>
                <c:formatCode>General</c:formatCode>
                <c:ptCount val="24"/>
                <c:pt idx="0">
                  <c:v>9.7521621054600001</c:v>
                </c:pt>
                <c:pt idx="1">
                  <c:v>11.316282650600005</c:v>
                </c:pt>
                <c:pt idx="2">
                  <c:v>12.237547959800002</c:v>
                </c:pt>
                <c:pt idx="3">
                  <c:v>12.5986023094</c:v>
                </c:pt>
                <c:pt idx="4">
                  <c:v>12.055631717400008</c:v>
                </c:pt>
                <c:pt idx="5">
                  <c:v>13.7193522717</c:v>
                </c:pt>
                <c:pt idx="6">
                  <c:v>15.494864160700001</c:v>
                </c:pt>
                <c:pt idx="7">
                  <c:v>15.415764320900005</c:v>
                </c:pt>
                <c:pt idx="8">
                  <c:v>14.758301098800001</c:v>
                </c:pt>
                <c:pt idx="9">
                  <c:v>13.805195144000002</c:v>
                </c:pt>
                <c:pt idx="10">
                  <c:v>13.570303294</c:v>
                </c:pt>
                <c:pt idx="11">
                  <c:v>12.464543634300005</c:v>
                </c:pt>
                <c:pt idx="12">
                  <c:v>13.006313044600001</c:v>
                </c:pt>
                <c:pt idx="13">
                  <c:v>11.628079782799993</c:v>
                </c:pt>
                <c:pt idx="14">
                  <c:v>11.167272519000004</c:v>
                </c:pt>
                <c:pt idx="15">
                  <c:v>12.774474791399999</c:v>
                </c:pt>
                <c:pt idx="16">
                  <c:v>13.719691741299998</c:v>
                </c:pt>
                <c:pt idx="17">
                  <c:v>12.9439474332</c:v>
                </c:pt>
                <c:pt idx="18">
                  <c:v>12.3533410433</c:v>
                </c:pt>
                <c:pt idx="19">
                  <c:v>11.500635554800008</c:v>
                </c:pt>
                <c:pt idx="20">
                  <c:v>10.6159503915</c:v>
                </c:pt>
                <c:pt idx="21">
                  <c:v>7.4862323200100027</c:v>
                </c:pt>
                <c:pt idx="22">
                  <c:v>8.5701030722800002</c:v>
                </c:pt>
                <c:pt idx="23">
                  <c:v>9.6780449414699987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Sheet4!$AI$1</c:f>
              <c:strCache>
                <c:ptCount val="1"/>
                <c:pt idx="0">
                  <c:v>CB701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Sheet4!$AI$2:$AI$25</c:f>
              <c:numCache>
                <c:formatCode>General</c:formatCode>
                <c:ptCount val="24"/>
                <c:pt idx="0">
                  <c:v>8.4299119772399997</c:v>
                </c:pt>
                <c:pt idx="1">
                  <c:v>7.3251399564899939</c:v>
                </c:pt>
                <c:pt idx="2">
                  <c:v>5.4844282808999996</c:v>
                </c:pt>
                <c:pt idx="3">
                  <c:v>5.208716920699997</c:v>
                </c:pt>
                <c:pt idx="4">
                  <c:v>10.500910423500001</c:v>
                </c:pt>
                <c:pt idx="5">
                  <c:v>9.3845479600200008</c:v>
                </c:pt>
                <c:pt idx="6">
                  <c:v>12.3888245824</c:v>
                </c:pt>
                <c:pt idx="7">
                  <c:v>10.494621106799999</c:v>
                </c:pt>
                <c:pt idx="8">
                  <c:v>12.87768405640001</c:v>
                </c:pt>
                <c:pt idx="9">
                  <c:v>10.048622287600001</c:v>
                </c:pt>
                <c:pt idx="10">
                  <c:v>10.055857049000005</c:v>
                </c:pt>
                <c:pt idx="11">
                  <c:v>9.7100001889699996</c:v>
                </c:pt>
                <c:pt idx="12">
                  <c:v>10.588431998500004</c:v>
                </c:pt>
                <c:pt idx="13">
                  <c:v>9.8999611929599993</c:v>
                </c:pt>
                <c:pt idx="14">
                  <c:v>8.6586984427499996</c:v>
                </c:pt>
                <c:pt idx="15">
                  <c:v>10.506283225700004</c:v>
                </c:pt>
                <c:pt idx="16">
                  <c:v>16.55692623349999</c:v>
                </c:pt>
                <c:pt idx="17">
                  <c:v>15.614797452299999</c:v>
                </c:pt>
                <c:pt idx="18">
                  <c:v>11.576440653500008</c:v>
                </c:pt>
                <c:pt idx="19">
                  <c:v>12.393147642500002</c:v>
                </c:pt>
                <c:pt idx="20">
                  <c:v>14.8446109316</c:v>
                </c:pt>
                <c:pt idx="21">
                  <c:v>5.9829658183499967</c:v>
                </c:pt>
                <c:pt idx="22">
                  <c:v>3.7624557754299999</c:v>
                </c:pt>
                <c:pt idx="23">
                  <c:v>5.6592729241599997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Sheet4!$AJ$1</c:f>
              <c:strCache>
                <c:ptCount val="1"/>
                <c:pt idx="0">
                  <c:v>CB702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Sheet4!$AJ$2:$AJ$25</c:f>
              <c:numCache>
                <c:formatCode>General</c:formatCode>
                <c:ptCount val="24"/>
                <c:pt idx="0">
                  <c:v>4.292751275729997</c:v>
                </c:pt>
                <c:pt idx="1">
                  <c:v>3.4754120029399997</c:v>
                </c:pt>
                <c:pt idx="2">
                  <c:v>3.3150673029399997</c:v>
                </c:pt>
                <c:pt idx="3">
                  <c:v>3.5387818754900002</c:v>
                </c:pt>
                <c:pt idx="4">
                  <c:v>5.7953047407499971</c:v>
                </c:pt>
                <c:pt idx="5">
                  <c:v>5.5339335775299956</c:v>
                </c:pt>
                <c:pt idx="6">
                  <c:v>9.4036241131700002</c:v>
                </c:pt>
                <c:pt idx="7">
                  <c:v>9.2203841244199989</c:v>
                </c:pt>
                <c:pt idx="8">
                  <c:v>10.263643354200005</c:v>
                </c:pt>
                <c:pt idx="9">
                  <c:v>6.1765670347299997</c:v>
                </c:pt>
                <c:pt idx="10">
                  <c:v>5.2977576225699972</c:v>
                </c:pt>
                <c:pt idx="11">
                  <c:v>6.0912675262200002</c:v>
                </c:pt>
                <c:pt idx="12">
                  <c:v>7.0329546087099946</c:v>
                </c:pt>
                <c:pt idx="13">
                  <c:v>6.6860216033200004</c:v>
                </c:pt>
                <c:pt idx="14">
                  <c:v>6.79502793157</c:v>
                </c:pt>
                <c:pt idx="15">
                  <c:v>10.2519047376</c:v>
                </c:pt>
                <c:pt idx="16">
                  <c:v>15.651670808900002</c:v>
                </c:pt>
                <c:pt idx="17">
                  <c:v>16.3155708932</c:v>
                </c:pt>
                <c:pt idx="18">
                  <c:v>8.3465386658800007</c:v>
                </c:pt>
                <c:pt idx="19">
                  <c:v>8.7604752705600006</c:v>
                </c:pt>
                <c:pt idx="20">
                  <c:v>12.7715488056</c:v>
                </c:pt>
                <c:pt idx="21">
                  <c:v>5.6597160220499969</c:v>
                </c:pt>
                <c:pt idx="22">
                  <c:v>7.0895352279899946</c:v>
                </c:pt>
                <c:pt idx="23">
                  <c:v>9.8575756730700004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Sheet4!$AK$1</c:f>
              <c:strCache>
                <c:ptCount val="1"/>
                <c:pt idx="0">
                  <c:v>CB703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Sheet4!$AK$2:$AK$25</c:f>
              <c:numCache>
                <c:formatCode>General</c:formatCode>
                <c:ptCount val="24"/>
                <c:pt idx="0">
                  <c:v>12.083212790299999</c:v>
                </c:pt>
                <c:pt idx="1">
                  <c:v>11.143233432600001</c:v>
                </c:pt>
                <c:pt idx="2">
                  <c:v>12.294860164699998</c:v>
                </c:pt>
                <c:pt idx="3">
                  <c:v>12.453663555600006</c:v>
                </c:pt>
                <c:pt idx="4">
                  <c:v>15.2071818715</c:v>
                </c:pt>
                <c:pt idx="5">
                  <c:v>14.0134934023</c:v>
                </c:pt>
                <c:pt idx="6">
                  <c:v>15.255741059300005</c:v>
                </c:pt>
                <c:pt idx="7">
                  <c:v>16.554350080700001</c:v>
                </c:pt>
                <c:pt idx="8">
                  <c:v>16.920921874399983</c:v>
                </c:pt>
                <c:pt idx="9">
                  <c:v>14.2520732422</c:v>
                </c:pt>
                <c:pt idx="10">
                  <c:v>12.917509409800005</c:v>
                </c:pt>
                <c:pt idx="11">
                  <c:v>13.032869159200002</c:v>
                </c:pt>
                <c:pt idx="12">
                  <c:v>13.140722404999998</c:v>
                </c:pt>
                <c:pt idx="13">
                  <c:v>12.7445435942</c:v>
                </c:pt>
                <c:pt idx="14">
                  <c:v>12.852693234400011</c:v>
                </c:pt>
                <c:pt idx="15">
                  <c:v>13.613621069400001</c:v>
                </c:pt>
                <c:pt idx="16">
                  <c:v>17.747102241499984</c:v>
                </c:pt>
                <c:pt idx="17">
                  <c:v>18.467044894999983</c:v>
                </c:pt>
                <c:pt idx="18">
                  <c:v>16.301833608300001</c:v>
                </c:pt>
                <c:pt idx="19">
                  <c:v>10.6317996582</c:v>
                </c:pt>
                <c:pt idx="20">
                  <c:v>14.749000492599999</c:v>
                </c:pt>
                <c:pt idx="21">
                  <c:v>11.349507988500005</c:v>
                </c:pt>
                <c:pt idx="22">
                  <c:v>13.265825257100005</c:v>
                </c:pt>
                <c:pt idx="23">
                  <c:v>13.5623764641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Sheet4!$AL$1</c:f>
              <c:strCache>
                <c:ptCount val="1"/>
                <c:pt idx="0">
                  <c:v>CB704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Sheet4!$AL$2:$AL$25</c:f>
              <c:numCache>
                <c:formatCode>General</c:formatCode>
                <c:ptCount val="24"/>
                <c:pt idx="0">
                  <c:v>4.3318692141800028</c:v>
                </c:pt>
                <c:pt idx="1">
                  <c:v>5.3616176364299957</c:v>
                </c:pt>
                <c:pt idx="2">
                  <c:v>9.0590366654500087</c:v>
                </c:pt>
                <c:pt idx="3">
                  <c:v>8.7967882643299991</c:v>
                </c:pt>
                <c:pt idx="4">
                  <c:v>17.732701167599988</c:v>
                </c:pt>
                <c:pt idx="5">
                  <c:v>18.912608642799984</c:v>
                </c:pt>
                <c:pt idx="6">
                  <c:v>18.891669213899988</c:v>
                </c:pt>
                <c:pt idx="7">
                  <c:v>14.9042413347</c:v>
                </c:pt>
                <c:pt idx="8">
                  <c:v>22.47720320889999</c:v>
                </c:pt>
                <c:pt idx="9">
                  <c:v>11.9162279127</c:v>
                </c:pt>
                <c:pt idx="10">
                  <c:v>14.288112020299998</c:v>
                </c:pt>
                <c:pt idx="11">
                  <c:v>14.235793924199999</c:v>
                </c:pt>
                <c:pt idx="12">
                  <c:v>15.474523426799999</c:v>
                </c:pt>
                <c:pt idx="13">
                  <c:v>15.952742406300008</c:v>
                </c:pt>
                <c:pt idx="14">
                  <c:v>15.654248492200001</c:v>
                </c:pt>
                <c:pt idx="15">
                  <c:v>25.4533626238</c:v>
                </c:pt>
                <c:pt idx="16">
                  <c:v>38.118285089399997</c:v>
                </c:pt>
                <c:pt idx="17">
                  <c:v>34.280272534500021</c:v>
                </c:pt>
                <c:pt idx="18">
                  <c:v>23.044910848099999</c:v>
                </c:pt>
                <c:pt idx="19">
                  <c:v>22.063329267099984</c:v>
                </c:pt>
                <c:pt idx="20">
                  <c:v>21.948166778799983</c:v>
                </c:pt>
                <c:pt idx="21">
                  <c:v>1.5355585430900001</c:v>
                </c:pt>
                <c:pt idx="22">
                  <c:v>12.8298773079</c:v>
                </c:pt>
                <c:pt idx="23">
                  <c:v>20.81124449910001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Sheet4!$AM$1</c:f>
              <c:strCache>
                <c:ptCount val="1"/>
                <c:pt idx="0">
                  <c:v>CB705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Sheet4!$AM$2:$AM$25</c:f>
              <c:numCache>
                <c:formatCode>General</c:formatCode>
                <c:ptCount val="24"/>
                <c:pt idx="0">
                  <c:v>4.184946647489995</c:v>
                </c:pt>
                <c:pt idx="1">
                  <c:v>4.6840035594499945</c:v>
                </c:pt>
                <c:pt idx="2">
                  <c:v>6.6834877575499956</c:v>
                </c:pt>
                <c:pt idx="3">
                  <c:v>7.823440664749997</c:v>
                </c:pt>
                <c:pt idx="4">
                  <c:v>10.096514769200002</c:v>
                </c:pt>
                <c:pt idx="5">
                  <c:v>10.030054162900001</c:v>
                </c:pt>
                <c:pt idx="6">
                  <c:v>8.6087395075700002</c:v>
                </c:pt>
                <c:pt idx="7">
                  <c:v>7.7173243182799967</c:v>
                </c:pt>
                <c:pt idx="8">
                  <c:v>10.457431445700005</c:v>
                </c:pt>
                <c:pt idx="9">
                  <c:v>7.4040083545100002</c:v>
                </c:pt>
                <c:pt idx="10">
                  <c:v>6.5368841462699967</c:v>
                </c:pt>
                <c:pt idx="11">
                  <c:v>7.8256209684799956</c:v>
                </c:pt>
                <c:pt idx="12">
                  <c:v>8.2205404471899985</c:v>
                </c:pt>
                <c:pt idx="13">
                  <c:v>8.8834257809699988</c:v>
                </c:pt>
                <c:pt idx="14">
                  <c:v>7.2785176821700004</c:v>
                </c:pt>
                <c:pt idx="15">
                  <c:v>9.0974918068400008</c:v>
                </c:pt>
                <c:pt idx="16">
                  <c:v>12.997540978300005</c:v>
                </c:pt>
                <c:pt idx="17">
                  <c:v>13.670992652600004</c:v>
                </c:pt>
                <c:pt idx="18">
                  <c:v>11.0791074692</c:v>
                </c:pt>
                <c:pt idx="19">
                  <c:v>8.3938838213900002</c:v>
                </c:pt>
                <c:pt idx="20">
                  <c:v>8.4897981927600004</c:v>
                </c:pt>
                <c:pt idx="21">
                  <c:v>0.43537727579900043</c:v>
                </c:pt>
                <c:pt idx="22">
                  <c:v>7.5273358955999967</c:v>
                </c:pt>
                <c:pt idx="23">
                  <c:v>12.251407203800005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Sheet4!$AN$1</c:f>
              <c:strCache>
                <c:ptCount val="1"/>
                <c:pt idx="0">
                  <c:v>CB706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Sheet4!$AN$2:$AN$25</c:f>
              <c:numCache>
                <c:formatCode>General</c:formatCode>
                <c:ptCount val="24"/>
                <c:pt idx="0">
                  <c:v>1.9099412225099994</c:v>
                </c:pt>
                <c:pt idx="1">
                  <c:v>2.9427067281500001</c:v>
                </c:pt>
                <c:pt idx="2">
                  <c:v>3.84835645228</c:v>
                </c:pt>
                <c:pt idx="3">
                  <c:v>3.5931733214500001</c:v>
                </c:pt>
                <c:pt idx="4">
                  <c:v>4.4018925208499997</c:v>
                </c:pt>
                <c:pt idx="5">
                  <c:v>6.0451336144500001</c:v>
                </c:pt>
                <c:pt idx="6">
                  <c:v>7.8784454136799997</c:v>
                </c:pt>
                <c:pt idx="7">
                  <c:v>8.5941294500999987</c:v>
                </c:pt>
                <c:pt idx="8">
                  <c:v>9.2296955785800048</c:v>
                </c:pt>
                <c:pt idx="9">
                  <c:v>3.8083411631199997</c:v>
                </c:pt>
                <c:pt idx="10">
                  <c:v>2.1422329838699987</c:v>
                </c:pt>
                <c:pt idx="11">
                  <c:v>2.7152921844299986</c:v>
                </c:pt>
                <c:pt idx="12">
                  <c:v>4.3354210167999971</c:v>
                </c:pt>
                <c:pt idx="13">
                  <c:v>4.4961522297799972</c:v>
                </c:pt>
                <c:pt idx="14">
                  <c:v>6.8990084770199971</c:v>
                </c:pt>
                <c:pt idx="15">
                  <c:v>7.798275518059997</c:v>
                </c:pt>
                <c:pt idx="16">
                  <c:v>8.7592647684399996</c:v>
                </c:pt>
                <c:pt idx="17">
                  <c:v>8.9145600984000026</c:v>
                </c:pt>
                <c:pt idx="18">
                  <c:v>5.4924687338100027</c:v>
                </c:pt>
                <c:pt idx="19">
                  <c:v>7.5270802707899938</c:v>
                </c:pt>
                <c:pt idx="20">
                  <c:v>4.6346093864600002</c:v>
                </c:pt>
                <c:pt idx="21">
                  <c:v>1.53806466185</c:v>
                </c:pt>
                <c:pt idx="22">
                  <c:v>4.1737597831700031</c:v>
                </c:pt>
                <c:pt idx="23">
                  <c:v>9.6137093281500015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Sheet4!$AO$1</c:f>
              <c:strCache>
                <c:ptCount val="1"/>
                <c:pt idx="0">
                  <c:v>CB707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Sheet4!$AO$2:$AO$25</c:f>
              <c:numCache>
                <c:formatCode>General</c:formatCode>
                <c:ptCount val="24"/>
                <c:pt idx="0">
                  <c:v>17.100355603500009</c:v>
                </c:pt>
                <c:pt idx="1">
                  <c:v>18.101347414799999</c:v>
                </c:pt>
                <c:pt idx="2">
                  <c:v>18.825899187200001</c:v>
                </c:pt>
                <c:pt idx="3">
                  <c:v>18.405217772299984</c:v>
                </c:pt>
                <c:pt idx="4">
                  <c:v>19.2674815604</c:v>
                </c:pt>
                <c:pt idx="5">
                  <c:v>19.378964289700001</c:v>
                </c:pt>
                <c:pt idx="6">
                  <c:v>19.674310096300001</c:v>
                </c:pt>
                <c:pt idx="7">
                  <c:v>24.911856945800011</c:v>
                </c:pt>
                <c:pt idx="8">
                  <c:v>26.423111965099999</c:v>
                </c:pt>
                <c:pt idx="9">
                  <c:v>23.004842742400001</c:v>
                </c:pt>
                <c:pt idx="10">
                  <c:v>22.399637828299991</c:v>
                </c:pt>
                <c:pt idx="11">
                  <c:v>25.33460372630001</c:v>
                </c:pt>
                <c:pt idx="12">
                  <c:v>30.801497833399988</c:v>
                </c:pt>
                <c:pt idx="13">
                  <c:v>32.387160951699968</c:v>
                </c:pt>
                <c:pt idx="14">
                  <c:v>32.169783429199995</c:v>
                </c:pt>
                <c:pt idx="15">
                  <c:v>32.479495906900013</c:v>
                </c:pt>
                <c:pt idx="16">
                  <c:v>26.3316939069</c:v>
                </c:pt>
                <c:pt idx="17">
                  <c:v>30.955076295299989</c:v>
                </c:pt>
                <c:pt idx="18">
                  <c:v>25.57595711370001</c:v>
                </c:pt>
                <c:pt idx="19">
                  <c:v>24.1607519145</c:v>
                </c:pt>
                <c:pt idx="20">
                  <c:v>20.443155503300002</c:v>
                </c:pt>
                <c:pt idx="21">
                  <c:v>10.332225607</c:v>
                </c:pt>
                <c:pt idx="22">
                  <c:v>23.29116336940001</c:v>
                </c:pt>
                <c:pt idx="23">
                  <c:v>23.25880683919998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Sheet4!$AP$1</c:f>
              <c:strCache>
                <c:ptCount val="1"/>
                <c:pt idx="0">
                  <c:v>CB708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Sheet4!$AP$2:$AP$25</c:f>
              <c:numCache>
                <c:formatCode>General</c:formatCode>
                <c:ptCount val="24"/>
                <c:pt idx="0">
                  <c:v>13.094352135899999</c:v>
                </c:pt>
                <c:pt idx="1">
                  <c:v>13.050845966100002</c:v>
                </c:pt>
                <c:pt idx="2">
                  <c:v>12.633980880599999</c:v>
                </c:pt>
                <c:pt idx="3">
                  <c:v>13.160646308500008</c:v>
                </c:pt>
                <c:pt idx="4">
                  <c:v>14.143440338100005</c:v>
                </c:pt>
                <c:pt idx="5">
                  <c:v>13.203262007899999</c:v>
                </c:pt>
                <c:pt idx="6">
                  <c:v>16.344967666800017</c:v>
                </c:pt>
                <c:pt idx="7">
                  <c:v>16.1577960973</c:v>
                </c:pt>
                <c:pt idx="8">
                  <c:v>19.352402629299988</c:v>
                </c:pt>
                <c:pt idx="9">
                  <c:v>18.964967415600011</c:v>
                </c:pt>
                <c:pt idx="10">
                  <c:v>12.9187899845</c:v>
                </c:pt>
                <c:pt idx="11">
                  <c:v>14.661908252</c:v>
                </c:pt>
                <c:pt idx="12">
                  <c:v>15.813375751600001</c:v>
                </c:pt>
                <c:pt idx="13">
                  <c:v>15.586426090200005</c:v>
                </c:pt>
                <c:pt idx="14">
                  <c:v>13.252408363600004</c:v>
                </c:pt>
                <c:pt idx="15">
                  <c:v>14.37978022650001</c:v>
                </c:pt>
                <c:pt idx="16">
                  <c:v>14.617666336200005</c:v>
                </c:pt>
                <c:pt idx="17">
                  <c:v>14.225821341299998</c:v>
                </c:pt>
                <c:pt idx="18">
                  <c:v>15.878496929300008</c:v>
                </c:pt>
                <c:pt idx="19">
                  <c:v>11.0440952128</c:v>
                </c:pt>
                <c:pt idx="20">
                  <c:v>9.0879118551500007</c:v>
                </c:pt>
                <c:pt idx="21">
                  <c:v>5.8570032526999967</c:v>
                </c:pt>
                <c:pt idx="22">
                  <c:v>7.6179249949999956</c:v>
                </c:pt>
                <c:pt idx="23">
                  <c:v>8.7433775774899996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Sheet4!$AQ$1</c:f>
              <c:strCache>
                <c:ptCount val="1"/>
                <c:pt idx="0">
                  <c:v>CB709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Sheet4!$AQ$2:$AQ$25</c:f>
              <c:numCache>
                <c:formatCode>General</c:formatCode>
                <c:ptCount val="24"/>
                <c:pt idx="0">
                  <c:v>1.7720189098900008</c:v>
                </c:pt>
                <c:pt idx="1">
                  <c:v>7.5001434019800026</c:v>
                </c:pt>
                <c:pt idx="2">
                  <c:v>6.0648601360499956</c:v>
                </c:pt>
                <c:pt idx="3">
                  <c:v>4.7176959384099977</c:v>
                </c:pt>
                <c:pt idx="4">
                  <c:v>5.2352325976899996</c:v>
                </c:pt>
                <c:pt idx="5">
                  <c:v>0.48689441827000024</c:v>
                </c:pt>
                <c:pt idx="6">
                  <c:v>1.6772838594099999</c:v>
                </c:pt>
                <c:pt idx="7">
                  <c:v>0</c:v>
                </c:pt>
                <c:pt idx="8">
                  <c:v>2.1887805281200026E-3</c:v>
                </c:pt>
                <c:pt idx="9">
                  <c:v>0.24840335826300008</c:v>
                </c:pt>
                <c:pt idx="10">
                  <c:v>0.18483296976899999</c:v>
                </c:pt>
                <c:pt idx="11">
                  <c:v>0</c:v>
                </c:pt>
                <c:pt idx="12">
                  <c:v>0.50954863908000003</c:v>
                </c:pt>
                <c:pt idx="13">
                  <c:v>1.0274940316199994</c:v>
                </c:pt>
                <c:pt idx="14">
                  <c:v>1.578575310810001E-3</c:v>
                </c:pt>
                <c:pt idx="15">
                  <c:v>0</c:v>
                </c:pt>
                <c:pt idx="16">
                  <c:v>3.5382741830400001E-2</c:v>
                </c:pt>
                <c:pt idx="17">
                  <c:v>0.54308339202</c:v>
                </c:pt>
                <c:pt idx="18">
                  <c:v>4.8995858523399959E-2</c:v>
                </c:pt>
                <c:pt idx="19">
                  <c:v>0</c:v>
                </c:pt>
                <c:pt idx="20">
                  <c:v>0</c:v>
                </c:pt>
                <c:pt idx="21">
                  <c:v>4.8079980471099966E-2</c:v>
                </c:pt>
                <c:pt idx="22">
                  <c:v>0</c:v>
                </c:pt>
                <c:pt idx="23">
                  <c:v>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Sheet4!$AR$1</c:f>
              <c:strCache>
                <c:ptCount val="1"/>
                <c:pt idx="0">
                  <c:v>CB801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Sheet4!$AR$2:$AR$25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1.3158940761299991</c:v>
                </c:pt>
                <c:pt idx="11">
                  <c:v>1.5184213810499994</c:v>
                </c:pt>
                <c:pt idx="12">
                  <c:v>1.5218593794799993</c:v>
                </c:pt>
                <c:pt idx="13">
                  <c:v>1.4135970678999994</c:v>
                </c:pt>
                <c:pt idx="14">
                  <c:v>0.96070116395900029</c:v>
                </c:pt>
                <c:pt idx="15">
                  <c:v>1.0190857553299992</c:v>
                </c:pt>
                <c:pt idx="16">
                  <c:v>1.0925425555599999</c:v>
                </c:pt>
                <c:pt idx="17">
                  <c:v>1.3812352980899993</c:v>
                </c:pt>
                <c:pt idx="18">
                  <c:v>0.64625667296500033</c:v>
                </c:pt>
                <c:pt idx="19">
                  <c:v>0.76517232777400002</c:v>
                </c:pt>
                <c:pt idx="20">
                  <c:v>1.1386028027899999</c:v>
                </c:pt>
                <c:pt idx="21">
                  <c:v>0.37224237355899997</c:v>
                </c:pt>
                <c:pt idx="22">
                  <c:v>0.75258897288399995</c:v>
                </c:pt>
                <c:pt idx="23">
                  <c:v>0.81738195993599971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Sheet4!$AS$1</c:f>
              <c:strCache>
                <c:ptCount val="1"/>
                <c:pt idx="0">
                  <c:v>LYN01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Sheet4!$AS$2:$AS$25</c:f>
              <c:numCache>
                <c:formatCode>General</c:formatCode>
                <c:ptCount val="24"/>
                <c:pt idx="0">
                  <c:v>1.8665116339400001</c:v>
                </c:pt>
                <c:pt idx="1">
                  <c:v>1.7964109660700007</c:v>
                </c:pt>
                <c:pt idx="2">
                  <c:v>2.0798167730699997</c:v>
                </c:pt>
                <c:pt idx="3">
                  <c:v>1.83422483928</c:v>
                </c:pt>
                <c:pt idx="4">
                  <c:v>1.7582950095900001</c:v>
                </c:pt>
                <c:pt idx="5">
                  <c:v>1.35068301003</c:v>
                </c:pt>
                <c:pt idx="6">
                  <c:v>1.08055339913</c:v>
                </c:pt>
                <c:pt idx="7">
                  <c:v>0.90634111641000048</c:v>
                </c:pt>
                <c:pt idx="8">
                  <c:v>0.98553476410199947</c:v>
                </c:pt>
                <c:pt idx="9">
                  <c:v>1.8959714561999994</c:v>
                </c:pt>
                <c:pt idx="10">
                  <c:v>0.57347504236299995</c:v>
                </c:pt>
                <c:pt idx="11">
                  <c:v>1.3765889264900013</c:v>
                </c:pt>
                <c:pt idx="12">
                  <c:v>0.73415172074299961</c:v>
                </c:pt>
                <c:pt idx="13">
                  <c:v>0.74792002348100051</c:v>
                </c:pt>
                <c:pt idx="14">
                  <c:v>1.80673681937</c:v>
                </c:pt>
                <c:pt idx="15">
                  <c:v>0.92083272872399968</c:v>
                </c:pt>
                <c:pt idx="16">
                  <c:v>0.83930699544599996</c:v>
                </c:pt>
                <c:pt idx="17">
                  <c:v>0.75647626331999995</c:v>
                </c:pt>
                <c:pt idx="18">
                  <c:v>0</c:v>
                </c:pt>
                <c:pt idx="19">
                  <c:v>0.16885649033200009</c:v>
                </c:pt>
                <c:pt idx="20">
                  <c:v>0.38378123081700016</c:v>
                </c:pt>
                <c:pt idx="21">
                  <c:v>0</c:v>
                </c:pt>
                <c:pt idx="22">
                  <c:v>2.6939430926900012E-2</c:v>
                </c:pt>
                <c:pt idx="23">
                  <c:v>1.1495853319900008E-2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Sheet4!$AT$1</c:f>
              <c:strCache>
                <c:ptCount val="1"/>
                <c:pt idx="0">
                  <c:v>MOB02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Sheet4!$AT$2:$AT$25</c:f>
              <c:numCache>
                <c:formatCode>General</c:formatCode>
                <c:ptCount val="24"/>
                <c:pt idx="0">
                  <c:v>8.7018343174900004</c:v>
                </c:pt>
                <c:pt idx="1">
                  <c:v>7.84931357399</c:v>
                </c:pt>
                <c:pt idx="2">
                  <c:v>7.6765127681299967</c:v>
                </c:pt>
                <c:pt idx="3">
                  <c:v>8.3838868419000061</c:v>
                </c:pt>
                <c:pt idx="4">
                  <c:v>12.1715159297</c:v>
                </c:pt>
                <c:pt idx="5">
                  <c:v>13.2823761198</c:v>
                </c:pt>
                <c:pt idx="6">
                  <c:v>14.373782522400008</c:v>
                </c:pt>
                <c:pt idx="7">
                  <c:v>14.003656110900005</c:v>
                </c:pt>
                <c:pt idx="8">
                  <c:v>13.619663918600002</c:v>
                </c:pt>
                <c:pt idx="9">
                  <c:v>12.665289123200004</c:v>
                </c:pt>
                <c:pt idx="10">
                  <c:v>12.587323774399998</c:v>
                </c:pt>
                <c:pt idx="11">
                  <c:v>11.818236827300005</c:v>
                </c:pt>
                <c:pt idx="12">
                  <c:v>11.756106203200005</c:v>
                </c:pt>
                <c:pt idx="13">
                  <c:v>7.4828636471600003</c:v>
                </c:pt>
                <c:pt idx="14">
                  <c:v>2.8022067003599997</c:v>
                </c:pt>
                <c:pt idx="15">
                  <c:v>6.85009016403</c:v>
                </c:pt>
                <c:pt idx="16">
                  <c:v>8.6488646406799941</c:v>
                </c:pt>
                <c:pt idx="17">
                  <c:v>9.8388392390500048</c:v>
                </c:pt>
                <c:pt idx="18">
                  <c:v>7.83095713197</c:v>
                </c:pt>
                <c:pt idx="19">
                  <c:v>10.314466692100005</c:v>
                </c:pt>
                <c:pt idx="20">
                  <c:v>11.009796822400006</c:v>
                </c:pt>
                <c:pt idx="21">
                  <c:v>8.1336811451499997</c:v>
                </c:pt>
                <c:pt idx="22">
                  <c:v>10.367365404699999</c:v>
                </c:pt>
                <c:pt idx="23">
                  <c:v>17.170259901800005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Sheet4!$AU$1</c:f>
              <c:strCache>
                <c:ptCount val="1"/>
                <c:pt idx="0">
                  <c:v>MOB03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Sheet4!$AU$2:$AU$25</c:f>
              <c:numCache>
                <c:formatCode>General</c:formatCode>
                <c:ptCount val="24"/>
                <c:pt idx="0">
                  <c:v>9.6212967043799988</c:v>
                </c:pt>
                <c:pt idx="1">
                  <c:v>6.5503634858900055</c:v>
                </c:pt>
                <c:pt idx="2">
                  <c:v>6.7151389447199969</c:v>
                </c:pt>
                <c:pt idx="3">
                  <c:v>8.1377793625299972</c:v>
                </c:pt>
                <c:pt idx="4">
                  <c:v>10.4772512718</c:v>
                </c:pt>
                <c:pt idx="5">
                  <c:v>12.554761515100004</c:v>
                </c:pt>
                <c:pt idx="6">
                  <c:v>11.342694990200005</c:v>
                </c:pt>
                <c:pt idx="7">
                  <c:v>11.475852468100005</c:v>
                </c:pt>
                <c:pt idx="8">
                  <c:v>11.971816153100002</c:v>
                </c:pt>
                <c:pt idx="9">
                  <c:v>10.938503965600001</c:v>
                </c:pt>
                <c:pt idx="10">
                  <c:v>11.097456784</c:v>
                </c:pt>
                <c:pt idx="11">
                  <c:v>10.827515719100004</c:v>
                </c:pt>
                <c:pt idx="12">
                  <c:v>11.3029201894</c:v>
                </c:pt>
                <c:pt idx="13">
                  <c:v>9.4461758020599991</c:v>
                </c:pt>
                <c:pt idx="14">
                  <c:v>8.1818297205799979</c:v>
                </c:pt>
                <c:pt idx="15">
                  <c:v>10.8240983331</c:v>
                </c:pt>
                <c:pt idx="16">
                  <c:v>11.333546535300011</c:v>
                </c:pt>
                <c:pt idx="17">
                  <c:v>11.147282362799999</c:v>
                </c:pt>
                <c:pt idx="18">
                  <c:v>9.8679817863099988</c:v>
                </c:pt>
                <c:pt idx="19">
                  <c:v>10.902014095900006</c:v>
                </c:pt>
                <c:pt idx="20">
                  <c:v>10.521126185199998</c:v>
                </c:pt>
                <c:pt idx="21">
                  <c:v>6.9126910213499997</c:v>
                </c:pt>
                <c:pt idx="22">
                  <c:v>11.238936744899998</c:v>
                </c:pt>
                <c:pt idx="23">
                  <c:v>13.763713711299999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Sheet4!$AV$1</c:f>
              <c:strCache>
                <c:ptCount val="1"/>
                <c:pt idx="0">
                  <c:v>MOB04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Sheet4!$AV$2:$AV$25</c:f>
              <c:numCache>
                <c:formatCode>General</c:formatCode>
                <c:ptCount val="24"/>
                <c:pt idx="0">
                  <c:v>4.5619399692699956</c:v>
                </c:pt>
                <c:pt idx="1">
                  <c:v>3.8822144552199997</c:v>
                </c:pt>
                <c:pt idx="2">
                  <c:v>3.7888754285299999</c:v>
                </c:pt>
                <c:pt idx="3">
                  <c:v>5.2056599507100003</c:v>
                </c:pt>
                <c:pt idx="4">
                  <c:v>8.2863839840599987</c:v>
                </c:pt>
                <c:pt idx="5">
                  <c:v>8.0959621318400004</c:v>
                </c:pt>
                <c:pt idx="6">
                  <c:v>8.8754566696300081</c:v>
                </c:pt>
                <c:pt idx="7">
                  <c:v>9.1241759208499928</c:v>
                </c:pt>
                <c:pt idx="8">
                  <c:v>9.2962198352500014</c:v>
                </c:pt>
                <c:pt idx="9">
                  <c:v>9.636267319529999</c:v>
                </c:pt>
                <c:pt idx="10">
                  <c:v>9.591717247930001</c:v>
                </c:pt>
                <c:pt idx="11">
                  <c:v>9.932879494389999</c:v>
                </c:pt>
                <c:pt idx="12">
                  <c:v>10.806892554600008</c:v>
                </c:pt>
                <c:pt idx="13">
                  <c:v>10.312898027100005</c:v>
                </c:pt>
                <c:pt idx="14">
                  <c:v>9.6520044592700067</c:v>
                </c:pt>
                <c:pt idx="15">
                  <c:v>11.0399906891</c:v>
                </c:pt>
                <c:pt idx="16">
                  <c:v>11.5209387132</c:v>
                </c:pt>
                <c:pt idx="17">
                  <c:v>10.523396350000002</c:v>
                </c:pt>
                <c:pt idx="18">
                  <c:v>10.972748767300002</c:v>
                </c:pt>
                <c:pt idx="19">
                  <c:v>10.6685836223</c:v>
                </c:pt>
                <c:pt idx="20">
                  <c:v>10.849829590200002</c:v>
                </c:pt>
                <c:pt idx="21">
                  <c:v>9.3475539107300012</c:v>
                </c:pt>
                <c:pt idx="22">
                  <c:v>11.6878049062</c:v>
                </c:pt>
                <c:pt idx="23">
                  <c:v>11.520279666399999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Sheet4!$AW$1</c:f>
              <c:strCache>
                <c:ptCount val="1"/>
                <c:pt idx="0">
                  <c:v>POC04</c:v>
                </c:pt>
              </c:strCache>
            </c:strRef>
          </c:tx>
          <c:xVal>
            <c:numRef>
              <c:f>Sheet4!$AF$2:$AF$25</c:f>
              <c:numCache>
                <c:formatCode>General</c:formatCode>
                <c:ptCount val="24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Sheet4!$AW$2:$AW$25</c:f>
              <c:numCache>
                <c:formatCode>General</c:formatCode>
                <c:ptCount val="24"/>
                <c:pt idx="0">
                  <c:v>24.482623882199967</c:v>
                </c:pt>
                <c:pt idx="1">
                  <c:v>24.069713626799984</c:v>
                </c:pt>
                <c:pt idx="2">
                  <c:v>23.947150429000011</c:v>
                </c:pt>
                <c:pt idx="3">
                  <c:v>23.738306256199984</c:v>
                </c:pt>
                <c:pt idx="4">
                  <c:v>26.161543402699991</c:v>
                </c:pt>
                <c:pt idx="5">
                  <c:v>25.8070912355</c:v>
                </c:pt>
                <c:pt idx="6">
                  <c:v>28.331786030500002</c:v>
                </c:pt>
                <c:pt idx="7">
                  <c:v>26.833656640000001</c:v>
                </c:pt>
                <c:pt idx="8">
                  <c:v>30.818342503999983</c:v>
                </c:pt>
                <c:pt idx="9">
                  <c:v>26.009177498100001</c:v>
                </c:pt>
                <c:pt idx="10">
                  <c:v>25.27179158409999</c:v>
                </c:pt>
                <c:pt idx="11">
                  <c:v>25.050828495800012</c:v>
                </c:pt>
                <c:pt idx="12">
                  <c:v>25.9120002286</c:v>
                </c:pt>
                <c:pt idx="13">
                  <c:v>24.696871636600012</c:v>
                </c:pt>
                <c:pt idx="14">
                  <c:v>24.9905940286</c:v>
                </c:pt>
                <c:pt idx="15">
                  <c:v>24.9550486296</c:v>
                </c:pt>
                <c:pt idx="16">
                  <c:v>26.886151420200012</c:v>
                </c:pt>
                <c:pt idx="17">
                  <c:v>28.442601602899984</c:v>
                </c:pt>
                <c:pt idx="18">
                  <c:v>21.242171038599984</c:v>
                </c:pt>
                <c:pt idx="19">
                  <c:v>23.585035000999984</c:v>
                </c:pt>
                <c:pt idx="20">
                  <c:v>31.491721933299988</c:v>
                </c:pt>
                <c:pt idx="21">
                  <c:v>11.8977011969</c:v>
                </c:pt>
                <c:pt idx="22">
                  <c:v>14.673420550500005</c:v>
                </c:pt>
                <c:pt idx="23">
                  <c:v>19.476239068200002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33280"/>
        <c:axId val="62051456"/>
      </c:scatterChart>
      <c:valAx>
        <c:axId val="62033280"/>
        <c:scaling>
          <c:orientation val="minMax"/>
          <c:max val="2010"/>
          <c:min val="1983"/>
        </c:scaling>
        <c:delete val="0"/>
        <c:axPos val="b"/>
        <c:numFmt formatCode="General" sourceLinked="1"/>
        <c:majorTickMark val="out"/>
        <c:minorTickMark val="none"/>
        <c:tickLblPos val="nextTo"/>
        <c:crossAx val="62051456"/>
        <c:crosses val="autoZero"/>
        <c:crossBetween val="midCat"/>
      </c:valAx>
      <c:valAx>
        <c:axId val="6205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033280"/>
        <c:crosses val="autoZero"/>
        <c:crossBetween val="midCat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5656-F08D-49E1-A07D-88105DF6FDA5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401E-0A21-4A03-BBBE-E35A1353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vims.edu/bio/sav/BayAreaChart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9" y="609599"/>
            <a:ext cx="8382000" cy="44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Relationships between inter-annual variability in water quality and SAV at broad scales in Chesapeake Bay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Christopher J. Patrick</a:t>
            </a:r>
          </a:p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Donald E. Weller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2030804" y="5107802"/>
            <a:ext cx="5162550" cy="1216798"/>
            <a:chOff x="1704975" y="-2257425"/>
            <a:chExt cx="5162550" cy="1216798"/>
          </a:xfrm>
        </p:grpSpPr>
        <p:sp>
          <p:nvSpPr>
            <p:cNvPr id="5" name="Rounded Rectangle 4"/>
            <p:cNvSpPr/>
            <p:nvPr/>
          </p:nvSpPr>
          <p:spPr>
            <a:xfrm>
              <a:off x="1704975" y="-2257425"/>
              <a:ext cx="5162550" cy="1162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Smithsonian Environmental Research Center"/>
            <p:cNvPicPr>
              <a:picLocks noChangeAspect="1" noChangeArrowheads="1"/>
            </p:cNvPicPr>
            <p:nvPr/>
          </p:nvPicPr>
          <p:blipFill>
            <a:blip r:embed="rId3" cstate="print"/>
            <a:srcRect l="2879" t="15318" r="84480" b="15318"/>
            <a:stretch>
              <a:fillRect/>
            </a:stretch>
          </p:blipFill>
          <p:spPr bwMode="auto">
            <a:xfrm>
              <a:off x="1752600" y="-2231272"/>
              <a:ext cx="995873" cy="92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698705" y="-1994734"/>
              <a:ext cx="416882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Smithsonian Environmental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Research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Polyhaline</a:t>
            </a:r>
            <a:r>
              <a:rPr lang="en-US" dirty="0" smtClean="0">
                <a:solidFill>
                  <a:schemeClr val="tx2"/>
                </a:solidFill>
              </a:rPr>
              <a:t> Zone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-836" t="48188" r="1"/>
          <a:stretch/>
        </p:blipFill>
        <p:spPr bwMode="auto">
          <a:xfrm>
            <a:off x="381000" y="2590800"/>
            <a:ext cx="5993296" cy="321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2744986"/>
            <a:ext cx="2321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Temporal Mode1 – 86% of variation explained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208" y="254802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Mode 1 </a:t>
            </a:r>
            <a:r>
              <a:rPr lang="en-US" dirty="0" err="1" smtClean="0"/>
              <a:t>Polyhaline</a:t>
            </a:r>
            <a:r>
              <a:rPr lang="en-US" dirty="0" smtClean="0"/>
              <a:t> SAV Across </a:t>
            </a:r>
            <a:r>
              <a:rPr lang="en-US" dirty="0" err="1" smtClean="0"/>
              <a:t>Subestuaries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07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Mesohaline</a:t>
            </a:r>
            <a:r>
              <a:rPr lang="en-US" dirty="0" smtClean="0">
                <a:solidFill>
                  <a:schemeClr val="tx2"/>
                </a:solidFill>
              </a:rPr>
              <a:t> – EOF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2321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Temporal Mode1 – 57% of variation explained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/>
          <a:srcRect t="48283"/>
          <a:stretch/>
        </p:blipFill>
        <p:spPr bwMode="auto">
          <a:xfrm>
            <a:off x="417152" y="2209801"/>
            <a:ext cx="5613992" cy="35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4744" y="23738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Mode 1 </a:t>
            </a:r>
            <a:r>
              <a:rPr lang="en-US" dirty="0" err="1" smtClean="0"/>
              <a:t>Mesohaline</a:t>
            </a:r>
            <a:r>
              <a:rPr lang="en-US" dirty="0" smtClean="0"/>
              <a:t> SAV Across </a:t>
            </a:r>
            <a:r>
              <a:rPr lang="en-US" dirty="0" err="1" smtClean="0"/>
              <a:t>Subestuaries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5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Oligohaline</a:t>
            </a:r>
            <a:r>
              <a:rPr lang="en-US" dirty="0" smtClean="0">
                <a:solidFill>
                  <a:schemeClr val="tx2"/>
                </a:solidFill>
              </a:rPr>
              <a:t> – EOF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179" y="1447800"/>
            <a:ext cx="3297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Temporal Mode1 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– 49.4% of variation explained</a:t>
            </a:r>
          </a:p>
          <a:p>
            <a:pPr algn="ctr"/>
            <a:endParaRPr lang="en-US" sz="32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Temporal Mode 2 – 24.6% of variation explained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093" y="-65345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Mode 1 </a:t>
            </a:r>
            <a:r>
              <a:rPr lang="en-US" dirty="0" err="1" smtClean="0"/>
              <a:t>Mesohaline</a:t>
            </a:r>
            <a:r>
              <a:rPr lang="en-US" dirty="0" smtClean="0"/>
              <a:t> SAV Across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t="31995"/>
          <a:stretch/>
        </p:blipFill>
        <p:spPr bwMode="auto">
          <a:xfrm>
            <a:off x="236586" y="1752600"/>
            <a:ext cx="57619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4085" y="1752600"/>
            <a:ext cx="592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Detrended</a:t>
            </a:r>
            <a:r>
              <a:rPr lang="en-US" dirty="0" smtClean="0"/>
              <a:t> Mode 1 </a:t>
            </a:r>
            <a:r>
              <a:rPr lang="en-US" dirty="0" err="1" smtClean="0"/>
              <a:t>Oligohaline</a:t>
            </a:r>
            <a:r>
              <a:rPr lang="en-US" dirty="0" smtClean="0"/>
              <a:t> SAV Across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1935" y="4008474"/>
            <a:ext cx="592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Detrended</a:t>
            </a:r>
            <a:r>
              <a:rPr lang="en-US" dirty="0" smtClean="0"/>
              <a:t> Mode 2 </a:t>
            </a:r>
            <a:r>
              <a:rPr lang="en-US" dirty="0" err="1" smtClean="0"/>
              <a:t>Oligohaline</a:t>
            </a:r>
            <a:r>
              <a:rPr lang="en-US" dirty="0" smtClean="0"/>
              <a:t> SAV Across </a:t>
            </a:r>
            <a:r>
              <a:rPr lang="en-US" dirty="0" err="1" smtClean="0"/>
              <a:t>Subestuaries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apeake Bay A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" y="0"/>
            <a:ext cx="81076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2" y="249382"/>
            <a:ext cx="286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Chesapeake Bay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0643" y="1187532"/>
            <a:ext cx="2624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CBP Water Quality Database (1984 –Present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Hundreds of sample sites.</a:t>
            </a:r>
          </a:p>
          <a:p>
            <a:r>
              <a:rPr lang="en-US" dirty="0" smtClean="0"/>
              <a:t>Data collected monthly or </a:t>
            </a:r>
          </a:p>
          <a:p>
            <a:r>
              <a:rPr lang="en-US" dirty="0" smtClean="0"/>
              <a:t>twice a month.</a:t>
            </a:r>
          </a:p>
          <a:p>
            <a:endParaRPr lang="en-US" dirty="0" smtClean="0"/>
          </a:p>
          <a:p>
            <a:r>
              <a:rPr lang="en-US" dirty="0" smtClean="0"/>
              <a:t>Data of interest:</a:t>
            </a:r>
          </a:p>
          <a:p>
            <a:r>
              <a:rPr lang="en-US" b="1" dirty="0" smtClean="0"/>
              <a:t>TSS</a:t>
            </a:r>
          </a:p>
          <a:p>
            <a:r>
              <a:rPr lang="en-US" b="1" dirty="0" smtClean="0"/>
              <a:t>DOC</a:t>
            </a:r>
          </a:p>
          <a:p>
            <a:r>
              <a:rPr lang="en-US" b="1" dirty="0" err="1" smtClean="0"/>
              <a:t>Chla</a:t>
            </a:r>
            <a:endParaRPr lang="en-US" b="1" dirty="0" smtClean="0"/>
          </a:p>
          <a:p>
            <a:r>
              <a:rPr lang="en-US" b="1" dirty="0" err="1" smtClean="0"/>
              <a:t>Secchi</a:t>
            </a:r>
            <a:r>
              <a:rPr lang="en-US" b="1" dirty="0" smtClean="0"/>
              <a:t> Depth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0021" y="4833258"/>
            <a:ext cx="1888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USGS – River Input Monitoring Program</a:t>
            </a:r>
          </a:p>
          <a:p>
            <a:endParaRPr lang="en-US" b="1" dirty="0" smtClean="0"/>
          </a:p>
          <a:p>
            <a:r>
              <a:rPr lang="en-US" dirty="0" smtClean="0"/>
              <a:t>Nitrogen Loads from major 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sapeake Bay plus Samling St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512" y="0"/>
            <a:ext cx="8105987" cy="6856567"/>
          </a:xfrm>
        </p:spPr>
      </p:pic>
      <p:sp>
        <p:nvSpPr>
          <p:cNvPr id="5" name="TextBox 4"/>
          <p:cNvSpPr txBox="1"/>
          <p:nvPr/>
        </p:nvSpPr>
        <p:spPr>
          <a:xfrm>
            <a:off x="783772" y="249382"/>
            <a:ext cx="286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Chesapeake Bay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268" y="1175657"/>
            <a:ext cx="2553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Chla</a:t>
            </a:r>
            <a:r>
              <a:rPr lang="en-US" sz="3600" b="1" dirty="0" smtClean="0"/>
              <a:t> Sampling Stations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614 Total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20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inity_z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3653" y="308758"/>
            <a:ext cx="6878425" cy="6069199"/>
          </a:xfrm>
        </p:spPr>
      </p:pic>
      <p:sp>
        <p:nvSpPr>
          <p:cNvPr id="5" name="TextBox 4"/>
          <p:cNvSpPr txBox="1"/>
          <p:nvPr/>
        </p:nvSpPr>
        <p:spPr>
          <a:xfrm>
            <a:off x="1092530" y="510639"/>
            <a:ext cx="302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CBP Salinity Zones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80664" y="1591294"/>
            <a:ext cx="486888" cy="190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8689" y="1826819"/>
            <a:ext cx="486888" cy="1900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8689" y="2064319"/>
            <a:ext cx="486888" cy="19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6714" y="2299844"/>
            <a:ext cx="486888" cy="1900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18" y="1543793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Tidal fresh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7443" y="1755568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Oligohaline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9218" y="1991093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Mesohaline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9118" y="2250368"/>
            <a:ext cx="146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Polyhaline</a:t>
            </a:r>
            <a:endParaRPr lang="en-US" sz="1200" dirty="0"/>
          </a:p>
        </p:txBody>
      </p:sp>
      <p:pic>
        <p:nvPicPr>
          <p:cNvPr id="1026" name="Picture 2" descr="L:\Patrick\SAV Output\Presentations\salinity_zones_s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0643" y="1175657"/>
            <a:ext cx="2553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Chla</a:t>
            </a:r>
            <a:r>
              <a:rPr lang="en-US" sz="3600" b="1" dirty="0" smtClean="0"/>
              <a:t> Sampling Stations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614 Total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 rot="787396">
            <a:off x="6100547" y="1105468"/>
            <a:ext cx="1173707" cy="3480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uth_of_Potom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661" y="1181324"/>
            <a:ext cx="6309196" cy="5336726"/>
          </a:xfrm>
        </p:spPr>
      </p:pic>
      <p:sp>
        <p:nvSpPr>
          <p:cNvPr id="5" name="TextBox 4"/>
          <p:cNvSpPr txBox="1"/>
          <p:nvPr/>
        </p:nvSpPr>
        <p:spPr>
          <a:xfrm>
            <a:off x="1995054" y="237506"/>
            <a:ext cx="501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Mouth of the Potomac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uth_of_Potomac_chlaRa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068" y="1294411"/>
            <a:ext cx="6189541" cy="5235514"/>
          </a:xfrm>
        </p:spPr>
      </p:pic>
      <p:sp>
        <p:nvSpPr>
          <p:cNvPr id="5" name="TextBox 4"/>
          <p:cNvSpPr txBox="1"/>
          <p:nvPr/>
        </p:nvSpPr>
        <p:spPr>
          <a:xfrm>
            <a:off x="1995054" y="237506"/>
            <a:ext cx="501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Mouth of the Potomac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Variables Considered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32557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CBP-WQ Variables (mean, minimum, maximum)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Secchi</a:t>
            </a:r>
            <a:r>
              <a:rPr lang="en-US" sz="2400" dirty="0" smtClean="0"/>
              <a:t> Depth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TSS (Total Suspended Solids)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DOC (dissolved organic carbon)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Chla</a:t>
            </a:r>
            <a:r>
              <a:rPr lang="en-US" sz="2400" dirty="0" smtClean="0"/>
              <a:t> (growing season (March – October), March, April, May, and June)</a:t>
            </a:r>
          </a:p>
          <a:p>
            <a:endParaRPr lang="en-US" sz="2400" dirty="0"/>
          </a:p>
          <a:p>
            <a:r>
              <a:rPr lang="en-US" sz="2400" dirty="0" smtClean="0"/>
              <a:t>USGS River Monitoring Data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Susquehanna River Nitrogen Load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Susquehanna River + Potomac River </a:t>
            </a:r>
            <a:r>
              <a:rPr lang="en-US" sz="2400" dirty="0"/>
              <a:t>n</a:t>
            </a:r>
            <a:r>
              <a:rPr lang="en-US" sz="2400" dirty="0" smtClean="0"/>
              <a:t>itrogen load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Nitrogen load for all rivers feeding Chesapeake Bay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 algn="ctr">
              <a:buFontTx/>
              <a:buChar char="-"/>
            </a:pPr>
            <a:endParaRPr lang="en-US" sz="3200" dirty="0" smtClean="0"/>
          </a:p>
          <a:p>
            <a:pPr algn="ctr"/>
            <a:r>
              <a:rPr lang="en-US" sz="3200" dirty="0" smtClean="0"/>
              <a:t>Cross Correlation Analysis within</a:t>
            </a:r>
          </a:p>
          <a:p>
            <a:pPr algn="ctr"/>
            <a:r>
              <a:rPr lang="en-US" sz="3200" dirty="0" smtClean="0"/>
              <a:t> each salinity zone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4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Oligohaline</a:t>
            </a:r>
            <a:r>
              <a:rPr lang="en-US" dirty="0" smtClean="0"/>
              <a:t> SAV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838201"/>
            <a:ext cx="8763000" cy="2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Maximum TSS is negatively cross correlated with SAV (time lagged two years)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-1588"/>
            <a:ext cx="8229600" cy="1143000"/>
          </a:xfrm>
        </p:spPr>
        <p:txBody>
          <a:bodyPr/>
          <a:lstStyle/>
          <a:p>
            <a:r>
              <a:rPr lang="en-US" dirty="0" smtClean="0"/>
              <a:t>Temporal Changes in SAV Coverage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5885" y="1569022"/>
            <a:ext cx="3190809" cy="4022636"/>
            <a:chOff x="4596884" y="1600200"/>
            <a:chExt cx="4459985" cy="46914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1600200"/>
              <a:ext cx="4151478" cy="45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601556" y="3686181"/>
              <a:ext cx="45412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Total # of Species</a:t>
              </a:r>
              <a:endParaRPr lang="en-US" dirty="0"/>
            </a:p>
          </p:txBody>
        </p:sp>
        <p:grpSp>
          <p:nvGrpSpPr>
            <p:cNvPr id="6" name="Group 48"/>
            <p:cNvGrpSpPr/>
            <p:nvPr/>
          </p:nvGrpSpPr>
          <p:grpSpPr>
            <a:xfrm>
              <a:off x="6312435" y="1798155"/>
              <a:ext cx="2232785" cy="797290"/>
              <a:chOff x="6289995" y="774154"/>
              <a:chExt cx="2232785" cy="79729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323701" y="787179"/>
                <a:ext cx="2035532" cy="771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6289995" y="880741"/>
                <a:ext cx="650738" cy="561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6301658" y="1178069"/>
                <a:ext cx="639076" cy="27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6301678" y="1458568"/>
                <a:ext cx="654965" cy="372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834224" y="774154"/>
                <a:ext cx="1688556" cy="25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Total No. of All Species</a:t>
                </a:r>
                <a:endParaRPr lang="en-US" sz="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34224" y="1055581"/>
                <a:ext cx="1688556" cy="25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Eurasian </a:t>
                </a:r>
                <a:r>
                  <a:rPr lang="en-US" sz="800" dirty="0" err="1" smtClean="0"/>
                  <a:t>Watermilfoil</a:t>
                </a:r>
                <a:endParaRPr lang="en-US" sz="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34224" y="1320180"/>
                <a:ext cx="1688556" cy="25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Dominant Natives</a:t>
                </a:r>
                <a:endParaRPr lang="en-US" sz="800" dirty="0"/>
              </a:p>
            </p:txBody>
          </p:sp>
        </p:grpSp>
        <p:grpSp>
          <p:nvGrpSpPr>
            <p:cNvPr id="14" name="Group 18"/>
            <p:cNvGrpSpPr/>
            <p:nvPr/>
          </p:nvGrpSpPr>
          <p:grpSpPr>
            <a:xfrm>
              <a:off x="4721501" y="2638425"/>
              <a:ext cx="4333460" cy="3653214"/>
              <a:chOff x="4721501" y="2638425"/>
              <a:chExt cx="4333460" cy="365321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721501" y="5922307"/>
                <a:ext cx="43334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Year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81550" y="2638425"/>
                <a:ext cx="247650" cy="2390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2666998" y="3574521"/>
              <a:ext cx="4229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Abundance of plant material </a:t>
              </a:r>
              <a:endParaRPr lang="en-US" dirty="0"/>
            </a:p>
          </p:txBody>
        </p:sp>
      </p:grpSp>
      <p:sp>
        <p:nvSpPr>
          <p:cNvPr id="19" name="AutoShape 6" descr="http://ware.vims.edu/SAV/bayareachart.aspx?PlotSurface2D_PlotSurface2D1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are.vims.edu/SAV/bayareachart.aspx?PlotSurface2D_PlotSurface2D1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are.vims.edu/SAV/bayareachart.aspx?PlotSurface2D_PlotSurface2D1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2" y="1866281"/>
            <a:ext cx="5567147" cy="3146168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267200" y="47244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 Change in </a:t>
            </a:r>
            <a:r>
              <a:rPr lang="en-US" sz="1800" dirty="0" err="1" smtClean="0"/>
              <a:t>Baywide</a:t>
            </a:r>
            <a:r>
              <a:rPr lang="en-US" sz="1800" dirty="0" smtClean="0"/>
              <a:t> SAV from 1978 to 2012 </a:t>
            </a:r>
          </a:p>
          <a:p>
            <a:r>
              <a:rPr lang="en-US" sz="1800" dirty="0" smtClean="0"/>
              <a:t>  </a:t>
            </a:r>
          </a:p>
          <a:p>
            <a:r>
              <a:rPr lang="en-US" sz="1200" i="1" dirty="0" smtClean="0"/>
              <a:t>from: </a:t>
            </a:r>
            <a:r>
              <a:rPr lang="en-US" sz="1200" i="1" dirty="0" smtClean="0">
                <a:hlinkClick r:id="rId4"/>
              </a:rPr>
              <a:t>http://web.vims.edu/bio/sav/BayAreaChart.htm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6164" y="5715000"/>
            <a:ext cx="325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SAV from 1958 to 1975 at the Susquehanna Flats</a:t>
            </a:r>
          </a:p>
          <a:p>
            <a:pPr algn="ctr"/>
            <a:r>
              <a:rPr lang="en-US" sz="1200" i="1" dirty="0" smtClean="0"/>
              <a:t>From:  </a:t>
            </a:r>
            <a:r>
              <a:rPr lang="en-US" sz="1200" i="1" dirty="0" err="1" smtClean="0"/>
              <a:t>Orth</a:t>
            </a:r>
            <a:r>
              <a:rPr lang="en-US" sz="1200" i="1" dirty="0" smtClean="0"/>
              <a:t> &amp; Moore 1984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46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Oligohaline</a:t>
            </a:r>
            <a:r>
              <a:rPr lang="en-US" dirty="0" smtClean="0"/>
              <a:t> SAV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558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May </a:t>
            </a:r>
            <a:r>
              <a:rPr lang="en-US" sz="2400" dirty="0" err="1" smtClean="0"/>
              <a:t>Chla</a:t>
            </a:r>
            <a:r>
              <a:rPr lang="en-US" sz="2400" dirty="0" smtClean="0"/>
              <a:t>, Minimum DOC, Maximum </a:t>
            </a:r>
            <a:r>
              <a:rPr lang="en-US" sz="2400" dirty="0" err="1" smtClean="0"/>
              <a:t>Secchi</a:t>
            </a:r>
            <a:r>
              <a:rPr lang="en-US" sz="2400" dirty="0" smtClean="0"/>
              <a:t> Depth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8" y="1524000"/>
            <a:ext cx="8725694" cy="353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Mesohaline</a:t>
            </a:r>
            <a:r>
              <a:rPr lang="en-US" dirty="0" smtClean="0"/>
              <a:t> SAV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Significant </a:t>
            </a:r>
            <a:r>
              <a:rPr lang="en-US" sz="2400" dirty="0" smtClean="0"/>
              <a:t>negative cross </a:t>
            </a:r>
            <a:r>
              <a:rPr lang="en-US" sz="2400" dirty="0" smtClean="0"/>
              <a:t>correlation for:   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ean  and Maximum </a:t>
            </a:r>
            <a:r>
              <a:rPr lang="en-US" sz="2400" dirty="0" err="1" smtClean="0"/>
              <a:t>Secchi</a:t>
            </a:r>
            <a:r>
              <a:rPr lang="en-US" sz="2400" dirty="0" smtClean="0"/>
              <a:t> Depth</a:t>
            </a:r>
          </a:p>
        </p:txBody>
      </p:sp>
    </p:spTree>
    <p:extLst>
      <p:ext uri="{BB962C8B-B14F-4D97-AF65-F5344CB8AC3E}">
        <p14:creationId xmlns:p14="http://schemas.microsoft.com/office/powerpoint/2010/main" val="13712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Polyhaline</a:t>
            </a:r>
            <a:r>
              <a:rPr lang="en-US" dirty="0" smtClean="0"/>
              <a:t> Zone SAV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 negative cross correlation with a one year time lag for:</a:t>
            </a:r>
          </a:p>
          <a:p>
            <a:r>
              <a:rPr lang="en-US" sz="2400" dirty="0" smtClean="0"/>
              <a:t>March </a:t>
            </a:r>
            <a:r>
              <a:rPr lang="en-US" sz="2400" dirty="0" err="1" smtClean="0"/>
              <a:t>Chla</a:t>
            </a:r>
            <a:r>
              <a:rPr lang="en-US" sz="2400" dirty="0" smtClean="0"/>
              <a:t>, Susquehanna River Nitrogen, Whole Bay Nitrogen load, and </a:t>
            </a:r>
            <a:r>
              <a:rPr lang="en-US" sz="2400" dirty="0" err="1" smtClean="0"/>
              <a:t>Susqehanna</a:t>
            </a:r>
            <a:r>
              <a:rPr lang="en-US" sz="2400" dirty="0" smtClean="0"/>
              <a:t> River + Potomac River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836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Oligohaline</a:t>
            </a:r>
            <a:r>
              <a:rPr lang="en-US" dirty="0" smtClean="0"/>
              <a:t> SAV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TSS, DOC, </a:t>
            </a:r>
            <a:r>
              <a:rPr lang="en-US" dirty="0" err="1" smtClean="0"/>
              <a:t>Secchi</a:t>
            </a:r>
            <a:r>
              <a:rPr lang="en-US" dirty="0" smtClean="0"/>
              <a:t> Depth </a:t>
            </a:r>
          </a:p>
          <a:p>
            <a:pPr lvl="1"/>
            <a:r>
              <a:rPr lang="en-US" dirty="0" smtClean="0"/>
              <a:t>Indicators of water clarity</a:t>
            </a:r>
          </a:p>
          <a:p>
            <a:r>
              <a:rPr lang="en-US" dirty="0" smtClean="0"/>
              <a:t>May </a:t>
            </a:r>
            <a:r>
              <a:rPr lang="en-US" dirty="0" err="1" smtClean="0"/>
              <a:t>Chla</a:t>
            </a:r>
            <a:r>
              <a:rPr lang="en-US" dirty="0" smtClean="0"/>
              <a:t> ( coinciding with shoot emergence?)</a:t>
            </a:r>
          </a:p>
          <a:p>
            <a:pPr lvl="1"/>
            <a:r>
              <a:rPr lang="en-US" dirty="0" smtClean="0"/>
              <a:t>Phytoplankton blooms can reduce water clarity.  Timing can be important (Gallegos et al. 2005)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528038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90" y="4419600"/>
            <a:ext cx="1451010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Oligohaline</a:t>
            </a:r>
            <a:r>
              <a:rPr lang="en-US" dirty="0" smtClean="0"/>
              <a:t> SAV – Interesting Patterns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2" y="1371600"/>
            <a:ext cx="8763000" cy="274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76600" y="1676400"/>
            <a:ext cx="2971800" cy="2971800"/>
            <a:chOff x="3276600" y="1676400"/>
            <a:chExt cx="2971800" cy="2971800"/>
          </a:xfrm>
        </p:grpSpPr>
        <p:sp>
          <p:nvSpPr>
            <p:cNvPr id="6" name="Rectangle 5"/>
            <p:cNvSpPr/>
            <p:nvPr/>
          </p:nvSpPr>
          <p:spPr>
            <a:xfrm>
              <a:off x="3733800" y="1676400"/>
              <a:ext cx="457200" cy="2435224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29200" y="1679576"/>
              <a:ext cx="457200" cy="2435224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4267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1993 - 1995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42788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1999 - 2001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0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13203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4302" y="4139625"/>
            <a:ext cx="7673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Major freshets in spring of 1993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Enough to move sediment from behind </a:t>
            </a:r>
            <a:r>
              <a:rPr lang="en-US" sz="3200" dirty="0" err="1" smtClean="0"/>
              <a:t>Conowingo</a:t>
            </a:r>
            <a:r>
              <a:rPr lang="en-US" sz="3200" dirty="0" smtClean="0"/>
              <a:t> Dam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9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Mesohaline</a:t>
            </a:r>
            <a:r>
              <a:rPr lang="en-US" dirty="0" smtClean="0"/>
              <a:t> SAV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Secchi</a:t>
            </a:r>
            <a:r>
              <a:rPr lang="en-US" dirty="0" smtClean="0"/>
              <a:t> Depth is indicative of water quality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2590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562600" y="2133600"/>
            <a:ext cx="304800" cy="243522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56882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decline</a:t>
            </a:r>
          </a:p>
          <a:p>
            <a:pPr algn="ctr"/>
            <a:r>
              <a:rPr lang="en-US" dirty="0" smtClean="0"/>
              <a:t> occurs in 1999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7933" r="63511" b="28979"/>
          <a:stretch/>
        </p:blipFill>
        <p:spPr bwMode="auto">
          <a:xfrm>
            <a:off x="304800" y="5265579"/>
            <a:ext cx="2541320" cy="154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3" t="23979" r="7813" b="51583"/>
          <a:stretch/>
        </p:blipFill>
        <p:spPr bwMode="auto">
          <a:xfrm>
            <a:off x="3062844" y="5196352"/>
            <a:ext cx="2588821" cy="163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5638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Orth</a:t>
            </a:r>
            <a:r>
              <a:rPr lang="en-US" dirty="0" smtClean="0"/>
              <a:t> et al. 2010 observed similar SAV declines at this time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5791199"/>
            <a:ext cx="304800" cy="986581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81200" y="5840649"/>
            <a:ext cx="304800" cy="986581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Polyhaline</a:t>
            </a:r>
            <a:r>
              <a:rPr lang="en-US" dirty="0" smtClean="0"/>
              <a:t> Zone SAV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Nitrogen Load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linked to water clarity both directly and indirectly</a:t>
            </a:r>
          </a:p>
          <a:p>
            <a:r>
              <a:rPr lang="en-US" dirty="0" smtClean="0"/>
              <a:t>March </a:t>
            </a:r>
            <a:r>
              <a:rPr lang="en-US" dirty="0" err="1" smtClean="0"/>
              <a:t>Chla</a:t>
            </a:r>
            <a:r>
              <a:rPr lang="en-US" dirty="0" smtClean="0"/>
              <a:t> ( coinciding with shoot emergence?)</a:t>
            </a:r>
          </a:p>
          <a:p>
            <a:pPr lvl="1"/>
            <a:r>
              <a:rPr lang="en-US" dirty="0" smtClean="0"/>
              <a:t>Phytoplankton blooms can reduce water clarity.  Timing can be important (Gallegos et al. 2005)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528038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90" y="4419600"/>
            <a:ext cx="1451010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93646"/>
            <a:ext cx="281940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" y="1805780"/>
            <a:ext cx="908367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Polyhaline</a:t>
            </a:r>
            <a:r>
              <a:rPr lang="en-US" dirty="0" smtClean="0"/>
              <a:t> Zone SAV – Interesting Patterns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05200" y="2093026"/>
            <a:ext cx="5508107" cy="3762464"/>
            <a:chOff x="3505307" y="1104900"/>
            <a:chExt cx="2455042" cy="3762464"/>
          </a:xfrm>
        </p:grpSpPr>
        <p:sp>
          <p:nvSpPr>
            <p:cNvPr id="7" name="Rectangle 6"/>
            <p:cNvSpPr/>
            <p:nvPr/>
          </p:nvSpPr>
          <p:spPr>
            <a:xfrm>
              <a:off x="3623807" y="1104900"/>
              <a:ext cx="179227" cy="2435224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9322" y="1104900"/>
              <a:ext cx="132370" cy="2435224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307" y="3944034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1993 – 1994</a:t>
              </a:r>
            </a:p>
            <a:p>
              <a:r>
                <a:rPr lang="en-US" dirty="0" smtClean="0"/>
                <a:t>   Freshets?</a:t>
              </a:r>
            </a:p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0149" y="39243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2005 – 2006</a:t>
              </a:r>
            </a:p>
            <a:p>
              <a:pPr algn="ctr"/>
              <a:r>
                <a:rPr lang="en-US" dirty="0" smtClean="0"/>
                <a:t>Heat Stress Die Back</a:t>
              </a:r>
              <a:endParaRPr lang="en-US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0" y="5265866"/>
            <a:ext cx="3148824" cy="13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Predictors differ between the different salinity zones of the Bay</a:t>
            </a:r>
          </a:p>
          <a:p>
            <a:pPr lvl="1"/>
            <a:r>
              <a:rPr lang="en-US" dirty="0" smtClean="0"/>
              <a:t>Major drivers punctuated by short powerful events that exceed thresholds (either biological or physical)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Upper Bay – May </a:t>
            </a:r>
            <a:r>
              <a:rPr lang="en-US" dirty="0" err="1" smtClean="0"/>
              <a:t>Chla</a:t>
            </a:r>
            <a:r>
              <a:rPr lang="en-US" dirty="0" smtClean="0"/>
              <a:t>, DOC, TSS,  Scour and burial from storms</a:t>
            </a:r>
          </a:p>
          <a:p>
            <a:endParaRPr lang="en-US" dirty="0" smtClean="0"/>
          </a:p>
          <a:p>
            <a:r>
              <a:rPr lang="en-US" dirty="0" smtClean="0"/>
              <a:t>Mid Bay – water clarity </a:t>
            </a:r>
            <a:r>
              <a:rPr lang="en-US" dirty="0"/>
              <a:t>(</a:t>
            </a:r>
            <a:r>
              <a:rPr lang="en-US" dirty="0" smtClean="0"/>
              <a:t>measured by </a:t>
            </a:r>
            <a:r>
              <a:rPr lang="en-US" dirty="0" err="1" smtClean="0"/>
              <a:t>Secchi</a:t>
            </a:r>
            <a:r>
              <a:rPr lang="en-US" dirty="0" smtClean="0"/>
              <a:t> depth)</a:t>
            </a:r>
          </a:p>
          <a:p>
            <a:endParaRPr lang="en-US" dirty="0" smtClean="0"/>
          </a:p>
          <a:p>
            <a:r>
              <a:rPr lang="en-US" dirty="0" smtClean="0"/>
              <a:t>Lower Bay – March </a:t>
            </a:r>
            <a:r>
              <a:rPr lang="en-US" dirty="0" err="1" smtClean="0"/>
              <a:t>Chla</a:t>
            </a:r>
            <a:r>
              <a:rPr lang="en-US" dirty="0" smtClean="0"/>
              <a:t>, </a:t>
            </a:r>
            <a:r>
              <a:rPr lang="en-US" dirty="0" err="1" smtClean="0"/>
              <a:t>Susequehanna</a:t>
            </a:r>
            <a:r>
              <a:rPr lang="en-US" dirty="0" smtClean="0"/>
              <a:t> River Flows,  possibly freshets, and heat stress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Management application:</a:t>
            </a:r>
          </a:p>
          <a:p>
            <a:r>
              <a:rPr lang="en-US" sz="2800" b="1" dirty="0" smtClean="0"/>
              <a:t>Different management approaches to different regions of the bay?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27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7" y="152400"/>
            <a:ext cx="8724233" cy="66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5062" name="AutoShape 6" descr="data:image/jpg;base64,/9j/4AAQSkZJRgABAQAAAQABAAD/2wCEAAkGBhQSEBQUDxQVFRQUFBcVFxQVFRQUGRQUGBgVFhYVFBgXHSYeFxkkGhQXHy8iIycpLCwsFh8xNTAqNSYsLCkBCQoKDgwOGg8PGiwcHyIpKS0qKSwsKiksMCksLC0pLCwsLCksKSwsLCksLCwpLCosLCkpKSwpKSkpKSwpLCkpKf/AABEIALEBHQMBIgACEQEDEQH/xAAcAAEAAgMBAQEAAAAAAAAAAAAABgcBBAUDAgj/xABJEAACAQMDAwEGAwMHCQYHAAABAgMABBEFEiEGEzFBBxQiUWFxMoGRQlKxIzVicnSCoRUWJDNzkrLD8EPBwtHh8QgmNFNjg7P/xAAZAQEAAwEBAAAAAAAAAAAAAAAAAQMEBQL/xAAkEQEAAgICAgIBBQAAAAAAAAAAAQIDERIhBDEiMkEFExUzUf/aAAwDAQACEQMRAD8AvGlKUClKUClKUClKUClKUClKUClKUClKUClKUClKUClKUClKUClKUCsVmlApWM0zQZpWKzQKUpQKUpQKVihNBmlYoTQZpXzur6oFKV5XE4RGZs4UFjgFjgcnAHJP0FB60qFze1/TEcpJOUYcFXilUj7grxUwimDKGUgqwBBByCDyCD6ig9KV8SSbVJOcAE8DJ4+QHmok3tX08SdoySCXOO2YJg+T4G3bmgmFK8LW6EiK65wwBG5Spwfmp5B+9e9ApWKUGaVjFMUGaVis0ClKUClKUClKUCsE1r3t6kSNJKwVFGSx8AVUHVftLmuGMdqTFF43Dh3H1P7I+g5qJnTPm8iuKN2WfqvVlrb8TTIp/dB3N/ujJrW0/ryzmYKkwDHwGBTJ+m4YqkLezLHJzz5Pkn710odOrNbyIq5n8hktPxjpe0t1tGSGI+ajd/gOaW18knKMDjzg8j7jyK4/RU7NZpvJJXK5PqAcCvLq602Re8QnZLGQdy8ZXIBDfvDn1q3n8eUOrF54cklBrNcTQtYaTMcw2zJjI9GU+HX6V2hXutotG4WVtFo3DNYrNK9PRXD6ttrmSBVsZDFKZosyAA7I9w7hIPDDb6V3KUFZe0XUL/TbMTx3zSMZUjw0FuBhs5PC+eK7OqaJqLW+6DUHL4VthhgXd4JUMqgrxnmuV7fP5rX+0xf+KrCtP9Wn9Vf4Cgri0txF1RsQsEaxMhQuzDeWwWAJIB4qzc1VusQyv1QqwOI2awwZCu4ou45KA8FvlngfWujYajc2mtR2Utw9zDcwNKplCb4nQnIDKBlTjxigsGmKgCdVG7vbqESTxwWrCL/R45GeWXneWdEbaq4wAMZ5NdDpHVLk3VxBOszwoFeC6liaIup/FE+VUMyn1xz60EX9qPREd/qVrGDskltLnEg/fi7Zj3/MfGR88H6VyfZL1zJaTnSdTyjI5SFm/Yb/AO0T+6fKnxz8iKnut/z5p39mvP8Ak1xva97NvfoveLUYu4VyMcd5Bzs/rDyp/KgsmoReWCf5xwPtG73CTn1yJAoP3wxFcv2P+0f32L3a7OLuEY+LgzION3P7Y8MPz+ddy7P/AMwQf2CX/wDqlBL6ZqI61d3l1cPbafItukIXvXTJ3G3sNwihU4BO3ksfGRUK1rqbUtEu4PfbgXlpO2NzIqOuCN2MeCAc+SCKC3by7WJGeRgqICzMeAFHJJridEdWDUbdp0XanekROckohwrH5EjnFRr2v6DJc2Esq3TpDFD3OwqjbKRyC7ZyRz48cVwPY3ot3Lpatb3zQJ3pB2xBFJzkZO5xnmguasZqCdew31vpzzwXziS3hBf+RhxMQ3xMfhypIPpxxXt7Itamu9LjluZDJI0koLtjOA5A8UE1zSqV9rOt6jpslv2r+RknLcGOFCpUrxlF5GHH6VamtadPNGPdrl7dgCdypFJuJAxuDqcDPyx5oOtWao72bdealPJdxHN1MNqx79scMWGYNJIyjgcDAGSf1Nd/pyLXY9SUahIjWrBnkZQhjVQPC8BkOcefrQWjms1X2idRz6vNMbSU29lA/bEqKrS3D+SVLghEH2zyK1erNZvNGMdw07XdmzhJElVBLGTkhkdAMjg8EUFl1gmvCwvFliSSM5SRVdT81YAg/wCNczrDVvdrKaUHDBML/Xb4V/xOfyo82txiZVh7TerTcTmCJv5GI4OPEkg8k/QeB9iflW3ovsxd7QyucTMA0cZ4wPPx/Vh+nFQ3p+ESXkCycq0yBs+oLDOfvX6OXxVeuXtycOOPJta91JJprRttdSrDyCMGuhFaVItdBur3txDOwbM/XyxP0Hj8qzd6IYWCkg5Gc+K5tsczMz+E18eKz16fGm384jWCHAyThh5GTk/apZqNoZI0ibncV3n+iuGb9SAPzqOWyNGQycEV3r/WgkG4EbyvA+v/AKVrxTqvbbj1Fe3lr0HbaO4TzEwD49YmIDD8s5/Kuhb6sjSvEG/lEAJXxwRkEfMVo2M5uLNu55ZXUn54BGajut3Pu97Yz+O4gjk+qnaOfsWz+VWxOu4/Kb34fKPSeg1mvla+quaSlKwTQV17aLGe6tEt7S3lmfupIWRRtVV3cFiRzkjipvpF0XhQlHjO0ApIu1gRwcjn+NfOra7b2wBuZY4w3C72ALH5KPLH7VoJ1zZEgG4RCfHdDQg/YyhQaCKtHOeohde63HYFt7v3Ngxv3E7sbs7PrX1rcc51+2uUtbhoIYXieQIMbm3YKjOWXkc1PrHUIpl3wOsi5K7kIYblOCMjg4NbO2gra00y40vU7qZIJLizvW7jdkb5IJeScx+WX4jyv0+VTPTNVknckQvFCB+KZe27vnwsfkKBnJbGSRgetdbbWGHHAoIhrf8APunf2a8/5NTDFVnrDapJq1tdRae3Yt45I9jT2wdxLje3DkLjC4Gf2frVjWM7PGrOjRsfMblCy/QlCVP5Ggp32t9DSW0w1XTMrJGweZU9CP8AtgB6ejD8/nXS6I61TU9TtplG2RbCVJU/ck7iHj+ifI/9KtSSMEEEAgjBBGQQfII9arjpf2ZHT9ZkuLcD3SWFwBkZikLKe3g8leMg/kfFB1de9oYjvVsLKH3i8bll3COOIYyWkfBPjnAH/lVd+3eC6FvateSxNmVgIoYyqJ8Iyd7ks5/QfSuv1F0rfWOtnUrGA3Ucv441IDruUK6/P0yCM/WvD2j6BqurQQstmIVSQlbcyRmXkcySMSFUcABRz6mgm/Wn8wT/ANjH/Atcn2BfzOv+3l/iK7tvZy3umyW11A9s7Qdk7micZ2Y3IY2OQCAeQPzqD+z86rpSPZPpzzp3C0csciIgLYzlm42nAPOCOeKCde1D+Z73/YN/3VxfYT/M0X+1m/4zUluNIlurCSC+KB543Vu0Dtj3Z2qpbl9vHPG7GcCq16NGr6OHtDYNdw7y0ckThQM+SGOfhOM4YAg5+dB5f/Ed+LT/AOtL/wAmrpj/AAj7VSftO6Q1W+NtK0IZwX/0eJlZLdfgI3SHG+RiDkjj4QB6k2dFrlybbf7hMJRheyZbYc7c7t/cxszx8/pQVn7AP/q9S/rL/wAclWh1yWGm3ZjzuFvJjH9U5x+Warn2WdNajp1zcPc2TFbkjLJNbHYdxOSDIMj4vT5Vb7x7lKsMgggg+oPBBoKa9g+kw3FhKHModJzkJPPEMMqlTtjcD0POPSrEvvZ3ZzJsnWWRMg7XublxkeDhpMVAoOhr/Rb17jSYxdWsv47fcFdVzkAZ8lfRhn6ipnF1Vezrtt9OmhkPBkuzGkUf9IhWLyY+QAz9KCTaZp6QQpFCu2ONQqrknCjwMnmod7X5SLBQP2p0B/IO38QKmGl2jRQojyNKwHxSPjLscknA4HJ4HoOKivtZtS+nEj/s5Ec/bJT/AMdRKjyP67a/xxPZZodtPas0katKk+dx/Eu0IyYI5A8/41YKXOLgxn9pA6/kdr/xX9aofpXqqSxm3x8q3Dxk8MB459GHoatyXUzc20d3Ajq0TFtjgqWXGJFHzBHII44rxvrpk8TLWaaj3DvWmlxxs7IuGdizHzknn8hz4rW1wR7QX/F+z8//AGrcsbxZY1kQ5VhkH/r1rl3eiPLcMzthMDbjz9R9Ki31+MN0/Xpod0Yrl3jCvu/kEcjIDnacZrm3F1WG9tdMl7fh2dB6lWLbDIvws2A4PjcfUfc1HfaTqgaVUj8Qrj+9nP8AhtFaN3PXEucySKg5LsF+5Y4/76Y8s2+LFm8iZrwX5aPlFPzUH9RXtXnAuFA+QA/SvSum7VfUFcTrLqNbGymuXGe2vwr+854RfzJrt1W/t+Rjo52+BPEW+2WH8SKPTZ9l2il4F1C8Pcu7oF+43PaiJOyOLP4Fxzx86mmp6bHPE0U6CSNxhlYZBH/n9a4vs4u1k0myZfHu8a/mo2sP1U1JDQRroDpw2Fn7ufCTSlDnOY2clCfrg132vUDbS6hv3Syg/pmoR7YOqZbOzRLY7ZrmUQq48oD+Jh9eQPzrsaf0FZpbCF4I5CVG+R1DSO+OXMh+LdnJznigkbSAcnivhbpTnDAgeSCDj7/Kq19nt+zXN/pN4e/HbNmMy/GTDuwEcn8WMqRn61wvZF0vFO2oLNloI7oqLfxGx+IBpAPxgDgKePJxQXRFcKwyhDD5ggj9RSW5VMbyFzwMkDn5c1VNjaLp3U8drZfydvd2xkeEE7A4EpDID45iH+8a8uoupUs9bnOsQGW1ljjW2lMYlSJQPjAU8ZLE7sfFwPSgt1ZQfBzj5c49ef8Ar1r4a8QNtLKGP7JYA/p5qr9W1mLTdIurnS5VkS5uAYCvxCJpFRSOefh2sQD4yBjiujY6FC1mscunSys8YLTt2GldyoJk7hfeGycjkYoLBeYD8RA+5Ar5F0m3duXaPLZGB+dQHRNCnk0iWHWYhI8Ky9ppCsjGMIdjEjOGHjPniox7LeiItQ0cLdySmLuybIo37aqc8scfjb78Cgub3hfmOfqKz3RjORj51WHXPswiTRilqGM1qm9JSTvdVJZ0JHkYJwPTHFbWlXsF509CscafyqrbrH6LcE7Cw+RU7pM/QmgsXvjGcjA9c8frRJQ3KkEfMc/wqIXXRVnEircFFsokGIWYojzeGlnOR3DtCgA/0j6jEP6VuYrXqL3bTmPudxbmQx/H21kUMd0W70ynkcfER6cBbpukzjcuT6ZGf0rK3Sk7Qylh5XIyPuKp3q/QYx1PYpB/IGaJmd4gFYk97cQfRiuRu885rY9rPS1vYWaXtgnYuIZo8SIWy4bOe4Scv4HJ58/Ogt7NeK3qEkBlJHkBgSPuKrzrPqCSe402wR2jF6FlndDtbtAZMasORuw3j5VI9V6As5rZoUgjiOwhJI1COjYIDB1+I+mcnmgkQuF+Y/UVkygckj9RVQ+1DoIR6XDPGo79okQmKZHdjUKrbsecEA/bNSTVPd9S06yjjQbLpotgHBhRBvlKkfhIVCn96gnivnxWpq+nLPBJE/4ZEKn6ZHn8jz+Vemn6fHDGI4UCIvhVGAK2KImNxp+Zr6zaGR45Bh0Yqw+o9atDoX2jmZ0trlQGI2rIOAxA4DD0J+Y9fSvb2mdEGce8265lUYdR5kUeCPmwH6j7VUasVORkEHz4II/hVf1lwrc/Fydel9NGbKQugJtpDl1HJhY+WA/cPr8q73vK7N4IK43ZHIx5zVLaR7T7qIbZCsy+MSD4sfLcPP5117T2jRAMvadEcENGGVlGfJjzgr9vH2rxvj6bK+bj17Y1DVA8ruvAZiR9q0Zbyuvo3QssxDNIohYBldTuLA+MD0/OumfZsUkV1myqsGKtHnIBBI4PP6Vi/Yvadyz8Mt+9IZHBLO22BGdvOFHgfU+BW90H0+8moZmRlFv8TBgR8fOwc/739361Y765Grdq3QvKf2FXbj6uSBtFdW1hIHxYLHyQMc/IfQVrxYq19drsfhV5Rbe9PdRWaUrS6hXP17RY7u3kt5hlJVKn5j5EfUEAj7V0KUFQdKte6Cz211BLcWRctHPApcx587kHIB8kfPOM5qZp18kwxZW9zNIfAMLwqD/+SSQAKP1qV4ptoK76z6AnvNPwZA14k3vK8kIHxjspn8KBQAD8xn1rs2XXCCAe8RTx3AUB4OzIzGTHIQqNrAnwc4qV4pigrvoXp+W2kvdSv0ZJbp9whUGRoot2QpC5JY5HA8Yrm+x1ZIZr1LiCeI3FwZYy8TqpX4/LYwpx8/nVq7aztoKk1q4c9S212tvctbwwNE8ggkwGInGQMZIBkXnFSWPXw73cOp27m3E7CGRoGeN49qEKQASGBJ5I5+eRU221jZQVBZezAz6fqMMQaGKe5E1mkmQVCDhmB5VWyQM84AJrv9H9avBbpbanBcRXEKiPcIZJUlC8KyNGCMkCrB2020EZ1DWJDZzvJBIodWSGNUZ5WyhAMirnZk+noPNR/wBiSvDYe73EU0Uqu74kjZQVYjBDEYP2qxttNtB8uuQQRkEYI+Y+VVl7POjJrTUbuN8+6QzGW3BHBeVcbgf6MeV+5NWfimKCruu4ZYtas7qeGS4sY4yu2NDKIpjuG8xjyclSD9PpWnPPM/UVtfG0uVthbGMN2mZgCJgGZFyV5bx5xg1buKxtoKm6jnd+orO5S3uGggjKPIIJCAx7o4GMkDcORXR9tQe4073e2hmlld45AEicgKMnLHGAfp5qydtNtBUnVmh3E6WGoafFIbiyVFeB0aN2ACkhQwG7B3D6hql1h1+kyDt210ZyP9QYHXa3yaRgEC/XNS0rQig0vdTLb7LlVzIhWRV5X4gQQCfPnzVe+yXpua3nuopzmKzlkit//wBu2R2H90J+pqw9T1WO3ieSVgqxqWOSPA9B9T4FafSdqyWytKMSTFp5Po8h3Y/IFV/u0HZpSlB8kVCurfZnFdEyQkRTHkkD4XP9Ieh+o/xqb0qJjau+OuSNWh+etW6Ju7cnuQsV/fjG9T+nj8xXFZCOCCPuMV+nSleT2SH8SqfuAa88HPv+nRP1lUPs56nMTNDcGVoSPhURmQKxPPjlfyqzodNjlXIEqg+heVM/3Sa6SW6j8IA+wA/hX2FqeLZhwzSvGZ217SwSIYjUL8/mfufJrarGKzUxGl8RopSlSkpSlArGaGq7vdcJur1ZdU907EgWOI+64K9pHziRS7fESODQWLSodovXW4W0M8MvvU0CTMqJhVVmKl2LEbFGAxz+8BzW5a9bxyMgEUwjlZlhmKqEndQTtT4twztO0sADigktKhmgdbs1q0t1DMG77RIoWPMzGR1SOMKx+IBcEnA4JzXQ/wA9ohG5eOZJUlWE2xVe6ZXG6NUwxVgw5DBsYB54oJHmsZqF6/1tIltvht51lW6ggkjdIyU3yRZGS21g6PhWUkZYZxXWOuKszl+6pSzW4aFgmFXdJk5BJMnwkEZxwKDv0qN6d1tHKyBopoVliaaJ5lVVkRAGfADFlwGB+IDI8V8WfW6ySwoLa4UXGTFI4iVXQLuL/j3L8PO0jcR6UEnpXJ1zqBLUR70kcyydtFiXcxfaWAxkfu+fStaDq1WhdxDP3I5ey0ARWkEvBC8MUxhgd27GPWg72azUK1nrpxBuggmEqXUUEsRWItGWZMqfj2ncrAKQTya78OvqXdGR0eOBJ3VtuQr78LwSNw7Zzzig61KjP+fURe3jjjmd7mFJ41VQT22OCznOF2g5OT9smvu360ieVFEcwiklMMdyVXtSSruG1TuLAEqwDFQpI4PIyEjrGaZqCa5q5GpTQy6j7lGlvC6DNsu9naYOczKc4CL4+dBO80NQjRuuyIrdbhZJpp2mEJijx30icKsu0kBAykNngYBNdY9aR9zb25u0JRAbnavaExIXYTu3Y3ELuxtzxmg1dS9nFtcX4vJzI7rtxEW/kgU/CduOceefWpWK4On9XLNIVSGftb3QXBRTEWjyHBwxZACpGWUA4rzsetY5HQdqZEl3dmZ1URz7QWITDFlyqkjcBkDigkdYzUY0nr6G47RSOYRzSdpJXQKjSbXYqOcn8BGcYzxXpJ1HG80So0q4vJLf4Qm2V44nZgxPOwEHkYO5PlQSSlRdeu492OzP2xce6tOUURpN3Oyozu3MC+BlQQNwzjnGNS66SIyEQXEkcUnZeZBHsE2Quz4nB4ZgpbG0H14NBKc1jNcfqy/eLT7mWI7ZI4HdTwSrBSR544Nat1rRSVwvdkkWzE3ZUR7W+IjcpODvzxgnGB86CR5r4aUA4JAPyyKhXTPVUi2cDzpczXFwSyR7YNzDaGZk2kKkQB8sQa7KRw6jCHw643xkEBJI3V13K3nawZKDvBs+KzWppmnLBGI0JIXPJ5JySxz+ZNbdApSlApSlBg1wNG6f2XN5LMiHvTq8ZwGO0RovOR8JyDUgpQcH/Ir/AOUJZjjtvaJCDn4tweRm49OGHNcXTtAuttpbSxxrDZyq/fWTcZliDCILGFBQncC2TgY4znicUoK+n6TuJLUwyQoTBeNcIGmwlyrSSsUJT4ojtk8n1x6Zr6g6UlVRLb2sMEkdzFMsPeeRplRJI3WWU5VWKynbgEDHJ54n9KCI6zaXlzaPvhjRxcW8scIlySkM0UrCSTG0M2xsY4GRkmvW80aaWWeUqF72ndgKXBKzbpWKkgYx8Y5qU0xQQvUdHkjjtJHClbSynSUYLnJgjUBUHLjKNxx/jUc6Lve3LZCcrOWTtQ9u+S5MG5Ms3ZESlVwu0sWcqOM4q1iK14NOjRi0caKzeSqKpP3IGTQc7WtMeWa0ZMYhnMj5OPh7brx8zlhxXB1Tpu5K3HbG5Zb0TNEsxhM1v21Qp3B+A7lBIzyBjPNTfFZoK5tejriOC42QQxl7u2uI7eOX4QkXa3IXZQN/wHnGCT5rrX9nd9+SWGBG95tUiKvME7EimT8RCneuJP2f3frmphTFBEum+nJYZbdpQuItOitmwc/yquGYDjlePP0rj6L0M0EkSe6wv2pt4u2nk/1YYupEI8TYIH7uRn6VYtKDS06WY9zvoiYkYJscvuiGNjtkDax5yPTFcuLQj/lGe4kRGjeCCNCcMQ0bTF+COPxrzUhpQcO70p2v7ecBe3FDOh55DOYtuBjxhG+1RaHoZo5mHukMoa5My3LzyAKjSdwh4R5kU5AxweCSOasWlBAm6Xna73xwJbbpXM08Nw+yeFgw2tBgAyHIySBgjOT4rx6e6KeB4Fa0gzBkG678rbwFZVaOI/gc7uc8DnGeKsPFKCG/5rzDSIYF2C5gEckfPwieJw6/F8jggn+kazYdKyxxacp2l4JnmuDny8kc3cK8fF/KS/pUxpQQyTpeY2TQ/DvOo+8j4uO176LjzjzsHj58VEJ9QCS3UshR7Zb2SRrX31YXdo3UD/RTGWLb0B29wCQ4bHIBuLFazafGX7hjQuPDlV3D+9jNBodTWL3NhcRRAb5YHVQ3w/EynG75ea1DosnvjS4XYbEW/nnuB2Y8Y8YPmpEBWaCAXnRUhgsC0STvaxGKSEytFuDKuWjkH7QZR54IJ8V2tCsJreKJI7aCIPMzSRrK7dqNgTu3MP5STIGfA548VJaUGBWaUoFKUoFKUoFKUoFKUoFKUoFKUoFKUoFKUoFKUoFKUoFKwai3VHVM1rdWkUcKyi6dox8ZRgyqW9Rt2/X70EqpUY0nqeU3c1pdxKsscKzqYWZ1kiJK4G4AhgRjHrXg/V88V3bRXUCIl2xSPZIWkjcKWAmUqByB5XweKCW5rNQHRdUvn1e+jcwskSwALukCpG25sr8Jy5B5zjwPSupovU888l9CY41ktJFRfjYq+5d4LHGRx9KCVUqv39os3+SE1BYI/wDWbHj3twO6IgUOOeeecV0rrq+e2Sea+thFboqGIrKrvI7sEWNlxhWJI9cDNBLqVFoOrHFxBFMsbC4LKrQs79qRRu2y5UfCRkBh6jxzUmeQAEk4AGSfkB5JoPulRKw6snuLZru1hQwDeY1d2EkyISC64BVc7TgHOfpWrqPtCYR2M9tEJYb2RIwNxWRWbPGMbcjBHJ80E3pURuerLmCEteWypI9wkFuiTBxIZPwlmx8IHOePSsx9RXY1FLSSODDRd7eryZZA21gqlfxAkeTzmgltKwKzQKUpQKUpQKUpQKUpQKUpQKUpQKUpQKUpQKUpQKUpQKiPVej3E19YSwxq0drI8jkyBS29NmFBHkZzUurGKCGyaLdHVpblUVY3tPdlfuAsrhi4k2Y8ZxxnNR+HpC+AsWaCJprS4Mkspmy1ySGG/JGQBkHB/LxVpYpigh0Wj3UGqXFxFHHJHdRwqSZNhieMFTkEEspB4xzXnBo13bX15JBHHLFeMjh2k2GF1TYQy4JYeoxzU1xTFBWC9G3o0P3HtR97uht3dUJtEwmz4z6YxUs6s6da/wBPaAnsyMEdTncI5UYMuSPIyKkeKYoODpd1eMEWeCONhjuSCQOrY89pQAeT+9jH1r2tJJ5ZbqO5hVIBhYXV9xlRlO8sP2cH+NdjFNtBCtF0e7s7E2UUaSbA6QzmQKvbYsVMqkZDLu5AznFaN10PNDb6ZBaqsi2U6TSOzhN5G4sFBB5LMfyqw8UxQRH2lTItiGlRjtmiIdMk27A5E2F5bafQec4rx6V1KynujMl4txdmIRgECIpGDuISLAIyeT5PH0rqdT6XcO8Etr22MLMTDMWCShl253KDtZfIJB81rDQ5LiaGW5t4ITBIJFZG7kjMARt3BV2qc8+c4FBKRWawKzQKUpQKUpQKUpQKUpQKUpQKUpQKUpQKUpQKUpQKUpQKUpQKUpQKUpQKUpQKUpQKUpQM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data:image/jpg;base64,/9j/4AAQSkZJRgABAQAAAQABAAD/2wCEAAkGBhQSEBQUDxQVFRQUFBcVFxQVFRQUGRQUGBgVFhYVFBgXHSYeFxkkGhQXHy8iIycpLCwsFh8xNTAqNSYsLCkBCQoKDgwOGg8PGiwcHyIpKS0qKSwsKiksMCksLC0pLCwsLCksKSwsLCksLCwpLCosLCkpKSwpKSkpKSwpLCkpKf/AABEIALEBHQMBIgACEQEDEQH/xAAcAAEAAgMBAQEAAAAAAAAAAAAABgcBBAUDAgj/xABJEAACAQMDAwEGAwMHCQYHAAABAgMABBEFEiEGEzFBBxQiUWFxMoGRQlKxIzVicnSCoRUWJDNzkrLD8EPBwtHh8QgmNFNjg7P/xAAZAQEAAwEBAAAAAAAAAAAAAAAAAQMEBQL/xAAkEQEAAgICAgIBBQAAAAAAAAAAAQIDERIhBDEiMkEFExUzUf/aAAwDAQACEQMRAD8AvGlKUClKUClKUClKUClKUClKUClKUClKUClKUClKUClKUClKUClKUCsVmlApWM0zQZpWKzQKUpQKUpQKVihNBmlYoTQZpXzur6oFKV5XE4RGZs4UFjgFjgcnAHJP0FB60qFze1/TEcpJOUYcFXilUj7grxUwimDKGUgqwBBByCDyCD6ig9KV8SSbVJOcAE8DJ4+QHmok3tX08SdoySCXOO2YJg+T4G3bmgmFK8LW6EiK65wwBG5Spwfmp5B+9e9ApWKUGaVjFMUGaVis0ClKUClKUClKUCsE1r3t6kSNJKwVFGSx8AVUHVftLmuGMdqTFF43Dh3H1P7I+g5qJnTPm8iuKN2WfqvVlrb8TTIp/dB3N/ujJrW0/ryzmYKkwDHwGBTJ+m4YqkLezLHJzz5Pkn710odOrNbyIq5n8hktPxjpe0t1tGSGI+ajd/gOaW18knKMDjzg8j7jyK4/RU7NZpvJJXK5PqAcCvLq602Re8QnZLGQdy8ZXIBDfvDn1q3n8eUOrF54cklBrNcTQtYaTMcw2zJjI9GU+HX6V2hXutotG4WVtFo3DNYrNK9PRXD6ttrmSBVsZDFKZosyAA7I9w7hIPDDb6V3KUFZe0XUL/TbMTx3zSMZUjw0FuBhs5PC+eK7OqaJqLW+6DUHL4VthhgXd4JUMqgrxnmuV7fP5rX+0xf+KrCtP9Wn9Vf4Cgri0txF1RsQsEaxMhQuzDeWwWAJIB4qzc1VusQyv1QqwOI2awwZCu4ou45KA8FvlngfWujYajc2mtR2Utw9zDcwNKplCb4nQnIDKBlTjxigsGmKgCdVG7vbqESTxwWrCL/R45GeWXneWdEbaq4wAMZ5NdDpHVLk3VxBOszwoFeC6liaIup/FE+VUMyn1xz60EX9qPREd/qVrGDskltLnEg/fi7Zj3/MfGR88H6VyfZL1zJaTnSdTyjI5SFm/Yb/AO0T+6fKnxz8iKnut/z5p39mvP8Ak1xva97NvfoveLUYu4VyMcd5Bzs/rDyp/KgsmoReWCf5xwPtG73CTn1yJAoP3wxFcv2P+0f32L3a7OLuEY+LgzION3P7Y8MPz+ddy7P/AMwQf2CX/wDqlBL6ZqI61d3l1cPbafItukIXvXTJ3G3sNwihU4BO3ksfGRUK1rqbUtEu4PfbgXlpO2NzIqOuCN2MeCAc+SCKC3by7WJGeRgqICzMeAFHJJridEdWDUbdp0XanekROckohwrH5EjnFRr2v6DJc2Esq3TpDFD3OwqjbKRyC7ZyRz48cVwPY3ot3Lpatb3zQJ3pB2xBFJzkZO5xnmguasZqCdew31vpzzwXziS3hBf+RhxMQ3xMfhypIPpxxXt7Itamu9LjluZDJI0koLtjOA5A8UE1zSqV9rOt6jpslv2r+RknLcGOFCpUrxlF5GHH6VamtadPNGPdrl7dgCdypFJuJAxuDqcDPyx5oOtWao72bdealPJdxHN1MNqx79scMWGYNJIyjgcDAGSf1Nd/pyLXY9SUahIjWrBnkZQhjVQPC8BkOcefrQWjms1X2idRz6vNMbSU29lA/bEqKrS3D+SVLghEH2zyK1erNZvNGMdw07XdmzhJElVBLGTkhkdAMjg8EUFl1gmvCwvFliSSM5SRVdT81YAg/wCNczrDVvdrKaUHDBML/Xb4V/xOfyo82txiZVh7TerTcTmCJv5GI4OPEkg8k/QeB9iflW3ovsxd7QyucTMA0cZ4wPPx/Vh+nFQ3p+ESXkCycq0yBs+oLDOfvX6OXxVeuXtycOOPJta91JJprRttdSrDyCMGuhFaVItdBur3txDOwbM/XyxP0Hj8qzd6IYWCkg5Gc+K5tsczMz+E18eKz16fGm384jWCHAyThh5GTk/apZqNoZI0ibncV3n+iuGb9SAPzqOWyNGQycEV3r/WgkG4EbyvA+v/AKVrxTqvbbj1Fe3lr0HbaO4TzEwD49YmIDD8s5/Kuhb6sjSvEG/lEAJXxwRkEfMVo2M5uLNu55ZXUn54BGajut3Pu97Yz+O4gjk+qnaOfsWz+VWxOu4/Kb34fKPSeg1mvla+quaSlKwTQV17aLGe6tEt7S3lmfupIWRRtVV3cFiRzkjipvpF0XhQlHjO0ApIu1gRwcjn+NfOra7b2wBuZY4w3C72ALH5KPLH7VoJ1zZEgG4RCfHdDQg/YyhQaCKtHOeohde63HYFt7v3Ngxv3E7sbs7PrX1rcc51+2uUtbhoIYXieQIMbm3YKjOWXkc1PrHUIpl3wOsi5K7kIYblOCMjg4NbO2gra00y40vU7qZIJLizvW7jdkb5IJeScx+WX4jyv0+VTPTNVknckQvFCB+KZe27vnwsfkKBnJbGSRgetdbbWGHHAoIhrf8APunf2a8/5NTDFVnrDapJq1tdRae3Yt45I9jT2wdxLje3DkLjC4Gf2frVjWM7PGrOjRsfMblCy/QlCVP5Ggp32t9DSW0w1XTMrJGweZU9CP8AtgB6ejD8/nXS6I61TU9TtplG2RbCVJU/ck7iHj+ifI/9KtSSMEEEAgjBBGQQfII9arjpf2ZHT9ZkuLcD3SWFwBkZikLKe3g8leMg/kfFB1de9oYjvVsLKH3i8bll3COOIYyWkfBPjnAH/lVd+3eC6FvateSxNmVgIoYyqJ8Iyd7ks5/QfSuv1F0rfWOtnUrGA3Ucv441IDruUK6/P0yCM/WvD2j6BqurQQstmIVSQlbcyRmXkcySMSFUcABRz6mgm/Wn8wT/ANjH/Atcn2BfzOv+3l/iK7tvZy3umyW11A9s7Qdk7micZ2Y3IY2OQCAeQPzqD+z86rpSPZPpzzp3C0csciIgLYzlm42nAPOCOeKCde1D+Z73/YN/3VxfYT/M0X+1m/4zUluNIlurCSC+KB543Vu0Dtj3Z2qpbl9vHPG7GcCq16NGr6OHtDYNdw7y0ckThQM+SGOfhOM4YAg5+dB5f/Ed+LT/AOtL/wAmrpj/AAj7VSftO6Q1W+NtK0IZwX/0eJlZLdfgI3SHG+RiDkjj4QB6k2dFrlybbf7hMJRheyZbYc7c7t/cxszx8/pQVn7AP/q9S/rL/wAclWh1yWGm3ZjzuFvJjH9U5x+Warn2WdNajp1zcPc2TFbkjLJNbHYdxOSDIMj4vT5Vb7x7lKsMgggg+oPBBoKa9g+kw3FhKHModJzkJPPEMMqlTtjcD0POPSrEvvZ3ZzJsnWWRMg7XublxkeDhpMVAoOhr/Rb17jSYxdWsv47fcFdVzkAZ8lfRhn6ipnF1Vezrtt9OmhkPBkuzGkUf9IhWLyY+QAz9KCTaZp6QQpFCu2ONQqrknCjwMnmod7X5SLBQP2p0B/IO38QKmGl2jRQojyNKwHxSPjLscknA4HJ4HoOKivtZtS+nEj/s5Ec/bJT/AMdRKjyP67a/xxPZZodtPas0katKk+dx/Eu0IyYI5A8/41YKXOLgxn9pA6/kdr/xX9aofpXqqSxm3x8q3Dxk8MB459GHoatyXUzc20d3Ajq0TFtjgqWXGJFHzBHII44rxvrpk8TLWaaj3DvWmlxxs7IuGdizHzknn8hz4rW1wR7QX/F+z8//AGrcsbxZY1kQ5VhkH/r1rl3eiPLcMzthMDbjz9R9Ki31+MN0/Xpod0Yrl3jCvu/kEcjIDnacZrm3F1WG9tdMl7fh2dB6lWLbDIvws2A4PjcfUfc1HfaTqgaVUj8Qrj+9nP8AhtFaN3PXEucySKg5LsF+5Y4/76Y8s2+LFm8iZrwX5aPlFPzUH9RXtXnAuFA+QA/SvSum7VfUFcTrLqNbGymuXGe2vwr+854RfzJrt1W/t+Rjo52+BPEW+2WH8SKPTZ9l2il4F1C8Pcu7oF+43PaiJOyOLP4Fxzx86mmp6bHPE0U6CSNxhlYZBH/n9a4vs4u1k0myZfHu8a/mo2sP1U1JDQRroDpw2Fn7ufCTSlDnOY2clCfrg132vUDbS6hv3Syg/pmoR7YOqZbOzRLY7ZrmUQq48oD+Jh9eQPzrsaf0FZpbCF4I5CVG+R1DSO+OXMh+LdnJznigkbSAcnivhbpTnDAgeSCDj7/Kq19nt+zXN/pN4e/HbNmMy/GTDuwEcn8WMqRn61wvZF0vFO2oLNloI7oqLfxGx+IBpAPxgDgKePJxQXRFcKwyhDD5ggj9RSW5VMbyFzwMkDn5c1VNjaLp3U8drZfydvd2xkeEE7A4EpDID45iH+8a8uoupUs9bnOsQGW1ljjW2lMYlSJQPjAU8ZLE7sfFwPSgt1ZQfBzj5c49ef8Ar1r4a8QNtLKGP7JYA/p5qr9W1mLTdIurnS5VkS5uAYCvxCJpFRSOefh2sQD4yBjiujY6FC1mscunSys8YLTt2GldyoJk7hfeGycjkYoLBeYD8RA+5Ar5F0m3duXaPLZGB+dQHRNCnk0iWHWYhI8Ky9ppCsjGMIdjEjOGHjPniox7LeiItQ0cLdySmLuybIo37aqc8scfjb78Cgub3hfmOfqKz3RjORj51WHXPswiTRilqGM1qm9JSTvdVJZ0JHkYJwPTHFbWlXsF509CscafyqrbrH6LcE7Cw+RU7pM/QmgsXvjGcjA9c8frRJQ3KkEfMc/wqIXXRVnEircFFsokGIWYojzeGlnOR3DtCgA/0j6jEP6VuYrXqL3bTmPudxbmQx/H21kUMd0W70ynkcfER6cBbpukzjcuT6ZGf0rK3Sk7Qylh5XIyPuKp3q/QYx1PYpB/IGaJmd4gFYk97cQfRiuRu885rY9rPS1vYWaXtgnYuIZo8SIWy4bOe4Scv4HJ58/Ogt7NeK3qEkBlJHkBgSPuKrzrPqCSe402wR2jF6FlndDtbtAZMasORuw3j5VI9V6As5rZoUgjiOwhJI1COjYIDB1+I+mcnmgkQuF+Y/UVkygckj9RVQ+1DoIR6XDPGo79okQmKZHdjUKrbsecEA/bNSTVPd9S06yjjQbLpotgHBhRBvlKkfhIVCn96gnivnxWpq+nLPBJE/4ZEKn6ZHn8jz+Vemn6fHDGI4UCIvhVGAK2KImNxp+Zr6zaGR45Bh0Yqw+o9atDoX2jmZ0trlQGI2rIOAxA4DD0J+Y9fSvb2mdEGce8265lUYdR5kUeCPmwH6j7VUasVORkEHz4II/hVf1lwrc/Fydel9NGbKQugJtpDl1HJhY+WA/cPr8q73vK7N4IK43ZHIx5zVLaR7T7qIbZCsy+MSD4sfLcPP5117T2jRAMvadEcENGGVlGfJjzgr9vH2rxvj6bK+bj17Y1DVA8ruvAZiR9q0Zbyuvo3QssxDNIohYBldTuLA+MD0/OumfZsUkV1myqsGKtHnIBBI4PP6Vi/Yvadyz8Mt+9IZHBLO22BGdvOFHgfU+BW90H0+8moZmRlFv8TBgR8fOwc/739361Y765Grdq3QvKf2FXbj6uSBtFdW1hIHxYLHyQMc/IfQVrxYq19drsfhV5Rbe9PdRWaUrS6hXP17RY7u3kt5hlJVKn5j5EfUEAj7V0KUFQdKte6Cz211BLcWRctHPApcx587kHIB8kfPOM5qZp18kwxZW9zNIfAMLwqD/+SSQAKP1qV4ptoK76z6AnvNPwZA14k3vK8kIHxjspn8KBQAD8xn1rs2XXCCAe8RTx3AUB4OzIzGTHIQqNrAnwc4qV4pigrvoXp+W2kvdSv0ZJbp9whUGRoot2QpC5JY5HA8Yrm+x1ZIZr1LiCeI3FwZYy8TqpX4/LYwpx8/nVq7aztoKk1q4c9S212tvctbwwNE8ggkwGInGQMZIBkXnFSWPXw73cOp27m3E7CGRoGeN49qEKQASGBJ5I5+eRU221jZQVBZezAz6fqMMQaGKe5E1mkmQVCDhmB5VWyQM84AJrv9H9avBbpbanBcRXEKiPcIZJUlC8KyNGCMkCrB2020EZ1DWJDZzvJBIodWSGNUZ5WyhAMirnZk+noPNR/wBiSvDYe73EU0Uqu74kjZQVYjBDEYP2qxttNtB8uuQQRkEYI+Y+VVl7POjJrTUbuN8+6QzGW3BHBeVcbgf6MeV+5NWfimKCruu4ZYtas7qeGS4sY4yu2NDKIpjuG8xjyclSD9PpWnPPM/UVtfG0uVthbGMN2mZgCJgGZFyV5bx5xg1buKxtoKm6jnd+orO5S3uGggjKPIIJCAx7o4GMkDcORXR9tQe4073e2hmlld45AEicgKMnLHGAfp5qydtNtBUnVmh3E6WGoafFIbiyVFeB0aN2ACkhQwG7B3D6hql1h1+kyDt210ZyP9QYHXa3yaRgEC/XNS0rQig0vdTLb7LlVzIhWRV5X4gQQCfPnzVe+yXpua3nuopzmKzlkit//wBu2R2H90J+pqw9T1WO3ieSVgqxqWOSPA9B9T4FafSdqyWytKMSTFp5Po8h3Y/IFV/u0HZpSlB8kVCurfZnFdEyQkRTHkkD4XP9Ieh+o/xqb0qJjau+OuSNWh+etW6Ju7cnuQsV/fjG9T+nj8xXFZCOCCPuMV+nSleT2SH8SqfuAa88HPv+nRP1lUPs56nMTNDcGVoSPhURmQKxPPjlfyqzodNjlXIEqg+heVM/3Sa6SW6j8IA+wA/hX2FqeLZhwzSvGZ217SwSIYjUL8/mfufJrarGKzUxGl8RopSlSkpSlArGaGq7vdcJur1ZdU907EgWOI+64K9pHziRS7fESODQWLSodovXW4W0M8MvvU0CTMqJhVVmKl2LEbFGAxz+8BzW5a9bxyMgEUwjlZlhmKqEndQTtT4twztO0sADigktKhmgdbs1q0t1DMG77RIoWPMzGR1SOMKx+IBcEnA4JzXQ/wA9ohG5eOZJUlWE2xVe6ZXG6NUwxVgw5DBsYB54oJHmsZqF6/1tIltvht51lW6ggkjdIyU3yRZGS21g6PhWUkZYZxXWOuKszl+6pSzW4aFgmFXdJk5BJMnwkEZxwKDv0qN6d1tHKyBopoVliaaJ5lVVkRAGfADFlwGB+IDI8V8WfW6ySwoLa4UXGTFI4iVXQLuL/j3L8PO0jcR6UEnpXJ1zqBLUR70kcyydtFiXcxfaWAxkfu+fStaDq1WhdxDP3I5ey0ARWkEvBC8MUxhgd27GPWg72azUK1nrpxBuggmEqXUUEsRWItGWZMqfj2ncrAKQTya78OvqXdGR0eOBJ3VtuQr78LwSNw7Zzzig61KjP+fURe3jjjmd7mFJ41VQT22OCznOF2g5OT9smvu360ieVFEcwiklMMdyVXtSSruG1TuLAEqwDFQpI4PIyEjrGaZqCa5q5GpTQy6j7lGlvC6DNsu9naYOczKc4CL4+dBO80NQjRuuyIrdbhZJpp2mEJijx30icKsu0kBAykNngYBNdY9aR9zb25u0JRAbnavaExIXYTu3Y3ELuxtzxmg1dS9nFtcX4vJzI7rtxEW/kgU/CduOceefWpWK4On9XLNIVSGftb3QXBRTEWjyHBwxZACpGWUA4rzsetY5HQdqZEl3dmZ1URz7QWITDFlyqkjcBkDigkdYzUY0nr6G47RSOYRzSdpJXQKjSbXYqOcn8BGcYzxXpJ1HG80So0q4vJLf4Qm2V44nZgxPOwEHkYO5PlQSSlRdeu492OzP2xce6tOUURpN3Oyozu3MC+BlQQNwzjnGNS66SIyEQXEkcUnZeZBHsE2Quz4nB4ZgpbG0H14NBKc1jNcfqy/eLT7mWI7ZI4HdTwSrBSR544Nat1rRSVwvdkkWzE3ZUR7W+IjcpODvzxgnGB86CR5r4aUA4JAPyyKhXTPVUi2cDzpczXFwSyR7YNzDaGZk2kKkQB8sQa7KRw6jCHw643xkEBJI3V13K3nawZKDvBs+KzWppmnLBGI0JIXPJ5JySxz+ZNbdApSlApSlBg1wNG6f2XN5LMiHvTq8ZwGO0RovOR8JyDUgpQcH/Ir/AOUJZjjtvaJCDn4tweRm49OGHNcXTtAuttpbSxxrDZyq/fWTcZliDCILGFBQncC2TgY4znicUoK+n6TuJLUwyQoTBeNcIGmwlyrSSsUJT4ojtk8n1x6Zr6g6UlVRLb2sMEkdzFMsPeeRplRJI3WWU5VWKynbgEDHJ54n9KCI6zaXlzaPvhjRxcW8scIlySkM0UrCSTG0M2xsY4GRkmvW80aaWWeUqF72ndgKXBKzbpWKkgYx8Y5qU0xQQvUdHkjjtJHClbSynSUYLnJgjUBUHLjKNxx/jUc6Lve3LZCcrOWTtQ9u+S5MG5Ms3ZESlVwu0sWcqOM4q1iK14NOjRi0caKzeSqKpP3IGTQc7WtMeWa0ZMYhnMj5OPh7brx8zlhxXB1Tpu5K3HbG5Zb0TNEsxhM1v21Qp3B+A7lBIzyBjPNTfFZoK5tejriOC42QQxl7u2uI7eOX4QkXa3IXZQN/wHnGCT5rrX9nd9+SWGBG95tUiKvME7EimT8RCneuJP2f3frmphTFBEum+nJYZbdpQuItOitmwc/yquGYDjlePP0rj6L0M0EkSe6wv2pt4u2nk/1YYupEI8TYIH7uRn6VYtKDS06WY9zvoiYkYJscvuiGNjtkDax5yPTFcuLQj/lGe4kRGjeCCNCcMQ0bTF+COPxrzUhpQcO70p2v7ecBe3FDOh55DOYtuBjxhG+1RaHoZo5mHukMoa5My3LzyAKjSdwh4R5kU5AxweCSOasWlBAm6Xna73xwJbbpXM08Nw+yeFgw2tBgAyHIySBgjOT4rx6e6KeB4Fa0gzBkG678rbwFZVaOI/gc7uc8DnGeKsPFKCG/5rzDSIYF2C5gEckfPwieJw6/F8jggn+kazYdKyxxacp2l4JnmuDny8kc3cK8fF/KS/pUxpQQyTpeY2TQ/DvOo+8j4uO176LjzjzsHj58VEJ9QCS3UshR7Zb2SRrX31YXdo3UD/RTGWLb0B29wCQ4bHIBuLFazafGX7hjQuPDlV3D+9jNBodTWL3NhcRRAb5YHVQ3w/EynG75ea1DosnvjS4XYbEW/nnuB2Y8Y8YPmpEBWaCAXnRUhgsC0STvaxGKSEytFuDKuWjkH7QZR54IJ8V2tCsJreKJI7aCIPMzSRrK7dqNgTu3MP5STIGfA548VJaUGBWaUoFKUoFKUoFKUoFKUoFKUoFKUoFKUoFKUoFKUoFKUoFKwai3VHVM1rdWkUcKyi6dox8ZRgyqW9Rt2/X70EqpUY0nqeU3c1pdxKsscKzqYWZ1kiJK4G4AhgRjHrXg/V88V3bRXUCIl2xSPZIWkjcKWAmUqByB5XweKCW5rNQHRdUvn1e+jcwskSwALukCpG25sr8Jy5B5zjwPSupovU888l9CY41ktJFRfjYq+5d4LHGRx9KCVUqv39os3+SE1BYI/wDWbHj3twO6IgUOOeeecV0rrq+e2Sea+thFboqGIrKrvI7sEWNlxhWJI9cDNBLqVFoOrHFxBFMsbC4LKrQs79qRRu2y5UfCRkBh6jxzUmeQAEk4AGSfkB5JoPulRKw6snuLZru1hQwDeY1d2EkyISC64BVc7TgHOfpWrqPtCYR2M9tEJYb2RIwNxWRWbPGMbcjBHJ80E3pURuerLmCEteWypI9wkFuiTBxIZPwlmx8IHOePSsx9RXY1FLSSODDRd7eryZZA21gqlfxAkeTzmgltKwKzQKUpQKUpQKUpQKUpQKUpQKUpQKUpQKUpQKUpQKUpQKiPVej3E19YSwxq0drI8jkyBS29NmFBHkZzUurGKCGyaLdHVpblUVY3tPdlfuAsrhi4k2Y8ZxxnNR+HpC+AsWaCJprS4Mkspmy1ySGG/JGQBkHB/LxVpYpigh0Wj3UGqXFxFHHJHdRwqSZNhieMFTkEEspB4xzXnBo13bX15JBHHLFeMjh2k2GF1TYQy4JYeoxzU1xTFBWC9G3o0P3HtR97uht3dUJtEwmz4z6YxUs6s6da/wBPaAnsyMEdTncI5UYMuSPIyKkeKYoODpd1eMEWeCONhjuSCQOrY89pQAeT+9jH1r2tJJ5ZbqO5hVIBhYXV9xlRlO8sP2cH+NdjFNtBCtF0e7s7E2UUaSbA6QzmQKvbYsVMqkZDLu5AznFaN10PNDb6ZBaqsi2U6TSOzhN5G4sFBB5LMfyqw8UxQRH2lTItiGlRjtmiIdMk27A5E2F5bafQec4rx6V1KynujMl4txdmIRgECIpGDuISLAIyeT5PH0rqdT6XcO8Etr22MLMTDMWCShl253KDtZfIJB81rDQ5LiaGW5t4ITBIJFZG7kjMARt3BV2qc8+c4FBKRWawKzQKUpQKUpQKUpQKUpQKUpQKUpQKUpQKUpQKUpQKUpQKUpQKUpQKUpQKUpQKUpQKUpQM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g;base64,/9j/4AAQSkZJRgABAQAAAQABAAD/2wCEAAkGBhQSEBQUDxQVFRQUFBcVFxQVFRQUGRQUGBgVFhYVFBgXHSYeFxkkGhQXHy8iIycpLCwsFh8xNTAqNSYsLCkBCQoKDgwOGg8PGiwcHyIpKS0qKSwsKiksMCksLC0pLCwsLCksKSwsLCksLCwpLCosLCkpKSwpKSkpKSwpLCkpKf/AABEIALEBHQMBIgACEQEDEQH/xAAcAAEAAgMBAQEAAAAAAAAAAAAABgcBBAUDAgj/xABJEAACAQMDAwEGAwMHCQYHAAABAgMABBEFEiEGEzFBBxQiUWFxMoGRQlKxIzVicnSCoRUWJDNzkrLD8EPBwtHh8QgmNFNjg7P/xAAZAQEAAwEBAAAAAAAAAAAAAAAAAQMEBQL/xAAkEQEAAgICAgIBBQAAAAAAAAAAAQIDERIhBDEiMkEFExUzUf/aAAwDAQACEQMRAD8AvGlKUClKUClKUClKUClKUClKUClKUClKUClKUClKUClKUClKUClKUCsVmlApWM0zQZpWKzQKUpQKUpQKVihNBmlYoTQZpXzur6oFKV5XE4RGZs4UFjgFjgcnAHJP0FB60qFze1/TEcpJOUYcFXilUj7grxUwimDKGUgqwBBByCDyCD6ig9KV8SSbVJOcAE8DJ4+QHmok3tX08SdoySCXOO2YJg+T4G3bmgmFK8LW6EiK65wwBG5Spwfmp5B+9e9ApWKUGaVjFMUGaVis0ClKUClKUClKUCsE1r3t6kSNJKwVFGSx8AVUHVftLmuGMdqTFF43Dh3H1P7I+g5qJnTPm8iuKN2WfqvVlrb8TTIp/dB3N/ujJrW0/ryzmYKkwDHwGBTJ+m4YqkLezLHJzz5Pkn710odOrNbyIq5n8hktPxjpe0t1tGSGI+ajd/gOaW18knKMDjzg8j7jyK4/RU7NZpvJJXK5PqAcCvLq602Re8QnZLGQdy8ZXIBDfvDn1q3n8eUOrF54cklBrNcTQtYaTMcw2zJjI9GU+HX6V2hXutotG4WVtFo3DNYrNK9PRXD6ttrmSBVsZDFKZosyAA7I9w7hIPDDb6V3KUFZe0XUL/TbMTx3zSMZUjw0FuBhs5PC+eK7OqaJqLW+6DUHL4VthhgXd4JUMqgrxnmuV7fP5rX+0xf+KrCtP9Wn9Vf4Cgri0txF1RsQsEaxMhQuzDeWwWAJIB4qzc1VusQyv1QqwOI2awwZCu4ou45KA8FvlngfWujYajc2mtR2Utw9zDcwNKplCb4nQnIDKBlTjxigsGmKgCdVG7vbqESTxwWrCL/R45GeWXneWdEbaq4wAMZ5NdDpHVLk3VxBOszwoFeC6liaIup/FE+VUMyn1xz60EX9qPREd/qVrGDskltLnEg/fi7Zj3/MfGR88H6VyfZL1zJaTnSdTyjI5SFm/Yb/AO0T+6fKnxz8iKnut/z5p39mvP8Ak1xva97NvfoveLUYu4VyMcd5Bzs/rDyp/KgsmoReWCf5xwPtG73CTn1yJAoP3wxFcv2P+0f32L3a7OLuEY+LgzION3P7Y8MPz+ddy7P/AMwQf2CX/wDqlBL6ZqI61d3l1cPbafItukIXvXTJ3G3sNwihU4BO3ksfGRUK1rqbUtEu4PfbgXlpO2NzIqOuCN2MeCAc+SCKC3by7WJGeRgqICzMeAFHJJridEdWDUbdp0XanekROckohwrH5EjnFRr2v6DJc2Esq3TpDFD3OwqjbKRyC7ZyRz48cVwPY3ot3Lpatb3zQJ3pB2xBFJzkZO5xnmguasZqCdew31vpzzwXziS3hBf+RhxMQ3xMfhypIPpxxXt7Itamu9LjluZDJI0koLtjOA5A8UE1zSqV9rOt6jpslv2r+RknLcGOFCpUrxlF5GHH6VamtadPNGPdrl7dgCdypFJuJAxuDqcDPyx5oOtWao72bdealPJdxHN1MNqx79scMWGYNJIyjgcDAGSf1Nd/pyLXY9SUahIjWrBnkZQhjVQPC8BkOcefrQWjms1X2idRz6vNMbSU29lA/bEqKrS3D+SVLghEH2zyK1erNZvNGMdw07XdmzhJElVBLGTkhkdAMjg8EUFl1gmvCwvFliSSM5SRVdT81YAg/wCNczrDVvdrKaUHDBML/Xb4V/xOfyo82txiZVh7TerTcTmCJv5GI4OPEkg8k/QeB9iflW3ovsxd7QyucTMA0cZ4wPPx/Vh+nFQ3p+ESXkCycq0yBs+oLDOfvX6OXxVeuXtycOOPJta91JJprRttdSrDyCMGuhFaVItdBur3txDOwbM/XyxP0Hj8qzd6IYWCkg5Gc+K5tsczMz+E18eKz16fGm384jWCHAyThh5GTk/apZqNoZI0ibncV3n+iuGb9SAPzqOWyNGQycEV3r/WgkG4EbyvA+v/AKVrxTqvbbj1Fe3lr0HbaO4TzEwD49YmIDD8s5/Kuhb6sjSvEG/lEAJXxwRkEfMVo2M5uLNu55ZXUn54BGajut3Pu97Yz+O4gjk+qnaOfsWz+VWxOu4/Kb34fKPSeg1mvla+quaSlKwTQV17aLGe6tEt7S3lmfupIWRRtVV3cFiRzkjipvpF0XhQlHjO0ApIu1gRwcjn+NfOra7b2wBuZY4w3C72ALH5KPLH7VoJ1zZEgG4RCfHdDQg/YyhQaCKtHOeohde63HYFt7v3Ngxv3E7sbs7PrX1rcc51+2uUtbhoIYXieQIMbm3YKjOWXkc1PrHUIpl3wOsi5K7kIYblOCMjg4NbO2gra00y40vU7qZIJLizvW7jdkb5IJeScx+WX4jyv0+VTPTNVknckQvFCB+KZe27vnwsfkKBnJbGSRgetdbbWGHHAoIhrf8APunf2a8/5NTDFVnrDapJq1tdRae3Yt45I9jT2wdxLje3DkLjC4Gf2frVjWM7PGrOjRsfMblCy/QlCVP5Ggp32t9DSW0w1XTMrJGweZU9CP8AtgB6ejD8/nXS6I61TU9TtplG2RbCVJU/ck7iHj+ifI/9KtSSMEEEAgjBBGQQfII9arjpf2ZHT9ZkuLcD3SWFwBkZikLKe3g8leMg/kfFB1de9oYjvVsLKH3i8bll3COOIYyWkfBPjnAH/lVd+3eC6FvateSxNmVgIoYyqJ8Iyd7ks5/QfSuv1F0rfWOtnUrGA3Ucv441IDruUK6/P0yCM/WvD2j6BqurQQstmIVSQlbcyRmXkcySMSFUcABRz6mgm/Wn8wT/ANjH/Atcn2BfzOv+3l/iK7tvZy3umyW11A9s7Qdk7micZ2Y3IY2OQCAeQPzqD+z86rpSPZPpzzp3C0csciIgLYzlm42nAPOCOeKCde1D+Z73/YN/3VxfYT/M0X+1m/4zUluNIlurCSC+KB543Vu0Dtj3Z2qpbl9vHPG7GcCq16NGr6OHtDYNdw7y0ckThQM+SGOfhOM4YAg5+dB5f/Ed+LT/AOtL/wAmrpj/AAj7VSftO6Q1W+NtK0IZwX/0eJlZLdfgI3SHG+RiDkjj4QB6k2dFrlybbf7hMJRheyZbYc7c7t/cxszx8/pQVn7AP/q9S/rL/wAclWh1yWGm3ZjzuFvJjH9U5x+Warn2WdNajp1zcPc2TFbkjLJNbHYdxOSDIMj4vT5Vb7x7lKsMgggg+oPBBoKa9g+kw3FhKHModJzkJPPEMMqlTtjcD0POPSrEvvZ3ZzJsnWWRMg7XublxkeDhpMVAoOhr/Rb17jSYxdWsv47fcFdVzkAZ8lfRhn6ipnF1Vezrtt9OmhkPBkuzGkUf9IhWLyY+QAz9KCTaZp6QQpFCu2ONQqrknCjwMnmod7X5SLBQP2p0B/IO38QKmGl2jRQojyNKwHxSPjLscknA4HJ4HoOKivtZtS+nEj/s5Ec/bJT/AMdRKjyP67a/xxPZZodtPas0katKk+dx/Eu0IyYI5A8/41YKXOLgxn9pA6/kdr/xX9aofpXqqSxm3x8q3Dxk8MB459GHoatyXUzc20d3Ajq0TFtjgqWXGJFHzBHII44rxvrpk8TLWaaj3DvWmlxxs7IuGdizHzknn8hz4rW1wR7QX/F+z8//AGrcsbxZY1kQ5VhkH/r1rl3eiPLcMzthMDbjz9R9Ki31+MN0/Xpod0Yrl3jCvu/kEcjIDnacZrm3F1WG9tdMl7fh2dB6lWLbDIvws2A4PjcfUfc1HfaTqgaVUj8Qrj+9nP8AhtFaN3PXEucySKg5LsF+5Y4/76Y8s2+LFm8iZrwX5aPlFPzUH9RXtXnAuFA+QA/SvSum7VfUFcTrLqNbGymuXGe2vwr+854RfzJrt1W/t+Rjo52+BPEW+2WH8SKPTZ9l2il4F1C8Pcu7oF+43PaiJOyOLP4Fxzx86mmp6bHPE0U6CSNxhlYZBH/n9a4vs4u1k0myZfHu8a/mo2sP1U1JDQRroDpw2Fn7ufCTSlDnOY2clCfrg132vUDbS6hv3Syg/pmoR7YOqZbOzRLY7ZrmUQq48oD+Jh9eQPzrsaf0FZpbCF4I5CVG+R1DSO+OXMh+LdnJznigkbSAcnivhbpTnDAgeSCDj7/Kq19nt+zXN/pN4e/HbNmMy/GTDuwEcn8WMqRn61wvZF0vFO2oLNloI7oqLfxGx+IBpAPxgDgKePJxQXRFcKwyhDD5ggj9RSW5VMbyFzwMkDn5c1VNjaLp3U8drZfydvd2xkeEE7A4EpDID45iH+8a8uoupUs9bnOsQGW1ljjW2lMYlSJQPjAU8ZLE7sfFwPSgt1ZQfBzj5c49ef8Ar1r4a8QNtLKGP7JYA/p5qr9W1mLTdIurnS5VkS5uAYCvxCJpFRSOefh2sQD4yBjiujY6FC1mscunSys8YLTt2GldyoJk7hfeGycjkYoLBeYD8RA+5Ar5F0m3duXaPLZGB+dQHRNCnk0iWHWYhI8Ky9ppCsjGMIdjEjOGHjPniox7LeiItQ0cLdySmLuybIo37aqc8scfjb78Cgub3hfmOfqKz3RjORj51WHXPswiTRilqGM1qm9JSTvdVJZ0JHkYJwPTHFbWlXsF509CscafyqrbrH6LcE7Cw+RU7pM/QmgsXvjGcjA9c8frRJQ3KkEfMc/wqIXXRVnEircFFsokGIWYojzeGlnOR3DtCgA/0j6jEP6VuYrXqL3bTmPudxbmQx/H21kUMd0W70ynkcfER6cBbpukzjcuT6ZGf0rK3Sk7Qylh5XIyPuKp3q/QYx1PYpB/IGaJmd4gFYk97cQfRiuRu885rY9rPS1vYWaXtgnYuIZo8SIWy4bOe4Scv4HJ58/Ogt7NeK3qEkBlJHkBgSPuKrzrPqCSe402wR2jF6FlndDtbtAZMasORuw3j5VI9V6As5rZoUgjiOwhJI1COjYIDB1+I+mcnmgkQuF+Y/UVkygckj9RVQ+1DoIR6XDPGo79okQmKZHdjUKrbsecEA/bNSTVPd9S06yjjQbLpotgHBhRBvlKkfhIVCn96gnivnxWpq+nLPBJE/4ZEKn6ZHn8jz+Vemn6fHDGI4UCIvhVGAK2KImNxp+Zr6zaGR45Bh0Yqw+o9atDoX2jmZ0trlQGI2rIOAxA4DD0J+Y9fSvb2mdEGce8265lUYdR5kUeCPmwH6j7VUasVORkEHz4II/hVf1lwrc/Fydel9NGbKQugJtpDl1HJhY+WA/cPr8q73vK7N4IK43ZHIx5zVLaR7T7qIbZCsy+MSD4sfLcPP5117T2jRAMvadEcENGGVlGfJjzgr9vH2rxvj6bK+bj17Y1DVA8ruvAZiR9q0Zbyuvo3QssxDNIohYBldTuLA+MD0/OumfZsUkV1myqsGKtHnIBBI4PP6Vi/Yvadyz8Mt+9IZHBLO22BGdvOFHgfU+BW90H0+8moZmRlFv8TBgR8fOwc/739361Y765Grdq3QvKf2FXbj6uSBtFdW1hIHxYLHyQMc/IfQVrxYq19drsfhV5Rbe9PdRWaUrS6hXP17RY7u3kt5hlJVKn5j5EfUEAj7V0KUFQdKte6Cz211BLcWRctHPApcx587kHIB8kfPOM5qZp18kwxZW9zNIfAMLwqD/+SSQAKP1qV4ptoK76z6AnvNPwZA14k3vK8kIHxjspn8KBQAD8xn1rs2XXCCAe8RTx3AUB4OzIzGTHIQqNrAnwc4qV4pigrvoXp+W2kvdSv0ZJbp9whUGRoot2QpC5JY5HA8Yrm+x1ZIZr1LiCeI3FwZYy8TqpX4/LYwpx8/nVq7aztoKk1q4c9S212tvctbwwNE8ggkwGInGQMZIBkXnFSWPXw73cOp27m3E7CGRoGeN49qEKQASGBJ5I5+eRU221jZQVBZezAz6fqMMQaGKe5E1mkmQVCDhmB5VWyQM84AJrv9H9avBbpbanBcRXEKiPcIZJUlC8KyNGCMkCrB2020EZ1DWJDZzvJBIodWSGNUZ5WyhAMirnZk+noPNR/wBiSvDYe73EU0Uqu74kjZQVYjBDEYP2qxttNtB8uuQQRkEYI+Y+VVl7POjJrTUbuN8+6QzGW3BHBeVcbgf6MeV+5NWfimKCruu4ZYtas7qeGS4sY4yu2NDKIpjuG8xjyclSD9PpWnPPM/UVtfG0uVthbGMN2mZgCJgGZFyV5bx5xg1buKxtoKm6jnd+orO5S3uGggjKPIIJCAx7o4GMkDcORXR9tQe4073e2hmlld45AEicgKMnLHGAfp5qydtNtBUnVmh3E6WGoafFIbiyVFeB0aN2ACkhQwG7B3D6hql1h1+kyDt210ZyP9QYHXa3yaRgEC/XNS0rQig0vdTLb7LlVzIhWRV5X4gQQCfPnzVe+yXpua3nuopzmKzlkit//wBu2R2H90J+pqw9T1WO3ieSVgqxqWOSPA9B9T4FafSdqyWytKMSTFp5Po8h3Y/IFV/u0HZpSlB8kVCurfZnFdEyQkRTHkkD4XP9Ieh+o/xqb0qJjau+OuSNWh+etW6Ju7cnuQsV/fjG9T+nj8xXFZCOCCPuMV+nSleT2SH8SqfuAa88HPv+nRP1lUPs56nMTNDcGVoSPhURmQKxPPjlfyqzodNjlXIEqg+heVM/3Sa6SW6j8IA+wA/hX2FqeLZhwzSvGZ217SwSIYjUL8/mfufJrarGKzUxGl8RopSlSkpSlArGaGq7vdcJur1ZdU907EgWOI+64K9pHziRS7fESODQWLSodovXW4W0M8MvvU0CTMqJhVVmKl2LEbFGAxz+8BzW5a9bxyMgEUwjlZlhmKqEndQTtT4twztO0sADigktKhmgdbs1q0t1DMG77RIoWPMzGR1SOMKx+IBcEnA4JzXQ/wA9ohG5eOZJUlWE2xVe6ZXG6NUwxVgw5DBsYB54oJHmsZqF6/1tIltvht51lW6ggkjdIyU3yRZGS21g6PhWUkZYZxXWOuKszl+6pSzW4aFgmFXdJk5BJMnwkEZxwKDv0qN6d1tHKyBopoVliaaJ5lVVkRAGfADFlwGB+IDI8V8WfW6ySwoLa4UXGTFI4iVXQLuL/j3L8PO0jcR6UEnpXJ1zqBLUR70kcyydtFiXcxfaWAxkfu+fStaDq1WhdxDP3I5ey0ARWkEvBC8MUxhgd27GPWg72azUK1nrpxBuggmEqXUUEsRWItGWZMqfj2ncrAKQTya78OvqXdGR0eOBJ3VtuQr78LwSNw7Zzzig61KjP+fURe3jjjmd7mFJ41VQT22OCznOF2g5OT9smvu360ieVFEcwiklMMdyVXtSSruG1TuLAEqwDFQpI4PIyEjrGaZqCa5q5GpTQy6j7lGlvC6DNsu9naYOczKc4CL4+dBO80NQjRuuyIrdbhZJpp2mEJijx30icKsu0kBAykNngYBNdY9aR9zb25u0JRAbnavaExIXYTu3Y3ELuxtzxmg1dS9nFtcX4vJzI7rtxEW/kgU/CduOceefWpWK4On9XLNIVSGftb3QXBRTEWjyHBwxZACpGWUA4rzsetY5HQdqZEl3dmZ1URz7QWITDFlyqkjcBkDigkdYzUY0nr6G47RSOYRzSdpJXQKjSbXYqOcn8BGcYzxXpJ1HG80So0q4vJLf4Qm2V44nZgxPOwEHkYO5PlQSSlRdeu492OzP2xce6tOUURpN3Oyozu3MC+BlQQNwzjnGNS66SIyEQXEkcUnZeZBHsE2Quz4nB4ZgpbG0H14NBKc1jNcfqy/eLT7mWI7ZI4HdTwSrBSR544Nat1rRSVwvdkkWzE3ZUR7W+IjcpODvzxgnGB86CR5r4aUA4JAPyyKhXTPVUi2cDzpczXFwSyR7YNzDaGZk2kKkQB8sQa7KRw6jCHw643xkEBJI3V13K3nawZKDvBs+KzWppmnLBGI0JIXPJ5JySxz+ZNbdApSlApSlBg1wNG6f2XN5LMiHvTq8ZwGO0RovOR8JyDUgpQcH/Ir/AOUJZjjtvaJCDn4tweRm49OGHNcXTtAuttpbSxxrDZyq/fWTcZliDCILGFBQncC2TgY4znicUoK+n6TuJLUwyQoTBeNcIGmwlyrSSsUJT4ojtk8n1x6Zr6g6UlVRLb2sMEkdzFMsPeeRplRJI3WWU5VWKynbgEDHJ54n9KCI6zaXlzaPvhjRxcW8scIlySkM0UrCSTG0M2xsY4GRkmvW80aaWWeUqF72ndgKXBKzbpWKkgYx8Y5qU0xQQvUdHkjjtJHClbSynSUYLnJgjUBUHLjKNxx/jUc6Lve3LZCcrOWTtQ9u+S5MG5Ms3ZESlVwu0sWcqOM4q1iK14NOjRi0caKzeSqKpP3IGTQc7WtMeWa0ZMYhnMj5OPh7brx8zlhxXB1Tpu5K3HbG5Zb0TNEsxhM1v21Qp3B+A7lBIzyBjPNTfFZoK5tejriOC42QQxl7u2uI7eOX4QkXa3IXZQN/wHnGCT5rrX9nd9+SWGBG95tUiKvME7EimT8RCneuJP2f3frmphTFBEum+nJYZbdpQuItOitmwc/yquGYDjlePP0rj6L0M0EkSe6wv2pt4u2nk/1YYupEI8TYIH7uRn6VYtKDS06WY9zvoiYkYJscvuiGNjtkDax5yPTFcuLQj/lGe4kRGjeCCNCcMQ0bTF+COPxrzUhpQcO70p2v7ecBe3FDOh55DOYtuBjxhG+1RaHoZo5mHukMoa5My3LzyAKjSdwh4R5kU5AxweCSOasWlBAm6Xna73xwJbbpXM08Nw+yeFgw2tBgAyHIySBgjOT4rx6e6KeB4Fa0gzBkG678rbwFZVaOI/gc7uc8DnGeKsPFKCG/5rzDSIYF2C5gEckfPwieJw6/F8jggn+kazYdKyxxacp2l4JnmuDny8kc3cK8fF/KS/pUxpQQyTpeY2TQ/DvOo+8j4uO176LjzjzsHj58VEJ9QCS3UshR7Zb2SRrX31YXdo3UD/RTGWLb0B29wCQ4bHIBuLFazafGX7hjQuPDlV3D+9jNBodTWL3NhcRRAb5YHVQ3w/EynG75ea1DosnvjS4XYbEW/nnuB2Y8Y8YPmpEBWaCAXnRUhgsC0STvaxGKSEytFuDKuWjkH7QZR54IJ8V2tCsJreKJI7aCIPMzSRrK7dqNgTu3MP5STIGfA548VJaUGBWaUoFKUoFKUoFKUoFKUoFKUoFKUoFKUoFKUoFKUoFKUoFKwai3VHVM1rdWkUcKyi6dox8ZRgyqW9Rt2/X70EqpUY0nqeU3c1pdxKsscKzqYWZ1kiJK4G4AhgRjHrXg/V88V3bRXUCIl2xSPZIWkjcKWAmUqByB5XweKCW5rNQHRdUvn1e+jcwskSwALukCpG25sr8Jy5B5zjwPSupovU888l9CY41ktJFRfjYq+5d4LHGRx9KCVUqv39os3+SE1BYI/wDWbHj3twO6IgUOOeeecV0rrq+e2Sea+thFboqGIrKrvI7sEWNlxhWJI9cDNBLqVFoOrHFxBFMsbC4LKrQs79qRRu2y5UfCRkBh6jxzUmeQAEk4AGSfkB5JoPulRKw6snuLZru1hQwDeY1d2EkyISC64BVc7TgHOfpWrqPtCYR2M9tEJYb2RIwNxWRWbPGMbcjBHJ80E3pURuerLmCEteWypI9wkFuiTBxIZPwlmx8IHOePSsx9RXY1FLSSODDRd7eryZZA21gqlfxAkeTzmgltKwKzQKUpQKUpQKUpQKUpQKUpQKUpQKUpQKUpQKUpQKUpQKiPVej3E19YSwxq0drI8jkyBS29NmFBHkZzUurGKCGyaLdHVpblUVY3tPdlfuAsrhi4k2Y8ZxxnNR+HpC+AsWaCJprS4Mkspmy1ySGG/JGQBkHB/LxVpYpigh0Wj3UGqXFxFHHJHdRwqSZNhieMFTkEEspB4xzXnBo13bX15JBHHLFeMjh2k2GF1TYQy4JYeoxzU1xTFBWC9G3o0P3HtR97uht3dUJtEwmz4z6YxUs6s6da/wBPaAnsyMEdTncI5UYMuSPIyKkeKYoODpd1eMEWeCONhjuSCQOrY89pQAeT+9jH1r2tJJ5ZbqO5hVIBhYXV9xlRlO8sP2cH+NdjFNtBCtF0e7s7E2UUaSbA6QzmQKvbYsVMqkZDLu5AznFaN10PNDb6ZBaqsi2U6TSOzhN5G4sFBB5LMfyqw8UxQRH2lTItiGlRjtmiIdMk27A5E2F5bafQec4rx6V1KynujMl4txdmIRgECIpGDuISLAIyeT5PH0rqdT6XcO8Etr22MLMTDMWCShl253KDtZfIJB81rDQ5LiaGW5t4ITBIJFZG7kjMARt3BV2qc8+c4FBKRWawKzQKUpQKUpQKUpQKUpQKUpQKUpQKUpQKUpQKUpQKUpQKUpQKUpQKUpQKUpQKUpQKUpQM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43" y="5628693"/>
            <a:ext cx="2636893" cy="107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55" y="4423144"/>
            <a:ext cx="2434856" cy="24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24" y="5737540"/>
            <a:ext cx="1786359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392" y="5473606"/>
            <a:ext cx="1676203" cy="13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8"/>
          <p:cNvGrpSpPr>
            <a:grpSpLocks noChangeAspect="1"/>
          </p:cNvGrpSpPr>
          <p:nvPr/>
        </p:nvGrpSpPr>
        <p:grpSpPr>
          <a:xfrm>
            <a:off x="219420" y="4437263"/>
            <a:ext cx="4130040" cy="929640"/>
            <a:chOff x="1704975" y="-2257425"/>
            <a:chExt cx="5162550" cy="1162050"/>
          </a:xfrm>
        </p:grpSpPr>
        <p:sp>
          <p:nvSpPr>
            <p:cNvPr id="19" name="Rounded Rectangle 18"/>
            <p:cNvSpPr/>
            <p:nvPr/>
          </p:nvSpPr>
          <p:spPr>
            <a:xfrm>
              <a:off x="1704975" y="-2257425"/>
              <a:ext cx="5162550" cy="1162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0" name="Picture 4" descr="Smithsonian Environmental Research Center"/>
            <p:cNvPicPr>
              <a:picLocks noChangeAspect="1" noChangeArrowheads="1"/>
            </p:cNvPicPr>
            <p:nvPr/>
          </p:nvPicPr>
          <p:blipFill>
            <a:blip r:embed="rId6" cstate="print"/>
            <a:srcRect l="2879" t="15318" r="84480" b="15318"/>
            <a:stretch>
              <a:fillRect/>
            </a:stretch>
          </p:blipFill>
          <p:spPr bwMode="auto">
            <a:xfrm>
              <a:off x="1752600" y="-2231272"/>
              <a:ext cx="995873" cy="92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698705" y="-1994734"/>
              <a:ext cx="4168820" cy="88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Smithsonian Environmental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Research Center</a:t>
              </a: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5013" y="1223047"/>
            <a:ext cx="8266175" cy="305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1600" b="1" dirty="0" smtClean="0"/>
          </a:p>
          <a:p>
            <a:r>
              <a:rPr lang="en-US" sz="2000" b="1" dirty="0" smtClean="0"/>
              <a:t>Helpful comments: </a:t>
            </a:r>
            <a:r>
              <a:rPr lang="en-US" sz="2000" dirty="0" smtClean="0"/>
              <a:t>Matt Ogburn,</a:t>
            </a:r>
            <a:r>
              <a:rPr lang="en-US" sz="2000" b="1" dirty="0" smtClean="0"/>
              <a:t> </a:t>
            </a:r>
            <a:r>
              <a:rPr lang="en-US" sz="2000" dirty="0" smtClean="0"/>
              <a:t>Eva Marie Koch, Lee Karr,  Chuck Gallegos, Tom Jordan, Matt Kornis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Data Sources :</a:t>
            </a:r>
            <a:r>
              <a:rPr lang="en-US" sz="2000" dirty="0" smtClean="0"/>
              <a:t> Chesapeake Bay Program, VIMS, MDNR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Funding:</a:t>
            </a:r>
            <a:r>
              <a:rPr lang="en-US" sz="2000" dirty="0" smtClean="0"/>
              <a:t> NOAA  Grant MA08 Predicting Impacts of Multiple Stressors--     654068 4120</a:t>
            </a:r>
          </a:p>
          <a:p>
            <a:pPr>
              <a:buNone/>
            </a:pP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33400" y="0"/>
            <a:ext cx="1901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Low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Salinity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5943600" y="0"/>
            <a:ext cx="1983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High Salinity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38223" y="396279"/>
            <a:ext cx="8559209" cy="304800"/>
          </a:xfrm>
          <a:prstGeom prst="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3732" name="Picture 4" descr="https://encrypted-tbn2.google.com/images?q=tbn:ANd9GcQTRXXtw9Z329tcMr2b3mYe6Ek2J6uVuaTu0KRpCjWFnikdy0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" y="685127"/>
            <a:ext cx="1324158" cy="881168"/>
          </a:xfrm>
          <a:prstGeom prst="rect">
            <a:avLst/>
          </a:prstGeom>
          <a:noFill/>
        </p:spPr>
      </p:pic>
      <p:pic>
        <p:nvPicPr>
          <p:cNvPr id="73734" name="Picture 6" descr="https://encrypted-tbn3.google.com/images?q=tbn:ANd9GcRCTCSDpB2ta2CgiEhoWF4NYh4CB96f9wrDACroWPWSt359uhop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53" y="1834090"/>
            <a:ext cx="1339703" cy="877072"/>
          </a:xfrm>
          <a:prstGeom prst="rect">
            <a:avLst/>
          </a:prstGeom>
          <a:noFill/>
        </p:spPr>
      </p:pic>
      <p:pic>
        <p:nvPicPr>
          <p:cNvPr id="73736" name="Picture 8" descr="https://encrypted-tbn1.google.com/images?q=tbn:ANd9GcRv_ifH2mC7rC_u4-n7_8MXSYqbw1td7-ClxynCjf3h54Hsb5FF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23" y="2960555"/>
            <a:ext cx="1350336" cy="898588"/>
          </a:xfrm>
          <a:prstGeom prst="rect">
            <a:avLst/>
          </a:prstGeom>
          <a:noFill/>
        </p:spPr>
      </p:pic>
      <p:pic>
        <p:nvPicPr>
          <p:cNvPr id="73738" name="Picture 10" descr="https://encrypted-tbn2.google.com/images?q=tbn:ANd9GcSIYJm8SUtZbYwds41p2sr7NgIBR1QdFDkzzZIU4-SmR_3AK-fs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443" y="741294"/>
            <a:ext cx="1401297" cy="1049621"/>
          </a:xfrm>
          <a:prstGeom prst="rect">
            <a:avLst/>
          </a:prstGeom>
          <a:noFill/>
        </p:spPr>
      </p:pic>
      <p:pic>
        <p:nvPicPr>
          <p:cNvPr id="73740" name="Picture 12" descr="https://encrypted-tbn3.google.com/images?q=tbn:ANd9GcT3IVNnPK8XKOiGRoTHjBEb3OCYCh0RLMx1noZthJ_lISb-Xu5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4870" y="2386350"/>
            <a:ext cx="1400033" cy="1048674"/>
          </a:xfrm>
          <a:prstGeom prst="rect">
            <a:avLst/>
          </a:prstGeom>
          <a:noFill/>
        </p:spPr>
      </p:pic>
      <p:pic>
        <p:nvPicPr>
          <p:cNvPr id="73742" name="Picture 14" descr="https://encrypted-tbn0.google.com/images?q=tbn:ANd9GcSOLPZmPX4eXEDkq0cM7_l02wyaI3ngDbkVcHcutmOfLn0Gmv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1097" y="745810"/>
            <a:ext cx="1584104" cy="1054150"/>
          </a:xfrm>
          <a:prstGeom prst="rect">
            <a:avLst/>
          </a:prstGeom>
          <a:noFill/>
        </p:spPr>
      </p:pic>
      <p:pic>
        <p:nvPicPr>
          <p:cNvPr id="73744" name="Picture 16" descr="https://encrypted-tbn1.google.com/images?q=tbn:ANd9GcT_heC3Iu3w8NrH0ZcFQVHLNRl3KYMY-VXMEb4YXyHtKwZxUy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2495" y="717026"/>
            <a:ext cx="1442528" cy="108050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546369"/>
            <a:ext cx="196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Eurasian Water Milfoil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762" y="2676962"/>
            <a:ext cx="141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Wild Celery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571" y="3798797"/>
            <a:ext cx="141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Hydrilla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3827" y="3525906"/>
            <a:ext cx="141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Sago Pondweed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2190" y="1743169"/>
            <a:ext cx="18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Redhead Grass (Clasping Pondweed)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3874" y="1799876"/>
            <a:ext cx="141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/>
                </a:solidFill>
              </a:rPr>
              <a:t>Ruppia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9623" y="1824685"/>
            <a:ext cx="141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Eelgrass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387" y="3177080"/>
            <a:ext cx="124400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C: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0.45 – 5.4%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847" y="2017743"/>
            <a:ext cx="7088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2-9%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1795" y="1330172"/>
            <a:ext cx="73719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2-4 %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4704" y="2715958"/>
            <a:ext cx="95693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5-14%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4640" y="1432953"/>
            <a:ext cx="95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10-37 %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78996" y="1436498"/>
            <a:ext cx="14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4.1 – 35.7%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689" y="972209"/>
            <a:ext cx="3934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5829" y="2222156"/>
            <a:ext cx="141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Sand preference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5664" y="2255802"/>
            <a:ext cx="141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Some sand preference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6391897" y="1030184"/>
            <a:ext cx="1092530" cy="4055425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73882" y="3906982"/>
            <a:ext cx="4180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Eelgrass is temperature stressed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Substrate preference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High needs for light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rot="16200000">
            <a:off x="1620985" y="2622468"/>
            <a:ext cx="1092530" cy="3954484"/>
          </a:xfrm>
          <a:prstGeom prst="leftBrace">
            <a:avLst>
              <a:gd name="adj1" fmla="val 22463"/>
              <a:gd name="adj2" fmla="val 50000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6255" y="5177642"/>
            <a:ext cx="421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Substrate indifferent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Low light needs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Canopy forming species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:\Kurtz\Coverage_Analysis\Maps\Images\subwatershed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563979" cy="59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191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64008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2819400" y="3238500"/>
            <a:ext cx="640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24043" r="39516" b="35148"/>
          <a:stretch/>
        </p:blipFill>
        <p:spPr bwMode="auto">
          <a:xfrm>
            <a:off x="5202116" y="1143000"/>
            <a:ext cx="3941884" cy="5124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4622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:\Kurtz\Coverage_Analysis\Maps\Images\subwatershed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563979" cy="59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191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6400800"/>
            <a:ext cx="563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2819400" y="3238500"/>
            <a:ext cx="640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71483"/>
            <a:ext cx="3962400" cy="269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24043" r="39516" b="35148"/>
          <a:stretch/>
        </p:blipFill>
        <p:spPr bwMode="auto">
          <a:xfrm>
            <a:off x="5202116" y="1143000"/>
            <a:ext cx="3941884" cy="5124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9" name="Freeform 8"/>
          <p:cNvSpPr/>
          <p:nvPr/>
        </p:nvSpPr>
        <p:spPr>
          <a:xfrm rot="21169541">
            <a:off x="1447800" y="2362200"/>
            <a:ext cx="609600" cy="847725"/>
          </a:xfrm>
          <a:custGeom>
            <a:avLst/>
            <a:gdLst>
              <a:gd name="connsiteX0" fmla="*/ 95286 w 581061"/>
              <a:gd name="connsiteY0" fmla="*/ 762000 h 762000"/>
              <a:gd name="connsiteX1" fmla="*/ 66711 w 581061"/>
              <a:gd name="connsiteY1" fmla="*/ 714375 h 762000"/>
              <a:gd name="connsiteX2" fmla="*/ 38136 w 581061"/>
              <a:gd name="connsiteY2" fmla="*/ 695325 h 762000"/>
              <a:gd name="connsiteX3" fmla="*/ 28611 w 581061"/>
              <a:gd name="connsiteY3" fmla="*/ 666750 h 762000"/>
              <a:gd name="connsiteX4" fmla="*/ 36 w 581061"/>
              <a:gd name="connsiteY4" fmla="*/ 609600 h 762000"/>
              <a:gd name="connsiteX5" fmla="*/ 19086 w 581061"/>
              <a:gd name="connsiteY5" fmla="*/ 485775 h 762000"/>
              <a:gd name="connsiteX6" fmla="*/ 38136 w 581061"/>
              <a:gd name="connsiteY6" fmla="*/ 457200 h 762000"/>
              <a:gd name="connsiteX7" fmla="*/ 66711 w 581061"/>
              <a:gd name="connsiteY7" fmla="*/ 447675 h 762000"/>
              <a:gd name="connsiteX8" fmla="*/ 152436 w 581061"/>
              <a:gd name="connsiteY8" fmla="*/ 390525 h 762000"/>
              <a:gd name="connsiteX9" fmla="*/ 209586 w 581061"/>
              <a:gd name="connsiteY9" fmla="*/ 371475 h 762000"/>
              <a:gd name="connsiteX10" fmla="*/ 228636 w 581061"/>
              <a:gd name="connsiteY10" fmla="*/ 342900 h 762000"/>
              <a:gd name="connsiteX11" fmla="*/ 257211 w 581061"/>
              <a:gd name="connsiteY11" fmla="*/ 333375 h 762000"/>
              <a:gd name="connsiteX12" fmla="*/ 285786 w 581061"/>
              <a:gd name="connsiteY12" fmla="*/ 314325 h 762000"/>
              <a:gd name="connsiteX13" fmla="*/ 304836 w 581061"/>
              <a:gd name="connsiteY13" fmla="*/ 285750 h 762000"/>
              <a:gd name="connsiteX14" fmla="*/ 314361 w 581061"/>
              <a:gd name="connsiteY14" fmla="*/ 209550 h 762000"/>
              <a:gd name="connsiteX15" fmla="*/ 323886 w 581061"/>
              <a:gd name="connsiteY15" fmla="*/ 47625 h 762000"/>
              <a:gd name="connsiteX16" fmla="*/ 342936 w 581061"/>
              <a:gd name="connsiteY16" fmla="*/ 19050 h 762000"/>
              <a:gd name="connsiteX17" fmla="*/ 400086 w 581061"/>
              <a:gd name="connsiteY17" fmla="*/ 0 h 762000"/>
              <a:gd name="connsiteX18" fmla="*/ 466761 w 581061"/>
              <a:gd name="connsiteY18" fmla="*/ 9525 h 762000"/>
              <a:gd name="connsiteX19" fmla="*/ 495336 w 581061"/>
              <a:gd name="connsiteY19" fmla="*/ 19050 h 762000"/>
              <a:gd name="connsiteX20" fmla="*/ 514386 w 581061"/>
              <a:gd name="connsiteY20" fmla="*/ 47625 h 762000"/>
              <a:gd name="connsiteX21" fmla="*/ 542961 w 581061"/>
              <a:gd name="connsiteY21" fmla="*/ 76200 h 762000"/>
              <a:gd name="connsiteX22" fmla="*/ 562011 w 581061"/>
              <a:gd name="connsiteY22" fmla="*/ 104775 h 762000"/>
              <a:gd name="connsiteX23" fmla="*/ 581061 w 581061"/>
              <a:gd name="connsiteY23" fmla="*/ 171450 h 762000"/>
              <a:gd name="connsiteX24" fmla="*/ 571536 w 581061"/>
              <a:gd name="connsiteY24" fmla="*/ 428625 h 762000"/>
              <a:gd name="connsiteX25" fmla="*/ 562011 w 581061"/>
              <a:gd name="connsiteY25" fmla="*/ 457200 h 762000"/>
              <a:gd name="connsiteX26" fmla="*/ 485811 w 581061"/>
              <a:gd name="connsiteY26" fmla="*/ 523875 h 762000"/>
              <a:gd name="connsiteX27" fmla="*/ 457236 w 581061"/>
              <a:gd name="connsiteY27" fmla="*/ 542925 h 762000"/>
              <a:gd name="connsiteX28" fmla="*/ 428661 w 581061"/>
              <a:gd name="connsiteY28" fmla="*/ 561975 h 762000"/>
              <a:gd name="connsiteX29" fmla="*/ 381036 w 581061"/>
              <a:gd name="connsiteY29" fmla="*/ 600075 h 762000"/>
              <a:gd name="connsiteX30" fmla="*/ 323886 w 581061"/>
              <a:gd name="connsiteY30" fmla="*/ 638175 h 762000"/>
              <a:gd name="connsiteX31" fmla="*/ 247686 w 581061"/>
              <a:gd name="connsiteY31" fmla="*/ 704850 h 762000"/>
              <a:gd name="connsiteX32" fmla="*/ 190536 w 581061"/>
              <a:gd name="connsiteY32" fmla="*/ 742950 h 762000"/>
              <a:gd name="connsiteX33" fmla="*/ 161961 w 581061"/>
              <a:gd name="connsiteY33" fmla="*/ 752475 h 762000"/>
              <a:gd name="connsiteX34" fmla="*/ 28611 w 581061"/>
              <a:gd name="connsiteY34" fmla="*/ 723900 h 762000"/>
              <a:gd name="connsiteX35" fmla="*/ 19086 w 581061"/>
              <a:gd name="connsiteY35" fmla="*/ 695325 h 762000"/>
              <a:gd name="connsiteX36" fmla="*/ 36 w 581061"/>
              <a:gd name="connsiteY36" fmla="*/ 65722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061" h="762000">
                <a:moveTo>
                  <a:pt x="95286" y="762000"/>
                </a:moveTo>
                <a:cubicBezTo>
                  <a:pt x="85761" y="746125"/>
                  <a:pt x="78759" y="728431"/>
                  <a:pt x="66711" y="714375"/>
                </a:cubicBezTo>
                <a:cubicBezTo>
                  <a:pt x="59261" y="705683"/>
                  <a:pt x="45287" y="704264"/>
                  <a:pt x="38136" y="695325"/>
                </a:cubicBezTo>
                <a:cubicBezTo>
                  <a:pt x="31864" y="687485"/>
                  <a:pt x="33101" y="675730"/>
                  <a:pt x="28611" y="666750"/>
                </a:cubicBezTo>
                <a:cubicBezTo>
                  <a:pt x="-8318" y="592892"/>
                  <a:pt x="23977" y="681424"/>
                  <a:pt x="36" y="609600"/>
                </a:cubicBezTo>
                <a:cubicBezTo>
                  <a:pt x="2768" y="582283"/>
                  <a:pt x="1923" y="520102"/>
                  <a:pt x="19086" y="485775"/>
                </a:cubicBezTo>
                <a:cubicBezTo>
                  <a:pt x="24206" y="475536"/>
                  <a:pt x="29197" y="464351"/>
                  <a:pt x="38136" y="457200"/>
                </a:cubicBezTo>
                <a:cubicBezTo>
                  <a:pt x="45976" y="450928"/>
                  <a:pt x="57186" y="450850"/>
                  <a:pt x="66711" y="447675"/>
                </a:cubicBezTo>
                <a:lnTo>
                  <a:pt x="152436" y="390525"/>
                </a:lnTo>
                <a:cubicBezTo>
                  <a:pt x="169144" y="379386"/>
                  <a:pt x="209586" y="371475"/>
                  <a:pt x="209586" y="371475"/>
                </a:cubicBezTo>
                <a:cubicBezTo>
                  <a:pt x="215936" y="361950"/>
                  <a:pt x="219697" y="350051"/>
                  <a:pt x="228636" y="342900"/>
                </a:cubicBezTo>
                <a:cubicBezTo>
                  <a:pt x="236476" y="336628"/>
                  <a:pt x="248231" y="337865"/>
                  <a:pt x="257211" y="333375"/>
                </a:cubicBezTo>
                <a:cubicBezTo>
                  <a:pt x="267450" y="328255"/>
                  <a:pt x="276261" y="320675"/>
                  <a:pt x="285786" y="314325"/>
                </a:cubicBezTo>
                <a:cubicBezTo>
                  <a:pt x="292136" y="304800"/>
                  <a:pt x="301824" y="296794"/>
                  <a:pt x="304836" y="285750"/>
                </a:cubicBezTo>
                <a:cubicBezTo>
                  <a:pt x="311571" y="261054"/>
                  <a:pt x="312320" y="235066"/>
                  <a:pt x="314361" y="209550"/>
                </a:cubicBezTo>
                <a:cubicBezTo>
                  <a:pt x="318673" y="155654"/>
                  <a:pt x="315865" y="101095"/>
                  <a:pt x="323886" y="47625"/>
                </a:cubicBezTo>
                <a:cubicBezTo>
                  <a:pt x="325584" y="36304"/>
                  <a:pt x="333228" y="25117"/>
                  <a:pt x="342936" y="19050"/>
                </a:cubicBezTo>
                <a:cubicBezTo>
                  <a:pt x="359964" y="8407"/>
                  <a:pt x="400086" y="0"/>
                  <a:pt x="400086" y="0"/>
                </a:cubicBezTo>
                <a:cubicBezTo>
                  <a:pt x="422311" y="3175"/>
                  <a:pt x="444746" y="5122"/>
                  <a:pt x="466761" y="9525"/>
                </a:cubicBezTo>
                <a:cubicBezTo>
                  <a:pt x="476606" y="11494"/>
                  <a:pt x="487496" y="12778"/>
                  <a:pt x="495336" y="19050"/>
                </a:cubicBezTo>
                <a:cubicBezTo>
                  <a:pt x="504275" y="26201"/>
                  <a:pt x="507057" y="38831"/>
                  <a:pt x="514386" y="47625"/>
                </a:cubicBezTo>
                <a:cubicBezTo>
                  <a:pt x="523010" y="57973"/>
                  <a:pt x="534337" y="65852"/>
                  <a:pt x="542961" y="76200"/>
                </a:cubicBezTo>
                <a:cubicBezTo>
                  <a:pt x="550290" y="84994"/>
                  <a:pt x="556891" y="94536"/>
                  <a:pt x="562011" y="104775"/>
                </a:cubicBezTo>
                <a:cubicBezTo>
                  <a:pt x="568843" y="118440"/>
                  <a:pt x="578009" y="159243"/>
                  <a:pt x="581061" y="171450"/>
                </a:cubicBezTo>
                <a:cubicBezTo>
                  <a:pt x="577886" y="257175"/>
                  <a:pt x="577242" y="343031"/>
                  <a:pt x="571536" y="428625"/>
                </a:cubicBezTo>
                <a:cubicBezTo>
                  <a:pt x="570868" y="438643"/>
                  <a:pt x="566501" y="448220"/>
                  <a:pt x="562011" y="457200"/>
                </a:cubicBezTo>
                <a:cubicBezTo>
                  <a:pt x="542167" y="496888"/>
                  <a:pt x="528674" y="495300"/>
                  <a:pt x="485811" y="523875"/>
                </a:cubicBezTo>
                <a:lnTo>
                  <a:pt x="457236" y="542925"/>
                </a:lnTo>
                <a:lnTo>
                  <a:pt x="428661" y="561975"/>
                </a:lnTo>
                <a:cubicBezTo>
                  <a:pt x="386056" y="625882"/>
                  <a:pt x="436245" y="563269"/>
                  <a:pt x="381036" y="600075"/>
                </a:cubicBezTo>
                <a:cubicBezTo>
                  <a:pt x="309687" y="647641"/>
                  <a:pt x="391830" y="615527"/>
                  <a:pt x="323886" y="638175"/>
                </a:cubicBezTo>
                <a:cubicBezTo>
                  <a:pt x="292136" y="685800"/>
                  <a:pt x="314361" y="660400"/>
                  <a:pt x="247686" y="704850"/>
                </a:cubicBezTo>
                <a:lnTo>
                  <a:pt x="190536" y="742950"/>
                </a:lnTo>
                <a:cubicBezTo>
                  <a:pt x="182182" y="748519"/>
                  <a:pt x="171486" y="749300"/>
                  <a:pt x="161961" y="752475"/>
                </a:cubicBezTo>
                <a:cubicBezTo>
                  <a:pt x="134827" y="750008"/>
                  <a:pt x="57299" y="759760"/>
                  <a:pt x="28611" y="723900"/>
                </a:cubicBezTo>
                <a:cubicBezTo>
                  <a:pt x="22339" y="716060"/>
                  <a:pt x="23576" y="704305"/>
                  <a:pt x="19086" y="695325"/>
                </a:cubicBezTo>
                <a:cubicBezTo>
                  <a:pt x="-1725" y="653703"/>
                  <a:pt x="36" y="681084"/>
                  <a:pt x="36" y="6572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95589">
            <a:off x="1787755" y="3361188"/>
            <a:ext cx="1066800" cy="60860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205352">
            <a:off x="1999146" y="2712849"/>
            <a:ext cx="684997" cy="3046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205352">
            <a:off x="3049212" y="1295722"/>
            <a:ext cx="302377" cy="2963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38400" y="4780409"/>
            <a:ext cx="448408" cy="801241"/>
          </a:xfrm>
          <a:custGeom>
            <a:avLst/>
            <a:gdLst>
              <a:gd name="connsiteX0" fmla="*/ 381000 w 390656"/>
              <a:gd name="connsiteY0" fmla="*/ 248791 h 801241"/>
              <a:gd name="connsiteX1" fmla="*/ 333375 w 390656"/>
              <a:gd name="connsiteY1" fmla="*/ 124966 h 801241"/>
              <a:gd name="connsiteX2" fmla="*/ 304800 w 390656"/>
              <a:gd name="connsiteY2" fmla="*/ 115441 h 801241"/>
              <a:gd name="connsiteX3" fmla="*/ 285750 w 390656"/>
              <a:gd name="connsiteY3" fmla="*/ 86866 h 801241"/>
              <a:gd name="connsiteX4" fmla="*/ 257175 w 390656"/>
              <a:gd name="connsiteY4" fmla="*/ 77341 h 801241"/>
              <a:gd name="connsiteX5" fmla="*/ 200025 w 390656"/>
              <a:gd name="connsiteY5" fmla="*/ 48766 h 801241"/>
              <a:gd name="connsiteX6" fmla="*/ 171450 w 390656"/>
              <a:gd name="connsiteY6" fmla="*/ 29716 h 801241"/>
              <a:gd name="connsiteX7" fmla="*/ 152400 w 390656"/>
              <a:gd name="connsiteY7" fmla="*/ 1141 h 801241"/>
              <a:gd name="connsiteX8" fmla="*/ 95250 w 390656"/>
              <a:gd name="connsiteY8" fmla="*/ 10666 h 801241"/>
              <a:gd name="connsiteX9" fmla="*/ 66675 w 390656"/>
              <a:gd name="connsiteY9" fmla="*/ 39241 h 801241"/>
              <a:gd name="connsiteX10" fmla="*/ 57150 w 390656"/>
              <a:gd name="connsiteY10" fmla="*/ 67816 h 801241"/>
              <a:gd name="connsiteX11" fmla="*/ 28575 w 390656"/>
              <a:gd name="connsiteY11" fmla="*/ 86866 h 801241"/>
              <a:gd name="connsiteX12" fmla="*/ 19050 w 390656"/>
              <a:gd name="connsiteY12" fmla="*/ 124966 h 801241"/>
              <a:gd name="connsiteX13" fmla="*/ 0 w 390656"/>
              <a:gd name="connsiteY13" fmla="*/ 182116 h 801241"/>
              <a:gd name="connsiteX14" fmla="*/ 28575 w 390656"/>
              <a:gd name="connsiteY14" fmla="*/ 277366 h 801241"/>
              <a:gd name="connsiteX15" fmla="*/ 47625 w 390656"/>
              <a:gd name="connsiteY15" fmla="*/ 305941 h 801241"/>
              <a:gd name="connsiteX16" fmla="*/ 104775 w 390656"/>
              <a:gd name="connsiteY16" fmla="*/ 344041 h 801241"/>
              <a:gd name="connsiteX17" fmla="*/ 133350 w 390656"/>
              <a:gd name="connsiteY17" fmla="*/ 353566 h 801241"/>
              <a:gd name="connsiteX18" fmla="*/ 161925 w 390656"/>
              <a:gd name="connsiteY18" fmla="*/ 372616 h 801241"/>
              <a:gd name="connsiteX19" fmla="*/ 171450 w 390656"/>
              <a:gd name="connsiteY19" fmla="*/ 401191 h 801241"/>
              <a:gd name="connsiteX20" fmla="*/ 142875 w 390656"/>
              <a:gd name="connsiteY20" fmla="*/ 486916 h 801241"/>
              <a:gd name="connsiteX21" fmla="*/ 123825 w 390656"/>
              <a:gd name="connsiteY21" fmla="*/ 515491 h 801241"/>
              <a:gd name="connsiteX22" fmla="*/ 152400 w 390656"/>
              <a:gd name="connsiteY22" fmla="*/ 753616 h 801241"/>
              <a:gd name="connsiteX23" fmla="*/ 238125 w 390656"/>
              <a:gd name="connsiteY23" fmla="*/ 801241 h 801241"/>
              <a:gd name="connsiteX24" fmla="*/ 333375 w 390656"/>
              <a:gd name="connsiteY24" fmla="*/ 791716 h 801241"/>
              <a:gd name="connsiteX25" fmla="*/ 352425 w 390656"/>
              <a:gd name="connsiteY25" fmla="*/ 763141 h 801241"/>
              <a:gd name="connsiteX26" fmla="*/ 361950 w 390656"/>
              <a:gd name="connsiteY26" fmla="*/ 610741 h 801241"/>
              <a:gd name="connsiteX27" fmla="*/ 371475 w 390656"/>
              <a:gd name="connsiteY27" fmla="*/ 572641 h 801241"/>
              <a:gd name="connsiteX28" fmla="*/ 381000 w 390656"/>
              <a:gd name="connsiteY28" fmla="*/ 515491 h 801241"/>
              <a:gd name="connsiteX29" fmla="*/ 381000 w 390656"/>
              <a:gd name="connsiteY29" fmla="*/ 210691 h 801241"/>
              <a:gd name="connsiteX30" fmla="*/ 342900 w 390656"/>
              <a:gd name="connsiteY30" fmla="*/ 163066 h 80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656" h="801241">
                <a:moveTo>
                  <a:pt x="381000" y="248791"/>
                </a:moveTo>
                <a:cubicBezTo>
                  <a:pt x="376912" y="220176"/>
                  <a:pt x="375082" y="138868"/>
                  <a:pt x="333375" y="124966"/>
                </a:cubicBezTo>
                <a:lnTo>
                  <a:pt x="304800" y="115441"/>
                </a:lnTo>
                <a:cubicBezTo>
                  <a:pt x="298450" y="105916"/>
                  <a:pt x="294689" y="94017"/>
                  <a:pt x="285750" y="86866"/>
                </a:cubicBezTo>
                <a:cubicBezTo>
                  <a:pt x="277910" y="80594"/>
                  <a:pt x="266155" y="81831"/>
                  <a:pt x="257175" y="77341"/>
                </a:cubicBezTo>
                <a:cubicBezTo>
                  <a:pt x="183317" y="40412"/>
                  <a:pt x="271849" y="72707"/>
                  <a:pt x="200025" y="48766"/>
                </a:cubicBezTo>
                <a:cubicBezTo>
                  <a:pt x="190500" y="42416"/>
                  <a:pt x="179545" y="37811"/>
                  <a:pt x="171450" y="29716"/>
                </a:cubicBezTo>
                <a:cubicBezTo>
                  <a:pt x="163355" y="21621"/>
                  <a:pt x="163506" y="3917"/>
                  <a:pt x="152400" y="1141"/>
                </a:cubicBezTo>
                <a:cubicBezTo>
                  <a:pt x="133664" y="-3543"/>
                  <a:pt x="114300" y="7491"/>
                  <a:pt x="95250" y="10666"/>
                </a:cubicBezTo>
                <a:cubicBezTo>
                  <a:pt x="85725" y="20191"/>
                  <a:pt x="74147" y="28033"/>
                  <a:pt x="66675" y="39241"/>
                </a:cubicBezTo>
                <a:cubicBezTo>
                  <a:pt x="61106" y="47595"/>
                  <a:pt x="63422" y="59976"/>
                  <a:pt x="57150" y="67816"/>
                </a:cubicBezTo>
                <a:cubicBezTo>
                  <a:pt x="49999" y="76755"/>
                  <a:pt x="38100" y="80516"/>
                  <a:pt x="28575" y="86866"/>
                </a:cubicBezTo>
                <a:cubicBezTo>
                  <a:pt x="25400" y="99566"/>
                  <a:pt x="22812" y="112427"/>
                  <a:pt x="19050" y="124966"/>
                </a:cubicBezTo>
                <a:cubicBezTo>
                  <a:pt x="13280" y="144200"/>
                  <a:pt x="0" y="182116"/>
                  <a:pt x="0" y="182116"/>
                </a:cubicBezTo>
                <a:cubicBezTo>
                  <a:pt x="14395" y="239697"/>
                  <a:pt x="5385" y="207797"/>
                  <a:pt x="28575" y="277366"/>
                </a:cubicBezTo>
                <a:cubicBezTo>
                  <a:pt x="32195" y="288226"/>
                  <a:pt x="39010" y="298403"/>
                  <a:pt x="47625" y="305941"/>
                </a:cubicBezTo>
                <a:cubicBezTo>
                  <a:pt x="64855" y="321018"/>
                  <a:pt x="85725" y="331341"/>
                  <a:pt x="104775" y="344041"/>
                </a:cubicBezTo>
                <a:cubicBezTo>
                  <a:pt x="113129" y="349610"/>
                  <a:pt x="123825" y="350391"/>
                  <a:pt x="133350" y="353566"/>
                </a:cubicBezTo>
                <a:cubicBezTo>
                  <a:pt x="142875" y="359916"/>
                  <a:pt x="151403" y="368107"/>
                  <a:pt x="161925" y="372616"/>
                </a:cubicBezTo>
                <a:cubicBezTo>
                  <a:pt x="203108" y="390266"/>
                  <a:pt x="217933" y="370202"/>
                  <a:pt x="171450" y="401191"/>
                </a:cubicBezTo>
                <a:lnTo>
                  <a:pt x="142875" y="486916"/>
                </a:lnTo>
                <a:cubicBezTo>
                  <a:pt x="139255" y="497776"/>
                  <a:pt x="130175" y="505966"/>
                  <a:pt x="123825" y="515491"/>
                </a:cubicBezTo>
                <a:cubicBezTo>
                  <a:pt x="134405" y="716519"/>
                  <a:pt x="114247" y="639157"/>
                  <a:pt x="152400" y="753616"/>
                </a:cubicBezTo>
                <a:cubicBezTo>
                  <a:pt x="160588" y="778180"/>
                  <a:pt x="212964" y="792854"/>
                  <a:pt x="238125" y="801241"/>
                </a:cubicBezTo>
                <a:cubicBezTo>
                  <a:pt x="269875" y="798066"/>
                  <a:pt x="303104" y="801806"/>
                  <a:pt x="333375" y="791716"/>
                </a:cubicBezTo>
                <a:cubicBezTo>
                  <a:pt x="344235" y="788096"/>
                  <a:pt x="350640" y="774449"/>
                  <a:pt x="352425" y="763141"/>
                </a:cubicBezTo>
                <a:cubicBezTo>
                  <a:pt x="360363" y="712865"/>
                  <a:pt x="356885" y="661388"/>
                  <a:pt x="361950" y="610741"/>
                </a:cubicBezTo>
                <a:cubicBezTo>
                  <a:pt x="363253" y="597715"/>
                  <a:pt x="368908" y="585478"/>
                  <a:pt x="371475" y="572641"/>
                </a:cubicBezTo>
                <a:cubicBezTo>
                  <a:pt x="375263" y="553703"/>
                  <a:pt x="377825" y="534541"/>
                  <a:pt x="381000" y="515491"/>
                </a:cubicBezTo>
                <a:cubicBezTo>
                  <a:pt x="384201" y="445058"/>
                  <a:pt x="401029" y="297485"/>
                  <a:pt x="381000" y="210691"/>
                </a:cubicBezTo>
                <a:cubicBezTo>
                  <a:pt x="377395" y="195071"/>
                  <a:pt x="354021" y="174187"/>
                  <a:pt x="342900" y="1630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30794" y="2546082"/>
            <a:ext cx="469605" cy="342900"/>
          </a:xfrm>
          <a:custGeom>
            <a:avLst/>
            <a:gdLst>
              <a:gd name="connsiteX0" fmla="*/ 104775 w 400050"/>
              <a:gd name="connsiteY0" fmla="*/ 0 h 342900"/>
              <a:gd name="connsiteX1" fmla="*/ 57150 w 400050"/>
              <a:gd name="connsiteY1" fmla="*/ 38100 h 342900"/>
              <a:gd name="connsiteX2" fmla="*/ 28575 w 400050"/>
              <a:gd name="connsiteY2" fmla="*/ 47625 h 342900"/>
              <a:gd name="connsiteX3" fmla="*/ 0 w 400050"/>
              <a:gd name="connsiteY3" fmla="*/ 104775 h 342900"/>
              <a:gd name="connsiteX4" fmla="*/ 28575 w 400050"/>
              <a:gd name="connsiteY4" fmla="*/ 285750 h 342900"/>
              <a:gd name="connsiteX5" fmla="*/ 38100 w 400050"/>
              <a:gd name="connsiteY5" fmla="*/ 314325 h 342900"/>
              <a:gd name="connsiteX6" fmla="*/ 47625 w 400050"/>
              <a:gd name="connsiteY6" fmla="*/ 342900 h 342900"/>
              <a:gd name="connsiteX7" fmla="*/ 209550 w 400050"/>
              <a:gd name="connsiteY7" fmla="*/ 323850 h 342900"/>
              <a:gd name="connsiteX8" fmla="*/ 238125 w 400050"/>
              <a:gd name="connsiteY8" fmla="*/ 304800 h 342900"/>
              <a:gd name="connsiteX9" fmla="*/ 247650 w 400050"/>
              <a:gd name="connsiteY9" fmla="*/ 276225 h 342900"/>
              <a:gd name="connsiteX10" fmla="*/ 276225 w 400050"/>
              <a:gd name="connsiteY10" fmla="*/ 266700 h 342900"/>
              <a:gd name="connsiteX11" fmla="*/ 304800 w 400050"/>
              <a:gd name="connsiteY11" fmla="*/ 247650 h 342900"/>
              <a:gd name="connsiteX12" fmla="*/ 323850 w 400050"/>
              <a:gd name="connsiteY12" fmla="*/ 219075 h 342900"/>
              <a:gd name="connsiteX13" fmla="*/ 371475 w 400050"/>
              <a:gd name="connsiteY13" fmla="*/ 180975 h 342900"/>
              <a:gd name="connsiteX14" fmla="*/ 390525 w 400050"/>
              <a:gd name="connsiteY14" fmla="*/ 123825 h 342900"/>
              <a:gd name="connsiteX15" fmla="*/ 400050 w 400050"/>
              <a:gd name="connsiteY15" fmla="*/ 95250 h 342900"/>
              <a:gd name="connsiteX16" fmla="*/ 390525 w 400050"/>
              <a:gd name="connsiteY16" fmla="*/ 66675 h 342900"/>
              <a:gd name="connsiteX17" fmla="*/ 333375 w 400050"/>
              <a:gd name="connsiteY17" fmla="*/ 28575 h 342900"/>
              <a:gd name="connsiteX18" fmla="*/ 47625 w 400050"/>
              <a:gd name="connsiteY18" fmla="*/ 952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0050" h="342900">
                <a:moveTo>
                  <a:pt x="104775" y="0"/>
                </a:moveTo>
                <a:cubicBezTo>
                  <a:pt x="88900" y="12700"/>
                  <a:pt x="74390" y="27325"/>
                  <a:pt x="57150" y="38100"/>
                </a:cubicBezTo>
                <a:cubicBezTo>
                  <a:pt x="48636" y="43421"/>
                  <a:pt x="36415" y="41353"/>
                  <a:pt x="28575" y="47625"/>
                </a:cubicBezTo>
                <a:cubicBezTo>
                  <a:pt x="11789" y="61054"/>
                  <a:pt x="6275" y="85951"/>
                  <a:pt x="0" y="104775"/>
                </a:cubicBezTo>
                <a:cubicBezTo>
                  <a:pt x="11065" y="248621"/>
                  <a:pt x="-3566" y="189327"/>
                  <a:pt x="28575" y="285750"/>
                </a:cubicBezTo>
                <a:lnTo>
                  <a:pt x="38100" y="314325"/>
                </a:lnTo>
                <a:lnTo>
                  <a:pt x="47625" y="342900"/>
                </a:lnTo>
                <a:cubicBezTo>
                  <a:pt x="68695" y="341395"/>
                  <a:pt x="166252" y="345499"/>
                  <a:pt x="209550" y="323850"/>
                </a:cubicBezTo>
                <a:cubicBezTo>
                  <a:pt x="219789" y="318730"/>
                  <a:pt x="228600" y="311150"/>
                  <a:pt x="238125" y="304800"/>
                </a:cubicBezTo>
                <a:cubicBezTo>
                  <a:pt x="241300" y="295275"/>
                  <a:pt x="240550" y="283325"/>
                  <a:pt x="247650" y="276225"/>
                </a:cubicBezTo>
                <a:cubicBezTo>
                  <a:pt x="254750" y="269125"/>
                  <a:pt x="267245" y="271190"/>
                  <a:pt x="276225" y="266700"/>
                </a:cubicBezTo>
                <a:cubicBezTo>
                  <a:pt x="286464" y="261580"/>
                  <a:pt x="295275" y="254000"/>
                  <a:pt x="304800" y="247650"/>
                </a:cubicBezTo>
                <a:cubicBezTo>
                  <a:pt x="311150" y="238125"/>
                  <a:pt x="314911" y="226226"/>
                  <a:pt x="323850" y="219075"/>
                </a:cubicBezTo>
                <a:cubicBezTo>
                  <a:pt x="364808" y="186308"/>
                  <a:pt x="345119" y="240276"/>
                  <a:pt x="371475" y="180975"/>
                </a:cubicBezTo>
                <a:cubicBezTo>
                  <a:pt x="379630" y="162625"/>
                  <a:pt x="384175" y="142875"/>
                  <a:pt x="390525" y="123825"/>
                </a:cubicBezTo>
                <a:lnTo>
                  <a:pt x="400050" y="95250"/>
                </a:lnTo>
                <a:cubicBezTo>
                  <a:pt x="396875" y="85725"/>
                  <a:pt x="397625" y="73775"/>
                  <a:pt x="390525" y="66675"/>
                </a:cubicBezTo>
                <a:cubicBezTo>
                  <a:pt x="374336" y="50486"/>
                  <a:pt x="355095" y="35815"/>
                  <a:pt x="333375" y="28575"/>
                </a:cubicBezTo>
                <a:cubicBezTo>
                  <a:pt x="203935" y="-14572"/>
                  <a:pt x="296305" y="9525"/>
                  <a:pt x="47625" y="95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94171" y="3521342"/>
            <a:ext cx="451153" cy="640616"/>
          </a:xfrm>
          <a:custGeom>
            <a:avLst/>
            <a:gdLst>
              <a:gd name="connsiteX0" fmla="*/ 13003 w 451153"/>
              <a:gd name="connsiteY0" fmla="*/ 77984 h 640616"/>
              <a:gd name="connsiteX1" fmla="*/ 79678 w 451153"/>
              <a:gd name="connsiteY1" fmla="*/ 68459 h 640616"/>
              <a:gd name="connsiteX2" fmla="*/ 136828 w 451153"/>
              <a:gd name="connsiteY2" fmla="*/ 49409 h 640616"/>
              <a:gd name="connsiteX3" fmla="*/ 165403 w 451153"/>
              <a:gd name="connsiteY3" fmla="*/ 39884 h 640616"/>
              <a:gd name="connsiteX4" fmla="*/ 203503 w 451153"/>
              <a:gd name="connsiteY4" fmla="*/ 30359 h 640616"/>
              <a:gd name="connsiteX5" fmla="*/ 260653 w 451153"/>
              <a:gd name="connsiteY5" fmla="*/ 11309 h 640616"/>
              <a:gd name="connsiteX6" fmla="*/ 289228 w 451153"/>
              <a:gd name="connsiteY6" fmla="*/ 1784 h 640616"/>
              <a:gd name="connsiteX7" fmla="*/ 327328 w 451153"/>
              <a:gd name="connsiteY7" fmla="*/ 116084 h 640616"/>
              <a:gd name="connsiteX8" fmla="*/ 336853 w 451153"/>
              <a:gd name="connsiteY8" fmla="*/ 144659 h 640616"/>
              <a:gd name="connsiteX9" fmla="*/ 365428 w 451153"/>
              <a:gd name="connsiteY9" fmla="*/ 201809 h 640616"/>
              <a:gd name="connsiteX10" fmla="*/ 403528 w 451153"/>
              <a:gd name="connsiteY10" fmla="*/ 287534 h 640616"/>
              <a:gd name="connsiteX11" fmla="*/ 432103 w 451153"/>
              <a:gd name="connsiteY11" fmla="*/ 420884 h 640616"/>
              <a:gd name="connsiteX12" fmla="*/ 451153 w 451153"/>
              <a:gd name="connsiteY12" fmla="*/ 497084 h 640616"/>
              <a:gd name="connsiteX13" fmla="*/ 422578 w 451153"/>
              <a:gd name="connsiteY13" fmla="*/ 601859 h 640616"/>
              <a:gd name="connsiteX14" fmla="*/ 260653 w 451153"/>
              <a:gd name="connsiteY14" fmla="*/ 630434 h 640616"/>
              <a:gd name="connsiteX15" fmla="*/ 193978 w 451153"/>
              <a:gd name="connsiteY15" fmla="*/ 630434 h 640616"/>
              <a:gd name="connsiteX16" fmla="*/ 136828 w 451153"/>
              <a:gd name="connsiteY16" fmla="*/ 592334 h 640616"/>
              <a:gd name="connsiteX17" fmla="*/ 98728 w 451153"/>
              <a:gd name="connsiteY17" fmla="*/ 544709 h 640616"/>
              <a:gd name="connsiteX18" fmla="*/ 89203 w 451153"/>
              <a:gd name="connsiteY18" fmla="*/ 516134 h 640616"/>
              <a:gd name="connsiteX19" fmla="*/ 70153 w 451153"/>
              <a:gd name="connsiteY19" fmla="*/ 487559 h 640616"/>
              <a:gd name="connsiteX20" fmla="*/ 51103 w 451153"/>
              <a:gd name="connsiteY20" fmla="*/ 430409 h 640616"/>
              <a:gd name="connsiteX21" fmla="*/ 41578 w 451153"/>
              <a:gd name="connsiteY21" fmla="*/ 401834 h 640616"/>
              <a:gd name="connsiteX22" fmla="*/ 32053 w 451153"/>
              <a:gd name="connsiteY22" fmla="*/ 373259 h 640616"/>
              <a:gd name="connsiteX23" fmla="*/ 13003 w 451153"/>
              <a:gd name="connsiteY23" fmla="*/ 306584 h 640616"/>
              <a:gd name="connsiteX24" fmla="*/ 13003 w 451153"/>
              <a:gd name="connsiteY24" fmla="*/ 58934 h 640616"/>
              <a:gd name="connsiteX25" fmla="*/ 41578 w 451153"/>
              <a:gd name="connsiteY25" fmla="*/ 49409 h 640616"/>
              <a:gd name="connsiteX26" fmla="*/ 70153 w 451153"/>
              <a:gd name="connsiteY26" fmla="*/ 30359 h 640616"/>
              <a:gd name="connsiteX27" fmla="*/ 127303 w 451153"/>
              <a:gd name="connsiteY27" fmla="*/ 11309 h 640616"/>
              <a:gd name="connsiteX28" fmla="*/ 155878 w 451153"/>
              <a:gd name="connsiteY28" fmla="*/ 1784 h 640616"/>
              <a:gd name="connsiteX29" fmla="*/ 193978 w 451153"/>
              <a:gd name="connsiteY29" fmla="*/ 1784 h 64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1153" h="640616">
                <a:moveTo>
                  <a:pt x="13003" y="77984"/>
                </a:moveTo>
                <a:cubicBezTo>
                  <a:pt x="35228" y="74809"/>
                  <a:pt x="57802" y="73507"/>
                  <a:pt x="79678" y="68459"/>
                </a:cubicBezTo>
                <a:cubicBezTo>
                  <a:pt x="99244" y="63944"/>
                  <a:pt x="117778" y="55759"/>
                  <a:pt x="136828" y="49409"/>
                </a:cubicBezTo>
                <a:lnTo>
                  <a:pt x="165403" y="39884"/>
                </a:lnTo>
                <a:cubicBezTo>
                  <a:pt x="177822" y="35744"/>
                  <a:pt x="190964" y="34121"/>
                  <a:pt x="203503" y="30359"/>
                </a:cubicBezTo>
                <a:cubicBezTo>
                  <a:pt x="222737" y="24589"/>
                  <a:pt x="241603" y="17659"/>
                  <a:pt x="260653" y="11309"/>
                </a:cubicBezTo>
                <a:lnTo>
                  <a:pt x="289228" y="1784"/>
                </a:lnTo>
                <a:lnTo>
                  <a:pt x="327328" y="116084"/>
                </a:lnTo>
                <a:cubicBezTo>
                  <a:pt x="330503" y="125609"/>
                  <a:pt x="331284" y="136305"/>
                  <a:pt x="336853" y="144659"/>
                </a:cubicBezTo>
                <a:cubicBezTo>
                  <a:pt x="391448" y="226551"/>
                  <a:pt x="325993" y="122939"/>
                  <a:pt x="365428" y="201809"/>
                </a:cubicBezTo>
                <a:cubicBezTo>
                  <a:pt x="389697" y="250348"/>
                  <a:pt x="391241" y="213813"/>
                  <a:pt x="403528" y="287534"/>
                </a:cubicBezTo>
                <a:cubicBezTo>
                  <a:pt x="417357" y="370509"/>
                  <a:pt x="408369" y="325948"/>
                  <a:pt x="432103" y="420884"/>
                </a:cubicBezTo>
                <a:lnTo>
                  <a:pt x="451153" y="497084"/>
                </a:lnTo>
                <a:cubicBezTo>
                  <a:pt x="448825" y="508725"/>
                  <a:pt x="432936" y="598406"/>
                  <a:pt x="422578" y="601859"/>
                </a:cubicBezTo>
                <a:cubicBezTo>
                  <a:pt x="332159" y="631999"/>
                  <a:pt x="385426" y="619091"/>
                  <a:pt x="260653" y="630434"/>
                </a:cubicBezTo>
                <a:cubicBezTo>
                  <a:pt x="230667" y="640429"/>
                  <a:pt x="227466" y="647178"/>
                  <a:pt x="193978" y="630434"/>
                </a:cubicBezTo>
                <a:cubicBezTo>
                  <a:pt x="173500" y="620195"/>
                  <a:pt x="136828" y="592334"/>
                  <a:pt x="136828" y="592334"/>
                </a:cubicBezTo>
                <a:cubicBezTo>
                  <a:pt x="112887" y="520510"/>
                  <a:pt x="147967" y="606257"/>
                  <a:pt x="98728" y="544709"/>
                </a:cubicBezTo>
                <a:cubicBezTo>
                  <a:pt x="92456" y="536869"/>
                  <a:pt x="93693" y="525114"/>
                  <a:pt x="89203" y="516134"/>
                </a:cubicBezTo>
                <a:cubicBezTo>
                  <a:pt x="84083" y="505895"/>
                  <a:pt x="74802" y="498020"/>
                  <a:pt x="70153" y="487559"/>
                </a:cubicBezTo>
                <a:cubicBezTo>
                  <a:pt x="61998" y="469209"/>
                  <a:pt x="57453" y="449459"/>
                  <a:pt x="51103" y="430409"/>
                </a:cubicBezTo>
                <a:lnTo>
                  <a:pt x="41578" y="401834"/>
                </a:lnTo>
                <a:cubicBezTo>
                  <a:pt x="38403" y="392309"/>
                  <a:pt x="34488" y="382999"/>
                  <a:pt x="32053" y="373259"/>
                </a:cubicBezTo>
                <a:cubicBezTo>
                  <a:pt x="20093" y="325419"/>
                  <a:pt x="26668" y="347578"/>
                  <a:pt x="13003" y="306584"/>
                </a:cubicBezTo>
                <a:cubicBezTo>
                  <a:pt x="1465" y="214281"/>
                  <a:pt x="-9316" y="164949"/>
                  <a:pt x="13003" y="58934"/>
                </a:cubicBezTo>
                <a:cubicBezTo>
                  <a:pt x="15071" y="49109"/>
                  <a:pt x="32053" y="52584"/>
                  <a:pt x="41578" y="49409"/>
                </a:cubicBezTo>
                <a:cubicBezTo>
                  <a:pt x="51103" y="43059"/>
                  <a:pt x="59692" y="35008"/>
                  <a:pt x="70153" y="30359"/>
                </a:cubicBezTo>
                <a:cubicBezTo>
                  <a:pt x="88503" y="22204"/>
                  <a:pt x="108253" y="17659"/>
                  <a:pt x="127303" y="11309"/>
                </a:cubicBezTo>
                <a:lnTo>
                  <a:pt x="155878" y="1784"/>
                </a:lnTo>
                <a:cubicBezTo>
                  <a:pt x="167926" y="-2232"/>
                  <a:pt x="181278" y="1784"/>
                  <a:pt x="193978" y="178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3729"/>
            <a:ext cx="5333999" cy="690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-76200"/>
            <a:ext cx="685800" cy="723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305299" y="-3809999"/>
            <a:ext cx="685800" cy="723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00" y="16671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5433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13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</a:t>
            </a:r>
            <a:r>
              <a:rPr lang="en-US" dirty="0" err="1" smtClean="0"/>
              <a:t>subestuaries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30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subestuaries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2438743" y="3596759"/>
            <a:ext cx="523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Density Weighted Occupied SAV Habitat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02129"/>
            <a:ext cx="523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629" y="304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Major Goal:  Develop statistical models that explain inter-annual variability in SAV within </a:t>
            </a:r>
            <a:r>
              <a:rPr lang="en-US" sz="3200" dirty="0" err="1" smtClean="0"/>
              <a:t>subestuaries</a:t>
            </a:r>
            <a:r>
              <a:rPr lang="en-US" sz="3200" dirty="0" smtClean="0"/>
              <a:t>, to better understand inter-annual variability in SAV at the scale of Chesapeake Bay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1629" y="30480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Predictions:  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 fit within each salinity zone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 differ from one another.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arenR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Differences between models for each salinity zone will be explained by differences in biology of SAV communities found in each salinity zone</a:t>
            </a: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2" y="0"/>
            <a:ext cx="7768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PCA for time series analysis, AKA Empirical Orthogonal Function analysis, is a way to reduce the dimensionality of sets of time series composed of similar data in similar units.   We then </a:t>
            </a:r>
            <a:r>
              <a:rPr lang="en-US" sz="2400" dirty="0" err="1" smtClean="0"/>
              <a:t>detrended</a:t>
            </a:r>
            <a:r>
              <a:rPr lang="en-US" sz="2400" dirty="0" smtClean="0"/>
              <a:t> series to remove global patterns so we could focus on short term variability (</a:t>
            </a:r>
            <a:r>
              <a:rPr lang="en-US" sz="2400" dirty="0" err="1" smtClean="0"/>
              <a:t>Torchin</a:t>
            </a:r>
            <a:r>
              <a:rPr lang="en-US" sz="2400" dirty="0" smtClean="0"/>
              <a:t> 2003) .   This makes those data ready for standard time series analysis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Jassby</a:t>
            </a:r>
            <a:r>
              <a:rPr lang="en-US" sz="2400" dirty="0" smtClean="0"/>
              <a:t> et al. 1992, </a:t>
            </a:r>
            <a:r>
              <a:rPr lang="en-US" sz="2400" dirty="0" err="1" smtClean="0"/>
              <a:t>Cloern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Jassby</a:t>
            </a:r>
            <a:r>
              <a:rPr lang="en-US" sz="2400" dirty="0" smtClean="0"/>
              <a:t> 1995, </a:t>
            </a:r>
            <a:r>
              <a:rPr lang="en-US" sz="2400" dirty="0" err="1" smtClean="0"/>
              <a:t>Bjornsson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Venegas</a:t>
            </a:r>
            <a:r>
              <a:rPr lang="en-US" sz="2400" dirty="0" smtClean="0"/>
              <a:t> 1997)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68466" y="3255681"/>
          <a:ext cx="7110483" cy="336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175" y="3074052"/>
            <a:ext cx="570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Example:  </a:t>
            </a:r>
            <a:r>
              <a:rPr lang="en-US" sz="2400" dirty="0" err="1" smtClean="0">
                <a:solidFill>
                  <a:schemeClr val="tx2"/>
                </a:solidFill>
              </a:rPr>
              <a:t>Polyhaline</a:t>
            </a:r>
            <a:r>
              <a:rPr lang="en-US" sz="2400" dirty="0" smtClean="0">
                <a:solidFill>
                  <a:schemeClr val="tx2"/>
                </a:solidFill>
              </a:rPr>
              <a:t> Zone </a:t>
            </a:r>
            <a:r>
              <a:rPr lang="en-US" sz="2400" dirty="0" err="1" smtClean="0">
                <a:solidFill>
                  <a:schemeClr val="tx2"/>
                </a:solidFill>
              </a:rPr>
              <a:t>Subestuaries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93264" y="4954138"/>
            <a:ext cx="6226586" cy="1446662"/>
          </a:xfrm>
          <a:custGeom>
            <a:avLst/>
            <a:gdLst>
              <a:gd name="connsiteX0" fmla="*/ 303024 w 6226586"/>
              <a:gd name="connsiteY0" fmla="*/ 600501 h 1446662"/>
              <a:gd name="connsiteX1" fmla="*/ 398558 w 6226586"/>
              <a:gd name="connsiteY1" fmla="*/ 627797 h 1446662"/>
              <a:gd name="connsiteX2" fmla="*/ 439501 w 6226586"/>
              <a:gd name="connsiteY2" fmla="*/ 655092 h 1446662"/>
              <a:gd name="connsiteX3" fmla="*/ 466797 w 6226586"/>
              <a:gd name="connsiteY3" fmla="*/ 696036 h 1446662"/>
              <a:gd name="connsiteX4" fmla="*/ 507740 w 6226586"/>
              <a:gd name="connsiteY4" fmla="*/ 709683 h 1446662"/>
              <a:gd name="connsiteX5" fmla="*/ 548683 w 6226586"/>
              <a:gd name="connsiteY5" fmla="*/ 736979 h 1446662"/>
              <a:gd name="connsiteX6" fmla="*/ 685161 w 6226586"/>
              <a:gd name="connsiteY6" fmla="*/ 777922 h 1446662"/>
              <a:gd name="connsiteX7" fmla="*/ 726104 w 6226586"/>
              <a:gd name="connsiteY7" fmla="*/ 791570 h 1446662"/>
              <a:gd name="connsiteX8" fmla="*/ 862582 w 6226586"/>
              <a:gd name="connsiteY8" fmla="*/ 777922 h 1446662"/>
              <a:gd name="connsiteX9" fmla="*/ 930821 w 6226586"/>
              <a:gd name="connsiteY9" fmla="*/ 709683 h 1446662"/>
              <a:gd name="connsiteX10" fmla="*/ 1012707 w 6226586"/>
              <a:gd name="connsiteY10" fmla="*/ 641445 h 1446662"/>
              <a:gd name="connsiteX11" fmla="*/ 1053651 w 6226586"/>
              <a:gd name="connsiteY11" fmla="*/ 600501 h 1446662"/>
              <a:gd name="connsiteX12" fmla="*/ 1190128 w 6226586"/>
              <a:gd name="connsiteY12" fmla="*/ 518615 h 1446662"/>
              <a:gd name="connsiteX13" fmla="*/ 1312958 w 6226586"/>
              <a:gd name="connsiteY13" fmla="*/ 423080 h 1446662"/>
              <a:gd name="connsiteX14" fmla="*/ 1353901 w 6226586"/>
              <a:gd name="connsiteY14" fmla="*/ 395785 h 1446662"/>
              <a:gd name="connsiteX15" fmla="*/ 1435788 w 6226586"/>
              <a:gd name="connsiteY15" fmla="*/ 368489 h 1446662"/>
              <a:gd name="connsiteX16" fmla="*/ 1585913 w 6226586"/>
              <a:gd name="connsiteY16" fmla="*/ 382137 h 1446662"/>
              <a:gd name="connsiteX17" fmla="*/ 1708743 w 6226586"/>
              <a:gd name="connsiteY17" fmla="*/ 436728 h 1446662"/>
              <a:gd name="connsiteX18" fmla="*/ 1790630 w 6226586"/>
              <a:gd name="connsiteY18" fmla="*/ 477671 h 1446662"/>
              <a:gd name="connsiteX19" fmla="*/ 1913460 w 6226586"/>
              <a:gd name="connsiteY19" fmla="*/ 450376 h 1446662"/>
              <a:gd name="connsiteX20" fmla="*/ 2022642 w 6226586"/>
              <a:gd name="connsiteY20" fmla="*/ 354842 h 1446662"/>
              <a:gd name="connsiteX21" fmla="*/ 2118176 w 6226586"/>
              <a:gd name="connsiteY21" fmla="*/ 327546 h 1446662"/>
              <a:gd name="connsiteX22" fmla="*/ 2159119 w 6226586"/>
              <a:gd name="connsiteY22" fmla="*/ 313898 h 1446662"/>
              <a:gd name="connsiteX23" fmla="*/ 2254654 w 6226586"/>
              <a:gd name="connsiteY23" fmla="*/ 300251 h 1446662"/>
              <a:gd name="connsiteX24" fmla="*/ 2568552 w 6226586"/>
              <a:gd name="connsiteY24" fmla="*/ 341194 h 1446662"/>
              <a:gd name="connsiteX25" fmla="*/ 2609495 w 6226586"/>
              <a:gd name="connsiteY25" fmla="*/ 354842 h 1446662"/>
              <a:gd name="connsiteX26" fmla="*/ 2691382 w 6226586"/>
              <a:gd name="connsiteY26" fmla="*/ 395785 h 1446662"/>
              <a:gd name="connsiteX27" fmla="*/ 2773268 w 6226586"/>
              <a:gd name="connsiteY27" fmla="*/ 450376 h 1446662"/>
              <a:gd name="connsiteX28" fmla="*/ 2814212 w 6226586"/>
              <a:gd name="connsiteY28" fmla="*/ 477671 h 1446662"/>
              <a:gd name="connsiteX29" fmla="*/ 2882451 w 6226586"/>
              <a:gd name="connsiteY29" fmla="*/ 532262 h 1446662"/>
              <a:gd name="connsiteX30" fmla="*/ 2964337 w 6226586"/>
              <a:gd name="connsiteY30" fmla="*/ 586854 h 1446662"/>
              <a:gd name="connsiteX31" fmla="*/ 3073519 w 6226586"/>
              <a:gd name="connsiteY31" fmla="*/ 573206 h 1446662"/>
              <a:gd name="connsiteX32" fmla="*/ 3114462 w 6226586"/>
              <a:gd name="connsiteY32" fmla="*/ 559558 h 1446662"/>
              <a:gd name="connsiteX33" fmla="*/ 3169054 w 6226586"/>
              <a:gd name="connsiteY33" fmla="*/ 477671 h 1446662"/>
              <a:gd name="connsiteX34" fmla="*/ 3250940 w 6226586"/>
              <a:gd name="connsiteY34" fmla="*/ 423080 h 1446662"/>
              <a:gd name="connsiteX35" fmla="*/ 3291883 w 6226586"/>
              <a:gd name="connsiteY35" fmla="*/ 395785 h 1446662"/>
              <a:gd name="connsiteX36" fmla="*/ 3510248 w 6226586"/>
              <a:gd name="connsiteY36" fmla="*/ 409433 h 1446662"/>
              <a:gd name="connsiteX37" fmla="*/ 3633077 w 6226586"/>
              <a:gd name="connsiteY37" fmla="*/ 464024 h 1446662"/>
              <a:gd name="connsiteX38" fmla="*/ 3674021 w 6226586"/>
              <a:gd name="connsiteY38" fmla="*/ 477671 h 1446662"/>
              <a:gd name="connsiteX39" fmla="*/ 3701316 w 6226586"/>
              <a:gd name="connsiteY39" fmla="*/ 518615 h 1446662"/>
              <a:gd name="connsiteX40" fmla="*/ 3742260 w 6226586"/>
              <a:gd name="connsiteY40" fmla="*/ 532262 h 1446662"/>
              <a:gd name="connsiteX41" fmla="*/ 3783203 w 6226586"/>
              <a:gd name="connsiteY41" fmla="*/ 559558 h 1446662"/>
              <a:gd name="connsiteX42" fmla="*/ 3878737 w 6226586"/>
              <a:gd name="connsiteY42" fmla="*/ 655092 h 1446662"/>
              <a:gd name="connsiteX43" fmla="*/ 3919680 w 6226586"/>
              <a:gd name="connsiteY43" fmla="*/ 682388 h 1446662"/>
              <a:gd name="connsiteX44" fmla="*/ 4001567 w 6226586"/>
              <a:gd name="connsiteY44" fmla="*/ 709683 h 1446662"/>
              <a:gd name="connsiteX45" fmla="*/ 4083454 w 6226586"/>
              <a:gd name="connsiteY45" fmla="*/ 696036 h 1446662"/>
              <a:gd name="connsiteX46" fmla="*/ 4110749 w 6226586"/>
              <a:gd name="connsiteY46" fmla="*/ 655092 h 1446662"/>
              <a:gd name="connsiteX47" fmla="*/ 4151692 w 6226586"/>
              <a:gd name="connsiteY47" fmla="*/ 532262 h 1446662"/>
              <a:gd name="connsiteX48" fmla="*/ 4165340 w 6226586"/>
              <a:gd name="connsiteY48" fmla="*/ 491319 h 1446662"/>
              <a:gd name="connsiteX49" fmla="*/ 4192636 w 6226586"/>
              <a:gd name="connsiteY49" fmla="*/ 450376 h 1446662"/>
              <a:gd name="connsiteX50" fmla="*/ 4233579 w 6226586"/>
              <a:gd name="connsiteY50" fmla="*/ 354842 h 1446662"/>
              <a:gd name="connsiteX51" fmla="*/ 4247227 w 6226586"/>
              <a:gd name="connsiteY51" fmla="*/ 313898 h 1446662"/>
              <a:gd name="connsiteX52" fmla="*/ 4274522 w 6226586"/>
              <a:gd name="connsiteY52" fmla="*/ 272955 h 1446662"/>
              <a:gd name="connsiteX53" fmla="*/ 4288170 w 6226586"/>
              <a:gd name="connsiteY53" fmla="*/ 232012 h 1446662"/>
              <a:gd name="connsiteX54" fmla="*/ 4315465 w 6226586"/>
              <a:gd name="connsiteY54" fmla="*/ 191068 h 1446662"/>
              <a:gd name="connsiteX55" fmla="*/ 4329113 w 6226586"/>
              <a:gd name="connsiteY55" fmla="*/ 150125 h 1446662"/>
              <a:gd name="connsiteX56" fmla="*/ 4411000 w 6226586"/>
              <a:gd name="connsiteY56" fmla="*/ 81886 h 1446662"/>
              <a:gd name="connsiteX57" fmla="*/ 4438295 w 6226586"/>
              <a:gd name="connsiteY57" fmla="*/ 40943 h 1446662"/>
              <a:gd name="connsiteX58" fmla="*/ 4547477 w 6226586"/>
              <a:gd name="connsiteY58" fmla="*/ 13648 h 1446662"/>
              <a:gd name="connsiteX59" fmla="*/ 4588421 w 6226586"/>
              <a:gd name="connsiteY59" fmla="*/ 0 h 1446662"/>
              <a:gd name="connsiteX60" fmla="*/ 4779489 w 6226586"/>
              <a:gd name="connsiteY60" fmla="*/ 27295 h 1446662"/>
              <a:gd name="connsiteX61" fmla="*/ 4861376 w 6226586"/>
              <a:gd name="connsiteY61" fmla="*/ 81886 h 1446662"/>
              <a:gd name="connsiteX62" fmla="*/ 4902319 w 6226586"/>
              <a:gd name="connsiteY62" fmla="*/ 109182 h 1446662"/>
              <a:gd name="connsiteX63" fmla="*/ 4943262 w 6226586"/>
              <a:gd name="connsiteY63" fmla="*/ 136477 h 1446662"/>
              <a:gd name="connsiteX64" fmla="*/ 4997854 w 6226586"/>
              <a:gd name="connsiteY64" fmla="*/ 218364 h 1446662"/>
              <a:gd name="connsiteX65" fmla="*/ 5066092 w 6226586"/>
              <a:gd name="connsiteY65" fmla="*/ 313898 h 1446662"/>
              <a:gd name="connsiteX66" fmla="*/ 5120683 w 6226586"/>
              <a:gd name="connsiteY66" fmla="*/ 436728 h 1446662"/>
              <a:gd name="connsiteX67" fmla="*/ 5161627 w 6226586"/>
              <a:gd name="connsiteY67" fmla="*/ 450376 h 1446662"/>
              <a:gd name="connsiteX68" fmla="*/ 5270809 w 6226586"/>
              <a:gd name="connsiteY68" fmla="*/ 436728 h 1446662"/>
              <a:gd name="connsiteX69" fmla="*/ 5489173 w 6226586"/>
              <a:gd name="connsiteY69" fmla="*/ 464024 h 1446662"/>
              <a:gd name="connsiteX70" fmla="*/ 5571060 w 6226586"/>
              <a:gd name="connsiteY70" fmla="*/ 545910 h 1446662"/>
              <a:gd name="connsiteX71" fmla="*/ 5639298 w 6226586"/>
              <a:gd name="connsiteY71" fmla="*/ 614149 h 1446662"/>
              <a:gd name="connsiteX72" fmla="*/ 5680242 w 6226586"/>
              <a:gd name="connsiteY72" fmla="*/ 791570 h 1446662"/>
              <a:gd name="connsiteX73" fmla="*/ 5693889 w 6226586"/>
              <a:gd name="connsiteY73" fmla="*/ 846161 h 1446662"/>
              <a:gd name="connsiteX74" fmla="*/ 5707537 w 6226586"/>
              <a:gd name="connsiteY74" fmla="*/ 914400 h 1446662"/>
              <a:gd name="connsiteX75" fmla="*/ 5734833 w 6226586"/>
              <a:gd name="connsiteY75" fmla="*/ 873457 h 1446662"/>
              <a:gd name="connsiteX76" fmla="*/ 5762128 w 6226586"/>
              <a:gd name="connsiteY76" fmla="*/ 791570 h 1446662"/>
              <a:gd name="connsiteX77" fmla="*/ 5789424 w 6226586"/>
              <a:gd name="connsiteY77" fmla="*/ 750627 h 1446662"/>
              <a:gd name="connsiteX78" fmla="*/ 5803071 w 6226586"/>
              <a:gd name="connsiteY78" fmla="*/ 709683 h 1446662"/>
              <a:gd name="connsiteX79" fmla="*/ 5857662 w 6226586"/>
              <a:gd name="connsiteY79" fmla="*/ 627797 h 1446662"/>
              <a:gd name="connsiteX80" fmla="*/ 5912254 w 6226586"/>
              <a:gd name="connsiteY80" fmla="*/ 545910 h 1446662"/>
              <a:gd name="connsiteX81" fmla="*/ 5980492 w 6226586"/>
              <a:gd name="connsiteY81" fmla="*/ 464024 h 1446662"/>
              <a:gd name="connsiteX82" fmla="*/ 6035083 w 6226586"/>
              <a:gd name="connsiteY82" fmla="*/ 395785 h 1446662"/>
              <a:gd name="connsiteX83" fmla="*/ 6062379 w 6226586"/>
              <a:gd name="connsiteY83" fmla="*/ 354842 h 1446662"/>
              <a:gd name="connsiteX84" fmla="*/ 6144265 w 6226586"/>
              <a:gd name="connsiteY84" fmla="*/ 327546 h 1446662"/>
              <a:gd name="connsiteX85" fmla="*/ 6185209 w 6226586"/>
              <a:gd name="connsiteY85" fmla="*/ 341194 h 1446662"/>
              <a:gd name="connsiteX86" fmla="*/ 6212504 w 6226586"/>
              <a:gd name="connsiteY86" fmla="*/ 423080 h 1446662"/>
              <a:gd name="connsiteX87" fmla="*/ 6198857 w 6226586"/>
              <a:gd name="connsiteY87" fmla="*/ 614149 h 1446662"/>
              <a:gd name="connsiteX88" fmla="*/ 6171561 w 6226586"/>
              <a:gd name="connsiteY88" fmla="*/ 736979 h 1446662"/>
              <a:gd name="connsiteX89" fmla="*/ 6185209 w 6226586"/>
              <a:gd name="connsiteY89" fmla="*/ 968991 h 1446662"/>
              <a:gd name="connsiteX90" fmla="*/ 6212504 w 6226586"/>
              <a:gd name="connsiteY90" fmla="*/ 1050877 h 1446662"/>
              <a:gd name="connsiteX91" fmla="*/ 6226152 w 6226586"/>
              <a:gd name="connsiteY91" fmla="*/ 1105468 h 1446662"/>
              <a:gd name="connsiteX92" fmla="*/ 6185209 w 6226586"/>
              <a:gd name="connsiteY92" fmla="*/ 1241946 h 1446662"/>
              <a:gd name="connsiteX93" fmla="*/ 6062379 w 6226586"/>
              <a:gd name="connsiteY93" fmla="*/ 1296537 h 1446662"/>
              <a:gd name="connsiteX94" fmla="*/ 5966845 w 6226586"/>
              <a:gd name="connsiteY94" fmla="*/ 1323833 h 1446662"/>
              <a:gd name="connsiteX95" fmla="*/ 5844015 w 6226586"/>
              <a:gd name="connsiteY95" fmla="*/ 1378424 h 1446662"/>
              <a:gd name="connsiteX96" fmla="*/ 5748480 w 6226586"/>
              <a:gd name="connsiteY96" fmla="*/ 1405719 h 1446662"/>
              <a:gd name="connsiteX97" fmla="*/ 5571060 w 6226586"/>
              <a:gd name="connsiteY97" fmla="*/ 1446662 h 1446662"/>
              <a:gd name="connsiteX98" fmla="*/ 5502821 w 6226586"/>
              <a:gd name="connsiteY98" fmla="*/ 1433015 h 1446662"/>
              <a:gd name="connsiteX99" fmla="*/ 5407286 w 6226586"/>
              <a:gd name="connsiteY99" fmla="*/ 1392071 h 1446662"/>
              <a:gd name="connsiteX100" fmla="*/ 5284457 w 6226586"/>
              <a:gd name="connsiteY100" fmla="*/ 1296537 h 1446662"/>
              <a:gd name="connsiteX101" fmla="*/ 5202570 w 6226586"/>
              <a:gd name="connsiteY101" fmla="*/ 1173707 h 1446662"/>
              <a:gd name="connsiteX102" fmla="*/ 5188922 w 6226586"/>
              <a:gd name="connsiteY102" fmla="*/ 1132764 h 1446662"/>
              <a:gd name="connsiteX103" fmla="*/ 5147979 w 6226586"/>
              <a:gd name="connsiteY103" fmla="*/ 1105468 h 1446662"/>
              <a:gd name="connsiteX104" fmla="*/ 5093388 w 6226586"/>
              <a:gd name="connsiteY104" fmla="*/ 1023582 h 1446662"/>
              <a:gd name="connsiteX105" fmla="*/ 5052445 w 6226586"/>
              <a:gd name="connsiteY105" fmla="*/ 1037230 h 1446662"/>
              <a:gd name="connsiteX106" fmla="*/ 4970558 w 6226586"/>
              <a:gd name="connsiteY106" fmla="*/ 1105468 h 1446662"/>
              <a:gd name="connsiteX107" fmla="*/ 4943262 w 6226586"/>
              <a:gd name="connsiteY107" fmla="*/ 1146412 h 1446662"/>
              <a:gd name="connsiteX108" fmla="*/ 4902319 w 6226586"/>
              <a:gd name="connsiteY108" fmla="*/ 1173707 h 1446662"/>
              <a:gd name="connsiteX109" fmla="*/ 4793137 w 6226586"/>
              <a:gd name="connsiteY109" fmla="*/ 1160059 h 1446662"/>
              <a:gd name="connsiteX110" fmla="*/ 4752194 w 6226586"/>
              <a:gd name="connsiteY110" fmla="*/ 1119116 h 1446662"/>
              <a:gd name="connsiteX111" fmla="*/ 4711251 w 6226586"/>
              <a:gd name="connsiteY111" fmla="*/ 1091821 h 1446662"/>
              <a:gd name="connsiteX112" fmla="*/ 4683955 w 6226586"/>
              <a:gd name="connsiteY112" fmla="*/ 1050877 h 1446662"/>
              <a:gd name="connsiteX113" fmla="*/ 4643012 w 6226586"/>
              <a:gd name="connsiteY113" fmla="*/ 1009934 h 1446662"/>
              <a:gd name="connsiteX114" fmla="*/ 4629364 w 6226586"/>
              <a:gd name="connsiteY114" fmla="*/ 968991 h 1446662"/>
              <a:gd name="connsiteX115" fmla="*/ 4602068 w 6226586"/>
              <a:gd name="connsiteY115" fmla="*/ 928048 h 1446662"/>
              <a:gd name="connsiteX116" fmla="*/ 4520182 w 6226586"/>
              <a:gd name="connsiteY116" fmla="*/ 887104 h 1446662"/>
              <a:gd name="connsiteX117" fmla="*/ 4438295 w 6226586"/>
              <a:gd name="connsiteY117" fmla="*/ 900752 h 1446662"/>
              <a:gd name="connsiteX118" fmla="*/ 4356409 w 6226586"/>
              <a:gd name="connsiteY118" fmla="*/ 955343 h 1446662"/>
              <a:gd name="connsiteX119" fmla="*/ 4315465 w 6226586"/>
              <a:gd name="connsiteY119" fmla="*/ 968991 h 1446662"/>
              <a:gd name="connsiteX120" fmla="*/ 4274522 w 6226586"/>
              <a:gd name="connsiteY120" fmla="*/ 1009934 h 1446662"/>
              <a:gd name="connsiteX121" fmla="*/ 4233579 w 6226586"/>
              <a:gd name="connsiteY121" fmla="*/ 1037230 h 1446662"/>
              <a:gd name="connsiteX122" fmla="*/ 4206283 w 6226586"/>
              <a:gd name="connsiteY122" fmla="*/ 1078173 h 1446662"/>
              <a:gd name="connsiteX123" fmla="*/ 4124397 w 6226586"/>
              <a:gd name="connsiteY123" fmla="*/ 1119116 h 1446662"/>
              <a:gd name="connsiteX124" fmla="*/ 4083454 w 6226586"/>
              <a:gd name="connsiteY124" fmla="*/ 1146412 h 1446662"/>
              <a:gd name="connsiteX125" fmla="*/ 3987919 w 6226586"/>
              <a:gd name="connsiteY125" fmla="*/ 1160059 h 1446662"/>
              <a:gd name="connsiteX126" fmla="*/ 3728612 w 6226586"/>
              <a:gd name="connsiteY126" fmla="*/ 1146412 h 1446662"/>
              <a:gd name="connsiteX127" fmla="*/ 3646725 w 6226586"/>
              <a:gd name="connsiteY127" fmla="*/ 1119116 h 1446662"/>
              <a:gd name="connsiteX128" fmla="*/ 3592134 w 6226586"/>
              <a:gd name="connsiteY128" fmla="*/ 1105468 h 1446662"/>
              <a:gd name="connsiteX129" fmla="*/ 3551191 w 6226586"/>
              <a:gd name="connsiteY129" fmla="*/ 1091821 h 1446662"/>
              <a:gd name="connsiteX130" fmla="*/ 3442009 w 6226586"/>
              <a:gd name="connsiteY130" fmla="*/ 1078173 h 1446662"/>
              <a:gd name="connsiteX131" fmla="*/ 3360122 w 6226586"/>
              <a:gd name="connsiteY131" fmla="*/ 1064525 h 1446662"/>
              <a:gd name="connsiteX132" fmla="*/ 3319179 w 6226586"/>
              <a:gd name="connsiteY132" fmla="*/ 1050877 h 1446662"/>
              <a:gd name="connsiteX133" fmla="*/ 3250940 w 6226586"/>
              <a:gd name="connsiteY133" fmla="*/ 996286 h 1446662"/>
              <a:gd name="connsiteX134" fmla="*/ 2923394 w 6226586"/>
              <a:gd name="connsiteY134" fmla="*/ 1009934 h 1446662"/>
              <a:gd name="connsiteX135" fmla="*/ 2882451 w 6226586"/>
              <a:gd name="connsiteY135" fmla="*/ 1023582 h 1446662"/>
              <a:gd name="connsiteX136" fmla="*/ 2705030 w 6226586"/>
              <a:gd name="connsiteY136" fmla="*/ 1050877 h 1446662"/>
              <a:gd name="connsiteX137" fmla="*/ 2664086 w 6226586"/>
              <a:gd name="connsiteY137" fmla="*/ 1078173 h 1446662"/>
              <a:gd name="connsiteX138" fmla="*/ 2554904 w 6226586"/>
              <a:gd name="connsiteY138" fmla="*/ 1023582 h 1446662"/>
              <a:gd name="connsiteX139" fmla="*/ 2541257 w 6226586"/>
              <a:gd name="connsiteY139" fmla="*/ 968991 h 1446662"/>
              <a:gd name="connsiteX140" fmla="*/ 2500313 w 6226586"/>
              <a:gd name="connsiteY140" fmla="*/ 941695 h 1446662"/>
              <a:gd name="connsiteX141" fmla="*/ 2473018 w 6226586"/>
              <a:gd name="connsiteY141" fmla="*/ 900752 h 1446662"/>
              <a:gd name="connsiteX142" fmla="*/ 2459370 w 6226586"/>
              <a:gd name="connsiteY142" fmla="*/ 859809 h 1446662"/>
              <a:gd name="connsiteX143" fmla="*/ 2404779 w 6226586"/>
              <a:gd name="connsiteY143" fmla="*/ 777922 h 1446662"/>
              <a:gd name="connsiteX144" fmla="*/ 2336540 w 6226586"/>
              <a:gd name="connsiteY144" fmla="*/ 696036 h 1446662"/>
              <a:gd name="connsiteX145" fmla="*/ 2295597 w 6226586"/>
              <a:gd name="connsiteY145" fmla="*/ 682388 h 1446662"/>
              <a:gd name="connsiteX146" fmla="*/ 2254654 w 6226586"/>
              <a:gd name="connsiteY146" fmla="*/ 655092 h 1446662"/>
              <a:gd name="connsiteX147" fmla="*/ 2077233 w 6226586"/>
              <a:gd name="connsiteY147" fmla="*/ 668740 h 1446662"/>
              <a:gd name="connsiteX148" fmla="*/ 1995346 w 6226586"/>
              <a:gd name="connsiteY148" fmla="*/ 723331 h 1446662"/>
              <a:gd name="connsiteX149" fmla="*/ 1968051 w 6226586"/>
              <a:gd name="connsiteY149" fmla="*/ 764274 h 1446662"/>
              <a:gd name="connsiteX150" fmla="*/ 1927107 w 6226586"/>
              <a:gd name="connsiteY150" fmla="*/ 818865 h 1446662"/>
              <a:gd name="connsiteX151" fmla="*/ 1886164 w 6226586"/>
              <a:gd name="connsiteY151" fmla="*/ 900752 h 1446662"/>
              <a:gd name="connsiteX152" fmla="*/ 1804277 w 6226586"/>
              <a:gd name="connsiteY152" fmla="*/ 955343 h 1446662"/>
              <a:gd name="connsiteX153" fmla="*/ 1763334 w 6226586"/>
              <a:gd name="connsiteY153" fmla="*/ 941695 h 1446662"/>
              <a:gd name="connsiteX154" fmla="*/ 1736039 w 6226586"/>
              <a:gd name="connsiteY154" fmla="*/ 900752 h 1446662"/>
              <a:gd name="connsiteX155" fmla="*/ 1654152 w 6226586"/>
              <a:gd name="connsiteY155" fmla="*/ 873457 h 1446662"/>
              <a:gd name="connsiteX156" fmla="*/ 1572265 w 6226586"/>
              <a:gd name="connsiteY156" fmla="*/ 832513 h 1446662"/>
              <a:gd name="connsiteX157" fmla="*/ 1517674 w 6226586"/>
              <a:gd name="connsiteY157" fmla="*/ 873457 h 1446662"/>
              <a:gd name="connsiteX158" fmla="*/ 1476731 w 6226586"/>
              <a:gd name="connsiteY158" fmla="*/ 900752 h 1446662"/>
              <a:gd name="connsiteX159" fmla="*/ 1394845 w 6226586"/>
              <a:gd name="connsiteY159" fmla="*/ 982639 h 1446662"/>
              <a:gd name="connsiteX160" fmla="*/ 1367549 w 6226586"/>
              <a:gd name="connsiteY160" fmla="*/ 1023582 h 1446662"/>
              <a:gd name="connsiteX161" fmla="*/ 1285662 w 6226586"/>
              <a:gd name="connsiteY161" fmla="*/ 1078173 h 1446662"/>
              <a:gd name="connsiteX162" fmla="*/ 1244719 w 6226586"/>
              <a:gd name="connsiteY162" fmla="*/ 1105468 h 1446662"/>
              <a:gd name="connsiteX163" fmla="*/ 1121889 w 6226586"/>
              <a:gd name="connsiteY163" fmla="*/ 1146412 h 1446662"/>
              <a:gd name="connsiteX164" fmla="*/ 794343 w 6226586"/>
              <a:gd name="connsiteY164" fmla="*/ 1160059 h 1446662"/>
              <a:gd name="connsiteX165" fmla="*/ 644218 w 6226586"/>
              <a:gd name="connsiteY165" fmla="*/ 1173707 h 1446662"/>
              <a:gd name="connsiteX166" fmla="*/ 603274 w 6226586"/>
              <a:gd name="connsiteY166" fmla="*/ 1187355 h 1446662"/>
              <a:gd name="connsiteX167" fmla="*/ 535036 w 6226586"/>
              <a:gd name="connsiteY167" fmla="*/ 1201003 h 1446662"/>
              <a:gd name="connsiteX168" fmla="*/ 453149 w 6226586"/>
              <a:gd name="connsiteY168" fmla="*/ 1228298 h 1446662"/>
              <a:gd name="connsiteX169" fmla="*/ 371262 w 6226586"/>
              <a:gd name="connsiteY169" fmla="*/ 1255594 h 1446662"/>
              <a:gd name="connsiteX170" fmla="*/ 289376 w 6226586"/>
              <a:gd name="connsiteY170" fmla="*/ 1269242 h 1446662"/>
              <a:gd name="connsiteX171" fmla="*/ 234785 w 6226586"/>
              <a:gd name="connsiteY171" fmla="*/ 1255594 h 1446662"/>
              <a:gd name="connsiteX172" fmla="*/ 193842 w 6226586"/>
              <a:gd name="connsiteY172" fmla="*/ 1214651 h 1446662"/>
              <a:gd name="connsiteX173" fmla="*/ 166546 w 6226586"/>
              <a:gd name="connsiteY173" fmla="*/ 1173707 h 1446662"/>
              <a:gd name="connsiteX174" fmla="*/ 139251 w 6226586"/>
              <a:gd name="connsiteY174" fmla="*/ 1078173 h 1446662"/>
              <a:gd name="connsiteX175" fmla="*/ 125603 w 6226586"/>
              <a:gd name="connsiteY175" fmla="*/ 1037230 h 1446662"/>
              <a:gd name="connsiteX176" fmla="*/ 234785 w 6226586"/>
              <a:gd name="connsiteY176" fmla="*/ 627797 h 1446662"/>
              <a:gd name="connsiteX177" fmla="*/ 303024 w 6226586"/>
              <a:gd name="connsiteY177" fmla="*/ 600501 h 144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226586" h="1446662">
                <a:moveTo>
                  <a:pt x="303024" y="600501"/>
                </a:moveTo>
                <a:cubicBezTo>
                  <a:pt x="330319" y="600501"/>
                  <a:pt x="378978" y="618007"/>
                  <a:pt x="398558" y="627797"/>
                </a:cubicBezTo>
                <a:cubicBezTo>
                  <a:pt x="413229" y="635132"/>
                  <a:pt x="425853" y="645994"/>
                  <a:pt x="439501" y="655092"/>
                </a:cubicBezTo>
                <a:cubicBezTo>
                  <a:pt x="448600" y="668740"/>
                  <a:pt x="453989" y="685789"/>
                  <a:pt x="466797" y="696036"/>
                </a:cubicBezTo>
                <a:cubicBezTo>
                  <a:pt x="478030" y="705023"/>
                  <a:pt x="494873" y="703249"/>
                  <a:pt x="507740" y="709683"/>
                </a:cubicBezTo>
                <a:cubicBezTo>
                  <a:pt x="522411" y="717018"/>
                  <a:pt x="533694" y="730317"/>
                  <a:pt x="548683" y="736979"/>
                </a:cubicBezTo>
                <a:cubicBezTo>
                  <a:pt x="607057" y="762923"/>
                  <a:pt x="629586" y="762043"/>
                  <a:pt x="685161" y="777922"/>
                </a:cubicBezTo>
                <a:cubicBezTo>
                  <a:pt x="698993" y="781874"/>
                  <a:pt x="712456" y="787021"/>
                  <a:pt x="726104" y="791570"/>
                </a:cubicBezTo>
                <a:cubicBezTo>
                  <a:pt x="771597" y="787021"/>
                  <a:pt x="818033" y="788202"/>
                  <a:pt x="862582" y="777922"/>
                </a:cubicBezTo>
                <a:cubicBezTo>
                  <a:pt x="903886" y="768390"/>
                  <a:pt x="907714" y="737412"/>
                  <a:pt x="930821" y="709683"/>
                </a:cubicBezTo>
                <a:cubicBezTo>
                  <a:pt x="985193" y="644437"/>
                  <a:pt x="954149" y="690243"/>
                  <a:pt x="1012707" y="641445"/>
                </a:cubicBezTo>
                <a:cubicBezTo>
                  <a:pt x="1027535" y="629089"/>
                  <a:pt x="1037945" y="611720"/>
                  <a:pt x="1053651" y="600501"/>
                </a:cubicBezTo>
                <a:cubicBezTo>
                  <a:pt x="1129041" y="546651"/>
                  <a:pt x="1105089" y="603654"/>
                  <a:pt x="1190128" y="518615"/>
                </a:cubicBezTo>
                <a:cubicBezTo>
                  <a:pt x="1351560" y="357183"/>
                  <a:pt x="1209541" y="474789"/>
                  <a:pt x="1312958" y="423080"/>
                </a:cubicBezTo>
                <a:cubicBezTo>
                  <a:pt x="1327629" y="415745"/>
                  <a:pt x="1338912" y="402447"/>
                  <a:pt x="1353901" y="395785"/>
                </a:cubicBezTo>
                <a:cubicBezTo>
                  <a:pt x="1380193" y="384100"/>
                  <a:pt x="1435788" y="368489"/>
                  <a:pt x="1435788" y="368489"/>
                </a:cubicBezTo>
                <a:cubicBezTo>
                  <a:pt x="1485830" y="373038"/>
                  <a:pt x="1536430" y="373404"/>
                  <a:pt x="1585913" y="382137"/>
                </a:cubicBezTo>
                <a:cubicBezTo>
                  <a:pt x="1694742" y="401342"/>
                  <a:pt x="1637372" y="401042"/>
                  <a:pt x="1708743" y="436728"/>
                </a:cubicBezTo>
                <a:cubicBezTo>
                  <a:pt x="1821756" y="493235"/>
                  <a:pt x="1673285" y="399444"/>
                  <a:pt x="1790630" y="477671"/>
                </a:cubicBezTo>
                <a:cubicBezTo>
                  <a:pt x="1791471" y="477531"/>
                  <a:pt x="1895776" y="464523"/>
                  <a:pt x="1913460" y="450376"/>
                </a:cubicBezTo>
                <a:cubicBezTo>
                  <a:pt x="1993075" y="386684"/>
                  <a:pt x="1858860" y="409437"/>
                  <a:pt x="2022642" y="354842"/>
                </a:cubicBezTo>
                <a:cubicBezTo>
                  <a:pt x="2120809" y="322119"/>
                  <a:pt x="1998218" y="361820"/>
                  <a:pt x="2118176" y="327546"/>
                </a:cubicBezTo>
                <a:cubicBezTo>
                  <a:pt x="2132008" y="323594"/>
                  <a:pt x="2145012" y="316719"/>
                  <a:pt x="2159119" y="313898"/>
                </a:cubicBezTo>
                <a:cubicBezTo>
                  <a:pt x="2190663" y="307589"/>
                  <a:pt x="2222809" y="304800"/>
                  <a:pt x="2254654" y="300251"/>
                </a:cubicBezTo>
                <a:cubicBezTo>
                  <a:pt x="2515385" y="315587"/>
                  <a:pt x="2413171" y="289399"/>
                  <a:pt x="2568552" y="341194"/>
                </a:cubicBezTo>
                <a:cubicBezTo>
                  <a:pt x="2582200" y="345743"/>
                  <a:pt x="2597525" y="346862"/>
                  <a:pt x="2609495" y="354842"/>
                </a:cubicBezTo>
                <a:cubicBezTo>
                  <a:pt x="2791292" y="476036"/>
                  <a:pt x="2521841" y="301595"/>
                  <a:pt x="2691382" y="395785"/>
                </a:cubicBezTo>
                <a:cubicBezTo>
                  <a:pt x="2720059" y="411717"/>
                  <a:pt x="2745973" y="432179"/>
                  <a:pt x="2773268" y="450376"/>
                </a:cubicBezTo>
                <a:lnTo>
                  <a:pt x="2814212" y="477671"/>
                </a:lnTo>
                <a:cubicBezTo>
                  <a:pt x="2864647" y="553326"/>
                  <a:pt x="2812650" y="493484"/>
                  <a:pt x="2882451" y="532262"/>
                </a:cubicBezTo>
                <a:cubicBezTo>
                  <a:pt x="2911128" y="548194"/>
                  <a:pt x="2964337" y="586854"/>
                  <a:pt x="2964337" y="586854"/>
                </a:cubicBezTo>
                <a:cubicBezTo>
                  <a:pt x="3000731" y="582305"/>
                  <a:pt x="3037433" y="579767"/>
                  <a:pt x="3073519" y="573206"/>
                </a:cubicBezTo>
                <a:cubicBezTo>
                  <a:pt x="3087673" y="570633"/>
                  <a:pt x="3104290" y="569730"/>
                  <a:pt x="3114462" y="559558"/>
                </a:cubicBezTo>
                <a:cubicBezTo>
                  <a:pt x="3137659" y="536361"/>
                  <a:pt x="3141758" y="495868"/>
                  <a:pt x="3169054" y="477671"/>
                </a:cubicBezTo>
                <a:lnTo>
                  <a:pt x="3250940" y="423080"/>
                </a:lnTo>
                <a:lnTo>
                  <a:pt x="3291883" y="395785"/>
                </a:lnTo>
                <a:cubicBezTo>
                  <a:pt x="3364671" y="400334"/>
                  <a:pt x="3437986" y="399579"/>
                  <a:pt x="3510248" y="409433"/>
                </a:cubicBezTo>
                <a:cubicBezTo>
                  <a:pt x="3607082" y="422638"/>
                  <a:pt x="3568544" y="431758"/>
                  <a:pt x="3633077" y="464024"/>
                </a:cubicBezTo>
                <a:cubicBezTo>
                  <a:pt x="3645944" y="470458"/>
                  <a:pt x="3660373" y="473122"/>
                  <a:pt x="3674021" y="477671"/>
                </a:cubicBezTo>
                <a:cubicBezTo>
                  <a:pt x="3683119" y="491319"/>
                  <a:pt x="3688508" y="508368"/>
                  <a:pt x="3701316" y="518615"/>
                </a:cubicBezTo>
                <a:cubicBezTo>
                  <a:pt x="3712550" y="527602"/>
                  <a:pt x="3729393" y="525828"/>
                  <a:pt x="3742260" y="532262"/>
                </a:cubicBezTo>
                <a:cubicBezTo>
                  <a:pt x="3756931" y="539597"/>
                  <a:pt x="3769555" y="550459"/>
                  <a:pt x="3783203" y="559558"/>
                </a:cubicBezTo>
                <a:cubicBezTo>
                  <a:pt x="3845774" y="653415"/>
                  <a:pt x="3806672" y="631072"/>
                  <a:pt x="3878737" y="655092"/>
                </a:cubicBezTo>
                <a:cubicBezTo>
                  <a:pt x="3892385" y="664191"/>
                  <a:pt x="3904691" y="675726"/>
                  <a:pt x="3919680" y="682388"/>
                </a:cubicBezTo>
                <a:cubicBezTo>
                  <a:pt x="3945972" y="694073"/>
                  <a:pt x="4001567" y="709683"/>
                  <a:pt x="4001567" y="709683"/>
                </a:cubicBezTo>
                <a:cubicBezTo>
                  <a:pt x="4028863" y="705134"/>
                  <a:pt x="4058703" y="708411"/>
                  <a:pt x="4083454" y="696036"/>
                </a:cubicBezTo>
                <a:cubicBezTo>
                  <a:pt x="4098125" y="688701"/>
                  <a:pt x="4104087" y="670081"/>
                  <a:pt x="4110749" y="655092"/>
                </a:cubicBezTo>
                <a:cubicBezTo>
                  <a:pt x="4110764" y="655058"/>
                  <a:pt x="4144863" y="552751"/>
                  <a:pt x="4151692" y="532262"/>
                </a:cubicBezTo>
                <a:cubicBezTo>
                  <a:pt x="4156241" y="518614"/>
                  <a:pt x="4157360" y="503289"/>
                  <a:pt x="4165340" y="491319"/>
                </a:cubicBezTo>
                <a:lnTo>
                  <a:pt x="4192636" y="450376"/>
                </a:lnTo>
                <a:cubicBezTo>
                  <a:pt x="4221038" y="336762"/>
                  <a:pt x="4186454" y="449091"/>
                  <a:pt x="4233579" y="354842"/>
                </a:cubicBezTo>
                <a:cubicBezTo>
                  <a:pt x="4240013" y="341975"/>
                  <a:pt x="4240793" y="326765"/>
                  <a:pt x="4247227" y="313898"/>
                </a:cubicBezTo>
                <a:cubicBezTo>
                  <a:pt x="4254562" y="299227"/>
                  <a:pt x="4267187" y="287626"/>
                  <a:pt x="4274522" y="272955"/>
                </a:cubicBezTo>
                <a:cubicBezTo>
                  <a:pt x="4280956" y="260088"/>
                  <a:pt x="4281736" y="244879"/>
                  <a:pt x="4288170" y="232012"/>
                </a:cubicBezTo>
                <a:cubicBezTo>
                  <a:pt x="4295505" y="217341"/>
                  <a:pt x="4308130" y="205739"/>
                  <a:pt x="4315465" y="191068"/>
                </a:cubicBezTo>
                <a:cubicBezTo>
                  <a:pt x="4321899" y="178201"/>
                  <a:pt x="4321133" y="162095"/>
                  <a:pt x="4329113" y="150125"/>
                </a:cubicBezTo>
                <a:cubicBezTo>
                  <a:pt x="4350129" y="118602"/>
                  <a:pt x="4380790" y="102026"/>
                  <a:pt x="4411000" y="81886"/>
                </a:cubicBezTo>
                <a:cubicBezTo>
                  <a:pt x="4420098" y="68238"/>
                  <a:pt x="4423624" y="48278"/>
                  <a:pt x="4438295" y="40943"/>
                </a:cubicBezTo>
                <a:cubicBezTo>
                  <a:pt x="4471849" y="24166"/>
                  <a:pt x="4511083" y="22746"/>
                  <a:pt x="4547477" y="13648"/>
                </a:cubicBezTo>
                <a:cubicBezTo>
                  <a:pt x="4561434" y="10159"/>
                  <a:pt x="4574773" y="4549"/>
                  <a:pt x="4588421" y="0"/>
                </a:cubicBezTo>
                <a:cubicBezTo>
                  <a:pt x="4604836" y="1492"/>
                  <a:pt x="4733259" y="1612"/>
                  <a:pt x="4779489" y="27295"/>
                </a:cubicBezTo>
                <a:cubicBezTo>
                  <a:pt x="4808166" y="43226"/>
                  <a:pt x="4834080" y="63689"/>
                  <a:pt x="4861376" y="81886"/>
                </a:cubicBezTo>
                <a:lnTo>
                  <a:pt x="4902319" y="109182"/>
                </a:lnTo>
                <a:lnTo>
                  <a:pt x="4943262" y="136477"/>
                </a:lnTo>
                <a:cubicBezTo>
                  <a:pt x="4961459" y="163773"/>
                  <a:pt x="4978171" y="192120"/>
                  <a:pt x="4997854" y="218364"/>
                </a:cubicBezTo>
                <a:cubicBezTo>
                  <a:pt x="5003354" y="225697"/>
                  <a:pt x="5058835" y="297569"/>
                  <a:pt x="5066092" y="313898"/>
                </a:cubicBezTo>
                <a:cubicBezTo>
                  <a:pt x="5078745" y="342368"/>
                  <a:pt x="5088733" y="411168"/>
                  <a:pt x="5120683" y="436728"/>
                </a:cubicBezTo>
                <a:cubicBezTo>
                  <a:pt x="5131917" y="445715"/>
                  <a:pt x="5147979" y="445827"/>
                  <a:pt x="5161627" y="450376"/>
                </a:cubicBezTo>
                <a:cubicBezTo>
                  <a:pt x="5198021" y="445827"/>
                  <a:pt x="5234132" y="436728"/>
                  <a:pt x="5270809" y="436728"/>
                </a:cubicBezTo>
                <a:cubicBezTo>
                  <a:pt x="5418321" y="436728"/>
                  <a:pt x="5402692" y="435196"/>
                  <a:pt x="5489173" y="464024"/>
                </a:cubicBezTo>
                <a:lnTo>
                  <a:pt x="5571060" y="545910"/>
                </a:lnTo>
                <a:cubicBezTo>
                  <a:pt x="5662051" y="636900"/>
                  <a:pt x="5530110" y="541358"/>
                  <a:pt x="5639298" y="614149"/>
                </a:cubicBezTo>
                <a:cubicBezTo>
                  <a:pt x="5669484" y="704706"/>
                  <a:pt x="5644104" y="622923"/>
                  <a:pt x="5680242" y="791570"/>
                </a:cubicBezTo>
                <a:cubicBezTo>
                  <a:pt x="5684172" y="809911"/>
                  <a:pt x="5689820" y="827851"/>
                  <a:pt x="5693889" y="846161"/>
                </a:cubicBezTo>
                <a:cubicBezTo>
                  <a:pt x="5698921" y="868805"/>
                  <a:pt x="5702988" y="891654"/>
                  <a:pt x="5707537" y="914400"/>
                </a:cubicBezTo>
                <a:cubicBezTo>
                  <a:pt x="5716636" y="900752"/>
                  <a:pt x="5728171" y="888446"/>
                  <a:pt x="5734833" y="873457"/>
                </a:cubicBezTo>
                <a:cubicBezTo>
                  <a:pt x="5746518" y="847165"/>
                  <a:pt x="5746168" y="815510"/>
                  <a:pt x="5762128" y="791570"/>
                </a:cubicBezTo>
                <a:lnTo>
                  <a:pt x="5789424" y="750627"/>
                </a:lnTo>
                <a:cubicBezTo>
                  <a:pt x="5793973" y="736979"/>
                  <a:pt x="5796085" y="722259"/>
                  <a:pt x="5803071" y="709683"/>
                </a:cubicBezTo>
                <a:cubicBezTo>
                  <a:pt x="5819002" y="681006"/>
                  <a:pt x="5847288" y="658918"/>
                  <a:pt x="5857662" y="627797"/>
                </a:cubicBezTo>
                <a:cubicBezTo>
                  <a:pt x="5881647" y="555843"/>
                  <a:pt x="5855458" y="614066"/>
                  <a:pt x="5912254" y="545910"/>
                </a:cubicBezTo>
                <a:cubicBezTo>
                  <a:pt x="6007259" y="431904"/>
                  <a:pt x="5860875" y="583641"/>
                  <a:pt x="5980492" y="464024"/>
                </a:cubicBezTo>
                <a:cubicBezTo>
                  <a:pt x="6007062" y="384315"/>
                  <a:pt x="5973351" y="457516"/>
                  <a:pt x="6035083" y="395785"/>
                </a:cubicBezTo>
                <a:cubicBezTo>
                  <a:pt x="6046681" y="384187"/>
                  <a:pt x="6048470" y="363535"/>
                  <a:pt x="6062379" y="354842"/>
                </a:cubicBezTo>
                <a:cubicBezTo>
                  <a:pt x="6086777" y="339593"/>
                  <a:pt x="6144265" y="327546"/>
                  <a:pt x="6144265" y="327546"/>
                </a:cubicBezTo>
                <a:cubicBezTo>
                  <a:pt x="6157913" y="332095"/>
                  <a:pt x="6176847" y="329487"/>
                  <a:pt x="6185209" y="341194"/>
                </a:cubicBezTo>
                <a:cubicBezTo>
                  <a:pt x="6201932" y="364607"/>
                  <a:pt x="6212504" y="423080"/>
                  <a:pt x="6212504" y="423080"/>
                </a:cubicBezTo>
                <a:cubicBezTo>
                  <a:pt x="6207955" y="486770"/>
                  <a:pt x="6205541" y="550648"/>
                  <a:pt x="6198857" y="614149"/>
                </a:cubicBezTo>
                <a:cubicBezTo>
                  <a:pt x="6195707" y="644076"/>
                  <a:pt x="6179372" y="705736"/>
                  <a:pt x="6171561" y="736979"/>
                </a:cubicBezTo>
                <a:cubicBezTo>
                  <a:pt x="6176110" y="814316"/>
                  <a:pt x="6175189" y="892171"/>
                  <a:pt x="6185209" y="968991"/>
                </a:cubicBezTo>
                <a:cubicBezTo>
                  <a:pt x="6188930" y="997521"/>
                  <a:pt x="6203406" y="1023582"/>
                  <a:pt x="6212504" y="1050877"/>
                </a:cubicBezTo>
                <a:cubicBezTo>
                  <a:pt x="6218435" y="1068672"/>
                  <a:pt x="6221603" y="1087271"/>
                  <a:pt x="6226152" y="1105468"/>
                </a:cubicBezTo>
                <a:cubicBezTo>
                  <a:pt x="6217562" y="1165599"/>
                  <a:pt x="6226586" y="1200569"/>
                  <a:pt x="6185209" y="1241946"/>
                </a:cubicBezTo>
                <a:cubicBezTo>
                  <a:pt x="6152767" y="1274388"/>
                  <a:pt x="6102922" y="1283023"/>
                  <a:pt x="6062379" y="1296537"/>
                </a:cubicBezTo>
                <a:cubicBezTo>
                  <a:pt x="5924786" y="1342401"/>
                  <a:pt x="6138208" y="1272425"/>
                  <a:pt x="5966845" y="1323833"/>
                </a:cubicBezTo>
                <a:cubicBezTo>
                  <a:pt x="5790779" y="1376652"/>
                  <a:pt x="5953717" y="1323574"/>
                  <a:pt x="5844015" y="1378424"/>
                </a:cubicBezTo>
                <a:cubicBezTo>
                  <a:pt x="5821089" y="1389887"/>
                  <a:pt x="5770334" y="1399163"/>
                  <a:pt x="5748480" y="1405719"/>
                </a:cubicBezTo>
                <a:cubicBezTo>
                  <a:pt x="5612235" y="1446593"/>
                  <a:pt x="5721733" y="1425138"/>
                  <a:pt x="5571060" y="1446662"/>
                </a:cubicBezTo>
                <a:cubicBezTo>
                  <a:pt x="5548314" y="1442113"/>
                  <a:pt x="5525325" y="1438641"/>
                  <a:pt x="5502821" y="1433015"/>
                </a:cubicBezTo>
                <a:cubicBezTo>
                  <a:pt x="5470549" y="1424947"/>
                  <a:pt x="5435186" y="1408811"/>
                  <a:pt x="5407286" y="1392071"/>
                </a:cubicBezTo>
                <a:cubicBezTo>
                  <a:pt x="5364286" y="1366271"/>
                  <a:pt x="5316270" y="1337439"/>
                  <a:pt x="5284457" y="1296537"/>
                </a:cubicBezTo>
                <a:cubicBezTo>
                  <a:pt x="5284430" y="1296502"/>
                  <a:pt x="5216230" y="1194197"/>
                  <a:pt x="5202570" y="1173707"/>
                </a:cubicBezTo>
                <a:cubicBezTo>
                  <a:pt x="5194590" y="1161737"/>
                  <a:pt x="5197909" y="1143998"/>
                  <a:pt x="5188922" y="1132764"/>
                </a:cubicBezTo>
                <a:cubicBezTo>
                  <a:pt x="5178675" y="1119956"/>
                  <a:pt x="5161627" y="1114567"/>
                  <a:pt x="5147979" y="1105468"/>
                </a:cubicBezTo>
                <a:lnTo>
                  <a:pt x="5093388" y="1023582"/>
                </a:lnTo>
                <a:cubicBezTo>
                  <a:pt x="5085408" y="1011612"/>
                  <a:pt x="5065312" y="1030796"/>
                  <a:pt x="5052445" y="1037230"/>
                </a:cubicBezTo>
                <a:cubicBezTo>
                  <a:pt x="5021770" y="1052567"/>
                  <a:pt x="4992119" y="1079594"/>
                  <a:pt x="4970558" y="1105468"/>
                </a:cubicBezTo>
                <a:cubicBezTo>
                  <a:pt x="4960057" y="1118069"/>
                  <a:pt x="4954861" y="1134813"/>
                  <a:pt x="4943262" y="1146412"/>
                </a:cubicBezTo>
                <a:cubicBezTo>
                  <a:pt x="4931664" y="1158010"/>
                  <a:pt x="4915967" y="1164609"/>
                  <a:pt x="4902319" y="1173707"/>
                </a:cubicBezTo>
                <a:cubicBezTo>
                  <a:pt x="4865925" y="1169158"/>
                  <a:pt x="4827606" y="1172593"/>
                  <a:pt x="4793137" y="1160059"/>
                </a:cubicBezTo>
                <a:cubicBezTo>
                  <a:pt x="4774998" y="1153463"/>
                  <a:pt x="4767021" y="1131472"/>
                  <a:pt x="4752194" y="1119116"/>
                </a:cubicBezTo>
                <a:cubicBezTo>
                  <a:pt x="4739593" y="1108615"/>
                  <a:pt x="4724899" y="1100919"/>
                  <a:pt x="4711251" y="1091821"/>
                </a:cubicBezTo>
                <a:cubicBezTo>
                  <a:pt x="4702152" y="1078173"/>
                  <a:pt x="4694456" y="1063478"/>
                  <a:pt x="4683955" y="1050877"/>
                </a:cubicBezTo>
                <a:cubicBezTo>
                  <a:pt x="4671599" y="1036050"/>
                  <a:pt x="4653718" y="1025993"/>
                  <a:pt x="4643012" y="1009934"/>
                </a:cubicBezTo>
                <a:cubicBezTo>
                  <a:pt x="4635032" y="997964"/>
                  <a:pt x="4635798" y="981858"/>
                  <a:pt x="4629364" y="968991"/>
                </a:cubicBezTo>
                <a:cubicBezTo>
                  <a:pt x="4622028" y="954320"/>
                  <a:pt x="4613666" y="939646"/>
                  <a:pt x="4602068" y="928048"/>
                </a:cubicBezTo>
                <a:cubicBezTo>
                  <a:pt x="4575611" y="901591"/>
                  <a:pt x="4553483" y="898205"/>
                  <a:pt x="4520182" y="887104"/>
                </a:cubicBezTo>
                <a:cubicBezTo>
                  <a:pt x="4492886" y="891653"/>
                  <a:pt x="4463839" y="890109"/>
                  <a:pt x="4438295" y="900752"/>
                </a:cubicBezTo>
                <a:cubicBezTo>
                  <a:pt x="4408014" y="913369"/>
                  <a:pt x="4387531" y="944969"/>
                  <a:pt x="4356409" y="955343"/>
                </a:cubicBezTo>
                <a:lnTo>
                  <a:pt x="4315465" y="968991"/>
                </a:lnTo>
                <a:cubicBezTo>
                  <a:pt x="4301817" y="982639"/>
                  <a:pt x="4289349" y="997578"/>
                  <a:pt x="4274522" y="1009934"/>
                </a:cubicBezTo>
                <a:cubicBezTo>
                  <a:pt x="4261921" y="1020435"/>
                  <a:pt x="4245177" y="1025632"/>
                  <a:pt x="4233579" y="1037230"/>
                </a:cubicBezTo>
                <a:cubicBezTo>
                  <a:pt x="4221981" y="1048828"/>
                  <a:pt x="4217881" y="1066575"/>
                  <a:pt x="4206283" y="1078173"/>
                </a:cubicBezTo>
                <a:cubicBezTo>
                  <a:pt x="4167170" y="1117285"/>
                  <a:pt x="4168797" y="1096915"/>
                  <a:pt x="4124397" y="1119116"/>
                </a:cubicBezTo>
                <a:cubicBezTo>
                  <a:pt x="4109726" y="1126452"/>
                  <a:pt x="4099165" y="1141699"/>
                  <a:pt x="4083454" y="1146412"/>
                </a:cubicBezTo>
                <a:cubicBezTo>
                  <a:pt x="4052642" y="1155655"/>
                  <a:pt x="4019764" y="1155510"/>
                  <a:pt x="3987919" y="1160059"/>
                </a:cubicBezTo>
                <a:cubicBezTo>
                  <a:pt x="3901483" y="1155510"/>
                  <a:pt x="3814551" y="1156725"/>
                  <a:pt x="3728612" y="1146412"/>
                </a:cubicBezTo>
                <a:cubicBezTo>
                  <a:pt x="3700045" y="1142984"/>
                  <a:pt x="3674021" y="1128215"/>
                  <a:pt x="3646725" y="1119116"/>
                </a:cubicBezTo>
                <a:cubicBezTo>
                  <a:pt x="3628931" y="1113184"/>
                  <a:pt x="3610169" y="1110621"/>
                  <a:pt x="3592134" y="1105468"/>
                </a:cubicBezTo>
                <a:cubicBezTo>
                  <a:pt x="3578302" y="1101516"/>
                  <a:pt x="3565345" y="1094394"/>
                  <a:pt x="3551191" y="1091821"/>
                </a:cubicBezTo>
                <a:cubicBezTo>
                  <a:pt x="3515105" y="1085260"/>
                  <a:pt x="3478318" y="1083360"/>
                  <a:pt x="3442009" y="1078173"/>
                </a:cubicBezTo>
                <a:cubicBezTo>
                  <a:pt x="3414615" y="1074260"/>
                  <a:pt x="3387418" y="1069074"/>
                  <a:pt x="3360122" y="1064525"/>
                </a:cubicBezTo>
                <a:cubicBezTo>
                  <a:pt x="3346474" y="1059976"/>
                  <a:pt x="3330413" y="1059864"/>
                  <a:pt x="3319179" y="1050877"/>
                </a:cubicBezTo>
                <a:cubicBezTo>
                  <a:pt x="3230990" y="980326"/>
                  <a:pt x="3353851" y="1030591"/>
                  <a:pt x="3250940" y="996286"/>
                </a:cubicBezTo>
                <a:cubicBezTo>
                  <a:pt x="3141758" y="1000835"/>
                  <a:pt x="3032372" y="1001861"/>
                  <a:pt x="2923394" y="1009934"/>
                </a:cubicBezTo>
                <a:cubicBezTo>
                  <a:pt x="2909047" y="1010997"/>
                  <a:pt x="2896407" y="1020093"/>
                  <a:pt x="2882451" y="1023582"/>
                </a:cubicBezTo>
                <a:cubicBezTo>
                  <a:pt x="2819926" y="1039213"/>
                  <a:pt x="2771330" y="1042590"/>
                  <a:pt x="2705030" y="1050877"/>
                </a:cubicBezTo>
                <a:cubicBezTo>
                  <a:pt x="2691382" y="1059976"/>
                  <a:pt x="2680362" y="1076138"/>
                  <a:pt x="2664086" y="1078173"/>
                </a:cubicBezTo>
                <a:cubicBezTo>
                  <a:pt x="2602104" y="1085921"/>
                  <a:pt x="2591298" y="1059975"/>
                  <a:pt x="2554904" y="1023582"/>
                </a:cubicBezTo>
                <a:cubicBezTo>
                  <a:pt x="2550355" y="1005385"/>
                  <a:pt x="2551661" y="984598"/>
                  <a:pt x="2541257" y="968991"/>
                </a:cubicBezTo>
                <a:cubicBezTo>
                  <a:pt x="2532158" y="955343"/>
                  <a:pt x="2511912" y="953294"/>
                  <a:pt x="2500313" y="941695"/>
                </a:cubicBezTo>
                <a:cubicBezTo>
                  <a:pt x="2488715" y="930097"/>
                  <a:pt x="2480353" y="915423"/>
                  <a:pt x="2473018" y="900752"/>
                </a:cubicBezTo>
                <a:cubicBezTo>
                  <a:pt x="2466584" y="887885"/>
                  <a:pt x="2466356" y="872385"/>
                  <a:pt x="2459370" y="859809"/>
                </a:cubicBezTo>
                <a:cubicBezTo>
                  <a:pt x="2443438" y="831132"/>
                  <a:pt x="2422976" y="805218"/>
                  <a:pt x="2404779" y="777922"/>
                </a:cubicBezTo>
                <a:cubicBezTo>
                  <a:pt x="2384639" y="747712"/>
                  <a:pt x="2368063" y="717052"/>
                  <a:pt x="2336540" y="696036"/>
                </a:cubicBezTo>
                <a:cubicBezTo>
                  <a:pt x="2324570" y="688056"/>
                  <a:pt x="2308464" y="688822"/>
                  <a:pt x="2295597" y="682388"/>
                </a:cubicBezTo>
                <a:cubicBezTo>
                  <a:pt x="2280926" y="675052"/>
                  <a:pt x="2268302" y="664191"/>
                  <a:pt x="2254654" y="655092"/>
                </a:cubicBezTo>
                <a:cubicBezTo>
                  <a:pt x="2195514" y="659641"/>
                  <a:pt x="2134595" y="653645"/>
                  <a:pt x="2077233" y="668740"/>
                </a:cubicBezTo>
                <a:cubicBezTo>
                  <a:pt x="2045508" y="677089"/>
                  <a:pt x="1995346" y="723331"/>
                  <a:pt x="1995346" y="723331"/>
                </a:cubicBezTo>
                <a:cubicBezTo>
                  <a:pt x="1986248" y="736979"/>
                  <a:pt x="1977585" y="750927"/>
                  <a:pt x="1968051" y="764274"/>
                </a:cubicBezTo>
                <a:cubicBezTo>
                  <a:pt x="1954830" y="782783"/>
                  <a:pt x="1938392" y="799116"/>
                  <a:pt x="1927107" y="818865"/>
                </a:cubicBezTo>
                <a:cubicBezTo>
                  <a:pt x="1903463" y="860243"/>
                  <a:pt x="1926925" y="865086"/>
                  <a:pt x="1886164" y="900752"/>
                </a:cubicBezTo>
                <a:cubicBezTo>
                  <a:pt x="1861475" y="922354"/>
                  <a:pt x="1804277" y="955343"/>
                  <a:pt x="1804277" y="955343"/>
                </a:cubicBezTo>
                <a:cubicBezTo>
                  <a:pt x="1790629" y="950794"/>
                  <a:pt x="1774567" y="950682"/>
                  <a:pt x="1763334" y="941695"/>
                </a:cubicBezTo>
                <a:cubicBezTo>
                  <a:pt x="1750526" y="931448"/>
                  <a:pt x="1749948" y="909445"/>
                  <a:pt x="1736039" y="900752"/>
                </a:cubicBezTo>
                <a:cubicBezTo>
                  <a:pt x="1711640" y="885503"/>
                  <a:pt x="1654152" y="873457"/>
                  <a:pt x="1654152" y="873457"/>
                </a:cubicBezTo>
                <a:cubicBezTo>
                  <a:pt x="1643114" y="866098"/>
                  <a:pt x="1592042" y="826862"/>
                  <a:pt x="1572265" y="832513"/>
                </a:cubicBezTo>
                <a:cubicBezTo>
                  <a:pt x="1550394" y="838762"/>
                  <a:pt x="1536183" y="860236"/>
                  <a:pt x="1517674" y="873457"/>
                </a:cubicBezTo>
                <a:cubicBezTo>
                  <a:pt x="1504327" y="882991"/>
                  <a:pt x="1488990" y="889855"/>
                  <a:pt x="1476731" y="900752"/>
                </a:cubicBezTo>
                <a:cubicBezTo>
                  <a:pt x="1447880" y="926398"/>
                  <a:pt x="1416258" y="950521"/>
                  <a:pt x="1394845" y="982639"/>
                </a:cubicBezTo>
                <a:cubicBezTo>
                  <a:pt x="1385746" y="996287"/>
                  <a:pt x="1379893" y="1012781"/>
                  <a:pt x="1367549" y="1023582"/>
                </a:cubicBezTo>
                <a:cubicBezTo>
                  <a:pt x="1342860" y="1045184"/>
                  <a:pt x="1312958" y="1059976"/>
                  <a:pt x="1285662" y="1078173"/>
                </a:cubicBezTo>
                <a:cubicBezTo>
                  <a:pt x="1272014" y="1087271"/>
                  <a:pt x="1260280" y="1100281"/>
                  <a:pt x="1244719" y="1105468"/>
                </a:cubicBezTo>
                <a:lnTo>
                  <a:pt x="1121889" y="1146412"/>
                </a:lnTo>
                <a:cubicBezTo>
                  <a:pt x="1018220" y="1180968"/>
                  <a:pt x="903525" y="1155510"/>
                  <a:pt x="794343" y="1160059"/>
                </a:cubicBezTo>
                <a:cubicBezTo>
                  <a:pt x="744301" y="1164608"/>
                  <a:pt x="693961" y="1166601"/>
                  <a:pt x="644218" y="1173707"/>
                </a:cubicBezTo>
                <a:cubicBezTo>
                  <a:pt x="629976" y="1175742"/>
                  <a:pt x="617231" y="1183866"/>
                  <a:pt x="603274" y="1187355"/>
                </a:cubicBezTo>
                <a:cubicBezTo>
                  <a:pt x="580770" y="1192981"/>
                  <a:pt x="557415" y="1194900"/>
                  <a:pt x="535036" y="1201003"/>
                </a:cubicBezTo>
                <a:cubicBezTo>
                  <a:pt x="507278" y="1208573"/>
                  <a:pt x="480445" y="1219200"/>
                  <a:pt x="453149" y="1228298"/>
                </a:cubicBezTo>
                <a:lnTo>
                  <a:pt x="371262" y="1255594"/>
                </a:lnTo>
                <a:cubicBezTo>
                  <a:pt x="345010" y="1264345"/>
                  <a:pt x="316671" y="1264693"/>
                  <a:pt x="289376" y="1269242"/>
                </a:cubicBezTo>
                <a:cubicBezTo>
                  <a:pt x="271179" y="1264693"/>
                  <a:pt x="251071" y="1264900"/>
                  <a:pt x="234785" y="1255594"/>
                </a:cubicBezTo>
                <a:cubicBezTo>
                  <a:pt x="218027" y="1246018"/>
                  <a:pt x="206198" y="1229478"/>
                  <a:pt x="193842" y="1214651"/>
                </a:cubicBezTo>
                <a:cubicBezTo>
                  <a:pt x="183341" y="1202050"/>
                  <a:pt x="173882" y="1188378"/>
                  <a:pt x="166546" y="1173707"/>
                </a:cubicBezTo>
                <a:cubicBezTo>
                  <a:pt x="155636" y="1151887"/>
                  <a:pt x="145083" y="1098586"/>
                  <a:pt x="139251" y="1078173"/>
                </a:cubicBezTo>
                <a:cubicBezTo>
                  <a:pt x="135299" y="1064341"/>
                  <a:pt x="130152" y="1050878"/>
                  <a:pt x="125603" y="1037230"/>
                </a:cubicBezTo>
                <a:cubicBezTo>
                  <a:pt x="138398" y="640578"/>
                  <a:pt x="0" y="580839"/>
                  <a:pt x="234785" y="627797"/>
                </a:cubicBezTo>
                <a:cubicBezTo>
                  <a:pt x="310217" y="642884"/>
                  <a:pt x="275729" y="600501"/>
                  <a:pt x="303024" y="600501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3331" y="6114197"/>
            <a:ext cx="6250675" cy="24566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5602" y="3646227"/>
            <a:ext cx="6250675" cy="16764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65576" y="4258102"/>
            <a:ext cx="137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Outlier Time Series may unduly affect the mean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895</Words>
  <Application>Microsoft Office PowerPoint</Application>
  <PresentationFormat>On-screen Show (4:3)</PresentationFormat>
  <Paragraphs>188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Relationships between inter-annual variability in water quality and SAV at broad scales in Chesapeake Bay</vt:lpstr>
      <vt:lpstr>Temporal Changes in SAV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Polyhaline Zone</vt:lpstr>
      <vt:lpstr>Mesohaline – EOF Analysis</vt:lpstr>
      <vt:lpstr>Oligohaline – EOF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 Considered </vt:lpstr>
      <vt:lpstr>Oligohaline SAV</vt:lpstr>
      <vt:lpstr>Oligohaline SAV</vt:lpstr>
      <vt:lpstr>Mesohaline SAV</vt:lpstr>
      <vt:lpstr>Polyhaline Zone SAV</vt:lpstr>
      <vt:lpstr>Oligohaline SAV</vt:lpstr>
      <vt:lpstr>Oligohaline SAV – Interesting Patterns</vt:lpstr>
      <vt:lpstr>PowerPoint Presentation</vt:lpstr>
      <vt:lpstr>Mesohaline SAV</vt:lpstr>
      <vt:lpstr>Polyhaline Zone SAV</vt:lpstr>
      <vt:lpstr>Polyhaline Zone SAV – Interesting Patterns</vt:lpstr>
      <vt:lpstr>Conclusions</vt:lpstr>
      <vt:lpstr>Acknowledgements</vt:lpstr>
      <vt:lpstr>PowerPoint Presentation</vt:lpstr>
    </vt:vector>
  </TitlesOfParts>
  <Company>Smithsonian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cjpatster</cp:lastModifiedBy>
  <cp:revision>36</cp:revision>
  <dcterms:created xsi:type="dcterms:W3CDTF">2013-08-13T19:59:26Z</dcterms:created>
  <dcterms:modified xsi:type="dcterms:W3CDTF">2013-08-19T12:27:37Z</dcterms:modified>
</cp:coreProperties>
</file>