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59" r:id="rId7"/>
    <p:sldId id="258" r:id="rId8"/>
    <p:sldId id="272" r:id="rId9"/>
    <p:sldId id="266" r:id="rId10"/>
    <p:sldId id="267" r:id="rId11"/>
    <p:sldId id="268" r:id="rId12"/>
    <p:sldId id="265" r:id="rId13"/>
    <p:sldId id="273" r:id="rId14"/>
    <p:sldId id="274" r:id="rId15"/>
    <p:sldId id="275" r:id="rId16"/>
    <p:sldId id="263" r:id="rId17"/>
    <p:sldId id="264" r:id="rId18"/>
    <p:sldId id="262" r:id="rId19"/>
    <p:sldId id="276" r:id="rId20"/>
    <p:sldId id="277" r:id="rId21"/>
    <p:sldId id="280" r:id="rId22"/>
    <p:sldId id="279" r:id="rId23"/>
    <p:sldId id="261" r:id="rId24"/>
    <p:sldId id="26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2E8B-1DA6-4296-89DC-4BBC84399882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D494-D235-4E0E-BDCB-61715F3D1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Impervious Surface Connectivity and Urban Stream Corridors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dirty="0" smtClean="0"/>
              <a:t>Land Use Workgroup Meeting</a:t>
            </a:r>
          </a:p>
          <a:p>
            <a:r>
              <a:rPr lang="en-US" dirty="0" smtClean="0"/>
              <a:t>January 30, 2014</a:t>
            </a:r>
          </a:p>
          <a:p>
            <a:r>
              <a:rPr lang="en-US" dirty="0" smtClean="0"/>
              <a:t>Steve Stewart</a:t>
            </a:r>
          </a:p>
          <a:p>
            <a:r>
              <a:rPr lang="en-US" dirty="0" smtClean="0"/>
              <a:t>Baltimore County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19200"/>
                <a:gridCol w="14325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SWMM Model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SWMM Model Using CBP loading 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606.5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874.5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1,225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1491.5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1,312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Nitrogen Loading Rates by Land Use</a:t>
            </a:r>
            <a:br>
              <a:rPr lang="en-US" sz="3200" dirty="0" smtClean="0"/>
            </a:br>
            <a:r>
              <a:rPr lang="en-US" sz="3200" dirty="0" smtClean="0"/>
              <a:t>Comparison Between SWMM and CBP Models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38200"/>
                <a:gridCol w="914400"/>
                <a:gridCol w="1219200"/>
                <a:gridCol w="1752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SWMM Model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CBP Model loading rates using average TIA from SWMM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CBP Model loading rates using average DCIA from SWMM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10.75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Table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CBP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SWMM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TIA</a:t>
                      </a:r>
                      <a:endParaRPr lang="en-US" b="1" baseline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DCIA</a:t>
                      </a:r>
                      <a:endParaRPr lang="en-US" b="1" baseline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CBP Load</a:t>
                      </a:r>
                      <a:endParaRPr lang="en-US" b="1" baseline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SWMM Load</a:t>
                      </a:r>
                      <a:endParaRPr lang="en-US" b="1" baseline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Phosphorus Loading Rates by Land Use</a:t>
            </a:r>
            <a:br>
              <a:rPr lang="en-US" sz="3200" dirty="0" smtClean="0"/>
            </a:br>
            <a:r>
              <a:rPr lang="en-US" sz="3200" dirty="0" smtClean="0"/>
              <a:t>Comparison Between SWMM and CBP Models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38200"/>
                <a:gridCol w="914400"/>
                <a:gridCol w="1219200"/>
                <a:gridCol w="1752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SWMM Model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CBP Model loading rates using average TIA from SWMM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CBP Model loading rates using average DCIA from SWMM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differential between models is greater for low density residential and open urban (both low impervious cover categories). </a:t>
            </a:r>
          </a:p>
          <a:p>
            <a:r>
              <a:rPr lang="en-US" dirty="0" smtClean="0"/>
              <a:t>The differential between SWMM results and CBP model is greater for nitrogen than phosphorus.</a:t>
            </a:r>
          </a:p>
          <a:p>
            <a:r>
              <a:rPr lang="en-US" dirty="0" smtClean="0"/>
              <a:t>The differential is less when using DCIA versus TIA.</a:t>
            </a:r>
          </a:p>
          <a:p>
            <a:r>
              <a:rPr lang="en-US" dirty="0" smtClean="0"/>
              <a:t>CBP urban loading rates are higher versus the SWMM rates.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Urban Riparian Corridor as a Land Use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DCIA – Flow from Storm Drain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71375"/>
            <a:ext cx="8073630" cy="53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Urban Stream Channel Erosion</a:t>
            </a:r>
            <a:br>
              <a:rPr lang="en-US" sz="4000" dirty="0" smtClean="0"/>
            </a:br>
            <a:r>
              <a:rPr lang="en-US" sz="4000" dirty="0" smtClean="0"/>
              <a:t>Inadequate Buffer</a:t>
            </a:r>
            <a:endParaRPr lang="en-US" sz="4000" dirty="0"/>
          </a:p>
        </p:txBody>
      </p:sp>
      <p:pic>
        <p:nvPicPr>
          <p:cNvPr id="3" name="Picture 3" descr="A:\right bank 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78050" cy="5410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Urban Stream Channel Erosion</a:t>
            </a:r>
            <a:br>
              <a:rPr lang="en-US" sz="4000" dirty="0" smtClean="0"/>
            </a:br>
            <a:r>
              <a:rPr lang="en-US" sz="4000" dirty="0" smtClean="0"/>
              <a:t>With Buffer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447800" y="14478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Justification for a Urban Riparian Corridor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studies have demonstrated a relationship between increases in impervious cover and increased stream erosion.</a:t>
            </a:r>
          </a:p>
          <a:p>
            <a:r>
              <a:rPr lang="en-US" dirty="0" smtClean="0"/>
              <a:t>Maryland stream based sediment TMDLs use a calculation to determine the relative proportion of the sediment load attributable to stream erosion</a:t>
            </a:r>
          </a:p>
          <a:p>
            <a:r>
              <a:rPr lang="en-US" dirty="0" smtClean="0"/>
              <a:t>The Watershed Model does not include a stream layer that encompasses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some 3</a:t>
            </a:r>
            <a:r>
              <a:rPr lang="en-US" baseline="30000" dirty="0" smtClean="0"/>
              <a:t>rd</a:t>
            </a:r>
            <a:r>
              <a:rPr lang="en-US" dirty="0" smtClean="0"/>
              <a:t> order streams that are most propone to erosion due to urbanization.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5 of the CBP Watershed Model had no differences in loadings between high-density and low-density urban pervious and urban impervious.</a:t>
            </a:r>
          </a:p>
          <a:p>
            <a:r>
              <a:rPr lang="en-US" dirty="0" smtClean="0"/>
              <a:t>The urban impervious land use had higher loading than the urban pervious land use and seemed to include stream erosion source loads as part of the impervious surface load.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Justification for a Urban Riparian Corridor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including an urban riparian corridor land use, the impervious surface loading rates would decrease since they would no longer include the loads from stream channel erosion. </a:t>
            </a:r>
          </a:p>
          <a:p>
            <a:r>
              <a:rPr lang="en-US" dirty="0" smtClean="0"/>
              <a:t>By having urban stream channel erosion as a source, attention can be focused on removing the channel erosion as a source, either by upland controls or stream channel restoration, or more likely by both.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North Branch Patapsco River</a:t>
            </a:r>
            <a:br>
              <a:rPr lang="en-US" dirty="0" smtClean="0"/>
            </a:br>
            <a:r>
              <a:rPr lang="en-US" dirty="0" smtClean="0"/>
              <a:t>Water Quality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the impervious surface coverage to stream channel enlargement through SWMM modeling.</a:t>
            </a:r>
          </a:p>
          <a:p>
            <a:r>
              <a:rPr lang="en-US" dirty="0" smtClean="0"/>
              <a:t>Stream channel condition verified by stream corridor assessments and stream channel measurements.</a:t>
            </a:r>
          </a:p>
          <a:p>
            <a:r>
              <a:rPr lang="en-US" dirty="0" smtClean="0"/>
              <a:t>Clearly a relationship between impervious cover and stream channel erosion.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Lower North Branch Patapsco River</a:t>
            </a:r>
            <a:br>
              <a:rPr lang="en-US" sz="3600" dirty="0" smtClean="0"/>
            </a:br>
            <a:r>
              <a:rPr lang="en-US" sz="3600" dirty="0" smtClean="0"/>
              <a:t>Water Quality Management Plan</a:t>
            </a:r>
            <a:endParaRPr lang="en-US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49069"/>
            <a:ext cx="8153400" cy="55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Equation for Determining Proportion of Sediment Load Due to Stream Channel Erosion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3324"/>
            <a:ext cx="9144000" cy="3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Proportion of Sediment Load due to Stream Channel Erosion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5064"/>
            <a:ext cx="9144000" cy="48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Riparian Corridor as a Land Use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exist to link stream channel erosion contribution to the sediment load.</a:t>
            </a:r>
          </a:p>
          <a:p>
            <a:r>
              <a:rPr lang="en-US" dirty="0" smtClean="0"/>
              <a:t>Methods also exist with literature summarized by Stream Restoration – Expert Panel to link nitrogen and phosphorus loads to stream channel erosion.</a:t>
            </a:r>
          </a:p>
          <a:p>
            <a:r>
              <a:rPr lang="en-US" dirty="0" smtClean="0"/>
              <a:t>With a little addition additional work, nitrogen and phosphorus load contributions resulting from loss of riparian corridor function could be determined.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Concepts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Total Impervious Cover and Directly Connected Impervious Cover – Implications for per Acre Loading</a:t>
            </a:r>
          </a:p>
          <a:p>
            <a:r>
              <a:rPr lang="en-US" dirty="0" smtClean="0"/>
              <a:t>Urban Riparian Corridor as a Land Use – Clearly differentiate between impervious cover sources and stream corridor sources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Impervious Area (TIA) vs. Directly Connected Impervious Area (DCIA)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Impervious Area (TIA):  The total amount of impervious cover expressed as a %, includes DCIA.</a:t>
            </a:r>
          </a:p>
          <a:p>
            <a:r>
              <a:rPr lang="en-US" dirty="0" smtClean="0"/>
              <a:t>Directly Connected Impervious Area (DCIA):  That portion of the impervious area that drains directly to the storm drain system without flowing across pervious area.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Directly Connected Impervious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34306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Disconnected Impervious</a:t>
            </a:r>
            <a:endParaRPr lang="en-US" dirty="0"/>
          </a:p>
        </p:txBody>
      </p:sp>
      <p:pic>
        <p:nvPicPr>
          <p:cNvPr id="5" name="Content Placeholder 4" descr="large lot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309" y="1600200"/>
            <a:ext cx="4501691" cy="31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Baltimore County Water Quality Management Plans – SWMM section (10 plans, 5 with data useable in analysis.</a:t>
            </a:r>
          </a:p>
          <a:p>
            <a:pPr lvl="1"/>
            <a:r>
              <a:rPr lang="en-US" dirty="0" smtClean="0"/>
              <a:t>Baltimore County Neighborhood Source Assessments used in developing Small Watershed Action Plans.  (data analysis not complete and not included in this presentation)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Relationship of TIA to DCIA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Density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876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Impervious Surface Connectivity and Urban Stream Corridors</vt:lpstr>
      <vt:lpstr>Issues</vt:lpstr>
      <vt:lpstr>Concepts</vt:lpstr>
      <vt:lpstr>Total Impervious Area (TIA) vs. Directly Connected Impervious Area (DCIA)</vt:lpstr>
      <vt:lpstr>Definitions</vt:lpstr>
      <vt:lpstr>Directly Connected Impervious</vt:lpstr>
      <vt:lpstr>Disconnected Impervious</vt:lpstr>
      <vt:lpstr>Analysis</vt:lpstr>
      <vt:lpstr>Relationship of TIA to DCIA</vt:lpstr>
      <vt:lpstr>Nitrogen</vt:lpstr>
      <vt:lpstr>Nitrogen Loading Rates by Land Use Comparison Between SWMM and CBP Models </vt:lpstr>
      <vt:lpstr>Correlation Table</vt:lpstr>
      <vt:lpstr>Phosphorus Loading Rates by Land Use Comparison Between SWMM and CBP Models </vt:lpstr>
      <vt:lpstr>Observations</vt:lpstr>
      <vt:lpstr>Urban Riparian Corridor as a Land Use</vt:lpstr>
      <vt:lpstr>DCIA – Flow from Storm Drain</vt:lpstr>
      <vt:lpstr>Urban Stream Channel Erosion Inadequate Buffer</vt:lpstr>
      <vt:lpstr>Urban Stream Channel Erosion With Buffer</vt:lpstr>
      <vt:lpstr>Justification for a Urban Riparian Corridor Land Use</vt:lpstr>
      <vt:lpstr>Justification for a Urban Riparian Corridor Land Use</vt:lpstr>
      <vt:lpstr>Lower North Branch Patapsco River Water Quality Management Plan</vt:lpstr>
      <vt:lpstr>Lower North Branch Patapsco River Water Quality Management Plan</vt:lpstr>
      <vt:lpstr>Equation for Determining Proportion of Sediment Load Due to Stream Channel Erosion</vt:lpstr>
      <vt:lpstr>Proportion of Sediment Load due to Stream Channel Erosion</vt:lpstr>
      <vt:lpstr>Riparian Corridor as a Land Use Conclusions</vt:lpstr>
    </vt:vector>
  </TitlesOfParts>
  <Company>Baltimore County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Impervious Surface Connectivity and Urban Stream Corridors</dc:title>
  <dc:creator>Steven L Stewart</dc:creator>
  <cp:lastModifiedBy>Steven L Stewart</cp:lastModifiedBy>
  <cp:revision>99</cp:revision>
  <dcterms:created xsi:type="dcterms:W3CDTF">2014-01-28T12:24:22Z</dcterms:created>
  <dcterms:modified xsi:type="dcterms:W3CDTF">2014-01-30T13:37:44Z</dcterms:modified>
</cp:coreProperties>
</file>