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62" r:id="rId5"/>
    <p:sldId id="266" r:id="rId6"/>
    <p:sldId id="258" r:id="rId7"/>
    <p:sldId id="257" r:id="rId8"/>
    <p:sldId id="259" r:id="rId9"/>
    <p:sldId id="260" r:id="rId10"/>
    <p:sldId id="261" r:id="rId11"/>
    <p:sldId id="263" r:id="rId12"/>
    <p:sldId id="265" r:id="rId13"/>
    <p:sldId id="267" r:id="rId14"/>
    <p:sldId id="269" r:id="rId15"/>
    <p:sldId id="268" r:id="rId16"/>
  </p:sldIdLst>
  <p:sldSz cx="9144000" cy="6858000" type="screen4x3"/>
  <p:notesSz cx="6929438" cy="9286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754C0C-4C1B-4807-A570-E1C326E7A0C6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68C3CF-EB3B-4B2B-8DFF-EBE25C1DE1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4196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A COMPARISON STUDY OF TWO INSTRUMENTS FOR THE DETERMINATION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smtClean="0"/>
              <a:t>NUTRIENT </a:t>
            </a:r>
            <a:r>
              <a:rPr lang="en-US" dirty="0"/>
              <a:t>CONCENTRATIONS IN ESTUARINE WATER SAMPLES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362200"/>
            <a:ext cx="4572000" cy="1143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2667000" cy="1143000"/>
          </a:xfrm>
        </p:spPr>
        <p:txBody>
          <a:bodyPr/>
          <a:lstStyle/>
          <a:p>
            <a:r>
              <a:rPr lang="en-US" dirty="0" smtClean="0"/>
              <a:t>Ammonia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EDTA for buffer and </a:t>
            </a:r>
            <a:r>
              <a:rPr lang="en-US" dirty="0" smtClean="0">
                <a:latin typeface=""/>
              </a:rPr>
              <a:t>50</a:t>
            </a:r>
            <a:r>
              <a:rPr lang="en-US" dirty="0" smtClean="0"/>
              <a:t>% hypochlorite did not work on high saline/low nutrient samples.</a:t>
            </a:r>
          </a:p>
          <a:p>
            <a:r>
              <a:rPr lang="en-US" dirty="0" smtClean="0"/>
              <a:t>Switched to Citrate/</a:t>
            </a:r>
            <a:r>
              <a:rPr lang="en-US" dirty="0" err="1" smtClean="0"/>
              <a:t>Tartrate</a:t>
            </a:r>
            <a:r>
              <a:rPr lang="en-US" dirty="0" smtClean="0"/>
              <a:t> buffer, same as used on </a:t>
            </a:r>
            <a:r>
              <a:rPr lang="en-US" dirty="0" err="1" smtClean="0"/>
              <a:t>Skalar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Large bore tubing did not work for sample loop. </a:t>
            </a:r>
          </a:p>
          <a:p>
            <a:r>
              <a:rPr lang="en-US" dirty="0" err="1" smtClean="0"/>
              <a:t>Lachat</a:t>
            </a:r>
            <a:r>
              <a:rPr lang="en-US" dirty="0" smtClean="0"/>
              <a:t> sent the high range cartridge.  Analysis not working, and we discovered the problem.  Modified the cartridge for low range ammonia with an extra coil.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Particulate 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"/>
              </a:rPr>
              <a:t>1N HCL for calibration curve</a:t>
            </a:r>
          </a:p>
          <a:p>
            <a:r>
              <a:rPr lang="en-US" dirty="0" smtClean="0">
                <a:latin typeface=""/>
              </a:rPr>
              <a:t>Cannot use auto dilutor to make standards.  Caused seals in auto dilutor to deteriorate</a:t>
            </a:r>
          </a:p>
          <a:p>
            <a:r>
              <a:rPr lang="en-US" dirty="0" smtClean="0">
                <a:latin typeface=""/>
              </a:rPr>
              <a:t>Need to use dedicated sample needle due to acid.</a:t>
            </a:r>
          </a:p>
          <a:p>
            <a:r>
              <a:rPr lang="en-US" dirty="0" smtClean="0">
                <a:latin typeface=""/>
              </a:rPr>
              <a:t>Changed dilution line to Reagent Water.  When dilution line was 1N </a:t>
            </a:r>
            <a:r>
              <a:rPr lang="en-US" dirty="0" err="1" smtClean="0">
                <a:latin typeface=""/>
              </a:rPr>
              <a:t>HCl</a:t>
            </a:r>
            <a:r>
              <a:rPr lang="en-US" dirty="0" smtClean="0">
                <a:latin typeface=""/>
              </a:rPr>
              <a:t>, calibration curve would only work as 2</a:t>
            </a:r>
            <a:r>
              <a:rPr lang="en-US" baseline="30000" dirty="0" smtClean="0">
                <a:latin typeface=""/>
              </a:rPr>
              <a:t>nd</a:t>
            </a:r>
            <a:r>
              <a:rPr lang="en-US" dirty="0" smtClean="0">
                <a:latin typeface=""/>
              </a:rPr>
              <a:t> Order.</a:t>
            </a:r>
          </a:p>
          <a:p>
            <a:pPr>
              <a:buNone/>
            </a:pPr>
            <a:endParaRPr lang="en-US" dirty="0"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7818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Dissolved Nitrogen and</a:t>
            </a:r>
            <a:br>
              <a:rPr lang="en-US" dirty="0" smtClean="0"/>
            </a:br>
            <a:r>
              <a:rPr lang="en-US" dirty="0" smtClean="0"/>
              <a:t>Total Dissolve 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Reagent Water Carrier did not work</a:t>
            </a:r>
          </a:p>
          <a:p>
            <a:r>
              <a:rPr lang="en-US" dirty="0" smtClean="0"/>
              <a:t>Hydroxide Carrier in </a:t>
            </a:r>
            <a:r>
              <a:rPr lang="en-US" dirty="0" err="1" smtClean="0"/>
              <a:t>Lachat</a:t>
            </a:r>
            <a:r>
              <a:rPr lang="en-US" dirty="0" smtClean="0"/>
              <a:t> method did not work</a:t>
            </a:r>
          </a:p>
          <a:p>
            <a:r>
              <a:rPr lang="en-US" dirty="0" smtClean="0"/>
              <a:t>Using Digested Oxidizing Reagent as Carrier</a:t>
            </a:r>
          </a:p>
          <a:p>
            <a:r>
              <a:rPr lang="en-US" dirty="0" smtClean="0"/>
              <a:t>Digestion is the same as used on the </a:t>
            </a:r>
            <a:r>
              <a:rPr lang="en-US" dirty="0" err="1" smtClean="0"/>
              <a:t>Skalar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Need to use dedicated sample needle due to oxidizing reagent.</a:t>
            </a:r>
          </a:p>
          <a:p>
            <a:r>
              <a:rPr lang="en-US" dirty="0" err="1" smtClean="0"/>
              <a:t>Imidizole</a:t>
            </a:r>
            <a:r>
              <a:rPr lang="en-US" dirty="0" smtClean="0"/>
              <a:t>  buffer is used in place of Ammonium Chloride at </a:t>
            </a:r>
            <a:r>
              <a:rPr lang="en-US" dirty="0" err="1" smtClean="0"/>
              <a:t>Lachat’s</a:t>
            </a:r>
            <a:r>
              <a:rPr lang="en-US" dirty="0" smtClean="0"/>
              <a:t> suggestion to reduce issues with </a:t>
            </a:r>
            <a:r>
              <a:rPr lang="en-US" dirty="0" smtClean="0">
                <a:latin typeface=""/>
              </a:rPr>
              <a:t>NH4F analysis.  This also applies to NO23F and NO2F </a:t>
            </a:r>
            <a:r>
              <a:rPr lang="en-US" dirty="0" smtClean="0"/>
              <a:t>analyses.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Studies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3733800" cy="659352"/>
          </a:xfrm>
        </p:spPr>
        <p:txBody>
          <a:bodyPr/>
          <a:lstStyle/>
          <a:p>
            <a:r>
              <a:rPr lang="en-US" dirty="0" smtClean="0"/>
              <a:t>NH</a:t>
            </a:r>
            <a:r>
              <a:rPr lang="en-US" dirty="0" smtClean="0">
                <a:latin typeface=""/>
              </a:rPr>
              <a:t>4</a:t>
            </a:r>
            <a:r>
              <a:rPr lang="en-US" dirty="0" smtClean="0"/>
              <a:t>F/SIF/TDP/PO</a:t>
            </a:r>
            <a:r>
              <a:rPr lang="en-US" dirty="0" smtClean="0">
                <a:latin typeface=""/>
              </a:rPr>
              <a:t>4</a:t>
            </a:r>
            <a:r>
              <a:rPr lang="en-US" dirty="0" smtClean="0"/>
              <a:t>F/PP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5257800" y="1828800"/>
            <a:ext cx="3127375" cy="654843"/>
          </a:xfrm>
        </p:spPr>
        <p:txBody>
          <a:bodyPr/>
          <a:lstStyle/>
          <a:p>
            <a:r>
              <a:rPr lang="en-US" dirty="0" smtClean="0"/>
              <a:t>NO</a:t>
            </a:r>
            <a:r>
              <a:rPr lang="en-US" dirty="0" smtClean="0">
                <a:latin typeface=""/>
              </a:rPr>
              <a:t>23</a:t>
            </a:r>
            <a:r>
              <a:rPr lang="en-US" dirty="0" smtClean="0"/>
              <a:t>F/ NO</a:t>
            </a:r>
            <a:r>
              <a:rPr lang="en-US" dirty="0" smtClean="0">
                <a:latin typeface=""/>
              </a:rPr>
              <a:t>2</a:t>
            </a:r>
            <a:r>
              <a:rPr lang="en-US" dirty="0" smtClean="0"/>
              <a:t>F/TDN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the results suggest that for the concentration range that should be encountered during sampling in the Lower Chesapeake Bay </a:t>
            </a:r>
            <a:r>
              <a:rPr lang="en-US" dirty="0" err="1" smtClean="0"/>
              <a:t>mainstem</a:t>
            </a:r>
            <a:r>
              <a:rPr lang="en-US" dirty="0" smtClean="0"/>
              <a:t> any differences changing instruments should not result in a substantial change for these parameters. </a:t>
            </a:r>
          </a:p>
          <a:p>
            <a:r>
              <a:rPr lang="en-US" dirty="0" smtClean="0"/>
              <a:t>Status and Trend analyses should be unaffected</a:t>
            </a:r>
          </a:p>
          <a:p>
            <a:r>
              <a:rPr lang="en-US" dirty="0" smtClean="0"/>
              <a:t>No correction needed for data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845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results suggest a bias between the instruments, with the </a:t>
            </a:r>
            <a:r>
              <a:rPr lang="en-US" dirty="0" err="1" smtClean="0"/>
              <a:t>Lachat</a:t>
            </a:r>
            <a:r>
              <a:rPr lang="en-US" dirty="0" smtClean="0"/>
              <a:t> having higher results compared to the </a:t>
            </a:r>
            <a:r>
              <a:rPr lang="en-US" dirty="0" err="1" smtClean="0"/>
              <a:t>Skalar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difference between instruments increases with increasing sample concentration.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may be</a:t>
            </a:r>
            <a:r>
              <a:rPr lang="en-US" dirty="0" smtClean="0"/>
              <a:t> possible to develop correction factors or alternatively use statistical methods that take these effects into account (e.g. Blocked Seasonal Kendall analysis, Generalized Additive Models).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chat.jpg"/>
          <p:cNvPicPr>
            <a:picLocks noChangeAspect="1"/>
          </p:cNvPicPr>
          <p:nvPr/>
        </p:nvPicPr>
        <p:blipFill>
          <a:blip r:embed="rId2" cstate="print"/>
          <a:srcRect l="11000" t="30667" r="2000"/>
          <a:stretch>
            <a:fillRect/>
          </a:stretch>
        </p:blipFill>
        <p:spPr>
          <a:xfrm>
            <a:off x="228600" y="1295400"/>
            <a:ext cx="841423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cha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747000" cy="58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Nitrate + Nitrite (NO</a:t>
            </a:r>
            <a:r>
              <a:rPr lang="en-US" dirty="0" smtClean="0">
                <a:latin typeface=""/>
              </a:rPr>
              <a:t>23</a:t>
            </a:r>
            <a:r>
              <a:rPr lang="en-US" dirty="0" smtClean="0"/>
              <a:t>F)</a:t>
            </a:r>
          </a:p>
          <a:p>
            <a:r>
              <a:rPr lang="en-US" dirty="0" smtClean="0"/>
              <a:t>Nitrite (NO</a:t>
            </a:r>
            <a:r>
              <a:rPr lang="en-US" dirty="0" smtClean="0">
                <a:latin typeface=""/>
              </a:rPr>
              <a:t>2</a:t>
            </a:r>
            <a:r>
              <a:rPr lang="en-US" dirty="0" smtClean="0"/>
              <a:t>F)</a:t>
            </a:r>
          </a:p>
          <a:p>
            <a:r>
              <a:rPr lang="en-US" dirty="0" smtClean="0"/>
              <a:t>Total Dissolved Nitrogen (TDN)</a:t>
            </a:r>
          </a:p>
          <a:p>
            <a:r>
              <a:rPr lang="en-US" dirty="0" smtClean="0"/>
              <a:t>Orthophosphate  (PO</a:t>
            </a:r>
            <a:r>
              <a:rPr lang="en-US" dirty="0" smtClean="0">
                <a:latin typeface=""/>
              </a:rPr>
              <a:t>4</a:t>
            </a:r>
            <a:r>
              <a:rPr lang="en-US" dirty="0" smtClean="0"/>
              <a:t>F)</a:t>
            </a:r>
          </a:p>
          <a:p>
            <a:r>
              <a:rPr lang="en-US" dirty="0" smtClean="0"/>
              <a:t>Total Dissolved Phosphate (TDP)</a:t>
            </a:r>
          </a:p>
          <a:p>
            <a:r>
              <a:rPr lang="en-US" dirty="0" smtClean="0"/>
              <a:t>Particulate Phosphate (PP)</a:t>
            </a:r>
          </a:p>
          <a:p>
            <a:r>
              <a:rPr lang="en-US" dirty="0" smtClean="0"/>
              <a:t>Ammonia (NH</a:t>
            </a:r>
            <a:r>
              <a:rPr lang="en-US" dirty="0" smtClean="0">
                <a:latin typeface=""/>
              </a:rPr>
              <a:t>4</a:t>
            </a:r>
            <a:r>
              <a:rPr lang="en-US" dirty="0" smtClean="0"/>
              <a:t>F)</a:t>
            </a:r>
          </a:p>
          <a:p>
            <a:r>
              <a:rPr lang="en-US" dirty="0" smtClean="0"/>
              <a:t>Silicate (SIF)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Switch to Flow Injection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Detection of low level </a:t>
            </a:r>
            <a:r>
              <a:rPr lang="en-US" dirty="0" err="1" smtClean="0"/>
              <a:t>analytes</a:t>
            </a:r>
            <a:endParaRPr lang="en-US" dirty="0" smtClean="0"/>
          </a:p>
          <a:p>
            <a:r>
              <a:rPr lang="en-US" dirty="0" smtClean="0"/>
              <a:t>Speed of analysis</a:t>
            </a:r>
          </a:p>
          <a:p>
            <a:r>
              <a:rPr lang="en-US" dirty="0" smtClean="0"/>
              <a:t>Cost compared to replacing with a new </a:t>
            </a:r>
            <a:r>
              <a:rPr lang="en-US" dirty="0" err="1" smtClean="0"/>
              <a:t>Skalar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Less sample volume needed</a:t>
            </a:r>
          </a:p>
          <a:p>
            <a:r>
              <a:rPr lang="en-US" dirty="0" smtClean="0"/>
              <a:t>Calibration curve automatically prepared</a:t>
            </a:r>
          </a:p>
          <a:p>
            <a:r>
              <a:rPr lang="en-US" dirty="0" smtClean="0"/>
              <a:t>Automatic dilution of samples</a:t>
            </a:r>
          </a:p>
          <a:p>
            <a:r>
              <a:rPr lang="en-US" dirty="0" smtClean="0"/>
              <a:t>Compact size of system</a:t>
            </a:r>
          </a:p>
          <a:p>
            <a:r>
              <a:rPr lang="en-US" dirty="0" smtClean="0"/>
              <a:t>Ease of switching cartridges</a:t>
            </a:r>
          </a:p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Consumables on instrument are less expensive (Example: </a:t>
            </a:r>
            <a:r>
              <a:rPr lang="en-US" dirty="0" err="1" smtClean="0"/>
              <a:t>teflon</a:t>
            </a:r>
            <a:r>
              <a:rPr lang="en-US" dirty="0" smtClean="0"/>
              <a:t> tubing versus glass coils)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Artificial Saline Water (ASW) calibration curve has been used on the </a:t>
            </a:r>
            <a:r>
              <a:rPr lang="en-US" dirty="0" err="1" smtClean="0"/>
              <a:t>Skalar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Reagent Water calibration curve will be used on the </a:t>
            </a:r>
            <a:r>
              <a:rPr lang="en-US" dirty="0" err="1" smtClean="0"/>
              <a:t>Lachat</a:t>
            </a:r>
            <a:r>
              <a:rPr lang="en-US" dirty="0" smtClean="0"/>
              <a:t> prepared by the auto diluter.  </a:t>
            </a:r>
          </a:p>
          <a:p>
            <a:pPr>
              <a:buNone/>
            </a:pPr>
            <a:r>
              <a:rPr lang="en-US" dirty="0" smtClean="0"/>
              <a:t>Exceptions to calibration curves:</a:t>
            </a:r>
          </a:p>
          <a:p>
            <a:r>
              <a:rPr lang="en-US" dirty="0" smtClean="0"/>
              <a:t>Particulate phosphate where a manual </a:t>
            </a:r>
            <a:r>
              <a:rPr lang="en-US" dirty="0" smtClean="0">
                <a:latin typeface=""/>
              </a:rPr>
              <a:t>1N </a:t>
            </a:r>
            <a:r>
              <a:rPr lang="en-US" dirty="0" smtClean="0"/>
              <a:t>Hydrochloric Acid curve will be used on both.</a:t>
            </a:r>
          </a:p>
          <a:p>
            <a:r>
              <a:rPr lang="en-US" dirty="0" smtClean="0"/>
              <a:t>Manually prepared Reagent Water calibration curve for TDN/TDP analysis for </a:t>
            </a:r>
            <a:r>
              <a:rPr lang="en-US" dirty="0" err="1" smtClean="0"/>
              <a:t>Lachat</a:t>
            </a:r>
            <a:r>
              <a:rPr lang="en-US" dirty="0" smtClean="0"/>
              <a:t>.  Manually prepared ASW calibration curve for TDN/TDP analysis for </a:t>
            </a:r>
            <a:r>
              <a:rPr lang="en-US" dirty="0" err="1" smtClean="0"/>
              <a:t>Skalar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</a:t>
            </a:r>
            <a:r>
              <a:rPr lang="en-CA" dirty="0"/>
              <a:t>minimum of 100</a:t>
            </a:r>
            <a:r>
              <a:rPr lang="en-US" dirty="0"/>
              <a:t> routine samples were </a:t>
            </a:r>
            <a:r>
              <a:rPr lang="en-US" dirty="0" smtClean="0"/>
              <a:t>analyzed.  </a:t>
            </a:r>
            <a:endParaRPr lang="en-US" dirty="0"/>
          </a:p>
          <a:p>
            <a:r>
              <a:rPr lang="en-US" dirty="0" smtClean="0"/>
              <a:t>Analyses were conducted on two or more sample days to take into account variability that may be associated with daily recalibration of the instrument. </a:t>
            </a:r>
          </a:p>
          <a:p>
            <a:r>
              <a:rPr lang="en-US" dirty="0" smtClean="0"/>
              <a:t>Samples were analyzed on both instruments on the same day.  PP filters were extracted in </a:t>
            </a:r>
            <a:r>
              <a:rPr lang="en-US" normalizeH="1" dirty="0" smtClean="0">
                <a:latin typeface=""/>
              </a:rPr>
              <a:t>20</a:t>
            </a:r>
            <a:r>
              <a:rPr lang="en-US" dirty="0" smtClean="0"/>
              <a:t> </a:t>
            </a:r>
            <a:r>
              <a:rPr lang="en-US" dirty="0" err="1" smtClean="0"/>
              <a:t>mLs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Samples included stations in the Chesapeake Bay </a:t>
            </a:r>
            <a:r>
              <a:rPr lang="en-US" dirty="0" err="1"/>
              <a:t>Mainstem</a:t>
            </a:r>
            <a:r>
              <a:rPr lang="en-US" dirty="0"/>
              <a:t> and Potomac River and were selected taking concentration, salinity and seasonal variability into account.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calibration curves </a:t>
            </a:r>
            <a:r>
              <a:rPr lang="en-US" dirty="0" smtClean="0"/>
              <a:t> were </a:t>
            </a:r>
            <a:r>
              <a:rPr lang="en-US" dirty="0"/>
              <a:t>used on the </a:t>
            </a:r>
            <a:r>
              <a:rPr lang="en-US" dirty="0" err="1" smtClean="0"/>
              <a:t>Lachat</a:t>
            </a:r>
            <a:r>
              <a:rPr lang="en-US" dirty="0" smtClean="0"/>
              <a:t> </a:t>
            </a:r>
            <a:r>
              <a:rPr lang="en-US" dirty="0"/>
              <a:t>– one prepared in Artificial Sea Water (ASW) and one in </a:t>
            </a:r>
            <a:r>
              <a:rPr lang="en-US" dirty="0" smtClean="0"/>
              <a:t>Reagent Water.   This was to account for variability that may occur due to matrix effects.</a:t>
            </a:r>
          </a:p>
          <a:p>
            <a:r>
              <a:rPr lang="en-US" dirty="0" smtClean="0"/>
              <a:t>ASW calibration was used on the </a:t>
            </a:r>
            <a:r>
              <a:rPr lang="en-US" dirty="0" err="1" smtClean="0"/>
              <a:t>Skalar</a:t>
            </a:r>
            <a:r>
              <a:rPr lang="en-US" dirty="0" smtClean="0"/>
              <a:t>.  The same ASW calibration standards were used on the </a:t>
            </a:r>
            <a:r>
              <a:rPr lang="en-US" dirty="0" err="1" smtClean="0"/>
              <a:t>Lachat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Certified Reference Material (CRM) was manually prepared for both curves.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Test Method Evaluation For Each Nutrient Parameter on the </a:t>
            </a:r>
            <a:r>
              <a:rPr lang="en-US" dirty="0" err="1" smtClean="0"/>
              <a:t>Lachat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Method Detection Limit (MDL) study </a:t>
            </a:r>
            <a:r>
              <a:rPr lang="en-US" dirty="0" smtClean="0"/>
              <a:t>was performed. </a:t>
            </a:r>
          </a:p>
          <a:p>
            <a:r>
              <a:rPr lang="en-US" dirty="0" smtClean="0"/>
              <a:t>Confirmation of </a:t>
            </a:r>
            <a:r>
              <a:rPr lang="en-US" dirty="0"/>
              <a:t>the Limit of Detection (LOD</a:t>
            </a:r>
            <a:r>
              <a:rPr lang="en-US" dirty="0" smtClean="0"/>
              <a:t>)- This is the MDL</a:t>
            </a:r>
          </a:p>
          <a:p>
            <a:r>
              <a:rPr lang="en-US" dirty="0" smtClean="0"/>
              <a:t>Reporting Limit Study</a:t>
            </a:r>
          </a:p>
          <a:p>
            <a:r>
              <a:rPr lang="en-US" dirty="0" smtClean="0"/>
              <a:t>Confirmation </a:t>
            </a:r>
            <a:r>
              <a:rPr lang="en-US" dirty="0"/>
              <a:t>of the Limit of Quantification (LOQ</a:t>
            </a:r>
            <a:r>
              <a:rPr lang="en-US" dirty="0" smtClean="0"/>
              <a:t>) (Reporting limit = LOQ)</a:t>
            </a:r>
          </a:p>
          <a:p>
            <a:r>
              <a:rPr lang="en-US" dirty="0" smtClean="0"/>
              <a:t>Demonstration </a:t>
            </a:r>
            <a:r>
              <a:rPr lang="en-US" dirty="0"/>
              <a:t>of Capability (DOC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Carry over study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714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 COMPARISON STUDY OF TWO INSTRUMENTS FOR THE DETERMINATION OF NUTRIENT CONCENTRATIONS IN ESTUARINE WATER SAMPLES </vt:lpstr>
      <vt:lpstr>Slide 2</vt:lpstr>
      <vt:lpstr>Slide 3</vt:lpstr>
      <vt:lpstr>Parameters</vt:lpstr>
      <vt:lpstr>Reasons to Switch to Flow Injection </vt:lpstr>
      <vt:lpstr>CALIBRATIONS</vt:lpstr>
      <vt:lpstr>STUDY DESIGN</vt:lpstr>
      <vt:lpstr>Study Design continued</vt:lpstr>
      <vt:lpstr>Initial Test Method Evaluation For Each Nutrient Parameter on the Lachat</vt:lpstr>
      <vt:lpstr>Lessons Learned</vt:lpstr>
      <vt:lpstr>Ammonia</vt:lpstr>
      <vt:lpstr>Particulate Phosphate</vt:lpstr>
      <vt:lpstr>Total Dissolved Nitrogen and Total Dissolve Phosphate</vt:lpstr>
      <vt:lpstr>Slide 14</vt:lpstr>
      <vt:lpstr>Conclusions from Studies</vt:lpstr>
    </vt:vector>
  </TitlesOfParts>
  <Company>Old Dominion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STUDY OF TWO INSTRUMENTS FOR THE DETERMINATION OF NUTRIENT CONCENTRATIONS IN ESTUARINE WATER SAMPLES</dc:title>
  <dc:creator>scdoughten</dc:creator>
  <cp:lastModifiedBy>lrubin</cp:lastModifiedBy>
  <cp:revision>53</cp:revision>
  <dcterms:created xsi:type="dcterms:W3CDTF">2014-06-17T14:39:06Z</dcterms:created>
  <dcterms:modified xsi:type="dcterms:W3CDTF">2014-06-19T00:44:37Z</dcterms:modified>
</cp:coreProperties>
</file>