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21"/>
  </p:notesMasterIdLst>
  <p:handoutMasterIdLst>
    <p:handoutMasterId r:id="rId22"/>
  </p:handoutMasterIdLst>
  <p:sldIdLst>
    <p:sldId id="256" r:id="rId2"/>
    <p:sldId id="342" r:id="rId3"/>
    <p:sldId id="326" r:id="rId4"/>
    <p:sldId id="347" r:id="rId5"/>
    <p:sldId id="344" r:id="rId6"/>
    <p:sldId id="343" r:id="rId7"/>
    <p:sldId id="337" r:id="rId8"/>
    <p:sldId id="263" r:id="rId9"/>
    <p:sldId id="318" r:id="rId10"/>
    <p:sldId id="273" r:id="rId11"/>
    <p:sldId id="291" r:id="rId12"/>
    <p:sldId id="300" r:id="rId13"/>
    <p:sldId id="333" r:id="rId14"/>
    <p:sldId id="319" r:id="rId15"/>
    <p:sldId id="320" r:id="rId16"/>
    <p:sldId id="321" r:id="rId17"/>
    <p:sldId id="345" r:id="rId18"/>
    <p:sldId id="346" r:id="rId19"/>
    <p:sldId id="338" r:id="rId20"/>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85" autoAdjust="0"/>
    <p:restoredTop sz="68415" autoAdjust="0"/>
  </p:normalViewPr>
  <p:slideViewPr>
    <p:cSldViewPr>
      <p:cViewPr varScale="1">
        <p:scale>
          <a:sx n="38" d="100"/>
          <a:sy n="38" d="100"/>
        </p:scale>
        <p:origin x="1632" y="38"/>
      </p:cViewPr>
      <p:guideLst>
        <p:guide orient="horz" pos="2160"/>
        <p:guide pos="2880"/>
      </p:guideLst>
    </p:cSldViewPr>
  </p:slideViewPr>
  <p:outlineViewPr>
    <p:cViewPr>
      <p:scale>
        <a:sx n="33" d="100"/>
        <a:sy n="33" d="100"/>
      </p:scale>
      <p:origin x="54" y="13206"/>
    </p:cViewPr>
  </p:outlineViewPr>
  <p:notesTextViewPr>
    <p:cViewPr>
      <p:scale>
        <a:sx n="100" d="100"/>
        <a:sy n="100" d="100"/>
      </p:scale>
      <p:origin x="0" y="0"/>
    </p:cViewPr>
  </p:notesTextViewPr>
  <p:sorterViewPr>
    <p:cViewPr>
      <p:scale>
        <a:sx n="100" d="100"/>
        <a:sy n="100" d="100"/>
      </p:scale>
      <p:origin x="0" y="66"/>
    </p:cViewPr>
  </p:sorterViewPr>
  <p:notesViewPr>
    <p:cSldViewPr>
      <p:cViewPr varScale="1">
        <p:scale>
          <a:sx n="65" d="100"/>
          <a:sy n="65" d="100"/>
        </p:scale>
        <p:origin x="-1666" y="-77"/>
      </p:cViewPr>
      <p:guideLst>
        <p:guide orient="horz" pos="2928"/>
        <p:guide pos="216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119" cy="464820"/>
          </a:xfrm>
          <a:prstGeom prst="rect">
            <a:avLst/>
          </a:prstGeom>
        </p:spPr>
        <p:txBody>
          <a:bodyPr vert="horz" lIns="93173" tIns="46586" rIns="93173" bIns="46586" rtlCol="0"/>
          <a:lstStyle>
            <a:lvl1pPr algn="l">
              <a:defRPr sz="1300"/>
            </a:lvl1pPr>
          </a:lstStyle>
          <a:p>
            <a:endParaRPr lang="en-US"/>
          </a:p>
        </p:txBody>
      </p:sp>
      <p:sp>
        <p:nvSpPr>
          <p:cNvPr id="3" name="Date Placeholder 2"/>
          <p:cNvSpPr>
            <a:spLocks noGrp="1"/>
          </p:cNvSpPr>
          <p:nvPr>
            <p:ph type="dt" sz="quarter" idx="1"/>
          </p:nvPr>
        </p:nvSpPr>
        <p:spPr>
          <a:xfrm>
            <a:off x="3898103" y="0"/>
            <a:ext cx="2982119" cy="464820"/>
          </a:xfrm>
          <a:prstGeom prst="rect">
            <a:avLst/>
          </a:prstGeom>
        </p:spPr>
        <p:txBody>
          <a:bodyPr vert="horz" lIns="93173" tIns="46586" rIns="93173" bIns="46586" rtlCol="0"/>
          <a:lstStyle>
            <a:lvl1pPr algn="r">
              <a:defRPr sz="1300"/>
            </a:lvl1pPr>
          </a:lstStyle>
          <a:p>
            <a:fld id="{D56878FF-9716-4393-A1AC-A0161CE3F41B}" type="datetimeFigureOut">
              <a:rPr lang="en-US" smtClean="0"/>
              <a:pPr/>
              <a:t>2/17/2016</a:t>
            </a:fld>
            <a:endParaRPr lang="en-US"/>
          </a:p>
        </p:txBody>
      </p:sp>
      <p:sp>
        <p:nvSpPr>
          <p:cNvPr id="4" name="Footer Placeholder 3"/>
          <p:cNvSpPr>
            <a:spLocks noGrp="1"/>
          </p:cNvSpPr>
          <p:nvPr>
            <p:ph type="ftr" sz="quarter" idx="2"/>
          </p:nvPr>
        </p:nvSpPr>
        <p:spPr>
          <a:xfrm>
            <a:off x="1" y="8829967"/>
            <a:ext cx="2982119" cy="464820"/>
          </a:xfrm>
          <a:prstGeom prst="rect">
            <a:avLst/>
          </a:prstGeom>
        </p:spPr>
        <p:txBody>
          <a:bodyPr vert="horz" lIns="93173" tIns="46586" rIns="93173" bIns="46586" rtlCol="0" anchor="b"/>
          <a:lstStyle>
            <a:lvl1pPr algn="l">
              <a:defRPr sz="1300"/>
            </a:lvl1pPr>
          </a:lstStyle>
          <a:p>
            <a:endParaRPr lang="en-US"/>
          </a:p>
        </p:txBody>
      </p:sp>
      <p:sp>
        <p:nvSpPr>
          <p:cNvPr id="5" name="Slide Number Placeholder 4"/>
          <p:cNvSpPr>
            <a:spLocks noGrp="1"/>
          </p:cNvSpPr>
          <p:nvPr>
            <p:ph type="sldNum" sz="quarter" idx="3"/>
          </p:nvPr>
        </p:nvSpPr>
        <p:spPr>
          <a:xfrm>
            <a:off x="3898103" y="8829967"/>
            <a:ext cx="2982119" cy="464820"/>
          </a:xfrm>
          <a:prstGeom prst="rect">
            <a:avLst/>
          </a:prstGeom>
        </p:spPr>
        <p:txBody>
          <a:bodyPr vert="horz" lIns="93173" tIns="46586" rIns="93173" bIns="46586" rtlCol="0" anchor="b"/>
          <a:lstStyle>
            <a:lvl1pPr algn="r">
              <a:defRPr sz="1300"/>
            </a:lvl1pPr>
          </a:lstStyle>
          <a:p>
            <a:fld id="{26E9014B-E82A-4362-8BEC-3F2FA9A2860B}" type="slidenum">
              <a:rPr lang="en-US" smtClean="0"/>
              <a:pPr/>
              <a:t>‹#›</a:t>
            </a:fld>
            <a:endParaRPr lang="en-US"/>
          </a:p>
        </p:txBody>
      </p:sp>
    </p:spTree>
    <p:extLst>
      <p:ext uri="{BB962C8B-B14F-4D97-AF65-F5344CB8AC3E}">
        <p14:creationId xmlns:p14="http://schemas.microsoft.com/office/powerpoint/2010/main" val="9501185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119" cy="464820"/>
          </a:xfrm>
          <a:prstGeom prst="rect">
            <a:avLst/>
          </a:prstGeom>
        </p:spPr>
        <p:txBody>
          <a:bodyPr vert="horz" lIns="93173" tIns="46586" rIns="93173" bIns="46586" rtlCol="0"/>
          <a:lstStyle>
            <a:lvl1pPr algn="l">
              <a:defRPr sz="1300"/>
            </a:lvl1pPr>
          </a:lstStyle>
          <a:p>
            <a:endParaRPr lang="en-US"/>
          </a:p>
        </p:txBody>
      </p:sp>
      <p:sp>
        <p:nvSpPr>
          <p:cNvPr id="3" name="Date Placeholder 2"/>
          <p:cNvSpPr>
            <a:spLocks noGrp="1"/>
          </p:cNvSpPr>
          <p:nvPr>
            <p:ph type="dt" idx="1"/>
          </p:nvPr>
        </p:nvSpPr>
        <p:spPr>
          <a:xfrm>
            <a:off x="3898103" y="0"/>
            <a:ext cx="2982119" cy="464820"/>
          </a:xfrm>
          <a:prstGeom prst="rect">
            <a:avLst/>
          </a:prstGeom>
        </p:spPr>
        <p:txBody>
          <a:bodyPr vert="horz" lIns="93173" tIns="46586" rIns="93173" bIns="46586" rtlCol="0"/>
          <a:lstStyle>
            <a:lvl1pPr algn="r">
              <a:defRPr sz="1300"/>
            </a:lvl1pPr>
          </a:lstStyle>
          <a:p>
            <a:fld id="{33DF04D2-2FB4-4B9B-ACD9-1623E81D01D8}" type="datetimeFigureOut">
              <a:rPr lang="en-US" smtClean="0"/>
              <a:pPr/>
              <a:t>2/17/2016</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3173" tIns="46586" rIns="93173" bIns="46586"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3173" tIns="46586" rIns="93173" bIns="4658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2982119" cy="464820"/>
          </a:xfrm>
          <a:prstGeom prst="rect">
            <a:avLst/>
          </a:prstGeom>
        </p:spPr>
        <p:txBody>
          <a:bodyPr vert="horz" lIns="93173" tIns="46586" rIns="93173" bIns="46586" rtlCol="0" anchor="b"/>
          <a:lstStyle>
            <a:lvl1pPr algn="l">
              <a:defRPr sz="1300"/>
            </a:lvl1pPr>
          </a:lstStyle>
          <a:p>
            <a:endParaRPr lang="en-US"/>
          </a:p>
        </p:txBody>
      </p:sp>
      <p:sp>
        <p:nvSpPr>
          <p:cNvPr id="7" name="Slide Number Placeholder 6"/>
          <p:cNvSpPr>
            <a:spLocks noGrp="1"/>
          </p:cNvSpPr>
          <p:nvPr>
            <p:ph type="sldNum" sz="quarter" idx="5"/>
          </p:nvPr>
        </p:nvSpPr>
        <p:spPr>
          <a:xfrm>
            <a:off x="3898103" y="8829967"/>
            <a:ext cx="2982119" cy="464820"/>
          </a:xfrm>
          <a:prstGeom prst="rect">
            <a:avLst/>
          </a:prstGeom>
        </p:spPr>
        <p:txBody>
          <a:bodyPr vert="horz" lIns="93173" tIns="46586" rIns="93173" bIns="46586" rtlCol="0" anchor="b"/>
          <a:lstStyle>
            <a:lvl1pPr algn="r">
              <a:defRPr sz="1300"/>
            </a:lvl1pPr>
          </a:lstStyle>
          <a:p>
            <a:fld id="{C5BBD9A8-9D61-47BC-ACFC-6FBF47F7B252}" type="slidenum">
              <a:rPr lang="en-US" smtClean="0"/>
              <a:pPr/>
              <a:t>‹#›</a:t>
            </a:fld>
            <a:endParaRPr lang="en-US"/>
          </a:p>
        </p:txBody>
      </p:sp>
    </p:spTree>
    <p:extLst>
      <p:ext uri="{BB962C8B-B14F-4D97-AF65-F5344CB8AC3E}">
        <p14:creationId xmlns:p14="http://schemas.microsoft.com/office/powerpoint/2010/main" val="3081818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p>
          <a:p>
            <a:endParaRPr lang="en-US" dirty="0"/>
          </a:p>
        </p:txBody>
      </p:sp>
      <p:sp>
        <p:nvSpPr>
          <p:cNvPr id="4" name="Slide Number Placeholder 3"/>
          <p:cNvSpPr>
            <a:spLocks noGrp="1"/>
          </p:cNvSpPr>
          <p:nvPr>
            <p:ph type="sldNum" sz="quarter" idx="10"/>
          </p:nvPr>
        </p:nvSpPr>
        <p:spPr/>
        <p:txBody>
          <a:bodyPr/>
          <a:lstStyle/>
          <a:p>
            <a:fld id="{C5BBD9A8-9D61-47BC-ACFC-6FBF47F7B252}" type="slidenum">
              <a:rPr lang="en-US" smtClean="0"/>
              <a:pPr/>
              <a:t>3</a:t>
            </a:fld>
            <a:endParaRPr lang="en-US"/>
          </a:p>
        </p:txBody>
      </p:sp>
    </p:spTree>
    <p:extLst>
      <p:ext uri="{BB962C8B-B14F-4D97-AF65-F5344CB8AC3E}">
        <p14:creationId xmlns:p14="http://schemas.microsoft.com/office/powerpoint/2010/main" val="35605475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Resource Management Plans in (calendar) 2016, DCR is offering:</a:t>
            </a:r>
          </a:p>
          <a:p>
            <a:endParaRPr lang="en-US" dirty="0" smtClean="0"/>
          </a:p>
          <a:p>
            <a:r>
              <a:rPr lang="en-US" dirty="0" smtClean="0"/>
              <a:t>$120,000 in Chesapeake Bay (requests from Private Planners was for $240K but Bay grant requires completion by June 2016, so we could not use more Bay grant funds this time).  Calendar 2015 was for $472K in the </a:t>
            </a:r>
            <a:r>
              <a:rPr lang="en-US" dirty="0" err="1" smtClean="0"/>
              <a:t>ChesBay</a:t>
            </a:r>
            <a:r>
              <a:rPr lang="en-US" dirty="0" smtClean="0"/>
              <a:t>.</a:t>
            </a:r>
          </a:p>
          <a:p>
            <a:endParaRPr lang="en-US" dirty="0" smtClean="0"/>
          </a:p>
          <a:p>
            <a:r>
              <a:rPr lang="en-US" dirty="0" smtClean="0"/>
              <a:t>$65,000 in the OCB ($100K was available but Planners only asked for $65K).  We have asked them to consider doing more, and given them until December 2016 to complete.  DCR is awaiting answers. This will be the first (real) effort to expand RMPs into the OCB.</a:t>
            </a:r>
          </a:p>
          <a:p>
            <a:endParaRPr lang="en-US" dirty="0"/>
          </a:p>
        </p:txBody>
      </p:sp>
      <p:sp>
        <p:nvSpPr>
          <p:cNvPr id="4" name="Slide Number Placeholder 3"/>
          <p:cNvSpPr>
            <a:spLocks noGrp="1"/>
          </p:cNvSpPr>
          <p:nvPr>
            <p:ph type="sldNum" sz="quarter" idx="10"/>
          </p:nvPr>
        </p:nvSpPr>
        <p:spPr/>
        <p:txBody>
          <a:bodyPr/>
          <a:lstStyle/>
          <a:p>
            <a:fld id="{C5BBD9A8-9D61-47BC-ACFC-6FBF47F7B252}" type="slidenum">
              <a:rPr lang="en-US" smtClean="0"/>
              <a:pPr/>
              <a:t>16</a:t>
            </a:fld>
            <a:endParaRPr lang="en-US"/>
          </a:p>
        </p:txBody>
      </p:sp>
    </p:spTree>
    <p:extLst>
      <p:ext uri="{BB962C8B-B14F-4D97-AF65-F5344CB8AC3E}">
        <p14:creationId xmlns:p14="http://schemas.microsoft.com/office/powerpoint/2010/main" val="2307015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($51.8 million for ag. BMPs divided as follows: $26 million of for ag BMP cost-share statewide and $19.6 for the SL-6 (livestock stream exclusion) practice backlog split evenly between the Chesapeake Bay Watershed and the Southern Rivers watershed.   $6.2 million to Soil and Water Conservation Districts for technical assistance to farmers to implement practices</a:t>
            </a:r>
            <a:endParaRPr lang="en-US" dirty="0"/>
          </a:p>
        </p:txBody>
      </p:sp>
      <p:sp>
        <p:nvSpPr>
          <p:cNvPr id="4" name="Slide Number Placeholder 3"/>
          <p:cNvSpPr>
            <a:spLocks noGrp="1"/>
          </p:cNvSpPr>
          <p:nvPr>
            <p:ph type="sldNum" sz="quarter" idx="10"/>
          </p:nvPr>
        </p:nvSpPr>
        <p:spPr/>
        <p:txBody>
          <a:bodyPr/>
          <a:lstStyle/>
          <a:p>
            <a:fld id="{C5BBD9A8-9D61-47BC-ACFC-6FBF47F7B252}" type="slidenum">
              <a:rPr lang="en-US" smtClean="0"/>
              <a:pPr/>
              <a:t>5</a:t>
            </a:fld>
            <a:endParaRPr lang="en-US"/>
          </a:p>
        </p:txBody>
      </p:sp>
    </p:spTree>
    <p:extLst>
      <p:ext uri="{BB962C8B-B14F-4D97-AF65-F5344CB8AC3E}">
        <p14:creationId xmlns:p14="http://schemas.microsoft.com/office/powerpoint/2010/main" val="27873219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The RCPP stream exclusion grant (portion) is $1.45M, available directly to agricultural producers from NRCS, that are in the specific targeted sub-watersheds, i.e. in TMDL bacteria Implementation Plan areas per information from DEQ (see the Word attachment page 2).  It is open to all EQIP eligible livestock producers whose project areas fall entirely within the designated sub-watersheds.</a:t>
            </a:r>
          </a:p>
          <a:p>
            <a:endParaRPr lang="en-US" dirty="0" smtClean="0"/>
          </a:p>
          <a:p>
            <a:r>
              <a:rPr lang="en-US" dirty="0" smtClean="0"/>
              <a:t>Another $306K is being sent through DCR for both Chesapeake Bay Foundation (CBF) and the Virginia Department of Forestry (VDOF) for technical assistance from them to Virginia Chesapeake Bay farmers who also want to plant trees in their livestock stream exclusion buffers.  This can be done to completed SL-6s via the FR-3 BMP, or added onto a new SL-6 during its pre-approval stage.</a:t>
            </a:r>
          </a:p>
          <a:p>
            <a:endParaRPr lang="en-US" dirty="0" smtClean="0"/>
          </a:p>
          <a:p>
            <a:r>
              <a:rPr lang="en-US" dirty="0" smtClean="0"/>
              <a:t>The RCPP financial assistance to eligible farmers is administered by NRCS per EQIP rules, with some additional conditions. NRCS Virginia Office has worked very closely with DCR on this in order to maximize the benefit of this relatively small grant.  By comparison, EPA awarded $1.7M in Bay Grants for livestock stream exclusion last grant year and has just awarded an additional $1.7M to use by June 2016.  I am currently in discussions with DEQ regarding any possibility of obtaining some 319 funds (</a:t>
            </a:r>
            <a:r>
              <a:rPr lang="en-US" dirty="0" err="1" smtClean="0"/>
              <a:t>tbd</a:t>
            </a:r>
            <a:r>
              <a:rPr lang="en-US" dirty="0" smtClean="0"/>
              <a:t>) for this purpose outside the Chesapeake Bay watershed next year. We are also hoping to obtain some of the Duke Energy settlement for SL-6.</a:t>
            </a:r>
          </a:p>
          <a:p>
            <a:endParaRPr lang="en-US" dirty="0" smtClean="0"/>
          </a:p>
          <a:p>
            <a:r>
              <a:rPr lang="en-US" dirty="0" smtClean="0"/>
              <a:t>There are additional RCPP ranking criteria (page 5) a separate sign-up period ending December 18, 2015 (page 4), and notification of preapprovals by NRCS by January 29, 2016. A special BMP pricing structure has also been created for this RCPP grant, in order to more closely estimate average actual BMP installation costs in the grant eligible areas.</a:t>
            </a:r>
          </a:p>
          <a:p>
            <a:endParaRPr lang="en-US" dirty="0" smtClean="0"/>
          </a:p>
          <a:p>
            <a:r>
              <a:rPr lang="en-US" dirty="0" smtClean="0"/>
              <a:t>EQIP rules do not allow NRCS to cover 100% of the BMP cost. Therefore, DCR (as we do with CREP), will provide a partial match (via WQIF funds) intended to cover the vast majority, and in many cases all, of the producers 25% share of the cost of the BMPs.  This match percentage will be based on the special BMP pricing structure for this grant.</a:t>
            </a:r>
          </a:p>
          <a:p>
            <a:endParaRPr lang="en-US" dirty="0"/>
          </a:p>
        </p:txBody>
      </p:sp>
      <p:sp>
        <p:nvSpPr>
          <p:cNvPr id="4" name="Slide Number Placeholder 3"/>
          <p:cNvSpPr>
            <a:spLocks noGrp="1"/>
          </p:cNvSpPr>
          <p:nvPr>
            <p:ph type="sldNum" sz="quarter" idx="10"/>
          </p:nvPr>
        </p:nvSpPr>
        <p:spPr/>
        <p:txBody>
          <a:bodyPr/>
          <a:lstStyle/>
          <a:p>
            <a:fld id="{C5BBD9A8-9D61-47BC-ACFC-6FBF47F7B252}" type="slidenum">
              <a:rPr lang="en-US" smtClean="0"/>
              <a:pPr/>
              <a:t>8</a:t>
            </a:fld>
            <a:endParaRPr lang="en-US"/>
          </a:p>
        </p:txBody>
      </p:sp>
    </p:spTree>
    <p:extLst>
      <p:ext uri="{BB962C8B-B14F-4D97-AF65-F5344CB8AC3E}">
        <p14:creationId xmlns:p14="http://schemas.microsoft.com/office/powerpoint/2010/main" val="1718586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5BBD9A8-9D61-47BC-ACFC-6FBF47F7B252}" type="slidenum">
              <a:rPr lang="en-US" smtClean="0"/>
              <a:pPr/>
              <a:t>9</a:t>
            </a:fld>
            <a:endParaRPr lang="en-US"/>
          </a:p>
        </p:txBody>
      </p:sp>
    </p:spTree>
    <p:extLst>
      <p:ext uri="{BB962C8B-B14F-4D97-AF65-F5344CB8AC3E}">
        <p14:creationId xmlns:p14="http://schemas.microsoft.com/office/powerpoint/2010/main" val="3598564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(Beef Cow = 1 unit, Dairy Cow = 1.4, Goat = 0.1, Horse = 1, Sheep = 0.1, Swine = 0.18)</a:t>
            </a:r>
          </a:p>
          <a:p>
            <a:endParaRPr lang="en-US" dirty="0"/>
          </a:p>
        </p:txBody>
      </p:sp>
      <p:sp>
        <p:nvSpPr>
          <p:cNvPr id="4" name="Slide Number Placeholder 3"/>
          <p:cNvSpPr>
            <a:spLocks noGrp="1"/>
          </p:cNvSpPr>
          <p:nvPr>
            <p:ph type="sldNum" sz="quarter" idx="10"/>
          </p:nvPr>
        </p:nvSpPr>
        <p:spPr/>
        <p:txBody>
          <a:bodyPr/>
          <a:lstStyle/>
          <a:p>
            <a:fld id="{C5BBD9A8-9D61-47BC-ACFC-6FBF47F7B252}" type="slidenum">
              <a:rPr lang="en-US" smtClean="0"/>
              <a:pPr/>
              <a:t>10</a:t>
            </a:fld>
            <a:endParaRPr lang="en-US"/>
          </a:p>
        </p:txBody>
      </p:sp>
    </p:spTree>
    <p:extLst>
      <p:ext uri="{BB962C8B-B14F-4D97-AF65-F5344CB8AC3E}">
        <p14:creationId xmlns:p14="http://schemas.microsoft.com/office/powerpoint/2010/main" val="476646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5BBD9A8-9D61-47BC-ACFC-6FBF47F7B252}" type="slidenum">
              <a:rPr lang="en-US" smtClean="0"/>
              <a:pPr/>
              <a:t>11</a:t>
            </a:fld>
            <a:endParaRPr lang="en-US"/>
          </a:p>
        </p:txBody>
      </p:sp>
    </p:spTree>
    <p:extLst>
      <p:ext uri="{BB962C8B-B14F-4D97-AF65-F5344CB8AC3E}">
        <p14:creationId xmlns:p14="http://schemas.microsoft.com/office/powerpoint/2010/main" val="1644181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5BBD9A8-9D61-47BC-ACFC-6FBF47F7B252}" type="slidenum">
              <a:rPr lang="en-US" smtClean="0"/>
              <a:pPr/>
              <a:t>12</a:t>
            </a:fld>
            <a:endParaRPr lang="en-US"/>
          </a:p>
        </p:txBody>
      </p:sp>
    </p:spTree>
    <p:extLst>
      <p:ext uri="{BB962C8B-B14F-4D97-AF65-F5344CB8AC3E}">
        <p14:creationId xmlns:p14="http://schemas.microsoft.com/office/powerpoint/2010/main" val="2225210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5BBD9A8-9D61-47BC-ACFC-6FBF47F7B252}" type="slidenum">
              <a:rPr lang="en-US" smtClean="0"/>
              <a:pPr/>
              <a:t>14</a:t>
            </a:fld>
            <a:endParaRPr lang="en-US"/>
          </a:p>
        </p:txBody>
      </p:sp>
    </p:spTree>
    <p:extLst>
      <p:ext uri="{BB962C8B-B14F-4D97-AF65-F5344CB8AC3E}">
        <p14:creationId xmlns:p14="http://schemas.microsoft.com/office/powerpoint/2010/main" val="3855802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soil loss tolerance rate (T) is the maximum rate of annual soil loss that will permit crop productivity to be sustained economically and indefinitely on a given soil. Erosion is considered to be greater than T if either the water (sheet &amp; rill) erosion or the wind erosion rate exceeds the soil loss tolerance rate.</a:t>
            </a:r>
            <a:endParaRPr lang="en-US" dirty="0"/>
          </a:p>
        </p:txBody>
      </p:sp>
      <p:sp>
        <p:nvSpPr>
          <p:cNvPr id="4" name="Slide Number Placeholder 3"/>
          <p:cNvSpPr>
            <a:spLocks noGrp="1"/>
          </p:cNvSpPr>
          <p:nvPr>
            <p:ph type="sldNum" sz="quarter" idx="10"/>
          </p:nvPr>
        </p:nvSpPr>
        <p:spPr/>
        <p:txBody>
          <a:bodyPr/>
          <a:lstStyle/>
          <a:p>
            <a:fld id="{C5BBD9A8-9D61-47BC-ACFC-6FBF47F7B252}" type="slidenum">
              <a:rPr lang="en-US" smtClean="0"/>
              <a:pPr/>
              <a:t>15</a:t>
            </a:fld>
            <a:endParaRPr lang="en-US"/>
          </a:p>
        </p:txBody>
      </p:sp>
    </p:spTree>
    <p:extLst>
      <p:ext uri="{BB962C8B-B14F-4D97-AF65-F5344CB8AC3E}">
        <p14:creationId xmlns:p14="http://schemas.microsoft.com/office/powerpoint/2010/main" val="4027485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r>
              <a:rPr lang="en-US" smtClean="0"/>
              <a:t>November 24, 2014</a:t>
            </a:r>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506403D-F2A3-4BFD-9ED1-8769ADB811A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November 24, 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29FE2-80F4-4E1B-99E6-40D0E7774129}" type="slidenum">
              <a:rPr lang="en-US" smtClean="0"/>
              <a:pPr/>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November 24, 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29FE2-80F4-4E1B-99E6-40D0E7774129}" type="slidenum">
              <a:rPr lang="en-US" smtClean="0"/>
              <a:pPr/>
              <a:t>‹#›</a:t>
            </a:fld>
            <a:endParaRPr 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ue header">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smtClean="0"/>
              <a:t>November 24, 2014</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29FE2-80F4-4E1B-99E6-40D0E7774129}" type="slidenum">
              <a:rPr lang="en-US" smtClean="0"/>
              <a:pPr/>
              <a:t>‹#›</a:t>
            </a:fld>
            <a:endParaRPr lang="en-US"/>
          </a:p>
        </p:txBody>
      </p:sp>
      <p:sp>
        <p:nvSpPr>
          <p:cNvPr id="6" name="Title 1"/>
          <p:cNvSpPr>
            <a:spLocks noGrp="1"/>
          </p:cNvSpPr>
          <p:nvPr>
            <p:ph type="title"/>
          </p:nvPr>
        </p:nvSpPr>
        <p:spPr>
          <a:xfrm>
            <a:off x="609600" y="1371600"/>
            <a:ext cx="8077200" cy="838200"/>
          </a:xfrm>
        </p:spPr>
        <p:txBody>
          <a:bodyPr/>
          <a:lstStyle>
            <a:lvl1pPr>
              <a:defRPr>
                <a:solidFill>
                  <a:schemeClr val="tx1"/>
                </a:solidFill>
              </a:defRPr>
            </a:lvl1pPr>
          </a:lstStyle>
          <a:p>
            <a:r>
              <a:rPr lang="en-US" smtClean="0"/>
              <a:t>Click to edit Master title style</a:t>
            </a:r>
            <a:endParaRPr lang="en-US" dirty="0"/>
          </a:p>
        </p:txBody>
      </p:sp>
      <p:sp>
        <p:nvSpPr>
          <p:cNvPr id="7" name="Content Placeholder 2"/>
          <p:cNvSpPr>
            <a:spLocks noGrp="1"/>
          </p:cNvSpPr>
          <p:nvPr>
            <p:ph idx="1"/>
          </p:nvPr>
        </p:nvSpPr>
        <p:spPr>
          <a:xfrm>
            <a:off x="609600" y="2286000"/>
            <a:ext cx="8077200" cy="3840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November 24, 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F73E5-CD6B-496D-86B1-F2904C37632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r>
              <a:rPr lang="en-US" smtClean="0"/>
              <a:t>November 24, 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022AB-AE2E-4887-9FAC-078830EA200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smtClean="0"/>
              <a:t>November 24, 2014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F256C9-1475-4F59-A60A-F1714BF5F1F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r>
              <a:rPr lang="en-US" smtClean="0"/>
              <a:t>November 24, 2014</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29FE2-80F4-4E1B-99E6-40D0E7774129}" type="slidenum">
              <a:rPr lang="en-US" smtClean="0"/>
              <a:pPr/>
              <a:t>‹#›</a:t>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November 24, 2014</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29FE2-80F4-4E1B-99E6-40D0E7774129}" type="slidenum">
              <a:rPr lang="en-US" smtClean="0"/>
              <a:pPr/>
              <a:t>‹#›</a:t>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November 24, 2014</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29FE2-80F4-4E1B-99E6-40D0E7774129}" type="slidenum">
              <a:rPr lang="en-US" smtClean="0"/>
              <a:pPr/>
              <a:t>‹#›</a:t>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smtClean="0"/>
              <a:t>November 24, 2014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29FE2-80F4-4E1B-99E6-40D0E7774129}" type="slidenum">
              <a:rPr lang="en-US" smtClean="0"/>
              <a:pPr/>
              <a:t>‹#›</a:t>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smtClean="0"/>
              <a:t>November 24, 2014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AE29FE2-80F4-4E1B-99E6-40D0E777412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November 24, 2014</a:t>
            </a: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AE29FE2-80F4-4E1B-99E6-40D0E777412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1295400"/>
            <a:ext cx="7696200" cy="2460625"/>
          </a:xfrm>
        </p:spPr>
        <p:txBody>
          <a:bodyPr>
            <a:normAutofit fontScale="90000"/>
          </a:bodyPr>
          <a:lstStyle/>
          <a:p>
            <a:pPr algn="ctr"/>
            <a:r>
              <a:rPr lang="en-US" sz="3600" dirty="0" smtClean="0">
                <a:solidFill>
                  <a:schemeClr val="tx1"/>
                </a:solidFill>
              </a:rPr>
              <a:t>Chesapeake Bay Update:</a:t>
            </a:r>
            <a:br>
              <a:rPr lang="en-US" sz="3600" dirty="0" smtClean="0">
                <a:solidFill>
                  <a:schemeClr val="tx1"/>
                </a:solidFill>
              </a:rPr>
            </a:br>
            <a:r>
              <a:rPr lang="en-US" sz="3600" dirty="0" smtClean="0">
                <a:solidFill>
                  <a:schemeClr val="tx1"/>
                </a:solidFill>
              </a:rPr>
              <a:t>Citizens Advisory Committee</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Russ Baxter</a:t>
            </a:r>
            <a:br>
              <a:rPr lang="en-US" sz="3600" dirty="0" smtClean="0">
                <a:solidFill>
                  <a:schemeClr val="tx1"/>
                </a:solidFill>
              </a:rPr>
            </a:br>
            <a:r>
              <a:rPr lang="en-US" sz="3600" dirty="0" smtClean="0">
                <a:solidFill>
                  <a:schemeClr val="tx1"/>
                </a:solidFill>
              </a:rPr>
              <a:t>Deputy Secretary of Natural Resources</a:t>
            </a:r>
            <a:br>
              <a:rPr lang="en-US" sz="3600" dirty="0" smtClean="0">
                <a:solidFill>
                  <a:schemeClr val="tx1"/>
                </a:solidFill>
              </a:rPr>
            </a:br>
            <a:r>
              <a:rPr lang="en-US" sz="3600" dirty="0" smtClean="0">
                <a:solidFill>
                  <a:schemeClr val="tx1"/>
                </a:solidFill>
              </a:rPr>
              <a:t>Office of Governor McAuliffe</a:t>
            </a:r>
            <a:endParaRPr lang="en-US" sz="3600" dirty="0">
              <a:solidFill>
                <a:schemeClr val="tx1"/>
              </a:solidFill>
            </a:endParaRPr>
          </a:p>
        </p:txBody>
      </p:sp>
      <p:sp>
        <p:nvSpPr>
          <p:cNvPr id="5" name="Date Placeholder 4"/>
          <p:cNvSpPr>
            <a:spLocks noGrp="1"/>
          </p:cNvSpPr>
          <p:nvPr>
            <p:ph type="dt" sz="half" idx="10"/>
          </p:nvPr>
        </p:nvSpPr>
        <p:spPr>
          <a:xfrm>
            <a:off x="3124200" y="6019800"/>
            <a:ext cx="2286000" cy="384175"/>
          </a:xfrm>
        </p:spPr>
        <p:txBody>
          <a:bodyPr/>
          <a:lstStyle/>
          <a:p>
            <a:pPr algn="ctr"/>
            <a:r>
              <a:rPr lang="en-US" b="1" dirty="0" smtClean="0">
                <a:solidFill>
                  <a:schemeClr val="tx1"/>
                </a:solidFill>
              </a:rPr>
              <a:t>February 17, 2016</a:t>
            </a:r>
            <a:endParaRPr lang="en-US" b="1" dirty="0">
              <a:solidFill>
                <a:schemeClr val="tx1"/>
              </a:solidFill>
            </a:endParaRPr>
          </a:p>
        </p:txBody>
      </p:sp>
      <p:pic>
        <p:nvPicPr>
          <p:cNvPr id="2" name="Picture 2" descr="C:\Users\russ.baxter@governor.virginia.gov\Pictures\SealcolorAdjwPATHsmwhiteB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1200" y="3886200"/>
            <a:ext cx="2045894" cy="194786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382000" cy="838200"/>
          </a:xfrm>
        </p:spPr>
        <p:txBody>
          <a:bodyPr>
            <a:normAutofit/>
          </a:bodyPr>
          <a:lstStyle/>
          <a:p>
            <a:pPr algn="ctr"/>
            <a:r>
              <a:rPr lang="en-US" sz="3200" b="1" dirty="0" smtClean="0"/>
              <a:t>Sign Up for Livestock Stream Exclusion</a:t>
            </a:r>
          </a:p>
        </p:txBody>
      </p:sp>
      <p:sp>
        <p:nvSpPr>
          <p:cNvPr id="3" name="Content Placeholder 2"/>
          <p:cNvSpPr>
            <a:spLocks noGrp="1"/>
          </p:cNvSpPr>
          <p:nvPr>
            <p:ph idx="1"/>
          </p:nvPr>
        </p:nvSpPr>
        <p:spPr>
          <a:xfrm>
            <a:off x="609600" y="2286000"/>
            <a:ext cx="8077200" cy="3886200"/>
          </a:xfrm>
        </p:spPr>
        <p:txBody>
          <a:bodyPr>
            <a:normAutofit/>
          </a:bodyPr>
          <a:lstStyle/>
          <a:p>
            <a:r>
              <a:rPr lang="en-US" dirty="0" smtClean="0">
                <a:latin typeface="+mj-lt"/>
              </a:rPr>
              <a:t>More farmers signed up for first time for a cost-share program</a:t>
            </a:r>
          </a:p>
          <a:p>
            <a:r>
              <a:rPr lang="en-US" dirty="0" smtClean="0">
                <a:latin typeface="+mj-lt"/>
              </a:rPr>
              <a:t>&gt;2,900 total SL-6 applications </a:t>
            </a:r>
          </a:p>
          <a:p>
            <a:pPr lvl="1"/>
            <a:r>
              <a:rPr lang="en-US" dirty="0" smtClean="0">
                <a:latin typeface="+mj-lt"/>
              </a:rPr>
              <a:t>(incl. ~ 1,600 in Chesapeake Bay) </a:t>
            </a:r>
          </a:p>
          <a:p>
            <a:r>
              <a:rPr lang="en-US" dirty="0" smtClean="0">
                <a:latin typeface="+mj-lt"/>
              </a:rPr>
              <a:t>Benefits statewide of SL-6 initiative</a:t>
            </a:r>
          </a:p>
          <a:p>
            <a:pPr lvl="1"/>
            <a:r>
              <a:rPr lang="en-US" dirty="0" smtClean="0">
                <a:latin typeface="+mj-lt"/>
              </a:rPr>
              <a:t>9.9M feet of stream protected</a:t>
            </a:r>
          </a:p>
          <a:p>
            <a:pPr lvl="1"/>
            <a:r>
              <a:rPr lang="en-US" dirty="0" smtClean="0">
                <a:latin typeface="+mj-lt"/>
              </a:rPr>
              <a:t>131,000 animal units excluded</a:t>
            </a:r>
          </a:p>
          <a:p>
            <a:endParaRPr lang="en-US" dirty="0" smtClean="0"/>
          </a:p>
          <a:p>
            <a:pPr lvl="1">
              <a:buNone/>
            </a:pPr>
            <a:endParaRPr lang="en-US" dirty="0" smtClean="0"/>
          </a:p>
          <a:p>
            <a:endParaRPr lang="en-US" dirty="0" smtClean="0"/>
          </a:p>
          <a:p>
            <a:pPr lvl="1">
              <a:buNone/>
            </a:pPr>
            <a:endParaRPr lang="en-US" dirty="0" smtClean="0"/>
          </a:p>
          <a:p>
            <a:pPr lvl="1">
              <a:buNone/>
            </a:pPr>
            <a:endParaRPr lang="en-US" sz="2400"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077200" cy="838200"/>
          </a:xfrm>
        </p:spPr>
        <p:txBody>
          <a:bodyPr>
            <a:normAutofit/>
          </a:bodyPr>
          <a:lstStyle/>
          <a:p>
            <a:r>
              <a:rPr lang="en-US" sz="3200" b="1" dirty="0" smtClean="0"/>
              <a:t>Status of Livestock Stream Exclusion</a:t>
            </a:r>
            <a:endParaRPr lang="en-US" sz="3200" b="1" dirty="0"/>
          </a:p>
        </p:txBody>
      </p:sp>
      <p:sp>
        <p:nvSpPr>
          <p:cNvPr id="3" name="Content Placeholder 2"/>
          <p:cNvSpPr>
            <a:spLocks noGrp="1"/>
          </p:cNvSpPr>
          <p:nvPr>
            <p:ph idx="1"/>
          </p:nvPr>
        </p:nvSpPr>
        <p:spPr>
          <a:xfrm>
            <a:off x="609600" y="1752600"/>
            <a:ext cx="8077200" cy="3962400"/>
          </a:xfrm>
        </p:spPr>
        <p:txBody>
          <a:bodyPr/>
          <a:lstStyle/>
          <a:p>
            <a:r>
              <a:rPr lang="en-US" dirty="0" smtClean="0">
                <a:latin typeface="+mj-lt"/>
              </a:rPr>
              <a:t>Backlog (Pending) SL-6 sign up - $68M</a:t>
            </a:r>
          </a:p>
          <a:p>
            <a:pPr lvl="1"/>
            <a:r>
              <a:rPr lang="en-US" dirty="0" smtClean="0">
                <a:latin typeface="+mj-lt"/>
              </a:rPr>
              <a:t>~1,300 still need funding statewide</a:t>
            </a:r>
          </a:p>
          <a:p>
            <a:pPr lvl="1"/>
            <a:r>
              <a:rPr lang="en-US" dirty="0" smtClean="0">
                <a:latin typeface="+mj-lt"/>
              </a:rPr>
              <a:t>Chesapeake Bay  &lt;$34M (~670)</a:t>
            </a:r>
          </a:p>
          <a:p>
            <a:pPr lvl="1"/>
            <a:r>
              <a:rPr lang="en-US" dirty="0" smtClean="0">
                <a:latin typeface="+mj-lt"/>
              </a:rPr>
              <a:t>Outside </a:t>
            </a:r>
            <a:r>
              <a:rPr lang="en-US" dirty="0" err="1" smtClean="0">
                <a:latin typeface="+mj-lt"/>
              </a:rPr>
              <a:t>ChesBay</a:t>
            </a:r>
            <a:r>
              <a:rPr lang="en-US" dirty="0" smtClean="0">
                <a:latin typeface="+mj-lt"/>
              </a:rPr>
              <a:t> &gt;$34M (~630)</a:t>
            </a:r>
          </a:p>
          <a:p>
            <a:r>
              <a:rPr lang="en-US" dirty="0" smtClean="0">
                <a:latin typeface="+mj-lt"/>
              </a:rPr>
              <a:t>Additional benefits to Chesapeake Bay</a:t>
            </a:r>
          </a:p>
          <a:p>
            <a:pPr lvl="1"/>
            <a:r>
              <a:rPr lang="en-US" dirty="0" smtClean="0">
                <a:latin typeface="+mj-lt"/>
              </a:rPr>
              <a:t>3.2M more feet of stream bank protected</a:t>
            </a:r>
          </a:p>
          <a:p>
            <a:pPr lvl="1"/>
            <a:r>
              <a:rPr lang="en-US" dirty="0" smtClean="0">
                <a:latin typeface="+mj-lt"/>
              </a:rPr>
              <a:t>42,000 more animal units excluded</a:t>
            </a:r>
          </a:p>
          <a:p>
            <a:pPr lvl="1">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077200" cy="838200"/>
          </a:xfrm>
        </p:spPr>
        <p:txBody>
          <a:bodyPr/>
          <a:lstStyle/>
          <a:p>
            <a:pPr algn="ctr"/>
            <a:r>
              <a:rPr lang="en-US" sz="3200" b="1" dirty="0" smtClean="0"/>
              <a:t>Reductions from SL-6 Initiative</a:t>
            </a:r>
            <a:endParaRPr lang="en-US" sz="3200" b="1" dirty="0"/>
          </a:p>
        </p:txBody>
      </p:sp>
      <p:sp>
        <p:nvSpPr>
          <p:cNvPr id="3" name="Content Placeholder 2"/>
          <p:cNvSpPr>
            <a:spLocks noGrp="1"/>
          </p:cNvSpPr>
          <p:nvPr>
            <p:ph idx="1"/>
          </p:nvPr>
        </p:nvSpPr>
        <p:spPr>
          <a:xfrm>
            <a:off x="609600" y="1752600"/>
            <a:ext cx="8077200" cy="3962400"/>
          </a:xfrm>
        </p:spPr>
        <p:txBody>
          <a:bodyPr/>
          <a:lstStyle/>
          <a:p>
            <a:pPr marL="0" indent="0">
              <a:buNone/>
            </a:pPr>
            <a:r>
              <a:rPr lang="en-US" dirty="0" smtClean="0">
                <a:latin typeface="+mj-lt"/>
              </a:rPr>
              <a:t>Estimated benefit of $64M of SL-6 in Chesapeake Bay Watershed</a:t>
            </a:r>
          </a:p>
          <a:p>
            <a:r>
              <a:rPr lang="en-US" dirty="0" smtClean="0">
                <a:latin typeface="+mj-lt"/>
              </a:rPr>
              <a:t>Close 34% of the Nitrogen gap for agriculture</a:t>
            </a:r>
          </a:p>
          <a:p>
            <a:r>
              <a:rPr lang="en-US" dirty="0" smtClean="0">
                <a:latin typeface="+mj-lt"/>
              </a:rPr>
              <a:t>Close 13.6% of the sediment gap for agriculture</a:t>
            </a:r>
          </a:p>
          <a:p>
            <a:r>
              <a:rPr lang="en-US" dirty="0" smtClean="0">
                <a:latin typeface="+mj-lt"/>
              </a:rPr>
              <a:t>Plus considerable bacteria reductions to help many local TMDLs (bacteria is still number one impairment in local water bodies)</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1676400"/>
            <a:ext cx="8516470" cy="2895599"/>
          </a:xfrm>
        </p:spPr>
      </p:pic>
    </p:spTree>
    <p:extLst>
      <p:ext uri="{BB962C8B-B14F-4D97-AF65-F5344CB8AC3E}">
        <p14:creationId xmlns:p14="http://schemas.microsoft.com/office/powerpoint/2010/main" val="4838244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382000" cy="838200"/>
          </a:xfrm>
        </p:spPr>
        <p:txBody>
          <a:bodyPr>
            <a:normAutofit fontScale="90000"/>
          </a:bodyPr>
          <a:lstStyle/>
          <a:p>
            <a:pPr algn="ctr"/>
            <a:r>
              <a:rPr lang="en-US" sz="3200" b="1" dirty="0" smtClean="0"/>
              <a:t>Resource Management Plans</a:t>
            </a:r>
            <a:br>
              <a:rPr lang="en-US" sz="3200" b="1" dirty="0" smtClean="0"/>
            </a:br>
            <a:endParaRPr lang="en-US" sz="3200" b="1" dirty="0" smtClean="0"/>
          </a:p>
        </p:txBody>
      </p:sp>
      <p:sp>
        <p:nvSpPr>
          <p:cNvPr id="3" name="Content Placeholder 2"/>
          <p:cNvSpPr>
            <a:spLocks noGrp="1"/>
          </p:cNvSpPr>
          <p:nvPr>
            <p:ph idx="1"/>
          </p:nvPr>
        </p:nvSpPr>
        <p:spPr>
          <a:xfrm>
            <a:off x="609600" y="1828800"/>
            <a:ext cx="8077200" cy="4800600"/>
          </a:xfrm>
        </p:spPr>
        <p:txBody>
          <a:bodyPr>
            <a:normAutofit fontScale="92500" lnSpcReduction="20000"/>
          </a:bodyPr>
          <a:lstStyle/>
          <a:p>
            <a:pPr indent="-182880">
              <a:spcBef>
                <a:spcPts val="600"/>
              </a:spcBef>
            </a:pPr>
            <a:r>
              <a:rPr lang="en-US" sz="2800" dirty="0" smtClean="0">
                <a:latin typeface="+mj-lt"/>
              </a:rPr>
              <a:t> Program established by bill </a:t>
            </a:r>
            <a:r>
              <a:rPr lang="en-US" sz="2800" dirty="0">
                <a:latin typeface="+mj-lt"/>
              </a:rPr>
              <a:t>proposed by ag </a:t>
            </a:r>
            <a:r>
              <a:rPr lang="en-US" sz="2800" dirty="0" smtClean="0">
                <a:latin typeface="+mj-lt"/>
              </a:rPr>
              <a:t>interests passed in the 2011 session of the General Assembly </a:t>
            </a:r>
          </a:p>
          <a:p>
            <a:pPr indent="-182880">
              <a:spcBef>
                <a:spcPts val="600"/>
              </a:spcBef>
            </a:pPr>
            <a:r>
              <a:rPr lang="en-US" sz="2800" dirty="0" smtClean="0">
                <a:latin typeface="+mj-lt"/>
              </a:rPr>
              <a:t> Implementing </a:t>
            </a:r>
            <a:r>
              <a:rPr lang="en-US" sz="2800" dirty="0" err="1" smtClean="0">
                <a:latin typeface="+mj-lt"/>
              </a:rPr>
              <a:t>regs</a:t>
            </a:r>
            <a:r>
              <a:rPr lang="en-US" sz="2800" dirty="0" smtClean="0">
                <a:latin typeface="+mj-lt"/>
              </a:rPr>
              <a:t> prepared by DCR and adopted by Soil and Water Conservation Board </a:t>
            </a:r>
          </a:p>
          <a:p>
            <a:pPr indent="-182880">
              <a:spcBef>
                <a:spcPts val="600"/>
              </a:spcBef>
            </a:pPr>
            <a:r>
              <a:rPr lang="en-US" sz="2800" dirty="0" smtClean="0">
                <a:latin typeface="+mj-lt"/>
              </a:rPr>
              <a:t> RMPs encourage farmers to use a high level of conservation best management practices to reduce nutrient and sediment runoff by offering a </a:t>
            </a:r>
            <a:r>
              <a:rPr lang="en-US" sz="2800" b="1" dirty="0" smtClean="0">
                <a:latin typeface="+mj-lt"/>
              </a:rPr>
              <a:t>“safe harbor” (or certainty) </a:t>
            </a:r>
            <a:r>
              <a:rPr lang="en-US" sz="2800" dirty="0" smtClean="0">
                <a:latin typeface="+mj-lt"/>
              </a:rPr>
              <a:t>from any new state requirements, except VPDES permits or requirements under the state Chesapeake Bay Preservation Act. </a:t>
            </a:r>
            <a:endParaRPr lang="en-US" dirty="0" smtClean="0">
              <a:latin typeface="+mj-lt"/>
            </a:endParaRPr>
          </a:p>
          <a:p>
            <a:pPr indent="-182880">
              <a:spcBef>
                <a:spcPts val="600"/>
              </a:spcBef>
            </a:pPr>
            <a:r>
              <a:rPr lang="en-US" sz="2800" dirty="0" smtClean="0">
                <a:latin typeface="+mj-lt"/>
              </a:rPr>
              <a:t> Certainty is effective for nine years</a:t>
            </a:r>
            <a:r>
              <a:rPr lang="en-US" dirty="0" smtClean="0">
                <a:latin typeface="+mj-lt"/>
              </a:rPr>
              <a:t>.</a:t>
            </a:r>
          </a:p>
          <a:p>
            <a:pPr indent="-182880">
              <a:spcBef>
                <a:spcPts val="600"/>
              </a:spcBef>
            </a:pPr>
            <a:r>
              <a:rPr lang="en-US" sz="2800" dirty="0" smtClean="0">
                <a:latin typeface="+mj-lt"/>
              </a:rPr>
              <a:t> Compliance inspections every three years.</a:t>
            </a:r>
          </a:p>
          <a:p>
            <a:pPr indent="-182880">
              <a:spcBef>
                <a:spcPts val="600"/>
              </a:spcBef>
            </a:pPr>
            <a:r>
              <a:rPr lang="en-US" sz="2800" dirty="0" smtClean="0">
                <a:latin typeface="+mj-lt"/>
              </a:rPr>
              <a:t> A farmer may withdraw at any time.</a:t>
            </a:r>
          </a:p>
          <a:p>
            <a:pPr lvl="1">
              <a:buNone/>
            </a:pPr>
            <a:endParaRPr lang="en-US" dirty="0" smtClean="0"/>
          </a:p>
          <a:p>
            <a:pPr lvl="1">
              <a:buNone/>
            </a:pPr>
            <a:endParaRPr lang="en-US" sz="2400" b="1"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382000" cy="838200"/>
          </a:xfrm>
        </p:spPr>
        <p:txBody>
          <a:bodyPr/>
          <a:lstStyle/>
          <a:p>
            <a:pPr algn="ctr"/>
            <a:r>
              <a:rPr lang="en-US" sz="3200" b="1" dirty="0" smtClean="0"/>
              <a:t>Resource Management Plan Features</a:t>
            </a:r>
          </a:p>
        </p:txBody>
      </p:sp>
      <p:sp>
        <p:nvSpPr>
          <p:cNvPr id="3" name="Content Placeholder 2"/>
          <p:cNvSpPr>
            <a:spLocks noGrp="1"/>
          </p:cNvSpPr>
          <p:nvPr>
            <p:ph idx="1"/>
          </p:nvPr>
        </p:nvSpPr>
        <p:spPr>
          <a:xfrm>
            <a:off x="609600" y="1981200"/>
            <a:ext cx="8077200" cy="4114800"/>
          </a:xfrm>
        </p:spPr>
        <p:txBody>
          <a:bodyPr/>
          <a:lstStyle/>
          <a:p>
            <a:r>
              <a:rPr lang="en-US" sz="2800" dirty="0" smtClean="0">
                <a:latin typeface="+mj-lt"/>
              </a:rPr>
              <a:t>Livestock stream exclusion fence</a:t>
            </a:r>
          </a:p>
          <a:p>
            <a:r>
              <a:rPr lang="en-US" sz="2800" dirty="0" smtClean="0">
                <a:latin typeface="+mj-lt"/>
              </a:rPr>
              <a:t>35 foot vegetated buffer for cropland and </a:t>
            </a:r>
            <a:r>
              <a:rPr lang="en-US" sz="2800" dirty="0" err="1" smtClean="0">
                <a:latin typeface="+mj-lt"/>
              </a:rPr>
              <a:t>hayland</a:t>
            </a:r>
            <a:endParaRPr lang="en-US" sz="2800" dirty="0" smtClean="0">
              <a:latin typeface="+mj-lt"/>
            </a:endParaRPr>
          </a:p>
          <a:p>
            <a:r>
              <a:rPr lang="en-US" sz="2800" dirty="0" smtClean="0">
                <a:latin typeface="+mj-lt"/>
              </a:rPr>
              <a:t>Soil loss reduced to “tolerance” or “T”</a:t>
            </a:r>
          </a:p>
          <a:p>
            <a:r>
              <a:rPr lang="en-US" sz="2800" dirty="0" smtClean="0">
                <a:latin typeface="+mj-lt"/>
              </a:rPr>
              <a:t>Nutrient Management Plan</a:t>
            </a:r>
          </a:p>
          <a:p>
            <a:r>
              <a:rPr lang="en-US" sz="2800" dirty="0" smtClean="0">
                <a:latin typeface="+mj-lt"/>
              </a:rPr>
              <a:t>BMP schedule tailored to an individual farm</a:t>
            </a:r>
          </a:p>
          <a:p>
            <a:r>
              <a:rPr lang="en-US" sz="2800" dirty="0" smtClean="0">
                <a:latin typeface="+mj-lt"/>
              </a:rPr>
              <a:t>SWCDs administer and ensure compliance</a:t>
            </a:r>
          </a:p>
          <a:p>
            <a:r>
              <a:rPr lang="en-US" sz="2800" dirty="0" smtClean="0">
                <a:latin typeface="+mj-lt"/>
              </a:rPr>
              <a:t>DCR reviews SWCD RMP programs</a:t>
            </a:r>
          </a:p>
          <a:p>
            <a:pPr lvl="1">
              <a:buNone/>
            </a:pPr>
            <a:endParaRPr lang="en-US" dirty="0" smtClean="0"/>
          </a:p>
          <a:p>
            <a:pPr lvl="1">
              <a:buNone/>
            </a:pPr>
            <a:endParaRPr lang="en-US" sz="2400" b="1"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382000" cy="838200"/>
          </a:xfrm>
        </p:spPr>
        <p:txBody>
          <a:bodyPr>
            <a:normAutofit/>
          </a:bodyPr>
          <a:lstStyle/>
          <a:p>
            <a:pPr algn="ctr"/>
            <a:r>
              <a:rPr lang="en-US" sz="4000" b="1" dirty="0" smtClean="0"/>
              <a:t>Resource Management Plan Progress</a:t>
            </a:r>
          </a:p>
        </p:txBody>
      </p:sp>
      <p:sp>
        <p:nvSpPr>
          <p:cNvPr id="3" name="Content Placeholder 2"/>
          <p:cNvSpPr>
            <a:spLocks noGrp="1"/>
          </p:cNvSpPr>
          <p:nvPr>
            <p:ph idx="1"/>
          </p:nvPr>
        </p:nvSpPr>
        <p:spPr>
          <a:xfrm>
            <a:off x="609600" y="1981200"/>
            <a:ext cx="8077200" cy="4191000"/>
          </a:xfrm>
        </p:spPr>
        <p:txBody>
          <a:bodyPr/>
          <a:lstStyle/>
          <a:p>
            <a:r>
              <a:rPr lang="en-US" sz="2800" dirty="0" smtClean="0">
                <a:latin typeface="+mj-lt"/>
              </a:rPr>
              <a:t>Original goal of 40 RMPs by Dec ’15</a:t>
            </a:r>
          </a:p>
          <a:p>
            <a:r>
              <a:rPr lang="en-US" sz="2800" dirty="0" smtClean="0">
                <a:latin typeface="+mj-lt"/>
              </a:rPr>
              <a:t>Revised goal 274 RMPs/47K acres in </a:t>
            </a:r>
            <a:r>
              <a:rPr lang="en-US" sz="2800" dirty="0" err="1" smtClean="0">
                <a:latin typeface="+mj-lt"/>
              </a:rPr>
              <a:t>Ches</a:t>
            </a:r>
            <a:r>
              <a:rPr lang="en-US" sz="2800" dirty="0" smtClean="0">
                <a:latin typeface="+mj-lt"/>
              </a:rPr>
              <a:t> Bay</a:t>
            </a:r>
          </a:p>
          <a:p>
            <a:r>
              <a:rPr lang="en-US" sz="2800" dirty="0" smtClean="0">
                <a:latin typeface="+mj-lt"/>
              </a:rPr>
              <a:t>Already 280 RMPs/47K acres all in </a:t>
            </a:r>
            <a:r>
              <a:rPr lang="en-US" sz="2800" dirty="0" err="1" smtClean="0">
                <a:latin typeface="+mj-lt"/>
              </a:rPr>
              <a:t>Ches</a:t>
            </a:r>
            <a:r>
              <a:rPr lang="en-US" sz="2800" dirty="0" smtClean="0">
                <a:latin typeface="+mj-lt"/>
              </a:rPr>
              <a:t> Bay</a:t>
            </a:r>
          </a:p>
          <a:p>
            <a:r>
              <a:rPr lang="en-US" sz="2800" dirty="0" smtClean="0">
                <a:latin typeface="+mj-lt"/>
              </a:rPr>
              <a:t>SWCDs review then implementation follows</a:t>
            </a:r>
          </a:p>
          <a:p>
            <a:r>
              <a:rPr lang="en-US" sz="2800" dirty="0" smtClean="0">
                <a:latin typeface="+mj-lt"/>
              </a:rPr>
              <a:t>2016 contracts will be for both Chesapeake Bay and Southern Rivers</a:t>
            </a:r>
          </a:p>
          <a:p>
            <a:pPr lvl="1">
              <a:buNone/>
            </a:pPr>
            <a:endParaRPr lang="en-US" dirty="0" smtClean="0"/>
          </a:p>
          <a:p>
            <a:pPr lvl="1">
              <a:buNone/>
            </a:pPr>
            <a:endParaRPr lang="en-US" sz="2400" b="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077200" cy="838200"/>
          </a:xfrm>
        </p:spPr>
        <p:txBody>
          <a:bodyPr/>
          <a:lstStyle/>
          <a:p>
            <a:r>
              <a:rPr lang="en-US" dirty="0" smtClean="0"/>
              <a:t>Ms4 Phase I Permit Update</a:t>
            </a:r>
            <a:endParaRPr lang="en-US" dirty="0"/>
          </a:p>
        </p:txBody>
      </p:sp>
      <p:sp>
        <p:nvSpPr>
          <p:cNvPr id="3" name="Content Placeholder 2"/>
          <p:cNvSpPr>
            <a:spLocks noGrp="1"/>
          </p:cNvSpPr>
          <p:nvPr>
            <p:ph idx="1"/>
          </p:nvPr>
        </p:nvSpPr>
        <p:spPr>
          <a:xfrm>
            <a:off x="609600" y="1524000"/>
            <a:ext cx="8077200" cy="4495800"/>
          </a:xfrm>
        </p:spPr>
        <p:txBody>
          <a:bodyPr>
            <a:noAutofit/>
          </a:bodyPr>
          <a:lstStyle/>
          <a:p>
            <a:r>
              <a:rPr lang="en-US" sz="2400" dirty="0" smtClean="0">
                <a:latin typeface="+mj-lt"/>
              </a:rPr>
              <a:t>Phase I Permits issued for Fairfax, Prince William, Chesterfield, Henrico, Arlington </a:t>
            </a:r>
            <a:r>
              <a:rPr lang="en-US" sz="1600" dirty="0" smtClean="0">
                <a:latin typeface="+mj-lt"/>
              </a:rPr>
              <a:t>	</a:t>
            </a:r>
          </a:p>
          <a:p>
            <a:r>
              <a:rPr lang="en-US" sz="2400" dirty="0" smtClean="0">
                <a:latin typeface="+mj-lt"/>
              </a:rPr>
              <a:t>6 </a:t>
            </a:r>
            <a:r>
              <a:rPr lang="en-US" sz="2400" dirty="0">
                <a:latin typeface="+mj-lt"/>
              </a:rPr>
              <a:t>draft Phase I </a:t>
            </a:r>
            <a:r>
              <a:rPr lang="en-US" sz="2400" dirty="0" smtClean="0">
                <a:latin typeface="+mj-lt"/>
              </a:rPr>
              <a:t>permits for </a:t>
            </a:r>
            <a:r>
              <a:rPr lang="en-US" sz="2400" dirty="0">
                <a:latin typeface="+mj-lt"/>
              </a:rPr>
              <a:t>Hampton Roads </a:t>
            </a:r>
            <a:r>
              <a:rPr lang="en-US" sz="2400" dirty="0" smtClean="0">
                <a:latin typeface="+mj-lt"/>
              </a:rPr>
              <a:t>permittees (Chesapeake, Hampton, Norfolk, Virginia Beach, Portsmouth and Newport News)  currently in draft form.</a:t>
            </a:r>
            <a:endParaRPr lang="en-US" sz="2400" dirty="0">
              <a:latin typeface="+mj-lt"/>
            </a:endParaRPr>
          </a:p>
          <a:p>
            <a:r>
              <a:rPr lang="en-US" sz="2400" dirty="0" smtClean="0">
                <a:latin typeface="+mj-lt"/>
              </a:rPr>
              <a:t>Revised </a:t>
            </a:r>
            <a:r>
              <a:rPr lang="en-US" sz="2400" dirty="0">
                <a:latin typeface="+mj-lt"/>
              </a:rPr>
              <a:t>drafts provided to permittees and EPA on 11/24/15.</a:t>
            </a:r>
          </a:p>
          <a:p>
            <a:r>
              <a:rPr lang="en-US" sz="2400" dirty="0" smtClean="0">
                <a:latin typeface="+mj-lt"/>
              </a:rPr>
              <a:t>Received </a:t>
            </a:r>
            <a:r>
              <a:rPr lang="en-US" sz="2400" dirty="0">
                <a:latin typeface="+mj-lt"/>
              </a:rPr>
              <a:t>comments from EPA on 1/28/16.  DEQ staff working to address </a:t>
            </a:r>
            <a:r>
              <a:rPr lang="en-US" sz="2400" dirty="0" smtClean="0">
                <a:latin typeface="+mj-lt"/>
              </a:rPr>
              <a:t>EPA comments</a:t>
            </a:r>
            <a:r>
              <a:rPr lang="en-US" sz="2400" dirty="0">
                <a:latin typeface="+mj-lt"/>
              </a:rPr>
              <a:t>.  </a:t>
            </a:r>
          </a:p>
          <a:p>
            <a:r>
              <a:rPr lang="en-US" sz="2400" dirty="0" smtClean="0">
                <a:latin typeface="+mj-lt"/>
              </a:rPr>
              <a:t>DEQ </a:t>
            </a:r>
            <a:r>
              <a:rPr lang="en-US" sz="2400" dirty="0">
                <a:latin typeface="+mj-lt"/>
              </a:rPr>
              <a:t>staff met with HR Phase I permittees and HRPDC on 1/29/16 to </a:t>
            </a:r>
            <a:r>
              <a:rPr lang="en-US" sz="2400" dirty="0" smtClean="0">
                <a:latin typeface="+mj-lt"/>
              </a:rPr>
              <a:t>discuss remaining </a:t>
            </a:r>
            <a:r>
              <a:rPr lang="en-US" sz="2400" dirty="0">
                <a:latin typeface="+mj-lt"/>
              </a:rPr>
              <a:t>issues  </a:t>
            </a:r>
          </a:p>
          <a:p>
            <a:endParaRPr lang="en-US" sz="2400" dirty="0"/>
          </a:p>
        </p:txBody>
      </p:sp>
    </p:spTree>
    <p:extLst>
      <p:ext uri="{BB962C8B-B14F-4D97-AF65-F5344CB8AC3E}">
        <p14:creationId xmlns:p14="http://schemas.microsoft.com/office/powerpoint/2010/main" val="31681955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077200" cy="838200"/>
          </a:xfrm>
        </p:spPr>
        <p:txBody>
          <a:bodyPr/>
          <a:lstStyle/>
          <a:p>
            <a:r>
              <a:rPr lang="en-US" dirty="0" smtClean="0"/>
              <a:t>Ms4 Update</a:t>
            </a:r>
            <a:endParaRPr lang="en-US" dirty="0"/>
          </a:p>
        </p:txBody>
      </p:sp>
      <p:sp>
        <p:nvSpPr>
          <p:cNvPr id="3" name="Content Placeholder 2"/>
          <p:cNvSpPr>
            <a:spLocks noGrp="1"/>
          </p:cNvSpPr>
          <p:nvPr>
            <p:ph idx="1"/>
          </p:nvPr>
        </p:nvSpPr>
        <p:spPr>
          <a:xfrm>
            <a:off x="609600" y="1524000"/>
            <a:ext cx="8077200" cy="4800600"/>
          </a:xfrm>
        </p:spPr>
        <p:txBody>
          <a:bodyPr>
            <a:normAutofit fontScale="70000" lnSpcReduction="20000"/>
          </a:bodyPr>
          <a:lstStyle/>
          <a:p>
            <a:pPr marL="0" indent="0">
              <a:buNone/>
            </a:pPr>
            <a:r>
              <a:rPr lang="en-US" b="1" dirty="0"/>
              <a:t>Chesapeake Bay TMDL Action </a:t>
            </a:r>
            <a:r>
              <a:rPr lang="en-US" b="1" dirty="0" smtClean="0"/>
              <a:t>Plans</a:t>
            </a:r>
          </a:p>
          <a:p>
            <a:pPr marL="0" indent="0">
              <a:buNone/>
            </a:pPr>
            <a:endParaRPr lang="en-US" b="1" dirty="0"/>
          </a:p>
          <a:p>
            <a:r>
              <a:rPr lang="en-US" dirty="0" smtClean="0">
                <a:latin typeface="+mj-lt"/>
              </a:rPr>
              <a:t>	88 </a:t>
            </a:r>
            <a:r>
              <a:rPr lang="en-US" dirty="0">
                <a:latin typeface="+mj-lt"/>
              </a:rPr>
              <a:t>Phase II Small MS4s located in Chesapeake Bay watershed.</a:t>
            </a:r>
          </a:p>
          <a:p>
            <a:r>
              <a:rPr lang="en-US" dirty="0">
                <a:latin typeface="+mj-lt"/>
              </a:rPr>
              <a:t>	75 existing MS4 permittees actions plans that were due October 1, 2015.</a:t>
            </a:r>
          </a:p>
          <a:p>
            <a:r>
              <a:rPr lang="en-US" dirty="0">
                <a:latin typeface="+mj-lt"/>
              </a:rPr>
              <a:t>	72 Chesapeake Bay TMDL Action Plans received (including two newly 	designated permittees’ plans submitted early).</a:t>
            </a:r>
          </a:p>
          <a:p>
            <a:r>
              <a:rPr lang="en-US" dirty="0">
                <a:latin typeface="+mj-lt"/>
              </a:rPr>
              <a:t>	All reviewed within 90 days of receipt.</a:t>
            </a:r>
          </a:p>
          <a:p>
            <a:pPr marL="0" indent="0">
              <a:buNone/>
            </a:pPr>
            <a:r>
              <a:rPr lang="en-US" dirty="0">
                <a:latin typeface="+mj-lt"/>
              </a:rPr>
              <a:t>	44 Approved</a:t>
            </a:r>
          </a:p>
          <a:p>
            <a:pPr marL="0" indent="0">
              <a:buNone/>
            </a:pPr>
            <a:r>
              <a:rPr lang="en-US" dirty="0">
                <a:latin typeface="+mj-lt"/>
              </a:rPr>
              <a:t>	23 Conditionally Approved (provided when proposed plans met the </a:t>
            </a:r>
            <a:r>
              <a:rPr lang="en-US" dirty="0" smtClean="0">
                <a:latin typeface="+mj-lt"/>
              </a:rPr>
              <a:t>	overall intent </a:t>
            </a:r>
            <a:r>
              <a:rPr lang="en-US" dirty="0">
                <a:latin typeface="+mj-lt"/>
              </a:rPr>
              <a:t>of the reduction requirements and only slight revisions </a:t>
            </a:r>
            <a:r>
              <a:rPr lang="en-US" dirty="0" smtClean="0">
                <a:latin typeface="+mj-lt"/>
              </a:rPr>
              <a:t>	or </a:t>
            </a:r>
            <a:r>
              <a:rPr lang="en-US" dirty="0">
                <a:latin typeface="+mj-lt"/>
              </a:rPr>
              <a:t>corrections </a:t>
            </a:r>
            <a:r>
              <a:rPr lang="en-US" dirty="0" smtClean="0">
                <a:latin typeface="+mj-lt"/>
              </a:rPr>
              <a:t>were </a:t>
            </a:r>
            <a:r>
              <a:rPr lang="en-US" dirty="0">
                <a:latin typeface="+mj-lt"/>
              </a:rPr>
              <a:t>necessary)</a:t>
            </a:r>
          </a:p>
          <a:p>
            <a:pPr marL="0" indent="0">
              <a:buNone/>
            </a:pPr>
            <a:r>
              <a:rPr lang="en-US" dirty="0">
                <a:latin typeface="+mj-lt"/>
              </a:rPr>
              <a:t>	1 Denied</a:t>
            </a:r>
          </a:p>
          <a:p>
            <a:pPr marL="0" indent="0">
              <a:buNone/>
            </a:pPr>
            <a:r>
              <a:rPr lang="en-US" dirty="0">
                <a:latin typeface="+mj-lt"/>
              </a:rPr>
              <a:t>	4 Reviews in Process</a:t>
            </a:r>
          </a:p>
          <a:p>
            <a:pPr marL="0" indent="0">
              <a:buNone/>
            </a:pPr>
            <a:r>
              <a:rPr lang="en-US" dirty="0">
                <a:latin typeface="+mj-lt"/>
              </a:rPr>
              <a:t>	5 existing permittees failed to submit.  Working through compliance </a:t>
            </a:r>
            <a:r>
              <a:rPr lang="en-US" dirty="0" smtClean="0">
                <a:latin typeface="+mj-lt"/>
              </a:rPr>
              <a:t>	process </a:t>
            </a:r>
            <a:r>
              <a:rPr lang="en-US" dirty="0">
                <a:latin typeface="+mj-lt"/>
              </a:rPr>
              <a:t>to </a:t>
            </a:r>
            <a:r>
              <a:rPr lang="en-US" dirty="0" smtClean="0">
                <a:latin typeface="+mj-lt"/>
              </a:rPr>
              <a:t>get </a:t>
            </a:r>
            <a:r>
              <a:rPr lang="en-US" dirty="0">
                <a:latin typeface="+mj-lt"/>
              </a:rPr>
              <a:t>plans submitted.</a:t>
            </a:r>
          </a:p>
          <a:p>
            <a:r>
              <a:rPr lang="en-US" dirty="0">
                <a:latin typeface="+mj-lt"/>
              </a:rPr>
              <a:t>	Newly Designated MS4 permittees not required to submit action plans </a:t>
            </a:r>
            <a:r>
              <a:rPr lang="en-US" dirty="0" smtClean="0">
                <a:latin typeface="+mj-lt"/>
              </a:rPr>
              <a:t>	until 2018</a:t>
            </a:r>
            <a:r>
              <a:rPr lang="en-US" dirty="0">
                <a:latin typeface="+mj-lt"/>
              </a:rPr>
              <a:t>.</a:t>
            </a:r>
          </a:p>
          <a:p>
            <a:endParaRPr lang="en-US" dirty="0"/>
          </a:p>
        </p:txBody>
      </p:sp>
    </p:spTree>
    <p:extLst>
      <p:ext uri="{BB962C8B-B14F-4D97-AF65-F5344CB8AC3E}">
        <p14:creationId xmlns:p14="http://schemas.microsoft.com/office/powerpoint/2010/main" val="32188095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END</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631308" y="2286000"/>
            <a:ext cx="4033784" cy="3840163"/>
          </a:xfrm>
        </p:spPr>
      </p:pic>
    </p:spTree>
    <p:extLst>
      <p:ext uri="{BB962C8B-B14F-4D97-AF65-F5344CB8AC3E}">
        <p14:creationId xmlns:p14="http://schemas.microsoft.com/office/powerpoint/2010/main" val="29456296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lstStyle/>
          <a:p>
            <a:r>
              <a:rPr lang="en-US" dirty="0" smtClean="0"/>
              <a:t>“Current Events”</a:t>
            </a:r>
            <a:endParaRPr lang="en-US" dirty="0"/>
          </a:p>
        </p:txBody>
      </p:sp>
      <p:sp>
        <p:nvSpPr>
          <p:cNvPr id="3" name="Content Placeholder 2"/>
          <p:cNvSpPr>
            <a:spLocks noGrp="1"/>
          </p:cNvSpPr>
          <p:nvPr>
            <p:ph idx="1"/>
          </p:nvPr>
        </p:nvSpPr>
        <p:spPr>
          <a:xfrm>
            <a:off x="457200" y="1447800"/>
            <a:ext cx="8229600" cy="4389120"/>
          </a:xfrm>
        </p:spPr>
        <p:txBody>
          <a:bodyPr/>
          <a:lstStyle/>
          <a:p>
            <a:pPr marL="0" indent="0">
              <a:buNone/>
            </a:pPr>
            <a:r>
              <a:rPr lang="en-US" b="1" dirty="0" smtClean="0">
                <a:latin typeface="+mj-lt"/>
              </a:rPr>
              <a:t>Chesapeake Bay Program</a:t>
            </a:r>
          </a:p>
          <a:p>
            <a:r>
              <a:rPr lang="en-US" dirty="0" smtClean="0">
                <a:latin typeface="+mj-lt"/>
              </a:rPr>
              <a:t>Submittal of 14-15 programmatic milestone “closeout report”  </a:t>
            </a:r>
          </a:p>
          <a:p>
            <a:r>
              <a:rPr lang="en-US" dirty="0" smtClean="0">
                <a:latin typeface="+mj-lt"/>
              </a:rPr>
              <a:t>Draft 16-17 programmatic milestones and input deck submitted, currently under EPA review</a:t>
            </a:r>
          </a:p>
          <a:p>
            <a:r>
              <a:rPr lang="en-US" dirty="0" smtClean="0">
                <a:latin typeface="+mj-lt"/>
              </a:rPr>
              <a:t>Verification Plan “conditionally” approved, working with EPA to modify to satisfy </a:t>
            </a:r>
            <a:r>
              <a:rPr lang="en-US" dirty="0">
                <a:latin typeface="+mj-lt"/>
              </a:rPr>
              <a:t>EPA </a:t>
            </a:r>
            <a:r>
              <a:rPr lang="en-US" dirty="0" smtClean="0">
                <a:latin typeface="+mj-lt"/>
              </a:rPr>
              <a:t>comments. </a:t>
            </a:r>
          </a:p>
          <a:p>
            <a:r>
              <a:rPr lang="en-US" dirty="0" smtClean="0">
                <a:latin typeface="+mj-lt"/>
              </a:rPr>
              <a:t>Awaiting public comment on Management Strategy </a:t>
            </a:r>
            <a:r>
              <a:rPr lang="en-US" dirty="0" err="1" smtClean="0">
                <a:latin typeface="+mj-lt"/>
              </a:rPr>
              <a:t>workplans</a:t>
            </a:r>
            <a:r>
              <a:rPr lang="en-US" dirty="0" smtClean="0">
                <a:latin typeface="+mj-lt"/>
              </a:rPr>
              <a:t> and undertaking final agency review</a:t>
            </a:r>
            <a:endParaRPr lang="en-US" dirty="0"/>
          </a:p>
        </p:txBody>
      </p:sp>
    </p:spTree>
    <p:extLst>
      <p:ext uri="{BB962C8B-B14F-4D97-AF65-F5344CB8AC3E}">
        <p14:creationId xmlns:p14="http://schemas.microsoft.com/office/powerpoint/2010/main" val="1149269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990600"/>
            <a:ext cx="8077200" cy="1219200"/>
          </a:xfrm>
        </p:spPr>
        <p:txBody>
          <a:bodyPr>
            <a:normAutofit fontScale="90000"/>
          </a:bodyPr>
          <a:lstStyle/>
          <a:p>
            <a:pPr algn="ctr"/>
            <a:r>
              <a:rPr lang="en-US" dirty="0" smtClean="0"/>
              <a:t/>
            </a:r>
            <a:br>
              <a:rPr lang="en-US" dirty="0" smtClean="0"/>
            </a:br>
            <a:r>
              <a:rPr lang="en-US" dirty="0" smtClean="0"/>
              <a:t>General Assembly </a:t>
            </a:r>
            <a:br>
              <a:rPr lang="en-US" dirty="0" smtClean="0"/>
            </a:br>
            <a:endParaRPr lang="en-US" dirty="0"/>
          </a:p>
        </p:txBody>
      </p:sp>
      <p:sp>
        <p:nvSpPr>
          <p:cNvPr id="5" name="Content Placeholder 4"/>
          <p:cNvSpPr>
            <a:spLocks noGrp="1"/>
          </p:cNvSpPr>
          <p:nvPr>
            <p:ph idx="1"/>
          </p:nvPr>
        </p:nvSpPr>
        <p:spPr>
          <a:xfrm>
            <a:off x="609600" y="1524000"/>
            <a:ext cx="3810000" cy="4648200"/>
          </a:xfrm>
        </p:spPr>
        <p:txBody>
          <a:bodyPr>
            <a:noAutofit/>
          </a:bodyPr>
          <a:lstStyle/>
          <a:p>
            <a:pPr>
              <a:buFont typeface="Arial" pitchFamily="34" charset="0"/>
              <a:buChar char="•"/>
            </a:pPr>
            <a:r>
              <a:rPr lang="en-US" sz="4000" dirty="0" smtClean="0">
                <a:latin typeface="+mj-lt"/>
              </a:rPr>
              <a:t>Yesterday was “crossover”</a:t>
            </a:r>
          </a:p>
          <a:p>
            <a:pPr>
              <a:buFont typeface="Arial" pitchFamily="34" charset="0"/>
              <a:buChar char="•"/>
            </a:pPr>
            <a:r>
              <a:rPr lang="en-US" sz="4000" dirty="0" smtClean="0">
                <a:latin typeface="+mj-lt"/>
              </a:rPr>
              <a:t>House and Senate Budgets will be released on Sunday</a:t>
            </a:r>
          </a:p>
          <a:p>
            <a:pPr>
              <a:buFont typeface="Arial" pitchFamily="34" charset="0"/>
              <a:buChar char="•"/>
            </a:pPr>
            <a:r>
              <a:rPr lang="en-US" sz="4000" dirty="0" smtClean="0">
                <a:latin typeface="+mj-lt"/>
              </a:rPr>
              <a:t>Final budget in March </a:t>
            </a:r>
          </a:p>
          <a:p>
            <a:pPr marL="393192" lvl="1" indent="0">
              <a:buNone/>
            </a:pPr>
            <a:r>
              <a:rPr lang="en-US" sz="1600" dirty="0" smtClean="0"/>
              <a:t/>
            </a:r>
            <a:br>
              <a:rPr lang="en-US" sz="1600" dirty="0" smtClean="0"/>
            </a:br>
            <a:endParaRPr lang="en-US" sz="1600" dirty="0" smtClean="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19600" y="2209800"/>
            <a:ext cx="4470400" cy="33528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0252" y="0"/>
            <a:ext cx="5263495" cy="6858000"/>
          </a:xfrm>
          <a:prstGeom prst="rect">
            <a:avLst/>
          </a:prstGeom>
        </p:spPr>
      </p:pic>
    </p:spTree>
    <p:extLst>
      <p:ext uri="{BB962C8B-B14F-4D97-AF65-F5344CB8AC3E}">
        <p14:creationId xmlns:p14="http://schemas.microsoft.com/office/powerpoint/2010/main" val="1064433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077200" cy="838200"/>
          </a:xfrm>
        </p:spPr>
        <p:txBody>
          <a:bodyPr>
            <a:normAutofit/>
          </a:bodyPr>
          <a:lstStyle/>
          <a:p>
            <a:r>
              <a:rPr lang="en-US" dirty="0" smtClean="0"/>
              <a:t>Governor’s Introduced Budget</a:t>
            </a:r>
            <a:endParaRPr lang="en-US" dirty="0"/>
          </a:p>
        </p:txBody>
      </p:sp>
      <p:sp>
        <p:nvSpPr>
          <p:cNvPr id="3" name="Content Placeholder 2"/>
          <p:cNvSpPr>
            <a:spLocks noGrp="1"/>
          </p:cNvSpPr>
          <p:nvPr>
            <p:ph idx="1"/>
          </p:nvPr>
        </p:nvSpPr>
        <p:spPr>
          <a:xfrm>
            <a:off x="533400" y="1371600"/>
            <a:ext cx="8077200" cy="4495800"/>
          </a:xfrm>
        </p:spPr>
        <p:txBody>
          <a:bodyPr>
            <a:normAutofit fontScale="25000" lnSpcReduction="20000"/>
          </a:bodyPr>
          <a:lstStyle/>
          <a:p>
            <a:pPr marL="0" indent="0">
              <a:buNone/>
            </a:pPr>
            <a:r>
              <a:rPr lang="en-US" sz="7200" b="1" dirty="0" smtClean="0">
                <a:latin typeface="+mj-lt"/>
              </a:rPr>
              <a:t>Water </a:t>
            </a:r>
            <a:r>
              <a:rPr lang="en-US" sz="7200" b="1" dirty="0">
                <a:latin typeface="+mj-lt"/>
              </a:rPr>
              <a:t>Quality</a:t>
            </a:r>
          </a:p>
          <a:p>
            <a:r>
              <a:rPr lang="en-US" sz="7200" dirty="0">
                <a:latin typeface="+mj-lt"/>
              </a:rPr>
              <a:t>Point Sources:  $59 million for upgrades to municipal wastewater plants (included in bond package</a:t>
            </a:r>
            <a:r>
              <a:rPr lang="en-US" sz="7200" dirty="0" smtClean="0">
                <a:latin typeface="+mj-lt"/>
              </a:rPr>
              <a:t>)</a:t>
            </a:r>
          </a:p>
          <a:p>
            <a:r>
              <a:rPr lang="en-US" sz="7200" dirty="0" smtClean="0">
                <a:latin typeface="+mj-lt"/>
              </a:rPr>
              <a:t>Nonpoint </a:t>
            </a:r>
            <a:r>
              <a:rPr lang="en-US" sz="7200" dirty="0">
                <a:latin typeface="+mj-lt"/>
              </a:rPr>
              <a:t>Sources:  $61.7 for nonpoint source Best Management Practices (BMPs). $10 </a:t>
            </a:r>
            <a:r>
              <a:rPr lang="en-US" sz="7200" dirty="0" err="1">
                <a:latin typeface="+mj-lt"/>
              </a:rPr>
              <a:t>milllion</a:t>
            </a:r>
            <a:r>
              <a:rPr lang="en-US" sz="7200" dirty="0">
                <a:latin typeface="+mj-lt"/>
              </a:rPr>
              <a:t> in each year of the biennium from the recordation tax for agricultural BMPs ($8.8 million for BMPs, $1.2 million for technical assistance</a:t>
            </a:r>
            <a:r>
              <a:rPr lang="en-US" sz="7200" dirty="0" smtClean="0">
                <a:latin typeface="+mj-lt"/>
              </a:rPr>
              <a:t>)</a:t>
            </a:r>
          </a:p>
          <a:p>
            <a:r>
              <a:rPr lang="en-US" sz="7200" dirty="0" smtClean="0">
                <a:latin typeface="+mj-lt"/>
              </a:rPr>
              <a:t>Of the $61.7 million, $19.6 million set aside for SL-6 backlog</a:t>
            </a:r>
          </a:p>
          <a:p>
            <a:r>
              <a:rPr lang="en-US" sz="7200" dirty="0" smtClean="0">
                <a:latin typeface="+mj-lt"/>
              </a:rPr>
              <a:t>Restoration </a:t>
            </a:r>
            <a:r>
              <a:rPr lang="en-US" sz="7200" dirty="0">
                <a:latin typeface="+mj-lt"/>
              </a:rPr>
              <a:t>of $1 million cut from recordation fee (dedicated source of funds to the Water Quality Improvement Fund to ag BMPs in previous fiscal year </a:t>
            </a:r>
            <a:r>
              <a:rPr lang="en-US" sz="7200" dirty="0" smtClean="0">
                <a:latin typeface="+mj-lt"/>
              </a:rPr>
              <a:t>)</a:t>
            </a:r>
          </a:p>
          <a:p>
            <a:endParaRPr lang="en-US" sz="7200" dirty="0">
              <a:latin typeface="+mj-lt"/>
            </a:endParaRPr>
          </a:p>
          <a:p>
            <a:pPr marL="0" indent="0">
              <a:buNone/>
            </a:pPr>
            <a:r>
              <a:rPr lang="en-US" sz="7200" b="1" dirty="0">
                <a:latin typeface="+mj-lt"/>
              </a:rPr>
              <a:t>Parks, Land Conservation and Public Access</a:t>
            </a:r>
          </a:p>
          <a:p>
            <a:r>
              <a:rPr lang="en-US" sz="7200" dirty="0">
                <a:latin typeface="+mj-lt"/>
              </a:rPr>
              <a:t>$140 million for infrastructure improvement at existing parks and opening of 2 previously purchased parks;  </a:t>
            </a:r>
            <a:r>
              <a:rPr lang="en-US" sz="7200" dirty="0" err="1">
                <a:latin typeface="+mj-lt"/>
              </a:rPr>
              <a:t>Widewater</a:t>
            </a:r>
            <a:r>
              <a:rPr lang="en-US" sz="7200" dirty="0">
                <a:latin typeface="+mj-lt"/>
              </a:rPr>
              <a:t> in Stafford County and Biscuit Run in Albemarle </a:t>
            </a:r>
            <a:r>
              <a:rPr lang="en-US" sz="7200" dirty="0" smtClean="0">
                <a:latin typeface="+mj-lt"/>
              </a:rPr>
              <a:t>County</a:t>
            </a:r>
          </a:p>
          <a:p>
            <a:r>
              <a:rPr lang="en-US" sz="7200" dirty="0" smtClean="0">
                <a:latin typeface="+mj-lt"/>
              </a:rPr>
              <a:t>$</a:t>
            </a:r>
            <a:r>
              <a:rPr lang="en-US" sz="7200" dirty="0">
                <a:latin typeface="+mj-lt"/>
              </a:rPr>
              <a:t>40 million for land acquisition including $2 million in each year of the biennium for Farmland Preservation,  $2 million in each year of the biennium for the Virginia Land Conservation Foundation, $2 million in each year for the Virginia Battlefield Preservation Fund</a:t>
            </a:r>
          </a:p>
          <a:p>
            <a:endParaRPr lang="en-US" dirty="0"/>
          </a:p>
        </p:txBody>
      </p:sp>
    </p:spTree>
    <p:extLst>
      <p:ext uri="{BB962C8B-B14F-4D97-AF65-F5344CB8AC3E}">
        <p14:creationId xmlns:p14="http://schemas.microsoft.com/office/powerpoint/2010/main" val="9885113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077200" cy="838200"/>
          </a:xfrm>
        </p:spPr>
        <p:txBody>
          <a:bodyPr>
            <a:noAutofit/>
          </a:bodyPr>
          <a:lstStyle/>
          <a:p>
            <a:r>
              <a:rPr lang="en-US" sz="3600" dirty="0" smtClean="0"/>
              <a:t>General Assembly –  Bay Related Bills and Budget Amendments under Consideration</a:t>
            </a:r>
            <a:endParaRPr lang="en-US" sz="3600" dirty="0"/>
          </a:p>
        </p:txBody>
      </p:sp>
      <p:sp>
        <p:nvSpPr>
          <p:cNvPr id="3" name="Content Placeholder 2"/>
          <p:cNvSpPr>
            <a:spLocks noGrp="1"/>
          </p:cNvSpPr>
          <p:nvPr>
            <p:ph idx="1"/>
          </p:nvPr>
        </p:nvSpPr>
        <p:spPr>
          <a:xfrm>
            <a:off x="609600" y="1600200"/>
            <a:ext cx="8077200" cy="3840163"/>
          </a:xfrm>
        </p:spPr>
        <p:txBody>
          <a:bodyPr>
            <a:normAutofit fontScale="85000" lnSpcReduction="20000"/>
          </a:bodyPr>
          <a:lstStyle/>
          <a:p>
            <a:r>
              <a:rPr lang="en-US" dirty="0" err="1" smtClean="0">
                <a:latin typeface="+mj-lt"/>
              </a:rPr>
              <a:t>Stormwater</a:t>
            </a:r>
            <a:r>
              <a:rPr lang="en-US" dirty="0" smtClean="0">
                <a:latin typeface="+mj-lt"/>
              </a:rPr>
              <a:t> Local Assistance Fund ($50 million/</a:t>
            </a:r>
            <a:r>
              <a:rPr lang="en-US" dirty="0" err="1" smtClean="0">
                <a:latin typeface="+mj-lt"/>
              </a:rPr>
              <a:t>yr</a:t>
            </a:r>
            <a:r>
              <a:rPr lang="en-US" dirty="0" smtClean="0">
                <a:latin typeface="+mj-lt"/>
              </a:rPr>
              <a:t> budget amendment)</a:t>
            </a:r>
          </a:p>
          <a:p>
            <a:r>
              <a:rPr lang="en-US" dirty="0" smtClean="0">
                <a:latin typeface="+mj-lt"/>
              </a:rPr>
              <a:t>Additional funds for agricultural BMPs and support for SWCDs</a:t>
            </a:r>
          </a:p>
          <a:p>
            <a:r>
              <a:rPr lang="en-US" dirty="0" smtClean="0">
                <a:latin typeface="+mj-lt"/>
              </a:rPr>
              <a:t>Credit Trading for Sediments for MS4s</a:t>
            </a:r>
          </a:p>
          <a:p>
            <a:r>
              <a:rPr lang="en-US" dirty="0" smtClean="0">
                <a:latin typeface="+mj-lt"/>
              </a:rPr>
              <a:t>Modifications to Watershed General Permit Statute: (Complimentary to Executive Order 52)</a:t>
            </a:r>
          </a:p>
          <a:p>
            <a:r>
              <a:rPr lang="en-US" dirty="0" smtClean="0">
                <a:latin typeface="+mj-lt"/>
              </a:rPr>
              <a:t>Property Tax Exemption for Living Shorelines</a:t>
            </a:r>
          </a:p>
          <a:p>
            <a:r>
              <a:rPr lang="en-US" dirty="0" smtClean="0">
                <a:latin typeface="+mj-lt"/>
              </a:rPr>
              <a:t>Integration of Erosion &amp; S, </a:t>
            </a:r>
            <a:r>
              <a:rPr lang="en-US" dirty="0" err="1" smtClean="0">
                <a:latin typeface="+mj-lt"/>
              </a:rPr>
              <a:t>Stormwater</a:t>
            </a:r>
            <a:r>
              <a:rPr lang="en-US" dirty="0" smtClean="0">
                <a:latin typeface="+mj-lt"/>
              </a:rPr>
              <a:t> and Chesapeake Bay Act requirements</a:t>
            </a:r>
          </a:p>
          <a:p>
            <a:r>
              <a:rPr lang="en-US" dirty="0" smtClean="0">
                <a:latin typeface="+mj-lt"/>
              </a:rPr>
              <a:t>Required turtle excluder devices in crab pots</a:t>
            </a:r>
          </a:p>
          <a:p>
            <a:r>
              <a:rPr lang="en-US" dirty="0" smtClean="0">
                <a:latin typeface="+mj-lt"/>
              </a:rPr>
              <a:t>Bernie Fowler resolution</a:t>
            </a:r>
          </a:p>
          <a:p>
            <a:endParaRPr lang="en-US" dirty="0"/>
          </a:p>
        </p:txBody>
      </p:sp>
    </p:spTree>
    <p:extLst>
      <p:ext uri="{BB962C8B-B14F-4D97-AF65-F5344CB8AC3E}">
        <p14:creationId xmlns:p14="http://schemas.microsoft.com/office/powerpoint/2010/main" val="20518125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60505" y="1066800"/>
            <a:ext cx="5978495" cy="4264660"/>
          </a:xfrm>
          <a:prstGeom prst="rect">
            <a:avLst/>
          </a:prstGeom>
        </p:spPr>
      </p:pic>
    </p:spTree>
    <p:extLst>
      <p:ext uri="{BB962C8B-B14F-4D97-AF65-F5344CB8AC3E}">
        <p14:creationId xmlns:p14="http://schemas.microsoft.com/office/powerpoint/2010/main" val="4841949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8077200" cy="914400"/>
          </a:xfrm>
        </p:spPr>
        <p:txBody>
          <a:bodyPr>
            <a:normAutofit fontScale="90000"/>
          </a:bodyPr>
          <a:lstStyle/>
          <a:p>
            <a:pPr algn="ctr"/>
            <a:r>
              <a:rPr lang="en-US" sz="3200" dirty="0" smtClean="0"/>
              <a:t/>
            </a:r>
            <a:br>
              <a:rPr lang="en-US" sz="3200" dirty="0" smtClean="0"/>
            </a:br>
            <a:r>
              <a:rPr lang="en-US" sz="3200" b="1" dirty="0" smtClean="0">
                <a:solidFill>
                  <a:schemeClr val="tx1"/>
                </a:solidFill>
              </a:rPr>
              <a:t>Livestock</a:t>
            </a:r>
            <a:r>
              <a:rPr lang="en-US" sz="3200" dirty="0" smtClean="0"/>
              <a:t> </a:t>
            </a:r>
            <a:r>
              <a:rPr lang="en-US" sz="3200" b="1" dirty="0" smtClean="0">
                <a:solidFill>
                  <a:schemeClr val="tx1"/>
                </a:solidFill>
              </a:rPr>
              <a:t>Stream Exclusion Incentives </a:t>
            </a:r>
            <a:r>
              <a:rPr lang="en-US" sz="3200" dirty="0" smtClean="0"/>
              <a:t/>
            </a:r>
            <a:br>
              <a:rPr lang="en-US" sz="3200" dirty="0" smtClean="0"/>
            </a:br>
            <a:r>
              <a:rPr lang="en-US" dirty="0" smtClean="0"/>
              <a:t> </a:t>
            </a:r>
            <a:endParaRPr lang="en-US" dirty="0"/>
          </a:p>
        </p:txBody>
      </p:sp>
      <p:sp>
        <p:nvSpPr>
          <p:cNvPr id="7" name="Content Placeholder 6"/>
          <p:cNvSpPr>
            <a:spLocks noGrp="1"/>
          </p:cNvSpPr>
          <p:nvPr>
            <p:ph idx="1"/>
          </p:nvPr>
        </p:nvSpPr>
        <p:spPr>
          <a:xfrm>
            <a:off x="609600" y="1524000"/>
            <a:ext cx="8077200" cy="4114800"/>
          </a:xfrm>
        </p:spPr>
        <p:txBody>
          <a:bodyPr>
            <a:normAutofit fontScale="92500" lnSpcReduction="10000"/>
          </a:bodyPr>
          <a:lstStyle/>
          <a:p>
            <a:r>
              <a:rPr lang="en-US" sz="2800" dirty="0" smtClean="0">
                <a:latin typeface="+mj-lt"/>
              </a:rPr>
              <a:t>100% guarantee began in late 2012</a:t>
            </a:r>
          </a:p>
          <a:p>
            <a:r>
              <a:rPr lang="en-US" sz="2800" dirty="0" smtClean="0">
                <a:latin typeface="+mj-lt"/>
              </a:rPr>
              <a:t>Sign-up </a:t>
            </a:r>
            <a:r>
              <a:rPr lang="en-US" sz="2800" u="sng" dirty="0" smtClean="0">
                <a:solidFill>
                  <a:srgbClr val="FF0000"/>
                </a:solidFill>
                <a:latin typeface="+mj-lt"/>
              </a:rPr>
              <a:t>before</a:t>
            </a:r>
            <a:r>
              <a:rPr lang="en-US" sz="2800" dirty="0" smtClean="0">
                <a:solidFill>
                  <a:srgbClr val="FF0000"/>
                </a:solidFill>
                <a:latin typeface="+mj-lt"/>
              </a:rPr>
              <a:t> </a:t>
            </a:r>
            <a:r>
              <a:rPr lang="en-US" sz="2800" dirty="0" smtClean="0">
                <a:latin typeface="+mj-lt"/>
              </a:rPr>
              <a:t>June 30, 2015</a:t>
            </a:r>
          </a:p>
          <a:p>
            <a:pPr lvl="1"/>
            <a:r>
              <a:rPr lang="en-US" sz="2400" dirty="0" smtClean="0">
                <a:latin typeface="+mj-lt"/>
              </a:rPr>
              <a:t>Only for SL-6 practice</a:t>
            </a:r>
          </a:p>
          <a:p>
            <a:pPr lvl="1"/>
            <a:r>
              <a:rPr lang="en-US" sz="2400" dirty="0" smtClean="0">
                <a:latin typeface="+mj-lt"/>
              </a:rPr>
              <a:t>No expiration on state guarantee of funding</a:t>
            </a:r>
          </a:p>
          <a:p>
            <a:pPr lvl="1"/>
            <a:r>
              <a:rPr lang="en-US" sz="2400" dirty="0" smtClean="0">
                <a:latin typeface="+mj-lt"/>
              </a:rPr>
              <a:t>Must sign contract within 90 days of offer of funds</a:t>
            </a:r>
          </a:p>
          <a:p>
            <a:r>
              <a:rPr lang="en-US" sz="2800" dirty="0" smtClean="0">
                <a:latin typeface="+mj-lt"/>
              </a:rPr>
              <a:t>Sign up </a:t>
            </a:r>
            <a:r>
              <a:rPr lang="en-US" sz="2800" u="sng" dirty="0" smtClean="0">
                <a:solidFill>
                  <a:srgbClr val="FF0000"/>
                </a:solidFill>
                <a:latin typeface="+mj-lt"/>
              </a:rPr>
              <a:t>after</a:t>
            </a:r>
            <a:r>
              <a:rPr lang="en-US" sz="2800" dirty="0" smtClean="0">
                <a:latin typeface="+mj-lt"/>
              </a:rPr>
              <a:t> June 30, 2015 – three options</a:t>
            </a:r>
          </a:p>
          <a:p>
            <a:pPr lvl="1"/>
            <a:r>
              <a:rPr lang="en-US" sz="2400" dirty="0" smtClean="0">
                <a:latin typeface="+mj-lt"/>
              </a:rPr>
              <a:t>State cost share alone – 80% w/$70K cap</a:t>
            </a:r>
          </a:p>
          <a:p>
            <a:pPr lvl="1"/>
            <a:r>
              <a:rPr lang="en-US" sz="2400" dirty="0" smtClean="0">
                <a:latin typeface="+mj-lt"/>
              </a:rPr>
              <a:t>100% + w/USDA-CREP if plant buffer</a:t>
            </a:r>
          </a:p>
          <a:p>
            <a:pPr lvl="1"/>
            <a:r>
              <a:rPr lang="en-US" sz="2400" dirty="0" smtClean="0">
                <a:latin typeface="+mj-lt"/>
              </a:rPr>
              <a:t>RCPP - $1.45 million w/state match through Sept ’17 (available to producers from NRCS)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838200"/>
          </a:xfrm>
        </p:spPr>
        <p:txBody>
          <a:bodyPr/>
          <a:lstStyle/>
          <a:p>
            <a:pPr algn="ctr"/>
            <a:r>
              <a:rPr lang="en-US" sz="3200" b="1" dirty="0" smtClean="0"/>
              <a:t>Livestock Stream Exclusion</a:t>
            </a:r>
            <a:endParaRPr lang="en-US" sz="3200" b="1" dirty="0"/>
          </a:p>
        </p:txBody>
      </p:sp>
      <p:sp>
        <p:nvSpPr>
          <p:cNvPr id="3" name="Content Placeholder 2"/>
          <p:cNvSpPr>
            <a:spLocks noGrp="1"/>
          </p:cNvSpPr>
          <p:nvPr>
            <p:ph idx="1"/>
          </p:nvPr>
        </p:nvSpPr>
        <p:spPr>
          <a:xfrm>
            <a:off x="533400" y="1905000"/>
            <a:ext cx="8077200" cy="4648200"/>
          </a:xfrm>
        </p:spPr>
        <p:txBody>
          <a:bodyPr/>
          <a:lstStyle/>
          <a:p>
            <a:r>
              <a:rPr lang="en-US" sz="2400" dirty="0" smtClean="0"/>
              <a:t>“SL-6” Practice </a:t>
            </a:r>
          </a:p>
          <a:p>
            <a:pPr lvl="1"/>
            <a:r>
              <a:rPr lang="en-US" sz="2400" dirty="0" smtClean="0">
                <a:latin typeface="+mj-lt"/>
              </a:rPr>
              <a:t>Minimum 10 year exclusion fence</a:t>
            </a:r>
          </a:p>
          <a:p>
            <a:pPr lvl="1"/>
            <a:r>
              <a:rPr lang="en-US" sz="2400" dirty="0" smtClean="0">
                <a:latin typeface="+mj-lt"/>
              </a:rPr>
              <a:t>Minimum 35 foot vegetated buffer</a:t>
            </a:r>
          </a:p>
          <a:p>
            <a:pPr lvl="1"/>
            <a:r>
              <a:rPr lang="en-US" sz="2400" dirty="0" smtClean="0">
                <a:latin typeface="+mj-lt"/>
              </a:rPr>
              <a:t>Alternative watering systems (troughs)</a:t>
            </a:r>
          </a:p>
          <a:p>
            <a:pPr lvl="1"/>
            <a:r>
              <a:rPr lang="en-US" sz="2400" dirty="0" smtClean="0">
                <a:latin typeface="+mj-lt"/>
              </a:rPr>
              <a:t>Hardened stream crossings</a:t>
            </a:r>
          </a:p>
          <a:p>
            <a:pPr lvl="1"/>
            <a:r>
              <a:rPr lang="en-US" sz="2400" dirty="0" smtClean="0">
                <a:latin typeface="+mj-lt"/>
              </a:rPr>
              <a:t>Pasture (grazing) management</a:t>
            </a:r>
          </a:p>
          <a:p>
            <a:pPr lvl="1"/>
            <a:r>
              <a:rPr lang="en-US" sz="2400" dirty="0" smtClean="0">
                <a:latin typeface="+mj-lt"/>
              </a:rPr>
              <a:t>Fences protect the buffers and streams</a:t>
            </a:r>
          </a:p>
          <a:p>
            <a:pPr lvl="1"/>
            <a:r>
              <a:rPr lang="en-US" sz="2400" dirty="0" smtClean="0">
                <a:latin typeface="+mj-lt"/>
              </a:rPr>
              <a:t>Stream crossings, troughs, and cross fencing assist with herd management</a:t>
            </a:r>
          </a:p>
          <a:p>
            <a:pPr>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5886</TotalTime>
  <Words>1538</Words>
  <Application>Microsoft Office PowerPoint</Application>
  <PresentationFormat>On-screen Show (4:3)</PresentationFormat>
  <Paragraphs>143</Paragraphs>
  <Slides>19</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Constantia</vt:lpstr>
      <vt:lpstr>Wingdings 2</vt:lpstr>
      <vt:lpstr>Flow</vt:lpstr>
      <vt:lpstr>Chesapeake Bay Update: Citizens Advisory Committee  Russ Baxter Deputy Secretary of Natural Resources Office of Governor McAuliffe</vt:lpstr>
      <vt:lpstr>“Current Events”</vt:lpstr>
      <vt:lpstr> General Assembly  </vt:lpstr>
      <vt:lpstr>PowerPoint Presentation</vt:lpstr>
      <vt:lpstr>Governor’s Introduced Budget</vt:lpstr>
      <vt:lpstr>General Assembly –  Bay Related Bills and Budget Amendments under Consideration</vt:lpstr>
      <vt:lpstr>PowerPoint Presentation</vt:lpstr>
      <vt:lpstr> Livestock Stream Exclusion Incentives   </vt:lpstr>
      <vt:lpstr>Livestock Stream Exclusion</vt:lpstr>
      <vt:lpstr>Sign Up for Livestock Stream Exclusion</vt:lpstr>
      <vt:lpstr>Status of Livestock Stream Exclusion</vt:lpstr>
      <vt:lpstr>Reductions from SL-6 Initiative</vt:lpstr>
      <vt:lpstr>PowerPoint Presentation</vt:lpstr>
      <vt:lpstr>Resource Management Plans </vt:lpstr>
      <vt:lpstr>Resource Management Plan Features</vt:lpstr>
      <vt:lpstr>Resource Management Plan Progress</vt:lpstr>
      <vt:lpstr>Ms4 Phase I Permit Update</vt:lpstr>
      <vt:lpstr>Ms4 Update</vt:lpstr>
      <vt:lpstr>THE END</vt:lpstr>
    </vt:vector>
  </TitlesOfParts>
  <Company>Virginia IT Infrastructure Partnership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Stream Exclusion in Virginia</dc:title>
  <dc:creator>vbj53278</dc:creator>
  <cp:lastModifiedBy>Jessica</cp:lastModifiedBy>
  <cp:revision>360</cp:revision>
  <dcterms:created xsi:type="dcterms:W3CDTF">2014-11-23T18:58:43Z</dcterms:created>
  <dcterms:modified xsi:type="dcterms:W3CDTF">2016-02-17T22:52:00Z</dcterms:modified>
</cp:coreProperties>
</file>