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3"/>
    <p:sldMasterId id="2147483721" r:id="rId14"/>
    <p:sldMasterId id="2147483735" r:id="rId15"/>
    <p:sldMasterId id="2147483747" r:id="rId16"/>
  </p:sldMasterIdLst>
  <p:notesMasterIdLst>
    <p:notesMasterId r:id="rId41"/>
  </p:notesMasterIdLst>
  <p:sldIdLst>
    <p:sldId id="358" r:id="rId17"/>
    <p:sldId id="377" r:id="rId18"/>
    <p:sldId id="359" r:id="rId19"/>
    <p:sldId id="360" r:id="rId20"/>
    <p:sldId id="361" r:id="rId21"/>
    <p:sldId id="362" r:id="rId22"/>
    <p:sldId id="363" r:id="rId23"/>
    <p:sldId id="364" r:id="rId24"/>
    <p:sldId id="367" r:id="rId25"/>
    <p:sldId id="365" r:id="rId26"/>
    <p:sldId id="366" r:id="rId27"/>
    <p:sldId id="369" r:id="rId28"/>
    <p:sldId id="370" r:id="rId29"/>
    <p:sldId id="371" r:id="rId30"/>
    <p:sldId id="372" r:id="rId31"/>
    <p:sldId id="368" r:id="rId32"/>
    <p:sldId id="357" r:id="rId33"/>
    <p:sldId id="348" r:id="rId34"/>
    <p:sldId id="350" r:id="rId35"/>
    <p:sldId id="284" r:id="rId36"/>
    <p:sldId id="373" r:id="rId37"/>
    <p:sldId id="374" r:id="rId38"/>
    <p:sldId id="375" r:id="rId39"/>
    <p:sldId id="376" r:id="rId40"/>
  </p:sldIdLst>
  <p:sldSz cx="9144000" cy="6858000" type="screen4x3"/>
  <p:notesSz cx="7010400" cy="9296400"/>
  <p:embeddedFontLst>
    <p:embeddedFont>
      <p:font typeface="Calibri" panose="020F0502020204030204" pitchFamily="3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Wingdings 2" panose="05020102010507070707" pitchFamily="18" charset="2"/>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74A231-9988-4A4F-AC45-CC228E1E7DB5}">
  <a:tblStyle styleId="{5774A231-9988-4A4F-AC45-CC228E1E7DB5}" styleName="Table_0">
    <a:wholeTbl>
      <a:tcTxStyle b="off" i="off">
        <a:font>
          <a:latin typeface="Georgia"/>
          <a:ea typeface="Georgia"/>
          <a:cs typeface="Georgi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7EAE8"/>
          </a:solidFill>
        </a:fill>
      </a:tcStyle>
    </a:wholeTbl>
    <a:band1H>
      <a:tcStyle>
        <a:tcBdr/>
        <a:fill>
          <a:solidFill>
            <a:srgbClr val="EED2CE"/>
          </a:solidFill>
        </a:fill>
      </a:tcStyle>
    </a:band1H>
    <a:band1V>
      <a:tcStyle>
        <a:tcBdr/>
        <a:fill>
          <a:solidFill>
            <a:srgbClr val="EED2CE"/>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4" d="100"/>
          <a:sy n="74" d="100"/>
        </p:scale>
        <p:origin x="-118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Master" Target="slideMasters/slideMaster4.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3.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font" Target="fonts/font8.fntdata"/><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2.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customXml" Target="../customXml/item8.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96726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95" name="Shape 3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44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701041" y="4415791"/>
            <a:ext cx="5608319" cy="4183379"/>
          </a:xfrm>
          <a:prstGeom prst="rect">
            <a:avLst/>
          </a:prstGeom>
        </p:spPr>
        <p:txBody>
          <a:bodyPr lIns="91420" tIns="91420" rIns="91420" bIns="91420" anchor="t" anchorCtr="0">
            <a:noAutofit/>
          </a:bodyPr>
          <a:lstStyle/>
          <a:p>
            <a:endParaRPr/>
          </a:p>
        </p:txBody>
      </p:sp>
      <p:sp>
        <p:nvSpPr>
          <p:cNvPr id="358" name="Shape 3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73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1" y="4343401"/>
            <a:ext cx="5486399" cy="4114799"/>
          </a:xfrm>
          <a:prstGeom prst="rect">
            <a:avLst/>
          </a:prstGeom>
        </p:spPr>
        <p:txBody>
          <a:bodyPr lIns="89710" tIns="89710" rIns="89710" bIns="89710" anchor="t" anchorCtr="0">
            <a:noAutofit/>
          </a:bodyPr>
          <a:lstStyle/>
          <a:p>
            <a:endParaRPr/>
          </a:p>
        </p:txBody>
      </p:sp>
      <p:sp>
        <p:nvSpPr>
          <p:cNvPr id="777" name="Shape 777"/>
          <p:cNvSpPr>
            <a:spLocks noGrp="1" noRot="1" noChangeAspect="1"/>
          </p:cNvSpPr>
          <p:nvPr>
            <p:ph type="sldImg" idx="2"/>
          </p:nvPr>
        </p:nvSpPr>
        <p:spPr>
          <a:xfrm>
            <a:off x="1141413" y="685800"/>
            <a:ext cx="4573587"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78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03" name="Shape 6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57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2"/>
        </a:soli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2" name="Shape 52"/>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3" name="Shape 53"/>
          <p:cNvSpPr txBox="1">
            <a:spLocks noGrp="1"/>
          </p:cNvSpPr>
          <p:nvPr>
            <p:ph type="sldNum" idx="12"/>
          </p:nvPr>
        </p:nvSpPr>
        <p:spPr>
          <a:xfrm>
            <a:off x="4361687" y="1026371"/>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54" name="Shape 54"/>
          <p:cNvSpPr txBox="1">
            <a:spLocks noGrp="1"/>
          </p:cNvSpPr>
          <p:nvPr>
            <p:ph type="body" idx="1"/>
          </p:nvPr>
        </p:nvSpPr>
        <p:spPr>
          <a:xfrm>
            <a:off x="301752" y="1527048"/>
            <a:ext cx="8503920" cy="45720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303292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98250187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D764B8B-F1FB-4EE5-A159-10814A37FF80}"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7061263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38667185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134647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2" name="Date Placeholder 1"/>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EAF7A13-0651-4CB5-AD45-53835DD419D7}" type="slidenum">
              <a:rPr lang="en-US" smtClean="0"/>
              <a:pPr/>
              <a:t>‹#›</a:t>
            </a:fld>
            <a:endParaRPr lang="en-US"/>
          </a:p>
        </p:txBody>
      </p:sp>
    </p:spTree>
    <p:extLst>
      <p:ext uri="{BB962C8B-B14F-4D97-AF65-F5344CB8AC3E}">
        <p14:creationId xmlns:p14="http://schemas.microsoft.com/office/powerpoint/2010/main" val="716128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5" name="Date Placeholder 4"/>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24866824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fld id="{BD764B8B-F1FB-4EE5-A159-10814A37FF80}" type="datetimeFigureOut">
              <a:rPr lang="en-US" smtClean="0"/>
              <a:pPr/>
              <a:t>11/16/2016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938291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5414044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0577616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68"/>
        <p:cNvGrpSpPr/>
        <p:nvPr/>
      </p:nvGrpSpPr>
      <p:grpSpPr>
        <a:xfrm>
          <a:off x="0" y="0"/>
          <a:ext cx="0" cy="0"/>
          <a:chOff x="0" y="0"/>
          <a:chExt cx="0" cy="0"/>
        </a:xfrm>
      </p:grpSpPr>
      <p:sp>
        <p:nvSpPr>
          <p:cNvPr id="69" name="Shape 69"/>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0" name="Shape 7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1" name="Shape 71"/>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2" name="Shape 72"/>
          <p:cNvSpPr/>
          <p:nvPr/>
        </p:nvSpPr>
        <p:spPr>
          <a:xfrm>
            <a:off x="8991600" y="1905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3" name="Shape 73"/>
          <p:cNvSpPr/>
          <p:nvPr/>
        </p:nvSpPr>
        <p:spPr>
          <a:xfrm>
            <a:off x="152400" y="2286000"/>
            <a:ext cx="8833103" cy="3047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4" name="Shape 74"/>
          <p:cNvSpPr/>
          <p:nvPr/>
        </p:nvSpPr>
        <p:spPr>
          <a:xfrm>
            <a:off x="155447" y="142352"/>
            <a:ext cx="8833103" cy="2139695"/>
          </a:xfrm>
          <a:prstGeom prst="rect">
            <a:avLst/>
          </a:prstGeom>
          <a:solidFill>
            <a:schemeClr val="accen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5" name="Shape 75"/>
          <p:cNvSpPr txBox="1">
            <a:spLocks noGrp="1"/>
          </p:cNvSpPr>
          <p:nvPr>
            <p:ph type="body" idx="1"/>
          </p:nvPr>
        </p:nvSpPr>
        <p:spPr>
          <a:xfrm>
            <a:off x="1368425" y="2743200"/>
            <a:ext cx="6480174" cy="1673224"/>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548640" marR="0" lvl="1" indent="-281940" algn="l" rtl="0">
              <a:spcBef>
                <a:spcPts val="360"/>
              </a:spcBef>
              <a:buClr>
                <a:schemeClr val="accent2"/>
              </a:buClr>
              <a:buFont typeface="Noto Sans Symbols"/>
              <a:buNone/>
              <a:defRPr sz="1800" b="0" i="0" u="none" strike="noStrike" cap="none">
                <a:solidFill>
                  <a:srgbClr val="888888"/>
                </a:solidFill>
                <a:latin typeface="Georgia"/>
                <a:ea typeface="Georgia"/>
                <a:cs typeface="Georgia"/>
                <a:sym typeface="Georgia"/>
              </a:defRPr>
            </a:lvl2pPr>
            <a:lvl3pPr marL="822960" marR="0" lvl="2" indent="-238760" algn="l" rtl="0">
              <a:spcBef>
                <a:spcPts val="320"/>
              </a:spcBef>
              <a:buClr>
                <a:schemeClr val="accent3"/>
              </a:buClr>
              <a:buFont typeface="Noto Sans Symbols"/>
              <a:buNone/>
              <a:defRPr sz="1600" b="0" i="0" u="none" strike="noStrike" cap="none">
                <a:solidFill>
                  <a:srgbClr val="888888"/>
                </a:solidFill>
                <a:latin typeface="Georgia"/>
                <a:ea typeface="Georgia"/>
                <a:cs typeface="Georgia"/>
                <a:sym typeface="Georgia"/>
              </a:defRPr>
            </a:lvl3pPr>
            <a:lvl4pPr marL="1097280" marR="0" lvl="3" indent="-233680" algn="l" rtl="0">
              <a:spcBef>
                <a:spcPts val="280"/>
              </a:spcBef>
              <a:buClr>
                <a:schemeClr val="accent4"/>
              </a:buClr>
              <a:buFont typeface="Noto Sans Symbols"/>
              <a:buNone/>
              <a:defRPr sz="1400" b="0" i="0" u="none" strike="noStrike" cap="none">
                <a:solidFill>
                  <a:srgbClr val="888888"/>
                </a:solidFill>
                <a:latin typeface="Georgia"/>
                <a:ea typeface="Georgia"/>
                <a:cs typeface="Georgia"/>
                <a:sym typeface="Georgia"/>
              </a:defRPr>
            </a:lvl4pPr>
            <a:lvl5pPr marL="1371600" marR="0" lvl="4" indent="-228600" algn="l" rtl="0">
              <a:spcBef>
                <a:spcPts val="280"/>
              </a:spcBef>
              <a:buClr>
                <a:schemeClr val="accent5"/>
              </a:buClr>
              <a:buFont typeface="Georgia"/>
              <a:buNone/>
              <a:defRPr sz="1400" b="0" i="0" u="none" strike="noStrike" cap="none">
                <a:solidFill>
                  <a:srgbClr val="888888"/>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76" name="Shape 76"/>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7" name="Shape 77"/>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8" name="Shape 78"/>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9" name="Shape 79"/>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80" name="Shape 80"/>
          <p:cNvCxnSpPr/>
          <p:nvPr/>
        </p:nvCxnSpPr>
        <p:spPr>
          <a:xfrm>
            <a:off x="152400" y="2438400"/>
            <a:ext cx="8833103" cy="0"/>
          </a:xfrm>
          <a:prstGeom prst="straightConnector1">
            <a:avLst/>
          </a:prstGeom>
          <a:noFill/>
          <a:ln w="11425" cap="flat" cmpd="sng">
            <a:solidFill>
              <a:srgbClr val="7A9798"/>
            </a:solidFill>
            <a:prstDash val="dash"/>
            <a:round/>
            <a:headEnd type="none" w="med" len="med"/>
            <a:tailEnd type="none" w="med" len="med"/>
          </a:ln>
        </p:spPr>
      </p:cxnSp>
      <p:sp>
        <p:nvSpPr>
          <p:cNvPr id="81" name="Shape 81"/>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82" name="Shape 82"/>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83" name="Shape 83"/>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84" name="Shape 84"/>
          <p:cNvSpPr txBox="1">
            <a:spLocks noGrp="1"/>
          </p:cNvSpPr>
          <p:nvPr>
            <p:ph type="title"/>
          </p:nvPr>
        </p:nvSpPr>
        <p:spPr>
          <a:xfrm>
            <a:off x="722312" y="533400"/>
            <a:ext cx="7772400" cy="1524000"/>
          </a:xfrm>
          <a:prstGeom prst="rect">
            <a:avLst/>
          </a:prstGeom>
          <a:noFill/>
          <a:ln>
            <a:noFill/>
          </a:ln>
        </p:spPr>
        <p:txBody>
          <a:bodyPr lIns="91425" tIns="91425" rIns="91425" bIns="91425" anchor="b" anchorCtr="0"/>
          <a:lstStyle>
            <a:lvl1pPr marL="0" marR="0" lvl="0" indent="0" algn="ctr" rtl="0">
              <a:spcBef>
                <a:spcPts val="0"/>
              </a:spcBef>
              <a:buClr>
                <a:srgbClr val="FFFFFF"/>
              </a:buClr>
              <a:buFont typeface="Georgia"/>
              <a:buNone/>
              <a:defRPr sz="4200" b="0"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71227538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8509506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246532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D764B8B-F1FB-4EE5-A159-10814A37FF80}"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1124076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03578512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411853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2" name="Date Placeholder 1"/>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EAF7A13-0651-4CB5-AD45-53835DD419D7}" type="slidenum">
              <a:rPr lang="en-US" smtClean="0"/>
              <a:pPr/>
              <a:t>‹#›</a:t>
            </a:fld>
            <a:endParaRPr lang="en-US"/>
          </a:p>
        </p:txBody>
      </p:sp>
    </p:spTree>
    <p:extLst>
      <p:ext uri="{BB962C8B-B14F-4D97-AF65-F5344CB8AC3E}">
        <p14:creationId xmlns:p14="http://schemas.microsoft.com/office/powerpoint/2010/main" val="1048603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5" name="Date Placeholder 4"/>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5910915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fld id="{BD764B8B-F1FB-4EE5-A159-10814A37FF80}" type="datetimeFigureOut">
              <a:rPr lang="en-US" smtClean="0"/>
              <a:pPr/>
              <a:t>11/16/2016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96405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0816185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105"/>
        <p:cNvGrpSpPr/>
        <p:nvPr/>
      </p:nvGrpSpPr>
      <p:grpSpPr>
        <a:xfrm>
          <a:off x="0" y="0"/>
          <a:ext cx="0" cy="0"/>
          <a:chOff x="0" y="0"/>
          <a:chExt cx="0" cy="0"/>
        </a:xfrm>
      </p:grpSpPr>
      <p:sp>
        <p:nvSpPr>
          <p:cNvPr id="106" name="Shape 106"/>
          <p:cNvSpPr/>
          <p:nvPr/>
        </p:nvSpPr>
        <p:spPr>
          <a:xfrm>
            <a:off x="152400" y="152400"/>
            <a:ext cx="8833103" cy="304799"/>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7" name="Shape 107"/>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8" name="Shape 108"/>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9" name="Shape 109"/>
          <p:cNvSpPr/>
          <p:nvPr/>
        </p:nvSpPr>
        <p:spPr>
          <a:xfrm>
            <a:off x="0" y="0"/>
            <a:ext cx="9144000" cy="118872"/>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0" name="Shape 110"/>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1" name="Shape 111"/>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2" name="Shape 112"/>
          <p:cNvSpPr txBox="1">
            <a:spLocks noGrp="1"/>
          </p:cNvSpPr>
          <p:nvPr>
            <p:ph type="title"/>
          </p:nvPr>
        </p:nvSpPr>
        <p:spPr>
          <a:xfrm>
            <a:off x="381000" y="914400"/>
            <a:ext cx="2362200" cy="990599"/>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Georgia"/>
              <a:buNone/>
              <a:defRPr sz="2200" b="1"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381000" y="1981200"/>
            <a:ext cx="2362200" cy="4144963"/>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81940" algn="l" rtl="0">
              <a:spcBef>
                <a:spcPts val="240"/>
              </a:spcBef>
              <a:buClr>
                <a:schemeClr val="accent2"/>
              </a:buClr>
              <a:buFont typeface="Noto Sans Symbols"/>
              <a:buNone/>
              <a:defRPr sz="1200" b="0" i="0" u="none" strike="noStrike" cap="none">
                <a:solidFill>
                  <a:schemeClr val="dk2"/>
                </a:solidFill>
                <a:latin typeface="Georgia"/>
                <a:ea typeface="Georgia"/>
                <a:cs typeface="Georgia"/>
                <a:sym typeface="Georgia"/>
              </a:defRPr>
            </a:lvl2pPr>
            <a:lvl3pPr marL="822960" marR="0" lvl="2" indent="-238760" algn="l" rtl="0">
              <a:spcBef>
                <a:spcPts val="200"/>
              </a:spcBef>
              <a:buClr>
                <a:schemeClr val="accent3"/>
              </a:buClr>
              <a:buFont typeface="Noto Sans Symbols"/>
              <a:buNone/>
              <a:defRPr sz="1000" b="0" i="0" u="none" strike="noStrike" cap="none">
                <a:solidFill>
                  <a:schemeClr val="dk1"/>
                </a:solidFill>
                <a:latin typeface="Georgia"/>
                <a:ea typeface="Georgia"/>
                <a:cs typeface="Georgia"/>
                <a:sym typeface="Georgia"/>
              </a:defRPr>
            </a:lvl3pPr>
            <a:lvl4pPr marL="1097280" marR="0" lvl="3" indent="-233680" algn="l" rtl="0">
              <a:spcBef>
                <a:spcPts val="180"/>
              </a:spcBef>
              <a:buClr>
                <a:schemeClr val="accent4"/>
              </a:buClr>
              <a:buFont typeface="Noto Sans Symbols"/>
              <a:buNone/>
              <a:defRPr sz="900" b="0" i="0" u="none" strike="noStrike" cap="none">
                <a:solidFill>
                  <a:schemeClr val="dk2"/>
                </a:solidFill>
                <a:latin typeface="Georgia"/>
                <a:ea typeface="Georgia"/>
                <a:cs typeface="Georgia"/>
                <a:sym typeface="Georgia"/>
              </a:defRPr>
            </a:lvl4pPr>
            <a:lvl5pPr marL="1371600" marR="0" lvl="4" indent="-228600" algn="l" rtl="0">
              <a:spcBef>
                <a:spcPts val="180"/>
              </a:spcBef>
              <a:buClr>
                <a:schemeClr val="accent5"/>
              </a:buClr>
              <a:buFont typeface="Georgia"/>
              <a:buNone/>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4" name="Shape 114"/>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15" name="Shape 115"/>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16" name="Shape 116"/>
          <p:cNvSpPr txBox="1">
            <a:spLocks noGrp="1"/>
          </p:cNvSpPr>
          <p:nvPr>
            <p:ph type="body" idx="2"/>
          </p:nvPr>
        </p:nvSpPr>
        <p:spPr>
          <a:xfrm>
            <a:off x="3124200" y="685800"/>
            <a:ext cx="5638800" cy="5410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7" name="Shape 117"/>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8" name="Shape 118"/>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9" name="Shape 119"/>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20" name="Shape 120"/>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1" name="Shape 12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22" name="Shape 122"/>
          <p:cNvSpPr txBox="1">
            <a:spLocks noGrp="1"/>
          </p:cNvSpPr>
          <p:nvPr>
            <p:ph type="ftr" idx="11"/>
          </p:nvPr>
        </p:nvSpPr>
        <p:spPr>
          <a:xfrm>
            <a:off x="301752" y="6410848"/>
            <a:ext cx="3383280"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5185152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24"/>
        <p:cNvGrpSpPr/>
        <p:nvPr/>
      </p:nvGrpSpPr>
      <p:grpSpPr>
        <a:xfrm>
          <a:off x="0" y="0"/>
          <a:ext cx="0" cy="0"/>
          <a:chOff x="0" y="0"/>
          <a:chExt cx="0" cy="0"/>
        </a:xfrm>
      </p:grpSpPr>
      <p:sp>
        <p:nvSpPr>
          <p:cNvPr id="25" name="Shape 25"/>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26" name="Shape 26"/>
          <p:cNvSpPr/>
          <p:nvPr/>
        </p:nvSpPr>
        <p:spPr>
          <a:xfrm>
            <a:off x="8991600" y="3047"/>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27" name="Shape 27"/>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28" name="Shape 28"/>
          <p:cNvSpPr/>
          <p:nvPr/>
        </p:nvSpPr>
        <p:spPr>
          <a:xfrm>
            <a:off x="0" y="0"/>
            <a:ext cx="9144000" cy="25145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29" name="Shape 29"/>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30" name="Shape 30"/>
          <p:cNvSpPr txBox="1">
            <a:spLocks noGrp="1"/>
          </p:cNvSpPr>
          <p:nvPr>
            <p:ph type="subTitle" idx="1"/>
          </p:nvPr>
        </p:nvSpPr>
        <p:spPr>
          <a:xfrm>
            <a:off x="1371600" y="2819400"/>
            <a:ext cx="6400799" cy="1752600"/>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457200" marR="0" lvl="1" indent="0" algn="ctr" rtl="0">
              <a:spcBef>
                <a:spcPts val="440"/>
              </a:spcBef>
              <a:buClr>
                <a:schemeClr val="accent2"/>
              </a:buClr>
              <a:buFont typeface="Noto Sans Symbols"/>
              <a:buNone/>
              <a:defRPr sz="2200" b="0" i="0" u="none" strike="noStrike" cap="none">
                <a:solidFill>
                  <a:schemeClr val="dk2"/>
                </a:solidFill>
                <a:latin typeface="Georgia"/>
                <a:ea typeface="Georgia"/>
                <a:cs typeface="Georgia"/>
                <a:sym typeface="Georgia"/>
              </a:defRPr>
            </a:lvl2pPr>
            <a:lvl3pPr marL="914400" marR="0" lvl="2" indent="0" algn="ctr" rtl="0">
              <a:spcBef>
                <a:spcPts val="400"/>
              </a:spcBef>
              <a:buClr>
                <a:schemeClr val="accent3"/>
              </a:buClr>
              <a:buFont typeface="Noto Sans Symbols"/>
              <a:buNone/>
              <a:defRPr sz="2000" b="0" i="0" u="none" strike="noStrike" cap="none">
                <a:solidFill>
                  <a:schemeClr val="dk1"/>
                </a:solidFill>
                <a:latin typeface="Georgia"/>
                <a:ea typeface="Georgia"/>
                <a:cs typeface="Georgia"/>
                <a:sym typeface="Georgia"/>
              </a:defRPr>
            </a:lvl3pPr>
            <a:lvl4pPr marL="1371600" marR="0" lvl="3" indent="0" algn="ctr" rtl="0">
              <a:spcBef>
                <a:spcPts val="400"/>
              </a:spcBef>
              <a:buClr>
                <a:schemeClr val="accent4"/>
              </a:buClr>
              <a:buFont typeface="Noto Sans Symbols"/>
              <a:buNone/>
              <a:defRPr sz="2000" b="0" i="0" u="none" strike="noStrike" cap="none">
                <a:solidFill>
                  <a:schemeClr val="dk2"/>
                </a:solidFill>
                <a:latin typeface="Georgia"/>
                <a:ea typeface="Georgia"/>
                <a:cs typeface="Georgia"/>
                <a:sym typeface="Georgia"/>
              </a:defRPr>
            </a:lvl4pPr>
            <a:lvl5pPr marL="1828800" marR="0" lvl="4" indent="0" algn="ctr" rtl="0">
              <a:spcBef>
                <a:spcPts val="360"/>
              </a:spcBef>
              <a:buClr>
                <a:schemeClr val="accent5"/>
              </a:buClr>
              <a:buFont typeface="Georgia"/>
              <a:buNone/>
              <a:defRPr sz="1800" b="0" i="0" u="none" strike="noStrike" cap="none">
                <a:solidFill>
                  <a:schemeClr val="dk1"/>
                </a:solidFill>
                <a:latin typeface="Georgia"/>
                <a:ea typeface="Georgia"/>
                <a:cs typeface="Georgia"/>
                <a:sym typeface="Georgia"/>
              </a:defRPr>
            </a:lvl5pPr>
            <a:lvl6pPr marL="2286000" marR="0" lvl="5" indent="0" algn="ctr" rtl="0">
              <a:spcBef>
                <a:spcPts val="360"/>
              </a:spcBef>
              <a:buClr>
                <a:schemeClr val="accent6"/>
              </a:buClr>
              <a:buFont typeface="Noto Sans Symbols"/>
              <a:buNone/>
              <a:defRPr sz="1800" b="0" i="0" u="none" strike="noStrike" cap="none">
                <a:solidFill>
                  <a:schemeClr val="dk1"/>
                </a:solidFill>
                <a:latin typeface="Georgia"/>
                <a:ea typeface="Georgia"/>
                <a:cs typeface="Georgia"/>
                <a:sym typeface="Georgia"/>
              </a:defRPr>
            </a:lvl6pPr>
            <a:lvl7pPr marL="2743200" marR="0" lvl="6" indent="0" algn="ctr" rtl="0">
              <a:spcBef>
                <a:spcPts val="320"/>
              </a:spcBef>
              <a:buClr>
                <a:srgbClr val="B75640"/>
              </a:buClr>
              <a:buFont typeface="Georgia"/>
              <a:buNone/>
              <a:defRPr sz="1600" b="0" i="0" u="none" strike="noStrike" cap="none">
                <a:solidFill>
                  <a:schemeClr val="dk1"/>
                </a:solidFill>
                <a:latin typeface="Georgia"/>
                <a:ea typeface="Georgia"/>
                <a:cs typeface="Georgia"/>
                <a:sym typeface="Georgia"/>
              </a:defRPr>
            </a:lvl7pPr>
            <a:lvl8pPr marL="3200400" marR="0" lvl="7" indent="0" algn="ctr" rtl="0">
              <a:spcBef>
                <a:spcPts val="320"/>
              </a:spcBef>
              <a:buClr>
                <a:srgbClr val="7A6B62"/>
              </a:buClr>
              <a:buFont typeface="Georgia"/>
              <a:buNone/>
              <a:defRPr sz="1600" b="0" i="0" u="none" strike="noStrike" cap="none">
                <a:solidFill>
                  <a:schemeClr val="dk1"/>
                </a:solidFill>
                <a:latin typeface="Georgia"/>
                <a:ea typeface="Georgia"/>
                <a:cs typeface="Georgia"/>
                <a:sym typeface="Georgia"/>
              </a:defRPr>
            </a:lvl8pPr>
            <a:lvl9pPr marL="3657600" marR="0" lvl="8" indent="0" algn="ctr" rtl="0">
              <a:spcBef>
                <a:spcPts val="280"/>
              </a:spcBef>
              <a:buClr>
                <a:srgbClr val="B29D00"/>
              </a:buClr>
              <a:buFont typeface="Georgia"/>
              <a:buNone/>
              <a:defRPr sz="1400" b="0" i="0" u="none" strike="noStrike" cap="none">
                <a:solidFill>
                  <a:schemeClr val="dk1"/>
                </a:solidFill>
                <a:latin typeface="Georgia"/>
                <a:ea typeface="Georgia"/>
                <a:cs typeface="Georgia"/>
                <a:sym typeface="Georgia"/>
              </a:defRPr>
            </a:lvl9pPr>
          </a:lstStyle>
          <a:p>
            <a:endParaRPr/>
          </a:p>
        </p:txBody>
      </p:sp>
      <p:sp>
        <p:nvSpPr>
          <p:cNvPr id="31" name="Shape 3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32" name="Shape 32"/>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33" name="Shape 33"/>
          <p:cNvCxnSpPr/>
          <p:nvPr/>
        </p:nvCxnSpPr>
        <p:spPr>
          <a:xfrm>
            <a:off x="155447" y="2420111"/>
            <a:ext cx="8833103" cy="0"/>
          </a:xfrm>
          <a:prstGeom prst="straightConnector1">
            <a:avLst/>
          </a:prstGeom>
          <a:noFill/>
          <a:ln w="11425" cap="flat" cmpd="sng">
            <a:solidFill>
              <a:srgbClr val="7A9798"/>
            </a:solidFill>
            <a:prstDash val="dash"/>
            <a:round/>
            <a:headEnd type="none" w="med" len="med"/>
            <a:tailEnd type="none" w="med" len="med"/>
          </a:ln>
        </p:spPr>
      </p:cxnSp>
      <p:sp>
        <p:nvSpPr>
          <p:cNvPr id="34" name="Shape 34"/>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endParaRPr sz="1800">
              <a:latin typeface="Georgia"/>
              <a:ea typeface="Georgia"/>
              <a:cs typeface="Georgia"/>
              <a:sym typeface="Georgia"/>
            </a:endParaRPr>
          </a:p>
        </p:txBody>
      </p:sp>
      <p:sp>
        <p:nvSpPr>
          <p:cNvPr id="35" name="Shape 35"/>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36" name="Shape 36"/>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37" name="Shape 37"/>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
        <p:nvSpPr>
          <p:cNvPr id="38" name="Shape 38"/>
          <p:cNvSpPr txBox="1">
            <a:spLocks noGrp="1"/>
          </p:cNvSpPr>
          <p:nvPr>
            <p:ph type="ctrTitle"/>
          </p:nvPr>
        </p:nvSpPr>
        <p:spPr>
          <a:xfrm>
            <a:off x="685800" y="381000"/>
            <a:ext cx="7772400" cy="1752600"/>
          </a:xfrm>
          <a:prstGeom prst="rect">
            <a:avLst/>
          </a:prstGeom>
          <a:noFill/>
          <a:ln>
            <a:noFill/>
          </a:ln>
        </p:spPr>
        <p:txBody>
          <a:bodyPr lIns="91425" tIns="91425" rIns="91425" bIns="91425" anchor="b" anchorCtr="0"/>
          <a:lstStyle>
            <a:lvl1pPr marL="0" marR="0" lvl="0" indent="0" algn="ctr" rtl="0">
              <a:spcBef>
                <a:spcPts val="0"/>
              </a:spcBef>
              <a:buClr>
                <a:schemeClr val="accent1"/>
              </a:buClr>
              <a:buFont typeface="Georgia"/>
              <a:buNone/>
              <a:defRPr sz="4200" b="0"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72216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40" name="Shape 4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41" name="Shape 41"/>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42" name="Shape 42"/>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43" name="Shape 43"/>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44" name="Shape 44"/>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45" name="Shape 45"/>
          <p:cNvSpPr/>
          <p:nvPr/>
        </p:nvSpPr>
        <p:spPr>
          <a:xfrm>
            <a:off x="152400" y="158495"/>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endParaRPr sz="1800">
              <a:latin typeface="Georgia"/>
              <a:ea typeface="Georgia"/>
              <a:cs typeface="Georgia"/>
              <a:sym typeface="Georgia"/>
            </a:endParaRPr>
          </a:p>
        </p:txBody>
      </p:sp>
      <p:sp>
        <p:nvSpPr>
          <p:cNvPr id="46" name="Shape 46"/>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7" name="Shape 47"/>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8" name="Shape 48"/>
          <p:cNvSpPr txBox="1">
            <a:spLocks noGrp="1"/>
          </p:cNvSpPr>
          <p:nvPr>
            <p:ph type="sldNum" idx="12"/>
          </p:nvPr>
        </p:nvSpPr>
        <p:spPr>
          <a:xfrm>
            <a:off x="4267200" y="6324600"/>
            <a:ext cx="609599"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FFFFFF"/>
                </a:solidFill>
                <a:latin typeface="Georgia"/>
                <a:ea typeface="Georgia"/>
                <a:cs typeface="Georgia"/>
                <a:sym typeface="Georgia"/>
              </a:rPr>
              <a:pPr algn="ctr">
                <a:buSzPct val="25000"/>
              </a:pPr>
              <a:t>‹#›</a:t>
            </a:fld>
            <a:endParaRPr lang="en-US" sz="160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649503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2"/>
        </a:soli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2" name="Shape 52"/>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3" name="Shape 53"/>
          <p:cNvSpPr txBox="1">
            <a:spLocks noGrp="1"/>
          </p:cNvSpPr>
          <p:nvPr>
            <p:ph type="sldNum" idx="12"/>
          </p:nvPr>
        </p:nvSpPr>
        <p:spPr>
          <a:xfrm>
            <a:off x="4361687" y="1026371"/>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
        <p:nvSpPr>
          <p:cNvPr id="54" name="Shape 54"/>
          <p:cNvSpPr txBox="1">
            <a:spLocks noGrp="1"/>
          </p:cNvSpPr>
          <p:nvPr>
            <p:ph type="body" idx="1"/>
          </p:nvPr>
        </p:nvSpPr>
        <p:spPr>
          <a:xfrm>
            <a:off x="301752" y="1527048"/>
            <a:ext cx="8503920" cy="45720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221261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lt2"/>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dt" idx="10"/>
          </p:nvPr>
        </p:nvSpPr>
        <p:spPr>
          <a:xfrm>
            <a:off x="5791200" y="6409944"/>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8" name="Shape 58"/>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9" name="Shape 59"/>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cxnSp>
        <p:nvCxnSpPr>
          <p:cNvPr id="60" name="Shape 60"/>
          <p:cNvCxnSpPr/>
          <p:nvPr/>
        </p:nvCxnSpPr>
        <p:spPr>
          <a:xfrm rot="10800000" flipH="1">
            <a:off x="4563080" y="1575652"/>
            <a:ext cx="8920" cy="4819556"/>
          </a:xfrm>
          <a:prstGeom prst="straightConnector1">
            <a:avLst/>
          </a:prstGeom>
          <a:noFill/>
          <a:ln w="9525" cap="flat" cmpd="sng">
            <a:solidFill>
              <a:schemeClr val="dk2"/>
            </a:solidFill>
            <a:prstDash val="dash"/>
            <a:round/>
            <a:headEnd type="none" w="med" len="med"/>
            <a:tailEnd type="none" w="med" len="med"/>
          </a:ln>
        </p:spPr>
      </p:cxnSp>
      <p:sp>
        <p:nvSpPr>
          <p:cNvPr id="61" name="Shape 61"/>
          <p:cNvSpPr txBox="1">
            <a:spLocks noGrp="1"/>
          </p:cNvSpPr>
          <p:nvPr>
            <p:ph type="body" idx="1"/>
          </p:nvPr>
        </p:nvSpPr>
        <p:spPr>
          <a:xfrm>
            <a:off x="301752" y="1371600"/>
            <a:ext cx="4038599" cy="4681727"/>
          </a:xfrm>
          <a:prstGeom prst="rect">
            <a:avLst/>
          </a:prstGeom>
          <a:noFill/>
          <a:ln>
            <a:noFill/>
          </a:ln>
        </p:spPr>
        <p:txBody>
          <a:bodyPr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62" name="Shape 62"/>
          <p:cNvSpPr txBox="1">
            <a:spLocks noGrp="1"/>
          </p:cNvSpPr>
          <p:nvPr>
            <p:ph type="body" idx="2"/>
          </p:nvPr>
        </p:nvSpPr>
        <p:spPr>
          <a:xfrm>
            <a:off x="4800600" y="1371600"/>
            <a:ext cx="4038599" cy="4681727"/>
          </a:xfrm>
          <a:prstGeom prst="rect">
            <a:avLst/>
          </a:prstGeom>
          <a:noFill/>
          <a:ln>
            <a:noFill/>
          </a:ln>
        </p:spPr>
        <p:txBody>
          <a:bodyPr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471474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6" name="Shape 6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7" name="Shape 67"/>
          <p:cNvSpPr txBox="1">
            <a:spLocks noGrp="1"/>
          </p:cNvSpPr>
          <p:nvPr>
            <p:ph type="sldNum" idx="12"/>
          </p:nvPr>
        </p:nvSpPr>
        <p:spPr>
          <a:xfrm>
            <a:off x="4343400" y="1036020"/>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Tree>
    <p:extLst>
      <p:ext uri="{BB962C8B-B14F-4D97-AF65-F5344CB8AC3E}">
        <p14:creationId xmlns:p14="http://schemas.microsoft.com/office/powerpoint/2010/main" val="570868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68"/>
        <p:cNvGrpSpPr/>
        <p:nvPr/>
      </p:nvGrpSpPr>
      <p:grpSpPr>
        <a:xfrm>
          <a:off x="0" y="0"/>
          <a:ext cx="0" cy="0"/>
          <a:chOff x="0" y="0"/>
          <a:chExt cx="0" cy="0"/>
        </a:xfrm>
      </p:grpSpPr>
      <p:sp>
        <p:nvSpPr>
          <p:cNvPr id="69" name="Shape 69"/>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70" name="Shape 7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71" name="Shape 71"/>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72" name="Shape 72"/>
          <p:cNvSpPr/>
          <p:nvPr/>
        </p:nvSpPr>
        <p:spPr>
          <a:xfrm>
            <a:off x="8991600" y="1905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73" name="Shape 73"/>
          <p:cNvSpPr/>
          <p:nvPr/>
        </p:nvSpPr>
        <p:spPr>
          <a:xfrm>
            <a:off x="152400" y="2286000"/>
            <a:ext cx="8833103" cy="3047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74" name="Shape 74"/>
          <p:cNvSpPr/>
          <p:nvPr/>
        </p:nvSpPr>
        <p:spPr>
          <a:xfrm>
            <a:off x="155447" y="142352"/>
            <a:ext cx="8833103" cy="2139695"/>
          </a:xfrm>
          <a:prstGeom prst="rect">
            <a:avLst/>
          </a:prstGeom>
          <a:solidFill>
            <a:schemeClr val="accent1"/>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75" name="Shape 75"/>
          <p:cNvSpPr txBox="1">
            <a:spLocks noGrp="1"/>
          </p:cNvSpPr>
          <p:nvPr>
            <p:ph type="body" idx="1"/>
          </p:nvPr>
        </p:nvSpPr>
        <p:spPr>
          <a:xfrm>
            <a:off x="1368425" y="2743200"/>
            <a:ext cx="6480174" cy="1673224"/>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548640" marR="0" lvl="1" indent="-281940" algn="l" rtl="0">
              <a:spcBef>
                <a:spcPts val="360"/>
              </a:spcBef>
              <a:buClr>
                <a:schemeClr val="accent2"/>
              </a:buClr>
              <a:buFont typeface="Noto Sans Symbols"/>
              <a:buNone/>
              <a:defRPr sz="1800" b="0" i="0" u="none" strike="noStrike" cap="none">
                <a:solidFill>
                  <a:srgbClr val="888888"/>
                </a:solidFill>
                <a:latin typeface="Georgia"/>
                <a:ea typeface="Georgia"/>
                <a:cs typeface="Georgia"/>
                <a:sym typeface="Georgia"/>
              </a:defRPr>
            </a:lvl2pPr>
            <a:lvl3pPr marL="822960" marR="0" lvl="2" indent="-238760" algn="l" rtl="0">
              <a:spcBef>
                <a:spcPts val="320"/>
              </a:spcBef>
              <a:buClr>
                <a:schemeClr val="accent3"/>
              </a:buClr>
              <a:buFont typeface="Noto Sans Symbols"/>
              <a:buNone/>
              <a:defRPr sz="1600" b="0" i="0" u="none" strike="noStrike" cap="none">
                <a:solidFill>
                  <a:srgbClr val="888888"/>
                </a:solidFill>
                <a:latin typeface="Georgia"/>
                <a:ea typeface="Georgia"/>
                <a:cs typeface="Georgia"/>
                <a:sym typeface="Georgia"/>
              </a:defRPr>
            </a:lvl3pPr>
            <a:lvl4pPr marL="1097280" marR="0" lvl="3" indent="-233680" algn="l" rtl="0">
              <a:spcBef>
                <a:spcPts val="280"/>
              </a:spcBef>
              <a:buClr>
                <a:schemeClr val="accent4"/>
              </a:buClr>
              <a:buFont typeface="Noto Sans Symbols"/>
              <a:buNone/>
              <a:defRPr sz="1400" b="0" i="0" u="none" strike="noStrike" cap="none">
                <a:solidFill>
                  <a:srgbClr val="888888"/>
                </a:solidFill>
                <a:latin typeface="Georgia"/>
                <a:ea typeface="Georgia"/>
                <a:cs typeface="Georgia"/>
                <a:sym typeface="Georgia"/>
              </a:defRPr>
            </a:lvl4pPr>
            <a:lvl5pPr marL="1371600" marR="0" lvl="4" indent="-228600" algn="l" rtl="0">
              <a:spcBef>
                <a:spcPts val="280"/>
              </a:spcBef>
              <a:buClr>
                <a:schemeClr val="accent5"/>
              </a:buClr>
              <a:buFont typeface="Georgia"/>
              <a:buNone/>
              <a:defRPr sz="1400" b="0" i="0" u="none" strike="noStrike" cap="none">
                <a:solidFill>
                  <a:srgbClr val="888888"/>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76" name="Shape 76"/>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77" name="Shape 77"/>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endParaRPr sz="1800">
              <a:latin typeface="Georgia"/>
              <a:ea typeface="Georgia"/>
              <a:cs typeface="Georgia"/>
              <a:sym typeface="Georgia"/>
            </a:endParaRPr>
          </a:p>
        </p:txBody>
      </p:sp>
      <p:sp>
        <p:nvSpPr>
          <p:cNvPr id="78" name="Shape 78"/>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9" name="Shape 79"/>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80" name="Shape 80"/>
          <p:cNvCxnSpPr/>
          <p:nvPr/>
        </p:nvCxnSpPr>
        <p:spPr>
          <a:xfrm>
            <a:off x="152400" y="2438400"/>
            <a:ext cx="8833103" cy="0"/>
          </a:xfrm>
          <a:prstGeom prst="straightConnector1">
            <a:avLst/>
          </a:prstGeom>
          <a:noFill/>
          <a:ln w="11425" cap="flat" cmpd="sng">
            <a:solidFill>
              <a:srgbClr val="7A9798"/>
            </a:solidFill>
            <a:prstDash val="dash"/>
            <a:round/>
            <a:headEnd type="none" w="med" len="med"/>
            <a:tailEnd type="none" w="med" len="med"/>
          </a:ln>
        </p:spPr>
      </p:cxnSp>
      <p:sp>
        <p:nvSpPr>
          <p:cNvPr id="81" name="Shape 81"/>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82" name="Shape 82"/>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83" name="Shape 83"/>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
        <p:nvSpPr>
          <p:cNvPr id="84" name="Shape 84"/>
          <p:cNvSpPr txBox="1">
            <a:spLocks noGrp="1"/>
          </p:cNvSpPr>
          <p:nvPr>
            <p:ph type="title"/>
          </p:nvPr>
        </p:nvSpPr>
        <p:spPr>
          <a:xfrm>
            <a:off x="722312" y="533400"/>
            <a:ext cx="7772400" cy="1524000"/>
          </a:xfrm>
          <a:prstGeom prst="rect">
            <a:avLst/>
          </a:prstGeom>
          <a:noFill/>
          <a:ln>
            <a:noFill/>
          </a:ln>
        </p:spPr>
        <p:txBody>
          <a:bodyPr lIns="91425" tIns="91425" rIns="91425" bIns="91425" anchor="b" anchorCtr="0"/>
          <a:lstStyle>
            <a:lvl1pPr marL="0" marR="0" lvl="0" indent="0" algn="ctr" rtl="0">
              <a:spcBef>
                <a:spcPts val="0"/>
              </a:spcBef>
              <a:buClr>
                <a:srgbClr val="FFFFFF"/>
              </a:buClr>
              <a:buFont typeface="Georgia"/>
              <a:buNone/>
              <a:defRPr sz="4200" b="0"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0477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bg>
      <p:bgPr>
        <a:solidFill>
          <a:schemeClr val="lt2"/>
        </a:solidFill>
        <a:effectLst/>
      </p:bgPr>
    </p:bg>
    <p:spTree>
      <p:nvGrpSpPr>
        <p:cNvPr id="1" name="Shape 85"/>
        <p:cNvGrpSpPr/>
        <p:nvPr/>
      </p:nvGrpSpPr>
      <p:grpSpPr>
        <a:xfrm>
          <a:off x="0" y="0"/>
          <a:ext cx="0" cy="0"/>
          <a:chOff x="0" y="0"/>
          <a:chExt cx="0" cy="0"/>
        </a:xfrm>
      </p:grpSpPr>
      <p:cxnSp>
        <p:nvCxnSpPr>
          <p:cNvPr id="86" name="Shape 86"/>
          <p:cNvCxnSpPr/>
          <p:nvPr/>
        </p:nvCxnSpPr>
        <p:spPr>
          <a:xfrm rot="10800000">
            <a:off x="4572000" y="2200274"/>
            <a:ext cx="0" cy="4187952"/>
          </a:xfrm>
          <a:prstGeom prst="straightConnector1">
            <a:avLst/>
          </a:prstGeom>
          <a:noFill/>
          <a:ln w="9525" cap="flat" cmpd="sng">
            <a:solidFill>
              <a:schemeClr val="dk2"/>
            </a:solidFill>
            <a:prstDash val="dash"/>
            <a:round/>
            <a:headEnd type="none" w="med" len="med"/>
            <a:tailEnd type="none" w="med" len="med"/>
          </a:ln>
        </p:spPr>
      </p:cxnSp>
      <p:sp>
        <p:nvSpPr>
          <p:cNvPr id="87" name="Shape 87"/>
          <p:cNvSpPr/>
          <p:nvPr/>
        </p:nvSpPr>
        <p:spPr>
          <a:xfrm>
            <a:off x="0" y="0"/>
            <a:ext cx="9144000" cy="14478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88" name="Shape 88"/>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89" name="Shape 89"/>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90" name="Shape 90"/>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91" name="Shape 91"/>
          <p:cNvSpPr/>
          <p:nvPr/>
        </p:nvSpPr>
        <p:spPr>
          <a:xfrm>
            <a:off x="152400" y="1371600"/>
            <a:ext cx="8833103" cy="914400"/>
          </a:xfrm>
          <a:prstGeom prst="rect">
            <a:avLst/>
          </a:prstGeom>
          <a:solidFill>
            <a:schemeClr val="accent1"/>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92" name="Shape 92"/>
          <p:cNvSpPr/>
          <p:nvPr/>
        </p:nvSpPr>
        <p:spPr>
          <a:xfrm>
            <a:off x="145922" y="6391655"/>
            <a:ext cx="8833103" cy="310896"/>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93" name="Shape 93"/>
          <p:cNvSpPr txBox="1">
            <a:spLocks noGrp="1"/>
          </p:cNvSpPr>
          <p:nvPr>
            <p:ph type="body" idx="1"/>
          </p:nvPr>
        </p:nvSpPr>
        <p:spPr>
          <a:xfrm>
            <a:off x="301752" y="1524000"/>
            <a:ext cx="4040187" cy="732974"/>
          </a:xfrm>
          <a:prstGeom prst="rect">
            <a:avLst/>
          </a:prstGeom>
          <a:noFill/>
          <a:ln>
            <a:noFill/>
          </a:ln>
          <a:effectLst>
            <a:outerShdw blurRad="50799" dist="25400" dir="5400000" rotWithShape="0">
              <a:srgbClr val="000000">
                <a:alpha val="34901"/>
              </a:srgbClr>
            </a:outerShdw>
          </a:effectLst>
        </p:spPr>
        <p:txBody>
          <a:bodyPr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rgbClr val="FFFFFF"/>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4" name="Shape 94"/>
          <p:cNvSpPr txBox="1">
            <a:spLocks noGrp="1"/>
          </p:cNvSpPr>
          <p:nvPr>
            <p:ph type="body" idx="2"/>
          </p:nvPr>
        </p:nvSpPr>
        <p:spPr>
          <a:xfrm>
            <a:off x="4791330" y="1524000"/>
            <a:ext cx="4041774" cy="731519"/>
          </a:xfrm>
          <a:prstGeom prst="rect">
            <a:avLst/>
          </a:prstGeom>
          <a:noFill/>
          <a:ln>
            <a:noFill/>
          </a:ln>
          <a:effectLst>
            <a:outerShdw blurRad="50799" dist="25400" dir="5400000" rotWithShape="0">
              <a:srgbClr val="000000">
                <a:alpha val="34901"/>
              </a:srgbClr>
            </a:outerShdw>
          </a:effectLst>
        </p:spPr>
        <p:txBody>
          <a:bodyPr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chemeClr val="dk1"/>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5" name="Shape 9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6" name="Shape 96"/>
          <p:cNvSpPr txBox="1">
            <a:spLocks noGrp="1"/>
          </p:cNvSpPr>
          <p:nvPr>
            <p:ph type="ftr" idx="11"/>
          </p:nvPr>
        </p:nvSpPr>
        <p:spPr>
          <a:xfrm>
            <a:off x="304800" y="6409944"/>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97" name="Shape 97"/>
          <p:cNvCxnSpPr/>
          <p:nvPr/>
        </p:nvCxnSpPr>
        <p:spPr>
          <a:xfrm>
            <a:off x="152400" y="1280159"/>
            <a:ext cx="8833103" cy="0"/>
          </a:xfrm>
          <a:prstGeom prst="straightConnector1">
            <a:avLst/>
          </a:prstGeom>
          <a:noFill/>
          <a:ln w="11425" cap="flat" cmpd="sng">
            <a:solidFill>
              <a:srgbClr val="7A9798"/>
            </a:solidFill>
            <a:prstDash val="dash"/>
            <a:round/>
            <a:headEnd type="none" w="med" len="med"/>
            <a:tailEnd type="none" w="med" len="med"/>
          </a:ln>
        </p:spPr>
      </p:cxnSp>
      <p:sp>
        <p:nvSpPr>
          <p:cNvPr id="98" name="Shape 98"/>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endParaRPr sz="1800">
              <a:latin typeface="Georgia"/>
              <a:ea typeface="Georgia"/>
              <a:cs typeface="Georgia"/>
              <a:sym typeface="Georgia"/>
            </a:endParaRPr>
          </a:p>
        </p:txBody>
      </p:sp>
      <p:sp>
        <p:nvSpPr>
          <p:cNvPr id="99" name="Shape 99"/>
          <p:cNvSpPr txBox="1">
            <a:spLocks noGrp="1"/>
          </p:cNvSpPr>
          <p:nvPr>
            <p:ph type="body" idx="3"/>
          </p:nvPr>
        </p:nvSpPr>
        <p:spPr>
          <a:xfrm>
            <a:off x="301752" y="2471383"/>
            <a:ext cx="4041648" cy="3818403"/>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00" name="Shape 100"/>
          <p:cNvSpPr txBox="1">
            <a:spLocks noGrp="1"/>
          </p:cNvSpPr>
          <p:nvPr>
            <p:ph type="body" idx="4"/>
          </p:nvPr>
        </p:nvSpPr>
        <p:spPr>
          <a:xfrm>
            <a:off x="4800600" y="2471383"/>
            <a:ext cx="4038599" cy="382219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01" name="Shape 101"/>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02" name="Shape 102"/>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03" name="Shape 103"/>
          <p:cNvSpPr txBox="1">
            <a:spLocks noGrp="1"/>
          </p:cNvSpPr>
          <p:nvPr>
            <p:ph type="sldNum" idx="12"/>
          </p:nvPr>
        </p:nvSpPr>
        <p:spPr>
          <a:xfrm>
            <a:off x="4343400" y="1042416"/>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
        <p:nvSpPr>
          <p:cNvPr id="104" name="Shape 104"/>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428690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105"/>
        <p:cNvGrpSpPr/>
        <p:nvPr/>
      </p:nvGrpSpPr>
      <p:grpSpPr>
        <a:xfrm>
          <a:off x="0" y="0"/>
          <a:ext cx="0" cy="0"/>
          <a:chOff x="0" y="0"/>
          <a:chExt cx="0" cy="0"/>
        </a:xfrm>
      </p:grpSpPr>
      <p:sp>
        <p:nvSpPr>
          <p:cNvPr id="106" name="Shape 106"/>
          <p:cNvSpPr/>
          <p:nvPr/>
        </p:nvSpPr>
        <p:spPr>
          <a:xfrm>
            <a:off x="152400" y="152400"/>
            <a:ext cx="8833103" cy="304799"/>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07" name="Shape 107"/>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08" name="Shape 108"/>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09" name="Shape 109"/>
          <p:cNvSpPr/>
          <p:nvPr/>
        </p:nvSpPr>
        <p:spPr>
          <a:xfrm>
            <a:off x="0" y="0"/>
            <a:ext cx="9144000" cy="118872"/>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10" name="Shape 110"/>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11" name="Shape 111"/>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12" name="Shape 112"/>
          <p:cNvSpPr txBox="1">
            <a:spLocks noGrp="1"/>
          </p:cNvSpPr>
          <p:nvPr>
            <p:ph type="title"/>
          </p:nvPr>
        </p:nvSpPr>
        <p:spPr>
          <a:xfrm>
            <a:off x="381000" y="914400"/>
            <a:ext cx="2362200" cy="990599"/>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Georgia"/>
              <a:buNone/>
              <a:defRPr sz="2200" b="1"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381000" y="1981200"/>
            <a:ext cx="2362200" cy="4144963"/>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81940" algn="l" rtl="0">
              <a:spcBef>
                <a:spcPts val="240"/>
              </a:spcBef>
              <a:buClr>
                <a:schemeClr val="accent2"/>
              </a:buClr>
              <a:buFont typeface="Noto Sans Symbols"/>
              <a:buNone/>
              <a:defRPr sz="1200" b="0" i="0" u="none" strike="noStrike" cap="none">
                <a:solidFill>
                  <a:schemeClr val="dk2"/>
                </a:solidFill>
                <a:latin typeface="Georgia"/>
                <a:ea typeface="Georgia"/>
                <a:cs typeface="Georgia"/>
                <a:sym typeface="Georgia"/>
              </a:defRPr>
            </a:lvl2pPr>
            <a:lvl3pPr marL="822960" marR="0" lvl="2" indent="-238760" algn="l" rtl="0">
              <a:spcBef>
                <a:spcPts val="200"/>
              </a:spcBef>
              <a:buClr>
                <a:schemeClr val="accent3"/>
              </a:buClr>
              <a:buFont typeface="Noto Sans Symbols"/>
              <a:buNone/>
              <a:defRPr sz="1000" b="0" i="0" u="none" strike="noStrike" cap="none">
                <a:solidFill>
                  <a:schemeClr val="dk1"/>
                </a:solidFill>
                <a:latin typeface="Georgia"/>
                <a:ea typeface="Georgia"/>
                <a:cs typeface="Georgia"/>
                <a:sym typeface="Georgia"/>
              </a:defRPr>
            </a:lvl3pPr>
            <a:lvl4pPr marL="1097280" marR="0" lvl="3" indent="-233680" algn="l" rtl="0">
              <a:spcBef>
                <a:spcPts val="180"/>
              </a:spcBef>
              <a:buClr>
                <a:schemeClr val="accent4"/>
              </a:buClr>
              <a:buFont typeface="Noto Sans Symbols"/>
              <a:buNone/>
              <a:defRPr sz="900" b="0" i="0" u="none" strike="noStrike" cap="none">
                <a:solidFill>
                  <a:schemeClr val="dk2"/>
                </a:solidFill>
                <a:latin typeface="Georgia"/>
                <a:ea typeface="Georgia"/>
                <a:cs typeface="Georgia"/>
                <a:sym typeface="Georgia"/>
              </a:defRPr>
            </a:lvl4pPr>
            <a:lvl5pPr marL="1371600" marR="0" lvl="4" indent="-228600" algn="l" rtl="0">
              <a:spcBef>
                <a:spcPts val="180"/>
              </a:spcBef>
              <a:buClr>
                <a:schemeClr val="accent5"/>
              </a:buClr>
              <a:buFont typeface="Georgia"/>
              <a:buNone/>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4" name="Shape 114"/>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endParaRPr sz="1800">
              <a:latin typeface="Georgia"/>
              <a:ea typeface="Georgia"/>
              <a:cs typeface="Georgia"/>
              <a:sym typeface="Georgia"/>
            </a:endParaRPr>
          </a:p>
        </p:txBody>
      </p:sp>
      <p:cxnSp>
        <p:nvCxnSpPr>
          <p:cNvPr id="115" name="Shape 115"/>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16" name="Shape 116"/>
          <p:cNvSpPr txBox="1">
            <a:spLocks noGrp="1"/>
          </p:cNvSpPr>
          <p:nvPr>
            <p:ph type="body" idx="2"/>
          </p:nvPr>
        </p:nvSpPr>
        <p:spPr>
          <a:xfrm>
            <a:off x="3124200" y="685800"/>
            <a:ext cx="5638800" cy="5410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7" name="Shape 117"/>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18" name="Shape 118"/>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19" name="Shape 119"/>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
        <p:nvSpPr>
          <p:cNvPr id="120" name="Shape 120"/>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21" name="Shape 12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22" name="Shape 122"/>
          <p:cNvSpPr txBox="1">
            <a:spLocks noGrp="1"/>
          </p:cNvSpPr>
          <p:nvPr>
            <p:ph type="ftr" idx="11"/>
          </p:nvPr>
        </p:nvSpPr>
        <p:spPr>
          <a:xfrm>
            <a:off x="301752" y="6410848"/>
            <a:ext cx="3383280"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226646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3"/>
        <p:cNvGrpSpPr/>
        <p:nvPr/>
      </p:nvGrpSpPr>
      <p:grpSpPr>
        <a:xfrm>
          <a:off x="0" y="0"/>
          <a:ext cx="0" cy="0"/>
          <a:chOff x="0" y="0"/>
          <a:chExt cx="0" cy="0"/>
        </a:xfrm>
      </p:grpSpPr>
      <p:cxnSp>
        <p:nvCxnSpPr>
          <p:cNvPr id="124" name="Shape 124"/>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25" name="Shape 125"/>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26" name="Shape 126"/>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27" name="Shape 127"/>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28" name="Shape 128"/>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29" name="Shape 129"/>
          <p:cNvSpPr/>
          <p:nvPr/>
        </p:nvSpPr>
        <p:spPr>
          <a:xfrm>
            <a:off x="152400" y="152400"/>
            <a:ext cx="8833103" cy="301752"/>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30" name="Shape 130"/>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31" name="Shape 131"/>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endParaRPr sz="1800">
              <a:latin typeface="Georgia"/>
              <a:ea typeface="Georgia"/>
              <a:cs typeface="Georgia"/>
              <a:sym typeface="Georgia"/>
            </a:endParaRPr>
          </a:p>
        </p:txBody>
      </p:sp>
      <p:sp>
        <p:nvSpPr>
          <p:cNvPr id="132" name="Shape 132"/>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33" name="Shape 133"/>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34" name="Shape 134"/>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
        <p:nvSpPr>
          <p:cNvPr id="135" name="Shape 135"/>
          <p:cNvSpPr txBox="1">
            <a:spLocks noGrp="1"/>
          </p:cNvSpPr>
          <p:nvPr>
            <p:ph type="title"/>
          </p:nvPr>
        </p:nvSpPr>
        <p:spPr>
          <a:xfrm>
            <a:off x="3000375" y="5029200"/>
            <a:ext cx="5867400" cy="1219199"/>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Georgia"/>
              <a:buNone/>
              <a:defRPr sz="2400" b="1" i="0" u="none" strike="noStrike" cap="none">
                <a:solidFill>
                  <a:schemeClr val="dk2"/>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a:spLocks noGrp="1"/>
          </p:cNvSpPr>
          <p:nvPr>
            <p:ph type="pic" idx="2"/>
          </p:nvPr>
        </p:nvSpPr>
        <p:spPr>
          <a:xfrm>
            <a:off x="3000375" y="609600"/>
            <a:ext cx="5867400" cy="4267199"/>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7" name="Shape 137"/>
          <p:cNvSpPr txBox="1">
            <a:spLocks noGrp="1"/>
          </p:cNvSpPr>
          <p:nvPr>
            <p:ph type="body" idx="1"/>
          </p:nvPr>
        </p:nvSpPr>
        <p:spPr>
          <a:xfrm>
            <a:off x="381000" y="990600"/>
            <a:ext cx="2438399" cy="5257799"/>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28600" algn="l" rtl="0">
              <a:spcBef>
                <a:spcPts val="240"/>
              </a:spcBef>
              <a:buClr>
                <a:schemeClr val="accent2"/>
              </a:buClr>
              <a:buSzPct val="70000"/>
              <a:buFont typeface="Noto Sans Symbols"/>
              <a:buChar char="○"/>
              <a:defRPr sz="1200" b="0" i="0" u="none" strike="noStrike" cap="none">
                <a:solidFill>
                  <a:schemeClr val="dk2"/>
                </a:solidFill>
                <a:latin typeface="Georgia"/>
                <a:ea typeface="Georgia"/>
                <a:cs typeface="Georgia"/>
                <a:sym typeface="Georgia"/>
              </a:defRPr>
            </a:lvl2pPr>
            <a:lvl3pPr marL="822960" marR="0" lvl="2" indent="-191135" algn="l" rtl="0">
              <a:spcBef>
                <a:spcPts val="200"/>
              </a:spcBef>
              <a:buClr>
                <a:schemeClr val="accent3"/>
              </a:buClr>
              <a:buSzPct val="75000"/>
              <a:buFont typeface="Noto Sans Symbols"/>
              <a:buChar char="•"/>
              <a:defRPr sz="1000" b="0" i="0" u="none" strike="noStrike" cap="none">
                <a:solidFill>
                  <a:schemeClr val="dk1"/>
                </a:solidFill>
                <a:latin typeface="Georgia"/>
                <a:ea typeface="Georgia"/>
                <a:cs typeface="Georgia"/>
                <a:sym typeface="Georgia"/>
              </a:defRPr>
            </a:lvl3pPr>
            <a:lvl4pPr marL="1097280" marR="0" lvl="3" indent="-193675" algn="l" rtl="0">
              <a:spcBef>
                <a:spcPts val="180"/>
              </a:spcBef>
              <a:buClr>
                <a:schemeClr val="accent4"/>
              </a:buClr>
              <a:buSzPct val="70000"/>
              <a:buFont typeface="Noto Sans Symbols"/>
              <a:buChar char="•"/>
              <a:defRPr sz="900" b="0" i="0" u="none" strike="noStrike" cap="none">
                <a:solidFill>
                  <a:schemeClr val="dk2"/>
                </a:solidFill>
                <a:latin typeface="Georgia"/>
                <a:ea typeface="Georgia"/>
                <a:cs typeface="Georgia"/>
                <a:sym typeface="Georgia"/>
              </a:defRPr>
            </a:lvl4pPr>
            <a:lvl5pPr marL="1371600" marR="0" lvl="4" indent="-171450" algn="l" rtl="0">
              <a:spcBef>
                <a:spcPts val="180"/>
              </a:spcBef>
              <a:buClr>
                <a:schemeClr val="accent5"/>
              </a:buClr>
              <a:buSzPct val="100000"/>
              <a:buFont typeface="Georgia"/>
              <a:buChar char="•"/>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8" name="Shape 138"/>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39" name="Shape 139"/>
          <p:cNvSpPr txBox="1">
            <a:spLocks noGrp="1"/>
          </p:cNvSpPr>
          <p:nvPr>
            <p:ph type="dt" idx="10"/>
          </p:nvPr>
        </p:nvSpPr>
        <p:spPr>
          <a:xfrm>
            <a:off x="5788151"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0" name="Shape 140"/>
          <p:cNvSpPr txBox="1">
            <a:spLocks noGrp="1"/>
          </p:cNvSpPr>
          <p:nvPr>
            <p:ph type="ftr" idx="11"/>
          </p:nvPr>
        </p:nvSpPr>
        <p:spPr>
          <a:xfrm>
            <a:off x="301752" y="6410848"/>
            <a:ext cx="3584447"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3365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3"/>
        <p:cNvGrpSpPr/>
        <p:nvPr/>
      </p:nvGrpSpPr>
      <p:grpSpPr>
        <a:xfrm>
          <a:off x="0" y="0"/>
          <a:ext cx="0" cy="0"/>
          <a:chOff x="0" y="0"/>
          <a:chExt cx="0" cy="0"/>
        </a:xfrm>
      </p:grpSpPr>
      <p:cxnSp>
        <p:nvCxnSpPr>
          <p:cNvPr id="124" name="Shape 124"/>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25" name="Shape 125"/>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6" name="Shape 126"/>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7" name="Shape 127"/>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8" name="Shape 128"/>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9" name="Shape 129"/>
          <p:cNvSpPr/>
          <p:nvPr/>
        </p:nvSpPr>
        <p:spPr>
          <a:xfrm>
            <a:off x="152400" y="152400"/>
            <a:ext cx="8833103" cy="30175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0" name="Shape 130"/>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1" name="Shape 131"/>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2" name="Shape 132"/>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3" name="Shape 133"/>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4" name="Shape 134"/>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35" name="Shape 135"/>
          <p:cNvSpPr txBox="1">
            <a:spLocks noGrp="1"/>
          </p:cNvSpPr>
          <p:nvPr>
            <p:ph type="title"/>
          </p:nvPr>
        </p:nvSpPr>
        <p:spPr>
          <a:xfrm>
            <a:off x="3000375" y="5029200"/>
            <a:ext cx="5867400" cy="1219199"/>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Georgia"/>
              <a:buNone/>
              <a:defRPr sz="2400" b="1" i="0" u="none" strike="noStrike" cap="none">
                <a:solidFill>
                  <a:schemeClr val="dk2"/>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a:spLocks noGrp="1"/>
          </p:cNvSpPr>
          <p:nvPr>
            <p:ph type="pic" idx="2"/>
          </p:nvPr>
        </p:nvSpPr>
        <p:spPr>
          <a:xfrm>
            <a:off x="3000375" y="609600"/>
            <a:ext cx="5867400" cy="4267199"/>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7" name="Shape 137"/>
          <p:cNvSpPr txBox="1">
            <a:spLocks noGrp="1"/>
          </p:cNvSpPr>
          <p:nvPr>
            <p:ph type="body" idx="1"/>
          </p:nvPr>
        </p:nvSpPr>
        <p:spPr>
          <a:xfrm>
            <a:off x="381000" y="990600"/>
            <a:ext cx="2438399" cy="5257799"/>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28600" algn="l" rtl="0">
              <a:spcBef>
                <a:spcPts val="240"/>
              </a:spcBef>
              <a:buClr>
                <a:schemeClr val="accent2"/>
              </a:buClr>
              <a:buSzPct val="70000"/>
              <a:buFont typeface="Noto Sans Symbols"/>
              <a:buChar char="○"/>
              <a:defRPr sz="1200" b="0" i="0" u="none" strike="noStrike" cap="none">
                <a:solidFill>
                  <a:schemeClr val="dk2"/>
                </a:solidFill>
                <a:latin typeface="Georgia"/>
                <a:ea typeface="Georgia"/>
                <a:cs typeface="Georgia"/>
                <a:sym typeface="Georgia"/>
              </a:defRPr>
            </a:lvl2pPr>
            <a:lvl3pPr marL="822960" marR="0" lvl="2" indent="-191135" algn="l" rtl="0">
              <a:spcBef>
                <a:spcPts val="200"/>
              </a:spcBef>
              <a:buClr>
                <a:schemeClr val="accent3"/>
              </a:buClr>
              <a:buSzPct val="75000"/>
              <a:buFont typeface="Noto Sans Symbols"/>
              <a:buChar char="•"/>
              <a:defRPr sz="1000" b="0" i="0" u="none" strike="noStrike" cap="none">
                <a:solidFill>
                  <a:schemeClr val="dk1"/>
                </a:solidFill>
                <a:latin typeface="Georgia"/>
                <a:ea typeface="Georgia"/>
                <a:cs typeface="Georgia"/>
                <a:sym typeface="Georgia"/>
              </a:defRPr>
            </a:lvl3pPr>
            <a:lvl4pPr marL="1097280" marR="0" lvl="3" indent="-193675" algn="l" rtl="0">
              <a:spcBef>
                <a:spcPts val="180"/>
              </a:spcBef>
              <a:buClr>
                <a:schemeClr val="accent4"/>
              </a:buClr>
              <a:buSzPct val="70000"/>
              <a:buFont typeface="Noto Sans Symbols"/>
              <a:buChar char="•"/>
              <a:defRPr sz="900" b="0" i="0" u="none" strike="noStrike" cap="none">
                <a:solidFill>
                  <a:schemeClr val="dk2"/>
                </a:solidFill>
                <a:latin typeface="Georgia"/>
                <a:ea typeface="Georgia"/>
                <a:cs typeface="Georgia"/>
                <a:sym typeface="Georgia"/>
              </a:defRPr>
            </a:lvl4pPr>
            <a:lvl5pPr marL="1371600" marR="0" lvl="4" indent="-171450" algn="l" rtl="0">
              <a:spcBef>
                <a:spcPts val="180"/>
              </a:spcBef>
              <a:buClr>
                <a:schemeClr val="accent5"/>
              </a:buClr>
              <a:buSzPct val="100000"/>
              <a:buFont typeface="Georgia"/>
              <a:buChar char="•"/>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8" name="Shape 138"/>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9" name="Shape 139"/>
          <p:cNvSpPr txBox="1">
            <a:spLocks noGrp="1"/>
          </p:cNvSpPr>
          <p:nvPr>
            <p:ph type="dt" idx="10"/>
          </p:nvPr>
        </p:nvSpPr>
        <p:spPr>
          <a:xfrm>
            <a:off x="5788151"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0" name="Shape 140"/>
          <p:cNvSpPr txBox="1">
            <a:spLocks noGrp="1"/>
          </p:cNvSpPr>
          <p:nvPr>
            <p:ph type="ftr" idx="11"/>
          </p:nvPr>
        </p:nvSpPr>
        <p:spPr>
          <a:xfrm>
            <a:off x="301752" y="6410848"/>
            <a:ext cx="3584447"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2"/>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3" name="Shape 143"/>
          <p:cNvSpPr txBox="1">
            <a:spLocks noGrp="1"/>
          </p:cNvSpPr>
          <p:nvPr>
            <p:ph type="body" idx="1"/>
          </p:nvPr>
        </p:nvSpPr>
        <p:spPr>
          <a:xfrm rot="5400000">
            <a:off x="2269236" y="-443483"/>
            <a:ext cx="4599431" cy="8534399"/>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44" name="Shape 144"/>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5" name="Shape 145"/>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6" name="Shape 146"/>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Tree>
    <p:extLst>
      <p:ext uri="{BB962C8B-B14F-4D97-AF65-F5344CB8AC3E}">
        <p14:creationId xmlns:p14="http://schemas.microsoft.com/office/powerpoint/2010/main" val="1611949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2"/>
        </a:solidFill>
        <a:effectLst/>
      </p:bgPr>
    </p:bg>
    <p:spTree>
      <p:nvGrpSpPr>
        <p:cNvPr id="1" name="Shape 147"/>
        <p:cNvGrpSpPr/>
        <p:nvPr/>
      </p:nvGrpSpPr>
      <p:grpSpPr>
        <a:xfrm>
          <a:off x="0" y="0"/>
          <a:ext cx="0" cy="0"/>
          <a:chOff x="0" y="0"/>
          <a:chExt cx="0" cy="0"/>
        </a:xfrm>
      </p:grpSpPr>
      <p:sp>
        <p:nvSpPr>
          <p:cNvPr id="148" name="Shape 148"/>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49" name="Shape 149"/>
          <p:cNvSpPr/>
          <p:nvPr/>
        </p:nvSpPr>
        <p:spPr>
          <a:xfrm>
            <a:off x="7010400" y="0"/>
            <a:ext cx="21335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50" name="Shape 150"/>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51" name="Shape 151"/>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52" name="Shape 152"/>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53" name="Shape 153"/>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endParaRPr sz="1800">
              <a:latin typeface="Georgia"/>
              <a:ea typeface="Georgia"/>
              <a:cs typeface="Georgia"/>
              <a:sym typeface="Georgia"/>
            </a:endParaRPr>
          </a:p>
        </p:txBody>
      </p:sp>
      <p:cxnSp>
        <p:nvCxnSpPr>
          <p:cNvPr id="154" name="Shape 154"/>
          <p:cNvCxnSpPr/>
          <p:nvPr/>
        </p:nvCxnSpPr>
        <p:spPr>
          <a:xfrm rot="5400000">
            <a:off x="4021835" y="3278124"/>
            <a:ext cx="6245352" cy="0"/>
          </a:xfrm>
          <a:prstGeom prst="straightConnector1">
            <a:avLst/>
          </a:prstGeom>
          <a:noFill/>
          <a:ln w="9525" cap="flat" cmpd="sng">
            <a:solidFill>
              <a:srgbClr val="7A9798"/>
            </a:solidFill>
            <a:prstDash val="dash"/>
            <a:round/>
            <a:headEnd type="none" w="med" len="med"/>
            <a:tailEnd type="none" w="med" len="med"/>
          </a:ln>
        </p:spPr>
      </p:cxnSp>
      <p:sp>
        <p:nvSpPr>
          <p:cNvPr id="155" name="Shape 155"/>
          <p:cNvSpPr/>
          <p:nvPr/>
        </p:nvSpPr>
        <p:spPr>
          <a:xfrm>
            <a:off x="6839711" y="2925763"/>
            <a:ext cx="609599" cy="609599"/>
          </a:xfrm>
          <a:prstGeom prst="ellipse">
            <a:avLst/>
          </a:prstGeom>
          <a:solidFill>
            <a:srgbClr val="FFFFFF"/>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56" name="Shape 156"/>
          <p:cNvSpPr/>
          <p:nvPr/>
        </p:nvSpPr>
        <p:spPr>
          <a:xfrm>
            <a:off x="6934200" y="302025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157" name="Shape 157"/>
          <p:cNvSpPr txBox="1">
            <a:spLocks noGrp="1"/>
          </p:cNvSpPr>
          <p:nvPr>
            <p:ph type="sldNum" idx="12"/>
          </p:nvPr>
        </p:nvSpPr>
        <p:spPr>
          <a:xfrm>
            <a:off x="6915911" y="3009900"/>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
        <p:nvSpPr>
          <p:cNvPr id="158" name="Shape 158"/>
          <p:cNvSpPr txBox="1">
            <a:spLocks noGrp="1"/>
          </p:cNvSpPr>
          <p:nvPr>
            <p:ph type="body" idx="1"/>
          </p:nvPr>
        </p:nvSpPr>
        <p:spPr>
          <a:xfrm rot="5400000">
            <a:off x="670716" y="-61117"/>
            <a:ext cx="5821365" cy="6553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59" name="Shape 159"/>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0" name="Shape 160"/>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1" name="Shape 161"/>
          <p:cNvSpPr txBox="1">
            <a:spLocks noGrp="1"/>
          </p:cNvSpPr>
          <p:nvPr>
            <p:ph type="title"/>
          </p:nvPr>
        </p:nvSpPr>
        <p:spPr>
          <a:xfrm rot="5400000">
            <a:off x="5189537" y="2506663"/>
            <a:ext cx="5851525" cy="1447800"/>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9410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2"/>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3" name="Shape 143"/>
          <p:cNvSpPr txBox="1">
            <a:spLocks noGrp="1"/>
          </p:cNvSpPr>
          <p:nvPr>
            <p:ph type="body" idx="1"/>
          </p:nvPr>
        </p:nvSpPr>
        <p:spPr>
          <a:xfrm rot="5400000">
            <a:off x="2269236" y="-443483"/>
            <a:ext cx="4599431" cy="8534399"/>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44" name="Shape 144"/>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5" name="Shape 145"/>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6" name="Shape 146"/>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2"/>
        </a:solidFill>
        <a:effectLst/>
      </p:bgPr>
    </p:bg>
    <p:spTree>
      <p:nvGrpSpPr>
        <p:cNvPr id="1" name="Shape 147"/>
        <p:cNvGrpSpPr/>
        <p:nvPr/>
      </p:nvGrpSpPr>
      <p:grpSpPr>
        <a:xfrm>
          <a:off x="0" y="0"/>
          <a:ext cx="0" cy="0"/>
          <a:chOff x="0" y="0"/>
          <a:chExt cx="0" cy="0"/>
        </a:xfrm>
      </p:grpSpPr>
      <p:sp>
        <p:nvSpPr>
          <p:cNvPr id="148" name="Shape 148"/>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9" name="Shape 149"/>
          <p:cNvSpPr/>
          <p:nvPr/>
        </p:nvSpPr>
        <p:spPr>
          <a:xfrm>
            <a:off x="7010400" y="0"/>
            <a:ext cx="21335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0" name="Shape 150"/>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1" name="Shape 151"/>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2" name="Shape 152"/>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3" name="Shape 153"/>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54" name="Shape 154"/>
          <p:cNvCxnSpPr/>
          <p:nvPr/>
        </p:nvCxnSpPr>
        <p:spPr>
          <a:xfrm rot="5400000">
            <a:off x="4021835" y="3278124"/>
            <a:ext cx="6245352" cy="0"/>
          </a:xfrm>
          <a:prstGeom prst="straightConnector1">
            <a:avLst/>
          </a:prstGeom>
          <a:noFill/>
          <a:ln w="9525" cap="flat" cmpd="sng">
            <a:solidFill>
              <a:srgbClr val="7A9798"/>
            </a:solidFill>
            <a:prstDash val="dash"/>
            <a:round/>
            <a:headEnd type="none" w="med" len="med"/>
            <a:tailEnd type="none" w="med" len="med"/>
          </a:ln>
        </p:spPr>
      </p:cxnSp>
      <p:sp>
        <p:nvSpPr>
          <p:cNvPr id="155" name="Shape 155"/>
          <p:cNvSpPr/>
          <p:nvPr/>
        </p:nvSpPr>
        <p:spPr>
          <a:xfrm>
            <a:off x="6839711" y="2925763"/>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56" name="Shape 156"/>
          <p:cNvSpPr/>
          <p:nvPr/>
        </p:nvSpPr>
        <p:spPr>
          <a:xfrm>
            <a:off x="6934200" y="302025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57" name="Shape 157"/>
          <p:cNvSpPr txBox="1">
            <a:spLocks noGrp="1"/>
          </p:cNvSpPr>
          <p:nvPr>
            <p:ph type="sldNum" idx="12"/>
          </p:nvPr>
        </p:nvSpPr>
        <p:spPr>
          <a:xfrm>
            <a:off x="6915911" y="300990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58" name="Shape 158"/>
          <p:cNvSpPr txBox="1">
            <a:spLocks noGrp="1"/>
          </p:cNvSpPr>
          <p:nvPr>
            <p:ph type="body" idx="1"/>
          </p:nvPr>
        </p:nvSpPr>
        <p:spPr>
          <a:xfrm rot="5400000">
            <a:off x="670716" y="-61117"/>
            <a:ext cx="5821365" cy="6553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59" name="Shape 159"/>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0" name="Shape 160"/>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1" name="Shape 161"/>
          <p:cNvSpPr txBox="1">
            <a:spLocks noGrp="1"/>
          </p:cNvSpPr>
          <p:nvPr>
            <p:ph type="title"/>
          </p:nvPr>
        </p:nvSpPr>
        <p:spPr>
          <a:xfrm rot="5400000">
            <a:off x="5189537" y="2506663"/>
            <a:ext cx="5851525" cy="1447800"/>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EAF7A13-0651-4CB5-AD45-53835DD419D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6354566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EAF7A13-0651-4CB5-AD45-53835DD419D7}" type="slidenum">
              <a:rPr lang="en-US" smtClean="0"/>
              <a:pPr/>
              <a:t>‹#›</a:t>
            </a:fld>
            <a:endParaRPr lang="en-US"/>
          </a:p>
        </p:txBody>
      </p:sp>
    </p:spTree>
    <p:extLst>
      <p:ext uri="{BB962C8B-B14F-4D97-AF65-F5344CB8AC3E}">
        <p14:creationId xmlns:p14="http://schemas.microsoft.com/office/powerpoint/2010/main" val="124311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D764B8B-F1FB-4EE5-A159-10814A37FF80}" type="datetimeFigureOut">
              <a:rPr lang="en-US" smtClean="0"/>
              <a:pPr/>
              <a:t>11/16/2016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AF7A13-0651-4CB5-AD45-53835DD419D7}"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5625761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 name="Shape 11"/>
          <p:cNvSpPr/>
          <p:nvPr/>
        </p:nvSpPr>
        <p:spPr>
          <a:xfrm>
            <a:off x="0" y="0"/>
            <a:ext cx="9144000" cy="1393371"/>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 name="Shape 12"/>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 name="Shape 13"/>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 name="Shape 14"/>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 name="Shape 1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 name="Shape 1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7" name="Shape 17"/>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8" name="Shape 18"/>
          <p:cNvCxnSpPr/>
          <p:nvPr/>
        </p:nvCxnSpPr>
        <p:spPr>
          <a:xfrm>
            <a:off x="152400" y="1276742"/>
            <a:ext cx="8833103" cy="0"/>
          </a:xfrm>
          <a:prstGeom prst="straightConnector1">
            <a:avLst/>
          </a:prstGeom>
          <a:noFill/>
          <a:ln w="9525" cap="flat" cmpd="sng">
            <a:solidFill>
              <a:srgbClr val="7A9798"/>
            </a:solidFill>
            <a:prstDash val="dash"/>
            <a:round/>
            <a:headEnd type="none" w="med" len="med"/>
            <a:tailEnd type="none" w="med" len="med"/>
          </a:ln>
        </p:spPr>
      </p:cxnSp>
      <p:sp>
        <p:nvSpPr>
          <p:cNvPr id="19" name="Shape 19"/>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0" name="Shape 20"/>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1" name="Shape 21"/>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b="0" u="none">
                <a:solidFill>
                  <a:srgbClr val="7A9798"/>
                </a:solidFill>
                <a:latin typeface="Georgia"/>
                <a:ea typeface="Georgia"/>
                <a:cs typeface="Georgia"/>
                <a:sym typeface="Georgia"/>
              </a:rPr>
              <a:t>‹#›</a:t>
            </a:fld>
            <a:endParaRPr lang="en-US" sz="1600" b="0" u="none">
              <a:solidFill>
                <a:srgbClr val="7A9798"/>
              </a:solidFill>
              <a:latin typeface="Georgia"/>
              <a:ea typeface="Georgia"/>
              <a:cs typeface="Georgia"/>
              <a:sym typeface="Georgia"/>
            </a:endParaRPr>
          </a:p>
        </p:txBody>
      </p:sp>
      <p:sp>
        <p:nvSpPr>
          <p:cNvPr id="22" name="Shape 2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301752" y="1524000"/>
            <a:ext cx="8534399" cy="459943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5" r:id="rId3"/>
    <p:sldLayoutId id="2147483656" r:id="rId4"/>
    <p:sldLayoutId id="2147483657" r:id="rId5"/>
    <p:sldLayoutId id="2147483658" r:id="rId6"/>
    <p:sldLayoutId id="2147483733" r:id="rId7"/>
    <p:sldLayoutId id="214748373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D764B8B-F1FB-4EE5-A159-10814A37FF80}" type="datetimeFigureOut">
              <a:rPr lang="en-US" kern="1200" smtClean="0">
                <a:latin typeface="Georgia"/>
                <a:ea typeface="+mn-ea"/>
                <a:cs typeface="+mn-cs"/>
              </a:rPr>
              <a:pPr/>
              <a:t>11/16/2016</a:t>
            </a:fld>
            <a:endParaRPr lang="en-US" kern="1200">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kern="1200">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EAF7A13-0651-4CB5-AD45-53835DD419D7}" type="slidenum">
              <a:rPr lang="en-US" kern="1200" smtClean="0">
                <a:solidFill>
                  <a:srgbClr val="8CADAE">
                    <a:shade val="75000"/>
                  </a:srgbClr>
                </a:solidFill>
                <a:latin typeface="Georgia"/>
                <a:ea typeface="+mn-ea"/>
                <a:cs typeface="+mn-cs"/>
              </a:rPr>
              <a:pPr/>
              <a:t>‹#›</a:t>
            </a:fld>
            <a:endParaRPr lang="en-US" kern="1200">
              <a:solidFill>
                <a:srgbClr val="8CADAE">
                  <a:shade val="75000"/>
                </a:srgbClr>
              </a:solidFill>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80025208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D764B8B-F1FB-4EE5-A159-10814A37FF80}" type="datetimeFigureOut">
              <a:rPr lang="en-US" kern="1200" smtClean="0">
                <a:latin typeface="Georgia"/>
                <a:ea typeface="+mn-ea"/>
                <a:cs typeface="+mn-cs"/>
              </a:rPr>
              <a:pPr/>
              <a:t>11/16/2016</a:t>
            </a:fld>
            <a:endParaRPr lang="en-US" kern="1200">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kern="1200">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kern="1200" dirty="0">
              <a:solidFill>
                <a:prstClr val="black"/>
              </a:solidFill>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kern="1200">
              <a:solidFill>
                <a:prstClr val="black"/>
              </a:solidFill>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EAF7A13-0651-4CB5-AD45-53835DD419D7}" type="slidenum">
              <a:rPr lang="en-US" kern="1200" smtClean="0">
                <a:solidFill>
                  <a:srgbClr val="8CADAE">
                    <a:shade val="75000"/>
                  </a:srgbClr>
                </a:solidFill>
                <a:latin typeface="Georgia"/>
                <a:ea typeface="+mn-ea"/>
                <a:cs typeface="+mn-cs"/>
              </a:rPr>
              <a:pPr/>
              <a:t>‹#›</a:t>
            </a:fld>
            <a:endParaRPr lang="en-US" kern="1200">
              <a:solidFill>
                <a:srgbClr val="8CADAE">
                  <a:shade val="75000"/>
                </a:srgbClr>
              </a:solidFill>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4672996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1" name="Shape 11"/>
          <p:cNvSpPr/>
          <p:nvPr/>
        </p:nvSpPr>
        <p:spPr>
          <a:xfrm>
            <a:off x="0" y="0"/>
            <a:ext cx="9144000" cy="1393371"/>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2" name="Shape 12"/>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3" name="Shape 13"/>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4" name="Shape 14"/>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endParaRPr sz="1800">
              <a:latin typeface="Georgia"/>
              <a:ea typeface="Georgia"/>
              <a:cs typeface="Georgia"/>
              <a:sym typeface="Georgia"/>
            </a:endParaRPr>
          </a:p>
        </p:txBody>
      </p:sp>
      <p:sp>
        <p:nvSpPr>
          <p:cNvPr id="15" name="Shape 1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 name="Shape 1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7" name="Shape 17"/>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endParaRPr sz="1800">
              <a:latin typeface="Georgia"/>
              <a:ea typeface="Georgia"/>
              <a:cs typeface="Georgia"/>
              <a:sym typeface="Georgia"/>
            </a:endParaRPr>
          </a:p>
        </p:txBody>
      </p:sp>
      <p:cxnSp>
        <p:nvCxnSpPr>
          <p:cNvPr id="18" name="Shape 18"/>
          <p:cNvCxnSpPr/>
          <p:nvPr/>
        </p:nvCxnSpPr>
        <p:spPr>
          <a:xfrm>
            <a:off x="152400" y="1276742"/>
            <a:ext cx="8833103" cy="0"/>
          </a:xfrm>
          <a:prstGeom prst="straightConnector1">
            <a:avLst/>
          </a:prstGeom>
          <a:noFill/>
          <a:ln w="9525" cap="flat" cmpd="sng">
            <a:solidFill>
              <a:srgbClr val="7A9798"/>
            </a:solidFill>
            <a:prstDash val="dash"/>
            <a:round/>
            <a:headEnd type="none" w="med" len="med"/>
            <a:tailEnd type="none" w="med" len="med"/>
          </a:ln>
        </p:spPr>
      </p:cxnSp>
      <p:sp>
        <p:nvSpPr>
          <p:cNvPr id="19" name="Shape 19"/>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20" name="Shape 20"/>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21" name="Shape 21"/>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7A9798"/>
                </a:solidFill>
                <a:latin typeface="Georgia"/>
                <a:ea typeface="Georgia"/>
                <a:cs typeface="Georgia"/>
                <a:sym typeface="Georgia"/>
              </a:rPr>
              <a:pPr algn="ctr">
                <a:buSzPct val="25000"/>
              </a:pPr>
              <a:t>‹#›</a:t>
            </a:fld>
            <a:endParaRPr lang="en-US" sz="1600">
              <a:solidFill>
                <a:srgbClr val="7A9798"/>
              </a:solidFill>
              <a:latin typeface="Georgia"/>
              <a:ea typeface="Georgia"/>
              <a:cs typeface="Georgia"/>
              <a:sym typeface="Georgia"/>
            </a:endParaRPr>
          </a:p>
        </p:txBody>
      </p:sp>
      <p:sp>
        <p:nvSpPr>
          <p:cNvPr id="22" name="Shape 2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301752" y="1524000"/>
            <a:ext cx="8534399" cy="459943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761912942"/>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2994" y="3657600"/>
            <a:ext cx="7854696" cy="1752600"/>
          </a:xfrm>
        </p:spPr>
        <p:txBody>
          <a:bodyPr>
            <a:normAutofit/>
          </a:bodyPr>
          <a:lstStyle/>
          <a:p>
            <a:r>
              <a:rPr lang="en-US" dirty="0" smtClean="0"/>
              <a:t>Zoë P. Johnson, NOAA Chesapeake Bay Office</a:t>
            </a:r>
          </a:p>
          <a:p>
            <a:r>
              <a:rPr lang="en-US" dirty="0" smtClean="0"/>
              <a:t>Mark Bennett, USGS  </a:t>
            </a:r>
          </a:p>
        </p:txBody>
      </p:sp>
      <p:sp>
        <p:nvSpPr>
          <p:cNvPr id="2" name="Title 1"/>
          <p:cNvSpPr>
            <a:spLocks noGrp="1"/>
          </p:cNvSpPr>
          <p:nvPr>
            <p:ph type="ctrTitle"/>
          </p:nvPr>
        </p:nvSpPr>
        <p:spPr/>
        <p:txBody>
          <a:bodyPr>
            <a:normAutofit fontScale="90000"/>
          </a:bodyPr>
          <a:lstStyle/>
          <a:p>
            <a:r>
              <a:rPr lang="en-US" dirty="0" smtClean="0"/>
              <a:t>CBP Climate Resiliency Management Strategy: From Development to Implementation</a:t>
            </a:r>
            <a:endParaRPr lang="en-US" i="1" dirty="0"/>
          </a:p>
        </p:txBody>
      </p:sp>
      <p:pic>
        <p:nvPicPr>
          <p:cNvPr id="4" name="Shape 196"/>
          <p:cNvPicPr preferRelativeResize="0"/>
          <p:nvPr/>
        </p:nvPicPr>
        <p:blipFill>
          <a:blip r:embed="rId2" cstate="screen">
            <a:alphaModFix/>
          </a:blip>
          <a:stretch>
            <a:fillRect/>
          </a:stretch>
        </p:blipFill>
        <p:spPr>
          <a:xfrm>
            <a:off x="7325710" y="5174092"/>
            <a:ext cx="1448624" cy="1120300"/>
          </a:xfrm>
          <a:prstGeom prst="rect">
            <a:avLst/>
          </a:prstGeom>
          <a:noFill/>
          <a:ln>
            <a:noFill/>
          </a:ln>
        </p:spPr>
      </p:pic>
      <p:sp>
        <p:nvSpPr>
          <p:cNvPr id="7" name="TextBox 6"/>
          <p:cNvSpPr txBox="1"/>
          <p:nvPr/>
        </p:nvSpPr>
        <p:spPr>
          <a:xfrm>
            <a:off x="4572000" y="4648200"/>
            <a:ext cx="3886200" cy="430887"/>
          </a:xfrm>
          <a:prstGeom prst="rect">
            <a:avLst/>
          </a:prstGeom>
          <a:noFill/>
        </p:spPr>
        <p:txBody>
          <a:bodyPr wrap="square" rtlCol="0">
            <a:spAutoFit/>
          </a:bodyPr>
          <a:lstStyle/>
          <a:p>
            <a:pPr algn="r"/>
            <a:r>
              <a:rPr lang="en-US" sz="2200" dirty="0" smtClean="0">
                <a:latin typeface="+mj-lt"/>
              </a:rPr>
              <a:t>November 16, 2016</a:t>
            </a:r>
            <a:endParaRPr lang="en-US" sz="2200" dirty="0">
              <a:latin typeface="+mj-lt"/>
            </a:endParaRPr>
          </a:p>
        </p:txBody>
      </p:sp>
      <p:sp>
        <p:nvSpPr>
          <p:cNvPr id="5" name="Rectangle 4"/>
          <p:cNvSpPr/>
          <p:nvPr/>
        </p:nvSpPr>
        <p:spPr>
          <a:xfrm>
            <a:off x="1311275" y="6348920"/>
            <a:ext cx="6521450" cy="338554"/>
          </a:xfrm>
          <a:prstGeom prst="rect">
            <a:avLst/>
          </a:prstGeom>
        </p:spPr>
        <p:txBody>
          <a:bodyPr wrap="square">
            <a:spAutoFit/>
          </a:bodyPr>
          <a:lstStyle/>
          <a:p>
            <a:pPr lvl="0" algn="ctr">
              <a:spcBef>
                <a:spcPct val="20000"/>
              </a:spcBef>
              <a:buClr>
                <a:srgbClr val="D16349"/>
              </a:buClr>
              <a:buSzPct val="85000"/>
            </a:pPr>
            <a:r>
              <a:rPr lang="en-US" sz="1600" b="1" cap="all" spc="250" dirty="0" smtClean="0">
                <a:solidFill>
                  <a:srgbClr val="646B86"/>
                </a:solidFill>
              </a:rPr>
              <a:t>Citizen’s Advisory Committee </a:t>
            </a:r>
            <a:endParaRPr lang="en-US" sz="1600" b="1" cap="all" spc="250" dirty="0">
              <a:solidFill>
                <a:srgbClr val="646B86"/>
              </a:solidFill>
            </a:endParaRPr>
          </a:p>
        </p:txBody>
      </p:sp>
    </p:spTree>
    <p:extLst>
      <p:ext uri="{BB962C8B-B14F-4D97-AF65-F5344CB8AC3E}">
        <p14:creationId xmlns:p14="http://schemas.microsoft.com/office/powerpoint/2010/main" val="360732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Autofit/>
          </a:bodyPr>
          <a:lstStyle/>
          <a:p>
            <a:pPr algn="ctr"/>
            <a:r>
              <a:rPr lang="en-US" sz="2800" b="1" dirty="0" smtClean="0"/>
              <a:t>Climate Change &amp; the TMDL</a:t>
            </a:r>
            <a:br>
              <a:rPr lang="en-US" sz="2800" b="1" dirty="0" smtClean="0"/>
            </a:br>
            <a:r>
              <a:rPr lang="en-US" sz="2800" b="1" dirty="0" smtClean="0"/>
              <a:t>Mid-Point Assessment</a:t>
            </a:r>
            <a:endParaRPr lang="en-US" sz="2800" dirty="0"/>
          </a:p>
        </p:txBody>
      </p:sp>
      <p:sp>
        <p:nvSpPr>
          <p:cNvPr id="3" name="Content Placeholder 2"/>
          <p:cNvSpPr>
            <a:spLocks noGrp="1"/>
          </p:cNvSpPr>
          <p:nvPr>
            <p:ph sz="half" idx="1"/>
          </p:nvPr>
        </p:nvSpPr>
        <p:spPr>
          <a:xfrm>
            <a:off x="381000" y="1524000"/>
            <a:ext cx="3962400" cy="4739640"/>
          </a:xfrm>
        </p:spPr>
        <p:txBody>
          <a:bodyPr>
            <a:normAutofit fontScale="25000" lnSpcReduction="20000"/>
          </a:bodyPr>
          <a:lstStyle/>
          <a:p>
            <a:r>
              <a:rPr lang="en-US" sz="8000" dirty="0" smtClean="0"/>
              <a:t>Assess how  climate change may affect  current water quality standards (i.e., nutrient and sediment source loads over time )</a:t>
            </a:r>
          </a:p>
          <a:p>
            <a:pPr lvl="1"/>
            <a:r>
              <a:rPr lang="en-US" sz="8000" dirty="0" smtClean="0"/>
              <a:t>Precipitation change (increased volume and intensity)</a:t>
            </a:r>
          </a:p>
          <a:p>
            <a:pPr lvl="1"/>
            <a:r>
              <a:rPr lang="en-US" sz="8000" dirty="0" smtClean="0"/>
              <a:t>Temperature increase (air and water)</a:t>
            </a:r>
          </a:p>
          <a:p>
            <a:pPr lvl="1"/>
            <a:r>
              <a:rPr lang="en-US" sz="8000" dirty="0" smtClean="0"/>
              <a:t>Sea level rise (hydrodynamics and impacts to beneficial resources (i.e., wetlands)</a:t>
            </a:r>
          </a:p>
          <a:p>
            <a:pPr lvl="1"/>
            <a:endParaRPr lang="en-US" sz="8000" dirty="0" smtClean="0"/>
          </a:p>
          <a:p>
            <a:r>
              <a:rPr lang="en-US" sz="8000" dirty="0" smtClean="0"/>
              <a:t>Evaluate climate impacts on the effectiveness of existing water quality BMPs over time</a:t>
            </a:r>
          </a:p>
          <a:p>
            <a:endParaRPr lang="en-US" sz="6400" dirty="0" smtClean="0"/>
          </a:p>
        </p:txBody>
      </p:sp>
      <p:sp>
        <p:nvSpPr>
          <p:cNvPr id="4" name="Content Placeholder 3"/>
          <p:cNvSpPr>
            <a:spLocks noGrp="1"/>
          </p:cNvSpPr>
          <p:nvPr>
            <p:ph sz="half" idx="2"/>
          </p:nvPr>
        </p:nvSpPr>
        <p:spPr>
          <a:xfrm>
            <a:off x="4724400" y="1447800"/>
            <a:ext cx="4191000" cy="5029200"/>
          </a:xfrm>
        </p:spPr>
        <p:txBody>
          <a:bodyPr>
            <a:normAutofit fontScale="25000" lnSpcReduction="20000"/>
          </a:bodyPr>
          <a:lstStyle/>
          <a:p>
            <a:endParaRPr lang="en-US" dirty="0" smtClean="0"/>
          </a:p>
          <a:p>
            <a:r>
              <a:rPr lang="en-US" sz="8000" dirty="0" smtClean="0"/>
              <a:t>Explore policy </a:t>
            </a:r>
            <a:r>
              <a:rPr lang="en-US" sz="8000" dirty="0"/>
              <a:t>response options to </a:t>
            </a:r>
            <a:r>
              <a:rPr lang="en-US" sz="8000" dirty="0" smtClean="0"/>
              <a:t> address projected climate-related changes </a:t>
            </a:r>
            <a:r>
              <a:rPr lang="en-US" sz="8000" dirty="0"/>
              <a:t>in water quality </a:t>
            </a:r>
            <a:r>
              <a:rPr lang="en-US" sz="8000" dirty="0" smtClean="0"/>
              <a:t>standards </a:t>
            </a:r>
            <a:endParaRPr lang="en-US" sz="8000" dirty="0"/>
          </a:p>
          <a:p>
            <a:pPr lvl="2"/>
            <a:endParaRPr lang="en-US" sz="8000" dirty="0"/>
          </a:p>
          <a:p>
            <a:r>
              <a:rPr lang="en-US" sz="8000" dirty="0" smtClean="0"/>
              <a:t>Seek opportunities to prioritize BMP’s with </a:t>
            </a:r>
            <a:r>
              <a:rPr lang="en-US" sz="8000" dirty="0"/>
              <a:t>ancillary “climate resilience” benefits </a:t>
            </a:r>
          </a:p>
          <a:p>
            <a:pPr lvl="1"/>
            <a:endParaRPr lang="en-US" sz="2800" dirty="0"/>
          </a:p>
        </p:txBody>
      </p:sp>
    </p:spTree>
    <p:extLst>
      <p:ext uri="{BB962C8B-B14F-4D97-AF65-F5344CB8AC3E}">
        <p14:creationId xmlns:p14="http://schemas.microsoft.com/office/powerpoint/2010/main" val="91619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301752" y="1524000"/>
            <a:ext cx="8613648" cy="732974"/>
          </a:xfrm>
        </p:spPr>
        <p:txBody>
          <a:bodyPr/>
          <a:lstStyle/>
          <a:p>
            <a:pPr algn="ctr"/>
            <a:r>
              <a:rPr lang="en-US" dirty="0" smtClean="0"/>
              <a:t>Take Home Messages </a:t>
            </a:r>
            <a:endParaRPr lang="en-US" dirty="0"/>
          </a:p>
        </p:txBody>
      </p:sp>
      <p:sp>
        <p:nvSpPr>
          <p:cNvPr id="16" name="Content Placeholder 4"/>
          <p:cNvSpPr>
            <a:spLocks noGrp="1"/>
          </p:cNvSpPr>
          <p:nvPr>
            <p:ph sz="quarter" idx="2"/>
          </p:nvPr>
        </p:nvSpPr>
        <p:spPr/>
        <p:txBody>
          <a:bodyPr>
            <a:normAutofit/>
          </a:bodyPr>
          <a:lstStyle/>
          <a:p>
            <a:pPr marL="457200" indent="-457200">
              <a:spcBef>
                <a:spcPts val="0"/>
              </a:spcBef>
              <a:spcAft>
                <a:spcPts val="1200"/>
              </a:spcAft>
              <a:buFont typeface="Arial" panose="020B0604020202020204" pitchFamily="34" charset="0"/>
              <a:buChar char="•"/>
            </a:pPr>
            <a:r>
              <a:rPr lang="en-US" sz="2000" b="0" dirty="0">
                <a:solidFill>
                  <a:schemeClr val="tx1"/>
                </a:solidFill>
              </a:rPr>
              <a:t>The Northeast US has gotten warmer and </a:t>
            </a:r>
            <a:r>
              <a:rPr lang="en-US" sz="2000" b="0" dirty="0" smtClean="0">
                <a:solidFill>
                  <a:schemeClr val="tx1"/>
                </a:solidFill>
              </a:rPr>
              <a:t>wetter </a:t>
            </a:r>
          </a:p>
          <a:p>
            <a:pPr marL="457200" indent="-457200">
              <a:spcBef>
                <a:spcPts val="0"/>
              </a:spcBef>
              <a:spcAft>
                <a:spcPts val="1200"/>
              </a:spcAft>
              <a:buFont typeface="Arial" panose="020B0604020202020204" pitchFamily="34" charset="0"/>
              <a:buChar char="•"/>
            </a:pPr>
            <a:r>
              <a:rPr lang="en-US" sz="2000" dirty="0" smtClean="0"/>
              <a:t>P</a:t>
            </a:r>
            <a:r>
              <a:rPr lang="en-US" sz="2000" b="0" dirty="0" smtClean="0">
                <a:solidFill>
                  <a:schemeClr val="tx1"/>
                </a:solidFill>
              </a:rPr>
              <a:t>recipitation </a:t>
            </a:r>
            <a:r>
              <a:rPr lang="en-US" sz="2000" b="0" dirty="0">
                <a:solidFill>
                  <a:schemeClr val="tx1"/>
                </a:solidFill>
              </a:rPr>
              <a:t>has become more intense </a:t>
            </a:r>
          </a:p>
          <a:p>
            <a:pPr marL="457200" indent="-457200">
              <a:spcBef>
                <a:spcPts val="0"/>
              </a:spcBef>
              <a:spcAft>
                <a:spcPts val="1200"/>
              </a:spcAft>
              <a:buFont typeface="Arial" panose="020B0604020202020204" pitchFamily="34" charset="0"/>
              <a:buChar char="•"/>
            </a:pPr>
            <a:r>
              <a:rPr lang="en-US" sz="2000" b="0" dirty="0" smtClean="0">
                <a:solidFill>
                  <a:schemeClr val="tx1"/>
                </a:solidFill>
              </a:rPr>
              <a:t>Trends </a:t>
            </a:r>
            <a:r>
              <a:rPr lang="en-US" sz="2000" b="0" dirty="0">
                <a:solidFill>
                  <a:schemeClr val="tx1"/>
                </a:solidFill>
              </a:rPr>
              <a:t>will continue in the coming decades </a:t>
            </a:r>
            <a:endParaRPr lang="en-US" sz="2000" b="0" dirty="0" smtClean="0">
              <a:solidFill>
                <a:schemeClr val="tx1"/>
              </a:solidFill>
            </a:endParaRPr>
          </a:p>
          <a:p>
            <a:pPr marL="457200" indent="-457200">
              <a:spcBef>
                <a:spcPts val="0"/>
              </a:spcBef>
              <a:spcAft>
                <a:spcPts val="1200"/>
              </a:spcAft>
              <a:buFont typeface="Arial" panose="020B0604020202020204" pitchFamily="34" charset="0"/>
              <a:buChar char="•"/>
            </a:pPr>
            <a:r>
              <a:rPr lang="en-US" sz="2000" dirty="0" smtClean="0"/>
              <a:t>There </a:t>
            </a:r>
            <a:r>
              <a:rPr lang="en-US" sz="2000" dirty="0"/>
              <a:t>is a large sensitivity to emissions scenarios, but not until mid-century </a:t>
            </a:r>
          </a:p>
          <a:p>
            <a:pPr marL="457200" indent="-457200">
              <a:spcBef>
                <a:spcPts val="0"/>
              </a:spcBef>
              <a:spcAft>
                <a:spcPts val="1200"/>
              </a:spcAft>
              <a:buFont typeface="Arial" panose="020B0604020202020204" pitchFamily="34" charset="0"/>
              <a:buChar char="•"/>
            </a:pPr>
            <a:endParaRPr lang="en-US" sz="2800" dirty="0"/>
          </a:p>
          <a:p>
            <a:endParaRPr lang="en-US" dirty="0"/>
          </a:p>
        </p:txBody>
      </p:sp>
      <p:sp>
        <p:nvSpPr>
          <p:cNvPr id="18" name="Content Placeholder 17"/>
          <p:cNvSpPr>
            <a:spLocks noGrp="1"/>
          </p:cNvSpPr>
          <p:nvPr>
            <p:ph sz="quarter" idx="4"/>
          </p:nvPr>
        </p:nvSpPr>
        <p:spPr>
          <a:xfrm>
            <a:off x="4800600" y="2362200"/>
            <a:ext cx="4114800" cy="3822192"/>
          </a:xfrm>
        </p:spPr>
        <p:txBody>
          <a:bodyPr>
            <a:noAutofit/>
          </a:bodyPr>
          <a:lstStyle/>
          <a:p>
            <a:pPr marL="457200" indent="-457200">
              <a:spcBef>
                <a:spcPts val="0"/>
              </a:spcBef>
              <a:spcAft>
                <a:spcPts val="1200"/>
              </a:spcAft>
              <a:buFont typeface="Arial" panose="020B0604020202020204" pitchFamily="34" charset="0"/>
              <a:buChar char="•"/>
            </a:pPr>
            <a:r>
              <a:rPr lang="en-US" sz="2000" dirty="0"/>
              <a:t>Natural variability is important, particularly for precipitation </a:t>
            </a:r>
          </a:p>
          <a:p>
            <a:pPr marL="457200" indent="-457200">
              <a:spcBef>
                <a:spcPts val="0"/>
              </a:spcBef>
              <a:spcAft>
                <a:spcPts val="1200"/>
              </a:spcAft>
              <a:buFont typeface="Arial" panose="020B0604020202020204" pitchFamily="34" charset="0"/>
              <a:buChar char="•"/>
            </a:pPr>
            <a:r>
              <a:rPr lang="en-US" sz="2000" dirty="0"/>
              <a:t>Sea levels are rising faster than the global average and rates are </a:t>
            </a:r>
            <a:r>
              <a:rPr lang="en-US" sz="2000" dirty="0" smtClean="0"/>
              <a:t>increasing</a:t>
            </a:r>
          </a:p>
          <a:p>
            <a:pPr marL="457200" indent="-457200">
              <a:spcBef>
                <a:spcPts val="0"/>
              </a:spcBef>
              <a:spcAft>
                <a:spcPts val="1200"/>
              </a:spcAft>
              <a:buFont typeface="Arial" panose="020B0604020202020204" pitchFamily="34" charset="0"/>
              <a:buChar char="•"/>
            </a:pPr>
            <a:r>
              <a:rPr lang="en-US" sz="2000" dirty="0" smtClean="0"/>
              <a:t>Build </a:t>
            </a:r>
            <a:r>
              <a:rPr lang="en-US" sz="2000" dirty="0"/>
              <a:t>the capacity within the Partnership </a:t>
            </a:r>
            <a:r>
              <a:rPr lang="en-US" sz="2000" dirty="0" smtClean="0"/>
              <a:t>to ensure </a:t>
            </a:r>
            <a:r>
              <a:rPr lang="en-US" sz="2000" dirty="0"/>
              <a:t>ready access to data, scenario outputs, indicators and </a:t>
            </a:r>
            <a:r>
              <a:rPr lang="en-US" sz="2000" dirty="0" smtClean="0"/>
              <a:t>to be </a:t>
            </a:r>
            <a:r>
              <a:rPr lang="en-US" sz="2000" dirty="0"/>
              <a:t>able to continue </a:t>
            </a:r>
            <a:r>
              <a:rPr lang="en-US" sz="2000" dirty="0" smtClean="0"/>
              <a:t>to evaluate</a:t>
            </a:r>
            <a:r>
              <a:rPr lang="en-US" sz="2000" dirty="0"/>
              <a:t>, learn, and adapt.</a:t>
            </a:r>
          </a:p>
        </p:txBody>
      </p:sp>
      <p:sp>
        <p:nvSpPr>
          <p:cNvPr id="6" name="Title 5"/>
          <p:cNvSpPr>
            <a:spLocks noGrp="1"/>
          </p:cNvSpPr>
          <p:nvPr>
            <p:ph type="title"/>
          </p:nvPr>
        </p:nvSpPr>
        <p:spPr>
          <a:xfrm>
            <a:off x="228600" y="304800"/>
            <a:ext cx="8534400" cy="1139952"/>
          </a:xfrm>
        </p:spPr>
        <p:txBody>
          <a:bodyPr>
            <a:noAutofit/>
          </a:bodyPr>
          <a:lstStyle/>
          <a:p>
            <a:pPr algn="ctr"/>
            <a:r>
              <a:rPr lang="en-US" sz="2400" b="1" dirty="0" smtClean="0"/>
              <a:t>STAC Workshop: The Development of Climate Projections for Use in CBP Assessments</a:t>
            </a:r>
            <a:br>
              <a:rPr lang="en-US" sz="2400" b="1" dirty="0" smtClean="0"/>
            </a:br>
            <a:endParaRPr lang="en-US" sz="2400" i="1" dirty="0"/>
          </a:p>
        </p:txBody>
      </p:sp>
      <p:sp>
        <p:nvSpPr>
          <p:cNvPr id="4" name="TextBox 3"/>
          <p:cNvSpPr txBox="1"/>
          <p:nvPr/>
        </p:nvSpPr>
        <p:spPr>
          <a:xfrm>
            <a:off x="228600" y="6436851"/>
            <a:ext cx="3409908" cy="369332"/>
          </a:xfrm>
          <a:prstGeom prst="rect">
            <a:avLst/>
          </a:prstGeom>
          <a:noFill/>
        </p:spPr>
        <p:txBody>
          <a:bodyPr wrap="none" rtlCol="0">
            <a:spAutoFit/>
          </a:bodyPr>
          <a:lstStyle/>
          <a:p>
            <a:r>
              <a:rPr lang="en-US" i="1" dirty="0"/>
              <a:t>STAC Workshop (March, 2016)</a:t>
            </a:r>
            <a:endParaRPr lang="en-US" dirty="0"/>
          </a:p>
        </p:txBody>
      </p:sp>
    </p:spTree>
    <p:extLst>
      <p:ext uri="{BB962C8B-B14F-4D97-AF65-F5344CB8AC3E}">
        <p14:creationId xmlns:p14="http://schemas.microsoft.com/office/powerpoint/2010/main" val="217476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95" y="152400"/>
            <a:ext cx="8534399" cy="758951"/>
          </a:xfrm>
        </p:spPr>
        <p:txBody>
          <a:bodyPr/>
          <a:lstStyle/>
          <a:p>
            <a:r>
              <a:rPr lang="en-US" sz="3200" dirty="0"/>
              <a:t>Model Climate </a:t>
            </a:r>
            <a:r>
              <a:rPr lang="en-US" sz="3200" dirty="0" smtClean="0"/>
              <a:t>Inputs – Initial Scenario Runs</a:t>
            </a:r>
            <a:endParaRPr lang="en-US" sz="3200" dirty="0"/>
          </a:p>
        </p:txBody>
      </p:sp>
      <p:pic>
        <p:nvPicPr>
          <p:cNvPr id="5" name="Picture 4"/>
          <p:cNvPicPr>
            <a:picLocks noChangeAspect="1"/>
          </p:cNvPicPr>
          <p:nvPr/>
        </p:nvPicPr>
        <p:blipFill>
          <a:blip r:embed="rId2"/>
          <a:stretch>
            <a:fillRect/>
          </a:stretch>
        </p:blipFill>
        <p:spPr>
          <a:xfrm>
            <a:off x="61338" y="1933301"/>
            <a:ext cx="3158002" cy="3116798"/>
          </a:xfrm>
          <a:prstGeom prst="rect">
            <a:avLst/>
          </a:prstGeom>
        </p:spPr>
      </p:pic>
      <p:pic>
        <p:nvPicPr>
          <p:cNvPr id="6" name="Picture 5"/>
          <p:cNvPicPr>
            <a:picLocks noChangeAspect="1"/>
          </p:cNvPicPr>
          <p:nvPr/>
        </p:nvPicPr>
        <p:blipFill>
          <a:blip r:embed="rId3"/>
          <a:stretch>
            <a:fillRect/>
          </a:stretch>
        </p:blipFill>
        <p:spPr>
          <a:xfrm>
            <a:off x="2888185" y="1959427"/>
            <a:ext cx="2134399" cy="3679373"/>
          </a:xfrm>
          <a:prstGeom prst="rect">
            <a:avLst/>
          </a:prstGeom>
        </p:spPr>
      </p:pic>
      <p:pic>
        <p:nvPicPr>
          <p:cNvPr id="7" name="Picture 6"/>
          <p:cNvPicPr>
            <a:picLocks noChangeAspect="1"/>
          </p:cNvPicPr>
          <p:nvPr/>
        </p:nvPicPr>
        <p:blipFill>
          <a:blip r:embed="rId4"/>
          <a:stretch>
            <a:fillRect/>
          </a:stretch>
        </p:blipFill>
        <p:spPr>
          <a:xfrm>
            <a:off x="5022584" y="1959427"/>
            <a:ext cx="2124327" cy="3679373"/>
          </a:xfrm>
          <a:prstGeom prst="rect">
            <a:avLst/>
          </a:prstGeom>
        </p:spPr>
      </p:pic>
      <p:pic>
        <p:nvPicPr>
          <p:cNvPr id="8" name="Picture 7"/>
          <p:cNvPicPr>
            <a:picLocks noChangeAspect="1"/>
          </p:cNvPicPr>
          <p:nvPr/>
        </p:nvPicPr>
        <p:blipFill>
          <a:blip r:embed="rId5"/>
          <a:stretch>
            <a:fillRect/>
          </a:stretch>
        </p:blipFill>
        <p:spPr>
          <a:xfrm>
            <a:off x="6938325" y="1933301"/>
            <a:ext cx="2182557" cy="2627604"/>
          </a:xfrm>
          <a:prstGeom prst="rect">
            <a:avLst/>
          </a:prstGeom>
        </p:spPr>
      </p:pic>
      <p:pic>
        <p:nvPicPr>
          <p:cNvPr id="9" name="Picture 8"/>
          <p:cNvPicPr>
            <a:picLocks noChangeAspect="1"/>
          </p:cNvPicPr>
          <p:nvPr/>
        </p:nvPicPr>
        <p:blipFill>
          <a:blip r:embed="rId6"/>
          <a:stretch>
            <a:fillRect/>
          </a:stretch>
        </p:blipFill>
        <p:spPr>
          <a:xfrm>
            <a:off x="269095" y="5784210"/>
            <a:ext cx="4724809" cy="475529"/>
          </a:xfrm>
          <a:prstGeom prst="rect">
            <a:avLst/>
          </a:prstGeom>
        </p:spPr>
      </p:pic>
      <p:pic>
        <p:nvPicPr>
          <p:cNvPr id="10" name="Picture 9"/>
          <p:cNvPicPr>
            <a:picLocks noChangeAspect="1"/>
          </p:cNvPicPr>
          <p:nvPr/>
        </p:nvPicPr>
        <p:blipFill>
          <a:blip r:embed="rId7"/>
          <a:stretch>
            <a:fillRect/>
          </a:stretch>
        </p:blipFill>
        <p:spPr>
          <a:xfrm>
            <a:off x="5478206" y="5797273"/>
            <a:ext cx="2920237" cy="475529"/>
          </a:xfrm>
          <a:prstGeom prst="rect">
            <a:avLst/>
          </a:prstGeom>
        </p:spPr>
      </p:pic>
    </p:spTree>
    <p:extLst>
      <p:ext uri="{BB962C8B-B14F-4D97-AF65-F5344CB8AC3E}">
        <p14:creationId xmlns:p14="http://schemas.microsoft.com/office/powerpoint/2010/main" val="3448107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Summary </a:t>
            </a:r>
            <a:endParaRPr lang="en-US" dirty="0"/>
          </a:p>
        </p:txBody>
      </p:sp>
      <p:sp>
        <p:nvSpPr>
          <p:cNvPr id="3" name="Text Placeholder 2"/>
          <p:cNvSpPr>
            <a:spLocks noGrp="1"/>
          </p:cNvSpPr>
          <p:nvPr>
            <p:ph type="body" idx="1"/>
          </p:nvPr>
        </p:nvSpPr>
        <p:spPr/>
        <p:txBody>
          <a:bodyPr/>
          <a:lstStyle/>
          <a:p>
            <a:r>
              <a:rPr lang="en-US" sz="2000" dirty="0"/>
              <a:t>Estimated influence of changes in tidal wetland attenuation is small in 2025 and 2050 because of little change in overall tidal wetland area, but wetland type changes and tidal wetland loss is estimated to increase beyond 2050</a:t>
            </a:r>
            <a:r>
              <a:rPr lang="en-US" sz="2000" dirty="0" smtClean="0"/>
              <a:t>.</a:t>
            </a:r>
          </a:p>
          <a:p>
            <a:pPr marL="145733" indent="0">
              <a:buNone/>
            </a:pPr>
            <a:endParaRPr lang="en-US" sz="2000" dirty="0"/>
          </a:p>
          <a:p>
            <a:r>
              <a:rPr lang="en-US" sz="2000" dirty="0" smtClean="0"/>
              <a:t>The range </a:t>
            </a:r>
            <a:r>
              <a:rPr lang="en-US" sz="2000" dirty="0"/>
              <a:t>of the influence of estimated watershed loads in future climate change conditions using observed (87 year) increase of precipitation volume (Karen Rice) and precipitation intensity (Karl and Knight) depends on the evapotranspiration method chosen</a:t>
            </a:r>
            <a:r>
              <a:rPr lang="en-US" sz="2000" dirty="0" smtClean="0"/>
              <a:t>.</a:t>
            </a:r>
          </a:p>
          <a:p>
            <a:pPr marL="145733" indent="0">
              <a:buNone/>
            </a:pPr>
            <a:endParaRPr lang="en-US" sz="2000" dirty="0"/>
          </a:p>
          <a:p>
            <a:r>
              <a:rPr lang="en-US" sz="2000" dirty="0" smtClean="0"/>
              <a:t>The </a:t>
            </a:r>
            <a:r>
              <a:rPr lang="en-US" sz="2000" dirty="0"/>
              <a:t>estimated 2025 range of </a:t>
            </a:r>
            <a:r>
              <a:rPr lang="en-US" sz="2000" dirty="0" smtClean="0"/>
              <a:t>nutrient </a:t>
            </a:r>
            <a:r>
              <a:rPr lang="en-US" sz="2000" dirty="0"/>
              <a:t>(nitrogen &amp; phosphorus) and sediment loads are 0% to 2% and 0% to 5%, respectively.</a:t>
            </a:r>
          </a:p>
          <a:p>
            <a:endParaRPr lang="en-US" dirty="0"/>
          </a:p>
        </p:txBody>
      </p:sp>
    </p:spTree>
    <p:extLst>
      <p:ext uri="{BB962C8B-B14F-4D97-AF65-F5344CB8AC3E}">
        <p14:creationId xmlns:p14="http://schemas.microsoft.com/office/powerpoint/2010/main" val="18800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Summary </a:t>
            </a:r>
            <a:endParaRPr lang="en-US" dirty="0"/>
          </a:p>
        </p:txBody>
      </p:sp>
      <p:sp>
        <p:nvSpPr>
          <p:cNvPr id="3" name="Text Placeholder 2"/>
          <p:cNvSpPr>
            <a:spLocks noGrp="1"/>
          </p:cNvSpPr>
          <p:nvPr>
            <p:ph type="body" idx="1"/>
          </p:nvPr>
        </p:nvSpPr>
        <p:spPr/>
        <p:txBody>
          <a:bodyPr/>
          <a:lstStyle/>
          <a:p>
            <a:r>
              <a:rPr lang="en-US" sz="2000" dirty="0"/>
              <a:t>Scientific peer reviews of the representation of climate change by the CBP models will be conducted by the CBP Scientific and Technical Advisory Committee (STAC).</a:t>
            </a:r>
          </a:p>
          <a:p>
            <a:endParaRPr lang="en-US" sz="2000" dirty="0"/>
          </a:p>
          <a:p>
            <a:r>
              <a:rPr lang="en-US" sz="2000" dirty="0"/>
              <a:t>This is a work in progress.  Still to come are 13 other Phase 6 Watershed Model climate change scenarios that are in the queue.</a:t>
            </a:r>
          </a:p>
          <a:p>
            <a:endParaRPr lang="en-US" sz="2000" dirty="0"/>
          </a:p>
          <a:p>
            <a:r>
              <a:rPr lang="en-US" sz="2000" dirty="0"/>
              <a:t>Likewise, the hydrodynamic simulation of the 2025 sea level rise is still underway. </a:t>
            </a:r>
          </a:p>
          <a:p>
            <a:endParaRPr lang="en-US" dirty="0"/>
          </a:p>
        </p:txBody>
      </p:sp>
    </p:spTree>
    <p:extLst>
      <p:ext uri="{BB962C8B-B14F-4D97-AF65-F5344CB8AC3E}">
        <p14:creationId xmlns:p14="http://schemas.microsoft.com/office/powerpoint/2010/main" val="2504638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Summary </a:t>
            </a:r>
          </a:p>
        </p:txBody>
      </p:sp>
      <p:sp>
        <p:nvSpPr>
          <p:cNvPr id="3" name="Text Placeholder 2"/>
          <p:cNvSpPr>
            <a:spLocks noGrp="1"/>
          </p:cNvSpPr>
          <p:nvPr>
            <p:ph type="body" idx="1"/>
          </p:nvPr>
        </p:nvSpPr>
        <p:spPr/>
        <p:txBody>
          <a:bodyPr/>
          <a:lstStyle/>
          <a:p>
            <a:r>
              <a:rPr lang="en-US" sz="2000" dirty="0"/>
              <a:t>Scientific peer reviews of the representation of climate change by the CBP models will be conducted by the CBP Scientific and Technical Advisory Committee (STAC).</a:t>
            </a:r>
          </a:p>
          <a:p>
            <a:endParaRPr lang="en-US" sz="2000" dirty="0"/>
          </a:p>
          <a:p>
            <a:r>
              <a:rPr lang="en-US" sz="2000" dirty="0"/>
              <a:t>This is a work in progress.  Still to come are 13 other Phase 6 Watershed Model climate change scenarios that are in the queue.</a:t>
            </a:r>
          </a:p>
          <a:p>
            <a:endParaRPr lang="en-US" sz="2000" dirty="0"/>
          </a:p>
          <a:p>
            <a:r>
              <a:rPr lang="en-US" sz="2000" dirty="0"/>
              <a:t>Likewise, the hydrodynamic simulation of the 2025 sea level rise is still underway. </a:t>
            </a:r>
          </a:p>
          <a:p>
            <a:endParaRPr lang="en-US" dirty="0"/>
          </a:p>
        </p:txBody>
      </p:sp>
    </p:spTree>
    <p:extLst>
      <p:ext uri="{BB962C8B-B14F-4D97-AF65-F5344CB8AC3E}">
        <p14:creationId xmlns:p14="http://schemas.microsoft.com/office/powerpoint/2010/main" val="1587877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dirty="0">
                <a:solidFill>
                  <a:srgbClr val="7A9798"/>
                </a:solidFill>
                <a:latin typeface="Georgia"/>
                <a:ea typeface="Georgia"/>
                <a:cs typeface="Georgia"/>
                <a:sym typeface="Georgia"/>
              </a:rPr>
              <a:t>Key Messages</a:t>
            </a:r>
            <a:endParaRPr sz="3300" b="0" i="0" u="none" strike="noStrike" cap="none" dirty="0">
              <a:solidFill>
                <a:srgbClr val="7A9798"/>
              </a:solidFill>
              <a:latin typeface="Georgia"/>
              <a:ea typeface="Georgia"/>
              <a:cs typeface="Georgia"/>
              <a:sym typeface="Georgia"/>
            </a:endParaRPr>
          </a:p>
        </p:txBody>
      </p:sp>
      <p:sp>
        <p:nvSpPr>
          <p:cNvPr id="780" name="Shape 780"/>
          <p:cNvSpPr txBox="1">
            <a:spLocks noGrp="1"/>
          </p:cNvSpPr>
          <p:nvPr>
            <p:ph type="body" idx="1"/>
          </p:nvPr>
        </p:nvSpPr>
        <p:spPr>
          <a:xfrm>
            <a:off x="228600" y="1752600"/>
            <a:ext cx="8503920" cy="4949952"/>
          </a:xfrm>
          <a:prstGeom prst="rect">
            <a:avLst/>
          </a:prstGeom>
          <a:noFill/>
          <a:ln>
            <a:noFill/>
          </a:ln>
        </p:spPr>
        <p:txBody>
          <a:bodyPr lIns="91425" tIns="45700" rIns="91425" bIns="45700" anchor="t" anchorCtr="0">
            <a:noAutofit/>
          </a:bodyPr>
          <a:lstStyle/>
          <a:p>
            <a:pPr marL="457200" indent="-457200">
              <a:spcBef>
                <a:spcPts val="0"/>
              </a:spcBef>
            </a:pPr>
            <a:r>
              <a:rPr lang="en-US" sz="1600" kern="1200" dirty="0">
                <a:solidFill>
                  <a:prstClr val="black"/>
                </a:solidFill>
                <a:latin typeface="Georgia" panose="02040502050405020303" pitchFamily="18" charset="0"/>
                <a:cs typeface="Times New Roman" panose="02020603050405020304" pitchFamily="18" charset="0"/>
              </a:rPr>
              <a:t>Assessment approach informed by sound science.  </a:t>
            </a:r>
          </a:p>
          <a:p>
            <a:pPr marL="731520" lvl="1" indent="-457200">
              <a:spcBef>
                <a:spcPts val="0"/>
              </a:spcBef>
            </a:pPr>
            <a:r>
              <a:rPr lang="en-US" sz="1200" kern="1200" dirty="0">
                <a:solidFill>
                  <a:prstClr val="black"/>
                </a:solidFill>
                <a:latin typeface="Georgia" panose="02040502050405020303" pitchFamily="18" charset="0"/>
                <a:cs typeface="Times New Roman" panose="02020603050405020304" pitchFamily="18" charset="0"/>
              </a:rPr>
              <a:t>Next Steps: Scientific peer reviews of the representation of climate change by the CBP models will be conducted by the CBP Scientific and Technical Advisory Committee (STAC).</a:t>
            </a:r>
          </a:p>
          <a:p>
            <a:pPr marL="457200" indent="-457200">
              <a:spcBef>
                <a:spcPts val="0"/>
              </a:spcBef>
            </a:pPr>
            <a:endParaRPr lang="en-US" sz="1600" kern="1200" dirty="0">
              <a:solidFill>
                <a:prstClr val="black"/>
              </a:solidFill>
              <a:latin typeface="Georgia" panose="02040502050405020303" pitchFamily="18" charset="0"/>
              <a:cs typeface="Times New Roman" panose="02020603050405020304" pitchFamily="18" charset="0"/>
            </a:endParaRPr>
          </a:p>
          <a:p>
            <a:pPr marL="457200" indent="-457200">
              <a:spcBef>
                <a:spcPts val="0"/>
              </a:spcBef>
            </a:pPr>
            <a:r>
              <a:rPr lang="en-US" sz="1600" dirty="0"/>
              <a:t>Current efforts are to frame initial future climate change scenarios based on estimated 2025 (potential TMDL application) and 2050 conditions (future condition scoping scenario application).</a:t>
            </a:r>
          </a:p>
          <a:p>
            <a:pPr marL="731520" lvl="1" indent="-457200">
              <a:spcBef>
                <a:spcPts val="0"/>
              </a:spcBef>
            </a:pPr>
            <a:r>
              <a:rPr lang="en-US" sz="1200" dirty="0">
                <a:solidFill>
                  <a:schemeClr val="tx1"/>
                </a:solidFill>
              </a:rPr>
              <a:t>Next Steps:  1) Seek input and approval on the climate assessment approach; 2) decisions on using a 2025 and/or 2050 climate change analysis;  and, 3)  if additional scenarios should be run.</a:t>
            </a:r>
          </a:p>
          <a:p>
            <a:pPr marL="731520" lvl="1" indent="-457200">
              <a:spcBef>
                <a:spcPts val="0"/>
              </a:spcBef>
            </a:pPr>
            <a:endParaRPr lang="en-US" sz="1200" dirty="0"/>
          </a:p>
          <a:p>
            <a:pPr marL="457200" indent="-457200">
              <a:spcBef>
                <a:spcPts val="0"/>
              </a:spcBef>
            </a:pPr>
            <a:r>
              <a:rPr lang="en-US" sz="1600" kern="1200" dirty="0">
                <a:solidFill>
                  <a:prstClr val="black"/>
                </a:solidFill>
                <a:latin typeface="Georgia" panose="02040502050405020303" pitchFamily="18" charset="0"/>
                <a:cs typeface="Times New Roman" panose="02020603050405020304" pitchFamily="18" charset="0"/>
              </a:rPr>
              <a:t>The CBP Models are under development, with the current (</a:t>
            </a:r>
            <a:r>
              <a:rPr lang="en-US" sz="1600" i="1" kern="1200" dirty="0">
                <a:solidFill>
                  <a:prstClr val="black"/>
                </a:solidFill>
                <a:latin typeface="Georgia" panose="02040502050405020303" pitchFamily="18" charset="0"/>
                <a:cs typeface="Times New Roman" panose="02020603050405020304" pitchFamily="18" charset="0"/>
              </a:rPr>
              <a:t>Beta</a:t>
            </a:r>
            <a:r>
              <a:rPr lang="en-US" sz="1600" kern="1200" dirty="0">
                <a:solidFill>
                  <a:prstClr val="black"/>
                </a:solidFill>
                <a:latin typeface="Georgia" panose="02040502050405020303" pitchFamily="18" charset="0"/>
                <a:cs typeface="Times New Roman" panose="02020603050405020304" pitchFamily="18" charset="0"/>
              </a:rPr>
              <a:t> 3) version to be </a:t>
            </a:r>
            <a:r>
              <a:rPr lang="en-US" sz="1600" kern="1200" dirty="0" smtClean="0">
                <a:solidFill>
                  <a:prstClr val="black"/>
                </a:solidFill>
                <a:latin typeface="Georgia" panose="02040502050405020303" pitchFamily="18" charset="0"/>
                <a:cs typeface="Times New Roman" panose="02020603050405020304" pitchFamily="18" charset="0"/>
              </a:rPr>
              <a:t>replaced </a:t>
            </a:r>
            <a:r>
              <a:rPr lang="en-US" sz="1600" kern="1200" dirty="0">
                <a:solidFill>
                  <a:prstClr val="black"/>
                </a:solidFill>
                <a:latin typeface="Georgia" panose="02040502050405020303" pitchFamily="18" charset="0"/>
                <a:cs typeface="Times New Roman" panose="02020603050405020304" pitchFamily="18" charset="0"/>
              </a:rPr>
              <a:t>by </a:t>
            </a:r>
            <a:r>
              <a:rPr lang="en-US" sz="1600" i="1" kern="1200" dirty="0">
                <a:solidFill>
                  <a:prstClr val="black"/>
                </a:solidFill>
                <a:latin typeface="Georgia" panose="02040502050405020303" pitchFamily="18" charset="0"/>
                <a:cs typeface="Times New Roman" panose="02020603050405020304" pitchFamily="18" charset="0"/>
              </a:rPr>
              <a:t>Beta</a:t>
            </a:r>
            <a:r>
              <a:rPr lang="en-US" sz="1600" kern="1200" dirty="0">
                <a:solidFill>
                  <a:prstClr val="black"/>
                </a:solidFill>
                <a:latin typeface="Georgia" panose="02040502050405020303" pitchFamily="18" charset="0"/>
                <a:cs typeface="Times New Roman" panose="02020603050405020304" pitchFamily="18" charset="0"/>
              </a:rPr>
              <a:t> 4 in December 2016 (</a:t>
            </a:r>
            <a:r>
              <a:rPr lang="en-US" sz="1600" i="1" kern="1200" dirty="0">
                <a:solidFill>
                  <a:prstClr val="black"/>
                </a:solidFill>
                <a:latin typeface="Georgia" panose="02040502050405020303" pitchFamily="18" charset="0"/>
                <a:cs typeface="Times New Roman" panose="02020603050405020304" pitchFamily="18" charset="0"/>
              </a:rPr>
              <a:t>Beta</a:t>
            </a:r>
            <a:r>
              <a:rPr lang="en-US" sz="1600" kern="1200" dirty="0">
                <a:solidFill>
                  <a:prstClr val="black"/>
                </a:solidFill>
                <a:latin typeface="Georgia" panose="02040502050405020303" pitchFamily="18" charset="0"/>
                <a:cs typeface="Times New Roman" panose="02020603050405020304" pitchFamily="18" charset="0"/>
              </a:rPr>
              <a:t> 4) and a final version in March 2017.  </a:t>
            </a:r>
          </a:p>
          <a:p>
            <a:pPr marL="731520" lvl="1" indent="-457200">
              <a:spcBef>
                <a:spcPts val="0"/>
              </a:spcBef>
            </a:pPr>
            <a:r>
              <a:rPr lang="en-US" sz="1200" kern="1200" dirty="0">
                <a:solidFill>
                  <a:prstClr val="black"/>
                </a:solidFill>
                <a:latin typeface="Georgia" panose="02040502050405020303" pitchFamily="18" charset="0"/>
                <a:cs typeface="Times New Roman" panose="02020603050405020304" pitchFamily="18" charset="0"/>
              </a:rPr>
              <a:t>Next Steps: The </a:t>
            </a:r>
            <a:r>
              <a:rPr lang="en-US" sz="1200" kern="1200" dirty="0" smtClean="0">
                <a:solidFill>
                  <a:prstClr val="black"/>
                </a:solidFill>
                <a:latin typeface="Georgia" panose="02040502050405020303" pitchFamily="18" charset="0"/>
                <a:cs typeface="Times New Roman" panose="02020603050405020304" pitchFamily="18" charset="0"/>
              </a:rPr>
              <a:t>preliminary results are  being refined </a:t>
            </a:r>
            <a:r>
              <a:rPr lang="en-US" sz="1200" kern="1200" dirty="0">
                <a:solidFill>
                  <a:prstClr val="black"/>
                </a:solidFill>
                <a:latin typeface="Georgia" panose="02040502050405020303" pitchFamily="18" charset="0"/>
                <a:cs typeface="Times New Roman" panose="02020603050405020304" pitchFamily="18" charset="0"/>
              </a:rPr>
              <a:t>going forward with </a:t>
            </a:r>
            <a:r>
              <a:rPr lang="en-US" sz="1200" kern="1200" dirty="0" smtClean="0">
                <a:solidFill>
                  <a:prstClr val="black"/>
                </a:solidFill>
                <a:latin typeface="Georgia" panose="02040502050405020303" pitchFamily="18" charset="0"/>
                <a:cs typeface="Times New Roman" panose="02020603050405020304" pitchFamily="18" charset="0"/>
              </a:rPr>
              <a:t>additional 2025 </a:t>
            </a:r>
            <a:r>
              <a:rPr lang="en-US" sz="1200" kern="1200" dirty="0">
                <a:solidFill>
                  <a:prstClr val="black"/>
                </a:solidFill>
                <a:latin typeface="Georgia" panose="02040502050405020303" pitchFamily="18" charset="0"/>
                <a:cs typeface="Times New Roman" panose="02020603050405020304" pitchFamily="18" charset="0"/>
              </a:rPr>
              <a:t>estuarine model hydrodynamics and 2050 Watershed Model </a:t>
            </a:r>
            <a:r>
              <a:rPr lang="en-US" sz="1200" kern="1200" dirty="0" smtClean="0">
                <a:solidFill>
                  <a:prstClr val="black"/>
                </a:solidFill>
                <a:latin typeface="Georgia" panose="02040502050405020303" pitchFamily="18" charset="0"/>
                <a:cs typeface="Times New Roman" panose="02020603050405020304" pitchFamily="18" charset="0"/>
              </a:rPr>
              <a:t>Scenarios., as proposed. </a:t>
            </a:r>
            <a:endParaRPr lang="en-US" sz="1200" kern="1200" dirty="0">
              <a:solidFill>
                <a:prstClr val="black"/>
              </a:solidFill>
              <a:latin typeface="Georgia" panose="02040502050405020303" pitchFamily="18" charset="0"/>
              <a:cs typeface="Times New Roman" panose="02020603050405020304" pitchFamily="18" charset="0"/>
            </a:endParaRPr>
          </a:p>
          <a:p>
            <a:pPr marL="731520" lvl="1" indent="-457200">
              <a:spcBef>
                <a:spcPts val="0"/>
              </a:spcBef>
            </a:pPr>
            <a:endParaRPr lang="en-US" sz="1600" kern="1200" dirty="0">
              <a:solidFill>
                <a:prstClr val="black"/>
              </a:solidFill>
              <a:latin typeface="Georgia" panose="02040502050405020303" pitchFamily="18" charset="0"/>
              <a:cs typeface="Times New Roman" panose="02020603050405020304" pitchFamily="18" charset="0"/>
            </a:endParaRPr>
          </a:p>
          <a:p>
            <a:pPr marL="457200" indent="-457200">
              <a:spcBef>
                <a:spcPts val="0"/>
              </a:spcBef>
            </a:pPr>
            <a:r>
              <a:rPr lang="en-US" sz="1600" kern="1200" dirty="0">
                <a:solidFill>
                  <a:prstClr val="black"/>
                </a:solidFill>
                <a:latin typeface="Georgia" panose="02040502050405020303" pitchFamily="18" charset="0"/>
                <a:cs typeface="Times New Roman" panose="02020603050405020304" pitchFamily="18" charset="0"/>
              </a:rPr>
              <a:t>Range of options have been developed for how and when climate considerations could be addressed within Phase III WIPs.</a:t>
            </a:r>
          </a:p>
          <a:p>
            <a:pPr marL="731520" lvl="1" indent="-457200">
              <a:spcBef>
                <a:spcPts val="0"/>
              </a:spcBef>
            </a:pPr>
            <a:r>
              <a:rPr lang="en-US" sz="1200" kern="1200" dirty="0">
                <a:solidFill>
                  <a:prstClr val="black"/>
                </a:solidFill>
                <a:latin typeface="Georgia" panose="02040502050405020303" pitchFamily="18" charset="0"/>
                <a:cs typeface="Times New Roman" panose="02020603050405020304" pitchFamily="18" charset="0"/>
              </a:rPr>
              <a:t>Next Steps: Consideration of full range of options and partnership decision for how and when to factor climate considerations into the Phase III WIPs</a:t>
            </a:r>
          </a:p>
          <a:p>
            <a:pPr marL="457200" indent="-457200">
              <a:spcBef>
                <a:spcPts val="0"/>
              </a:spcBef>
            </a:pPr>
            <a:endParaRPr lang="en-US" sz="2800" kern="1200" dirty="0">
              <a:solidFill>
                <a:prstClr val="black"/>
              </a:solidFill>
              <a:latin typeface="Times New Roman" panose="02020603050405020304" pitchFamily="18" charset="0"/>
              <a:cs typeface="Times New Roman" panose="02020603050405020304" pitchFamily="18" charset="0"/>
            </a:endParaRPr>
          </a:p>
          <a:p>
            <a:pPr marL="457200" indent="-457200">
              <a:spcBef>
                <a:spcPts val="0"/>
              </a:spcBef>
            </a:pPr>
            <a:endParaRPr sz="2700" b="0" i="0" u="none" strike="noStrike" cap="none"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3863339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i="1" dirty="0"/>
              <a:t>WIP Development</a:t>
            </a:r>
            <a:r>
              <a:rPr lang="en-US" b="1" dirty="0"/>
              <a:t>:</a:t>
            </a:r>
          </a:p>
          <a:p>
            <a:pPr lvl="0"/>
            <a:r>
              <a:rPr lang="en-US" sz="2200" dirty="0"/>
              <a:t>Capitalize on “Co-Benefits” </a:t>
            </a:r>
            <a:endParaRPr lang="en-US" sz="2200" dirty="0" smtClean="0"/>
          </a:p>
          <a:p>
            <a:pPr lvl="0"/>
            <a:r>
              <a:rPr lang="en-US" sz="2200" dirty="0" smtClean="0"/>
              <a:t>Account </a:t>
            </a:r>
            <a:r>
              <a:rPr lang="en-US" sz="2200" dirty="0"/>
              <a:t>for and integrate planning and consideration of existing  stressors </a:t>
            </a:r>
            <a:endParaRPr lang="en-US" sz="2200" dirty="0" smtClean="0"/>
          </a:p>
          <a:p>
            <a:pPr lvl="0"/>
            <a:r>
              <a:rPr lang="en-US" sz="2200" dirty="0" smtClean="0"/>
              <a:t>Align </a:t>
            </a:r>
            <a:r>
              <a:rPr lang="en-US" sz="2200" dirty="0"/>
              <a:t>with existing climate resiliency plans and strategies </a:t>
            </a:r>
            <a:endParaRPr lang="en-US" sz="2200" dirty="0" smtClean="0"/>
          </a:p>
          <a:p>
            <a:pPr lvl="0"/>
            <a:r>
              <a:rPr lang="en-US" sz="2200" dirty="0" smtClean="0"/>
              <a:t>Manage </a:t>
            </a:r>
            <a:r>
              <a:rPr lang="en-US" sz="2200" dirty="0"/>
              <a:t>for risk and plan for uncertainty </a:t>
            </a:r>
            <a:endParaRPr lang="en-US" sz="2200" dirty="0" smtClean="0"/>
          </a:p>
          <a:p>
            <a:pPr lvl="0"/>
            <a:r>
              <a:rPr lang="en-US" sz="2200" dirty="0" smtClean="0"/>
              <a:t>Engage </a:t>
            </a:r>
            <a:r>
              <a:rPr lang="en-US" sz="2200" dirty="0"/>
              <a:t>l</a:t>
            </a:r>
            <a:r>
              <a:rPr lang="en-US" sz="2200" dirty="0" smtClean="0"/>
              <a:t>ocal agencies </a:t>
            </a:r>
            <a:r>
              <a:rPr lang="en-US" sz="2200" dirty="0"/>
              <a:t>and </a:t>
            </a:r>
            <a:r>
              <a:rPr lang="en-US" sz="2200" dirty="0" smtClean="0"/>
              <a:t>leaders</a:t>
            </a:r>
          </a:p>
          <a:p>
            <a:pPr marL="0" indent="0">
              <a:buNone/>
            </a:pPr>
            <a:endParaRPr lang="en-US" i="1" dirty="0" smtClean="0"/>
          </a:p>
          <a:p>
            <a:pPr marL="0" indent="0">
              <a:buNone/>
            </a:pPr>
            <a:r>
              <a:rPr lang="en-US" b="1" i="1" dirty="0" smtClean="0"/>
              <a:t>WIP </a:t>
            </a:r>
            <a:r>
              <a:rPr lang="en-US" b="1" i="1" dirty="0"/>
              <a:t>Implementation:</a:t>
            </a:r>
            <a:endParaRPr lang="en-US" b="1" dirty="0"/>
          </a:p>
          <a:p>
            <a:pPr lvl="0"/>
            <a:r>
              <a:rPr lang="en-US" sz="2200" dirty="0"/>
              <a:t>Reduce vulnerability </a:t>
            </a:r>
          </a:p>
          <a:p>
            <a:pPr lvl="0"/>
            <a:r>
              <a:rPr lang="en-US" sz="2200" dirty="0"/>
              <a:t>Build in flexibility and adaptability </a:t>
            </a:r>
          </a:p>
          <a:p>
            <a:pPr lvl="0"/>
            <a:r>
              <a:rPr lang="en-US" sz="2200" dirty="0"/>
              <a:t>Adaptively manage </a:t>
            </a:r>
          </a:p>
          <a:p>
            <a:pPr lvl="0"/>
            <a:endParaRPr lang="en-US" dirty="0"/>
          </a:p>
        </p:txBody>
      </p:sp>
    </p:spTree>
    <p:extLst>
      <p:ext uri="{BB962C8B-B14F-4D97-AF65-F5344CB8AC3E}">
        <p14:creationId xmlns:p14="http://schemas.microsoft.com/office/powerpoint/2010/main" val="395764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of Climate Change Policy Options </a:t>
            </a:r>
          </a:p>
        </p:txBody>
      </p:sp>
      <p:sp>
        <p:nvSpPr>
          <p:cNvPr id="3" name="Text Placeholder 2"/>
          <p:cNvSpPr>
            <a:spLocks noGrp="1"/>
          </p:cNvSpPr>
          <p:nvPr>
            <p:ph type="body" idx="1"/>
          </p:nvPr>
        </p:nvSpPr>
        <p:spPr/>
        <p:txBody>
          <a:bodyPr/>
          <a:lstStyle/>
          <a:p>
            <a:pPr marL="145733"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31692871"/>
              </p:ext>
            </p:extLst>
          </p:nvPr>
        </p:nvGraphicFramePr>
        <p:xfrm>
          <a:off x="149351" y="1527048"/>
          <a:ext cx="8839200" cy="5156402"/>
        </p:xfrm>
        <a:graphic>
          <a:graphicData uri="http://schemas.openxmlformats.org/drawingml/2006/table">
            <a:tbl>
              <a:tblPr firstRow="1" bandRow="1">
                <a:tableStyleId>{5774A231-9988-4A4F-AC45-CC228E1E7DB5}</a:tableStyleId>
              </a:tblPr>
              <a:tblGrid>
                <a:gridCol w="2775321">
                  <a:extLst>
                    <a:ext uri="{9D8B030D-6E8A-4147-A177-3AD203B41FA5}">
                      <a16:colId xmlns="" xmlns:a16="http://schemas.microsoft.com/office/drawing/2014/main" val="20000"/>
                    </a:ext>
                  </a:extLst>
                </a:gridCol>
                <a:gridCol w="6063879">
                  <a:extLst>
                    <a:ext uri="{9D8B030D-6E8A-4147-A177-3AD203B41FA5}">
                      <a16:colId xmlns="" xmlns:a16="http://schemas.microsoft.com/office/drawing/2014/main" val="20001"/>
                    </a:ext>
                  </a:extLst>
                </a:gridCol>
              </a:tblGrid>
              <a:tr h="603796">
                <a:tc>
                  <a:txBody>
                    <a:bodyPr/>
                    <a:lstStyle/>
                    <a:p>
                      <a:endParaRPr lang="en-US" dirty="0"/>
                    </a:p>
                    <a:p>
                      <a:r>
                        <a:rPr lang="en-US" dirty="0"/>
                        <a:t>Draft Options </a:t>
                      </a:r>
                    </a:p>
                  </a:txBody>
                  <a:tcPr/>
                </a:tc>
                <a:tc>
                  <a:txBody>
                    <a:bodyPr/>
                    <a:lstStyle/>
                    <a:p>
                      <a:endParaRPr lang="en-US" dirty="0"/>
                    </a:p>
                    <a:p>
                      <a:r>
                        <a:rPr lang="en-US" dirty="0"/>
                        <a:t>Description</a:t>
                      </a:r>
                      <a:r>
                        <a:rPr lang="en-US" baseline="0" dirty="0"/>
                        <a:t> </a:t>
                      </a:r>
                      <a:endParaRPr lang="en-US" dirty="0"/>
                    </a:p>
                  </a:txBody>
                  <a:tcPr/>
                </a:tc>
                <a:extLst>
                  <a:ext uri="{0D108BD9-81ED-4DB2-BD59-A6C34878D82A}">
                    <a16:rowId xmlns="" xmlns:a16="http://schemas.microsoft.com/office/drawing/2014/main" val="10000"/>
                  </a:ext>
                </a:extLst>
              </a:tr>
              <a:tr h="1043346">
                <a:tc>
                  <a:txBody>
                    <a:bodyPr/>
                    <a:lstStyle/>
                    <a:p>
                      <a:r>
                        <a:rPr lang="en-US" sz="1300" dirty="0"/>
                        <a:t>#1: Factor Climate Change into the Bay’s Assimilative Capacity (2025/2050).</a:t>
                      </a:r>
                    </a:p>
                    <a:p>
                      <a:endParaRPr lang="en-US" dirty="0"/>
                    </a:p>
                  </a:txBody>
                  <a:tcPr/>
                </a:tc>
                <a:tc>
                  <a:txBody>
                    <a:bodyPr/>
                    <a:lstStyle/>
                    <a:p>
                      <a:r>
                        <a:rPr lang="en-US" sz="1300" dirty="0"/>
                        <a:t>The annual total nutrient and sediment pollutant loads that the CB ecosystem can assimilate and still meet the four Bay jurisdictions’ CB water quality standards will be revised based on 2025 or 2050 climate change projections (i.e., CBWQSTM climate model results) that result in a direct affect the Bay’s ecosystem and internal processes.</a:t>
                      </a:r>
                    </a:p>
                  </a:txBody>
                  <a:tcPr/>
                </a:tc>
                <a:extLst>
                  <a:ext uri="{0D108BD9-81ED-4DB2-BD59-A6C34878D82A}">
                    <a16:rowId xmlns="" xmlns:a16="http://schemas.microsoft.com/office/drawing/2014/main" val="10001"/>
                  </a:ext>
                </a:extLst>
              </a:tr>
              <a:tr h="1043346">
                <a:tc>
                  <a:txBody>
                    <a:bodyPr/>
                    <a:lstStyle/>
                    <a:p>
                      <a:r>
                        <a:rPr lang="en-US" sz="1300" dirty="0"/>
                        <a:t>#2: Factor Climate Change into Phase III WIP’ Base Conditions (2025/2050)</a:t>
                      </a:r>
                    </a:p>
                    <a:p>
                      <a:endParaRPr lang="en-US" dirty="0"/>
                    </a:p>
                  </a:txBody>
                  <a:tcPr/>
                </a:tc>
                <a:tc>
                  <a:txBody>
                    <a:bodyPr/>
                    <a:lstStyle/>
                    <a:p>
                      <a:r>
                        <a:rPr lang="en-US" sz="1300" dirty="0"/>
                        <a:t>Use either the 2025 or 2050 climate projection scenarios as base conditions (informed by CBWM climate modeling results) in the establishment of the jurisdictions’ Phase III WIPs.  The climate change projection would be an added load that the jurisdictions would need to address in addition to their Phase III WIP planning targets.</a:t>
                      </a:r>
                    </a:p>
                  </a:txBody>
                  <a:tcPr/>
                </a:tc>
                <a:extLst>
                  <a:ext uri="{0D108BD9-81ED-4DB2-BD59-A6C34878D82A}">
                    <a16:rowId xmlns="" xmlns:a16="http://schemas.microsoft.com/office/drawing/2014/main" val="10002"/>
                  </a:ext>
                </a:extLst>
              </a:tr>
              <a:tr h="1425417">
                <a:tc>
                  <a:txBody>
                    <a:bodyPr/>
                    <a:lstStyle/>
                    <a:p>
                      <a:r>
                        <a:rPr lang="en-US" sz="1300" dirty="0"/>
                        <a:t>#3: Commit to Factor Climate Change into the Bay’s Assimilative Capacity (Option 1) and/or into Phase III WIP Base Conditions (Option 2) with Deferred Implementation until 2025 or beyond. </a:t>
                      </a:r>
                    </a:p>
                  </a:txBody>
                  <a:tcPr/>
                </a:tc>
                <a:tc>
                  <a:txBody>
                    <a:bodyPr/>
                    <a:lstStyle/>
                    <a:p>
                      <a:r>
                        <a:rPr lang="en-US" sz="1300" dirty="0"/>
                        <a:t>The projected impacts of climate change in 2025 and 2050 will be assessed and relayed to the jurisdictions, but they will not be explicitly factored into the Bay’s Assimilative Capacity or incorporated into the Phase III WIP Base Conditions.  However, the partnership would establish a timeframe (e.g., 2025, 2030, 2035, etc.) for when climate considerations would be factored into the TMDL and/or Base Conditions.</a:t>
                      </a:r>
                    </a:p>
                  </a:txBody>
                  <a:tcPr/>
                </a:tc>
                <a:extLst>
                  <a:ext uri="{0D108BD9-81ED-4DB2-BD59-A6C34878D82A}">
                    <a16:rowId xmlns="" xmlns:a16="http://schemas.microsoft.com/office/drawing/2014/main" val="10003"/>
                  </a:ext>
                </a:extLst>
              </a:tr>
              <a:tr h="910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effectLst/>
                        </a:rPr>
                        <a:t>#4: Factor Climate Change into a Bay TMDL Margin of Safety.</a:t>
                      </a:r>
                      <a:endParaRPr lang="en-US" sz="1300" dirty="0">
                        <a:solidFill>
                          <a:srgbClr val="000000"/>
                        </a:solidFill>
                        <a:effectLst/>
                        <a:latin typeface="Calibri"/>
                        <a:ea typeface="Calibri"/>
                        <a:cs typeface="Calibri"/>
                      </a:endParaRPr>
                    </a:p>
                    <a:p>
                      <a:endParaRPr lang="en-US" dirty="0"/>
                    </a:p>
                  </a:txBody>
                  <a:tcPr/>
                </a:tc>
                <a:tc>
                  <a:txBody>
                    <a:bodyPr/>
                    <a:lstStyle/>
                    <a:p>
                      <a:r>
                        <a:rPr lang="en-US" sz="1300" dirty="0"/>
                        <a:t>Allocate a specific pollutant load reduction as “explicit” margin of safety to account for any lack of knowledge concerning the relationship between load and waste-load allocations and achieving the four Bay jurisdictions’ CB water quality standards. </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679580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of Climate Change Policy Options </a:t>
            </a:r>
          </a:p>
        </p:txBody>
      </p:sp>
      <p:sp>
        <p:nvSpPr>
          <p:cNvPr id="3" name="Text Placeholder 2"/>
          <p:cNvSpPr>
            <a:spLocks noGrp="1"/>
          </p:cNvSpPr>
          <p:nvPr>
            <p:ph type="body" idx="1"/>
          </p:nvPr>
        </p:nvSpPr>
        <p:spPr/>
        <p:txBody>
          <a:bodyPr/>
          <a:lstStyle/>
          <a:p>
            <a:pPr marL="145733"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6943058"/>
              </p:ext>
            </p:extLst>
          </p:nvPr>
        </p:nvGraphicFramePr>
        <p:xfrm>
          <a:off x="149351" y="1527048"/>
          <a:ext cx="8839200" cy="5178553"/>
        </p:xfrm>
        <a:graphic>
          <a:graphicData uri="http://schemas.openxmlformats.org/drawingml/2006/table">
            <a:tbl>
              <a:tblPr firstRow="1" bandRow="1">
                <a:tableStyleId>{5774A231-9988-4A4F-AC45-CC228E1E7DB5}</a:tableStyleId>
              </a:tblPr>
              <a:tblGrid>
                <a:gridCol w="2775321">
                  <a:extLst>
                    <a:ext uri="{9D8B030D-6E8A-4147-A177-3AD203B41FA5}">
                      <a16:colId xmlns="" xmlns:a16="http://schemas.microsoft.com/office/drawing/2014/main" val="20000"/>
                    </a:ext>
                  </a:extLst>
                </a:gridCol>
                <a:gridCol w="6063879">
                  <a:extLst>
                    <a:ext uri="{9D8B030D-6E8A-4147-A177-3AD203B41FA5}">
                      <a16:colId xmlns="" xmlns:a16="http://schemas.microsoft.com/office/drawing/2014/main" val="20001"/>
                    </a:ext>
                  </a:extLst>
                </a:gridCol>
              </a:tblGrid>
              <a:tr h="624944">
                <a:tc>
                  <a:txBody>
                    <a:bodyPr/>
                    <a:lstStyle/>
                    <a:p>
                      <a:endParaRPr lang="en-US" dirty="0"/>
                    </a:p>
                    <a:p>
                      <a:r>
                        <a:rPr lang="en-US" dirty="0"/>
                        <a:t>Draft Options </a:t>
                      </a:r>
                    </a:p>
                  </a:txBody>
                  <a:tcPr/>
                </a:tc>
                <a:tc>
                  <a:txBody>
                    <a:bodyPr/>
                    <a:lstStyle/>
                    <a:p>
                      <a:endParaRPr lang="en-US" dirty="0"/>
                    </a:p>
                    <a:p>
                      <a:r>
                        <a:rPr lang="en-US" dirty="0"/>
                        <a:t>Description </a:t>
                      </a:r>
                    </a:p>
                  </a:txBody>
                  <a:tcPr/>
                </a:tc>
                <a:extLst>
                  <a:ext uri="{0D108BD9-81ED-4DB2-BD59-A6C34878D82A}">
                    <a16:rowId xmlns="" xmlns:a16="http://schemas.microsoft.com/office/drawing/2014/main" val="10000"/>
                  </a:ext>
                </a:extLst>
              </a:tr>
              <a:tr h="942126">
                <a:tc>
                  <a:txBody>
                    <a:bodyPr/>
                    <a:lstStyle/>
                    <a:p>
                      <a:r>
                        <a:rPr lang="en-US" sz="1300" dirty="0"/>
                        <a:t>#5: Factor Climate Change into Phase III WIP BMP Optimization. </a:t>
                      </a:r>
                    </a:p>
                  </a:txBody>
                  <a:tcPr/>
                </a:tc>
                <a:tc>
                  <a:txBody>
                    <a:bodyPr/>
                    <a:lstStyle/>
                    <a:p>
                      <a:r>
                        <a:rPr lang="en-US" sz="1300" dirty="0"/>
                        <a:t>During the development of Phase III WIPs, jurisdictions’ would prioritize the selection of BMPs that will better mitigate the anticipated increased nitrogen, phosphorus and sediment loads due to the projected effects of climate change through 2025 or 2050. </a:t>
                      </a:r>
                    </a:p>
                  </a:txBody>
                  <a:tcPr/>
                </a:tc>
                <a:extLst>
                  <a:ext uri="{0D108BD9-81ED-4DB2-BD59-A6C34878D82A}">
                    <a16:rowId xmlns="" xmlns:a16="http://schemas.microsoft.com/office/drawing/2014/main" val="10001"/>
                  </a:ext>
                </a:extLst>
              </a:tr>
              <a:tr h="942126">
                <a:tc>
                  <a:txBody>
                    <a:bodyPr/>
                    <a:lstStyle/>
                    <a:p>
                      <a:r>
                        <a:rPr lang="en-US" sz="1300" dirty="0"/>
                        <a:t>#6: Adaptively Manage Phase III WIP BMP Implementation (Post Phase III WIP development).</a:t>
                      </a:r>
                    </a:p>
                  </a:txBody>
                  <a:tcPr/>
                </a:tc>
                <a:tc>
                  <a:txBody>
                    <a:bodyPr/>
                    <a:lstStyle/>
                    <a:p>
                      <a:r>
                        <a:rPr lang="en-US" sz="1300" dirty="0"/>
                        <a:t>During each two-year milestone development period, jurisdictions would evaluate the performance of existing BMPs, assessing and documenting BMP performance, including identifying the contribution of seasonal, inter-annual climate variability and weather extremes on BMP performance.  </a:t>
                      </a:r>
                    </a:p>
                  </a:txBody>
                  <a:tcPr/>
                </a:tc>
                <a:extLst>
                  <a:ext uri="{0D108BD9-81ED-4DB2-BD59-A6C34878D82A}">
                    <a16:rowId xmlns="" xmlns:a16="http://schemas.microsoft.com/office/drawing/2014/main" val="10002"/>
                  </a:ext>
                </a:extLst>
              </a:tr>
              <a:tr h="1727231">
                <a:tc>
                  <a:txBody>
                    <a:bodyPr/>
                    <a:lstStyle/>
                    <a:p>
                      <a:r>
                        <a:rPr lang="en-US" sz="1300" dirty="0"/>
                        <a:t>#7: Factor Climate Change into Programmatic Commitments with Set Expectations. </a:t>
                      </a:r>
                    </a:p>
                  </a:txBody>
                  <a:tcPr/>
                </a:tc>
                <a:tc>
                  <a:txBody>
                    <a:bodyPr/>
                    <a:lstStyle/>
                    <a:p>
                      <a:r>
                        <a:rPr lang="en-US" sz="1300" dirty="0"/>
                        <a:t>The projected impacts of climate change in 2025 and 2050 will be assessed and relayed to the jurisdictions. Jurisdictions would provide a narrative that describes their programmatic commitments to address climate change in their Phase III WIPs. Jurisdictions are expected to consult the Guiding Principles when developing their narratives. Narratives may vary among jurisdictions, but would include a description of their method (s) for gathering and assessing scientific data and information, their conclusions based on that information, and how those conclusions guide their programmatic commitments.</a:t>
                      </a:r>
                    </a:p>
                  </a:txBody>
                  <a:tcPr/>
                </a:tc>
                <a:extLst>
                  <a:ext uri="{0D108BD9-81ED-4DB2-BD59-A6C34878D82A}">
                    <a16:rowId xmlns="" xmlns:a16="http://schemas.microsoft.com/office/drawing/2014/main" val="10003"/>
                  </a:ext>
                </a:extLst>
              </a:tr>
              <a:tr h="942126">
                <a:tc>
                  <a:txBody>
                    <a:bodyPr/>
                    <a:lstStyle/>
                    <a:p>
                      <a:r>
                        <a:rPr lang="en-US" sz="1300" dirty="0"/>
                        <a:t>#8: Factor Climate Change into Programmatic Commitments with No-Set Expectations. </a:t>
                      </a:r>
                    </a:p>
                  </a:txBody>
                  <a:tcPr/>
                </a:tc>
                <a:tc>
                  <a:txBody>
                    <a:bodyPr/>
                    <a:lstStyle/>
                    <a:p>
                      <a:r>
                        <a:rPr lang="en-US" sz="1300" dirty="0"/>
                        <a:t>The projected impacts of climate change in 2025 and 2050 will be assessed and relayed to the jurisdictions. Jurisdictions would narratively demonstrate how they are addressing climate change in their Phase III WIPs.  No prescriptive guidance or specific expectations would be established. </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442399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96"/>
        <p:cNvGrpSpPr/>
        <p:nvPr/>
      </p:nvGrpSpPr>
      <p:grpSpPr>
        <a:xfrm>
          <a:off x="0" y="0"/>
          <a:ext cx="0" cy="0"/>
          <a:chOff x="0" y="0"/>
          <a:chExt cx="0" cy="0"/>
        </a:xfrm>
      </p:grpSpPr>
      <p:sp>
        <p:nvSpPr>
          <p:cNvPr id="397" name="Shape 397"/>
          <p:cNvSpPr txBox="1"/>
          <p:nvPr/>
        </p:nvSpPr>
        <p:spPr>
          <a:xfrm>
            <a:off x="457200" y="222197"/>
            <a:ext cx="8229600" cy="815008"/>
          </a:xfrm>
          <a:prstGeom prst="rect">
            <a:avLst/>
          </a:prstGeom>
          <a:noFill/>
          <a:ln>
            <a:noFill/>
          </a:ln>
        </p:spPr>
        <p:txBody>
          <a:bodyPr lIns="91425" tIns="45700" rIns="91425" bIns="45700" anchor="t" anchorCtr="0">
            <a:noAutofit/>
          </a:bodyPr>
          <a:lstStyle/>
          <a:p>
            <a:pPr algn="ctr">
              <a:buClr>
                <a:srgbClr val="000000"/>
              </a:buClr>
              <a:buSzPct val="25000"/>
              <a:buFont typeface="Georgia"/>
              <a:buNone/>
            </a:pPr>
            <a:r>
              <a:rPr lang="en-US" sz="3600" b="1">
                <a:latin typeface="Georgia"/>
                <a:ea typeface="Georgia"/>
                <a:cs typeface="Georgia"/>
                <a:sym typeface="Georgia"/>
              </a:rPr>
              <a:t>Today’s Speakers</a:t>
            </a:r>
          </a:p>
        </p:txBody>
      </p:sp>
      <p:sp>
        <p:nvSpPr>
          <p:cNvPr id="398" name="Shape 398"/>
          <p:cNvSpPr/>
          <p:nvPr/>
        </p:nvSpPr>
        <p:spPr>
          <a:xfrm>
            <a:off x="1280451" y="914921"/>
            <a:ext cx="3040542" cy="2785403"/>
          </a:xfrm>
          <a:prstGeom prst="roundRect">
            <a:avLst>
              <a:gd name="adj" fmla="val 16667"/>
            </a:avLst>
          </a:prstGeom>
          <a:solidFill>
            <a:srgbClr val="DFE0E6"/>
          </a:solidFill>
          <a:ln w="9525" cap="flat" cmpd="sng">
            <a:solidFill>
              <a:schemeClr val="accent1"/>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401" name="Shape 401"/>
          <p:cNvSpPr/>
          <p:nvPr/>
        </p:nvSpPr>
        <p:spPr>
          <a:xfrm>
            <a:off x="4821700" y="911509"/>
            <a:ext cx="3075092" cy="2785403"/>
          </a:xfrm>
          <a:prstGeom prst="roundRect">
            <a:avLst>
              <a:gd name="adj" fmla="val 16667"/>
            </a:avLst>
          </a:prstGeom>
          <a:solidFill>
            <a:srgbClr val="DFE0E6"/>
          </a:solidFill>
          <a:ln w="9525" cap="flat" cmpd="sng">
            <a:solidFill>
              <a:schemeClr val="accent1"/>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algn="ctr"/>
            <a:endParaRPr sz="1800">
              <a:solidFill>
                <a:srgbClr val="FFFFFF"/>
              </a:solidFill>
              <a:latin typeface="Georgia"/>
              <a:ea typeface="Georgia"/>
              <a:cs typeface="Georgia"/>
              <a:sym typeface="Georgia"/>
            </a:endParaRPr>
          </a:p>
        </p:txBody>
      </p:sp>
      <p:sp>
        <p:nvSpPr>
          <p:cNvPr id="402" name="Shape 402"/>
          <p:cNvSpPr txBox="1"/>
          <p:nvPr/>
        </p:nvSpPr>
        <p:spPr>
          <a:xfrm>
            <a:off x="1320441" y="2603684"/>
            <a:ext cx="2943668" cy="1077217"/>
          </a:xfrm>
          <a:prstGeom prst="rect">
            <a:avLst/>
          </a:prstGeom>
          <a:noFill/>
          <a:ln>
            <a:noFill/>
          </a:ln>
        </p:spPr>
        <p:txBody>
          <a:bodyPr lIns="91425" tIns="45700" rIns="91425" bIns="45700" anchor="t" anchorCtr="0">
            <a:noAutofit/>
          </a:bodyPr>
          <a:lstStyle/>
          <a:p>
            <a:pPr algn="ctr">
              <a:buSzPct val="25000"/>
            </a:pPr>
            <a:r>
              <a:rPr lang="en-US" sz="1600" b="1">
                <a:latin typeface="Georgia"/>
                <a:ea typeface="Georgia"/>
                <a:cs typeface="Georgia"/>
                <a:sym typeface="Georgia"/>
              </a:rPr>
              <a:t>Zoë Johnson</a:t>
            </a:r>
          </a:p>
          <a:p>
            <a:pPr algn="ctr">
              <a:buSzPct val="25000"/>
            </a:pPr>
            <a:r>
              <a:rPr lang="en-US" sz="1200">
                <a:latin typeface="Georgia"/>
                <a:ea typeface="Georgia"/>
                <a:cs typeface="Georgia"/>
                <a:sym typeface="Georgia"/>
              </a:rPr>
              <a:t>National Oceanic and Atmospheric Administration</a:t>
            </a:r>
          </a:p>
          <a:p>
            <a:pPr algn="ctr">
              <a:buSzPct val="25000"/>
            </a:pPr>
            <a:r>
              <a:rPr lang="en-US" sz="1200">
                <a:latin typeface="Georgia"/>
                <a:ea typeface="Georgia"/>
                <a:cs typeface="Georgia"/>
                <a:sym typeface="Georgia"/>
              </a:rPr>
              <a:t>CBP Climate Change Coordinator</a:t>
            </a:r>
          </a:p>
        </p:txBody>
      </p:sp>
      <p:sp>
        <p:nvSpPr>
          <p:cNvPr id="405" name="Shape 405"/>
          <p:cNvSpPr txBox="1"/>
          <p:nvPr/>
        </p:nvSpPr>
        <p:spPr>
          <a:xfrm>
            <a:off x="4947201" y="2718074"/>
            <a:ext cx="2824090" cy="1077217"/>
          </a:xfrm>
          <a:prstGeom prst="rect">
            <a:avLst/>
          </a:prstGeom>
          <a:noFill/>
          <a:ln>
            <a:noFill/>
          </a:ln>
        </p:spPr>
        <p:txBody>
          <a:bodyPr lIns="91425" tIns="45700" rIns="91425" bIns="45700" anchor="t" anchorCtr="0">
            <a:noAutofit/>
          </a:bodyPr>
          <a:lstStyle/>
          <a:p>
            <a:pPr algn="ctr">
              <a:buSzPct val="25000"/>
            </a:pPr>
            <a:r>
              <a:rPr lang="en-US" sz="1600" b="1">
                <a:latin typeface="Georgia"/>
                <a:ea typeface="Georgia"/>
                <a:cs typeface="Georgia"/>
                <a:sym typeface="Georgia"/>
              </a:rPr>
              <a:t>Mark Bennett</a:t>
            </a:r>
          </a:p>
          <a:p>
            <a:pPr algn="ctr">
              <a:buSzPct val="25000"/>
            </a:pPr>
            <a:r>
              <a:rPr lang="en-US" sz="1200">
                <a:latin typeface="Georgia"/>
                <a:ea typeface="Georgia"/>
                <a:cs typeface="Georgia"/>
                <a:sym typeface="Georgia"/>
              </a:rPr>
              <a:t>U.S. Geological Survey</a:t>
            </a:r>
          </a:p>
          <a:p>
            <a:pPr algn="ctr">
              <a:buSzPct val="25000"/>
            </a:pPr>
            <a:r>
              <a:rPr lang="en-US" sz="1200">
                <a:latin typeface="Georgia"/>
                <a:ea typeface="Georgia"/>
                <a:cs typeface="Georgia"/>
                <a:sym typeface="Georgia"/>
              </a:rPr>
              <a:t>CBP Climate Resiliency Workgroup Co-Chair</a:t>
            </a:r>
          </a:p>
          <a:p>
            <a:pPr algn="ctr"/>
            <a:endParaRPr sz="1200">
              <a:latin typeface="Georgia"/>
              <a:ea typeface="Georgia"/>
              <a:cs typeface="Georgia"/>
              <a:sym typeface="Georgia"/>
            </a:endParaRPr>
          </a:p>
        </p:txBody>
      </p:sp>
      <p:sp>
        <p:nvSpPr>
          <p:cNvPr id="407" name="Shape 407"/>
          <p:cNvSpPr txBox="1">
            <a:spLocks noGrp="1"/>
          </p:cNvSpPr>
          <p:nvPr>
            <p:ph type="sldNum" idx="12"/>
          </p:nvPr>
        </p:nvSpPr>
        <p:spPr>
          <a:xfrm>
            <a:off x="4267200" y="6324600"/>
            <a:ext cx="609599" cy="441324"/>
          </a:xfrm>
          <a:prstGeom prst="rect">
            <a:avLst/>
          </a:prstGeom>
          <a:noFill/>
          <a:ln>
            <a:noFill/>
          </a:ln>
        </p:spPr>
        <p:txBody>
          <a:bodyPr lIns="45700" tIns="45700" rIns="45700" bIns="45700" anchor="ctr" anchorCtr="0">
            <a:noAutofit/>
          </a:bodyPr>
          <a:lstStyle/>
          <a:p>
            <a:pPr algn="ctr">
              <a:buSzPct val="25000"/>
            </a:pPr>
            <a:fld id="{00000000-1234-1234-1234-123412341234}" type="slidenum">
              <a:rPr lang="en-US" sz="1600">
                <a:solidFill>
                  <a:srgbClr val="FFFFFF"/>
                </a:solidFill>
                <a:latin typeface="Georgia"/>
                <a:ea typeface="Georgia"/>
                <a:cs typeface="Georgia"/>
                <a:sym typeface="Georgia"/>
              </a:rPr>
              <a:pPr algn="ctr">
                <a:buSzPct val="25000"/>
              </a:pPr>
              <a:t>2</a:t>
            </a:fld>
            <a:endParaRPr lang="en-US" sz="1600">
              <a:solidFill>
                <a:srgbClr val="FFFFFF"/>
              </a:solidFill>
              <a:latin typeface="Georgia"/>
              <a:ea typeface="Georgia"/>
              <a:cs typeface="Georgia"/>
              <a:sym typeface="Georgia"/>
            </a:endParaRPr>
          </a:p>
        </p:txBody>
      </p:sp>
      <p:pic>
        <p:nvPicPr>
          <p:cNvPr id="408" name="Shape 408" descr="zoe take 2.jpg"/>
          <p:cNvPicPr preferRelativeResize="0"/>
          <p:nvPr/>
        </p:nvPicPr>
        <p:blipFill>
          <a:blip r:embed="rId3">
            <a:alphaModFix/>
          </a:blip>
          <a:stretch>
            <a:fillRect/>
          </a:stretch>
        </p:blipFill>
        <p:spPr>
          <a:xfrm>
            <a:off x="2283826" y="986549"/>
            <a:ext cx="1075237" cy="1617123"/>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0575" y="1063195"/>
            <a:ext cx="1570779" cy="1556500"/>
          </a:xfrm>
          <a:prstGeom prst="rect">
            <a:avLst/>
          </a:prstGeom>
        </p:spPr>
      </p:pic>
    </p:spTree>
    <p:extLst>
      <p:ext uri="{BB962C8B-B14F-4D97-AF65-F5344CB8AC3E}">
        <p14:creationId xmlns:p14="http://schemas.microsoft.com/office/powerpoint/2010/main" val="1830817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04"/>
        <p:cNvGrpSpPr/>
        <p:nvPr/>
      </p:nvGrpSpPr>
      <p:grpSpPr>
        <a:xfrm>
          <a:off x="0" y="0"/>
          <a:ext cx="0" cy="0"/>
          <a:chOff x="0" y="0"/>
          <a:chExt cx="0" cy="0"/>
        </a:xfrm>
      </p:grpSpPr>
      <p:graphicFrame>
        <p:nvGraphicFramePr>
          <p:cNvPr id="605" name="Shape 605"/>
          <p:cNvGraphicFramePr/>
          <p:nvPr/>
        </p:nvGraphicFramePr>
        <p:xfrm>
          <a:off x="730045" y="1327353"/>
          <a:ext cx="7377900" cy="5143471"/>
        </p:xfrm>
        <a:graphic>
          <a:graphicData uri="http://schemas.openxmlformats.org/drawingml/2006/table">
            <a:tbl>
              <a:tblPr firstRow="1" firstCol="1" bandRow="1">
                <a:noFill/>
                <a:tableStyleId>{5774A231-9988-4A4F-AC45-CC228E1E7DB5}</a:tableStyleId>
              </a:tblPr>
              <a:tblGrid>
                <a:gridCol w="3688950">
                  <a:extLst>
                    <a:ext uri="{9D8B030D-6E8A-4147-A177-3AD203B41FA5}">
                      <a16:colId xmlns="" xmlns:a16="http://schemas.microsoft.com/office/drawing/2014/main" val="20000"/>
                    </a:ext>
                  </a:extLst>
                </a:gridCol>
                <a:gridCol w="3688950">
                  <a:extLst>
                    <a:ext uri="{9D8B030D-6E8A-4147-A177-3AD203B41FA5}">
                      <a16:colId xmlns="" xmlns:a16="http://schemas.microsoft.com/office/drawing/2014/main" val="20001"/>
                    </a:ext>
                  </a:extLst>
                </a:gridCol>
              </a:tblGrid>
              <a:tr h="833300">
                <a:tc>
                  <a:txBody>
                    <a:bodyPr/>
                    <a:lstStyle/>
                    <a:p>
                      <a:pPr marL="0" marR="0" lvl="0" indent="0" algn="l" rtl="0">
                        <a:lnSpc>
                          <a:spcPct val="115000"/>
                        </a:lnSpc>
                        <a:spcBef>
                          <a:spcPts val="0"/>
                        </a:spcBef>
                        <a:spcAft>
                          <a:spcPts val="0"/>
                        </a:spcAft>
                        <a:buSzPct val="25000"/>
                        <a:buNone/>
                      </a:pPr>
                      <a:r>
                        <a:rPr lang="en-US" sz="2400" u="none" strike="noStrike" cap="none"/>
                        <a:t>Quantitative/Most Comprehensive</a:t>
                      </a:r>
                    </a:p>
                  </a:txBody>
                  <a:tcPr marL="51425" marR="51425" marT="0" marB="0"/>
                </a:tc>
                <a:tc>
                  <a:txBody>
                    <a:bodyPr/>
                    <a:lstStyle/>
                    <a:p>
                      <a:pPr marL="0" marR="0" lvl="0" indent="0" algn="l" rtl="0">
                        <a:lnSpc>
                          <a:spcPct val="115000"/>
                        </a:lnSpc>
                        <a:spcBef>
                          <a:spcPts val="0"/>
                        </a:spcBef>
                        <a:spcAft>
                          <a:spcPts val="0"/>
                        </a:spcAft>
                        <a:buSzPct val="25000"/>
                        <a:buNone/>
                      </a:pPr>
                      <a:r>
                        <a:rPr lang="en-US" sz="2400" u="none" strike="noStrike" cap="none"/>
                        <a:t>Qualitative/</a:t>
                      </a:r>
                    </a:p>
                    <a:p>
                      <a:pPr marL="0" marR="0" lvl="0" indent="0" algn="l" rtl="0">
                        <a:lnSpc>
                          <a:spcPct val="115000"/>
                        </a:lnSpc>
                        <a:spcBef>
                          <a:spcPts val="0"/>
                        </a:spcBef>
                        <a:spcAft>
                          <a:spcPts val="0"/>
                        </a:spcAft>
                        <a:buSzPct val="25000"/>
                        <a:buNone/>
                      </a:pPr>
                      <a:r>
                        <a:rPr lang="en-US" sz="2400" u="none" strike="noStrike" cap="none"/>
                        <a:t>Comprehensive</a:t>
                      </a:r>
                    </a:p>
                  </a:txBody>
                  <a:tcPr marL="51425" marR="51425" marT="0" marB="0"/>
                </a:tc>
                <a:extLst>
                  <a:ext uri="{0D108BD9-81ED-4DB2-BD59-A6C34878D82A}">
                    <a16:rowId xmlns="" xmlns:a16="http://schemas.microsoft.com/office/drawing/2014/main" val="10000"/>
                  </a:ext>
                </a:extLst>
              </a:tr>
              <a:tr h="1659175">
                <a:tc>
                  <a:txBody>
                    <a:bodyPr/>
                    <a:lstStyle/>
                    <a:p>
                      <a:pPr marL="0" marR="0" lvl="0" indent="0" algn="l" rtl="0">
                        <a:lnSpc>
                          <a:spcPct val="115000"/>
                        </a:lnSpc>
                        <a:spcBef>
                          <a:spcPts val="0"/>
                        </a:spcBef>
                        <a:spcAft>
                          <a:spcPts val="0"/>
                        </a:spcAft>
                        <a:buSzPct val="25000"/>
                        <a:buNone/>
                      </a:pPr>
                      <a:endParaRPr sz="1100" u="none" strike="noStrike" cap="none">
                        <a:solidFill>
                          <a:srgbClr val="000000"/>
                        </a:solidFill>
                        <a:latin typeface="Calibri"/>
                        <a:ea typeface="Calibri"/>
                        <a:cs typeface="Calibri"/>
                        <a:sym typeface="Calibri"/>
                      </a:endParaRPr>
                    </a:p>
                  </a:txBody>
                  <a:tcPr marL="51425" marR="51425" marT="0" marB="0">
                    <a:solidFill>
                      <a:srgbClr val="E7EEE7"/>
                    </a:solidFill>
                  </a:tcPr>
                </a:tc>
                <a:tc>
                  <a:txBody>
                    <a:bodyPr/>
                    <a:lstStyle/>
                    <a:p>
                      <a:pPr marL="0" marR="0" lvl="0" indent="0" algn="l" rtl="0">
                        <a:lnSpc>
                          <a:spcPct val="115000"/>
                        </a:lnSpc>
                        <a:spcBef>
                          <a:spcPts val="0"/>
                        </a:spcBef>
                        <a:spcAft>
                          <a:spcPts val="0"/>
                        </a:spcAft>
                        <a:buSzPct val="25000"/>
                        <a:buNone/>
                      </a:pPr>
                      <a:endParaRPr sz="1100" u="none" strike="noStrike" cap="none">
                        <a:solidFill>
                          <a:srgbClr val="000000"/>
                        </a:solidFill>
                        <a:latin typeface="Calibri"/>
                        <a:ea typeface="Calibri"/>
                        <a:cs typeface="Calibri"/>
                        <a:sym typeface="Calibri"/>
                      </a:endParaRPr>
                    </a:p>
                  </a:txBody>
                  <a:tcPr marL="51425" marR="51425" marT="0" marB="0">
                    <a:solidFill>
                      <a:srgbClr val="E7EEE7"/>
                    </a:solidFill>
                  </a:tcPr>
                </a:tc>
                <a:extLst>
                  <a:ext uri="{0D108BD9-81ED-4DB2-BD59-A6C34878D82A}">
                    <a16:rowId xmlns="" xmlns:a16="http://schemas.microsoft.com/office/drawing/2014/main" val="10001"/>
                  </a:ext>
                </a:extLst>
              </a:tr>
              <a:tr h="706200">
                <a:tc>
                  <a:txBody>
                    <a:bodyPr/>
                    <a:lstStyle/>
                    <a:p>
                      <a:pPr marL="0" marR="0" lvl="0" indent="0" algn="l" rtl="0">
                        <a:lnSpc>
                          <a:spcPct val="115000"/>
                        </a:lnSpc>
                        <a:spcBef>
                          <a:spcPts val="0"/>
                        </a:spcBef>
                        <a:spcAft>
                          <a:spcPts val="0"/>
                        </a:spcAft>
                        <a:buSzPct val="25000"/>
                        <a:buNone/>
                      </a:pPr>
                      <a:r>
                        <a:rPr lang="en-US" sz="2400" u="none" strike="noStrike" cap="none"/>
                        <a:t>Quantitative/</a:t>
                      </a:r>
                    </a:p>
                    <a:p>
                      <a:pPr marL="0" marR="0" lvl="0" indent="0" algn="l" rtl="0">
                        <a:lnSpc>
                          <a:spcPct val="115000"/>
                        </a:lnSpc>
                        <a:spcBef>
                          <a:spcPts val="0"/>
                        </a:spcBef>
                        <a:spcAft>
                          <a:spcPts val="0"/>
                        </a:spcAft>
                        <a:buSzPct val="25000"/>
                        <a:buNone/>
                      </a:pPr>
                      <a:r>
                        <a:rPr lang="en-US" sz="2400" u="none" strike="noStrike" cap="none"/>
                        <a:t>Comprehensive</a:t>
                      </a:r>
                    </a:p>
                  </a:txBody>
                  <a:tcPr marL="51425" marR="51425" marT="0" marB="0"/>
                </a:tc>
                <a:tc>
                  <a:txBody>
                    <a:bodyPr/>
                    <a:lstStyle/>
                    <a:p>
                      <a:pPr marL="0" marR="0" lvl="0" indent="0" algn="l" rtl="0">
                        <a:lnSpc>
                          <a:spcPct val="115000"/>
                        </a:lnSpc>
                        <a:spcBef>
                          <a:spcPts val="0"/>
                        </a:spcBef>
                        <a:spcAft>
                          <a:spcPts val="0"/>
                        </a:spcAft>
                        <a:buSzPct val="25000"/>
                        <a:buNone/>
                      </a:pPr>
                      <a:r>
                        <a:rPr lang="en-US" sz="2400" b="1" u="none" strike="noStrike" cap="none">
                          <a:solidFill>
                            <a:schemeClr val="lt1"/>
                          </a:solidFill>
                        </a:rPr>
                        <a:t>Qualitative/</a:t>
                      </a:r>
                    </a:p>
                    <a:p>
                      <a:pPr marL="0" marR="0" lvl="0" indent="0" algn="l" rtl="0">
                        <a:lnSpc>
                          <a:spcPct val="115000"/>
                        </a:lnSpc>
                        <a:spcBef>
                          <a:spcPts val="0"/>
                        </a:spcBef>
                        <a:spcAft>
                          <a:spcPts val="0"/>
                        </a:spcAft>
                        <a:buSzPct val="25000"/>
                        <a:buNone/>
                      </a:pPr>
                      <a:r>
                        <a:rPr lang="en-US" sz="2400" b="1" u="none" strike="noStrike" cap="none">
                          <a:solidFill>
                            <a:schemeClr val="lt1"/>
                          </a:solidFill>
                        </a:rPr>
                        <a:t>Least Comprehensive </a:t>
                      </a:r>
                    </a:p>
                  </a:txBody>
                  <a:tcPr marL="51425" marR="51425" marT="0" marB="0">
                    <a:solidFill>
                      <a:schemeClr val="accent1"/>
                    </a:solidFill>
                  </a:tcPr>
                </a:tc>
                <a:extLst>
                  <a:ext uri="{0D108BD9-81ED-4DB2-BD59-A6C34878D82A}">
                    <a16:rowId xmlns="" xmlns:a16="http://schemas.microsoft.com/office/drawing/2014/main" val="10002"/>
                  </a:ext>
                </a:extLst>
              </a:tr>
              <a:tr h="1801800">
                <a:tc>
                  <a:txBody>
                    <a:bodyPr/>
                    <a:lstStyle/>
                    <a:p>
                      <a:pPr marL="0" marR="0" lvl="0" indent="0" algn="l" rtl="0">
                        <a:lnSpc>
                          <a:spcPct val="115000"/>
                        </a:lnSpc>
                        <a:spcBef>
                          <a:spcPts val="0"/>
                        </a:spcBef>
                        <a:spcAft>
                          <a:spcPts val="0"/>
                        </a:spcAft>
                        <a:buSzPct val="25000"/>
                        <a:buNone/>
                      </a:pPr>
                      <a:r>
                        <a:rPr lang="en-US" sz="1100" u="none" strike="noStrike" cap="none"/>
                        <a:t> </a:t>
                      </a:r>
                    </a:p>
                  </a:txBody>
                  <a:tcPr marL="51425" marR="51425" marT="0" marB="0">
                    <a:solidFill>
                      <a:srgbClr val="E7EEE7"/>
                    </a:solidFill>
                  </a:tcPr>
                </a:tc>
                <a:tc>
                  <a:txBody>
                    <a:bodyPr/>
                    <a:lstStyle/>
                    <a:p>
                      <a:pPr marL="0" marR="0" lvl="0" indent="0" algn="l" rtl="0">
                        <a:lnSpc>
                          <a:spcPct val="115000"/>
                        </a:lnSpc>
                        <a:spcBef>
                          <a:spcPts val="0"/>
                        </a:spcBef>
                        <a:spcAft>
                          <a:spcPts val="0"/>
                        </a:spcAft>
                        <a:buSzPct val="25000"/>
                        <a:buNone/>
                      </a:pPr>
                      <a:endParaRPr sz="1100" u="none" strike="noStrike" cap="none">
                        <a:solidFill>
                          <a:srgbClr val="000000"/>
                        </a:solidFill>
                        <a:latin typeface="Calibri"/>
                        <a:ea typeface="Calibri"/>
                        <a:cs typeface="Calibri"/>
                        <a:sym typeface="Calibri"/>
                      </a:endParaRPr>
                    </a:p>
                  </a:txBody>
                  <a:tcPr marL="51425" marR="51425" marT="0" marB="0">
                    <a:solidFill>
                      <a:srgbClr val="E7EEE7"/>
                    </a:solidFill>
                  </a:tcPr>
                </a:tc>
                <a:extLst>
                  <a:ext uri="{0D108BD9-81ED-4DB2-BD59-A6C34878D82A}">
                    <a16:rowId xmlns="" xmlns:a16="http://schemas.microsoft.com/office/drawing/2014/main" val="10003"/>
                  </a:ext>
                </a:extLst>
              </a:tr>
            </a:tbl>
          </a:graphicData>
        </a:graphic>
      </p:graphicFrame>
      <p:grpSp>
        <p:nvGrpSpPr>
          <p:cNvPr id="606" name="Shape 606"/>
          <p:cNvGrpSpPr/>
          <p:nvPr/>
        </p:nvGrpSpPr>
        <p:grpSpPr>
          <a:xfrm>
            <a:off x="1074794" y="2330242"/>
            <a:ext cx="1183558" cy="1356851"/>
            <a:chOff x="1459482" y="2330241"/>
            <a:chExt cx="1578076" cy="1356851"/>
          </a:xfrm>
        </p:grpSpPr>
        <p:sp>
          <p:nvSpPr>
            <p:cNvPr id="607" name="Shape 607"/>
            <p:cNvSpPr/>
            <p:nvPr/>
          </p:nvSpPr>
          <p:spPr>
            <a:xfrm>
              <a:off x="1459482" y="2330241"/>
              <a:ext cx="1578076" cy="1356851"/>
            </a:xfrm>
            <a:prstGeom prst="roundRect">
              <a:avLst>
                <a:gd name="adj" fmla="val 16667"/>
              </a:avLst>
            </a:prstGeom>
            <a:solidFill>
              <a:schemeClr val="accent4"/>
            </a:solidFill>
            <a:ln w="11425" cap="flat" cmpd="sng">
              <a:solidFill>
                <a:srgbClr val="986935"/>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08" name="Shape 608"/>
            <p:cNvSpPr txBox="1"/>
            <p:nvPr/>
          </p:nvSpPr>
          <p:spPr>
            <a:xfrm>
              <a:off x="1577770" y="2531611"/>
              <a:ext cx="1341493" cy="646331"/>
            </a:xfrm>
            <a:prstGeom prst="rect">
              <a:avLst/>
            </a:prstGeom>
            <a:solidFill>
              <a:schemeClr val="accent4"/>
            </a:solidFill>
            <a:ln>
              <a:noFill/>
            </a:ln>
          </p:spPr>
          <p:txBody>
            <a:bodyPr lIns="91425" tIns="45700" rIns="91425" bIns="45700" anchor="t" anchorCtr="0">
              <a:noAutofit/>
            </a:bodyPr>
            <a:lstStyle/>
            <a:p>
              <a:pPr marL="0" marR="0" lvl="0" indent="0" algn="ctr" rtl="0">
                <a:spcBef>
                  <a:spcPts val="0"/>
                </a:spcBef>
                <a:buSzPct val="25000"/>
                <a:buNone/>
              </a:pPr>
              <a:r>
                <a:rPr lang="en-US" sz="1200" b="1">
                  <a:solidFill>
                    <a:schemeClr val="dk1"/>
                  </a:solidFill>
                  <a:latin typeface="Georgia"/>
                  <a:ea typeface="Georgia"/>
                  <a:cs typeface="Georgia"/>
                  <a:sym typeface="Georgia"/>
                </a:rPr>
                <a:t>Option 1: </a:t>
              </a:r>
            </a:p>
            <a:p>
              <a:pPr marL="0" marR="0" lvl="0" indent="0" algn="ctr" rtl="0">
                <a:spcBef>
                  <a:spcPts val="0"/>
                </a:spcBef>
                <a:buSzPct val="25000"/>
                <a:buNone/>
              </a:pPr>
              <a:r>
                <a:rPr lang="en-US" sz="1200">
                  <a:solidFill>
                    <a:schemeClr val="dk1"/>
                  </a:solidFill>
                  <a:latin typeface="Georgia"/>
                  <a:ea typeface="Georgia"/>
                  <a:cs typeface="Georgia"/>
                  <a:sym typeface="Georgia"/>
                </a:rPr>
                <a:t>Assimilative Capacity</a:t>
              </a:r>
            </a:p>
          </p:txBody>
        </p:sp>
      </p:grpSp>
      <p:grpSp>
        <p:nvGrpSpPr>
          <p:cNvPr id="609" name="Shape 609"/>
          <p:cNvGrpSpPr/>
          <p:nvPr/>
        </p:nvGrpSpPr>
        <p:grpSpPr>
          <a:xfrm>
            <a:off x="2742284" y="2330241"/>
            <a:ext cx="1183558" cy="1356851"/>
            <a:chOff x="3925533" y="2330241"/>
            <a:chExt cx="1578076" cy="1356851"/>
          </a:xfrm>
        </p:grpSpPr>
        <p:sp>
          <p:nvSpPr>
            <p:cNvPr id="610" name="Shape 610"/>
            <p:cNvSpPr/>
            <p:nvPr/>
          </p:nvSpPr>
          <p:spPr>
            <a:xfrm>
              <a:off x="3925533" y="2330241"/>
              <a:ext cx="1578076" cy="1356851"/>
            </a:xfrm>
            <a:prstGeom prst="roundRect">
              <a:avLst>
                <a:gd name="adj" fmla="val 16667"/>
              </a:avLst>
            </a:prstGeom>
            <a:solidFill>
              <a:schemeClr val="accent4"/>
            </a:solidFill>
            <a:ln w="11425" cap="flat" cmpd="sng">
              <a:solidFill>
                <a:srgbClr val="986935"/>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11" name="Shape 611"/>
            <p:cNvSpPr txBox="1"/>
            <p:nvPr/>
          </p:nvSpPr>
          <p:spPr>
            <a:xfrm>
              <a:off x="4043823" y="2531613"/>
              <a:ext cx="1341493" cy="646331"/>
            </a:xfrm>
            <a:prstGeom prst="rect">
              <a:avLst/>
            </a:prstGeom>
            <a:solidFill>
              <a:schemeClr val="accent4"/>
            </a:solidFill>
            <a:ln>
              <a:noFill/>
            </a:ln>
          </p:spPr>
          <p:txBody>
            <a:bodyPr lIns="91425" tIns="45700" rIns="91425" bIns="45700" anchor="t" anchorCtr="0">
              <a:noAutofit/>
            </a:bodyPr>
            <a:lstStyle/>
            <a:p>
              <a:pPr marL="0" marR="0" lvl="0" indent="0" algn="ctr" rtl="0">
                <a:spcBef>
                  <a:spcPts val="0"/>
                </a:spcBef>
                <a:buSzPct val="25000"/>
                <a:buNone/>
              </a:pPr>
              <a:r>
                <a:rPr lang="en-US" sz="1200" b="1">
                  <a:solidFill>
                    <a:schemeClr val="dk1"/>
                  </a:solidFill>
                  <a:latin typeface="Georgia"/>
                  <a:ea typeface="Georgia"/>
                  <a:cs typeface="Georgia"/>
                  <a:sym typeface="Georgia"/>
                </a:rPr>
                <a:t>Option 2:</a:t>
              </a:r>
            </a:p>
            <a:p>
              <a:pPr marL="0" marR="0" lvl="0" indent="0" algn="ctr" rtl="0">
                <a:spcBef>
                  <a:spcPts val="0"/>
                </a:spcBef>
                <a:buSzPct val="25000"/>
                <a:buNone/>
              </a:pPr>
              <a:r>
                <a:rPr lang="en-US" sz="1200" b="1">
                  <a:solidFill>
                    <a:schemeClr val="dk1"/>
                  </a:solidFill>
                  <a:latin typeface="Georgia"/>
                  <a:ea typeface="Georgia"/>
                  <a:cs typeface="Georgia"/>
                  <a:sym typeface="Georgia"/>
                </a:rPr>
                <a:t> </a:t>
              </a:r>
              <a:r>
                <a:rPr lang="en-US" sz="1200">
                  <a:solidFill>
                    <a:schemeClr val="dk1"/>
                  </a:solidFill>
                  <a:latin typeface="Georgia"/>
                  <a:ea typeface="Georgia"/>
                  <a:cs typeface="Georgia"/>
                  <a:sym typeface="Georgia"/>
                </a:rPr>
                <a:t>Base Conditions</a:t>
              </a:r>
            </a:p>
          </p:txBody>
        </p:sp>
      </p:grpSp>
      <p:grpSp>
        <p:nvGrpSpPr>
          <p:cNvPr id="612" name="Shape 612"/>
          <p:cNvGrpSpPr/>
          <p:nvPr/>
        </p:nvGrpSpPr>
        <p:grpSpPr>
          <a:xfrm>
            <a:off x="4774338" y="4758608"/>
            <a:ext cx="1183558" cy="1356851"/>
            <a:chOff x="5891980" y="4729310"/>
            <a:chExt cx="1578077" cy="1356851"/>
          </a:xfrm>
        </p:grpSpPr>
        <p:sp>
          <p:nvSpPr>
            <p:cNvPr id="613" name="Shape 613"/>
            <p:cNvSpPr/>
            <p:nvPr/>
          </p:nvSpPr>
          <p:spPr>
            <a:xfrm>
              <a:off x="5891980" y="4729310"/>
              <a:ext cx="1578076" cy="1356851"/>
            </a:xfrm>
            <a:prstGeom prst="roundRect">
              <a:avLst>
                <a:gd name="adj" fmla="val 16667"/>
              </a:avLst>
            </a:prstGeom>
            <a:solidFill>
              <a:schemeClr val="accent4"/>
            </a:solidFill>
            <a:ln w="11425" cap="flat" cmpd="sng">
              <a:solidFill>
                <a:srgbClr val="986935"/>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14" name="Shape 614"/>
            <p:cNvSpPr txBox="1"/>
            <p:nvPr/>
          </p:nvSpPr>
          <p:spPr>
            <a:xfrm>
              <a:off x="5891982" y="4930676"/>
              <a:ext cx="1578076" cy="830996"/>
            </a:xfrm>
            <a:prstGeom prst="rect">
              <a:avLst/>
            </a:prstGeom>
            <a:solidFill>
              <a:schemeClr val="accent4"/>
            </a:solidFill>
            <a:ln>
              <a:noFill/>
            </a:ln>
          </p:spPr>
          <p:txBody>
            <a:bodyPr lIns="91425" tIns="45700" rIns="91425" bIns="45700" anchor="t" anchorCtr="0">
              <a:noAutofit/>
            </a:bodyPr>
            <a:lstStyle/>
            <a:p>
              <a:pPr marL="0" marR="0" lvl="0" indent="0" algn="ctr" rtl="0">
                <a:spcBef>
                  <a:spcPts val="0"/>
                </a:spcBef>
                <a:buSzPct val="25000"/>
                <a:buNone/>
              </a:pPr>
              <a:r>
                <a:rPr lang="en-US" sz="1200" b="1">
                  <a:solidFill>
                    <a:schemeClr val="dk1"/>
                  </a:solidFill>
                  <a:latin typeface="Georgia"/>
                  <a:ea typeface="Georgia"/>
                  <a:cs typeface="Georgia"/>
                  <a:sym typeface="Georgia"/>
                </a:rPr>
                <a:t>Option 7: </a:t>
              </a:r>
              <a:r>
                <a:rPr lang="en-US" sz="1200">
                  <a:solidFill>
                    <a:schemeClr val="dk1"/>
                  </a:solidFill>
                  <a:latin typeface="Georgia"/>
                  <a:ea typeface="Georgia"/>
                  <a:cs typeface="Georgia"/>
                  <a:sym typeface="Georgia"/>
                </a:rPr>
                <a:t>Programmatic with Set Expectations</a:t>
              </a:r>
            </a:p>
          </p:txBody>
        </p:sp>
      </p:grpSp>
      <p:grpSp>
        <p:nvGrpSpPr>
          <p:cNvPr id="615" name="Shape 615"/>
          <p:cNvGrpSpPr/>
          <p:nvPr/>
        </p:nvGrpSpPr>
        <p:grpSpPr>
          <a:xfrm>
            <a:off x="2742283" y="4758604"/>
            <a:ext cx="1183558" cy="1356851"/>
            <a:chOff x="2433483" y="4689985"/>
            <a:chExt cx="1578076" cy="1356851"/>
          </a:xfrm>
        </p:grpSpPr>
        <p:sp>
          <p:nvSpPr>
            <p:cNvPr id="616" name="Shape 616"/>
            <p:cNvSpPr/>
            <p:nvPr/>
          </p:nvSpPr>
          <p:spPr>
            <a:xfrm>
              <a:off x="2433483" y="4689985"/>
              <a:ext cx="1578076" cy="1356851"/>
            </a:xfrm>
            <a:prstGeom prst="roundRect">
              <a:avLst>
                <a:gd name="adj" fmla="val 16667"/>
              </a:avLst>
            </a:prstGeom>
            <a:solidFill>
              <a:schemeClr val="accent4"/>
            </a:solidFill>
            <a:ln w="11425" cap="flat" cmpd="sng">
              <a:solidFill>
                <a:srgbClr val="986935"/>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17" name="Shape 617"/>
            <p:cNvSpPr txBox="1"/>
            <p:nvPr/>
          </p:nvSpPr>
          <p:spPr>
            <a:xfrm>
              <a:off x="2535641" y="4891357"/>
              <a:ext cx="1373757"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a:solidFill>
                    <a:schemeClr val="dk1"/>
                  </a:solidFill>
                  <a:latin typeface="Georgia"/>
                  <a:ea typeface="Georgia"/>
                  <a:cs typeface="Georgia"/>
                  <a:sym typeface="Georgia"/>
                </a:rPr>
                <a:t>Option 4: </a:t>
              </a:r>
            </a:p>
            <a:p>
              <a:pPr marL="0" marR="0" lvl="0" indent="0" algn="ctr" rtl="0">
                <a:spcBef>
                  <a:spcPts val="0"/>
                </a:spcBef>
                <a:buSzPct val="25000"/>
                <a:buNone/>
              </a:pPr>
              <a:r>
                <a:rPr lang="en-US" sz="1200">
                  <a:solidFill>
                    <a:schemeClr val="dk1"/>
                  </a:solidFill>
                  <a:latin typeface="Georgia"/>
                  <a:ea typeface="Georgia"/>
                  <a:cs typeface="Georgia"/>
                  <a:sym typeface="Georgia"/>
                </a:rPr>
                <a:t>Margin of Safety</a:t>
              </a:r>
            </a:p>
          </p:txBody>
        </p:sp>
      </p:grpSp>
      <p:grpSp>
        <p:nvGrpSpPr>
          <p:cNvPr id="618" name="Shape 618"/>
          <p:cNvGrpSpPr/>
          <p:nvPr/>
        </p:nvGrpSpPr>
        <p:grpSpPr>
          <a:xfrm>
            <a:off x="6441828" y="2340461"/>
            <a:ext cx="1183558" cy="1356851"/>
            <a:chOff x="8589104" y="2340460"/>
            <a:chExt cx="1578076" cy="1356851"/>
          </a:xfrm>
        </p:grpSpPr>
        <p:sp>
          <p:nvSpPr>
            <p:cNvPr id="619" name="Shape 619"/>
            <p:cNvSpPr/>
            <p:nvPr/>
          </p:nvSpPr>
          <p:spPr>
            <a:xfrm>
              <a:off x="8589104" y="2340460"/>
              <a:ext cx="1578076" cy="1356851"/>
            </a:xfrm>
            <a:prstGeom prst="roundRect">
              <a:avLst>
                <a:gd name="adj" fmla="val 16667"/>
              </a:avLst>
            </a:prstGeom>
            <a:solidFill>
              <a:schemeClr val="accent4"/>
            </a:solidFill>
            <a:ln w="11425" cap="flat" cmpd="sng">
              <a:solidFill>
                <a:srgbClr val="986935"/>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20" name="Shape 620"/>
            <p:cNvSpPr txBox="1"/>
            <p:nvPr/>
          </p:nvSpPr>
          <p:spPr>
            <a:xfrm>
              <a:off x="8707396" y="2531610"/>
              <a:ext cx="1341493" cy="646331"/>
            </a:xfrm>
            <a:prstGeom prst="rect">
              <a:avLst/>
            </a:prstGeom>
            <a:solidFill>
              <a:schemeClr val="accent4"/>
            </a:solidFill>
            <a:ln>
              <a:noFill/>
            </a:ln>
          </p:spPr>
          <p:txBody>
            <a:bodyPr lIns="91425" tIns="45700" rIns="91425" bIns="45700" anchor="t" anchorCtr="0">
              <a:noAutofit/>
            </a:bodyPr>
            <a:lstStyle/>
            <a:p>
              <a:pPr marL="0" marR="0" lvl="0" indent="0" algn="ctr" rtl="0">
                <a:spcBef>
                  <a:spcPts val="0"/>
                </a:spcBef>
                <a:buSzPct val="25000"/>
                <a:buNone/>
              </a:pPr>
              <a:r>
                <a:rPr lang="en-US" sz="1200" b="1">
                  <a:solidFill>
                    <a:schemeClr val="dk1"/>
                  </a:solidFill>
                  <a:latin typeface="Georgia"/>
                  <a:ea typeface="Georgia"/>
                  <a:cs typeface="Georgia"/>
                  <a:sym typeface="Georgia"/>
                </a:rPr>
                <a:t>Option 6:</a:t>
              </a:r>
            </a:p>
            <a:p>
              <a:pPr marL="0" marR="0" lvl="0" indent="0" algn="ctr" rtl="0">
                <a:spcBef>
                  <a:spcPts val="0"/>
                </a:spcBef>
                <a:buSzPct val="25000"/>
                <a:buNone/>
              </a:pPr>
              <a:r>
                <a:rPr lang="en-US" sz="1200">
                  <a:solidFill>
                    <a:schemeClr val="dk1"/>
                  </a:solidFill>
                  <a:latin typeface="Georgia"/>
                  <a:ea typeface="Georgia"/>
                  <a:cs typeface="Georgia"/>
                  <a:sym typeface="Georgia"/>
                </a:rPr>
                <a:t>Adaptively Manage</a:t>
              </a:r>
            </a:p>
          </p:txBody>
        </p:sp>
      </p:grpSp>
      <p:grpSp>
        <p:nvGrpSpPr>
          <p:cNvPr id="621" name="Shape 621"/>
          <p:cNvGrpSpPr/>
          <p:nvPr/>
        </p:nvGrpSpPr>
        <p:grpSpPr>
          <a:xfrm>
            <a:off x="4774339" y="2330242"/>
            <a:ext cx="1183558" cy="1356851"/>
            <a:chOff x="6524939" y="2349906"/>
            <a:chExt cx="1578076" cy="1356851"/>
          </a:xfrm>
        </p:grpSpPr>
        <p:sp>
          <p:nvSpPr>
            <p:cNvPr id="622" name="Shape 622"/>
            <p:cNvSpPr/>
            <p:nvPr/>
          </p:nvSpPr>
          <p:spPr>
            <a:xfrm>
              <a:off x="6524939" y="2349906"/>
              <a:ext cx="1578076" cy="1356851"/>
            </a:xfrm>
            <a:prstGeom prst="roundRect">
              <a:avLst>
                <a:gd name="adj" fmla="val 16667"/>
              </a:avLst>
            </a:prstGeom>
            <a:solidFill>
              <a:schemeClr val="accent4"/>
            </a:solidFill>
            <a:ln w="11425" cap="flat" cmpd="sng">
              <a:solidFill>
                <a:srgbClr val="986935"/>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23" name="Shape 623"/>
            <p:cNvSpPr txBox="1"/>
            <p:nvPr/>
          </p:nvSpPr>
          <p:spPr>
            <a:xfrm>
              <a:off x="6643231" y="2551276"/>
              <a:ext cx="1459785"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a:solidFill>
                    <a:schemeClr val="dk1"/>
                  </a:solidFill>
                  <a:latin typeface="Georgia"/>
                  <a:ea typeface="Georgia"/>
                  <a:cs typeface="Georgia"/>
                  <a:sym typeface="Georgia"/>
                </a:rPr>
                <a:t>Option 5: </a:t>
              </a:r>
            </a:p>
            <a:p>
              <a:pPr marL="0" marR="0" lvl="0" indent="0" algn="ctr" rtl="0">
                <a:spcBef>
                  <a:spcPts val="0"/>
                </a:spcBef>
                <a:buSzPct val="25000"/>
                <a:buNone/>
              </a:pPr>
              <a:r>
                <a:rPr lang="en-US" sz="1200">
                  <a:solidFill>
                    <a:schemeClr val="dk1"/>
                  </a:solidFill>
                  <a:latin typeface="Georgia"/>
                  <a:ea typeface="Georgia"/>
                  <a:cs typeface="Georgia"/>
                  <a:sym typeface="Georgia"/>
                </a:rPr>
                <a:t>BMP Optimization</a:t>
              </a:r>
            </a:p>
          </p:txBody>
        </p:sp>
      </p:grpSp>
      <p:grpSp>
        <p:nvGrpSpPr>
          <p:cNvPr id="624" name="Shape 624"/>
          <p:cNvGrpSpPr/>
          <p:nvPr/>
        </p:nvGrpSpPr>
        <p:grpSpPr>
          <a:xfrm>
            <a:off x="6441829" y="4758608"/>
            <a:ext cx="1183558" cy="1356851"/>
            <a:chOff x="7519224" y="4729310"/>
            <a:chExt cx="1578076" cy="1356851"/>
          </a:xfrm>
        </p:grpSpPr>
        <p:sp>
          <p:nvSpPr>
            <p:cNvPr id="625" name="Shape 625"/>
            <p:cNvSpPr/>
            <p:nvPr/>
          </p:nvSpPr>
          <p:spPr>
            <a:xfrm>
              <a:off x="7519224" y="4729310"/>
              <a:ext cx="1578076" cy="1356851"/>
            </a:xfrm>
            <a:prstGeom prst="roundRect">
              <a:avLst>
                <a:gd name="adj" fmla="val 16667"/>
              </a:avLst>
            </a:prstGeom>
            <a:solidFill>
              <a:schemeClr val="accent4"/>
            </a:solidFill>
            <a:ln w="11425" cap="flat" cmpd="sng">
              <a:solidFill>
                <a:srgbClr val="986935"/>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26" name="Shape 626"/>
            <p:cNvSpPr txBox="1"/>
            <p:nvPr/>
          </p:nvSpPr>
          <p:spPr>
            <a:xfrm>
              <a:off x="7519224" y="4930680"/>
              <a:ext cx="1578076" cy="830996"/>
            </a:xfrm>
            <a:prstGeom prst="rect">
              <a:avLst/>
            </a:prstGeom>
            <a:solidFill>
              <a:schemeClr val="accent4"/>
            </a:solidFill>
            <a:ln>
              <a:noFill/>
            </a:ln>
          </p:spPr>
          <p:txBody>
            <a:bodyPr lIns="91425" tIns="45700" rIns="91425" bIns="45700" anchor="t" anchorCtr="0">
              <a:noAutofit/>
            </a:bodyPr>
            <a:lstStyle/>
            <a:p>
              <a:pPr marL="0" marR="0" lvl="0" indent="0" algn="ctr" rtl="0">
                <a:spcBef>
                  <a:spcPts val="0"/>
                </a:spcBef>
                <a:buSzPct val="25000"/>
                <a:buNone/>
              </a:pPr>
              <a:r>
                <a:rPr lang="en-US" sz="1200" b="1">
                  <a:solidFill>
                    <a:schemeClr val="dk1"/>
                  </a:solidFill>
                  <a:latin typeface="Georgia"/>
                  <a:ea typeface="Georgia"/>
                  <a:cs typeface="Georgia"/>
                  <a:sym typeface="Georgia"/>
                </a:rPr>
                <a:t>Option 8: </a:t>
              </a:r>
              <a:r>
                <a:rPr lang="en-US" sz="1200">
                  <a:solidFill>
                    <a:schemeClr val="dk1"/>
                  </a:solidFill>
                  <a:latin typeface="Georgia"/>
                  <a:ea typeface="Georgia"/>
                  <a:cs typeface="Georgia"/>
                  <a:sym typeface="Georgia"/>
                </a:rPr>
                <a:t>Programmatic with No Set Expectations</a:t>
              </a:r>
            </a:p>
          </p:txBody>
        </p:sp>
      </p:grpSp>
      <p:grpSp>
        <p:nvGrpSpPr>
          <p:cNvPr id="627" name="Shape 627"/>
          <p:cNvGrpSpPr/>
          <p:nvPr/>
        </p:nvGrpSpPr>
        <p:grpSpPr>
          <a:xfrm>
            <a:off x="1022869" y="4758605"/>
            <a:ext cx="1183558" cy="1356851"/>
            <a:chOff x="4089287" y="4689982"/>
            <a:chExt cx="1578076" cy="1356851"/>
          </a:xfrm>
        </p:grpSpPr>
        <p:sp>
          <p:nvSpPr>
            <p:cNvPr id="628" name="Shape 628"/>
            <p:cNvSpPr/>
            <p:nvPr/>
          </p:nvSpPr>
          <p:spPr>
            <a:xfrm>
              <a:off x="4089287" y="4689982"/>
              <a:ext cx="1578076" cy="1356851"/>
            </a:xfrm>
            <a:prstGeom prst="roundRect">
              <a:avLst>
                <a:gd name="adj" fmla="val 16667"/>
              </a:avLst>
            </a:prstGeom>
            <a:solidFill>
              <a:schemeClr val="accent4"/>
            </a:solidFill>
            <a:ln w="11425" cap="flat" cmpd="sng">
              <a:solidFill>
                <a:srgbClr val="986935"/>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29" name="Shape 629"/>
            <p:cNvSpPr txBox="1"/>
            <p:nvPr/>
          </p:nvSpPr>
          <p:spPr>
            <a:xfrm>
              <a:off x="4089287" y="4891353"/>
              <a:ext cx="1578076" cy="646331"/>
            </a:xfrm>
            <a:prstGeom prst="rect">
              <a:avLst/>
            </a:prstGeom>
            <a:solidFill>
              <a:schemeClr val="accent4"/>
            </a:solidFill>
            <a:ln>
              <a:noFill/>
            </a:ln>
          </p:spPr>
          <p:txBody>
            <a:bodyPr lIns="91425" tIns="45700" rIns="91425" bIns="45700" anchor="t" anchorCtr="0">
              <a:noAutofit/>
            </a:bodyPr>
            <a:lstStyle/>
            <a:p>
              <a:pPr marL="0" marR="0" lvl="0" indent="0" algn="ctr" rtl="0">
                <a:spcBef>
                  <a:spcPts val="0"/>
                </a:spcBef>
                <a:buSzPct val="25000"/>
                <a:buNone/>
              </a:pPr>
              <a:r>
                <a:rPr lang="en-US" sz="1200" b="1">
                  <a:solidFill>
                    <a:schemeClr val="dk1"/>
                  </a:solidFill>
                  <a:latin typeface="Georgia"/>
                  <a:ea typeface="Georgia"/>
                  <a:cs typeface="Georgia"/>
                  <a:sym typeface="Georgia"/>
                </a:rPr>
                <a:t>Option 3:</a:t>
              </a:r>
            </a:p>
            <a:p>
              <a:pPr marL="0" marR="0" lvl="0" indent="0" algn="ctr" rtl="0">
                <a:spcBef>
                  <a:spcPts val="0"/>
                </a:spcBef>
                <a:buSzPct val="25000"/>
                <a:buNone/>
              </a:pPr>
              <a:r>
                <a:rPr lang="en-US" sz="1050" b="1">
                  <a:solidFill>
                    <a:schemeClr val="dk1"/>
                  </a:solidFill>
                  <a:latin typeface="Georgia"/>
                  <a:ea typeface="Georgia"/>
                  <a:cs typeface="Georgia"/>
                  <a:sym typeface="Georgia"/>
                </a:rPr>
                <a:t> </a:t>
              </a:r>
              <a:r>
                <a:rPr lang="en-US" sz="1200">
                  <a:solidFill>
                    <a:schemeClr val="dk1"/>
                  </a:solidFill>
                  <a:latin typeface="Georgia"/>
                  <a:ea typeface="Georgia"/>
                  <a:cs typeface="Georgia"/>
                  <a:sym typeface="Georgia"/>
                </a:rPr>
                <a:t>Commit with Deferred Imp</a:t>
              </a:r>
              <a:r>
                <a:rPr lang="en-US" sz="1100">
                  <a:solidFill>
                    <a:schemeClr val="dk1"/>
                  </a:solidFill>
                  <a:latin typeface="Georgia"/>
                  <a:ea typeface="Georgia"/>
                  <a:cs typeface="Georgia"/>
                  <a:sym typeface="Georgia"/>
                </a:rPr>
                <a:t>.</a:t>
              </a:r>
            </a:p>
          </p:txBody>
        </p:sp>
      </p:grpSp>
      <p:sp>
        <p:nvSpPr>
          <p:cNvPr id="630" name="Shape 630"/>
          <p:cNvSpPr txBox="1"/>
          <p:nvPr/>
        </p:nvSpPr>
        <p:spPr>
          <a:xfrm>
            <a:off x="914400" y="304800"/>
            <a:ext cx="70104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Georgia"/>
                <a:ea typeface="Georgia"/>
                <a:cs typeface="Georgia"/>
                <a:sym typeface="Georgia"/>
              </a:rPr>
              <a:t>Packages and Alternatives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09600" y="1522863"/>
            <a:ext cx="8308848" cy="732974"/>
          </a:xfrm>
        </p:spPr>
        <p:txBody>
          <a:bodyPr/>
          <a:lstStyle/>
          <a:p>
            <a:pPr algn="ctr"/>
            <a:r>
              <a:rPr lang="en-US" dirty="0" smtClean="0"/>
              <a:t>Climate Considerations</a:t>
            </a:r>
            <a:endParaRPr lang="en-US" dirty="0"/>
          </a:p>
        </p:txBody>
      </p:sp>
      <p:sp>
        <p:nvSpPr>
          <p:cNvPr id="2" name="Title 1"/>
          <p:cNvSpPr>
            <a:spLocks noGrp="1"/>
          </p:cNvSpPr>
          <p:nvPr>
            <p:ph type="title"/>
          </p:nvPr>
        </p:nvSpPr>
        <p:spPr>
          <a:xfrm>
            <a:off x="228600" y="533400"/>
            <a:ext cx="8534400" cy="1066800"/>
          </a:xfrm>
        </p:spPr>
        <p:txBody>
          <a:bodyPr>
            <a:normAutofit fontScale="90000"/>
          </a:bodyPr>
          <a:lstStyle/>
          <a:p>
            <a:r>
              <a:rPr lang="en-US" dirty="0" smtClean="0"/>
              <a:t/>
            </a:r>
            <a:br>
              <a:rPr lang="en-US" dirty="0" smtClean="0"/>
            </a:br>
            <a:r>
              <a:rPr lang="en-US" dirty="0"/>
              <a:t/>
            </a:r>
            <a:br>
              <a:rPr lang="en-US" dirty="0"/>
            </a:br>
            <a:r>
              <a:rPr lang="en-US" dirty="0" smtClean="0"/>
              <a:t>2017 Mid Point Assessment </a:t>
            </a:r>
            <a:br>
              <a:rPr lang="en-US" dirty="0" smtClean="0"/>
            </a:br>
            <a:r>
              <a:rPr lang="en-US" i="1" dirty="0" smtClean="0"/>
              <a:t>Timeline  </a:t>
            </a:r>
            <a:r>
              <a:rPr lang="en-US" dirty="0"/>
              <a:t/>
            </a:r>
            <a:br>
              <a:rPr lang="en-US" dirty="0"/>
            </a:br>
            <a:endParaRPr lang="en-US" dirty="0" smtClean="0"/>
          </a:p>
        </p:txBody>
      </p:sp>
      <p:sp>
        <p:nvSpPr>
          <p:cNvPr id="11" name="Content Placeholder 10"/>
          <p:cNvSpPr>
            <a:spLocks noGrp="1"/>
          </p:cNvSpPr>
          <p:nvPr>
            <p:ph sz="quarter" idx="4"/>
          </p:nvPr>
        </p:nvSpPr>
        <p:spPr/>
        <p:txBody>
          <a:bodyPr/>
          <a:lstStyle/>
          <a:p>
            <a:endParaRPr lang="en-US" dirty="0"/>
          </a:p>
        </p:txBody>
      </p:sp>
      <p:pic>
        <p:nvPicPr>
          <p:cNvPr id="12"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362200"/>
            <a:ext cx="4101347" cy="3962400"/>
          </a:xfrm>
          <a:prstGeom prst="rect">
            <a:avLst/>
          </a:prstGeom>
        </p:spPr>
      </p:pic>
      <p:sp>
        <p:nvSpPr>
          <p:cNvPr id="8" name="TextBox 7"/>
          <p:cNvSpPr txBox="1"/>
          <p:nvPr/>
        </p:nvSpPr>
        <p:spPr>
          <a:xfrm>
            <a:off x="392372" y="2265401"/>
            <a:ext cx="4229100" cy="4401205"/>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Georgia" panose="02040502050405020303" pitchFamily="18" charset="0"/>
              </a:rPr>
              <a:t>December </a:t>
            </a:r>
            <a:r>
              <a:rPr lang="en-US" b="1" dirty="0" smtClean="0">
                <a:latin typeface="Georgia" panose="02040502050405020303" pitchFamily="18" charset="0"/>
              </a:rPr>
              <a:t>2016: </a:t>
            </a:r>
            <a:r>
              <a:rPr lang="en-US" dirty="0">
                <a:latin typeface="Georgia" panose="02040502050405020303" pitchFamily="18" charset="0"/>
              </a:rPr>
              <a:t>Proposed climate change assessment procedures. </a:t>
            </a:r>
          </a:p>
          <a:p>
            <a:pPr marL="285750" indent="-285750">
              <a:buFont typeface="Arial" panose="020B0604020202020204" pitchFamily="34" charset="0"/>
              <a:buChar char="•"/>
            </a:pPr>
            <a:endParaRPr lang="en-US" b="1" dirty="0">
              <a:latin typeface="Georgia" panose="02040502050405020303" pitchFamily="18" charset="0"/>
            </a:endParaRPr>
          </a:p>
          <a:p>
            <a:pPr marL="285750" indent="-285750">
              <a:buFont typeface="Arial" panose="020B0604020202020204" pitchFamily="34" charset="0"/>
              <a:buChar char="•"/>
            </a:pPr>
            <a:r>
              <a:rPr lang="en-US" b="1" dirty="0">
                <a:latin typeface="Georgia" panose="02040502050405020303" pitchFamily="18" charset="0"/>
              </a:rPr>
              <a:t>December </a:t>
            </a:r>
            <a:r>
              <a:rPr lang="en-US" b="1" dirty="0" smtClean="0">
                <a:latin typeface="Georgia" panose="02040502050405020303" pitchFamily="18" charset="0"/>
              </a:rPr>
              <a:t>2016: </a:t>
            </a:r>
            <a:r>
              <a:rPr lang="en-US" dirty="0">
                <a:latin typeface="Georgia" panose="02040502050405020303" pitchFamily="18" charset="0"/>
              </a:rPr>
              <a:t>Proposed ranges of options for when and how to factor climate change considerations into the jurisdictions Phase III WIPs with decisions in spring 2017 informed by the outcomes of the proposed climate change assessment procedures. </a:t>
            </a:r>
          </a:p>
          <a:p>
            <a:pPr marL="285750" lvl="0" indent="-285750">
              <a:buFont typeface="Arial" panose="020B0604020202020204" pitchFamily="34" charset="0"/>
              <a:buChar char="•"/>
            </a:pPr>
            <a:endParaRPr lang="en-US" b="1" dirty="0">
              <a:latin typeface="Georgia" panose="02040502050405020303" pitchFamily="18" charset="0"/>
            </a:endParaRPr>
          </a:p>
          <a:p>
            <a:pPr marL="285750" lvl="0" indent="-285750">
              <a:buFont typeface="Arial" panose="020B0604020202020204" pitchFamily="34" charset="0"/>
              <a:buChar char="•"/>
            </a:pPr>
            <a:r>
              <a:rPr lang="en-US" b="1" dirty="0">
                <a:latin typeface="Georgia" panose="02040502050405020303" pitchFamily="18" charset="0"/>
              </a:rPr>
              <a:t>May </a:t>
            </a:r>
            <a:r>
              <a:rPr lang="en-US" b="1" dirty="0" smtClean="0">
                <a:latin typeface="Georgia" panose="02040502050405020303" pitchFamily="18" charset="0"/>
              </a:rPr>
              <a:t>2017</a:t>
            </a:r>
            <a:r>
              <a:rPr lang="en-US" b="1" dirty="0">
                <a:latin typeface="Georgia" panose="02040502050405020303" pitchFamily="18" charset="0"/>
              </a:rPr>
              <a:t>:</a:t>
            </a:r>
            <a:r>
              <a:rPr lang="en-US" b="1" dirty="0" smtClean="0">
                <a:latin typeface="Georgia" panose="02040502050405020303" pitchFamily="18" charset="0"/>
              </a:rPr>
              <a:t> </a:t>
            </a:r>
            <a:r>
              <a:rPr lang="en-US" dirty="0">
                <a:latin typeface="Georgia" panose="02040502050405020303" pitchFamily="18" charset="0"/>
              </a:rPr>
              <a:t>When and how to incorporate climate change considerations into the Phase III WIPs as the partners work on the draft Phase III WIP planning targets due in June 2017.</a:t>
            </a:r>
          </a:p>
          <a:p>
            <a:pPr marL="285750" indent="-285750">
              <a:buFont typeface="Arial" panose="020B0604020202020204" pitchFamily="34" charset="0"/>
              <a:buChar char="•"/>
            </a:pPr>
            <a:endParaRPr lang="en-US" dirty="0">
              <a:latin typeface="Georgia" panose="02040502050405020303" pitchFamily="18" charset="0"/>
            </a:endParaRPr>
          </a:p>
          <a:p>
            <a:pPr marL="285750" lvl="0" indent="-285750">
              <a:buFont typeface="Arial" panose="020B0604020202020204" pitchFamily="34" charset="0"/>
              <a:buChar char="•"/>
            </a:pPr>
            <a:r>
              <a:rPr lang="en-US" b="1" dirty="0">
                <a:latin typeface="Georgia" panose="02040502050405020303" pitchFamily="18" charset="0"/>
                <a:cs typeface="Arial" panose="020B0604020202020204" pitchFamily="34" charset="0"/>
              </a:rPr>
              <a:t>December 2017</a:t>
            </a:r>
            <a:r>
              <a:rPr lang="en-US" dirty="0">
                <a:latin typeface="Georgia" panose="02040502050405020303" pitchFamily="18" charset="0"/>
                <a:cs typeface="Arial" panose="020B0604020202020204" pitchFamily="34" charset="0"/>
              </a:rPr>
              <a:t>: Final Phase III WIP planning targets fully reflect partnership decision regarding how and when to incorporate climate change considerations.</a:t>
            </a:r>
            <a:endParaRPr lang="en-US" dirty="0">
              <a:latin typeface="Georgia" panose="02040502050405020303" pitchFamily="18" charset="0"/>
            </a:endParaRPr>
          </a:p>
        </p:txBody>
      </p:sp>
    </p:spTree>
    <p:extLst>
      <p:ext uri="{BB962C8B-B14F-4D97-AF65-F5344CB8AC3E}">
        <p14:creationId xmlns:p14="http://schemas.microsoft.com/office/powerpoint/2010/main" val="4188331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1752" y="1524000"/>
            <a:ext cx="8308848" cy="732974"/>
          </a:xfrm>
        </p:spPr>
        <p:txBody>
          <a:bodyPr/>
          <a:lstStyle/>
          <a:p>
            <a:pPr algn="ctr"/>
            <a:r>
              <a:rPr lang="en-US" dirty="0" smtClean="0"/>
              <a:t>Participation, Input,  and Ideas</a:t>
            </a:r>
            <a:endParaRPr lang="en-US" dirty="0"/>
          </a:p>
        </p:txBody>
      </p:sp>
      <p:sp>
        <p:nvSpPr>
          <p:cNvPr id="3" name="Content Placeholder 2"/>
          <p:cNvSpPr>
            <a:spLocks noGrp="1"/>
          </p:cNvSpPr>
          <p:nvPr>
            <p:ph sz="quarter" idx="2"/>
          </p:nvPr>
        </p:nvSpPr>
        <p:spPr>
          <a:xfrm>
            <a:off x="304800" y="2362200"/>
            <a:ext cx="4041648" cy="3818404"/>
          </a:xfrm>
        </p:spPr>
        <p:txBody>
          <a:bodyPr>
            <a:noAutofit/>
          </a:bodyPr>
          <a:lstStyle/>
          <a:p>
            <a:pPr>
              <a:spcBef>
                <a:spcPts val="0"/>
              </a:spcBef>
              <a:spcAft>
                <a:spcPts val="1800"/>
              </a:spcAft>
            </a:pPr>
            <a:r>
              <a:rPr lang="en-US" sz="1800" dirty="0"/>
              <a:t>Feedback on the </a:t>
            </a:r>
            <a:r>
              <a:rPr lang="en-US" sz="1800" dirty="0" smtClean="0"/>
              <a:t>programmatic </a:t>
            </a:r>
            <a:r>
              <a:rPr lang="en-US" sz="1800" dirty="0"/>
              <a:t>approach to </a:t>
            </a:r>
            <a:r>
              <a:rPr lang="en-US" sz="1800" dirty="0" smtClean="0"/>
              <a:t>climate resiliency</a:t>
            </a:r>
          </a:p>
          <a:p>
            <a:pPr>
              <a:spcBef>
                <a:spcPts val="0"/>
              </a:spcBef>
              <a:spcAft>
                <a:spcPts val="1800"/>
              </a:spcAft>
            </a:pPr>
            <a:r>
              <a:rPr lang="en-US" sz="1800" dirty="0" smtClean="0"/>
              <a:t>Guidance on future implementation priorities</a:t>
            </a:r>
            <a:endParaRPr lang="en-US" sz="1800" dirty="0"/>
          </a:p>
          <a:p>
            <a:pPr>
              <a:spcBef>
                <a:spcPts val="0"/>
              </a:spcBef>
              <a:spcAft>
                <a:spcPts val="1800"/>
              </a:spcAft>
            </a:pPr>
            <a:r>
              <a:rPr lang="en-US" sz="1800" dirty="0" smtClean="0"/>
              <a:t>Thoughts on appropriate forums and opportunities to advance policy dialog related to the  Mid-Point Assessment, Phase III WIPS, and beyond . </a:t>
            </a:r>
          </a:p>
          <a:p>
            <a:endParaRPr lang="en-US" sz="1600" dirty="0"/>
          </a:p>
        </p:txBody>
      </p:sp>
      <p:sp>
        <p:nvSpPr>
          <p:cNvPr id="2" name="Title 1"/>
          <p:cNvSpPr>
            <a:spLocks noGrp="1"/>
          </p:cNvSpPr>
          <p:nvPr>
            <p:ph type="title"/>
          </p:nvPr>
        </p:nvSpPr>
        <p:spPr>
          <a:xfrm>
            <a:off x="228600" y="533400"/>
            <a:ext cx="8534400" cy="1066800"/>
          </a:xfrm>
        </p:spPr>
        <p:txBody>
          <a:bodyPr>
            <a:normAutofit fontScale="90000"/>
          </a:bodyPr>
          <a:lstStyle/>
          <a:p>
            <a:r>
              <a:rPr lang="en-US" dirty="0" smtClean="0"/>
              <a:t/>
            </a:r>
            <a:br>
              <a:rPr lang="en-US" dirty="0" smtClean="0"/>
            </a:br>
            <a:r>
              <a:rPr lang="en-US" dirty="0"/>
              <a:t/>
            </a:r>
            <a:br>
              <a:rPr lang="en-US" dirty="0"/>
            </a:br>
            <a:r>
              <a:rPr lang="en-US" dirty="0" smtClean="0"/>
              <a:t>Citizen Advisory  Committee</a:t>
            </a:r>
            <a:br>
              <a:rPr lang="en-US" dirty="0" smtClean="0"/>
            </a:br>
            <a:r>
              <a:rPr lang="en-US" i="1" dirty="0" smtClean="0"/>
              <a:t>Areas for Future Engagement </a:t>
            </a:r>
            <a:r>
              <a:rPr lang="en-US" dirty="0"/>
              <a:t/>
            </a:r>
            <a:br>
              <a:rPr lang="en-US" dirty="0"/>
            </a:br>
            <a:endParaRPr lang="en-US" dirty="0" smtClean="0"/>
          </a:p>
        </p:txBody>
      </p:sp>
      <p:pic>
        <p:nvPicPr>
          <p:cNvPr id="1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794270"/>
            <a:ext cx="4278173" cy="2844530"/>
          </a:xfrm>
          <a:prstGeom prst="rect">
            <a:avLst/>
          </a:prstGeom>
        </p:spPr>
      </p:pic>
    </p:spTree>
    <p:extLst>
      <p:ext uri="{BB962C8B-B14F-4D97-AF65-F5344CB8AC3E}">
        <p14:creationId xmlns:p14="http://schemas.microsoft.com/office/powerpoint/2010/main" val="3764559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775" t="16164" r="32388" b="17026"/>
          <a:stretch/>
        </p:blipFill>
        <p:spPr bwMode="auto">
          <a:xfrm>
            <a:off x="2057400" y="304800"/>
            <a:ext cx="5129245" cy="5867400"/>
          </a:xfrm>
          <a:prstGeom prst="rect">
            <a:avLst/>
          </a:prstGeom>
          <a:noFill/>
          <a:ln w="9525">
            <a:solidFill>
              <a:schemeClr val="tx1"/>
            </a:solidFill>
            <a:miter lim="800000"/>
            <a:headEnd/>
            <a:tailEnd/>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52400" y="6477000"/>
            <a:ext cx="8686800" cy="338554"/>
          </a:xfrm>
          <a:prstGeom prst="rect">
            <a:avLst/>
          </a:prstGeom>
          <a:noFill/>
        </p:spPr>
        <p:txBody>
          <a:bodyPr wrap="square" rtlCol="0">
            <a:spAutoFit/>
          </a:bodyPr>
          <a:lstStyle/>
          <a:p>
            <a:pPr algn="ctr"/>
            <a:r>
              <a:rPr lang="en-US" sz="1600" dirty="0" smtClean="0"/>
              <a:t>Subscribe: http</a:t>
            </a:r>
            <a:r>
              <a:rPr lang="en-US" sz="1600" dirty="0"/>
              <a:t>://www.chesapeakebay.net/groups/group/climate_change_workgroup</a:t>
            </a:r>
          </a:p>
        </p:txBody>
      </p:sp>
    </p:spTree>
    <p:extLst>
      <p:ext uri="{BB962C8B-B14F-4D97-AF65-F5344CB8AC3E}">
        <p14:creationId xmlns:p14="http://schemas.microsoft.com/office/powerpoint/2010/main" val="3281627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305800" cy="1143000"/>
          </a:xfrm>
        </p:spPr>
        <p:txBody>
          <a:bodyPr/>
          <a:lstStyle/>
          <a:p>
            <a:pPr algn="ctr"/>
            <a:r>
              <a:rPr lang="en-US" dirty="0" smtClean="0">
                <a:solidFill>
                  <a:schemeClr val="tx1">
                    <a:lumMod val="65000"/>
                    <a:lumOff val="35000"/>
                  </a:schemeClr>
                </a:solidFill>
              </a:rPr>
              <a:t>Thank you.</a:t>
            </a:r>
            <a:endParaRPr lang="en-US" dirty="0">
              <a:solidFill>
                <a:schemeClr val="tx1">
                  <a:lumMod val="65000"/>
                  <a:lumOff val="35000"/>
                </a:schemeClr>
              </a:solidFill>
            </a:endParaRPr>
          </a:p>
        </p:txBody>
      </p:sp>
    </p:spTree>
    <p:extLst>
      <p:ext uri="{BB962C8B-B14F-4D97-AF65-F5344CB8AC3E}">
        <p14:creationId xmlns:p14="http://schemas.microsoft.com/office/powerpoint/2010/main" val="2869613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73" y="0"/>
            <a:ext cx="8229600" cy="1143000"/>
          </a:xfrm>
        </p:spPr>
        <p:txBody>
          <a:bodyPr>
            <a:noAutofit/>
          </a:bodyPr>
          <a:lstStyle/>
          <a:p>
            <a:pPr algn="ctr"/>
            <a:r>
              <a:rPr lang="en-US" sz="2800" b="1" dirty="0" smtClean="0"/>
              <a:t>Key Partnership Climate Change-Related </a:t>
            </a:r>
            <a:r>
              <a:rPr lang="en-US" sz="2800" dirty="0" smtClean="0"/>
              <a:t>Commitments and Recommendations</a:t>
            </a:r>
            <a:endParaRPr lang="en-US" sz="2800" dirty="0"/>
          </a:p>
        </p:txBody>
      </p:sp>
      <p:sp>
        <p:nvSpPr>
          <p:cNvPr id="3" name="Content Placeholder 2"/>
          <p:cNvSpPr>
            <a:spLocks noGrp="1"/>
          </p:cNvSpPr>
          <p:nvPr>
            <p:ph sz="quarter" idx="1"/>
          </p:nvPr>
        </p:nvSpPr>
        <p:spPr>
          <a:xfrm>
            <a:off x="381000" y="1676400"/>
            <a:ext cx="4191000" cy="4389120"/>
          </a:xfrm>
        </p:spPr>
        <p:txBody>
          <a:bodyPr>
            <a:normAutofit fontScale="92500" lnSpcReduction="20000"/>
          </a:bodyPr>
          <a:lstStyle/>
          <a:p>
            <a:pPr>
              <a:spcBef>
                <a:spcPts val="0"/>
              </a:spcBef>
              <a:spcAft>
                <a:spcPts val="2400"/>
              </a:spcAft>
            </a:pPr>
            <a:r>
              <a:rPr lang="en-US" i="1" dirty="0" smtClean="0"/>
              <a:t>2009 Presidential Executive Order 13508</a:t>
            </a:r>
          </a:p>
          <a:p>
            <a:pPr>
              <a:spcBef>
                <a:spcPts val="0"/>
              </a:spcBef>
              <a:spcAft>
                <a:spcPts val="2400"/>
              </a:spcAft>
            </a:pPr>
            <a:r>
              <a:rPr lang="en-US" i="1" dirty="0" smtClean="0">
                <a:solidFill>
                  <a:srgbClr val="FF0000"/>
                </a:solidFill>
              </a:rPr>
              <a:t>2010 Chesapeake Bay TMDL</a:t>
            </a:r>
          </a:p>
          <a:p>
            <a:pPr>
              <a:spcBef>
                <a:spcPts val="0"/>
              </a:spcBef>
              <a:spcAft>
                <a:spcPts val="2400"/>
              </a:spcAft>
            </a:pPr>
            <a:r>
              <a:rPr lang="en-US" i="1" dirty="0" smtClean="0"/>
              <a:t>2010 Executive Order 13058:  Strategy for Protecting and Restoring the Chesapeake Bay Watershed</a:t>
            </a:r>
          </a:p>
          <a:p>
            <a:pPr>
              <a:spcBef>
                <a:spcPts val="0"/>
              </a:spcBef>
              <a:spcAft>
                <a:spcPts val="2400"/>
              </a:spcAft>
            </a:pPr>
            <a:r>
              <a:rPr lang="en-US" i="1" dirty="0" smtClean="0">
                <a:solidFill>
                  <a:srgbClr val="FF0000"/>
                </a:solidFill>
              </a:rPr>
              <a:t>2014 Chesapeake Bay Watershed Agreement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523370" cy="45513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375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96"/>
          <p:cNvPicPr preferRelativeResize="0"/>
          <p:nvPr/>
        </p:nvPicPr>
        <p:blipFill>
          <a:blip r:embed="rId2" cstate="screen">
            <a:alphaModFix/>
          </a:blip>
          <a:stretch>
            <a:fillRect/>
          </a:stretch>
        </p:blipFill>
        <p:spPr>
          <a:xfrm>
            <a:off x="7543800" y="28903"/>
            <a:ext cx="1448624" cy="1120300"/>
          </a:xfrm>
          <a:prstGeom prst="rect">
            <a:avLst/>
          </a:prstGeom>
          <a:noFill/>
          <a:ln>
            <a:noFill/>
          </a:ln>
        </p:spPr>
      </p:pic>
      <p:sp>
        <p:nvSpPr>
          <p:cNvPr id="2" name="Title 1"/>
          <p:cNvSpPr>
            <a:spLocks noGrp="1"/>
          </p:cNvSpPr>
          <p:nvPr>
            <p:ph type="title"/>
          </p:nvPr>
        </p:nvSpPr>
        <p:spPr>
          <a:xfrm>
            <a:off x="45493" y="228600"/>
            <a:ext cx="8229600" cy="1219200"/>
          </a:xfrm>
        </p:spPr>
        <p:txBody>
          <a:bodyPr>
            <a:normAutofit fontScale="90000"/>
          </a:bodyPr>
          <a:lstStyle/>
          <a:p>
            <a:pPr algn="ctr"/>
            <a:r>
              <a:rPr lang="en-US" dirty="0" smtClean="0"/>
              <a:t/>
            </a:r>
            <a:br>
              <a:rPr lang="en-US" dirty="0" smtClean="0"/>
            </a:br>
            <a:r>
              <a:rPr lang="en-US" sz="3600" b="1" dirty="0" smtClean="0"/>
              <a:t>2014 Chesapeake Bay Agreement</a:t>
            </a:r>
            <a:r>
              <a:rPr lang="en-US" sz="3600" dirty="0" smtClean="0"/>
              <a:t/>
            </a:r>
            <a:br>
              <a:rPr lang="en-US" sz="3600" dirty="0" smtClean="0"/>
            </a:br>
            <a:endParaRPr lang="en-US" sz="3600" i="1" dirty="0"/>
          </a:p>
        </p:txBody>
      </p:sp>
      <p:sp>
        <p:nvSpPr>
          <p:cNvPr id="3" name="Content Placeholder 2"/>
          <p:cNvSpPr>
            <a:spLocks noGrp="1"/>
          </p:cNvSpPr>
          <p:nvPr>
            <p:ph sz="quarter" idx="1"/>
          </p:nvPr>
        </p:nvSpPr>
        <p:spPr>
          <a:xfrm>
            <a:off x="495300" y="2304365"/>
            <a:ext cx="8229600" cy="4389120"/>
          </a:xfrm>
        </p:spPr>
        <p:txBody>
          <a:bodyPr>
            <a:normAutofit fontScale="40000" lnSpcReduction="20000"/>
          </a:bodyPr>
          <a:lstStyle/>
          <a:p>
            <a:pPr marL="0" indent="0">
              <a:buNone/>
            </a:pPr>
            <a:r>
              <a:rPr lang="en-US" sz="4400" b="1" dirty="0" smtClean="0">
                <a:latin typeface="+mj-lt"/>
              </a:rPr>
              <a:t>GOAL:</a:t>
            </a:r>
            <a:r>
              <a:rPr lang="en-US" sz="4400" dirty="0" smtClean="0">
                <a:latin typeface="+mj-lt"/>
              </a:rPr>
              <a:t> Increase the resiliency of the Chesapeake Bay watershed, including its living resources, habitats, public infrastructure and communities, to withstand adverse impacts from changing environmental and climate conditions.</a:t>
            </a:r>
          </a:p>
          <a:p>
            <a:pPr>
              <a:buNone/>
            </a:pPr>
            <a:endParaRPr lang="en-US" sz="4400" dirty="0" smtClean="0">
              <a:latin typeface="+mj-lt"/>
            </a:endParaRPr>
          </a:p>
          <a:p>
            <a:pPr lvl="1"/>
            <a:r>
              <a:rPr lang="en-US" sz="4400" b="1" dirty="0" smtClean="0">
                <a:latin typeface="+mj-lt"/>
              </a:rPr>
              <a:t>Monitoring and Assessment Outcome:</a:t>
            </a:r>
            <a:r>
              <a:rPr lang="en-US" sz="4400" dirty="0" smtClean="0">
                <a:latin typeface="+mj-lt"/>
              </a:rPr>
              <a:t> Continually monitor and assess the trends and likely impacts of changing climatic and sea level conditions on the Chesapeake Bay ecosystem, including the effectiveness of restoration and protection policies, programs and projects.</a:t>
            </a:r>
          </a:p>
          <a:p>
            <a:pPr lvl="1">
              <a:buNone/>
            </a:pPr>
            <a:endParaRPr lang="en-US" sz="4400" dirty="0" smtClean="0">
              <a:latin typeface="+mj-lt"/>
            </a:endParaRPr>
          </a:p>
          <a:p>
            <a:pPr lvl="1"/>
            <a:r>
              <a:rPr lang="en-US" sz="4400" b="1" dirty="0" smtClean="0">
                <a:latin typeface="+mj-lt"/>
              </a:rPr>
              <a:t>Adaptation Outcome: </a:t>
            </a:r>
            <a:r>
              <a:rPr lang="en-US" sz="4400" dirty="0" smtClean="0">
                <a:latin typeface="+mj-lt"/>
              </a:rPr>
              <a:t>Continually pursue, design and construct restoration and protection projects to enhance the resiliency of Bay and aquatic ecosystems from the impacts of coastal erosion, coastal flooding, more intense and more frequent storms and sea level rise.</a:t>
            </a:r>
          </a:p>
          <a:p>
            <a:endParaRPr lang="en-US" dirty="0">
              <a:latin typeface="+mj-lt"/>
            </a:endParaRPr>
          </a:p>
        </p:txBody>
      </p:sp>
      <p:sp>
        <p:nvSpPr>
          <p:cNvPr id="5" name="TextBox 4"/>
          <p:cNvSpPr txBox="1"/>
          <p:nvPr/>
        </p:nvSpPr>
        <p:spPr>
          <a:xfrm>
            <a:off x="2057400" y="1658034"/>
            <a:ext cx="5105400" cy="646331"/>
          </a:xfrm>
          <a:prstGeom prst="rect">
            <a:avLst/>
          </a:prstGeom>
          <a:noFill/>
        </p:spPr>
        <p:txBody>
          <a:bodyPr wrap="square" rtlCol="0">
            <a:spAutoFit/>
          </a:bodyPr>
          <a:lstStyle/>
          <a:p>
            <a:r>
              <a:rPr lang="en-US" sz="3600" i="1" dirty="0">
                <a:solidFill>
                  <a:srgbClr val="8CADAE">
                    <a:shade val="75000"/>
                  </a:srgbClr>
                </a:solidFill>
                <a:ea typeface="+mj-ea"/>
                <a:cs typeface="+mj-cs"/>
              </a:rPr>
              <a:t>CLIMATE RESILIENCY</a:t>
            </a:r>
            <a:endParaRPr lang="en-US" dirty="0"/>
          </a:p>
        </p:txBody>
      </p:sp>
    </p:spTree>
    <p:extLst>
      <p:ext uri="{BB962C8B-B14F-4D97-AF65-F5344CB8AC3E}">
        <p14:creationId xmlns:p14="http://schemas.microsoft.com/office/powerpoint/2010/main" val="1291384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228029608"/>
              </p:ext>
            </p:extLst>
          </p:nvPr>
        </p:nvGraphicFramePr>
        <p:xfrm>
          <a:off x="3957638" y="3233738"/>
          <a:ext cx="1228725" cy="390525"/>
        </p:xfrm>
        <a:graphic>
          <a:graphicData uri="http://schemas.openxmlformats.org/presentationml/2006/ole">
            <mc:AlternateContent xmlns:mc="http://schemas.openxmlformats.org/markup-compatibility/2006">
              <mc:Choice xmlns:v="urn:schemas-microsoft-com:vml" Requires="v">
                <p:oleObj spid="_x0000_s3077" name="Worksheet" r:id="rId4" imgW="1228835" imgH="390420" progId="Excel.Sheet.12">
                  <p:embed/>
                </p:oleObj>
              </mc:Choice>
              <mc:Fallback>
                <p:oleObj name="Worksheet" r:id="rId4" imgW="1228835" imgH="390420" progId="Excel.Sheet.12">
                  <p:embed/>
                  <p:pic>
                    <p:nvPicPr>
                      <p:cNvPr id="0" name=""/>
                      <p:cNvPicPr/>
                      <p:nvPr/>
                    </p:nvPicPr>
                    <p:blipFill>
                      <a:blip r:embed="rId5"/>
                      <a:stretch>
                        <a:fillRect/>
                      </a:stretch>
                    </p:blipFill>
                    <p:spPr>
                      <a:xfrm>
                        <a:off x="3957638" y="3233738"/>
                        <a:ext cx="1228725" cy="390525"/>
                      </a:xfrm>
                      <a:prstGeom prst="rect">
                        <a:avLst/>
                      </a:prstGeom>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55635499"/>
              </p:ext>
            </p:extLst>
          </p:nvPr>
        </p:nvGraphicFramePr>
        <p:xfrm>
          <a:off x="987621" y="1519840"/>
          <a:ext cx="7473557" cy="5043851"/>
        </p:xfrm>
        <a:graphic>
          <a:graphicData uri="http://schemas.openxmlformats.org/drawingml/2006/table">
            <a:tbl>
              <a:tblPr/>
              <a:tblGrid>
                <a:gridCol w="1661400"/>
                <a:gridCol w="526384"/>
                <a:gridCol w="1063735"/>
                <a:gridCol w="548317"/>
                <a:gridCol w="811510"/>
                <a:gridCol w="767643"/>
                <a:gridCol w="767643"/>
                <a:gridCol w="800541"/>
                <a:gridCol w="526384"/>
              </a:tblGrid>
              <a:tr h="869627">
                <a:tc>
                  <a:txBody>
                    <a:bodyPr/>
                    <a:lstStyle/>
                    <a:p>
                      <a:pPr algn="ctr" fontAlgn="ctr"/>
                      <a:r>
                        <a:rPr lang="en-US" sz="900" b="1" i="0" u="none" strike="noStrike">
                          <a:solidFill>
                            <a:srgbClr val="000000"/>
                          </a:solidFill>
                          <a:effectLst/>
                          <a:latin typeface="Calibri"/>
                        </a:rPr>
                        <a:t>Management Strategy</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a:rPr>
                        <a:t>Baseline</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a:rPr>
                        <a:t>Factor Influencing Success</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a:rPr>
                        <a:t>Current Efforts &amp; Gaps</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a:rPr>
                        <a:t>Management Approach</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a:rPr>
                        <a:t>Cross-Outcome Collaboration and Mutual Benefit</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a:rPr>
                        <a:t>Adaptive Mgmt. &amp; Monitoring Progress</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a:rPr>
                        <a:t>No Mention</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Calibri"/>
                        </a:rPr>
                        <a:t>Rating</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73926">
                <a:tc>
                  <a:txBody>
                    <a:bodyPr/>
                    <a:lstStyle/>
                    <a:p>
                      <a:pPr algn="ctr" fontAlgn="b"/>
                      <a:r>
                        <a:rPr lang="en-US" sz="900" b="1" i="0" u="none" strike="noStrike">
                          <a:solidFill>
                            <a:srgbClr val="000000"/>
                          </a:solidFill>
                          <a:effectLst/>
                          <a:latin typeface="Calibri"/>
                        </a:rPr>
                        <a:t>Water Quality</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900" b="0" i="0" u="none" strike="noStrike">
                          <a:solidFill>
                            <a:srgbClr val="000000"/>
                          </a:solidFill>
                          <a:effectLst/>
                          <a:latin typeface="Calibri"/>
                        </a:rPr>
                        <a:t>4</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73926">
                <a:tc>
                  <a:txBody>
                    <a:bodyPr/>
                    <a:lstStyle/>
                    <a:p>
                      <a:pPr algn="ctr" fontAlgn="b"/>
                      <a:r>
                        <a:rPr lang="en-US" sz="900" b="1" i="0" u="none" strike="noStrike">
                          <a:solidFill>
                            <a:srgbClr val="000000"/>
                          </a:solidFill>
                          <a:effectLst/>
                          <a:latin typeface="Calibri"/>
                        </a:rPr>
                        <a:t>Black Duck</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900" b="0" i="0" u="none" strike="noStrike">
                          <a:solidFill>
                            <a:srgbClr val="000000"/>
                          </a:solidFill>
                          <a:effectLst/>
                          <a:latin typeface="Calibri"/>
                        </a:rPr>
                        <a:t>4</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73926">
                <a:tc>
                  <a:txBody>
                    <a:bodyPr/>
                    <a:lstStyle/>
                    <a:p>
                      <a:pPr algn="ctr" fontAlgn="b"/>
                      <a:r>
                        <a:rPr lang="en-US" sz="900" b="1" i="0" u="none" strike="noStrike">
                          <a:solidFill>
                            <a:srgbClr val="000000"/>
                          </a:solidFill>
                          <a:effectLst/>
                          <a:latin typeface="Calibri"/>
                        </a:rPr>
                        <a:t>Brook Trout</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900" b="0" i="0" u="none" strike="noStrike">
                          <a:solidFill>
                            <a:srgbClr val="000000"/>
                          </a:solidFill>
                          <a:effectLst/>
                          <a:latin typeface="Calibri"/>
                        </a:rPr>
                        <a:t>4</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73926">
                <a:tc>
                  <a:txBody>
                    <a:bodyPr/>
                    <a:lstStyle/>
                    <a:p>
                      <a:pPr algn="ctr" fontAlgn="b"/>
                      <a:r>
                        <a:rPr lang="en-US" sz="900" b="1" i="0" u="none" strike="noStrike">
                          <a:solidFill>
                            <a:srgbClr val="000000"/>
                          </a:solidFill>
                          <a:effectLst/>
                          <a:latin typeface="Calibri"/>
                        </a:rPr>
                        <a:t>Wetlands</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900" b="0" i="0" u="none" strike="noStrike">
                          <a:solidFill>
                            <a:srgbClr val="000000"/>
                          </a:solidFill>
                          <a:effectLst/>
                          <a:latin typeface="Calibri"/>
                        </a:rPr>
                        <a:t>3</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73926">
                <a:tc>
                  <a:txBody>
                    <a:bodyPr/>
                    <a:lstStyle/>
                    <a:p>
                      <a:pPr algn="ctr" fontAlgn="b"/>
                      <a:r>
                        <a:rPr lang="en-US" sz="900" b="1" i="0" u="none" strike="noStrike">
                          <a:solidFill>
                            <a:srgbClr val="000000"/>
                          </a:solidFill>
                          <a:effectLst/>
                          <a:latin typeface="Calibri"/>
                        </a:rPr>
                        <a:t>Protected Lands</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900" b="0" i="0" u="none" strike="noStrike">
                          <a:solidFill>
                            <a:srgbClr val="000000"/>
                          </a:solidFill>
                          <a:effectLst/>
                          <a:latin typeface="Calibri"/>
                        </a:rPr>
                        <a:t>3</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73926">
                <a:tc>
                  <a:txBody>
                    <a:bodyPr/>
                    <a:lstStyle/>
                    <a:p>
                      <a:pPr algn="ctr" fontAlgn="b"/>
                      <a:r>
                        <a:rPr lang="en-US" sz="900" b="1" i="0" u="none" strike="noStrike">
                          <a:solidFill>
                            <a:srgbClr val="000000"/>
                          </a:solidFill>
                          <a:effectLst/>
                          <a:latin typeface="Calibri"/>
                        </a:rPr>
                        <a:t>Public Access</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900" b="0" i="0" u="none" strike="noStrike">
                          <a:solidFill>
                            <a:srgbClr val="000000"/>
                          </a:solidFill>
                          <a:effectLst/>
                          <a:latin typeface="Calibri"/>
                        </a:rPr>
                        <a:t>2</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r>
              <a:tr h="173926">
                <a:tc>
                  <a:txBody>
                    <a:bodyPr/>
                    <a:lstStyle/>
                    <a:p>
                      <a:pPr algn="ctr" fontAlgn="b"/>
                      <a:r>
                        <a:rPr lang="en-US" sz="900" b="1" i="0" u="none" strike="noStrike">
                          <a:solidFill>
                            <a:srgbClr val="000000"/>
                          </a:solidFill>
                          <a:effectLst/>
                          <a:latin typeface="Calibri"/>
                        </a:rPr>
                        <a:t>Healthy Watersheds</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900" b="0" i="0" u="none" strike="noStrike">
                          <a:solidFill>
                            <a:srgbClr val="000000"/>
                          </a:solidFill>
                          <a:effectLst/>
                          <a:latin typeface="Calibri"/>
                        </a:rPr>
                        <a:t>2</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r>
              <a:tr h="173926">
                <a:tc>
                  <a:txBody>
                    <a:bodyPr/>
                    <a:lstStyle/>
                    <a:p>
                      <a:pPr algn="ctr" fontAlgn="b"/>
                      <a:r>
                        <a:rPr lang="en-US" sz="900" b="1" i="0" u="none" strike="noStrike">
                          <a:solidFill>
                            <a:srgbClr val="000000"/>
                          </a:solidFill>
                          <a:effectLst/>
                          <a:latin typeface="Calibri"/>
                        </a:rPr>
                        <a:t>Urban Tree Canopy</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900" b="0" i="0" u="none" strike="noStrike">
                          <a:solidFill>
                            <a:srgbClr val="000000"/>
                          </a:solidFill>
                          <a:effectLst/>
                          <a:latin typeface="Calibri"/>
                        </a:rPr>
                        <a:t>2</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r>
              <a:tr h="173926">
                <a:tc>
                  <a:txBody>
                    <a:bodyPr/>
                    <a:lstStyle/>
                    <a:p>
                      <a:pPr algn="ctr" fontAlgn="b"/>
                      <a:r>
                        <a:rPr lang="en-US" sz="900" b="1" i="0" u="none" strike="noStrike">
                          <a:solidFill>
                            <a:srgbClr val="000000"/>
                          </a:solidFill>
                          <a:effectLst/>
                          <a:latin typeface="Calibri"/>
                        </a:rPr>
                        <a:t>Blue Crab</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900" b="0" i="0" u="none" strike="noStrike">
                          <a:solidFill>
                            <a:srgbClr val="000000"/>
                          </a:solidFill>
                          <a:effectLst/>
                          <a:latin typeface="Calibri"/>
                        </a:rPr>
                        <a:t>2</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r>
              <a:tr h="173926">
                <a:tc>
                  <a:txBody>
                    <a:bodyPr/>
                    <a:lstStyle/>
                    <a:p>
                      <a:pPr algn="ctr" fontAlgn="b"/>
                      <a:r>
                        <a:rPr lang="en-US" sz="900" b="1" i="0" u="none" strike="noStrike">
                          <a:solidFill>
                            <a:srgbClr val="000000"/>
                          </a:solidFill>
                          <a:effectLst/>
                          <a:latin typeface="Calibri"/>
                        </a:rPr>
                        <a:t>Oyster Restoration</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900" b="0" i="0" u="none" strike="noStrike">
                          <a:solidFill>
                            <a:srgbClr val="000000"/>
                          </a:solidFill>
                          <a:effectLst/>
                          <a:latin typeface="Calibri"/>
                        </a:rPr>
                        <a:t>2</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r>
              <a:tr h="173926">
                <a:tc>
                  <a:txBody>
                    <a:bodyPr/>
                    <a:lstStyle/>
                    <a:p>
                      <a:pPr algn="ctr" fontAlgn="b"/>
                      <a:r>
                        <a:rPr lang="en-US" sz="900" b="1" i="0" u="none" strike="noStrike">
                          <a:solidFill>
                            <a:srgbClr val="000000"/>
                          </a:solidFill>
                          <a:effectLst/>
                          <a:latin typeface="Calibri"/>
                        </a:rPr>
                        <a:t>Fish Habitat</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900" b="0" i="0" u="none" strike="noStrike">
                          <a:solidFill>
                            <a:srgbClr val="000000"/>
                          </a:solidFill>
                          <a:effectLst/>
                          <a:latin typeface="Calibri"/>
                        </a:rPr>
                        <a:t>2</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r>
              <a:tr h="173926">
                <a:tc>
                  <a:txBody>
                    <a:bodyPr/>
                    <a:lstStyle/>
                    <a:p>
                      <a:pPr algn="ctr" fontAlgn="b"/>
                      <a:r>
                        <a:rPr lang="en-US" sz="900" b="1" i="0" u="none" strike="noStrike">
                          <a:solidFill>
                            <a:srgbClr val="000000"/>
                          </a:solidFill>
                          <a:effectLst/>
                          <a:latin typeface="Calibri"/>
                        </a:rPr>
                        <a:t>SAV</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r>
                        <a:rPr lang="en-US" sz="900" b="0" i="0" u="none" strike="noStrike">
                          <a:solidFill>
                            <a:srgbClr val="000000"/>
                          </a:solidFill>
                          <a:effectLst/>
                          <a:latin typeface="Calibri"/>
                        </a:rPr>
                        <a:t>1</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73926">
                <a:tc>
                  <a:txBody>
                    <a:bodyPr/>
                    <a:lstStyle/>
                    <a:p>
                      <a:pPr algn="ctr" fontAlgn="b"/>
                      <a:r>
                        <a:rPr lang="en-US" sz="900" b="1" i="0" u="none" strike="noStrike">
                          <a:solidFill>
                            <a:srgbClr val="000000"/>
                          </a:solidFill>
                          <a:effectLst/>
                          <a:latin typeface="Calibri"/>
                        </a:rPr>
                        <a:t>Diversity</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r>
                        <a:rPr lang="en-US" sz="900" b="0" i="0" u="none" strike="noStrike">
                          <a:solidFill>
                            <a:srgbClr val="000000"/>
                          </a:solidFill>
                          <a:effectLst/>
                          <a:latin typeface="Calibri"/>
                        </a:rPr>
                        <a:t>1</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73926">
                <a:tc>
                  <a:txBody>
                    <a:bodyPr/>
                    <a:lstStyle/>
                    <a:p>
                      <a:pPr algn="ctr" fontAlgn="b"/>
                      <a:r>
                        <a:rPr lang="en-US" sz="900" b="1" i="0" u="none" strike="noStrike">
                          <a:solidFill>
                            <a:srgbClr val="000000"/>
                          </a:solidFill>
                          <a:effectLst/>
                          <a:latin typeface="Calibri"/>
                        </a:rPr>
                        <a:t>Local Leadership</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r>
                        <a:rPr lang="en-US" sz="900" b="0" i="0" u="none" strike="noStrike">
                          <a:solidFill>
                            <a:srgbClr val="000000"/>
                          </a:solidFill>
                          <a:effectLst/>
                          <a:latin typeface="Calibri"/>
                        </a:rPr>
                        <a:t>1</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73926">
                <a:tc>
                  <a:txBody>
                    <a:bodyPr/>
                    <a:lstStyle/>
                    <a:p>
                      <a:pPr algn="ctr" fontAlgn="b"/>
                      <a:r>
                        <a:rPr lang="en-US" sz="900" b="1" i="0" u="none" strike="noStrike">
                          <a:solidFill>
                            <a:srgbClr val="000000"/>
                          </a:solidFill>
                          <a:effectLst/>
                          <a:latin typeface="Calibri"/>
                        </a:rPr>
                        <a:t>Fish Passage</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r>
                        <a:rPr lang="en-US" sz="900" b="0" i="0" u="none" strike="noStrike">
                          <a:solidFill>
                            <a:srgbClr val="000000"/>
                          </a:solidFill>
                          <a:effectLst/>
                          <a:latin typeface="Calibri"/>
                        </a:rPr>
                        <a:t>1</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73926">
                <a:tc>
                  <a:txBody>
                    <a:bodyPr/>
                    <a:lstStyle/>
                    <a:p>
                      <a:pPr algn="ctr" fontAlgn="b"/>
                      <a:r>
                        <a:rPr lang="en-US" sz="900" b="1" i="0" u="none" strike="noStrike">
                          <a:solidFill>
                            <a:srgbClr val="000000"/>
                          </a:solidFill>
                          <a:effectLst/>
                          <a:latin typeface="Calibri"/>
                        </a:rPr>
                        <a:t>Forage Fish</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r>
                        <a:rPr lang="en-US" sz="900" b="0" i="0" u="none" strike="noStrike">
                          <a:solidFill>
                            <a:srgbClr val="000000"/>
                          </a:solidFill>
                          <a:effectLst/>
                          <a:latin typeface="Calibri"/>
                        </a:rPr>
                        <a:t>1</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73926">
                <a:tc>
                  <a:txBody>
                    <a:bodyPr/>
                    <a:lstStyle/>
                    <a:p>
                      <a:pPr algn="ctr" fontAlgn="b"/>
                      <a:r>
                        <a:rPr lang="en-US" sz="900" b="1" i="0" u="none" strike="noStrike">
                          <a:solidFill>
                            <a:srgbClr val="000000"/>
                          </a:solidFill>
                          <a:effectLst/>
                          <a:latin typeface="Calibri"/>
                        </a:rPr>
                        <a:t>Toxics Research</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r>
                        <a:rPr lang="en-US" sz="900" b="0" i="0" u="none" strike="noStrike">
                          <a:solidFill>
                            <a:srgbClr val="000000"/>
                          </a:solidFill>
                          <a:effectLst/>
                          <a:latin typeface="Calibri"/>
                        </a:rPr>
                        <a:t>1</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73926">
                <a:tc>
                  <a:txBody>
                    <a:bodyPr/>
                    <a:lstStyle/>
                    <a:p>
                      <a:pPr algn="ctr" fontAlgn="b"/>
                      <a:r>
                        <a:rPr lang="en-US" sz="900" b="1" i="0" u="none" strike="noStrike">
                          <a:solidFill>
                            <a:srgbClr val="000000"/>
                          </a:solidFill>
                          <a:effectLst/>
                          <a:latin typeface="Calibri"/>
                        </a:rPr>
                        <a:t>Stream Health</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900" b="0" i="0" u="none" strike="noStrike">
                          <a:solidFill>
                            <a:srgbClr val="000000"/>
                          </a:solidFill>
                          <a:effectLst/>
                          <a:latin typeface="Calibri"/>
                        </a:rPr>
                        <a:t>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173926">
                <a:tc>
                  <a:txBody>
                    <a:bodyPr/>
                    <a:lstStyle/>
                    <a:p>
                      <a:pPr algn="ctr" fontAlgn="b"/>
                      <a:r>
                        <a:rPr lang="en-US" sz="900" b="1" i="0" u="none" strike="noStrike">
                          <a:solidFill>
                            <a:srgbClr val="000000"/>
                          </a:solidFill>
                          <a:effectLst/>
                          <a:latin typeface="Calibri"/>
                        </a:rPr>
                        <a:t>Land Use Methods and Metrics</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900" b="0" i="0" u="none" strike="noStrike">
                          <a:solidFill>
                            <a:srgbClr val="000000"/>
                          </a:solidFill>
                          <a:effectLst/>
                          <a:latin typeface="Calibri"/>
                        </a:rPr>
                        <a:t>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173926">
                <a:tc>
                  <a:txBody>
                    <a:bodyPr/>
                    <a:lstStyle/>
                    <a:p>
                      <a:pPr algn="ctr" fontAlgn="b"/>
                      <a:r>
                        <a:rPr lang="en-US" sz="900" b="1" i="0" u="none" strike="noStrike">
                          <a:solidFill>
                            <a:srgbClr val="000000"/>
                          </a:solidFill>
                          <a:effectLst/>
                          <a:latin typeface="Calibri"/>
                        </a:rPr>
                        <a:t>Land Use Options Evalations</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900" b="0" i="0" u="none" strike="noStrike">
                          <a:solidFill>
                            <a:srgbClr val="000000"/>
                          </a:solidFill>
                          <a:effectLst/>
                          <a:latin typeface="Calibri"/>
                        </a:rPr>
                        <a:t>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173926">
                <a:tc>
                  <a:txBody>
                    <a:bodyPr/>
                    <a:lstStyle/>
                    <a:p>
                      <a:pPr algn="ctr" fontAlgn="b"/>
                      <a:r>
                        <a:rPr lang="en-US" sz="900" b="1" i="0" u="none" strike="noStrike">
                          <a:solidFill>
                            <a:srgbClr val="000000"/>
                          </a:solidFill>
                          <a:effectLst/>
                          <a:latin typeface="Calibri"/>
                        </a:rPr>
                        <a:t>Citizen Stewardship</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900" b="0" i="0" u="none" strike="noStrike">
                          <a:solidFill>
                            <a:srgbClr val="000000"/>
                          </a:solidFill>
                          <a:effectLst/>
                          <a:latin typeface="Calibri"/>
                        </a:rPr>
                        <a:t>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173926">
                <a:tc>
                  <a:txBody>
                    <a:bodyPr/>
                    <a:lstStyle/>
                    <a:p>
                      <a:pPr algn="ctr" fontAlgn="b"/>
                      <a:r>
                        <a:rPr lang="en-US" sz="900" b="1" i="0" u="none" strike="noStrike">
                          <a:solidFill>
                            <a:srgbClr val="000000"/>
                          </a:solidFill>
                          <a:effectLst/>
                          <a:latin typeface="Calibri"/>
                        </a:rPr>
                        <a:t>Environmental Literacy</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900" b="0" i="0" u="none" strike="noStrike">
                          <a:solidFill>
                            <a:srgbClr val="000000"/>
                          </a:solidFill>
                          <a:effectLst/>
                          <a:latin typeface="Calibri"/>
                        </a:rPr>
                        <a:t>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173926">
                <a:tc>
                  <a:txBody>
                    <a:bodyPr/>
                    <a:lstStyle/>
                    <a:p>
                      <a:pPr algn="ctr" fontAlgn="b"/>
                      <a:r>
                        <a:rPr lang="en-US" sz="900" b="1" i="0" u="none" strike="noStrike">
                          <a:solidFill>
                            <a:srgbClr val="000000"/>
                          </a:solidFill>
                          <a:effectLst/>
                          <a:latin typeface="Calibri"/>
                        </a:rPr>
                        <a:t>Toxics Prevention and Policy</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900" b="0" i="0" u="none" strike="noStrike">
                          <a:solidFill>
                            <a:srgbClr val="000000"/>
                          </a:solidFill>
                          <a:effectLst/>
                          <a:latin typeface="Calibri"/>
                        </a:rPr>
                        <a:t>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173926">
                <a:tc>
                  <a:txBody>
                    <a:bodyPr/>
                    <a:lstStyle/>
                    <a:p>
                      <a:pPr algn="ctr" fontAlgn="b"/>
                      <a:r>
                        <a:rPr lang="en-US" sz="900" b="1" i="0" u="none" strike="noStrike">
                          <a:solidFill>
                            <a:srgbClr val="000000"/>
                          </a:solidFill>
                          <a:effectLst/>
                          <a:latin typeface="Calibri"/>
                        </a:rPr>
                        <a:t>Forest Buffer</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900" b="0" i="0" u="none" strike="noStrike">
                          <a:solidFill>
                            <a:srgbClr val="000000"/>
                          </a:solidFill>
                          <a:effectLst/>
                          <a:latin typeface="Calibri"/>
                        </a:rPr>
                        <a:t>x</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900" b="0" i="0" u="none" strike="noStrike" dirty="0">
                          <a:solidFill>
                            <a:srgbClr val="000000"/>
                          </a:solidFill>
                          <a:effectLst/>
                          <a:latin typeface="Calibri"/>
                        </a:rPr>
                        <a:t>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52400"/>
            <a:ext cx="82296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91200" y="6488667"/>
            <a:ext cx="3922986" cy="307777"/>
          </a:xfrm>
          <a:prstGeom prst="rect">
            <a:avLst/>
          </a:prstGeom>
          <a:noFill/>
        </p:spPr>
        <p:txBody>
          <a:bodyPr wrap="square" rtlCol="0">
            <a:spAutoFit/>
          </a:bodyPr>
          <a:lstStyle/>
          <a:p>
            <a:r>
              <a:rPr lang="en-US" sz="1400" dirty="0"/>
              <a:t>x</a:t>
            </a:r>
            <a:r>
              <a:rPr lang="en-US" sz="1400" dirty="0" smtClean="0"/>
              <a:t> = climate change related element</a:t>
            </a:r>
            <a:endParaRPr lang="en-US" sz="1400" dirty="0"/>
          </a:p>
        </p:txBody>
      </p:sp>
    </p:spTree>
    <p:extLst>
      <p:ext uri="{BB962C8B-B14F-4D97-AF65-F5344CB8AC3E}">
        <p14:creationId xmlns:p14="http://schemas.microsoft.com/office/powerpoint/2010/main" val="1315091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Climate Resiliency Management Strategy</a:t>
            </a:r>
            <a:br>
              <a:rPr lang="en-US" dirty="0" smtClean="0"/>
            </a:br>
            <a:r>
              <a:rPr lang="en-US" dirty="0" smtClean="0"/>
              <a:t>“In a Nutshell”</a:t>
            </a:r>
            <a:endParaRPr lang="en-US" dirty="0"/>
          </a:p>
        </p:txBody>
      </p:sp>
      <p:sp>
        <p:nvSpPr>
          <p:cNvPr id="3" name="Content Placeholder 2"/>
          <p:cNvSpPr>
            <a:spLocks noGrp="1"/>
          </p:cNvSpPr>
          <p:nvPr>
            <p:ph sz="quarter" idx="1"/>
          </p:nvPr>
        </p:nvSpPr>
        <p:spPr/>
        <p:txBody>
          <a:bodyPr>
            <a:noAutofit/>
          </a:bodyPr>
          <a:lstStyle/>
          <a:p>
            <a:pPr>
              <a:lnSpc>
                <a:spcPct val="120000"/>
              </a:lnSpc>
              <a:spcBef>
                <a:spcPts val="0"/>
              </a:spcBef>
              <a:spcAft>
                <a:spcPts val="1200"/>
              </a:spcAft>
            </a:pPr>
            <a:r>
              <a:rPr lang="en-US" sz="1800" dirty="0" smtClean="0"/>
              <a:t>Unlike </a:t>
            </a:r>
            <a:r>
              <a:rPr lang="en-US" sz="1800" dirty="0"/>
              <a:t>many other </a:t>
            </a:r>
            <a:r>
              <a:rPr lang="en-US" sz="1800" dirty="0" smtClean="0"/>
              <a:t>Bay </a:t>
            </a:r>
            <a:r>
              <a:rPr lang="en-US" sz="1800" dirty="0"/>
              <a:t>Agreement Goals and Outcomes; </a:t>
            </a:r>
            <a:r>
              <a:rPr lang="en-US" sz="1800" dirty="0" smtClean="0"/>
              <a:t>it is very </a:t>
            </a:r>
            <a:r>
              <a:rPr lang="en-US" sz="1800" dirty="0"/>
              <a:t>broad, with no numerical goals and </a:t>
            </a:r>
            <a:r>
              <a:rPr lang="en-US" sz="1800" dirty="0" smtClean="0"/>
              <a:t>outcomes and no established indicators. </a:t>
            </a:r>
            <a:endParaRPr lang="en-US" sz="1800" dirty="0"/>
          </a:p>
          <a:p>
            <a:pPr>
              <a:lnSpc>
                <a:spcPct val="120000"/>
              </a:lnSpc>
              <a:spcBef>
                <a:spcPts val="0"/>
              </a:spcBef>
              <a:spcAft>
                <a:spcPts val="1200"/>
              </a:spcAft>
            </a:pPr>
            <a:r>
              <a:rPr lang="en-US" sz="1800" dirty="0" smtClean="0"/>
              <a:t>It’s different </a:t>
            </a:r>
            <a:r>
              <a:rPr lang="en-US" sz="1800" dirty="0"/>
              <a:t>in that </a:t>
            </a:r>
            <a:r>
              <a:rPr lang="en-US" sz="1800" dirty="0" smtClean="0"/>
              <a:t>it touches on both regulatory aspects of water quality and watershed restoration, as well as the need for the integration of climate considerations into many other CB Agreement goals and outcomes.</a:t>
            </a:r>
            <a:endParaRPr lang="en-US" sz="1800" dirty="0"/>
          </a:p>
          <a:p>
            <a:pPr>
              <a:lnSpc>
                <a:spcPct val="120000"/>
              </a:lnSpc>
              <a:spcBef>
                <a:spcPts val="0"/>
              </a:spcBef>
              <a:spcAft>
                <a:spcPts val="1200"/>
              </a:spcAft>
            </a:pPr>
            <a:r>
              <a:rPr lang="en-US" sz="1800" dirty="0" smtClean="0"/>
              <a:t>Implementation is complicated </a:t>
            </a:r>
            <a:r>
              <a:rPr lang="en-US" sz="1800" dirty="0"/>
              <a:t>by </a:t>
            </a:r>
            <a:r>
              <a:rPr lang="en-US" sz="1800" dirty="0" smtClean="0"/>
              <a:t>the fact that goal attainment requires  research, monitoring, modeling, assessment, on-the-ground projects, policy and regulatory mechanisms, performance measurement, and adaptive management.</a:t>
            </a:r>
          </a:p>
          <a:p>
            <a:pPr>
              <a:lnSpc>
                <a:spcPct val="120000"/>
              </a:lnSpc>
              <a:spcBef>
                <a:spcPts val="0"/>
              </a:spcBef>
              <a:spcAft>
                <a:spcPts val="1200"/>
              </a:spcAft>
            </a:pPr>
            <a:r>
              <a:rPr lang="en-US" sz="1800" dirty="0"/>
              <a:t>I</a:t>
            </a:r>
            <a:r>
              <a:rPr lang="en-US" sz="1800" dirty="0" smtClean="0"/>
              <a:t>mplementation priorities needed to be established due to the breadth of the issue; recognizing new priorities will evolve over time.  </a:t>
            </a:r>
            <a:endParaRPr lang="en-US" sz="1800" dirty="0"/>
          </a:p>
          <a:p>
            <a:pPr>
              <a:lnSpc>
                <a:spcPct val="120000"/>
              </a:lnSpc>
              <a:spcBef>
                <a:spcPts val="0"/>
              </a:spcBef>
              <a:spcAft>
                <a:spcPts val="1200"/>
              </a:spcAft>
            </a:pPr>
            <a:r>
              <a:rPr lang="en-US" sz="1800" dirty="0" smtClean="0"/>
              <a:t>Work Plan contains 108 </a:t>
            </a:r>
            <a:r>
              <a:rPr lang="en-US" sz="1800" dirty="0"/>
              <a:t>actions divided between “individual signatory and partner” actions and  a </a:t>
            </a:r>
            <a:r>
              <a:rPr lang="en-US" sz="1800" dirty="0" smtClean="0"/>
              <a:t>small set of  </a:t>
            </a:r>
            <a:r>
              <a:rPr lang="en-US" sz="1800" dirty="0"/>
              <a:t>of “collective” actions </a:t>
            </a:r>
            <a:r>
              <a:rPr lang="en-US" sz="1800" dirty="0" smtClean="0"/>
              <a:t>. </a:t>
            </a:r>
          </a:p>
        </p:txBody>
      </p:sp>
    </p:spTree>
    <p:extLst>
      <p:ext uri="{BB962C8B-B14F-4D97-AF65-F5344CB8AC3E}">
        <p14:creationId xmlns:p14="http://schemas.microsoft.com/office/powerpoint/2010/main" val="962768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a:xfrm>
            <a:off x="301752" y="1524000"/>
            <a:ext cx="8385048" cy="732974"/>
          </a:xfrm>
        </p:spPr>
        <p:txBody>
          <a:bodyPr/>
          <a:lstStyle/>
          <a:p>
            <a:pPr algn="ctr"/>
            <a:r>
              <a:rPr lang="en-US" sz="2800" dirty="0" smtClean="0"/>
              <a:t>Monitoring &amp; Assessment </a:t>
            </a:r>
            <a:endParaRPr lang="en-US" sz="2800" dirty="0"/>
          </a:p>
        </p:txBody>
      </p:sp>
      <p:sp>
        <p:nvSpPr>
          <p:cNvPr id="5" name="Content Placeholder 4"/>
          <p:cNvSpPr>
            <a:spLocks noGrp="1"/>
          </p:cNvSpPr>
          <p:nvPr>
            <p:ph sz="quarter" idx="2"/>
          </p:nvPr>
        </p:nvSpPr>
        <p:spPr/>
        <p:txBody>
          <a:bodyPr>
            <a:noAutofit/>
          </a:bodyPr>
          <a:lstStyle/>
          <a:p>
            <a:r>
              <a:rPr lang="en-US" sz="2200" dirty="0" smtClean="0">
                <a:latin typeface="+mj-lt"/>
              </a:rPr>
              <a:t>Define goals and establish baselines</a:t>
            </a:r>
          </a:p>
          <a:p>
            <a:r>
              <a:rPr lang="en-US" sz="2200" dirty="0" smtClean="0">
                <a:latin typeface="+mj-lt"/>
              </a:rPr>
              <a:t>Prioritize climate impacts (those most critical to goal attainment)</a:t>
            </a:r>
          </a:p>
          <a:p>
            <a:r>
              <a:rPr lang="en-US" sz="2200" dirty="0">
                <a:latin typeface="+mj-lt"/>
              </a:rPr>
              <a:t>Design monitoring and </a:t>
            </a:r>
            <a:r>
              <a:rPr lang="en-US" sz="2200" dirty="0" smtClean="0">
                <a:latin typeface="+mj-lt"/>
              </a:rPr>
              <a:t>modeling </a:t>
            </a:r>
            <a:r>
              <a:rPr lang="en-US" sz="2200" dirty="0">
                <a:latin typeface="+mj-lt"/>
              </a:rPr>
              <a:t>plans </a:t>
            </a:r>
            <a:endParaRPr lang="en-US" sz="2200" dirty="0" smtClean="0">
              <a:latin typeface="+mj-lt"/>
            </a:endParaRPr>
          </a:p>
          <a:p>
            <a:r>
              <a:rPr lang="en-US" sz="2200" dirty="0">
                <a:latin typeface="+mj-lt"/>
              </a:rPr>
              <a:t>Develop a research </a:t>
            </a:r>
            <a:r>
              <a:rPr lang="en-US" sz="2200" dirty="0" smtClean="0">
                <a:latin typeface="+mj-lt"/>
              </a:rPr>
              <a:t>agenda</a:t>
            </a:r>
            <a:endParaRPr lang="en-US" sz="2200" dirty="0">
              <a:latin typeface="+mj-lt"/>
            </a:endParaRPr>
          </a:p>
        </p:txBody>
      </p:sp>
      <p:sp>
        <p:nvSpPr>
          <p:cNvPr id="17" name="Content Placeholder 16"/>
          <p:cNvSpPr>
            <a:spLocks noGrp="1"/>
          </p:cNvSpPr>
          <p:nvPr>
            <p:ph sz="quarter" idx="4"/>
          </p:nvPr>
        </p:nvSpPr>
        <p:spPr>
          <a:xfrm>
            <a:off x="4800600" y="2362200"/>
            <a:ext cx="4114800" cy="3931375"/>
          </a:xfrm>
        </p:spPr>
        <p:txBody>
          <a:bodyPr>
            <a:noAutofit/>
          </a:bodyPr>
          <a:lstStyle/>
          <a:p>
            <a:r>
              <a:rPr lang="en-US" sz="2200" dirty="0">
                <a:latin typeface="+mj-lt"/>
              </a:rPr>
              <a:t>Assess trends and conduct assessments</a:t>
            </a:r>
          </a:p>
          <a:p>
            <a:pPr lvl="1"/>
            <a:r>
              <a:rPr lang="en-US" dirty="0">
                <a:latin typeface="+mj-lt"/>
              </a:rPr>
              <a:t>Select appropriate climate scenarios, forecasts and projections</a:t>
            </a:r>
          </a:p>
          <a:p>
            <a:r>
              <a:rPr lang="en-US" sz="2200" dirty="0" smtClean="0">
                <a:latin typeface="+mj-lt"/>
              </a:rPr>
              <a:t>Undertake </a:t>
            </a:r>
            <a:r>
              <a:rPr lang="en-US" sz="2200" dirty="0">
                <a:latin typeface="+mj-lt"/>
              </a:rPr>
              <a:t>public, stakeholder and local engagement</a:t>
            </a:r>
          </a:p>
          <a:p>
            <a:r>
              <a:rPr lang="en-US" sz="2200" dirty="0">
                <a:latin typeface="+mj-lt"/>
              </a:rPr>
              <a:t>Review progress and reassess implementation priorities</a:t>
            </a:r>
          </a:p>
          <a:p>
            <a:endParaRPr lang="en-US" sz="2400" dirty="0"/>
          </a:p>
        </p:txBody>
      </p:sp>
      <p:sp>
        <p:nvSpPr>
          <p:cNvPr id="2" name="Title 1"/>
          <p:cNvSpPr>
            <a:spLocks noGrp="1"/>
          </p:cNvSpPr>
          <p:nvPr>
            <p:ph type="title"/>
          </p:nvPr>
        </p:nvSpPr>
        <p:spPr>
          <a:xfrm>
            <a:off x="304800" y="609600"/>
            <a:ext cx="8534400" cy="758952"/>
          </a:xfrm>
        </p:spPr>
        <p:txBody>
          <a:bodyPr>
            <a:normAutofit fontScale="90000"/>
          </a:bodyPr>
          <a:lstStyle/>
          <a:p>
            <a:pPr algn="ct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t>
            </a:r>
            <a:r>
              <a:rPr lang="en-US" sz="4000" b="1" dirty="0" smtClean="0"/>
              <a:t>Key Management Actions </a:t>
            </a:r>
            <a:br>
              <a:rPr lang="en-US" sz="4000" b="1" dirty="0" smtClean="0"/>
            </a:br>
            <a:endParaRPr lang="en-US" sz="3600" b="1" dirty="0"/>
          </a:p>
        </p:txBody>
      </p:sp>
    </p:spTree>
    <p:extLst>
      <p:ext uri="{BB962C8B-B14F-4D97-AF65-F5344CB8AC3E}">
        <p14:creationId xmlns:p14="http://schemas.microsoft.com/office/powerpoint/2010/main" val="217388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a:xfrm>
            <a:off x="301752" y="1524000"/>
            <a:ext cx="8385048" cy="732974"/>
          </a:xfrm>
        </p:spPr>
        <p:txBody>
          <a:bodyPr/>
          <a:lstStyle/>
          <a:p>
            <a:pPr algn="ctr"/>
            <a:r>
              <a:rPr lang="en-US" sz="2800" dirty="0" smtClean="0"/>
              <a:t>Adaptation</a:t>
            </a:r>
            <a:endParaRPr lang="en-US" sz="2800" dirty="0"/>
          </a:p>
        </p:txBody>
      </p:sp>
      <p:sp>
        <p:nvSpPr>
          <p:cNvPr id="5" name="Content Placeholder 4"/>
          <p:cNvSpPr>
            <a:spLocks noGrp="1"/>
          </p:cNvSpPr>
          <p:nvPr>
            <p:ph sz="quarter" idx="2"/>
          </p:nvPr>
        </p:nvSpPr>
        <p:spPr/>
        <p:txBody>
          <a:bodyPr>
            <a:noAutofit/>
          </a:bodyPr>
          <a:lstStyle/>
          <a:p>
            <a:r>
              <a:rPr lang="en-US" sz="2000" dirty="0"/>
              <a:t>Review and revise conservation, restoration and protection goals and objectives</a:t>
            </a:r>
          </a:p>
          <a:p>
            <a:r>
              <a:rPr lang="en-US" sz="2000" dirty="0"/>
              <a:t>Increase the institutional capacity </a:t>
            </a:r>
            <a:r>
              <a:rPr lang="en-US" sz="2000" dirty="0" smtClean="0"/>
              <a:t>to </a:t>
            </a:r>
            <a:r>
              <a:rPr lang="en-US" sz="2000" dirty="0"/>
              <a:t>prepare for and respond to climate change</a:t>
            </a:r>
          </a:p>
          <a:p>
            <a:r>
              <a:rPr lang="en-US" sz="2000" dirty="0"/>
              <a:t>Implement priority adaptation actions</a:t>
            </a:r>
          </a:p>
          <a:p>
            <a:pPr lvl="1"/>
            <a:r>
              <a:rPr lang="en-US" sz="1800" dirty="0"/>
              <a:t>On-the-ground projects, including pilot </a:t>
            </a:r>
            <a:r>
              <a:rPr lang="en-US" sz="1800" dirty="0" smtClean="0"/>
              <a:t>projects</a:t>
            </a:r>
            <a:endParaRPr lang="en-US" sz="2200" dirty="0">
              <a:latin typeface="+mj-lt"/>
            </a:endParaRPr>
          </a:p>
        </p:txBody>
      </p:sp>
      <p:sp>
        <p:nvSpPr>
          <p:cNvPr id="17" name="Content Placeholder 16"/>
          <p:cNvSpPr>
            <a:spLocks noGrp="1"/>
          </p:cNvSpPr>
          <p:nvPr>
            <p:ph sz="quarter" idx="4"/>
          </p:nvPr>
        </p:nvSpPr>
        <p:spPr>
          <a:xfrm>
            <a:off x="4800600" y="2438400"/>
            <a:ext cx="4114800" cy="3931375"/>
          </a:xfrm>
        </p:spPr>
        <p:txBody>
          <a:bodyPr>
            <a:noAutofit/>
          </a:bodyPr>
          <a:lstStyle/>
          <a:p>
            <a:r>
              <a:rPr lang="en-US" sz="2000" dirty="0"/>
              <a:t>Increase local engagement and targeted education and outreach </a:t>
            </a:r>
          </a:p>
          <a:p>
            <a:r>
              <a:rPr lang="en-US" sz="2000" dirty="0"/>
              <a:t>Foster larger discussion on linkage between climate impacts and diversity</a:t>
            </a:r>
          </a:p>
          <a:p>
            <a:r>
              <a:rPr lang="en-US" sz="2000" dirty="0"/>
              <a:t>Track adaptation action effectiveness and ecological response</a:t>
            </a:r>
          </a:p>
          <a:p>
            <a:pPr lvl="1"/>
            <a:r>
              <a:rPr lang="en-US" sz="1800" dirty="0"/>
              <a:t>Programmatic progress</a:t>
            </a:r>
          </a:p>
          <a:p>
            <a:pPr lvl="1"/>
            <a:r>
              <a:rPr lang="en-US" sz="1800" dirty="0"/>
              <a:t>Develop suite of climate indicators</a:t>
            </a:r>
            <a:endParaRPr lang="en-US" sz="1600" dirty="0"/>
          </a:p>
          <a:p>
            <a:endParaRPr lang="en-US" sz="2400" dirty="0"/>
          </a:p>
        </p:txBody>
      </p:sp>
      <p:sp>
        <p:nvSpPr>
          <p:cNvPr id="2" name="Title 1"/>
          <p:cNvSpPr>
            <a:spLocks noGrp="1"/>
          </p:cNvSpPr>
          <p:nvPr>
            <p:ph type="title"/>
          </p:nvPr>
        </p:nvSpPr>
        <p:spPr>
          <a:xfrm>
            <a:off x="304800" y="609600"/>
            <a:ext cx="8534400" cy="758952"/>
          </a:xfrm>
        </p:spPr>
        <p:txBody>
          <a:bodyPr>
            <a:normAutofit fontScale="90000"/>
          </a:bodyPr>
          <a:lstStyle/>
          <a:p>
            <a:pPr algn="ct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t>
            </a:r>
            <a:r>
              <a:rPr lang="en-US" sz="4000" b="1" dirty="0" smtClean="0"/>
              <a:t>Key Management Actions </a:t>
            </a:r>
            <a:br>
              <a:rPr lang="en-US" sz="4000" b="1" dirty="0" smtClean="0"/>
            </a:br>
            <a:endParaRPr lang="en-US" sz="3600" b="1" dirty="0"/>
          </a:p>
        </p:txBody>
      </p:sp>
    </p:spTree>
    <p:extLst>
      <p:ext uri="{BB962C8B-B14F-4D97-AF65-F5344CB8AC3E}">
        <p14:creationId xmlns:p14="http://schemas.microsoft.com/office/powerpoint/2010/main" val="487484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ctrTitle"/>
          </p:nvPr>
        </p:nvSpPr>
        <p:spPr>
          <a:xfrm>
            <a:off x="381000" y="381000"/>
            <a:ext cx="8393333" cy="1752600"/>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Georgia"/>
              <a:buNone/>
            </a:pPr>
            <a:r>
              <a:rPr lang="en-US" sz="3780" b="0" i="0" u="none" strike="noStrike" cap="none" dirty="0">
                <a:solidFill>
                  <a:schemeClr val="accent1"/>
                </a:solidFill>
                <a:latin typeface="Georgia"/>
                <a:ea typeface="Georgia"/>
                <a:cs typeface="Georgia"/>
                <a:sym typeface="Georgia"/>
              </a:rPr>
              <a:t>What are Our Options for Factoring in Consideration of Climate Change into the Phase III WIPs</a:t>
            </a:r>
          </a:p>
        </p:txBody>
      </p:sp>
    </p:spTree>
    <p:extLst>
      <p:ext uri="{BB962C8B-B14F-4D97-AF65-F5344CB8AC3E}">
        <p14:creationId xmlns:p14="http://schemas.microsoft.com/office/powerpoint/2010/main" val="404893482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E282873-74F7-4880-A58E-7D7CCFAD1CE9}">
  <ds:schemaRefs>
    <ds:schemaRef ds:uri="ESRI.ArcGIS.Mapping.OfficeIntegration.PowerPointInfo"/>
  </ds:schemaRefs>
</ds:datastoreItem>
</file>

<file path=customXml/itemProps10.xml><?xml version="1.0" encoding="utf-8"?>
<ds:datastoreItem xmlns:ds="http://schemas.openxmlformats.org/officeDocument/2006/customXml" ds:itemID="{CEAAB0FC-B25D-4ADA-B173-7D636706DEE4}">
  <ds:schemaRefs>
    <ds:schemaRef ds:uri="ESRI.ArcGIS.Mapping.OfficeIntegration.PowerPointInfo"/>
  </ds:schemaRefs>
</ds:datastoreItem>
</file>

<file path=customXml/itemProps11.xml><?xml version="1.0" encoding="utf-8"?>
<ds:datastoreItem xmlns:ds="http://schemas.openxmlformats.org/officeDocument/2006/customXml" ds:itemID="{5B1B9896-6905-47A5-9A2B-39E8ACCEE677}">
  <ds:schemaRefs>
    <ds:schemaRef ds:uri="ESRI.ArcGIS.Mapping.OfficeIntegration.PowerPointInfo"/>
  </ds:schemaRefs>
</ds:datastoreItem>
</file>

<file path=customXml/itemProps12.xml><?xml version="1.0" encoding="utf-8"?>
<ds:datastoreItem xmlns:ds="http://schemas.openxmlformats.org/officeDocument/2006/customXml" ds:itemID="{DDF2016C-6E3F-42F4-849A-7FF6D158347B}">
  <ds:schemaRefs>
    <ds:schemaRef ds:uri="ESRI.ArcGIS.Mapping.OfficeIntegration.PowerPointInfo"/>
  </ds:schemaRefs>
</ds:datastoreItem>
</file>

<file path=customXml/itemProps2.xml><?xml version="1.0" encoding="utf-8"?>
<ds:datastoreItem xmlns:ds="http://schemas.openxmlformats.org/officeDocument/2006/customXml" ds:itemID="{7E42E5F1-06F6-4B1B-88E9-83BDB000AA44}">
  <ds:schemaRefs>
    <ds:schemaRef ds:uri="ESRI.ArcGIS.Mapping.OfficeIntegration.PowerPointInfo"/>
  </ds:schemaRefs>
</ds:datastoreItem>
</file>

<file path=customXml/itemProps3.xml><?xml version="1.0" encoding="utf-8"?>
<ds:datastoreItem xmlns:ds="http://schemas.openxmlformats.org/officeDocument/2006/customXml" ds:itemID="{2A325EF8-FEC0-4186-85AF-9845989D877A}">
  <ds:schemaRefs>
    <ds:schemaRef ds:uri="ESRI.ArcGIS.Mapping.OfficeIntegration.PowerPointInfo"/>
  </ds:schemaRefs>
</ds:datastoreItem>
</file>

<file path=customXml/itemProps4.xml><?xml version="1.0" encoding="utf-8"?>
<ds:datastoreItem xmlns:ds="http://schemas.openxmlformats.org/officeDocument/2006/customXml" ds:itemID="{ED0C154F-0FF5-4918-94AB-2A0A21F726D0}">
  <ds:schemaRefs>
    <ds:schemaRef ds:uri="ESRI.ArcGIS.Mapping.OfficeIntegration.PowerPointInfo"/>
  </ds:schemaRefs>
</ds:datastoreItem>
</file>

<file path=customXml/itemProps5.xml><?xml version="1.0" encoding="utf-8"?>
<ds:datastoreItem xmlns:ds="http://schemas.openxmlformats.org/officeDocument/2006/customXml" ds:itemID="{6B696ED4-492A-4A09-A06F-FBF32C2F8AA3}">
  <ds:schemaRefs>
    <ds:schemaRef ds:uri="ESRI.ArcGIS.Mapping.OfficeIntegration.PowerPointInfo"/>
  </ds:schemaRefs>
</ds:datastoreItem>
</file>

<file path=customXml/itemProps6.xml><?xml version="1.0" encoding="utf-8"?>
<ds:datastoreItem xmlns:ds="http://schemas.openxmlformats.org/officeDocument/2006/customXml" ds:itemID="{F66C948F-4AC8-45EE-BEFE-87F180851889}">
  <ds:schemaRefs>
    <ds:schemaRef ds:uri="ESRI.ArcGIS.Mapping.OfficeIntegration.PowerPointInfo"/>
  </ds:schemaRefs>
</ds:datastoreItem>
</file>

<file path=customXml/itemProps7.xml><?xml version="1.0" encoding="utf-8"?>
<ds:datastoreItem xmlns:ds="http://schemas.openxmlformats.org/officeDocument/2006/customXml" ds:itemID="{A3C7EF83-8E97-4582-B284-CBCAA2AFF2AB}">
  <ds:schemaRefs>
    <ds:schemaRef ds:uri="ESRI.ArcGIS.Mapping.OfficeIntegration.PowerPointInfo"/>
  </ds:schemaRefs>
</ds:datastoreItem>
</file>

<file path=customXml/itemProps8.xml><?xml version="1.0" encoding="utf-8"?>
<ds:datastoreItem xmlns:ds="http://schemas.openxmlformats.org/officeDocument/2006/customXml" ds:itemID="{44A92B44-B2FB-45EA-A41A-A07F2FAB1580}">
  <ds:schemaRefs>
    <ds:schemaRef ds:uri="ESRI.ArcGIS.Mapping.OfficeIntegration.PowerPointInfo"/>
  </ds:schemaRefs>
</ds:datastoreItem>
</file>

<file path=customXml/itemProps9.xml><?xml version="1.0" encoding="utf-8"?>
<ds:datastoreItem xmlns:ds="http://schemas.openxmlformats.org/officeDocument/2006/customXml" ds:itemID="{F75CD3CB-3AF9-43A0-9089-480382483CD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413</TotalTime>
  <Words>2080</Words>
  <Application>Microsoft Office PowerPoint</Application>
  <PresentationFormat>On-screen Show (4:3)</PresentationFormat>
  <Paragraphs>408</Paragraphs>
  <Slides>24</Slides>
  <Notes>4</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36" baseType="lpstr">
      <vt:lpstr>Arial</vt:lpstr>
      <vt:lpstr>Wingdings</vt:lpstr>
      <vt:lpstr>Noto Sans Symbols</vt:lpstr>
      <vt:lpstr>Calibri</vt:lpstr>
      <vt:lpstr>Georgia</vt:lpstr>
      <vt:lpstr>Wingdings 2</vt:lpstr>
      <vt:lpstr>Times New Roman</vt:lpstr>
      <vt:lpstr>Civic</vt:lpstr>
      <vt:lpstr>1_Civic</vt:lpstr>
      <vt:lpstr>2_Civic</vt:lpstr>
      <vt:lpstr>3_Civic</vt:lpstr>
      <vt:lpstr>Worksheet</vt:lpstr>
      <vt:lpstr>CBP Climate Resiliency Management Strategy: From Development to Implementation</vt:lpstr>
      <vt:lpstr>PowerPoint Presentation</vt:lpstr>
      <vt:lpstr>Key Partnership Climate Change-Related Commitments and Recommendations</vt:lpstr>
      <vt:lpstr> 2014 Chesapeake Bay Agreement </vt:lpstr>
      <vt:lpstr>PowerPoint Presentation</vt:lpstr>
      <vt:lpstr>Climate Resiliency Management Strategy “In a Nutshell”</vt:lpstr>
      <vt:lpstr>      Key Management Actions  </vt:lpstr>
      <vt:lpstr>      Key Management Actions  </vt:lpstr>
      <vt:lpstr>What are Our Options for Factoring in Consideration of Climate Change into the Phase III WIPs</vt:lpstr>
      <vt:lpstr>Climate Change &amp; the TMDL Mid-Point Assessment</vt:lpstr>
      <vt:lpstr>STAC Workshop: The Development of Climate Projections for Use in CBP Assessments </vt:lpstr>
      <vt:lpstr>Model Climate Inputs – Initial Scenario Runs</vt:lpstr>
      <vt:lpstr>Modeling Summary </vt:lpstr>
      <vt:lpstr>Modeling Summary </vt:lpstr>
      <vt:lpstr>Modeling Summary </vt:lpstr>
      <vt:lpstr>Key Messages</vt:lpstr>
      <vt:lpstr>Guiding Principles </vt:lpstr>
      <vt:lpstr>Range of Climate Change Policy Options </vt:lpstr>
      <vt:lpstr>Range of Climate Change Policy Options </vt:lpstr>
      <vt:lpstr>PowerPoint Presentation</vt:lpstr>
      <vt:lpstr>  2017 Mid Point Assessment  Timeline   </vt:lpstr>
      <vt:lpstr>  Citizen Advisory  Committee Areas for Future Engagement  </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&amp; the Midpoint Assessment:  Methods, Process and Key Decisions</dc:title>
  <dc:creator>Zoe.Johnson</dc:creator>
  <cp:lastModifiedBy>jstarr</cp:lastModifiedBy>
  <cp:revision>50</cp:revision>
  <dcterms:modified xsi:type="dcterms:W3CDTF">2016-11-16T12:46:56Z</dcterms:modified>
</cp:coreProperties>
</file>