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3"/>
    <p:sldMasterId id="2147483721" r:id="rId14"/>
    <p:sldMasterId id="2147483735" r:id="rId15"/>
    <p:sldMasterId id="2147483747" r:id="rId16"/>
  </p:sldMasterIdLst>
  <p:notesMasterIdLst>
    <p:notesMasterId r:id="rId45"/>
  </p:notesMasterIdLst>
  <p:sldIdLst>
    <p:sldId id="358" r:id="rId17"/>
    <p:sldId id="377" r:id="rId18"/>
    <p:sldId id="378" r:id="rId19"/>
    <p:sldId id="386" r:id="rId20"/>
    <p:sldId id="388" r:id="rId21"/>
    <p:sldId id="395" r:id="rId22"/>
    <p:sldId id="396" r:id="rId23"/>
    <p:sldId id="387" r:id="rId24"/>
    <p:sldId id="392" r:id="rId25"/>
    <p:sldId id="389" r:id="rId26"/>
    <p:sldId id="390" r:id="rId27"/>
    <p:sldId id="384" r:id="rId28"/>
    <p:sldId id="379" r:id="rId29"/>
    <p:sldId id="380" r:id="rId30"/>
    <p:sldId id="381" r:id="rId31"/>
    <p:sldId id="382" r:id="rId32"/>
    <p:sldId id="393" r:id="rId33"/>
    <p:sldId id="359" r:id="rId34"/>
    <p:sldId id="360" r:id="rId35"/>
    <p:sldId id="394" r:id="rId36"/>
    <p:sldId id="365" r:id="rId37"/>
    <p:sldId id="284" r:id="rId38"/>
    <p:sldId id="397" r:id="rId39"/>
    <p:sldId id="398" r:id="rId40"/>
    <p:sldId id="373" r:id="rId41"/>
    <p:sldId id="374" r:id="rId42"/>
    <p:sldId id="375" r:id="rId43"/>
    <p:sldId id="376" r:id="rId44"/>
  </p:sldIdLst>
  <p:sldSz cx="9144000" cy="6858000" type="screen4x3"/>
  <p:notesSz cx="7010400" cy="9296400"/>
  <p:embeddedFontLst>
    <p:embeddedFont>
      <p:font typeface="Constantia" panose="02030602050306030303" pitchFamily="18"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Georgia" panose="02040502050405020303" pitchFamily="18" charset="0"/>
      <p:regular r:id="rId54"/>
      <p:bold r:id="rId55"/>
      <p:italic r:id="rId56"/>
      <p:boldItalic r:id="rId57"/>
    </p:embeddedFont>
    <p:embeddedFont>
      <p:font typeface="ＭＳ Ｐゴシック" panose="020B0600070205080204" pitchFamily="34" charset="-128"/>
      <p:regular r:id="rId58"/>
    </p:embeddedFont>
    <p:embeddedFont>
      <p:font typeface="Wingdings 2" panose="05020102010507070707" pitchFamily="18" charset="2"/>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74A231-9988-4A4F-AC45-CC228E1E7DB5}">
  <a:tblStyle styleId="{5774A231-9988-4A4F-AC45-CC228E1E7DB5}" styleName="Table_0">
    <a:wholeTbl>
      <a:tcTxStyle b="off" i="off">
        <a:font>
          <a:latin typeface="Georgia"/>
          <a:ea typeface="Georgia"/>
          <a:cs typeface="Georgia"/>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F7EAE8"/>
          </a:solidFill>
        </a:fill>
      </a:tcStyle>
    </a:wholeTbl>
    <a:band1H>
      <a:tcStyle>
        <a:tcBdr/>
        <a:fill>
          <a:solidFill>
            <a:srgbClr val="EED2CE"/>
          </a:solidFill>
        </a:fill>
      </a:tcStyle>
    </a:band1H>
    <a:band1V>
      <a:tcStyle>
        <a:tcBdr/>
        <a:fill>
          <a:solidFill>
            <a:srgbClr val="EED2CE"/>
          </a:solidFill>
        </a:fill>
      </a:tcStyle>
    </a:band1V>
    <a:lastCol>
      <a:tcTxStyle b="on" i="off">
        <a:font>
          <a:latin typeface="Georgia"/>
          <a:ea typeface="Georgia"/>
          <a:cs typeface="Georgia"/>
        </a:font>
        <a:schemeClr val="lt1"/>
      </a:tcTxStyle>
      <a:tcStyle>
        <a:tcBdr/>
        <a:fill>
          <a:solidFill>
            <a:schemeClr val="accent1"/>
          </a:solidFill>
        </a:fill>
      </a:tcStyle>
    </a:lastCol>
    <a:firstCol>
      <a:tcTxStyle b="on" i="off">
        <a:font>
          <a:latin typeface="Georgia"/>
          <a:ea typeface="Georgia"/>
          <a:cs typeface="Georgia"/>
        </a:font>
        <a:schemeClr val="lt1"/>
      </a:tcTxStyle>
      <a:tcStyle>
        <a:tcBdr/>
        <a:fill>
          <a:solidFill>
            <a:schemeClr val="accent1"/>
          </a:solidFill>
        </a:fill>
      </a:tcStyle>
    </a:firstCol>
    <a:lastRow>
      <a:tcTxStyle b="on" i="off">
        <a:font>
          <a:latin typeface="Georgia"/>
          <a:ea typeface="Georgia"/>
          <a:cs typeface="Georgia"/>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Georgia"/>
          <a:ea typeface="Georgia"/>
          <a:cs typeface="Georgia"/>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sorterViewPr>
    <p:cViewPr>
      <p:scale>
        <a:sx n="90" d="100"/>
        <a:sy n="90" d="100"/>
      </p:scale>
      <p:origin x="0" y="25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Master" Target="slideMasters/slideMaster4.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font" Target="fonts/font9.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customXml" Target="../customXml/item5.xml"/><Relationship Id="rId15" Type="http://schemas.openxmlformats.org/officeDocument/2006/relationships/slideMaster" Target="slideMasters/slideMaster3.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viewProps" Target="viewProps.xml"/><Relationship Id="rId10" Type="http://schemas.openxmlformats.org/officeDocument/2006/relationships/customXml" Target="../customXml/item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font" Target="fonts/font7.fntdata"/><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2.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customXml" Target="../customXml/item8.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font" Target="fonts/font1.fntdata"/><Relationship Id="rId5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39" cy="46481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19"/>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39" cy="4648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967261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1181100" y="696913"/>
            <a:ext cx="4648200" cy="3486150"/>
          </a:xfrm>
          <a:ln/>
        </p:spPr>
      </p:sp>
      <p:sp>
        <p:nvSpPr>
          <p:cNvPr id="28675" name="Notes Placeholder 2"/>
          <p:cNvSpPr>
            <a:spLocks noGrp="1"/>
          </p:cNvSpPr>
          <p:nvPr>
            <p:ph type="body" idx="1"/>
          </p:nvPr>
        </p:nvSpPr>
        <p:spPr>
          <a:noFill/>
          <a:ln/>
        </p:spPr>
        <p:txBody>
          <a:bodyPr/>
          <a:lstStyle/>
          <a:p>
            <a:pPr eaLnBrk="1" hangingPunct="1"/>
            <a:r>
              <a:rPr lang="en-US" smtClean="0"/>
              <a:t>The USDA Plant Hardiness Zone map (2012) is based on the average annual minimum winter temperature, divided into 10-degree F zones.</a:t>
            </a:r>
          </a:p>
          <a:p>
            <a:pPr eaLnBrk="1" hangingPunct="1"/>
            <a:endParaRPr lang="en-US" smtClean="0"/>
          </a:p>
        </p:txBody>
      </p:sp>
      <p:sp>
        <p:nvSpPr>
          <p:cNvPr id="28676" name="Slide Number Placeholder 3"/>
          <p:cNvSpPr>
            <a:spLocks noGrp="1"/>
          </p:cNvSpPr>
          <p:nvPr>
            <p:ph type="sldNum" sz="quarter" idx="5"/>
          </p:nvPr>
        </p:nvSpPr>
        <p:spPr>
          <a:noFill/>
        </p:spPr>
        <p:txBody>
          <a:bodyPr/>
          <a:lstStyle/>
          <a:p>
            <a:fld id="{7769CB81-0CCC-43BA-9E45-9268790676C8}" type="slidenum">
              <a:rPr lang="en-US" smtClean="0"/>
              <a:pPr/>
              <a:t>2</a:t>
            </a:fld>
            <a:endParaRPr lang="en-US" smtClean="0"/>
          </a:p>
        </p:txBody>
      </p:sp>
    </p:spTree>
    <p:extLst>
      <p:ext uri="{BB962C8B-B14F-4D97-AF65-F5344CB8AC3E}">
        <p14:creationId xmlns:p14="http://schemas.microsoft.com/office/powerpoint/2010/main" val="3462650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fld id="{9DE39D20-5128-4737-9AC2-F79D698FD637}" type="slidenum">
              <a:rPr lang="en-US" smtClean="0"/>
              <a:pPr/>
              <a:t>10</a:t>
            </a:fld>
            <a:endParaRPr lang="en-US"/>
          </a:p>
        </p:txBody>
      </p:sp>
    </p:spTree>
    <p:extLst>
      <p:ext uri="{BB962C8B-B14F-4D97-AF65-F5344CB8AC3E}">
        <p14:creationId xmlns:p14="http://schemas.microsoft.com/office/powerpoint/2010/main" val="3782681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81100" y="696913"/>
            <a:ext cx="4648200" cy="3486150"/>
          </a:xfrm>
          <a:ln/>
        </p:spPr>
      </p:sp>
      <p:sp>
        <p:nvSpPr>
          <p:cNvPr id="37891" name="Rectangle 3"/>
          <p:cNvSpPr>
            <a:spLocks noGrp="1" noChangeArrowheads="1"/>
          </p:cNvSpPr>
          <p:nvPr>
            <p:ph type="body" idx="1"/>
          </p:nvPr>
        </p:nvSpPr>
        <p:spPr>
          <a:noFill/>
          <a:ln/>
        </p:spPr>
        <p:txBody>
          <a:bodyPr/>
          <a:lstStyle/>
          <a:p>
            <a:r>
              <a:rPr lang="en-US" smtClean="0">
                <a:ea typeface="ＭＳ Ｐゴシック"/>
              </a:rPr>
              <a:t>The goal of the resources, tools, and trainings provided or house by </a:t>
            </a:r>
            <a:r>
              <a:rPr lang="en-US" i="1" smtClean="0">
                <a:ea typeface="ＭＳ Ｐゴシック"/>
              </a:rPr>
              <a:t>CoastSmart</a:t>
            </a:r>
            <a:r>
              <a:rPr lang="en-US" smtClean="0">
                <a:ea typeface="ＭＳ Ｐゴシック"/>
              </a:rPr>
              <a:t> is to help communities take a more holistic perspective of hazards planning.  A community’s hazards mitigation plan is not the only place to address this…we promote the collaboration among all sectors so that when an event hits, the planning department is fully aware of  the steps emergency management will be taking, or that transportation planning is completely aware of policies in community planning  around shoreline and buffer management, floodplain ordinance and zoning.</a:t>
            </a:r>
          </a:p>
          <a:p>
            <a:endParaRPr lang="en-US" smtClean="0">
              <a:ea typeface="ＭＳ Ｐゴシック"/>
            </a:endParaRPr>
          </a:p>
          <a:p>
            <a:endParaRPr lang="en-US" smtClean="0">
              <a:ea typeface="ＭＳ Ｐゴシック"/>
            </a:endParaRPr>
          </a:p>
        </p:txBody>
      </p:sp>
    </p:spTree>
    <p:extLst>
      <p:ext uri="{BB962C8B-B14F-4D97-AF65-F5344CB8AC3E}">
        <p14:creationId xmlns:p14="http://schemas.microsoft.com/office/powerpoint/2010/main" val="2747353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946A18-3D1A-4C8D-B825-9CDBBBCA1C50}"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40733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txBox="1">
            <a:spLocks noGrp="1"/>
          </p:cNvSpPr>
          <p:nvPr>
            <p:ph type="body" idx="1"/>
          </p:nvPr>
        </p:nvSpPr>
        <p:spPr>
          <a:xfrm>
            <a:off x="701039" y="4415789"/>
            <a:ext cx="5608319" cy="4183379"/>
          </a:xfrm>
          <a:prstGeom prst="rect">
            <a:avLst/>
          </a:prstGeom>
        </p:spPr>
        <p:txBody>
          <a:bodyPr lIns="91425" tIns="91425" rIns="91425" bIns="91425" anchor="t" anchorCtr="0">
            <a:noAutofit/>
          </a:bodyPr>
          <a:lstStyle/>
          <a:p>
            <a:pPr lvl="0">
              <a:spcBef>
                <a:spcPts val="0"/>
              </a:spcBef>
              <a:buNone/>
            </a:pPr>
            <a:endParaRPr/>
          </a:p>
        </p:txBody>
      </p:sp>
      <p:sp>
        <p:nvSpPr>
          <p:cNvPr id="603" name="Shape 60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1576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txBox="1">
            <a:spLocks noGrp="1"/>
          </p:cNvSpPr>
          <p:nvPr>
            <p:ph type="body" idx="1"/>
          </p:nvPr>
        </p:nvSpPr>
        <p:spPr>
          <a:xfrm>
            <a:off x="701039" y="4415789"/>
            <a:ext cx="5608319" cy="4183379"/>
          </a:xfrm>
          <a:prstGeom prst="rect">
            <a:avLst/>
          </a:prstGeom>
        </p:spPr>
        <p:txBody>
          <a:bodyPr lIns="91425" tIns="91425" rIns="91425" bIns="91425" anchor="t" anchorCtr="0">
            <a:noAutofit/>
          </a:bodyPr>
          <a:lstStyle/>
          <a:p>
            <a:pPr lvl="0">
              <a:spcBef>
                <a:spcPts val="0"/>
              </a:spcBef>
              <a:buNone/>
            </a:pPr>
            <a:endParaRPr/>
          </a:p>
        </p:txBody>
      </p:sp>
      <p:sp>
        <p:nvSpPr>
          <p:cNvPr id="559" name="Shape 55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423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txBox="1">
            <a:spLocks noGrp="1"/>
          </p:cNvSpPr>
          <p:nvPr>
            <p:ph type="body" idx="1"/>
          </p:nvPr>
        </p:nvSpPr>
        <p:spPr>
          <a:xfrm>
            <a:off x="701039" y="4415789"/>
            <a:ext cx="5608319" cy="4183379"/>
          </a:xfrm>
          <a:prstGeom prst="rect">
            <a:avLst/>
          </a:prstGeom>
        </p:spPr>
        <p:txBody>
          <a:bodyPr lIns="91425" tIns="91425" rIns="91425" bIns="91425" anchor="t" anchorCtr="0">
            <a:noAutofit/>
          </a:bodyPr>
          <a:lstStyle/>
          <a:p>
            <a:pPr lvl="0">
              <a:spcBef>
                <a:spcPts val="0"/>
              </a:spcBef>
              <a:buNone/>
            </a:pPr>
            <a:endParaRPr/>
          </a:p>
        </p:txBody>
      </p:sp>
      <p:sp>
        <p:nvSpPr>
          <p:cNvPr id="559" name="Shape 55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1882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lt2"/>
        </a:solidFill>
        <a:effectLst/>
      </p:bgPr>
    </p:bg>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52" name="Shape 52"/>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53" name="Shape 53"/>
          <p:cNvSpPr txBox="1">
            <a:spLocks noGrp="1"/>
          </p:cNvSpPr>
          <p:nvPr>
            <p:ph type="sldNum" idx="12"/>
          </p:nvPr>
        </p:nvSpPr>
        <p:spPr>
          <a:xfrm>
            <a:off x="4361687" y="1026371"/>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54" name="Shape 54"/>
          <p:cNvSpPr txBox="1">
            <a:spLocks noGrp="1"/>
          </p:cNvSpPr>
          <p:nvPr>
            <p:ph type="body" idx="1"/>
          </p:nvPr>
        </p:nvSpPr>
        <p:spPr>
          <a:xfrm>
            <a:off x="301752" y="1527048"/>
            <a:ext cx="8503920" cy="4572000"/>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D764B8B-F1FB-4EE5-A159-10814A37FF80}" type="datetimeFigureOut">
              <a:rPr lang="en-US" smtClean="0"/>
              <a:pPr/>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33032923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BD764B8B-F1FB-4EE5-A159-10814A37FF80}" type="datetimeFigureOut">
              <a:rPr lang="en-US" smtClean="0"/>
              <a:pPr/>
              <a:t>12/1/2016</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98250187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BD764B8B-F1FB-4EE5-A159-10814A37FF80}" type="datetimeFigureOut">
              <a:rPr lang="en-US" smtClean="0"/>
              <a:pPr/>
              <a:t>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97061263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BD764B8B-F1FB-4EE5-A159-10814A37FF80}" type="datetimeFigureOut">
              <a:rPr lang="en-US" smtClean="0"/>
              <a:pPr/>
              <a:t>12/1/2016</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238667185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D764B8B-F1FB-4EE5-A159-10814A37FF80}" type="datetimeFigureOut">
              <a:rPr lang="en-US" smtClean="0"/>
              <a:pPr/>
              <a:t>12/1/2016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2134647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2" name="Date Placeholder 1"/>
          <p:cNvSpPr>
            <a:spLocks noGrp="1"/>
          </p:cNvSpPr>
          <p:nvPr>
            <p:ph type="dt" sz="half" idx="10"/>
          </p:nvPr>
        </p:nvSpPr>
        <p:spPr/>
        <p:txBody>
          <a:bodyPr/>
          <a:lstStyle/>
          <a:p>
            <a:fld id="{BD764B8B-F1FB-4EE5-A159-10814A37FF80}" type="datetimeFigureOut">
              <a:rPr lang="en-US" smtClean="0"/>
              <a:pPr/>
              <a:t>12/1/2016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EAF7A13-0651-4CB5-AD45-53835DD419D7}" type="slidenum">
              <a:rPr lang="en-US" smtClean="0"/>
              <a:pPr/>
              <a:t>‹#›</a:t>
            </a:fld>
            <a:endParaRPr lang="en-US"/>
          </a:p>
        </p:txBody>
      </p:sp>
    </p:spTree>
    <p:extLst>
      <p:ext uri="{BB962C8B-B14F-4D97-AF65-F5344CB8AC3E}">
        <p14:creationId xmlns:p14="http://schemas.microsoft.com/office/powerpoint/2010/main" val="716128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5" name="Date Placeholder 4"/>
          <p:cNvSpPr>
            <a:spLocks noGrp="1"/>
          </p:cNvSpPr>
          <p:nvPr>
            <p:ph type="dt" sz="half" idx="10"/>
          </p:nvPr>
        </p:nvSpPr>
        <p:spPr/>
        <p:txBody>
          <a:bodyPr/>
          <a:lstStyle/>
          <a:p>
            <a:fld id="{BD764B8B-F1FB-4EE5-A159-10814A37FF80}" type="datetimeFigureOut">
              <a:rPr lang="en-US" smtClean="0"/>
              <a:pPr/>
              <a:t>12/1/2016</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extLst>
      <p:ext uri="{BB962C8B-B14F-4D97-AF65-F5344CB8AC3E}">
        <p14:creationId xmlns:p14="http://schemas.microsoft.com/office/powerpoint/2010/main" val="224866824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5" name="Date Placeholder 4"/>
          <p:cNvSpPr>
            <a:spLocks noGrp="1"/>
          </p:cNvSpPr>
          <p:nvPr>
            <p:ph type="dt" sz="half" idx="10"/>
          </p:nvPr>
        </p:nvSpPr>
        <p:spPr>
          <a:xfrm>
            <a:off x="5788152" y="6404984"/>
            <a:ext cx="3044952" cy="365760"/>
          </a:xfrm>
        </p:spPr>
        <p:txBody>
          <a:bodyPr/>
          <a:lstStyle/>
          <a:p>
            <a:fld id="{BD764B8B-F1FB-4EE5-A159-10814A37FF80}" type="datetimeFigureOut">
              <a:rPr lang="en-US" smtClean="0"/>
              <a:pPr/>
              <a:t>12/1/2016</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extLst>
      <p:ext uri="{BB962C8B-B14F-4D97-AF65-F5344CB8AC3E}">
        <p14:creationId xmlns:p14="http://schemas.microsoft.com/office/powerpoint/2010/main" val="1938291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D764B8B-F1FB-4EE5-A159-10814A37FF80}" type="datetimeFigureOut">
              <a:rPr lang="en-US" smtClean="0"/>
              <a:pPr/>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254140448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6" name="Slide Number Placeholder 5"/>
          <p:cNvSpPr>
            <a:spLocks noGrp="1"/>
          </p:cNvSpPr>
          <p:nvPr>
            <p:ph type="sldNum" sz="quarter" idx="12"/>
          </p:nvPr>
        </p:nvSpPr>
        <p:spPr>
          <a:xfrm>
            <a:off x="6915912" y="3009901"/>
            <a:ext cx="457200" cy="441325"/>
          </a:xfrm>
        </p:spPr>
        <p:txBody>
          <a:body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D764B8B-F1FB-4EE5-A159-10814A37FF80}" type="datetimeFigureOut">
              <a:rPr lang="en-US" smtClean="0"/>
              <a:pPr/>
              <a:t>12/1/2016</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205776161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lt1"/>
        </a:solidFill>
        <a:effectLst/>
      </p:bgPr>
    </p:bg>
    <p:spTree>
      <p:nvGrpSpPr>
        <p:cNvPr id="1" name="Shape 68"/>
        <p:cNvGrpSpPr/>
        <p:nvPr/>
      </p:nvGrpSpPr>
      <p:grpSpPr>
        <a:xfrm>
          <a:off x="0" y="0"/>
          <a:ext cx="0" cy="0"/>
          <a:chOff x="0" y="0"/>
          <a:chExt cx="0" cy="0"/>
        </a:xfrm>
      </p:grpSpPr>
      <p:sp>
        <p:nvSpPr>
          <p:cNvPr id="69" name="Shape 69"/>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0" name="Shape 70"/>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1" name="Shape 71"/>
          <p:cNvSpPr/>
          <p:nvPr/>
        </p:nvSpPr>
        <p:spPr>
          <a:xfrm>
            <a:off x="0" y="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2" name="Shape 72"/>
          <p:cNvSpPr/>
          <p:nvPr/>
        </p:nvSpPr>
        <p:spPr>
          <a:xfrm>
            <a:off x="8991600" y="1905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3" name="Shape 73"/>
          <p:cNvSpPr/>
          <p:nvPr/>
        </p:nvSpPr>
        <p:spPr>
          <a:xfrm>
            <a:off x="152400" y="2286000"/>
            <a:ext cx="8833103" cy="3047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4" name="Shape 74"/>
          <p:cNvSpPr/>
          <p:nvPr/>
        </p:nvSpPr>
        <p:spPr>
          <a:xfrm>
            <a:off x="155447" y="142352"/>
            <a:ext cx="8833103" cy="2139695"/>
          </a:xfrm>
          <a:prstGeom prst="rect">
            <a:avLst/>
          </a:pr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5" name="Shape 75"/>
          <p:cNvSpPr txBox="1">
            <a:spLocks noGrp="1"/>
          </p:cNvSpPr>
          <p:nvPr>
            <p:ph type="body" idx="1"/>
          </p:nvPr>
        </p:nvSpPr>
        <p:spPr>
          <a:xfrm>
            <a:off x="1368425" y="2743200"/>
            <a:ext cx="6480174" cy="1673224"/>
          </a:xfrm>
          <a:prstGeom prst="rect">
            <a:avLst/>
          </a:prstGeom>
          <a:noFill/>
          <a:ln>
            <a:noFill/>
          </a:ln>
        </p:spPr>
        <p:txBody>
          <a:bodyPr lIns="91425" tIns="91425" rIns="91425" bIns="91425" anchor="t" anchorCtr="0"/>
          <a:lstStyle>
            <a:lvl1pPr marL="0" marR="0" lvl="0" indent="0" algn="ctr" rtl="0">
              <a:spcBef>
                <a:spcPts val="320"/>
              </a:spcBef>
              <a:buClr>
                <a:schemeClr val="accent1"/>
              </a:buClr>
              <a:buFont typeface="Noto Sans Symbols"/>
              <a:buNone/>
              <a:defRPr sz="1600" b="1" i="0" u="none" strike="noStrike" cap="none">
                <a:solidFill>
                  <a:schemeClr val="dk2"/>
                </a:solidFill>
                <a:latin typeface="Georgia"/>
                <a:ea typeface="Georgia"/>
                <a:cs typeface="Georgia"/>
                <a:sym typeface="Georgia"/>
              </a:defRPr>
            </a:lvl1pPr>
            <a:lvl2pPr marL="548640" marR="0" lvl="1" indent="-281940" algn="l" rtl="0">
              <a:spcBef>
                <a:spcPts val="360"/>
              </a:spcBef>
              <a:buClr>
                <a:schemeClr val="accent2"/>
              </a:buClr>
              <a:buFont typeface="Noto Sans Symbols"/>
              <a:buNone/>
              <a:defRPr sz="1800" b="0" i="0" u="none" strike="noStrike" cap="none">
                <a:solidFill>
                  <a:srgbClr val="888888"/>
                </a:solidFill>
                <a:latin typeface="Georgia"/>
                <a:ea typeface="Georgia"/>
                <a:cs typeface="Georgia"/>
                <a:sym typeface="Georgia"/>
              </a:defRPr>
            </a:lvl2pPr>
            <a:lvl3pPr marL="822960" marR="0" lvl="2" indent="-238760" algn="l" rtl="0">
              <a:spcBef>
                <a:spcPts val="320"/>
              </a:spcBef>
              <a:buClr>
                <a:schemeClr val="accent3"/>
              </a:buClr>
              <a:buFont typeface="Noto Sans Symbols"/>
              <a:buNone/>
              <a:defRPr sz="1600" b="0" i="0" u="none" strike="noStrike" cap="none">
                <a:solidFill>
                  <a:srgbClr val="888888"/>
                </a:solidFill>
                <a:latin typeface="Georgia"/>
                <a:ea typeface="Georgia"/>
                <a:cs typeface="Georgia"/>
                <a:sym typeface="Georgia"/>
              </a:defRPr>
            </a:lvl3pPr>
            <a:lvl4pPr marL="1097280" marR="0" lvl="3" indent="-233680" algn="l" rtl="0">
              <a:spcBef>
                <a:spcPts val="280"/>
              </a:spcBef>
              <a:buClr>
                <a:schemeClr val="accent4"/>
              </a:buClr>
              <a:buFont typeface="Noto Sans Symbols"/>
              <a:buNone/>
              <a:defRPr sz="1400" b="0" i="0" u="none" strike="noStrike" cap="none">
                <a:solidFill>
                  <a:srgbClr val="888888"/>
                </a:solidFill>
                <a:latin typeface="Georgia"/>
                <a:ea typeface="Georgia"/>
                <a:cs typeface="Georgia"/>
                <a:sym typeface="Georgia"/>
              </a:defRPr>
            </a:lvl4pPr>
            <a:lvl5pPr marL="1371600" marR="0" lvl="4" indent="-228600" algn="l" rtl="0">
              <a:spcBef>
                <a:spcPts val="280"/>
              </a:spcBef>
              <a:buClr>
                <a:schemeClr val="accent5"/>
              </a:buClr>
              <a:buFont typeface="Georgia"/>
              <a:buNone/>
              <a:defRPr sz="1400" b="0" i="0" u="none" strike="noStrike" cap="none">
                <a:solidFill>
                  <a:srgbClr val="888888"/>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76" name="Shape 76"/>
          <p:cNvSpPr/>
          <p:nvPr/>
        </p:nvSpPr>
        <p:spPr>
          <a:xfrm>
            <a:off x="146304" y="639165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7" name="Shape 77"/>
          <p:cNvSpPr/>
          <p:nvPr/>
        </p:nvSpPr>
        <p:spPr>
          <a:xfrm>
            <a:off x="152400" y="152400"/>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78" name="Shape 78"/>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79" name="Shape 79"/>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cxnSp>
        <p:nvCxnSpPr>
          <p:cNvPr id="80" name="Shape 80"/>
          <p:cNvCxnSpPr/>
          <p:nvPr/>
        </p:nvCxnSpPr>
        <p:spPr>
          <a:xfrm>
            <a:off x="152400" y="2438400"/>
            <a:ext cx="8833103" cy="0"/>
          </a:xfrm>
          <a:prstGeom prst="straightConnector1">
            <a:avLst/>
          </a:prstGeom>
          <a:noFill/>
          <a:ln w="11425" cap="flat" cmpd="sng">
            <a:solidFill>
              <a:srgbClr val="7A9798"/>
            </a:solidFill>
            <a:prstDash val="dash"/>
            <a:round/>
            <a:headEnd type="none" w="med" len="med"/>
            <a:tailEnd type="none" w="med" len="med"/>
          </a:ln>
        </p:spPr>
      </p:cxnSp>
      <p:sp>
        <p:nvSpPr>
          <p:cNvPr id="81" name="Shape 81"/>
          <p:cNvSpPr/>
          <p:nvPr/>
        </p:nvSpPr>
        <p:spPr>
          <a:xfrm>
            <a:off x="4267200" y="2115311"/>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82" name="Shape 82"/>
          <p:cNvSpPr/>
          <p:nvPr/>
        </p:nvSpPr>
        <p:spPr>
          <a:xfrm>
            <a:off x="4361687" y="2209800"/>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83" name="Shape 83"/>
          <p:cNvSpPr txBox="1">
            <a:spLocks noGrp="1"/>
          </p:cNvSpPr>
          <p:nvPr>
            <p:ph type="sldNum" idx="12"/>
          </p:nvPr>
        </p:nvSpPr>
        <p:spPr>
          <a:xfrm>
            <a:off x="4343400" y="2199450"/>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84" name="Shape 84"/>
          <p:cNvSpPr txBox="1">
            <a:spLocks noGrp="1"/>
          </p:cNvSpPr>
          <p:nvPr>
            <p:ph type="title"/>
          </p:nvPr>
        </p:nvSpPr>
        <p:spPr>
          <a:xfrm>
            <a:off x="722312" y="533400"/>
            <a:ext cx="7772400" cy="1524000"/>
          </a:xfrm>
          <a:prstGeom prst="rect">
            <a:avLst/>
          </a:prstGeom>
          <a:noFill/>
          <a:ln>
            <a:noFill/>
          </a:ln>
        </p:spPr>
        <p:txBody>
          <a:bodyPr lIns="91425" tIns="91425" rIns="91425" bIns="91425" anchor="b" anchorCtr="0"/>
          <a:lstStyle>
            <a:lvl1pPr marL="0" marR="0" lvl="0" indent="0" algn="ctr" rtl="0">
              <a:spcBef>
                <a:spcPts val="0"/>
              </a:spcBef>
              <a:buClr>
                <a:srgbClr val="FFFFFF"/>
              </a:buClr>
              <a:buFont typeface="Georgia"/>
              <a:buNone/>
              <a:defRPr sz="4200" b="0" i="0" u="none" strike="noStrike" cap="none">
                <a:solidFill>
                  <a:srgbClr val="FFFFFF"/>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D764B8B-F1FB-4EE5-A159-10814A37FF80}" type="datetimeFigureOut">
              <a:rPr lang="en-US" smtClean="0"/>
              <a:pPr/>
              <a:t>12/1/2016</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71227538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D764B8B-F1FB-4EE5-A159-10814A37FF80}" type="datetimeFigureOut">
              <a:rPr lang="en-US" smtClean="0"/>
              <a:pPr/>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08509506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BD764B8B-F1FB-4EE5-A159-10814A37FF80}" type="datetimeFigureOut">
              <a:rPr lang="en-US" smtClean="0"/>
              <a:pPr/>
              <a:t>12/1/2016</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41246532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BD764B8B-F1FB-4EE5-A159-10814A37FF80}" type="datetimeFigureOut">
              <a:rPr lang="en-US" smtClean="0"/>
              <a:pPr/>
              <a:t>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41124076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BD764B8B-F1FB-4EE5-A159-10814A37FF80}" type="datetimeFigureOut">
              <a:rPr lang="en-US" smtClean="0"/>
              <a:pPr/>
              <a:t>12/1/2016</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303578512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D764B8B-F1FB-4EE5-A159-10814A37FF80}" type="datetimeFigureOut">
              <a:rPr lang="en-US" smtClean="0"/>
              <a:pPr/>
              <a:t>12/1/2016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3411853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2" name="Date Placeholder 1"/>
          <p:cNvSpPr>
            <a:spLocks noGrp="1"/>
          </p:cNvSpPr>
          <p:nvPr>
            <p:ph type="dt" sz="half" idx="10"/>
          </p:nvPr>
        </p:nvSpPr>
        <p:spPr/>
        <p:txBody>
          <a:bodyPr/>
          <a:lstStyle/>
          <a:p>
            <a:fld id="{BD764B8B-F1FB-4EE5-A159-10814A37FF80}" type="datetimeFigureOut">
              <a:rPr lang="en-US" smtClean="0"/>
              <a:pPr/>
              <a:t>12/1/2016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EAF7A13-0651-4CB5-AD45-53835DD419D7}" type="slidenum">
              <a:rPr lang="en-US" smtClean="0"/>
              <a:pPr/>
              <a:t>‹#›</a:t>
            </a:fld>
            <a:endParaRPr lang="en-US"/>
          </a:p>
        </p:txBody>
      </p:sp>
    </p:spTree>
    <p:extLst>
      <p:ext uri="{BB962C8B-B14F-4D97-AF65-F5344CB8AC3E}">
        <p14:creationId xmlns:p14="http://schemas.microsoft.com/office/powerpoint/2010/main" val="1048603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5" name="Date Placeholder 4"/>
          <p:cNvSpPr>
            <a:spLocks noGrp="1"/>
          </p:cNvSpPr>
          <p:nvPr>
            <p:ph type="dt" sz="half" idx="10"/>
          </p:nvPr>
        </p:nvSpPr>
        <p:spPr/>
        <p:txBody>
          <a:bodyPr/>
          <a:lstStyle/>
          <a:p>
            <a:fld id="{BD764B8B-F1FB-4EE5-A159-10814A37FF80}" type="datetimeFigureOut">
              <a:rPr lang="en-US" smtClean="0"/>
              <a:pPr/>
              <a:t>12/1/2016</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extLst>
      <p:ext uri="{BB962C8B-B14F-4D97-AF65-F5344CB8AC3E}">
        <p14:creationId xmlns:p14="http://schemas.microsoft.com/office/powerpoint/2010/main" val="259109150"/>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5" name="Date Placeholder 4"/>
          <p:cNvSpPr>
            <a:spLocks noGrp="1"/>
          </p:cNvSpPr>
          <p:nvPr>
            <p:ph type="dt" sz="half" idx="10"/>
          </p:nvPr>
        </p:nvSpPr>
        <p:spPr>
          <a:xfrm>
            <a:off x="5788152" y="6404984"/>
            <a:ext cx="3044952" cy="365760"/>
          </a:xfrm>
        </p:spPr>
        <p:txBody>
          <a:bodyPr/>
          <a:lstStyle/>
          <a:p>
            <a:fld id="{BD764B8B-F1FB-4EE5-A159-10814A37FF80}" type="datetimeFigureOut">
              <a:rPr lang="en-US" smtClean="0"/>
              <a:pPr/>
              <a:t>12/1/2016</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extLst>
      <p:ext uri="{BB962C8B-B14F-4D97-AF65-F5344CB8AC3E}">
        <p14:creationId xmlns:p14="http://schemas.microsoft.com/office/powerpoint/2010/main" val="964051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D764B8B-F1FB-4EE5-A159-10814A37FF80}" type="datetimeFigureOut">
              <a:rPr lang="en-US" smtClean="0"/>
              <a:pPr/>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308161852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bg>
      <p:bgPr>
        <a:solidFill>
          <a:schemeClr val="lt1"/>
        </a:solidFill>
        <a:effectLst/>
      </p:bgPr>
    </p:bg>
    <p:spTree>
      <p:nvGrpSpPr>
        <p:cNvPr id="1" name="Shape 105"/>
        <p:cNvGrpSpPr/>
        <p:nvPr/>
      </p:nvGrpSpPr>
      <p:grpSpPr>
        <a:xfrm>
          <a:off x="0" y="0"/>
          <a:ext cx="0" cy="0"/>
          <a:chOff x="0" y="0"/>
          <a:chExt cx="0" cy="0"/>
        </a:xfrm>
      </p:grpSpPr>
      <p:sp>
        <p:nvSpPr>
          <p:cNvPr id="106" name="Shape 106"/>
          <p:cNvSpPr/>
          <p:nvPr/>
        </p:nvSpPr>
        <p:spPr>
          <a:xfrm>
            <a:off x="152400" y="152400"/>
            <a:ext cx="8833103" cy="304799"/>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07" name="Shape 107"/>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08" name="Shape 108"/>
          <p:cNvSpPr/>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09" name="Shape 109"/>
          <p:cNvSpPr/>
          <p:nvPr/>
        </p:nvSpPr>
        <p:spPr>
          <a:xfrm>
            <a:off x="0" y="0"/>
            <a:ext cx="9144000" cy="118872"/>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10" name="Shape 110"/>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11" name="Shape 111"/>
          <p:cNvSpPr/>
          <p:nvPr/>
        </p:nvSpPr>
        <p:spPr>
          <a:xfrm>
            <a:off x="152400" y="609600"/>
            <a:ext cx="2743199" cy="5867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12" name="Shape 112"/>
          <p:cNvSpPr txBox="1">
            <a:spLocks noGrp="1"/>
          </p:cNvSpPr>
          <p:nvPr>
            <p:ph type="title"/>
          </p:nvPr>
        </p:nvSpPr>
        <p:spPr>
          <a:xfrm>
            <a:off x="381000" y="914400"/>
            <a:ext cx="2362200" cy="990599"/>
          </a:xfrm>
          <a:prstGeom prst="rect">
            <a:avLst/>
          </a:prstGeom>
          <a:noFill/>
          <a:ln>
            <a:noFill/>
          </a:ln>
        </p:spPr>
        <p:txBody>
          <a:bodyPr lIns="91425" tIns="91425" rIns="91425" bIns="91425" anchor="b" anchorCtr="0"/>
          <a:lstStyle>
            <a:lvl1pPr marL="0" marR="0" lvl="0" indent="0" algn="l" rtl="0">
              <a:spcBef>
                <a:spcPts val="0"/>
              </a:spcBef>
              <a:buClr>
                <a:srgbClr val="FFFFFF"/>
              </a:buClr>
              <a:buFont typeface="Georgia"/>
              <a:buNone/>
              <a:defRPr sz="2200" b="1" i="0" u="none" strike="noStrike" cap="none">
                <a:solidFill>
                  <a:srgbClr val="FFFFFF"/>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3" name="Shape 113"/>
          <p:cNvSpPr txBox="1">
            <a:spLocks noGrp="1"/>
          </p:cNvSpPr>
          <p:nvPr>
            <p:ph type="body" idx="1"/>
          </p:nvPr>
        </p:nvSpPr>
        <p:spPr>
          <a:xfrm>
            <a:off x="381000" y="1981200"/>
            <a:ext cx="2362200" cy="4144963"/>
          </a:xfrm>
          <a:prstGeom prst="rect">
            <a:avLst/>
          </a:prstGeom>
          <a:noFill/>
          <a:ln>
            <a:noFill/>
          </a:ln>
        </p:spPr>
        <p:txBody>
          <a:bodyPr lIns="91425" tIns="91425" rIns="91425" bIns="91425" anchor="t" anchorCtr="0"/>
          <a:lstStyle>
            <a:lvl1pPr marL="0" marR="0" lvl="0" indent="0" algn="l" rtl="0">
              <a:spcBef>
                <a:spcPts val="320"/>
              </a:spcBef>
              <a:spcAft>
                <a:spcPts val="1000"/>
              </a:spcAft>
              <a:buClr>
                <a:schemeClr val="accent1"/>
              </a:buClr>
              <a:buFont typeface="Noto Sans Symbols"/>
              <a:buNone/>
              <a:defRPr sz="1600" b="0" i="0" u="none" strike="noStrike" cap="none">
                <a:solidFill>
                  <a:srgbClr val="FFFFFF"/>
                </a:solidFill>
                <a:latin typeface="Georgia"/>
                <a:ea typeface="Georgia"/>
                <a:cs typeface="Georgia"/>
                <a:sym typeface="Georgia"/>
              </a:defRPr>
            </a:lvl1pPr>
            <a:lvl2pPr marL="548640" marR="0" lvl="1" indent="-281940" algn="l" rtl="0">
              <a:spcBef>
                <a:spcPts val="240"/>
              </a:spcBef>
              <a:buClr>
                <a:schemeClr val="accent2"/>
              </a:buClr>
              <a:buFont typeface="Noto Sans Symbols"/>
              <a:buNone/>
              <a:defRPr sz="1200" b="0" i="0" u="none" strike="noStrike" cap="none">
                <a:solidFill>
                  <a:schemeClr val="dk2"/>
                </a:solidFill>
                <a:latin typeface="Georgia"/>
                <a:ea typeface="Georgia"/>
                <a:cs typeface="Georgia"/>
                <a:sym typeface="Georgia"/>
              </a:defRPr>
            </a:lvl2pPr>
            <a:lvl3pPr marL="822960" marR="0" lvl="2" indent="-238760" algn="l" rtl="0">
              <a:spcBef>
                <a:spcPts val="200"/>
              </a:spcBef>
              <a:buClr>
                <a:schemeClr val="accent3"/>
              </a:buClr>
              <a:buFont typeface="Noto Sans Symbols"/>
              <a:buNone/>
              <a:defRPr sz="1000" b="0" i="0" u="none" strike="noStrike" cap="none">
                <a:solidFill>
                  <a:schemeClr val="dk1"/>
                </a:solidFill>
                <a:latin typeface="Georgia"/>
                <a:ea typeface="Georgia"/>
                <a:cs typeface="Georgia"/>
                <a:sym typeface="Georgia"/>
              </a:defRPr>
            </a:lvl3pPr>
            <a:lvl4pPr marL="1097280" marR="0" lvl="3" indent="-233680" algn="l" rtl="0">
              <a:spcBef>
                <a:spcPts val="180"/>
              </a:spcBef>
              <a:buClr>
                <a:schemeClr val="accent4"/>
              </a:buClr>
              <a:buFont typeface="Noto Sans Symbols"/>
              <a:buNone/>
              <a:defRPr sz="900" b="0" i="0" u="none" strike="noStrike" cap="none">
                <a:solidFill>
                  <a:schemeClr val="dk2"/>
                </a:solidFill>
                <a:latin typeface="Georgia"/>
                <a:ea typeface="Georgia"/>
                <a:cs typeface="Georgia"/>
                <a:sym typeface="Georgia"/>
              </a:defRPr>
            </a:lvl4pPr>
            <a:lvl5pPr marL="1371600" marR="0" lvl="4" indent="-228600" algn="l" rtl="0">
              <a:spcBef>
                <a:spcPts val="180"/>
              </a:spcBef>
              <a:buClr>
                <a:schemeClr val="accent5"/>
              </a:buClr>
              <a:buFont typeface="Georgia"/>
              <a:buNone/>
              <a:defRPr sz="9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14" name="Shape 114"/>
          <p:cNvSpPr/>
          <p:nvPr/>
        </p:nvSpPr>
        <p:spPr>
          <a:xfrm>
            <a:off x="152400" y="152400"/>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cxnSp>
        <p:nvCxnSpPr>
          <p:cNvPr id="115" name="Shape 115"/>
          <p:cNvCxnSpPr/>
          <p:nvPr/>
        </p:nvCxnSpPr>
        <p:spPr>
          <a:xfrm>
            <a:off x="152400" y="533400"/>
            <a:ext cx="8833103" cy="0"/>
          </a:xfrm>
          <a:prstGeom prst="straightConnector1">
            <a:avLst/>
          </a:prstGeom>
          <a:noFill/>
          <a:ln w="11425" cap="flat" cmpd="sng">
            <a:solidFill>
              <a:srgbClr val="7A9798"/>
            </a:solidFill>
            <a:prstDash val="dash"/>
            <a:round/>
            <a:headEnd type="none" w="med" len="med"/>
            <a:tailEnd type="none" w="med" len="med"/>
          </a:ln>
        </p:spPr>
      </p:cxnSp>
      <p:sp>
        <p:nvSpPr>
          <p:cNvPr id="116" name="Shape 116"/>
          <p:cNvSpPr txBox="1">
            <a:spLocks noGrp="1"/>
          </p:cNvSpPr>
          <p:nvPr>
            <p:ph type="body" idx="2"/>
          </p:nvPr>
        </p:nvSpPr>
        <p:spPr>
          <a:xfrm>
            <a:off x="3124200" y="685800"/>
            <a:ext cx="5638800" cy="5410200"/>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17" name="Shape 117"/>
          <p:cNvSpPr/>
          <p:nvPr/>
        </p:nvSpPr>
        <p:spPr>
          <a:xfrm>
            <a:off x="1295400" y="228600"/>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18" name="Shape 118"/>
          <p:cNvSpPr/>
          <p:nvPr/>
        </p:nvSpPr>
        <p:spPr>
          <a:xfrm>
            <a:off x="1389887" y="323087"/>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19" name="Shape 119"/>
          <p:cNvSpPr txBox="1">
            <a:spLocks noGrp="1"/>
          </p:cNvSpPr>
          <p:nvPr>
            <p:ph type="sldNum" idx="12"/>
          </p:nvPr>
        </p:nvSpPr>
        <p:spPr>
          <a:xfrm>
            <a:off x="1371600" y="312737"/>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120" name="Shape 120"/>
          <p:cNvSpPr/>
          <p:nvPr/>
        </p:nvSpPr>
        <p:spPr>
          <a:xfrm>
            <a:off x="149352" y="638838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1" name="Shape 121"/>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22" name="Shape 122"/>
          <p:cNvSpPr txBox="1">
            <a:spLocks noGrp="1"/>
          </p:cNvSpPr>
          <p:nvPr>
            <p:ph type="ftr" idx="11"/>
          </p:nvPr>
        </p:nvSpPr>
        <p:spPr>
          <a:xfrm>
            <a:off x="301752" y="6410848"/>
            <a:ext cx="3383280"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6" name="Slide Number Placeholder 5"/>
          <p:cNvSpPr>
            <a:spLocks noGrp="1"/>
          </p:cNvSpPr>
          <p:nvPr>
            <p:ph type="sldNum" sz="quarter" idx="12"/>
          </p:nvPr>
        </p:nvSpPr>
        <p:spPr>
          <a:xfrm>
            <a:off x="6915912" y="3009901"/>
            <a:ext cx="457200" cy="441325"/>
          </a:xfrm>
        </p:spPr>
        <p:txBody>
          <a:body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D764B8B-F1FB-4EE5-A159-10814A37FF80}" type="datetimeFigureOut">
              <a:rPr lang="en-US" smtClean="0"/>
              <a:pPr/>
              <a:t>12/1/2016</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351851521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D764B8B-F1FB-4EE5-A159-10814A37FF80}" type="datetimeFigureOut">
              <a:rPr lang="en-US" smtClean="0">
                <a:solidFill>
                  <a:srgbClr val="DBF5F9">
                    <a:shade val="90000"/>
                  </a:srgbClr>
                </a:solidFill>
              </a:rPr>
              <a:pPr/>
              <a:t>12/1/2016</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DEAF7A13-0651-4CB5-AD45-53835DD419D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53850513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D764B8B-F1FB-4EE5-A159-10814A37FF80}" type="datetimeFigureOut">
              <a:rPr lang="en-US" smtClean="0">
                <a:solidFill>
                  <a:srgbClr val="04617B">
                    <a:shade val="90000"/>
                  </a:srgbClr>
                </a:solidFill>
              </a:rPr>
              <a:pPr/>
              <a:t>12/1/2016</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DEAF7A13-0651-4CB5-AD45-53835DD419D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13700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D764B8B-F1FB-4EE5-A159-10814A37FF80}" type="datetimeFigureOut">
              <a:rPr lang="en-US" smtClean="0">
                <a:solidFill>
                  <a:srgbClr val="DBF5F9">
                    <a:shade val="90000"/>
                  </a:srgbClr>
                </a:solidFill>
              </a:rPr>
              <a:pPr/>
              <a:t>12/1/2016</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DEAF7A13-0651-4CB5-AD45-53835DD419D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398936439"/>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D764B8B-F1FB-4EE5-A159-10814A37FF80}" type="datetimeFigureOut">
              <a:rPr lang="en-US" smtClean="0">
                <a:solidFill>
                  <a:srgbClr val="04617B">
                    <a:shade val="90000"/>
                  </a:srgbClr>
                </a:solidFill>
              </a:rPr>
              <a:pPr/>
              <a:t>12/1/2016</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DEAF7A13-0651-4CB5-AD45-53835DD419D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197618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D764B8B-F1FB-4EE5-A159-10814A37FF80}" type="datetimeFigureOut">
              <a:rPr lang="en-US" smtClean="0">
                <a:solidFill>
                  <a:srgbClr val="04617B">
                    <a:shade val="90000"/>
                  </a:srgbClr>
                </a:solidFill>
              </a:rPr>
              <a:pPr/>
              <a:t>12/1/2016</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DEAF7A13-0651-4CB5-AD45-53835DD419D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994830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D764B8B-F1FB-4EE5-A159-10814A37FF80}" type="datetimeFigureOut">
              <a:rPr lang="en-US" smtClean="0">
                <a:solidFill>
                  <a:srgbClr val="04617B">
                    <a:shade val="90000"/>
                  </a:srgbClr>
                </a:solidFill>
              </a:rPr>
              <a:pPr/>
              <a:t>12/1/2016</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DEAF7A13-0651-4CB5-AD45-53835DD419D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392910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764B8B-F1FB-4EE5-A159-10814A37FF80}" type="datetimeFigureOut">
              <a:rPr lang="en-US" smtClean="0">
                <a:solidFill>
                  <a:srgbClr val="04617B">
                    <a:shade val="90000"/>
                  </a:srgbClr>
                </a:solidFill>
              </a:rPr>
              <a:pPr/>
              <a:t>12/1/2016</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DEAF7A13-0651-4CB5-AD45-53835DD419D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25183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D764B8B-F1FB-4EE5-A159-10814A37FF80}" type="datetimeFigureOut">
              <a:rPr lang="en-US" smtClean="0">
                <a:solidFill>
                  <a:srgbClr val="04617B">
                    <a:shade val="90000"/>
                  </a:srgbClr>
                </a:solidFill>
              </a:rPr>
              <a:pPr/>
              <a:t>12/1/2016</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DEAF7A13-0651-4CB5-AD45-53835DD419D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369163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D764B8B-F1FB-4EE5-A159-10814A37FF80}" type="datetimeFigureOut">
              <a:rPr lang="en-US" smtClean="0">
                <a:solidFill>
                  <a:srgbClr val="04617B">
                    <a:shade val="90000"/>
                  </a:srgbClr>
                </a:solidFill>
              </a:rPr>
              <a:pPr/>
              <a:t>12/1/2016</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DEAF7A13-0651-4CB5-AD45-53835DD419D7}"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kern="1200">
              <a:solidFill>
                <a:prstClr val="black"/>
              </a:solidFill>
              <a:latin typeface="Constantia"/>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kern="1200">
              <a:solidFill>
                <a:prstClr val="black"/>
              </a:solidFill>
              <a:latin typeface="Constantia"/>
              <a:ea typeface="+mn-ea"/>
              <a:cs typeface="+mn-cs"/>
            </a:endParaRPr>
          </a:p>
        </p:txBody>
      </p:sp>
    </p:spTree>
    <p:extLst>
      <p:ext uri="{BB962C8B-B14F-4D97-AF65-F5344CB8AC3E}">
        <p14:creationId xmlns:p14="http://schemas.microsoft.com/office/powerpoint/2010/main" val="907579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23"/>
        <p:cNvGrpSpPr/>
        <p:nvPr/>
      </p:nvGrpSpPr>
      <p:grpSpPr>
        <a:xfrm>
          <a:off x="0" y="0"/>
          <a:ext cx="0" cy="0"/>
          <a:chOff x="0" y="0"/>
          <a:chExt cx="0" cy="0"/>
        </a:xfrm>
      </p:grpSpPr>
      <p:cxnSp>
        <p:nvCxnSpPr>
          <p:cNvPr id="124" name="Shape 124"/>
          <p:cNvCxnSpPr/>
          <p:nvPr/>
        </p:nvCxnSpPr>
        <p:spPr>
          <a:xfrm>
            <a:off x="152400" y="533400"/>
            <a:ext cx="8833103" cy="0"/>
          </a:xfrm>
          <a:prstGeom prst="straightConnector1">
            <a:avLst/>
          </a:prstGeom>
          <a:noFill/>
          <a:ln w="11425" cap="flat" cmpd="sng">
            <a:solidFill>
              <a:srgbClr val="7A9798"/>
            </a:solidFill>
            <a:prstDash val="dash"/>
            <a:round/>
            <a:headEnd type="none" w="med" len="med"/>
            <a:tailEnd type="none" w="med" len="med"/>
          </a:ln>
        </p:spPr>
      </p:cxnSp>
      <p:sp>
        <p:nvSpPr>
          <p:cNvPr id="125" name="Shape 125"/>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6" name="Shape 126"/>
          <p:cNvSpPr/>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7" name="Shape 127"/>
          <p:cNvSpPr/>
          <p:nvPr/>
        </p:nvSpPr>
        <p:spPr>
          <a:xfrm>
            <a:off x="0" y="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8" name="Shape 128"/>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9" name="Shape 129"/>
          <p:cNvSpPr/>
          <p:nvPr/>
        </p:nvSpPr>
        <p:spPr>
          <a:xfrm>
            <a:off x="152400" y="152400"/>
            <a:ext cx="8833103" cy="30175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30" name="Shape 130"/>
          <p:cNvSpPr/>
          <p:nvPr/>
        </p:nvSpPr>
        <p:spPr>
          <a:xfrm>
            <a:off x="152400" y="609600"/>
            <a:ext cx="2743199" cy="58674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31" name="Shape 131"/>
          <p:cNvSpPr/>
          <p:nvPr/>
        </p:nvSpPr>
        <p:spPr>
          <a:xfrm>
            <a:off x="152400" y="155447"/>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32" name="Shape 132"/>
          <p:cNvSpPr/>
          <p:nvPr/>
        </p:nvSpPr>
        <p:spPr>
          <a:xfrm>
            <a:off x="1295400" y="228600"/>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33" name="Shape 133"/>
          <p:cNvSpPr/>
          <p:nvPr/>
        </p:nvSpPr>
        <p:spPr>
          <a:xfrm>
            <a:off x="1389887" y="323087"/>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34" name="Shape 134"/>
          <p:cNvSpPr txBox="1">
            <a:spLocks noGrp="1"/>
          </p:cNvSpPr>
          <p:nvPr>
            <p:ph type="sldNum" idx="12"/>
          </p:nvPr>
        </p:nvSpPr>
        <p:spPr>
          <a:xfrm>
            <a:off x="1371600" y="312737"/>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135" name="Shape 135"/>
          <p:cNvSpPr txBox="1">
            <a:spLocks noGrp="1"/>
          </p:cNvSpPr>
          <p:nvPr>
            <p:ph type="title"/>
          </p:nvPr>
        </p:nvSpPr>
        <p:spPr>
          <a:xfrm>
            <a:off x="3000375" y="5029200"/>
            <a:ext cx="5867400" cy="1219199"/>
          </a:xfrm>
          <a:prstGeom prst="rect">
            <a:avLst/>
          </a:prstGeom>
          <a:noFill/>
          <a:ln>
            <a:noFill/>
          </a:ln>
        </p:spPr>
        <p:txBody>
          <a:bodyPr lIns="91425" tIns="91425" rIns="91425" bIns="91425" anchor="t" anchorCtr="0"/>
          <a:lstStyle>
            <a:lvl1pPr marL="0" marR="0" lvl="0" indent="0" algn="l" rtl="0">
              <a:spcBef>
                <a:spcPts val="0"/>
              </a:spcBef>
              <a:buClr>
                <a:schemeClr val="dk2"/>
              </a:buClr>
              <a:buFont typeface="Georgia"/>
              <a:buNone/>
              <a:defRPr sz="2400" b="1" i="0" u="none" strike="noStrike" cap="none">
                <a:solidFill>
                  <a:schemeClr val="dk2"/>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6" name="Shape 136"/>
          <p:cNvSpPr>
            <a:spLocks noGrp="1"/>
          </p:cNvSpPr>
          <p:nvPr>
            <p:ph type="pic" idx="2"/>
          </p:nvPr>
        </p:nvSpPr>
        <p:spPr>
          <a:xfrm>
            <a:off x="3000375" y="609600"/>
            <a:ext cx="5867400" cy="4267199"/>
          </a:xfrm>
          <a:prstGeom prst="rect">
            <a:avLst/>
          </a:prstGeom>
          <a:noFill/>
          <a:ln>
            <a:noFill/>
          </a:ln>
        </p:spPr>
        <p:txBody>
          <a:bodyPr lIns="91425" tIns="91425" rIns="91425" bIns="91425" anchor="t" anchorCtr="0"/>
          <a:lstStyle>
            <a:lvl1pPr marL="0" marR="0" lvl="0" indent="0" algn="l" rtl="0">
              <a:spcBef>
                <a:spcPts val="640"/>
              </a:spcBef>
              <a:buClr>
                <a:schemeClr val="accent1"/>
              </a:buClr>
              <a:buFont typeface="Noto Sans Symbols"/>
              <a:buNone/>
              <a:defRPr sz="32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37" name="Shape 137"/>
          <p:cNvSpPr txBox="1">
            <a:spLocks noGrp="1"/>
          </p:cNvSpPr>
          <p:nvPr>
            <p:ph type="body" idx="1"/>
          </p:nvPr>
        </p:nvSpPr>
        <p:spPr>
          <a:xfrm>
            <a:off x="381000" y="990600"/>
            <a:ext cx="2438399" cy="5257799"/>
          </a:xfrm>
          <a:prstGeom prst="rect">
            <a:avLst/>
          </a:prstGeom>
          <a:noFill/>
          <a:ln>
            <a:noFill/>
          </a:ln>
        </p:spPr>
        <p:txBody>
          <a:bodyPr lIns="91425" tIns="91425" rIns="91425" bIns="91425" anchor="t" anchorCtr="0"/>
          <a:lstStyle>
            <a:lvl1pPr marL="0" marR="0" lvl="0" indent="0" algn="l" rtl="0">
              <a:spcBef>
                <a:spcPts val="320"/>
              </a:spcBef>
              <a:spcAft>
                <a:spcPts val="1000"/>
              </a:spcAft>
              <a:buClr>
                <a:schemeClr val="accent1"/>
              </a:buClr>
              <a:buFont typeface="Noto Sans Symbols"/>
              <a:buNone/>
              <a:defRPr sz="1600" b="0" i="0" u="none" strike="noStrike" cap="none">
                <a:solidFill>
                  <a:srgbClr val="FFFFFF"/>
                </a:solidFill>
                <a:latin typeface="Georgia"/>
                <a:ea typeface="Georgia"/>
                <a:cs typeface="Georgia"/>
                <a:sym typeface="Georgia"/>
              </a:defRPr>
            </a:lvl1pPr>
            <a:lvl2pPr marL="548640" marR="0" lvl="1" indent="-228600" algn="l" rtl="0">
              <a:spcBef>
                <a:spcPts val="240"/>
              </a:spcBef>
              <a:buClr>
                <a:schemeClr val="accent2"/>
              </a:buClr>
              <a:buSzPct val="70000"/>
              <a:buFont typeface="Noto Sans Symbols"/>
              <a:buChar char="○"/>
              <a:defRPr sz="1200" b="0" i="0" u="none" strike="noStrike" cap="none">
                <a:solidFill>
                  <a:schemeClr val="dk2"/>
                </a:solidFill>
                <a:latin typeface="Georgia"/>
                <a:ea typeface="Georgia"/>
                <a:cs typeface="Georgia"/>
                <a:sym typeface="Georgia"/>
              </a:defRPr>
            </a:lvl2pPr>
            <a:lvl3pPr marL="822960" marR="0" lvl="2" indent="-191135" algn="l" rtl="0">
              <a:spcBef>
                <a:spcPts val="200"/>
              </a:spcBef>
              <a:buClr>
                <a:schemeClr val="accent3"/>
              </a:buClr>
              <a:buSzPct val="75000"/>
              <a:buFont typeface="Noto Sans Symbols"/>
              <a:buChar char="•"/>
              <a:defRPr sz="1000" b="0" i="0" u="none" strike="noStrike" cap="none">
                <a:solidFill>
                  <a:schemeClr val="dk1"/>
                </a:solidFill>
                <a:latin typeface="Georgia"/>
                <a:ea typeface="Georgia"/>
                <a:cs typeface="Georgia"/>
                <a:sym typeface="Georgia"/>
              </a:defRPr>
            </a:lvl3pPr>
            <a:lvl4pPr marL="1097280" marR="0" lvl="3" indent="-193675" algn="l" rtl="0">
              <a:spcBef>
                <a:spcPts val="180"/>
              </a:spcBef>
              <a:buClr>
                <a:schemeClr val="accent4"/>
              </a:buClr>
              <a:buSzPct val="70000"/>
              <a:buFont typeface="Noto Sans Symbols"/>
              <a:buChar char="•"/>
              <a:defRPr sz="900" b="0" i="0" u="none" strike="noStrike" cap="none">
                <a:solidFill>
                  <a:schemeClr val="dk2"/>
                </a:solidFill>
                <a:latin typeface="Georgia"/>
                <a:ea typeface="Georgia"/>
                <a:cs typeface="Georgia"/>
                <a:sym typeface="Georgia"/>
              </a:defRPr>
            </a:lvl4pPr>
            <a:lvl5pPr marL="1371600" marR="0" lvl="4" indent="-171450" algn="l" rtl="0">
              <a:spcBef>
                <a:spcPts val="180"/>
              </a:spcBef>
              <a:buClr>
                <a:schemeClr val="accent5"/>
              </a:buClr>
              <a:buSzPct val="100000"/>
              <a:buFont typeface="Georgia"/>
              <a:buChar char="•"/>
              <a:defRPr sz="9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38" name="Shape 138"/>
          <p:cNvSpPr/>
          <p:nvPr/>
        </p:nvSpPr>
        <p:spPr>
          <a:xfrm>
            <a:off x="149352" y="638838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39" name="Shape 139"/>
          <p:cNvSpPr txBox="1">
            <a:spLocks noGrp="1"/>
          </p:cNvSpPr>
          <p:nvPr>
            <p:ph type="dt" idx="10"/>
          </p:nvPr>
        </p:nvSpPr>
        <p:spPr>
          <a:xfrm>
            <a:off x="5788151"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40" name="Shape 140"/>
          <p:cNvSpPr txBox="1">
            <a:spLocks noGrp="1"/>
          </p:cNvSpPr>
          <p:nvPr>
            <p:ph type="ftr" idx="11"/>
          </p:nvPr>
        </p:nvSpPr>
        <p:spPr>
          <a:xfrm>
            <a:off x="301752" y="6410848"/>
            <a:ext cx="3584447"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D764B8B-F1FB-4EE5-A159-10814A37FF80}" type="datetimeFigureOut">
              <a:rPr lang="en-US" smtClean="0">
                <a:solidFill>
                  <a:srgbClr val="04617B">
                    <a:shade val="90000"/>
                  </a:srgbClr>
                </a:solidFill>
              </a:rPr>
              <a:pPr/>
              <a:t>12/1/2016</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DEAF7A13-0651-4CB5-AD45-53835DD419D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188151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D764B8B-F1FB-4EE5-A159-10814A37FF80}" type="datetimeFigureOut">
              <a:rPr lang="en-US" smtClean="0">
                <a:solidFill>
                  <a:srgbClr val="04617B">
                    <a:shade val="90000"/>
                  </a:srgbClr>
                </a:solidFill>
              </a:rPr>
              <a:pPr/>
              <a:t>12/1/2016</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DEAF7A13-0651-4CB5-AD45-53835DD419D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112769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71500" y="1447800"/>
            <a:ext cx="39243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9243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4617B">
                  <a:shade val="90000"/>
                </a:srgbClr>
              </a:solidFill>
            </a:endParaRPr>
          </a:p>
        </p:txBody>
      </p:sp>
    </p:spTree>
    <p:extLst>
      <p:ext uri="{BB962C8B-B14F-4D97-AF65-F5344CB8AC3E}">
        <p14:creationId xmlns:p14="http://schemas.microsoft.com/office/powerpoint/2010/main" val="88033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71500" y="1447800"/>
            <a:ext cx="39243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39243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39243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endParaRPr lang="en-US">
              <a:solidFill>
                <a:srgbClr val="04617B">
                  <a:shade val="90000"/>
                </a:srgbClr>
              </a:solidFill>
            </a:endParaRPr>
          </a:p>
        </p:txBody>
      </p:sp>
    </p:spTree>
    <p:extLst>
      <p:ext uri="{BB962C8B-B14F-4D97-AF65-F5344CB8AC3E}">
        <p14:creationId xmlns:p14="http://schemas.microsoft.com/office/powerpoint/2010/main" val="996159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bg>
      <p:bgPr>
        <a:solidFill>
          <a:schemeClr val="lt2"/>
        </a:solidFill>
        <a:effectLst/>
      </p:bgPr>
    </p:bg>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3" name="Shape 143"/>
          <p:cNvSpPr txBox="1">
            <a:spLocks noGrp="1"/>
          </p:cNvSpPr>
          <p:nvPr>
            <p:ph type="body" idx="1"/>
          </p:nvPr>
        </p:nvSpPr>
        <p:spPr>
          <a:xfrm rot="5400000">
            <a:off x="2269236" y="-443483"/>
            <a:ext cx="4599431" cy="8534399"/>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44" name="Shape 144"/>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45" name="Shape 145"/>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46" name="Shape 146"/>
          <p:cNvSpPr txBox="1">
            <a:spLocks noGrp="1"/>
          </p:cNvSpPr>
          <p:nvPr>
            <p:ph type="sldNum" idx="12"/>
          </p:nvPr>
        </p:nvSpPr>
        <p:spPr>
          <a:xfrm>
            <a:off x="4343400" y="1040174"/>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cSld name="Vertical Title and Text">
    <p:bg>
      <p:bgPr>
        <a:solidFill>
          <a:schemeClr val="lt2"/>
        </a:solidFill>
        <a:effectLst/>
      </p:bgPr>
    </p:bg>
    <p:spTree>
      <p:nvGrpSpPr>
        <p:cNvPr id="1" name="Shape 147"/>
        <p:cNvGrpSpPr/>
        <p:nvPr/>
      </p:nvGrpSpPr>
      <p:grpSpPr>
        <a:xfrm>
          <a:off x="0" y="0"/>
          <a:ext cx="0" cy="0"/>
          <a:chOff x="0" y="0"/>
          <a:chExt cx="0" cy="0"/>
        </a:xfrm>
      </p:grpSpPr>
      <p:sp>
        <p:nvSpPr>
          <p:cNvPr id="148" name="Shape 148"/>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49" name="Shape 149"/>
          <p:cNvSpPr/>
          <p:nvPr/>
        </p:nvSpPr>
        <p:spPr>
          <a:xfrm>
            <a:off x="7010400" y="0"/>
            <a:ext cx="21335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0" name="Shape 150"/>
          <p:cNvSpPr/>
          <p:nvPr/>
        </p:nvSpPr>
        <p:spPr>
          <a:xfrm>
            <a:off x="0" y="0"/>
            <a:ext cx="9144000" cy="155448"/>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1" name="Shape 151"/>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2" name="Shape 152"/>
          <p:cNvSpPr/>
          <p:nvPr/>
        </p:nvSpPr>
        <p:spPr>
          <a:xfrm>
            <a:off x="146304" y="639165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3" name="Shape 153"/>
          <p:cNvSpPr/>
          <p:nvPr/>
        </p:nvSpPr>
        <p:spPr>
          <a:xfrm>
            <a:off x="152400" y="155447"/>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cxnSp>
        <p:nvCxnSpPr>
          <p:cNvPr id="154" name="Shape 154"/>
          <p:cNvCxnSpPr/>
          <p:nvPr/>
        </p:nvCxnSpPr>
        <p:spPr>
          <a:xfrm rot="5400000">
            <a:off x="4021835" y="3278124"/>
            <a:ext cx="6245352" cy="0"/>
          </a:xfrm>
          <a:prstGeom prst="straightConnector1">
            <a:avLst/>
          </a:prstGeom>
          <a:noFill/>
          <a:ln w="9525" cap="flat" cmpd="sng">
            <a:solidFill>
              <a:srgbClr val="7A9798"/>
            </a:solidFill>
            <a:prstDash val="dash"/>
            <a:round/>
            <a:headEnd type="none" w="med" len="med"/>
            <a:tailEnd type="none" w="med" len="med"/>
          </a:ln>
        </p:spPr>
      </p:cxnSp>
      <p:sp>
        <p:nvSpPr>
          <p:cNvPr id="155" name="Shape 155"/>
          <p:cNvSpPr/>
          <p:nvPr/>
        </p:nvSpPr>
        <p:spPr>
          <a:xfrm>
            <a:off x="6839711" y="2925763"/>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56" name="Shape 156"/>
          <p:cNvSpPr/>
          <p:nvPr/>
        </p:nvSpPr>
        <p:spPr>
          <a:xfrm>
            <a:off x="6934200" y="3020250"/>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57" name="Shape 157"/>
          <p:cNvSpPr txBox="1">
            <a:spLocks noGrp="1"/>
          </p:cNvSpPr>
          <p:nvPr>
            <p:ph type="sldNum" idx="12"/>
          </p:nvPr>
        </p:nvSpPr>
        <p:spPr>
          <a:xfrm>
            <a:off x="6915911" y="3009900"/>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a:solidFill>
                  <a:srgbClr val="7A9798"/>
                </a:solidFill>
                <a:latin typeface="Georgia"/>
                <a:ea typeface="Georgia"/>
                <a:cs typeface="Georgia"/>
                <a:sym typeface="Georgia"/>
              </a:rPr>
              <a:t>‹#›</a:t>
            </a:fld>
            <a:endParaRPr lang="en-US" sz="1600">
              <a:solidFill>
                <a:srgbClr val="7A9798"/>
              </a:solidFill>
              <a:latin typeface="Georgia"/>
              <a:ea typeface="Georgia"/>
              <a:cs typeface="Georgia"/>
              <a:sym typeface="Georgia"/>
            </a:endParaRPr>
          </a:p>
        </p:txBody>
      </p:sp>
      <p:sp>
        <p:nvSpPr>
          <p:cNvPr id="158" name="Shape 158"/>
          <p:cNvSpPr txBox="1">
            <a:spLocks noGrp="1"/>
          </p:cNvSpPr>
          <p:nvPr>
            <p:ph type="body" idx="1"/>
          </p:nvPr>
        </p:nvSpPr>
        <p:spPr>
          <a:xfrm rot="5400000">
            <a:off x="670716" y="-61117"/>
            <a:ext cx="5821365" cy="6553200"/>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59" name="Shape 159"/>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60" name="Shape 160"/>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61" name="Shape 161"/>
          <p:cNvSpPr txBox="1">
            <a:spLocks noGrp="1"/>
          </p:cNvSpPr>
          <p:nvPr>
            <p:ph type="title"/>
          </p:nvPr>
        </p:nvSpPr>
        <p:spPr>
          <a:xfrm rot="5400000">
            <a:off x="5189537" y="2506663"/>
            <a:ext cx="5851525" cy="1447800"/>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BD764B8B-F1FB-4EE5-A159-10814A37FF80}" type="datetimeFigureOut">
              <a:rPr lang="en-US" smtClean="0"/>
              <a:pPr/>
              <a:t>12/1/2016</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DEAF7A13-0651-4CB5-AD45-53835DD419D7}"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16354566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BD764B8B-F1FB-4EE5-A159-10814A37FF80}" type="datetimeFigureOut">
              <a:rPr lang="en-US" smtClean="0"/>
              <a:pPr/>
              <a:t>12/1/2016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EAF7A13-0651-4CB5-AD45-53835DD419D7}" type="slidenum">
              <a:rPr lang="en-US" smtClean="0"/>
              <a:pPr/>
              <a:t>‹#›</a:t>
            </a:fld>
            <a:endParaRPr lang="en-US"/>
          </a:p>
        </p:txBody>
      </p:sp>
    </p:spTree>
    <p:extLst>
      <p:ext uri="{BB962C8B-B14F-4D97-AF65-F5344CB8AC3E}">
        <p14:creationId xmlns:p14="http://schemas.microsoft.com/office/powerpoint/2010/main" val="1243119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D764B8B-F1FB-4EE5-A159-10814A37FF80}" type="datetimeFigureOut">
              <a:rPr lang="en-US" smtClean="0"/>
              <a:pPr/>
              <a:t>12/1/2016</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EAF7A13-0651-4CB5-AD45-53835DD419D7}" type="slidenum">
              <a:rPr lang="en-US" smtClean="0">
                <a:solidFill>
                  <a:srgbClr val="8CADAE">
                    <a:shade val="75000"/>
                  </a:srgbClr>
                </a:solidFill>
              </a:rPr>
              <a:pPr/>
              <a:t>‹#›</a:t>
            </a:fld>
            <a:endParaRPr lang="en-US">
              <a:solidFill>
                <a:srgbClr val="8CADAE">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55625761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1" name="Shape 11"/>
          <p:cNvSpPr/>
          <p:nvPr/>
        </p:nvSpPr>
        <p:spPr>
          <a:xfrm>
            <a:off x="0" y="0"/>
            <a:ext cx="9144000" cy="1393371"/>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2" name="Shape 12"/>
          <p:cNvSpPr/>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3" name="Shape 13"/>
          <p:cNvSpPr/>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4" name="Shape 14"/>
          <p:cNvSpPr/>
          <p:nvPr/>
        </p:nvSpPr>
        <p:spPr>
          <a:xfrm>
            <a:off x="149352" y="6388385"/>
            <a:ext cx="8833103" cy="309562"/>
          </a:xfrm>
          <a:prstGeom prst="rect">
            <a:avLst/>
          </a:pr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sp>
        <p:nvSpPr>
          <p:cNvPr id="15" name="Shape 15"/>
          <p:cNvSpPr txBox="1">
            <a:spLocks noGrp="1"/>
          </p:cNvSpPr>
          <p:nvPr>
            <p:ph type="dt" idx="10"/>
          </p:nvPr>
        </p:nvSpPr>
        <p:spPr>
          <a:xfrm>
            <a:off x="5791200" y="6404983"/>
            <a:ext cx="3044952" cy="365759"/>
          </a:xfrm>
          <a:prstGeom prst="rect">
            <a:avLst/>
          </a:prstGeom>
          <a:noFill/>
          <a:ln>
            <a:noFill/>
          </a:ln>
        </p:spPr>
        <p:txBody>
          <a:bodyPr lIns="91425" tIns="91425" rIns="91425" bIns="91425" anchor="t" anchorCtr="0"/>
          <a:lstStyle>
            <a:lvl1pPr marL="0" marR="0" lvl="0" indent="0" algn="r" rtl="0">
              <a:spcBef>
                <a:spcPts val="0"/>
              </a:spcBef>
              <a:buNone/>
              <a:defRPr sz="14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6" name="Shape 16"/>
          <p:cNvSpPr txBox="1">
            <a:spLocks noGrp="1"/>
          </p:cNvSpPr>
          <p:nvPr>
            <p:ph type="ftr" idx="11"/>
          </p:nvPr>
        </p:nvSpPr>
        <p:spPr>
          <a:xfrm>
            <a:off x="304800" y="6410848"/>
            <a:ext cx="3581399" cy="365759"/>
          </a:xfrm>
          <a:prstGeom prst="rect">
            <a:avLst/>
          </a:prstGeom>
          <a:noFill/>
          <a:ln>
            <a:noFill/>
          </a:ln>
        </p:spPr>
        <p:txBody>
          <a:bodyPr lIns="91425" tIns="91425" rIns="91425" bIns="91425" anchor="t" anchorCtr="0"/>
          <a:lstStyle>
            <a:lvl1pPr marL="0" marR="0" lvl="0" indent="0" algn="l" rtl="0">
              <a:spcBef>
                <a:spcPts val="0"/>
              </a:spcBef>
              <a:buNone/>
              <a:defRPr sz="1200">
                <a:solidFill>
                  <a:srgbClr val="FFFFFF"/>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7" name="Shape 17"/>
          <p:cNvSpPr/>
          <p:nvPr/>
        </p:nvSpPr>
        <p:spPr>
          <a:xfrm>
            <a:off x="152400" y="155447"/>
            <a:ext cx="8833103" cy="6547104"/>
          </a:xfrm>
          <a:prstGeom prst="rect">
            <a:avLst/>
          </a:prstGeom>
          <a:noFill/>
          <a:ln w="9525" cap="flat" cmpd="sng">
            <a:solidFill>
              <a:srgbClr val="7A9798"/>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Georgia"/>
              <a:ea typeface="Georgia"/>
              <a:cs typeface="Georgia"/>
              <a:sym typeface="Georgia"/>
            </a:endParaRPr>
          </a:p>
        </p:txBody>
      </p:sp>
      <p:cxnSp>
        <p:nvCxnSpPr>
          <p:cNvPr id="18" name="Shape 18"/>
          <p:cNvCxnSpPr/>
          <p:nvPr/>
        </p:nvCxnSpPr>
        <p:spPr>
          <a:xfrm>
            <a:off x="152400" y="1276742"/>
            <a:ext cx="8833103" cy="0"/>
          </a:xfrm>
          <a:prstGeom prst="straightConnector1">
            <a:avLst/>
          </a:prstGeom>
          <a:noFill/>
          <a:ln w="9525" cap="flat" cmpd="sng">
            <a:solidFill>
              <a:srgbClr val="7A9798"/>
            </a:solidFill>
            <a:prstDash val="dash"/>
            <a:round/>
            <a:headEnd type="none" w="med" len="med"/>
            <a:tailEnd type="none" w="med" len="med"/>
          </a:ln>
        </p:spPr>
      </p:cxnSp>
      <p:sp>
        <p:nvSpPr>
          <p:cNvPr id="19" name="Shape 19"/>
          <p:cNvSpPr/>
          <p:nvPr/>
        </p:nvSpPr>
        <p:spPr>
          <a:xfrm>
            <a:off x="4267200" y="956036"/>
            <a:ext cx="609599" cy="609599"/>
          </a:xfrm>
          <a:prstGeom prst="ellipse">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20" name="Shape 20"/>
          <p:cNvSpPr/>
          <p:nvPr/>
        </p:nvSpPr>
        <p:spPr>
          <a:xfrm>
            <a:off x="4361687" y="1050524"/>
            <a:ext cx="420624" cy="420624"/>
          </a:xfrm>
          <a:prstGeom prst="ellipse">
            <a:avLst/>
          </a:prstGeom>
          <a:solidFill>
            <a:srgbClr val="FFFFFF"/>
          </a:solidFill>
          <a:ln w="50800" cap="rnd" cmpd="dbl">
            <a:solidFill>
              <a:srgbClr val="7A979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21" name="Shape 21"/>
          <p:cNvSpPr txBox="1">
            <a:spLocks noGrp="1"/>
          </p:cNvSpPr>
          <p:nvPr>
            <p:ph type="sldNum" idx="12"/>
          </p:nvPr>
        </p:nvSpPr>
        <p:spPr>
          <a:xfrm>
            <a:off x="4343400" y="1040174"/>
            <a:ext cx="457200" cy="441324"/>
          </a:xfrm>
          <a:prstGeom prst="rect">
            <a:avLst/>
          </a:prstGeom>
          <a:noFill/>
          <a:ln>
            <a:noFill/>
          </a:ln>
        </p:spPr>
        <p:txBody>
          <a:bodyPr lIns="45700" tIns="45700" rIns="45700" bIns="45700" anchor="ctr" anchorCtr="0">
            <a:noAutofit/>
          </a:bodyPr>
          <a:lstStyle/>
          <a:p>
            <a:pPr marL="0" marR="0" lvl="0" indent="0" algn="ctr" rtl="0">
              <a:spcBef>
                <a:spcPts val="0"/>
              </a:spcBef>
              <a:buSzPct val="25000"/>
              <a:buNone/>
            </a:pPr>
            <a:fld id="{00000000-1234-1234-1234-123412341234}" type="slidenum">
              <a:rPr lang="en-US" sz="1600" b="0" u="none">
                <a:solidFill>
                  <a:srgbClr val="7A9798"/>
                </a:solidFill>
                <a:latin typeface="Georgia"/>
                <a:ea typeface="Georgia"/>
                <a:cs typeface="Georgia"/>
                <a:sym typeface="Georgia"/>
              </a:rPr>
              <a:t>‹#›</a:t>
            </a:fld>
            <a:endParaRPr lang="en-US" sz="1600" b="0" u="none">
              <a:solidFill>
                <a:srgbClr val="7A9798"/>
              </a:solidFill>
              <a:latin typeface="Georgia"/>
              <a:ea typeface="Georgia"/>
              <a:cs typeface="Georgia"/>
              <a:sym typeface="Georgia"/>
            </a:endParaRPr>
          </a:p>
        </p:txBody>
      </p:sp>
      <p:sp>
        <p:nvSpPr>
          <p:cNvPr id="22" name="Shape 22"/>
          <p:cNvSpPr txBox="1">
            <a:spLocks noGrp="1"/>
          </p:cNvSpPr>
          <p:nvPr>
            <p:ph type="title"/>
          </p:nvPr>
        </p:nvSpPr>
        <p:spPr>
          <a:xfrm>
            <a:off x="301752" y="228600"/>
            <a:ext cx="8534399" cy="758951"/>
          </a:xfrm>
          <a:prstGeom prst="rect">
            <a:avLst/>
          </a:prstGeom>
          <a:noFill/>
          <a:ln>
            <a:noFill/>
          </a:ln>
        </p:spPr>
        <p:txBody>
          <a:bodyPr lIns="91425" tIns="91425" rIns="91425" bIns="91425" anchor="b" anchorCtr="0"/>
          <a:lstStyle>
            <a:lvl1pPr marL="0" marR="0" lvl="0" indent="0" algn="ctr" rtl="0">
              <a:spcBef>
                <a:spcPts val="0"/>
              </a:spcBef>
              <a:buClr>
                <a:srgbClr val="7A9798"/>
              </a:buClr>
              <a:buFont typeface="Georgia"/>
              <a:buNone/>
              <a:defRPr sz="3300" b="0" i="0" u="none" strike="noStrike" cap="none">
                <a:solidFill>
                  <a:srgbClr val="7A9798"/>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301752" y="1524000"/>
            <a:ext cx="8534399" cy="4599431"/>
          </a:xfrm>
          <a:prstGeom prst="rect">
            <a:avLst/>
          </a:prstGeom>
          <a:noFill/>
          <a:ln>
            <a:noFill/>
          </a:ln>
        </p:spPr>
        <p:txBody>
          <a:bodyPr lIns="91425" tIns="91425" rIns="91425" bIns="91425" anchor="t" anchorCtr="0"/>
          <a:lstStyle>
            <a:lvl1pPr marL="274320" marR="0" lvl="0" indent="-128587" algn="l" rtl="0">
              <a:spcBef>
                <a:spcPts val="540"/>
              </a:spcBef>
              <a:buClr>
                <a:schemeClr val="accent1"/>
              </a:buClr>
              <a:buSzPct val="85000"/>
              <a:buFont typeface="Noto Sans Symbols"/>
              <a:buChar char="●"/>
              <a:defRPr sz="2700" b="0" i="0" u="none" strike="noStrike" cap="none">
                <a:solidFill>
                  <a:schemeClr val="dk1"/>
                </a:solidFill>
                <a:latin typeface="Georgia"/>
                <a:ea typeface="Georgia"/>
                <a:cs typeface="Georgia"/>
                <a:sym typeface="Georgia"/>
              </a:defRPr>
            </a:lvl1pPr>
            <a:lvl2pPr marL="548640" marR="0" lvl="1" indent="-184150" algn="l" rtl="0">
              <a:spcBef>
                <a:spcPts val="440"/>
              </a:spcBef>
              <a:buClr>
                <a:schemeClr val="accent2"/>
              </a:buClr>
              <a:buSzPct val="70000"/>
              <a:buFont typeface="Noto Sans Symbols"/>
              <a:buChar char="○"/>
              <a:defRPr sz="2200" b="0" i="0" u="none" strike="noStrike" cap="none">
                <a:solidFill>
                  <a:schemeClr val="dk2"/>
                </a:solidFill>
                <a:latin typeface="Georgia"/>
                <a:ea typeface="Georgia"/>
                <a:cs typeface="Georgia"/>
                <a:sym typeface="Georgia"/>
              </a:defRPr>
            </a:lvl2pPr>
            <a:lvl3pPr marL="822960" marR="0" lvl="2" indent="-143510" algn="l" rtl="0">
              <a:spcBef>
                <a:spcPts val="400"/>
              </a:spcBef>
              <a:buClr>
                <a:schemeClr val="accent3"/>
              </a:buClr>
              <a:buSzPct val="75000"/>
              <a:buFont typeface="Noto Sans Symbols"/>
              <a:buChar char="•"/>
              <a:defRPr sz="2000" b="0" i="0" u="none" strike="noStrike" cap="none">
                <a:solidFill>
                  <a:schemeClr val="dk1"/>
                </a:solidFill>
                <a:latin typeface="Georgia"/>
                <a:ea typeface="Georgia"/>
                <a:cs typeface="Georgia"/>
                <a:sym typeface="Georgia"/>
              </a:defRPr>
            </a:lvl3pPr>
            <a:lvl4pPr marL="1097280" marR="0" lvl="3" indent="-144780" algn="l" rtl="0">
              <a:spcBef>
                <a:spcPts val="400"/>
              </a:spcBef>
              <a:buClr>
                <a:schemeClr val="accent4"/>
              </a:buClr>
              <a:buSzPct val="70000"/>
              <a:buFont typeface="Noto Sans Symbols"/>
              <a:buChar char="•"/>
              <a:defRPr sz="2000" b="0" i="0" u="none" strike="noStrike" cap="none">
                <a:solidFill>
                  <a:schemeClr val="dk2"/>
                </a:solidFill>
                <a:latin typeface="Georgia"/>
                <a:ea typeface="Georgia"/>
                <a:cs typeface="Georgia"/>
                <a:sym typeface="Georgia"/>
              </a:defRPr>
            </a:lvl4pPr>
            <a:lvl5pPr marL="1371600" marR="0" lvl="4" indent="-114300" algn="l" rtl="0">
              <a:spcBef>
                <a:spcPts val="360"/>
              </a:spcBef>
              <a:buClr>
                <a:schemeClr val="accent5"/>
              </a:buClr>
              <a:buSzPct val="100000"/>
              <a:buFont typeface="Georgia"/>
              <a:buChar char="•"/>
              <a:defRPr sz="1800" b="0" i="0" u="none" strike="noStrike" cap="none">
                <a:solidFill>
                  <a:schemeClr val="dk1"/>
                </a:solidFill>
                <a:latin typeface="Georgia"/>
                <a:ea typeface="Georgia"/>
                <a:cs typeface="Georgia"/>
                <a:sym typeface="Georgia"/>
              </a:defRPr>
            </a:lvl5pPr>
            <a:lvl6pPr marL="1645920" marR="0" lvl="5" indent="-93980" algn="l" rtl="0">
              <a:spcBef>
                <a:spcPts val="360"/>
              </a:spcBef>
              <a:buClr>
                <a:schemeClr val="accent6"/>
              </a:buClr>
              <a:buSzPct val="79999"/>
              <a:buFont typeface="Noto Sans Symbols"/>
              <a:buChar char="●"/>
              <a:defRPr sz="1800" b="0" i="0" u="none" strike="noStrike" cap="none">
                <a:solidFill>
                  <a:schemeClr val="dk1"/>
                </a:solidFill>
                <a:latin typeface="Georgia"/>
                <a:ea typeface="Georgia"/>
                <a:cs typeface="Georgia"/>
                <a:sym typeface="Georgia"/>
              </a:defRPr>
            </a:lvl6pPr>
            <a:lvl7pPr marL="1920240" marR="0" lvl="6" indent="-101600" algn="l" rtl="0">
              <a:spcBef>
                <a:spcPts val="320"/>
              </a:spcBef>
              <a:buClr>
                <a:srgbClr val="B75640"/>
              </a:buClr>
              <a:buSzPct val="90000"/>
              <a:buFont typeface="Georgia"/>
              <a:buChar char="•"/>
              <a:defRPr sz="1600" b="0" i="0" u="none" strike="noStrike" cap="none">
                <a:solidFill>
                  <a:schemeClr val="dk1"/>
                </a:solidFill>
                <a:latin typeface="Georgia"/>
                <a:ea typeface="Georgia"/>
                <a:cs typeface="Georgia"/>
                <a:sym typeface="Georgia"/>
              </a:defRPr>
            </a:lvl7pPr>
            <a:lvl8pPr marL="2103120" marR="0" lvl="7" indent="-83820" algn="l" rtl="0">
              <a:spcBef>
                <a:spcPts val="320"/>
              </a:spcBef>
              <a:buClr>
                <a:srgbClr val="7A6B62"/>
              </a:buClr>
              <a:buSzPct val="100000"/>
              <a:buFont typeface="Georgia"/>
              <a:buChar char="•"/>
              <a:defRPr sz="1600" b="0" i="0" u="none" strike="noStrike" cap="none">
                <a:solidFill>
                  <a:schemeClr val="dk1"/>
                </a:solidFill>
                <a:latin typeface="Georgia"/>
                <a:ea typeface="Georgia"/>
                <a:cs typeface="Georgia"/>
                <a:sym typeface="Georgia"/>
              </a:defRPr>
            </a:lvl8pPr>
            <a:lvl9pPr marL="2377440" marR="0" lvl="8" indent="-113029" algn="l" rtl="0">
              <a:spcBef>
                <a:spcPts val="280"/>
              </a:spcBef>
              <a:buClr>
                <a:srgbClr val="B29D00"/>
              </a:buClr>
              <a:buSzPct val="90000"/>
              <a:buFont typeface="Georgia"/>
              <a:buChar char="•"/>
              <a:defRPr sz="1400" b="0" i="0" u="none" strike="noStrike" cap="none">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5" r:id="rId3"/>
    <p:sldLayoutId id="2147483656" r:id="rId4"/>
    <p:sldLayoutId id="2147483657" r:id="rId5"/>
    <p:sldLayoutId id="2147483658" r:id="rId6"/>
    <p:sldLayoutId id="2147483733" r:id="rId7"/>
    <p:sldLayoutId id="214748373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BD764B8B-F1FB-4EE5-A159-10814A37FF80}" type="datetimeFigureOut">
              <a:rPr lang="en-US" kern="1200" smtClean="0">
                <a:latin typeface="Georgia"/>
                <a:ea typeface="+mn-ea"/>
                <a:cs typeface="+mn-cs"/>
              </a:rPr>
              <a:pPr/>
              <a:t>12/1/2016</a:t>
            </a:fld>
            <a:endParaRPr lang="en-US" kern="1200">
              <a:latin typeface="Georgia"/>
              <a:ea typeface="+mn-ea"/>
              <a:cs typeface="+mn-cs"/>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kern="1200">
              <a:latin typeface="Georgia"/>
              <a:ea typeface="+mn-ea"/>
              <a:cs typeface="+mn-cs"/>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EAF7A13-0651-4CB5-AD45-53835DD419D7}" type="slidenum">
              <a:rPr lang="en-US" kern="1200" smtClean="0">
                <a:solidFill>
                  <a:srgbClr val="8CADAE">
                    <a:shade val="75000"/>
                  </a:srgbClr>
                </a:solidFill>
                <a:latin typeface="Georgia"/>
                <a:ea typeface="+mn-ea"/>
                <a:cs typeface="+mn-cs"/>
              </a:rPr>
              <a:pPr/>
              <a:t>‹#›</a:t>
            </a:fld>
            <a:endParaRPr lang="en-US" kern="1200">
              <a:solidFill>
                <a:srgbClr val="8CADAE">
                  <a:shade val="75000"/>
                </a:srgbClr>
              </a:solidFill>
              <a:latin typeface="Georgia"/>
              <a:ea typeface="+mn-ea"/>
              <a:cs typeface="+mn-cs"/>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80025208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BD764B8B-F1FB-4EE5-A159-10814A37FF80}" type="datetimeFigureOut">
              <a:rPr lang="en-US" kern="1200" smtClean="0">
                <a:latin typeface="Georgia"/>
                <a:ea typeface="+mn-ea"/>
                <a:cs typeface="+mn-cs"/>
              </a:rPr>
              <a:pPr/>
              <a:t>12/1/2016</a:t>
            </a:fld>
            <a:endParaRPr lang="en-US" kern="1200">
              <a:latin typeface="Georgia"/>
              <a:ea typeface="+mn-ea"/>
              <a:cs typeface="+mn-cs"/>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kern="1200">
              <a:latin typeface="Georgia"/>
              <a:ea typeface="+mn-ea"/>
              <a:cs typeface="+mn-cs"/>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sz="1800" kern="1200" dirty="0">
              <a:solidFill>
                <a:prstClr val="black"/>
              </a:solidFill>
              <a:latin typeface="Georgia"/>
              <a:ea typeface="+mn-ea"/>
              <a:cs typeface="+mn-cs"/>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sz="1800" kern="1200">
              <a:solidFill>
                <a:prstClr val="black"/>
              </a:solidFill>
              <a:latin typeface="Georgia"/>
              <a:ea typeface="+mn-ea"/>
              <a:cs typeface="+mn-cs"/>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kern="1200">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EAF7A13-0651-4CB5-AD45-53835DD419D7}" type="slidenum">
              <a:rPr lang="en-US" kern="1200" smtClean="0">
                <a:solidFill>
                  <a:srgbClr val="8CADAE">
                    <a:shade val="75000"/>
                  </a:srgbClr>
                </a:solidFill>
                <a:latin typeface="Georgia"/>
                <a:ea typeface="+mn-ea"/>
                <a:cs typeface="+mn-cs"/>
              </a:rPr>
              <a:pPr/>
              <a:t>‹#›</a:t>
            </a:fld>
            <a:endParaRPr lang="en-US" kern="1200">
              <a:solidFill>
                <a:srgbClr val="8CADAE">
                  <a:shade val="75000"/>
                </a:srgbClr>
              </a:solidFill>
              <a:latin typeface="Georgia"/>
              <a:ea typeface="+mn-ea"/>
              <a:cs typeface="+mn-cs"/>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304672996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kern="1200">
              <a:solidFill>
                <a:prstClr val="black"/>
              </a:solidFill>
              <a:latin typeface="Constantia"/>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kern="1200">
              <a:solidFill>
                <a:prstClr val="black"/>
              </a:solidFill>
              <a:latin typeface="Constantia"/>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D764B8B-F1FB-4EE5-A159-10814A37FF80}" type="datetimeFigureOut">
              <a:rPr lang="en-US" kern="1200" smtClean="0">
                <a:solidFill>
                  <a:srgbClr val="04617B">
                    <a:shade val="90000"/>
                  </a:srgbClr>
                </a:solidFill>
                <a:latin typeface="Constantia"/>
                <a:ea typeface="+mn-ea"/>
                <a:cs typeface="+mn-cs"/>
              </a:rPr>
              <a:pPr/>
              <a:t>12/1/2016</a:t>
            </a:fld>
            <a:endParaRPr lang="en-US" kern="1200">
              <a:solidFill>
                <a:srgbClr val="04617B">
                  <a:shade val="90000"/>
                </a:srgbClr>
              </a:solidFill>
              <a:latin typeface="Constantia"/>
              <a:ea typeface="+mn-ea"/>
              <a:cs typeface="+mn-cs"/>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kern="1200">
              <a:solidFill>
                <a:srgbClr val="04617B">
                  <a:shade val="90000"/>
                </a:srgbClr>
              </a:solidFill>
              <a:latin typeface="Constantia"/>
              <a:ea typeface="+mn-ea"/>
              <a:cs typeface="+mn-cs"/>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EAF7A13-0651-4CB5-AD45-53835DD419D7}" type="slidenum">
              <a:rPr lang="en-US" kern="1200" smtClean="0">
                <a:solidFill>
                  <a:srgbClr val="04617B">
                    <a:shade val="90000"/>
                  </a:srgbClr>
                </a:solidFill>
                <a:latin typeface="Constantia"/>
                <a:ea typeface="+mn-ea"/>
                <a:cs typeface="+mn-cs"/>
              </a:rPr>
              <a:pPr/>
              <a:t>‹#›</a:t>
            </a:fld>
            <a:endParaRPr lang="en-US" kern="1200">
              <a:solidFill>
                <a:srgbClr val="04617B">
                  <a:shade val="90000"/>
                </a:srgbClr>
              </a:solidFill>
              <a:latin typeface="Constantia"/>
              <a:ea typeface="+mn-ea"/>
              <a:cs typeface="+mn-cs"/>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kern="1200">
                <a:solidFill>
                  <a:prstClr val="black"/>
                </a:solidFill>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kern="1200">
                <a:solidFill>
                  <a:prstClr val="black"/>
                </a:solidFill>
                <a:latin typeface="Constantia"/>
                <a:ea typeface="+mn-ea"/>
                <a:cs typeface="+mn-cs"/>
              </a:endParaRPr>
            </a:p>
          </p:txBody>
        </p:sp>
      </p:grpSp>
    </p:spTree>
    <p:extLst>
      <p:ext uri="{BB962C8B-B14F-4D97-AF65-F5344CB8AC3E}">
        <p14:creationId xmlns:p14="http://schemas.microsoft.com/office/powerpoint/2010/main" val="427705313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2994" y="3657600"/>
            <a:ext cx="7854696" cy="1752600"/>
          </a:xfrm>
        </p:spPr>
        <p:txBody>
          <a:bodyPr>
            <a:normAutofit/>
          </a:bodyPr>
          <a:lstStyle/>
          <a:p>
            <a:r>
              <a:rPr lang="en-US" dirty="0" smtClean="0"/>
              <a:t>Zoë P. Johnson, NOAA Chesapeake Bay Office</a:t>
            </a:r>
          </a:p>
          <a:p>
            <a:endParaRPr lang="en-US" dirty="0" smtClean="0"/>
          </a:p>
        </p:txBody>
      </p:sp>
      <p:sp>
        <p:nvSpPr>
          <p:cNvPr id="2" name="Title 1"/>
          <p:cNvSpPr>
            <a:spLocks noGrp="1"/>
          </p:cNvSpPr>
          <p:nvPr>
            <p:ph type="ctrTitle"/>
          </p:nvPr>
        </p:nvSpPr>
        <p:spPr/>
        <p:txBody>
          <a:bodyPr>
            <a:normAutofit/>
          </a:bodyPr>
          <a:lstStyle/>
          <a:p>
            <a:r>
              <a:rPr lang="en-US" dirty="0" smtClean="0"/>
              <a:t>Climate Change and the Chesapeake Bay TMDL</a:t>
            </a:r>
            <a:endParaRPr lang="en-US" i="1" dirty="0"/>
          </a:p>
        </p:txBody>
      </p:sp>
      <p:pic>
        <p:nvPicPr>
          <p:cNvPr id="4" name="Shape 196"/>
          <p:cNvPicPr preferRelativeResize="0"/>
          <p:nvPr/>
        </p:nvPicPr>
        <p:blipFill>
          <a:blip r:embed="rId2" cstate="screen">
            <a:alphaModFix/>
          </a:blip>
          <a:stretch>
            <a:fillRect/>
          </a:stretch>
        </p:blipFill>
        <p:spPr>
          <a:xfrm>
            <a:off x="7543800" y="533400"/>
            <a:ext cx="1448624" cy="1120300"/>
          </a:xfrm>
          <a:prstGeom prst="rect">
            <a:avLst/>
          </a:prstGeom>
          <a:noFill/>
          <a:ln>
            <a:noFill/>
          </a:ln>
        </p:spPr>
      </p:pic>
      <p:sp>
        <p:nvSpPr>
          <p:cNvPr id="7" name="TextBox 6"/>
          <p:cNvSpPr txBox="1"/>
          <p:nvPr/>
        </p:nvSpPr>
        <p:spPr>
          <a:xfrm>
            <a:off x="5101931" y="5781265"/>
            <a:ext cx="3886200" cy="430887"/>
          </a:xfrm>
          <a:prstGeom prst="rect">
            <a:avLst/>
          </a:prstGeom>
          <a:noFill/>
        </p:spPr>
        <p:txBody>
          <a:bodyPr wrap="square" rtlCol="0">
            <a:spAutoFit/>
          </a:bodyPr>
          <a:lstStyle/>
          <a:p>
            <a:pPr algn="r"/>
            <a:r>
              <a:rPr lang="en-US" sz="2200" dirty="0" smtClean="0">
                <a:latin typeface="+mj-lt"/>
              </a:rPr>
              <a:t>December 1, 2016</a:t>
            </a:r>
            <a:endParaRPr lang="en-US" sz="2200" dirty="0">
              <a:latin typeface="+mj-lt"/>
            </a:endParaRPr>
          </a:p>
        </p:txBody>
      </p:sp>
      <p:sp>
        <p:nvSpPr>
          <p:cNvPr id="5" name="Rectangle 4"/>
          <p:cNvSpPr/>
          <p:nvPr/>
        </p:nvSpPr>
        <p:spPr>
          <a:xfrm>
            <a:off x="1311275" y="6348920"/>
            <a:ext cx="6521450" cy="338554"/>
          </a:xfrm>
          <a:prstGeom prst="rect">
            <a:avLst/>
          </a:prstGeom>
        </p:spPr>
        <p:txBody>
          <a:bodyPr wrap="square">
            <a:spAutoFit/>
          </a:bodyPr>
          <a:lstStyle/>
          <a:p>
            <a:pPr lvl="0" algn="ctr">
              <a:spcBef>
                <a:spcPct val="20000"/>
              </a:spcBef>
              <a:buClr>
                <a:srgbClr val="D16349"/>
              </a:buClr>
              <a:buSzPct val="85000"/>
            </a:pPr>
            <a:r>
              <a:rPr lang="en-US" sz="1600" b="1" cap="all" spc="250" dirty="0" smtClean="0">
                <a:solidFill>
                  <a:srgbClr val="646B86"/>
                </a:solidFill>
                <a:latin typeface="+mj-lt"/>
              </a:rPr>
              <a:t>Local Government Advisory Committee </a:t>
            </a:r>
            <a:endParaRPr lang="en-US" sz="1600" b="1" cap="all" spc="250" dirty="0">
              <a:solidFill>
                <a:srgbClr val="646B86"/>
              </a:solidFill>
              <a:latin typeface="+mj-lt"/>
            </a:endParaRPr>
          </a:p>
        </p:txBody>
      </p:sp>
      <p:grpSp>
        <p:nvGrpSpPr>
          <p:cNvPr id="8" name="Group 7"/>
          <p:cNvGrpSpPr/>
          <p:nvPr/>
        </p:nvGrpSpPr>
        <p:grpSpPr>
          <a:xfrm>
            <a:off x="367057" y="5142152"/>
            <a:ext cx="1978174" cy="1032437"/>
            <a:chOff x="281138" y="4648200"/>
            <a:chExt cx="1750135" cy="838200"/>
          </a:xfrm>
        </p:grpSpPr>
        <p:pic>
          <p:nvPicPr>
            <p:cNvPr id="9" name="Picture 5" descr="P:\Movies, Images and Sounds\Logos\Commerce\Dept of Commerce Sea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138" y="4674508"/>
              <a:ext cx="791154" cy="785583"/>
            </a:xfrm>
            <a:prstGeom prst="rect">
              <a:avLst/>
            </a:prstGeom>
            <a:noFill/>
            <a:ln w="9525">
              <a:noFill/>
              <a:miter lim="800000"/>
              <a:headEnd/>
              <a:tailEnd/>
            </a:ln>
          </p:spPr>
        </p:pic>
        <p:pic>
          <p:nvPicPr>
            <p:cNvPr id="10" name="Picture 2" descr="P:\Movies, Images and Sounds\Logos\NOAA\NOAA.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93073" y="4648200"/>
              <a:ext cx="838200" cy="838200"/>
            </a:xfrm>
            <a:prstGeom prst="rect">
              <a:avLst/>
            </a:prstGeom>
            <a:noFill/>
            <a:ln w="9525">
              <a:noFill/>
              <a:miter lim="800000"/>
              <a:headEnd/>
              <a:tailEnd/>
            </a:ln>
          </p:spPr>
        </p:pic>
      </p:grpSp>
    </p:spTree>
    <p:extLst>
      <p:ext uri="{BB962C8B-B14F-4D97-AF65-F5344CB8AC3E}">
        <p14:creationId xmlns:p14="http://schemas.microsoft.com/office/powerpoint/2010/main" val="3607320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4304" y="237421"/>
            <a:ext cx="7725296" cy="523220"/>
          </a:xfrm>
          <a:prstGeom prst="rect">
            <a:avLst/>
          </a:prstGeom>
          <a:noFill/>
        </p:spPr>
        <p:txBody>
          <a:bodyPr wrap="square" rtlCol="0">
            <a:spAutoFit/>
          </a:bodyPr>
          <a:lstStyle/>
          <a:p>
            <a:pPr algn="ctr"/>
            <a:r>
              <a:rPr lang="en-US" sz="2800" dirty="0" smtClean="0"/>
              <a:t>How does local sea level rise impact the coast?</a:t>
            </a:r>
          </a:p>
        </p:txBody>
      </p:sp>
      <p:grpSp>
        <p:nvGrpSpPr>
          <p:cNvPr id="2" name="Group 1"/>
          <p:cNvGrpSpPr/>
          <p:nvPr/>
        </p:nvGrpSpPr>
        <p:grpSpPr>
          <a:xfrm>
            <a:off x="166783" y="1243898"/>
            <a:ext cx="8789636" cy="5101023"/>
            <a:chOff x="147980" y="760731"/>
            <a:chExt cx="8789636" cy="5101023"/>
          </a:xfrm>
        </p:grpSpPr>
        <p:sp>
          <p:nvSpPr>
            <p:cNvPr id="9" name="TextBox 8"/>
            <p:cNvSpPr txBox="1"/>
            <p:nvPr/>
          </p:nvSpPr>
          <p:spPr>
            <a:xfrm>
              <a:off x="4845682" y="760731"/>
              <a:ext cx="3505200" cy="369332"/>
            </a:xfrm>
            <a:prstGeom prst="rect">
              <a:avLst/>
            </a:prstGeom>
            <a:noFill/>
          </p:spPr>
          <p:txBody>
            <a:bodyPr wrap="square" rtlCol="0">
              <a:spAutoFit/>
            </a:bodyPr>
            <a:lstStyle/>
            <a:p>
              <a:r>
                <a:rPr lang="en-US" dirty="0" smtClean="0"/>
                <a:t>Increased saltwater intrusion</a:t>
              </a:r>
              <a:endParaRPr lang="en-US" dirty="0"/>
            </a:p>
          </p:txBody>
        </p:sp>
        <p:sp>
          <p:nvSpPr>
            <p:cNvPr id="10" name="TextBox 9"/>
            <p:cNvSpPr txBox="1"/>
            <p:nvPr/>
          </p:nvSpPr>
          <p:spPr>
            <a:xfrm>
              <a:off x="488597" y="819316"/>
              <a:ext cx="3505200" cy="369332"/>
            </a:xfrm>
            <a:prstGeom prst="rect">
              <a:avLst/>
            </a:prstGeom>
            <a:noFill/>
          </p:spPr>
          <p:txBody>
            <a:bodyPr wrap="square" rtlCol="0">
              <a:spAutoFit/>
            </a:bodyPr>
            <a:lstStyle/>
            <a:p>
              <a:r>
                <a:rPr lang="en-US" dirty="0" smtClean="0"/>
                <a:t>Increased coastal erosion</a:t>
              </a:r>
              <a:endParaRPr lang="en-US" dirty="0"/>
            </a:p>
          </p:txBody>
        </p:sp>
        <p:sp>
          <p:nvSpPr>
            <p:cNvPr id="11" name="TextBox 10"/>
            <p:cNvSpPr txBox="1"/>
            <p:nvPr/>
          </p:nvSpPr>
          <p:spPr>
            <a:xfrm>
              <a:off x="147980" y="3311092"/>
              <a:ext cx="3845817" cy="369332"/>
            </a:xfrm>
            <a:prstGeom prst="rect">
              <a:avLst/>
            </a:prstGeom>
            <a:noFill/>
          </p:spPr>
          <p:txBody>
            <a:bodyPr wrap="square" rtlCol="0">
              <a:spAutoFit/>
            </a:bodyPr>
            <a:lstStyle/>
            <a:p>
              <a:r>
                <a:rPr lang="en-US" dirty="0" smtClean="0"/>
                <a:t>Increased damage from storm surges</a:t>
              </a:r>
              <a:endParaRPr lang="en-US" dirty="0"/>
            </a:p>
          </p:txBody>
        </p:sp>
        <p:sp>
          <p:nvSpPr>
            <p:cNvPr id="12" name="TextBox 11"/>
            <p:cNvSpPr txBox="1"/>
            <p:nvPr/>
          </p:nvSpPr>
          <p:spPr>
            <a:xfrm>
              <a:off x="4392835" y="3306444"/>
              <a:ext cx="4410893" cy="369332"/>
            </a:xfrm>
            <a:prstGeom prst="rect">
              <a:avLst/>
            </a:prstGeom>
            <a:noFill/>
          </p:spPr>
          <p:txBody>
            <a:bodyPr wrap="square" rtlCol="0">
              <a:spAutoFit/>
            </a:bodyPr>
            <a:lstStyle/>
            <a:p>
              <a:pPr algn="ctr"/>
              <a:r>
                <a:rPr lang="en-US" dirty="0" smtClean="0"/>
                <a:t>Increased frequency of tidal flooding</a:t>
              </a:r>
              <a:endParaRPr lang="en-US" dirty="0"/>
            </a:p>
          </p:txBody>
        </p:sp>
        <p:pic>
          <p:nvPicPr>
            <p:cNvPr id="13" name="Picture 12"/>
            <p:cNvPicPr>
              <a:picLocks noChangeAspect="1"/>
            </p:cNvPicPr>
            <p:nvPr/>
          </p:nvPicPr>
          <p:blipFill>
            <a:blip r:embed="rId3" cstate="print"/>
            <a:stretch>
              <a:fillRect/>
            </a:stretch>
          </p:blipFill>
          <p:spPr>
            <a:xfrm>
              <a:off x="381101" y="1243898"/>
              <a:ext cx="2982986" cy="1992209"/>
            </a:xfrm>
            <a:prstGeom prst="rect">
              <a:avLst/>
            </a:prstGeom>
          </p:spPr>
        </p:pic>
        <p:pic>
          <p:nvPicPr>
            <p:cNvPr id="14" name="Picture 13"/>
            <p:cNvPicPr>
              <a:picLocks noChangeAspect="1"/>
            </p:cNvPicPr>
            <p:nvPr/>
          </p:nvPicPr>
          <p:blipFill>
            <a:blip r:embed="rId4" cstate="print"/>
            <a:stretch>
              <a:fillRect/>
            </a:stretch>
          </p:blipFill>
          <p:spPr>
            <a:xfrm>
              <a:off x="4191000" y="1350558"/>
              <a:ext cx="4746616" cy="1757731"/>
            </a:xfrm>
            <a:prstGeom prst="rect">
              <a:avLst/>
            </a:prstGeom>
          </p:spPr>
        </p:pic>
        <p:pic>
          <p:nvPicPr>
            <p:cNvPr id="15" name="Picture 14"/>
            <p:cNvPicPr>
              <a:picLocks noChangeAspect="1"/>
            </p:cNvPicPr>
            <p:nvPr/>
          </p:nvPicPr>
          <p:blipFill>
            <a:blip r:embed="rId5" cstate="print"/>
            <a:stretch>
              <a:fillRect/>
            </a:stretch>
          </p:blipFill>
          <p:spPr>
            <a:xfrm>
              <a:off x="584988" y="3734479"/>
              <a:ext cx="2971800" cy="2127275"/>
            </a:xfrm>
            <a:prstGeom prst="rect">
              <a:avLst/>
            </a:prstGeom>
          </p:spPr>
        </p:pic>
        <p:pic>
          <p:nvPicPr>
            <p:cNvPr id="16" name="Picture 15"/>
            <p:cNvPicPr>
              <a:picLocks noChangeAspect="1"/>
            </p:cNvPicPr>
            <p:nvPr/>
          </p:nvPicPr>
          <p:blipFill>
            <a:blip r:embed="rId6" cstate="print"/>
            <a:stretch>
              <a:fillRect/>
            </a:stretch>
          </p:blipFill>
          <p:spPr>
            <a:xfrm>
              <a:off x="4936915" y="3680423"/>
              <a:ext cx="3827858" cy="2047459"/>
            </a:xfrm>
            <a:prstGeom prst="rect">
              <a:avLst/>
            </a:prstGeom>
          </p:spPr>
        </p:pic>
      </p:grpSp>
    </p:spTree>
    <p:extLst>
      <p:ext uri="{BB962C8B-B14F-4D97-AF65-F5344CB8AC3E}">
        <p14:creationId xmlns:p14="http://schemas.microsoft.com/office/powerpoint/2010/main" val="1327733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Increased nuisance flooding</a:t>
            </a:r>
            <a:endParaRPr lang="en-US" dirty="0"/>
          </a:p>
        </p:txBody>
      </p:sp>
      <p:sp>
        <p:nvSpPr>
          <p:cNvPr id="3" name="Text Placeholder 2"/>
          <p:cNvSpPr>
            <a:spLocks noGrp="1"/>
          </p:cNvSpPr>
          <p:nvPr>
            <p:ph sz="half" idx="1"/>
          </p:nvPr>
        </p:nvSpPr>
        <p:spPr/>
        <p:txBody>
          <a:bodyPr>
            <a:normAutofit fontScale="85000" lnSpcReduction="10000"/>
          </a:bodyPr>
          <a:lstStyle/>
          <a:p>
            <a:pPr>
              <a:spcAft>
                <a:spcPts val="1800"/>
              </a:spcAft>
            </a:pPr>
            <a:r>
              <a:rPr lang="en-US" dirty="0" smtClean="0"/>
              <a:t>Since </a:t>
            </a:r>
            <a:r>
              <a:rPr lang="en-US" dirty="0"/>
              <a:t>1990, sea level has risen by three </a:t>
            </a:r>
            <a:r>
              <a:rPr lang="en-US" dirty="0" smtClean="0"/>
              <a:t>inches in Annapolis and the </a:t>
            </a:r>
            <a:r>
              <a:rPr lang="en-US" dirty="0"/>
              <a:t>number of minor floods has more than </a:t>
            </a:r>
            <a:r>
              <a:rPr lang="en-US" dirty="0" smtClean="0"/>
              <a:t>doubled </a:t>
            </a:r>
            <a:r>
              <a:rPr lang="en-US" sz="2100" dirty="0" smtClean="0">
                <a:solidFill>
                  <a:schemeClr val="bg1">
                    <a:lumMod val="50000"/>
                  </a:schemeClr>
                </a:solidFill>
              </a:rPr>
              <a:t>(NOAA, 2014) </a:t>
            </a:r>
          </a:p>
          <a:p>
            <a:pPr>
              <a:spcAft>
                <a:spcPts val="1800"/>
              </a:spcAft>
            </a:pPr>
            <a:r>
              <a:rPr lang="en-US" dirty="0" smtClean="0"/>
              <a:t>Today, Annapolis experiences </a:t>
            </a:r>
            <a:r>
              <a:rPr lang="en-US" dirty="0"/>
              <a:t>nuisance flooding </a:t>
            </a:r>
            <a:r>
              <a:rPr lang="en-US" dirty="0" smtClean="0"/>
              <a:t>~50 days/year </a:t>
            </a:r>
            <a:r>
              <a:rPr lang="en-US" sz="2100" dirty="0" smtClean="0">
                <a:solidFill>
                  <a:schemeClr val="bg1">
                    <a:lumMod val="50000"/>
                  </a:schemeClr>
                </a:solidFill>
              </a:rPr>
              <a:t>(UCS, 2014)</a:t>
            </a:r>
          </a:p>
          <a:p>
            <a:pPr>
              <a:spcAft>
                <a:spcPts val="1800"/>
              </a:spcAft>
            </a:pPr>
            <a:r>
              <a:rPr lang="en-US" dirty="0" smtClean="0"/>
              <a:t>By </a:t>
            </a:r>
            <a:r>
              <a:rPr lang="en-US" dirty="0"/>
              <a:t>2030(5.5 inches SLR</a:t>
            </a:r>
            <a:r>
              <a:rPr lang="en-US" dirty="0" smtClean="0"/>
              <a:t>), Annapolis would experience </a:t>
            </a:r>
            <a:r>
              <a:rPr lang="en-US" b="1" dirty="0" smtClean="0"/>
              <a:t>180 flood events per year </a:t>
            </a:r>
            <a:r>
              <a:rPr lang="en-US" sz="2100" dirty="0" smtClean="0">
                <a:solidFill>
                  <a:schemeClr val="bg1">
                    <a:lumMod val="50000"/>
                  </a:schemeClr>
                </a:solidFill>
              </a:rPr>
              <a:t>(UCS , 2014)</a:t>
            </a:r>
          </a:p>
          <a:p>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695" t="12545" r="35136" b="13805"/>
          <a:stretch/>
        </p:blipFill>
        <p:spPr bwMode="auto">
          <a:xfrm>
            <a:off x="4953000" y="1524000"/>
            <a:ext cx="3161943" cy="42027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390" t="8932" r="31429" b="4372"/>
          <a:stretch/>
        </p:blipFill>
        <p:spPr bwMode="auto">
          <a:xfrm>
            <a:off x="5957552" y="2667000"/>
            <a:ext cx="3064539" cy="39140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51470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346841" y="430924"/>
            <a:ext cx="8458200" cy="457200"/>
          </a:xfrm>
          <a:prstGeom prst="rect">
            <a:avLst/>
          </a:prstGeom>
          <a:noFill/>
          <a:ln w="9525">
            <a:noFill/>
            <a:miter lim="800000"/>
            <a:headEnd/>
            <a:tailEnd/>
          </a:ln>
          <a:effectLst/>
        </p:spPr>
        <p:txBody>
          <a:bodyPr/>
          <a:lstStyle/>
          <a:p>
            <a:pPr marL="342900" indent="-342900" algn="ctr" eaLnBrk="1" hangingPunct="1">
              <a:lnSpc>
                <a:spcPct val="80000"/>
              </a:lnSpc>
              <a:spcBef>
                <a:spcPct val="20000"/>
              </a:spcBef>
            </a:pPr>
            <a:r>
              <a:rPr lang="en-US" sz="2800" b="1" dirty="0" smtClean="0">
                <a:solidFill>
                  <a:schemeClr val="tx2"/>
                </a:solidFill>
                <a:latin typeface="+mj-lt"/>
              </a:rPr>
              <a:t>Coastal Community Impacts</a:t>
            </a:r>
            <a:endParaRPr lang="en-US" sz="2800" b="1" dirty="0">
              <a:solidFill>
                <a:schemeClr val="tx2"/>
              </a:solidFill>
              <a:latin typeface="+mj-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83983"/>
            <a:ext cx="6705600" cy="4735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6300217"/>
            <a:ext cx="3276600" cy="369332"/>
          </a:xfrm>
          <a:prstGeom prst="rect">
            <a:avLst/>
          </a:prstGeom>
          <a:noFill/>
        </p:spPr>
        <p:txBody>
          <a:bodyPr wrap="square" rtlCol="0">
            <a:spAutoFit/>
          </a:bodyPr>
          <a:lstStyle/>
          <a:p>
            <a:r>
              <a:rPr lang="en-US" dirty="0" smtClean="0"/>
              <a:t>Source: virginaplaces.org</a:t>
            </a:r>
            <a:endParaRPr lang="en-US" dirty="0"/>
          </a:p>
        </p:txBody>
      </p:sp>
      <p:sp>
        <p:nvSpPr>
          <p:cNvPr id="6" name="TextBox 5"/>
          <p:cNvSpPr txBox="1"/>
          <p:nvPr/>
        </p:nvSpPr>
        <p:spPr>
          <a:xfrm>
            <a:off x="4876800" y="6300217"/>
            <a:ext cx="4267200" cy="369332"/>
          </a:xfrm>
          <a:prstGeom prst="rect">
            <a:avLst/>
          </a:prstGeom>
          <a:noFill/>
        </p:spPr>
        <p:txBody>
          <a:bodyPr wrap="square" rtlCol="0">
            <a:spAutoFit/>
          </a:bodyPr>
          <a:lstStyle/>
          <a:p>
            <a:r>
              <a:rPr lang="en-US" dirty="0" smtClean="0"/>
              <a:t>Potential Inundation – 3.7 feet of SLR</a:t>
            </a:r>
            <a:endParaRPr lang="en-US" dirty="0"/>
          </a:p>
        </p:txBody>
      </p:sp>
    </p:spTree>
    <p:extLst>
      <p:ext uri="{BB962C8B-B14F-4D97-AF65-F5344CB8AC3E}">
        <p14:creationId xmlns:p14="http://schemas.microsoft.com/office/powerpoint/2010/main" val="26956264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8976" y="-228600"/>
            <a:ext cx="8726424" cy="1143000"/>
          </a:xfrm>
        </p:spPr>
        <p:txBody>
          <a:bodyPr>
            <a:noAutofit/>
          </a:bodyPr>
          <a:lstStyle/>
          <a:p>
            <a:r>
              <a:rPr lang="en-US" sz="2800" b="1" dirty="0" smtClean="0"/>
              <a:t>Changes to Water Supply</a:t>
            </a:r>
            <a:endParaRPr lang="en-US" sz="2800" b="1" dirty="0"/>
          </a:p>
        </p:txBody>
      </p:sp>
      <p:pic>
        <p:nvPicPr>
          <p:cNvPr id="70658" name="Picture 2"/>
          <p:cNvPicPr>
            <a:picLocks noChangeAspect="1" noChangeArrowheads="1"/>
          </p:cNvPicPr>
          <p:nvPr/>
        </p:nvPicPr>
        <p:blipFill>
          <a:blip r:embed="rId2" cstate="print"/>
          <a:srcRect l="5469" t="31250" r="6250" b="16667"/>
          <a:stretch>
            <a:fillRect/>
          </a:stretch>
        </p:blipFill>
        <p:spPr bwMode="auto">
          <a:xfrm>
            <a:off x="188976" y="1752600"/>
            <a:ext cx="8955024" cy="3962400"/>
          </a:xfrm>
          <a:prstGeom prst="rect">
            <a:avLst/>
          </a:prstGeom>
          <a:noFill/>
          <a:ln w="9525">
            <a:noFill/>
            <a:miter lim="800000"/>
            <a:headEnd/>
            <a:tailEnd/>
          </a:ln>
        </p:spPr>
      </p:pic>
      <p:sp>
        <p:nvSpPr>
          <p:cNvPr id="4" name="Rectangle 7"/>
          <p:cNvSpPr>
            <a:spLocks noChangeArrowheads="1"/>
          </p:cNvSpPr>
          <p:nvPr/>
        </p:nvSpPr>
        <p:spPr bwMode="auto">
          <a:xfrm>
            <a:off x="209997" y="6347372"/>
            <a:ext cx="4724400" cy="304800"/>
          </a:xfrm>
          <a:prstGeom prst="rect">
            <a:avLst/>
          </a:prstGeom>
          <a:noFill/>
          <a:ln w="9525">
            <a:noFill/>
            <a:miter lim="800000"/>
            <a:headEnd/>
            <a:tailEnd/>
          </a:ln>
        </p:spPr>
        <p:txBody>
          <a:bodyPr>
            <a:spAutoFit/>
          </a:bodyPr>
          <a:lstStyle/>
          <a:p>
            <a:r>
              <a:rPr lang="en-US" sz="1400" dirty="0">
                <a:latin typeface="+mj-lt"/>
              </a:rPr>
              <a:t>Source: www.umces.edu/climateimpacts/</a:t>
            </a:r>
          </a:p>
        </p:txBody>
      </p:sp>
    </p:spTree>
    <p:extLst>
      <p:ext uri="{BB962C8B-B14F-4D97-AF65-F5344CB8AC3E}">
        <p14:creationId xmlns:p14="http://schemas.microsoft.com/office/powerpoint/2010/main" val="923068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rcRect l="1709"/>
          <a:stretch>
            <a:fillRect/>
          </a:stretch>
        </p:blipFill>
        <p:spPr>
          <a:xfrm>
            <a:off x="1143000" y="1524000"/>
            <a:ext cx="7162800" cy="4858247"/>
          </a:xfrm>
          <a:prstGeom prst="rect">
            <a:avLst/>
          </a:prstGeom>
        </p:spPr>
      </p:pic>
      <p:sp>
        <p:nvSpPr>
          <p:cNvPr id="5" name="Title 1"/>
          <p:cNvSpPr>
            <a:spLocks noGrp="1"/>
          </p:cNvSpPr>
          <p:nvPr>
            <p:ph type="title"/>
          </p:nvPr>
        </p:nvSpPr>
        <p:spPr>
          <a:xfrm>
            <a:off x="685800" y="0"/>
            <a:ext cx="8229600" cy="1143000"/>
          </a:xfrm>
        </p:spPr>
        <p:txBody>
          <a:bodyPr/>
          <a:lstStyle/>
          <a:p>
            <a:pPr algn="ctr"/>
            <a:r>
              <a:rPr lang="en-US" dirty="0" smtClean="0"/>
              <a:t>Drought Risk</a:t>
            </a:r>
            <a:endParaRPr lang="en-US" dirty="0"/>
          </a:p>
        </p:txBody>
      </p:sp>
    </p:spTree>
    <p:extLst>
      <p:ext uri="{BB962C8B-B14F-4D97-AF65-F5344CB8AC3E}">
        <p14:creationId xmlns:p14="http://schemas.microsoft.com/office/powerpoint/2010/main" val="10461487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152400" y="381000"/>
            <a:ext cx="8801100" cy="6019800"/>
          </a:xfrm>
          <a:prstGeom prst="rect">
            <a:avLst/>
          </a:prstGeom>
        </p:spPr>
      </p:pic>
    </p:spTree>
    <p:extLst>
      <p:ext uri="{BB962C8B-B14F-4D97-AF65-F5344CB8AC3E}">
        <p14:creationId xmlns:p14="http://schemas.microsoft.com/office/powerpoint/2010/main" val="29498464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17" y="355182"/>
            <a:ext cx="8686800" cy="1143000"/>
          </a:xfrm>
        </p:spPr>
        <p:txBody>
          <a:bodyPr>
            <a:normAutofit fontScale="90000"/>
          </a:bodyPr>
          <a:lstStyle/>
          <a:p>
            <a:r>
              <a:rPr lang="en-US" dirty="0" smtClean="0"/>
              <a:t>        </a:t>
            </a:r>
            <a:br>
              <a:rPr lang="en-US" dirty="0" smtClean="0"/>
            </a:br>
            <a:r>
              <a:rPr lang="en-US" dirty="0" smtClean="0"/>
              <a:t/>
            </a:r>
            <a:br>
              <a:rPr lang="en-US" dirty="0" smtClean="0"/>
            </a:br>
            <a:r>
              <a:rPr lang="en-US" dirty="0" smtClean="0"/>
              <a:t/>
            </a:r>
            <a:br>
              <a:rPr lang="en-US" dirty="0" smtClean="0"/>
            </a:br>
            <a:r>
              <a:rPr lang="en-US" sz="2700" b="1" dirty="0" smtClean="0"/>
              <a:t>Impacts to Cold Water Resource Areas</a:t>
            </a:r>
            <a:r>
              <a:rPr lang="en-US" sz="2800" dirty="0" smtClean="0"/>
              <a:t/>
            </a:r>
            <a:br>
              <a:rPr lang="en-US" sz="2800" dirty="0" smtClean="0"/>
            </a:br>
            <a:endParaRPr lang="en-US" sz="2800" dirty="0"/>
          </a:p>
        </p:txBody>
      </p:sp>
      <p:sp>
        <p:nvSpPr>
          <p:cNvPr id="8" name="TextBox 7"/>
          <p:cNvSpPr txBox="1"/>
          <p:nvPr/>
        </p:nvSpPr>
        <p:spPr>
          <a:xfrm>
            <a:off x="-18393" y="6347636"/>
            <a:ext cx="4724400" cy="646331"/>
          </a:xfrm>
          <a:prstGeom prst="rect">
            <a:avLst/>
          </a:prstGeom>
          <a:noFill/>
        </p:spPr>
        <p:txBody>
          <a:bodyPr wrap="square" rtlCol="0">
            <a:spAutoFit/>
          </a:bodyPr>
          <a:lstStyle/>
          <a:p>
            <a:pPr algn="ctr"/>
            <a:r>
              <a:rPr lang="en-US" b="1" dirty="0" smtClean="0"/>
              <a:t>Brook Trout, </a:t>
            </a:r>
            <a:r>
              <a:rPr lang="en-US" b="1" i="1" dirty="0" err="1" smtClean="0"/>
              <a:t>Salvelinus</a:t>
            </a:r>
            <a:r>
              <a:rPr lang="en-US" b="1" i="1" dirty="0" smtClean="0"/>
              <a:t> </a:t>
            </a:r>
            <a:r>
              <a:rPr lang="en-US" b="1" i="1" dirty="0" err="1" smtClean="0"/>
              <a:t>fontinalis</a:t>
            </a:r>
            <a:r>
              <a:rPr lang="en-US" b="1" dirty="0" smtClean="0"/>
              <a:t/>
            </a:r>
            <a:br>
              <a:rPr lang="en-US" b="1" dirty="0" smtClean="0"/>
            </a:br>
            <a:endParaRPr lang="en-US" dirty="0"/>
          </a:p>
        </p:txBody>
      </p:sp>
      <p:sp>
        <p:nvSpPr>
          <p:cNvPr id="10" name="Rectangle 7"/>
          <p:cNvSpPr>
            <a:spLocks noChangeArrowheads="1"/>
          </p:cNvSpPr>
          <p:nvPr/>
        </p:nvSpPr>
        <p:spPr bwMode="auto">
          <a:xfrm>
            <a:off x="6032938" y="6377394"/>
            <a:ext cx="4724400" cy="304800"/>
          </a:xfrm>
          <a:prstGeom prst="rect">
            <a:avLst/>
          </a:prstGeom>
          <a:noFill/>
          <a:ln w="9525">
            <a:noFill/>
            <a:miter lim="800000"/>
            <a:headEnd/>
            <a:tailEnd/>
          </a:ln>
        </p:spPr>
        <p:txBody>
          <a:bodyPr>
            <a:spAutoFit/>
          </a:bodyPr>
          <a:lstStyle/>
          <a:p>
            <a:r>
              <a:rPr lang="en-US" sz="1400" dirty="0">
                <a:latin typeface="+mj-lt"/>
              </a:rPr>
              <a:t>Source: </a:t>
            </a:r>
            <a:r>
              <a:rPr lang="en-US" sz="1400" dirty="0" smtClean="0">
                <a:latin typeface="+mj-lt"/>
              </a:rPr>
              <a:t> Chesapeake Bay Program</a:t>
            </a:r>
            <a:endParaRPr lang="en-US" sz="1400" dirty="0">
              <a:latin typeface="+mj-lt"/>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374" y="1596497"/>
            <a:ext cx="7100887" cy="4751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brooktrout.gif"/>
          <p:cNvPicPr>
            <a:picLocks noChangeAspect="1"/>
          </p:cNvPicPr>
          <p:nvPr/>
        </p:nvPicPr>
        <p:blipFill>
          <a:blip r:embed="rId3" cstate="print"/>
          <a:stretch>
            <a:fillRect/>
          </a:stretch>
        </p:blipFill>
        <p:spPr>
          <a:xfrm>
            <a:off x="6705600" y="-23648"/>
            <a:ext cx="2451538" cy="926682"/>
          </a:xfrm>
          <a:prstGeom prst="rect">
            <a:avLst/>
          </a:prstGeom>
        </p:spPr>
      </p:pic>
    </p:spTree>
    <p:extLst>
      <p:ext uri="{BB962C8B-B14F-4D97-AF65-F5344CB8AC3E}">
        <p14:creationId xmlns:p14="http://schemas.microsoft.com/office/powerpoint/2010/main" val="145957080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3"/>
          <a:srcRect/>
          <a:stretch>
            <a:fillRect/>
          </a:stretch>
        </p:blipFill>
        <p:spPr bwMode="auto">
          <a:xfrm>
            <a:off x="1295400" y="1219200"/>
            <a:ext cx="6604000" cy="4856163"/>
          </a:xfrm>
          <a:prstGeom prst="rect">
            <a:avLst/>
          </a:prstGeom>
          <a:noFill/>
          <a:ln w="9525">
            <a:noFill/>
            <a:miter lim="800000"/>
            <a:headEnd/>
            <a:tailEnd/>
          </a:ln>
        </p:spPr>
      </p:pic>
      <p:sp>
        <p:nvSpPr>
          <p:cNvPr id="25602" name="Rectangle 2"/>
          <p:cNvSpPr txBox="1">
            <a:spLocks noChangeArrowheads="1"/>
          </p:cNvSpPr>
          <p:nvPr/>
        </p:nvSpPr>
        <p:spPr bwMode="auto">
          <a:xfrm>
            <a:off x="1371600" y="427038"/>
            <a:ext cx="6172200" cy="792162"/>
          </a:xfrm>
          <a:prstGeom prst="rect">
            <a:avLst/>
          </a:prstGeom>
          <a:noFill/>
          <a:ln w="9525">
            <a:noFill/>
            <a:miter lim="800000"/>
            <a:headEnd/>
            <a:tailEnd/>
          </a:ln>
        </p:spPr>
        <p:txBody>
          <a:bodyPr anchor="ctr"/>
          <a:lstStyle/>
          <a:p>
            <a:pPr algn="ctr" eaLnBrk="0" hangingPunct="0"/>
            <a:r>
              <a:rPr lang="en-US" sz="4000" b="1" dirty="0" smtClean="0">
                <a:solidFill>
                  <a:schemeClr val="tx2"/>
                </a:solidFill>
                <a:latin typeface="+mj-lt"/>
              </a:rPr>
              <a:t>Adaptation Planning 101</a:t>
            </a:r>
            <a:endParaRPr lang="en-US" sz="4000" b="1" dirty="0">
              <a:solidFill>
                <a:schemeClr val="tx2"/>
              </a:solidFill>
              <a:latin typeface="+mj-lt"/>
            </a:endParaRPr>
          </a:p>
        </p:txBody>
      </p:sp>
    </p:spTree>
    <p:extLst>
      <p:ext uri="{BB962C8B-B14F-4D97-AF65-F5344CB8AC3E}">
        <p14:creationId xmlns:p14="http://schemas.microsoft.com/office/powerpoint/2010/main" val="8726448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073" y="0"/>
            <a:ext cx="8229600" cy="1143000"/>
          </a:xfrm>
        </p:spPr>
        <p:txBody>
          <a:bodyPr>
            <a:noAutofit/>
          </a:bodyPr>
          <a:lstStyle/>
          <a:p>
            <a:pPr algn="ctr"/>
            <a:r>
              <a:rPr lang="en-US" sz="2800" b="1" dirty="0" smtClean="0"/>
              <a:t>Key Partnership Climate Change-Related </a:t>
            </a:r>
            <a:r>
              <a:rPr lang="en-US" sz="2800" dirty="0" smtClean="0"/>
              <a:t>Commitments and Recommendations</a:t>
            </a:r>
            <a:endParaRPr lang="en-US" sz="2800" dirty="0"/>
          </a:p>
        </p:txBody>
      </p:sp>
      <p:sp>
        <p:nvSpPr>
          <p:cNvPr id="3" name="Content Placeholder 2"/>
          <p:cNvSpPr>
            <a:spLocks noGrp="1"/>
          </p:cNvSpPr>
          <p:nvPr>
            <p:ph sz="quarter" idx="1"/>
          </p:nvPr>
        </p:nvSpPr>
        <p:spPr>
          <a:xfrm>
            <a:off x="381000" y="1676400"/>
            <a:ext cx="4191000" cy="4389120"/>
          </a:xfrm>
        </p:spPr>
        <p:txBody>
          <a:bodyPr>
            <a:normAutofit fontScale="92500" lnSpcReduction="20000"/>
          </a:bodyPr>
          <a:lstStyle/>
          <a:p>
            <a:pPr>
              <a:spcBef>
                <a:spcPts val="0"/>
              </a:spcBef>
              <a:spcAft>
                <a:spcPts val="2400"/>
              </a:spcAft>
            </a:pPr>
            <a:r>
              <a:rPr lang="en-US" i="1" dirty="0" smtClean="0"/>
              <a:t>2009 Presidential Executive Order 13508</a:t>
            </a:r>
          </a:p>
          <a:p>
            <a:pPr>
              <a:spcBef>
                <a:spcPts val="0"/>
              </a:spcBef>
              <a:spcAft>
                <a:spcPts val="2400"/>
              </a:spcAft>
            </a:pPr>
            <a:r>
              <a:rPr lang="en-US" i="1" dirty="0" smtClean="0">
                <a:solidFill>
                  <a:srgbClr val="FF0000"/>
                </a:solidFill>
              </a:rPr>
              <a:t>2010 Chesapeake Bay TMDL</a:t>
            </a:r>
          </a:p>
          <a:p>
            <a:pPr>
              <a:spcBef>
                <a:spcPts val="0"/>
              </a:spcBef>
              <a:spcAft>
                <a:spcPts val="2400"/>
              </a:spcAft>
            </a:pPr>
            <a:r>
              <a:rPr lang="en-US" i="1" dirty="0" smtClean="0"/>
              <a:t>2010 Executive Order 13058:  Strategy for Protecting and Restoring the Chesapeake Bay Watershed</a:t>
            </a:r>
          </a:p>
          <a:p>
            <a:pPr>
              <a:spcBef>
                <a:spcPts val="0"/>
              </a:spcBef>
              <a:spcAft>
                <a:spcPts val="2400"/>
              </a:spcAft>
            </a:pPr>
            <a:r>
              <a:rPr lang="en-US" i="1" dirty="0" smtClean="0">
                <a:solidFill>
                  <a:srgbClr val="FF0000"/>
                </a:solidFill>
              </a:rPr>
              <a:t>2014 Chesapeake Bay Watershed Agreement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676400"/>
            <a:ext cx="3523370" cy="45513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43754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96"/>
          <p:cNvPicPr preferRelativeResize="0"/>
          <p:nvPr/>
        </p:nvPicPr>
        <p:blipFill>
          <a:blip r:embed="rId2" cstate="screen">
            <a:alphaModFix/>
          </a:blip>
          <a:stretch>
            <a:fillRect/>
          </a:stretch>
        </p:blipFill>
        <p:spPr>
          <a:xfrm>
            <a:off x="7543800" y="28903"/>
            <a:ext cx="1448624" cy="1120300"/>
          </a:xfrm>
          <a:prstGeom prst="rect">
            <a:avLst/>
          </a:prstGeom>
          <a:noFill/>
          <a:ln>
            <a:noFill/>
          </a:ln>
        </p:spPr>
      </p:pic>
      <p:sp>
        <p:nvSpPr>
          <p:cNvPr id="2" name="Title 1"/>
          <p:cNvSpPr>
            <a:spLocks noGrp="1"/>
          </p:cNvSpPr>
          <p:nvPr>
            <p:ph type="title"/>
          </p:nvPr>
        </p:nvSpPr>
        <p:spPr>
          <a:xfrm>
            <a:off x="45493" y="228600"/>
            <a:ext cx="8229600" cy="1219200"/>
          </a:xfrm>
        </p:spPr>
        <p:txBody>
          <a:bodyPr>
            <a:normAutofit fontScale="90000"/>
          </a:bodyPr>
          <a:lstStyle/>
          <a:p>
            <a:pPr algn="ctr"/>
            <a:r>
              <a:rPr lang="en-US" dirty="0" smtClean="0"/>
              <a:t/>
            </a:r>
            <a:br>
              <a:rPr lang="en-US" dirty="0" smtClean="0"/>
            </a:br>
            <a:r>
              <a:rPr lang="en-US" sz="3600" b="1" dirty="0" smtClean="0"/>
              <a:t>2014 Chesapeake Bay Agreement</a:t>
            </a:r>
            <a:r>
              <a:rPr lang="en-US" sz="3600" dirty="0" smtClean="0"/>
              <a:t/>
            </a:r>
            <a:br>
              <a:rPr lang="en-US" sz="3600" dirty="0" smtClean="0"/>
            </a:br>
            <a:endParaRPr lang="en-US" sz="3600" i="1" dirty="0"/>
          </a:p>
        </p:txBody>
      </p:sp>
      <p:sp>
        <p:nvSpPr>
          <p:cNvPr id="3" name="Content Placeholder 2"/>
          <p:cNvSpPr>
            <a:spLocks noGrp="1"/>
          </p:cNvSpPr>
          <p:nvPr>
            <p:ph sz="quarter" idx="1"/>
          </p:nvPr>
        </p:nvSpPr>
        <p:spPr>
          <a:xfrm>
            <a:off x="495300" y="2304365"/>
            <a:ext cx="8229600" cy="4389120"/>
          </a:xfrm>
        </p:spPr>
        <p:txBody>
          <a:bodyPr>
            <a:normAutofit fontScale="40000" lnSpcReduction="20000"/>
          </a:bodyPr>
          <a:lstStyle/>
          <a:p>
            <a:pPr marL="0" indent="0">
              <a:buNone/>
            </a:pPr>
            <a:r>
              <a:rPr lang="en-US" sz="4400" b="1" dirty="0" smtClean="0">
                <a:latin typeface="+mj-lt"/>
              </a:rPr>
              <a:t>GOAL:</a:t>
            </a:r>
            <a:r>
              <a:rPr lang="en-US" sz="4400" dirty="0" smtClean="0">
                <a:latin typeface="+mj-lt"/>
              </a:rPr>
              <a:t> Increase the resiliency of the Chesapeake Bay watershed, including its living resources, habitats, public infrastructure and communities, to withstand adverse impacts from changing environmental and climate conditions.</a:t>
            </a:r>
          </a:p>
          <a:p>
            <a:pPr>
              <a:buNone/>
            </a:pPr>
            <a:endParaRPr lang="en-US" sz="4400" dirty="0" smtClean="0">
              <a:latin typeface="+mj-lt"/>
            </a:endParaRPr>
          </a:p>
          <a:p>
            <a:pPr lvl="1"/>
            <a:r>
              <a:rPr lang="en-US" sz="4400" b="1" dirty="0" smtClean="0">
                <a:latin typeface="+mj-lt"/>
              </a:rPr>
              <a:t>Monitoring and Assessment Outcome:</a:t>
            </a:r>
            <a:r>
              <a:rPr lang="en-US" sz="4400" dirty="0" smtClean="0">
                <a:latin typeface="+mj-lt"/>
              </a:rPr>
              <a:t> Continually monitor and assess the trends and likely impacts of changing climatic and sea level conditions on the Chesapeake Bay ecosystem, including the effectiveness of restoration and protection policies, programs and projects.</a:t>
            </a:r>
          </a:p>
          <a:p>
            <a:pPr lvl="1">
              <a:buNone/>
            </a:pPr>
            <a:endParaRPr lang="en-US" sz="4400" dirty="0" smtClean="0">
              <a:latin typeface="+mj-lt"/>
            </a:endParaRPr>
          </a:p>
          <a:p>
            <a:pPr lvl="1"/>
            <a:r>
              <a:rPr lang="en-US" sz="4400" b="1" dirty="0" smtClean="0">
                <a:latin typeface="+mj-lt"/>
              </a:rPr>
              <a:t>Adaptation Outcome: </a:t>
            </a:r>
            <a:r>
              <a:rPr lang="en-US" sz="4400" dirty="0" smtClean="0">
                <a:latin typeface="+mj-lt"/>
              </a:rPr>
              <a:t>Continually pursue, design and construct restoration and protection projects to enhance the resiliency of Bay and aquatic ecosystems from the impacts of coastal erosion, coastal flooding, more intense and more frequent storms and sea level rise.</a:t>
            </a:r>
          </a:p>
          <a:p>
            <a:endParaRPr lang="en-US" dirty="0">
              <a:latin typeface="+mj-lt"/>
            </a:endParaRPr>
          </a:p>
        </p:txBody>
      </p:sp>
      <p:sp>
        <p:nvSpPr>
          <p:cNvPr id="5" name="TextBox 4"/>
          <p:cNvSpPr txBox="1"/>
          <p:nvPr/>
        </p:nvSpPr>
        <p:spPr>
          <a:xfrm>
            <a:off x="2057400" y="1658034"/>
            <a:ext cx="5105400" cy="646331"/>
          </a:xfrm>
          <a:prstGeom prst="rect">
            <a:avLst/>
          </a:prstGeom>
          <a:noFill/>
        </p:spPr>
        <p:txBody>
          <a:bodyPr wrap="square" rtlCol="0">
            <a:spAutoFit/>
          </a:bodyPr>
          <a:lstStyle/>
          <a:p>
            <a:r>
              <a:rPr lang="en-US" sz="3600" i="1" dirty="0">
                <a:solidFill>
                  <a:srgbClr val="8CADAE">
                    <a:shade val="75000"/>
                  </a:srgbClr>
                </a:solidFill>
                <a:ea typeface="+mj-ea"/>
                <a:cs typeface="+mj-cs"/>
              </a:rPr>
              <a:t>CLIMATE RESILIENCY</a:t>
            </a:r>
            <a:endParaRPr lang="en-US" dirty="0"/>
          </a:p>
        </p:txBody>
      </p:sp>
    </p:spTree>
    <p:extLst>
      <p:ext uri="{BB962C8B-B14F-4D97-AF65-F5344CB8AC3E}">
        <p14:creationId xmlns:p14="http://schemas.microsoft.com/office/powerpoint/2010/main" val="12913845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Don Boesch\Documents\Maryland\Climate Change Commission\S&amp;T Working Group\Report\PNGs for Don of all figures\Fig 4-6.png"/>
          <p:cNvPicPr>
            <a:picLocks noChangeAspect="1" noChangeArrowheads="1"/>
          </p:cNvPicPr>
          <p:nvPr/>
        </p:nvPicPr>
        <p:blipFill>
          <a:blip r:embed="rId3" cstate="print"/>
          <a:srcRect/>
          <a:stretch>
            <a:fillRect/>
          </a:stretch>
        </p:blipFill>
        <p:spPr bwMode="auto">
          <a:xfrm>
            <a:off x="4572000" y="1143000"/>
            <a:ext cx="3706813" cy="2159000"/>
          </a:xfrm>
          <a:prstGeom prst="rect">
            <a:avLst/>
          </a:prstGeom>
          <a:noFill/>
          <a:ln w="9525">
            <a:solidFill>
              <a:schemeClr val="tx1"/>
            </a:solidFill>
            <a:miter lim="800000"/>
            <a:headEnd/>
            <a:tailEnd/>
          </a:ln>
        </p:spPr>
      </p:pic>
      <p:sp>
        <p:nvSpPr>
          <p:cNvPr id="4101" name="TextBox 8"/>
          <p:cNvSpPr txBox="1">
            <a:spLocks noChangeArrowheads="1"/>
          </p:cNvSpPr>
          <p:nvPr/>
        </p:nvSpPr>
        <p:spPr bwMode="auto">
          <a:xfrm>
            <a:off x="3852571" y="3352800"/>
            <a:ext cx="5102808" cy="400110"/>
          </a:xfrm>
          <a:prstGeom prst="rect">
            <a:avLst/>
          </a:prstGeom>
          <a:noFill/>
          <a:ln w="9525">
            <a:noFill/>
            <a:miter lim="800000"/>
            <a:headEnd/>
            <a:tailEnd/>
          </a:ln>
        </p:spPr>
        <p:txBody>
          <a:bodyPr wrap="none">
            <a:spAutoFit/>
          </a:bodyPr>
          <a:lstStyle/>
          <a:p>
            <a:pPr algn="ctr"/>
            <a:r>
              <a:rPr lang="en-US" sz="2000" dirty="0">
                <a:latin typeface="Calibri" pitchFamily="34" charset="0"/>
              </a:rPr>
              <a:t>Chesapeake Bay has warmed by more than </a:t>
            </a:r>
            <a:r>
              <a:rPr lang="en-US" sz="2000" dirty="0" smtClean="0">
                <a:latin typeface="Calibri" pitchFamily="34" charset="0"/>
              </a:rPr>
              <a:t>2°F.</a:t>
            </a:r>
            <a:endParaRPr lang="en-US" sz="2000" dirty="0">
              <a:latin typeface="Calibri" pitchFamily="34" charset="0"/>
            </a:endParaRPr>
          </a:p>
        </p:txBody>
      </p:sp>
      <p:sp>
        <p:nvSpPr>
          <p:cNvPr id="4102" name="Rectangle 7"/>
          <p:cNvSpPr>
            <a:spLocks noChangeArrowheads="1"/>
          </p:cNvSpPr>
          <p:nvPr/>
        </p:nvSpPr>
        <p:spPr bwMode="auto">
          <a:xfrm>
            <a:off x="160283" y="6452476"/>
            <a:ext cx="4724400" cy="304800"/>
          </a:xfrm>
          <a:prstGeom prst="rect">
            <a:avLst/>
          </a:prstGeom>
          <a:noFill/>
          <a:ln w="9525">
            <a:noFill/>
            <a:miter lim="800000"/>
            <a:headEnd/>
            <a:tailEnd/>
          </a:ln>
        </p:spPr>
        <p:txBody>
          <a:bodyPr>
            <a:spAutoFit/>
          </a:bodyPr>
          <a:lstStyle/>
          <a:p>
            <a:r>
              <a:rPr lang="en-US" sz="1400" dirty="0">
                <a:latin typeface="+mj-lt"/>
              </a:rPr>
              <a:t>Source: www.umces.edu/climateimpacts/</a:t>
            </a:r>
          </a:p>
        </p:txBody>
      </p:sp>
      <p:sp>
        <p:nvSpPr>
          <p:cNvPr id="4103" name="Rectangle 9"/>
          <p:cNvSpPr>
            <a:spLocks noChangeArrowheads="1"/>
          </p:cNvSpPr>
          <p:nvPr/>
        </p:nvSpPr>
        <p:spPr bwMode="auto">
          <a:xfrm>
            <a:off x="381000" y="228600"/>
            <a:ext cx="8458200" cy="457200"/>
          </a:xfrm>
          <a:prstGeom prst="rect">
            <a:avLst/>
          </a:prstGeom>
          <a:noFill/>
          <a:ln w="9525">
            <a:noFill/>
            <a:miter lim="800000"/>
            <a:headEnd/>
            <a:tailEnd/>
          </a:ln>
        </p:spPr>
        <p:txBody>
          <a:bodyPr/>
          <a:lstStyle/>
          <a:p>
            <a:pPr marL="342900" indent="-342900" algn="ctr" eaLnBrk="1" hangingPunct="1">
              <a:lnSpc>
                <a:spcPct val="80000"/>
              </a:lnSpc>
              <a:spcBef>
                <a:spcPct val="20000"/>
              </a:spcBef>
            </a:pPr>
            <a:r>
              <a:rPr lang="en-US" sz="3200" b="1" dirty="0" smtClean="0">
                <a:solidFill>
                  <a:schemeClr val="tx2"/>
                </a:solidFill>
                <a:latin typeface="+mj-lt"/>
              </a:rPr>
              <a:t>Climate </a:t>
            </a:r>
            <a:r>
              <a:rPr lang="en-US" sz="3200" b="1" dirty="0">
                <a:solidFill>
                  <a:schemeClr val="tx2"/>
                </a:solidFill>
                <a:latin typeface="+mj-lt"/>
              </a:rPr>
              <a:t>Change:  </a:t>
            </a:r>
            <a:r>
              <a:rPr lang="en-US" sz="3200" b="1" dirty="0" smtClean="0">
                <a:solidFill>
                  <a:schemeClr val="tx2"/>
                </a:solidFill>
                <a:latin typeface="+mj-lt"/>
              </a:rPr>
              <a:t>A Shifting Backdrop</a:t>
            </a:r>
            <a:endParaRPr lang="en-US" sz="2400" b="1" dirty="0">
              <a:solidFill>
                <a:schemeClr val="tx2"/>
              </a:solidFill>
              <a:latin typeface="+mj-lt"/>
            </a:endParaRPr>
          </a:p>
        </p:txBody>
      </p:sp>
      <p:pic>
        <p:nvPicPr>
          <p:cNvPr id="4104" name="Picture 10" descr="chesapeake SLR rates"/>
          <p:cNvPicPr>
            <a:picLocks noChangeAspect="1" noChangeArrowheads="1"/>
          </p:cNvPicPr>
          <p:nvPr/>
        </p:nvPicPr>
        <p:blipFill>
          <a:blip r:embed="rId4" cstate="print"/>
          <a:srcRect/>
          <a:stretch>
            <a:fillRect/>
          </a:stretch>
        </p:blipFill>
        <p:spPr bwMode="auto">
          <a:xfrm>
            <a:off x="304800" y="1143000"/>
            <a:ext cx="3117850" cy="4038600"/>
          </a:xfrm>
          <a:prstGeom prst="rect">
            <a:avLst/>
          </a:prstGeom>
          <a:noFill/>
          <a:ln w="9525">
            <a:noFill/>
            <a:miter lim="800000"/>
            <a:headEnd/>
            <a:tailEnd/>
          </a:ln>
        </p:spPr>
      </p:pic>
      <p:sp>
        <p:nvSpPr>
          <p:cNvPr id="4105" name="Text Box 11"/>
          <p:cNvSpPr txBox="1">
            <a:spLocks noChangeArrowheads="1"/>
          </p:cNvSpPr>
          <p:nvPr/>
        </p:nvSpPr>
        <p:spPr bwMode="auto">
          <a:xfrm>
            <a:off x="304800" y="5181600"/>
            <a:ext cx="3016250" cy="1006475"/>
          </a:xfrm>
          <a:prstGeom prst="rect">
            <a:avLst/>
          </a:prstGeom>
          <a:noFill/>
          <a:ln w="9525">
            <a:noFill/>
            <a:miter lim="800000"/>
            <a:headEnd/>
            <a:tailEnd/>
          </a:ln>
        </p:spPr>
        <p:txBody>
          <a:bodyPr>
            <a:spAutoFit/>
          </a:bodyPr>
          <a:lstStyle/>
          <a:p>
            <a:pPr algn="ctr">
              <a:spcBef>
                <a:spcPct val="50000"/>
              </a:spcBef>
            </a:pPr>
            <a:r>
              <a:rPr lang="en-US" sz="2000" dirty="0">
                <a:latin typeface="Calibri" pitchFamily="34" charset="0"/>
              </a:rPr>
              <a:t>Sea level has risen approximately one-foot in the last </a:t>
            </a:r>
            <a:r>
              <a:rPr lang="en-US" sz="2000" dirty="0" smtClean="0">
                <a:latin typeface="Calibri" pitchFamily="34" charset="0"/>
              </a:rPr>
              <a:t>century.</a:t>
            </a:r>
            <a:endParaRPr lang="en-US" sz="2000" dirty="0">
              <a:latin typeface="Calibri" pitchFamily="34" charset="0"/>
            </a:endParaRPr>
          </a:p>
        </p:txBody>
      </p:sp>
      <p:pic>
        <p:nvPicPr>
          <p:cNvPr id="11" name="Picture 10" descr="A6EJqwZCQAA8Pzd.jpg"/>
          <p:cNvPicPr>
            <a:picLocks noChangeAspect="1"/>
          </p:cNvPicPr>
          <p:nvPr/>
        </p:nvPicPr>
        <p:blipFill>
          <a:blip r:embed="rId5" cstate="print"/>
          <a:stretch>
            <a:fillRect/>
          </a:stretch>
        </p:blipFill>
        <p:spPr>
          <a:xfrm>
            <a:off x="3733800" y="3886200"/>
            <a:ext cx="3048000" cy="2438400"/>
          </a:xfrm>
          <a:prstGeom prst="rect">
            <a:avLst/>
          </a:prstGeom>
          <a:ln w="9525">
            <a:solidFill>
              <a:schemeClr val="tx2"/>
            </a:solidFill>
          </a:ln>
        </p:spPr>
      </p:pic>
      <p:sp>
        <p:nvSpPr>
          <p:cNvPr id="9" name="TextBox 8"/>
          <p:cNvSpPr txBox="1"/>
          <p:nvPr/>
        </p:nvSpPr>
        <p:spPr>
          <a:xfrm>
            <a:off x="6705600" y="3962400"/>
            <a:ext cx="2286000" cy="2862322"/>
          </a:xfrm>
          <a:prstGeom prst="rect">
            <a:avLst/>
          </a:prstGeom>
          <a:noFill/>
        </p:spPr>
        <p:txBody>
          <a:bodyPr wrap="square" rtlCol="0">
            <a:spAutoFit/>
          </a:bodyPr>
          <a:lstStyle/>
          <a:p>
            <a:pPr algn="ctr"/>
            <a:r>
              <a:rPr lang="en-US" sz="2000" dirty="0" smtClean="0">
                <a:latin typeface="Calibri" pitchFamily="34" charset="0"/>
              </a:rPr>
              <a:t>Extreme Events, such as Hurricane  Sandy in 2012, foreshadow the Watersheds vulnerability to climate change impacts.</a:t>
            </a:r>
          </a:p>
          <a:p>
            <a:pPr algn="ctr"/>
            <a:endParaRPr lang="en-US" sz="2000" dirty="0">
              <a:latin typeface="Calibri" pitchFamily="34" charset="0"/>
            </a:endParaRPr>
          </a:p>
        </p:txBody>
      </p:sp>
    </p:spTree>
    <p:extLst>
      <p:ext uri="{BB962C8B-B14F-4D97-AF65-F5344CB8AC3E}">
        <p14:creationId xmlns:p14="http://schemas.microsoft.com/office/powerpoint/2010/main" val="231809624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367" y="-228600"/>
            <a:ext cx="8305800" cy="1143000"/>
          </a:xfrm>
        </p:spPr>
        <p:txBody>
          <a:bodyPr>
            <a:normAutofit/>
          </a:bodyPr>
          <a:lstStyle/>
          <a:p>
            <a:pPr algn="ctr"/>
            <a:r>
              <a:rPr lang="en-US" sz="3200" dirty="0" smtClean="0"/>
              <a:t>Chesapeake Bay 2017 Mid-Point Assessment</a:t>
            </a:r>
            <a:endParaRPr lang="en-US" sz="3200" dirty="0"/>
          </a:p>
        </p:txBody>
      </p:sp>
      <p:sp>
        <p:nvSpPr>
          <p:cNvPr id="8" name="TextBox 7"/>
          <p:cNvSpPr txBox="1"/>
          <p:nvPr/>
        </p:nvSpPr>
        <p:spPr>
          <a:xfrm>
            <a:off x="743827" y="2667000"/>
            <a:ext cx="8036477" cy="1015663"/>
          </a:xfrm>
          <a:prstGeom prst="rect">
            <a:avLst/>
          </a:prstGeom>
          <a:noFill/>
        </p:spPr>
        <p:txBody>
          <a:bodyPr wrap="square" rtlCol="0">
            <a:spAutoFit/>
          </a:bodyPr>
          <a:lstStyle/>
          <a:p>
            <a:r>
              <a:rPr lang="en-US" sz="2000" u="sng" dirty="0">
                <a:latin typeface="+mn-lt"/>
              </a:rPr>
              <a:t>Goal</a:t>
            </a:r>
            <a:r>
              <a:rPr lang="en-US" sz="2000" dirty="0">
                <a:latin typeface="+mn-lt"/>
              </a:rPr>
              <a:t>: Determine whether the implementation the CBP Partnership’s restoration strategies by 2025 will achieve water quality standards in the Bay. </a:t>
            </a:r>
          </a:p>
        </p:txBody>
      </p:sp>
      <p:sp>
        <p:nvSpPr>
          <p:cNvPr id="9" name="TextBox 8"/>
          <p:cNvSpPr txBox="1"/>
          <p:nvPr/>
        </p:nvSpPr>
        <p:spPr>
          <a:xfrm>
            <a:off x="808729" y="3807812"/>
            <a:ext cx="7802881" cy="707886"/>
          </a:xfrm>
          <a:prstGeom prst="rect">
            <a:avLst/>
          </a:prstGeom>
          <a:noFill/>
        </p:spPr>
        <p:txBody>
          <a:bodyPr wrap="square" rtlCol="0">
            <a:spAutoFit/>
          </a:bodyPr>
          <a:lstStyle/>
          <a:p>
            <a:r>
              <a:rPr lang="en-US" sz="2000" u="sng" dirty="0">
                <a:latin typeface="+mn-lt"/>
              </a:rPr>
              <a:t>Objective</a:t>
            </a:r>
            <a:r>
              <a:rPr lang="en-US" sz="2000" dirty="0">
                <a:latin typeface="+mn-lt"/>
              </a:rPr>
              <a:t>: Make this determination based on the best available science data, tools, BMPs, and lessons-learned.</a:t>
            </a:r>
          </a:p>
        </p:txBody>
      </p:sp>
      <p:sp>
        <p:nvSpPr>
          <p:cNvPr id="10" name="TextBox 9"/>
          <p:cNvSpPr txBox="1"/>
          <p:nvPr/>
        </p:nvSpPr>
        <p:spPr>
          <a:xfrm>
            <a:off x="226142" y="4876800"/>
            <a:ext cx="8686800" cy="1323439"/>
          </a:xfrm>
          <a:prstGeom prst="rect">
            <a:avLst/>
          </a:prstGeom>
          <a:noFill/>
        </p:spPr>
        <p:txBody>
          <a:bodyPr wrap="square" rtlCol="0">
            <a:spAutoFit/>
          </a:bodyPr>
          <a:lstStyle/>
          <a:p>
            <a:pPr algn="ctr"/>
            <a:r>
              <a:rPr lang="en-US" sz="2000" b="1" u="sng" dirty="0" smtClean="0">
                <a:latin typeface="+mn-lt"/>
              </a:rPr>
              <a:t>Commitment: Conduct </a:t>
            </a:r>
            <a:r>
              <a:rPr lang="en-US" sz="2000" b="1" u="sng" dirty="0">
                <a:latin typeface="+mn-lt"/>
              </a:rPr>
              <a:t>a more complete analysis of climate change effects on nitrogen, phosphorus, and sediment loads and allocations in time for the mid-course assessment of Chesapeake Bay TMDL progress in </a:t>
            </a:r>
            <a:r>
              <a:rPr lang="en-US" sz="2000" b="1" u="sng" dirty="0" smtClean="0">
                <a:latin typeface="+mn-lt"/>
              </a:rPr>
              <a:t>2017</a:t>
            </a:r>
            <a:r>
              <a:rPr lang="en-US" sz="2000" b="1" u="sng" dirty="0">
                <a:latin typeface="+mn-lt"/>
              </a:rPr>
              <a:t> </a:t>
            </a:r>
            <a:r>
              <a:rPr lang="en-US" sz="2000" b="1" u="sng" dirty="0" smtClean="0">
                <a:latin typeface="+mn-lt"/>
              </a:rPr>
              <a:t>(EO 13508)</a:t>
            </a:r>
            <a:endParaRPr lang="en-US" sz="2000" b="1" u="sng" dirty="0">
              <a:latin typeface="+mn-lt"/>
            </a:endParaRPr>
          </a:p>
        </p:txBody>
      </p:sp>
      <p:grpSp>
        <p:nvGrpSpPr>
          <p:cNvPr id="3" name="Group 2"/>
          <p:cNvGrpSpPr/>
          <p:nvPr/>
        </p:nvGrpSpPr>
        <p:grpSpPr>
          <a:xfrm>
            <a:off x="741681" y="1464220"/>
            <a:ext cx="8402319" cy="996001"/>
            <a:chOff x="660402" y="972235"/>
            <a:chExt cx="8402319" cy="996001"/>
          </a:xfrm>
        </p:grpSpPr>
        <p:cxnSp>
          <p:nvCxnSpPr>
            <p:cNvPr id="12" name="Straight Arrow Connector 11"/>
            <p:cNvCxnSpPr/>
            <p:nvPr/>
          </p:nvCxnSpPr>
          <p:spPr bwMode="auto">
            <a:xfrm flipV="1">
              <a:off x="1138086" y="1360378"/>
              <a:ext cx="6862916" cy="19665"/>
            </a:xfrm>
            <a:prstGeom prst="straightConnector1">
              <a:avLst/>
            </a:prstGeom>
            <a:solidFill>
              <a:schemeClr val="accent1"/>
            </a:solidFill>
            <a:ln w="38100" cap="flat" cmpd="sng" algn="ctr">
              <a:solidFill>
                <a:srgbClr val="FFC000"/>
              </a:solidFill>
              <a:prstDash val="solid"/>
              <a:round/>
              <a:headEnd type="oval" w="med" len="med"/>
              <a:tailEnd type="triangle" w="med" len="med"/>
            </a:ln>
            <a:effectLst/>
          </p:spPr>
        </p:cxnSp>
        <p:sp>
          <p:nvSpPr>
            <p:cNvPr id="13" name="TextBox 12"/>
            <p:cNvSpPr txBox="1"/>
            <p:nvPr/>
          </p:nvSpPr>
          <p:spPr>
            <a:xfrm>
              <a:off x="660402" y="1471485"/>
              <a:ext cx="1263487" cy="307777"/>
            </a:xfrm>
            <a:prstGeom prst="rect">
              <a:avLst/>
            </a:prstGeom>
            <a:noFill/>
          </p:spPr>
          <p:txBody>
            <a:bodyPr wrap="none" rtlCol="0">
              <a:spAutoFit/>
            </a:bodyPr>
            <a:lstStyle/>
            <a:p>
              <a:r>
                <a:rPr lang="en-US" b="1" dirty="0">
                  <a:solidFill>
                    <a:schemeClr val="tx2"/>
                  </a:solidFill>
                  <a:latin typeface="+mj-lt"/>
                </a:rPr>
                <a:t>2010 TMDL</a:t>
              </a:r>
            </a:p>
          </p:txBody>
        </p:sp>
        <p:sp>
          <p:nvSpPr>
            <p:cNvPr id="14" name="TextBox 13"/>
            <p:cNvSpPr txBox="1"/>
            <p:nvPr/>
          </p:nvSpPr>
          <p:spPr>
            <a:xfrm>
              <a:off x="6939281" y="1445016"/>
              <a:ext cx="2123440" cy="523220"/>
            </a:xfrm>
            <a:prstGeom prst="rect">
              <a:avLst/>
            </a:prstGeom>
            <a:noFill/>
          </p:spPr>
          <p:txBody>
            <a:bodyPr wrap="square" rtlCol="0">
              <a:spAutoFit/>
            </a:bodyPr>
            <a:lstStyle/>
            <a:p>
              <a:pPr algn="ctr"/>
              <a:r>
                <a:rPr lang="en-US" b="1" dirty="0">
                  <a:solidFill>
                    <a:schemeClr val="tx2"/>
                  </a:solidFill>
                  <a:latin typeface="+mj-lt"/>
                </a:rPr>
                <a:t>2025 All Practices Implemented</a:t>
              </a:r>
            </a:p>
          </p:txBody>
        </p:sp>
        <p:cxnSp>
          <p:nvCxnSpPr>
            <p:cNvPr id="16" name="Straight Arrow Connector 15"/>
            <p:cNvCxnSpPr/>
            <p:nvPr/>
          </p:nvCxnSpPr>
          <p:spPr bwMode="auto">
            <a:xfrm>
              <a:off x="4488263" y="972235"/>
              <a:ext cx="0" cy="388140"/>
            </a:xfrm>
            <a:prstGeom prst="straightConnector1">
              <a:avLst/>
            </a:prstGeom>
            <a:solidFill>
              <a:schemeClr val="accent1"/>
            </a:solidFill>
            <a:ln w="38100" cap="flat" cmpd="sng" algn="ctr">
              <a:solidFill>
                <a:srgbClr val="FFC000"/>
              </a:solidFill>
              <a:prstDash val="solid"/>
              <a:round/>
              <a:headEnd type="none" w="med" len="med"/>
              <a:tailEnd type="triangle"/>
            </a:ln>
            <a:effectLst/>
          </p:spPr>
        </p:cxnSp>
      </p:grpSp>
    </p:spTree>
    <p:extLst>
      <p:ext uri="{BB962C8B-B14F-4D97-AF65-F5344CB8AC3E}">
        <p14:creationId xmlns:p14="http://schemas.microsoft.com/office/powerpoint/2010/main" val="1571412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noAutofit/>
          </a:bodyPr>
          <a:lstStyle/>
          <a:p>
            <a:pPr algn="ctr"/>
            <a:r>
              <a:rPr lang="en-US" sz="2800" b="1" dirty="0" smtClean="0"/>
              <a:t>Climate Change &amp; the TMDL</a:t>
            </a:r>
            <a:br>
              <a:rPr lang="en-US" sz="2800" b="1" dirty="0" smtClean="0"/>
            </a:br>
            <a:r>
              <a:rPr lang="en-US" sz="2800" b="1" dirty="0" smtClean="0"/>
              <a:t>Mid-Point Assessment</a:t>
            </a:r>
            <a:endParaRPr lang="en-US" sz="2800" dirty="0"/>
          </a:p>
        </p:txBody>
      </p:sp>
      <p:sp>
        <p:nvSpPr>
          <p:cNvPr id="3" name="Content Placeholder 2"/>
          <p:cNvSpPr>
            <a:spLocks noGrp="1"/>
          </p:cNvSpPr>
          <p:nvPr>
            <p:ph sz="half" idx="1"/>
          </p:nvPr>
        </p:nvSpPr>
        <p:spPr>
          <a:xfrm>
            <a:off x="381000" y="1524000"/>
            <a:ext cx="3962400" cy="4739640"/>
          </a:xfrm>
        </p:spPr>
        <p:txBody>
          <a:bodyPr>
            <a:normAutofit fontScale="25000" lnSpcReduction="20000"/>
          </a:bodyPr>
          <a:lstStyle/>
          <a:p>
            <a:r>
              <a:rPr lang="en-US" sz="8000" dirty="0" smtClean="0"/>
              <a:t>Assess how  climate change may affect  current water quality standards (i.e., nutrient and sediment source loads over time and attainment )</a:t>
            </a:r>
          </a:p>
          <a:p>
            <a:pPr lvl="1"/>
            <a:r>
              <a:rPr lang="en-US" sz="8000" dirty="0" smtClean="0"/>
              <a:t>Precipitation change (increased volume and intensity)</a:t>
            </a:r>
          </a:p>
          <a:p>
            <a:pPr lvl="1"/>
            <a:r>
              <a:rPr lang="en-US" sz="8000" dirty="0" smtClean="0"/>
              <a:t>Temperature increase (air and water)</a:t>
            </a:r>
          </a:p>
          <a:p>
            <a:pPr lvl="1"/>
            <a:r>
              <a:rPr lang="en-US" sz="8000" dirty="0" smtClean="0"/>
              <a:t>Sea level rise (hydrodynamics and impacts to beneficial resources (i.e., wetlands)</a:t>
            </a:r>
          </a:p>
          <a:p>
            <a:pPr lvl="1"/>
            <a:endParaRPr lang="en-US" sz="8000" dirty="0" smtClean="0"/>
          </a:p>
          <a:p>
            <a:endParaRPr lang="en-US" sz="6400" dirty="0" smtClean="0"/>
          </a:p>
        </p:txBody>
      </p:sp>
      <p:sp>
        <p:nvSpPr>
          <p:cNvPr id="4" name="Content Placeholder 3"/>
          <p:cNvSpPr>
            <a:spLocks noGrp="1"/>
          </p:cNvSpPr>
          <p:nvPr>
            <p:ph sz="half" idx="2"/>
          </p:nvPr>
        </p:nvSpPr>
        <p:spPr>
          <a:xfrm>
            <a:off x="4724400" y="1447800"/>
            <a:ext cx="4191000" cy="5029200"/>
          </a:xfrm>
        </p:spPr>
        <p:txBody>
          <a:bodyPr>
            <a:normAutofit fontScale="25000" lnSpcReduction="20000"/>
          </a:bodyPr>
          <a:lstStyle/>
          <a:p>
            <a:endParaRPr lang="en-US" dirty="0" smtClean="0"/>
          </a:p>
          <a:p>
            <a:r>
              <a:rPr lang="en-US" sz="8000" dirty="0"/>
              <a:t>Evaluate climate impacts on the effectiveness of existing water quality BMPs over time</a:t>
            </a:r>
          </a:p>
          <a:p>
            <a:pPr lvl="2"/>
            <a:endParaRPr lang="en-US" sz="8000" dirty="0"/>
          </a:p>
          <a:p>
            <a:r>
              <a:rPr lang="en-US" sz="8000" dirty="0" smtClean="0"/>
              <a:t>Seek opportunities to prioritize BMP’s with </a:t>
            </a:r>
            <a:r>
              <a:rPr lang="en-US" sz="8000" dirty="0"/>
              <a:t>ancillary “climate resilience” benefits </a:t>
            </a:r>
            <a:endParaRPr lang="en-US" sz="8000" dirty="0" smtClean="0"/>
          </a:p>
          <a:p>
            <a:endParaRPr lang="en-US" sz="8000" dirty="0"/>
          </a:p>
          <a:p>
            <a:r>
              <a:rPr lang="en-US" sz="8000" dirty="0"/>
              <a:t>Explore policy response options to </a:t>
            </a:r>
            <a:r>
              <a:rPr lang="en-US" sz="8000" dirty="0" smtClean="0"/>
              <a:t>address </a:t>
            </a:r>
            <a:r>
              <a:rPr lang="en-US" sz="8000" dirty="0"/>
              <a:t>projected climate-related changes in water quality standards </a:t>
            </a:r>
          </a:p>
          <a:p>
            <a:endParaRPr lang="en-US" sz="8000" dirty="0"/>
          </a:p>
          <a:p>
            <a:pPr lvl="1"/>
            <a:endParaRPr lang="en-US" sz="2800" dirty="0"/>
          </a:p>
        </p:txBody>
      </p:sp>
    </p:spTree>
    <p:extLst>
      <p:ext uri="{BB962C8B-B14F-4D97-AF65-F5344CB8AC3E}">
        <p14:creationId xmlns:p14="http://schemas.microsoft.com/office/powerpoint/2010/main" val="916194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604"/>
        <p:cNvGrpSpPr/>
        <p:nvPr/>
      </p:nvGrpSpPr>
      <p:grpSpPr>
        <a:xfrm>
          <a:off x="0" y="0"/>
          <a:ext cx="0" cy="0"/>
          <a:chOff x="0" y="0"/>
          <a:chExt cx="0" cy="0"/>
        </a:xfrm>
      </p:grpSpPr>
      <p:grpSp>
        <p:nvGrpSpPr>
          <p:cNvPr id="2" name="Group 1"/>
          <p:cNvGrpSpPr/>
          <p:nvPr/>
        </p:nvGrpSpPr>
        <p:grpSpPr>
          <a:xfrm>
            <a:off x="730045" y="1327353"/>
            <a:ext cx="7377900" cy="5100916"/>
            <a:chOff x="730045" y="1327353"/>
            <a:chExt cx="7377900" cy="5100916"/>
          </a:xfrm>
        </p:grpSpPr>
        <p:graphicFrame>
          <p:nvGraphicFramePr>
            <p:cNvPr id="605" name="Shape 605"/>
            <p:cNvGraphicFramePr/>
            <p:nvPr>
              <p:extLst>
                <p:ext uri="{D42A27DB-BD31-4B8C-83A1-F6EECF244321}">
                  <p14:modId xmlns:p14="http://schemas.microsoft.com/office/powerpoint/2010/main" val="433468560"/>
                </p:ext>
              </p:extLst>
            </p:nvPr>
          </p:nvGraphicFramePr>
          <p:xfrm>
            <a:off x="730045" y="1327353"/>
            <a:ext cx="7377900" cy="5100916"/>
          </p:xfrm>
          <a:graphic>
            <a:graphicData uri="http://schemas.openxmlformats.org/drawingml/2006/table">
              <a:tbl>
                <a:tblPr firstRow="1" firstCol="1" bandRow="1">
                  <a:noFill/>
                  <a:tableStyleId>{5774A231-9988-4A4F-AC45-CC228E1E7DB5}</a:tableStyleId>
                </a:tblPr>
                <a:tblGrid>
                  <a:gridCol w="3688950">
                    <a:extLst>
                      <a:ext uri="{9D8B030D-6E8A-4147-A177-3AD203B41FA5}">
                        <a16:colId xmlns="" xmlns:a16="http://schemas.microsoft.com/office/drawing/2014/main" val="20000"/>
                      </a:ext>
                    </a:extLst>
                  </a:gridCol>
                  <a:gridCol w="3688950">
                    <a:extLst>
                      <a:ext uri="{9D8B030D-6E8A-4147-A177-3AD203B41FA5}">
                        <a16:colId xmlns="" xmlns:a16="http://schemas.microsoft.com/office/drawing/2014/main" val="20001"/>
                      </a:ext>
                    </a:extLst>
                  </a:gridCol>
                </a:tblGrid>
                <a:tr h="833300">
                  <a:tc>
                    <a:txBody>
                      <a:bodyPr/>
                      <a:lstStyle/>
                      <a:p>
                        <a:pPr marL="0" marR="0" lvl="0" indent="0" algn="l" rtl="0">
                          <a:lnSpc>
                            <a:spcPct val="115000"/>
                          </a:lnSpc>
                          <a:spcBef>
                            <a:spcPts val="0"/>
                          </a:spcBef>
                          <a:spcAft>
                            <a:spcPts val="0"/>
                          </a:spcAft>
                          <a:buSzPct val="25000"/>
                          <a:buNone/>
                        </a:pPr>
                        <a:r>
                          <a:rPr lang="en-US" sz="2400" u="none" strike="noStrike" cap="none" dirty="0"/>
                          <a:t>Quantitative/Most Comprehensive</a:t>
                        </a:r>
                      </a:p>
                    </a:txBody>
                    <a:tcPr marL="51425" marR="51425" marT="0" marB="0"/>
                  </a:tc>
                  <a:tc>
                    <a:txBody>
                      <a:bodyPr/>
                      <a:lstStyle/>
                      <a:p>
                        <a:pPr marL="0" marR="0" lvl="0" indent="0" algn="l" rtl="0">
                          <a:lnSpc>
                            <a:spcPct val="115000"/>
                          </a:lnSpc>
                          <a:spcBef>
                            <a:spcPts val="0"/>
                          </a:spcBef>
                          <a:spcAft>
                            <a:spcPts val="0"/>
                          </a:spcAft>
                          <a:buSzPct val="25000"/>
                          <a:buNone/>
                        </a:pPr>
                        <a:r>
                          <a:rPr lang="en-US" sz="2400" u="none" strike="noStrike" cap="none"/>
                          <a:t>Qualitative/</a:t>
                        </a:r>
                      </a:p>
                      <a:p>
                        <a:pPr marL="0" marR="0" lvl="0" indent="0" algn="l" rtl="0">
                          <a:lnSpc>
                            <a:spcPct val="115000"/>
                          </a:lnSpc>
                          <a:spcBef>
                            <a:spcPts val="0"/>
                          </a:spcBef>
                          <a:spcAft>
                            <a:spcPts val="0"/>
                          </a:spcAft>
                          <a:buSzPct val="25000"/>
                          <a:buNone/>
                        </a:pPr>
                        <a:r>
                          <a:rPr lang="en-US" sz="2400" u="none" strike="noStrike" cap="none"/>
                          <a:t>Comprehensive</a:t>
                        </a:r>
                      </a:p>
                    </a:txBody>
                    <a:tcPr marL="51425" marR="51425" marT="0" marB="0"/>
                  </a:tc>
                  <a:extLst>
                    <a:ext uri="{0D108BD9-81ED-4DB2-BD59-A6C34878D82A}">
                      <a16:rowId xmlns="" xmlns:a16="http://schemas.microsoft.com/office/drawing/2014/main" val="10000"/>
                    </a:ext>
                  </a:extLst>
                </a:tr>
                <a:tr h="1659175">
                  <a:tc>
                    <a:txBody>
                      <a:bodyPr/>
                      <a:lstStyle/>
                      <a:p>
                        <a:pPr marL="0" marR="0" lvl="0" indent="0" algn="l" rtl="0">
                          <a:lnSpc>
                            <a:spcPct val="115000"/>
                          </a:lnSpc>
                          <a:spcBef>
                            <a:spcPts val="0"/>
                          </a:spcBef>
                          <a:spcAft>
                            <a:spcPts val="0"/>
                          </a:spcAft>
                          <a:buSzPct val="25000"/>
                          <a:buNone/>
                        </a:pPr>
                        <a:endParaRPr sz="1100" u="none" strike="noStrike" cap="none">
                          <a:solidFill>
                            <a:srgbClr val="000000"/>
                          </a:solidFill>
                          <a:latin typeface="Calibri"/>
                          <a:ea typeface="Calibri"/>
                          <a:cs typeface="Calibri"/>
                          <a:sym typeface="Calibri"/>
                        </a:endParaRPr>
                      </a:p>
                    </a:txBody>
                    <a:tcPr marL="51425" marR="51425" marT="0" marB="0">
                      <a:solidFill>
                        <a:srgbClr val="E7EEE7"/>
                      </a:solidFill>
                    </a:tcPr>
                  </a:tc>
                  <a:tc>
                    <a:txBody>
                      <a:bodyPr/>
                      <a:lstStyle/>
                      <a:p>
                        <a:pPr marL="0" marR="0" lvl="0" indent="0" algn="l" rtl="0">
                          <a:lnSpc>
                            <a:spcPct val="115000"/>
                          </a:lnSpc>
                          <a:spcBef>
                            <a:spcPts val="0"/>
                          </a:spcBef>
                          <a:spcAft>
                            <a:spcPts val="0"/>
                          </a:spcAft>
                          <a:buSzPct val="25000"/>
                          <a:buNone/>
                        </a:pPr>
                        <a:endParaRPr sz="1100" u="none" strike="noStrike" cap="none">
                          <a:solidFill>
                            <a:srgbClr val="000000"/>
                          </a:solidFill>
                          <a:latin typeface="Calibri"/>
                          <a:ea typeface="Calibri"/>
                          <a:cs typeface="Calibri"/>
                          <a:sym typeface="Calibri"/>
                        </a:endParaRPr>
                      </a:p>
                    </a:txBody>
                    <a:tcPr marL="51425" marR="51425" marT="0" marB="0">
                      <a:solidFill>
                        <a:srgbClr val="E7EEE7"/>
                      </a:solidFill>
                    </a:tcPr>
                  </a:tc>
                  <a:extLst>
                    <a:ext uri="{0D108BD9-81ED-4DB2-BD59-A6C34878D82A}">
                      <a16:rowId xmlns="" xmlns:a16="http://schemas.microsoft.com/office/drawing/2014/main" val="10001"/>
                    </a:ext>
                  </a:extLst>
                </a:tr>
                <a:tr h="706200">
                  <a:tc>
                    <a:txBody>
                      <a:bodyPr/>
                      <a:lstStyle/>
                      <a:p>
                        <a:pPr marL="0" marR="0" lvl="0" indent="0" algn="l" rtl="0">
                          <a:lnSpc>
                            <a:spcPct val="115000"/>
                          </a:lnSpc>
                          <a:spcBef>
                            <a:spcPts val="0"/>
                          </a:spcBef>
                          <a:spcAft>
                            <a:spcPts val="0"/>
                          </a:spcAft>
                          <a:buSzPct val="25000"/>
                          <a:buNone/>
                        </a:pPr>
                        <a:r>
                          <a:rPr lang="en-US" sz="2400" u="none" strike="noStrike" cap="none" dirty="0"/>
                          <a:t>Quantitative/</a:t>
                        </a:r>
                      </a:p>
                      <a:p>
                        <a:pPr marL="0" marR="0" lvl="0" indent="0" algn="l" rtl="0">
                          <a:lnSpc>
                            <a:spcPct val="115000"/>
                          </a:lnSpc>
                          <a:spcBef>
                            <a:spcPts val="0"/>
                          </a:spcBef>
                          <a:spcAft>
                            <a:spcPts val="0"/>
                          </a:spcAft>
                          <a:buSzPct val="25000"/>
                          <a:buNone/>
                        </a:pPr>
                        <a:r>
                          <a:rPr lang="en-US" sz="2400" u="none" strike="noStrike" cap="none" dirty="0"/>
                          <a:t>Comprehensive</a:t>
                        </a:r>
                      </a:p>
                    </a:txBody>
                    <a:tcPr marL="51425" marR="51425" marT="0" marB="0"/>
                  </a:tc>
                  <a:tc>
                    <a:txBody>
                      <a:bodyPr/>
                      <a:lstStyle/>
                      <a:p>
                        <a:pPr marL="0" marR="0" lvl="0" indent="0" algn="l" rtl="0">
                          <a:lnSpc>
                            <a:spcPct val="115000"/>
                          </a:lnSpc>
                          <a:spcBef>
                            <a:spcPts val="0"/>
                          </a:spcBef>
                          <a:spcAft>
                            <a:spcPts val="0"/>
                          </a:spcAft>
                          <a:buSzPct val="25000"/>
                          <a:buNone/>
                        </a:pPr>
                        <a:r>
                          <a:rPr lang="en-US" sz="2400" b="1" u="none" strike="noStrike" cap="none">
                            <a:solidFill>
                              <a:schemeClr val="lt1"/>
                            </a:solidFill>
                          </a:rPr>
                          <a:t>Qualitative/</a:t>
                        </a:r>
                      </a:p>
                      <a:p>
                        <a:pPr marL="0" marR="0" lvl="0" indent="0" algn="l" rtl="0">
                          <a:lnSpc>
                            <a:spcPct val="115000"/>
                          </a:lnSpc>
                          <a:spcBef>
                            <a:spcPts val="0"/>
                          </a:spcBef>
                          <a:spcAft>
                            <a:spcPts val="0"/>
                          </a:spcAft>
                          <a:buSzPct val="25000"/>
                          <a:buNone/>
                        </a:pPr>
                        <a:r>
                          <a:rPr lang="en-US" sz="2400" b="1" u="none" strike="noStrike" cap="none">
                            <a:solidFill>
                              <a:schemeClr val="lt1"/>
                            </a:solidFill>
                          </a:rPr>
                          <a:t>Least Comprehensive </a:t>
                        </a:r>
                      </a:p>
                    </a:txBody>
                    <a:tcPr marL="51425" marR="51425" marT="0" marB="0">
                      <a:solidFill>
                        <a:schemeClr val="accent1"/>
                      </a:solidFill>
                    </a:tcPr>
                  </a:tc>
                  <a:extLst>
                    <a:ext uri="{0D108BD9-81ED-4DB2-BD59-A6C34878D82A}">
                      <a16:rowId xmlns="" xmlns:a16="http://schemas.microsoft.com/office/drawing/2014/main" val="10002"/>
                    </a:ext>
                  </a:extLst>
                </a:tr>
                <a:tr h="1801800">
                  <a:tc>
                    <a:txBody>
                      <a:bodyPr/>
                      <a:lstStyle/>
                      <a:p>
                        <a:pPr marL="0" marR="0" lvl="0" indent="0" algn="l" rtl="0">
                          <a:lnSpc>
                            <a:spcPct val="115000"/>
                          </a:lnSpc>
                          <a:spcBef>
                            <a:spcPts val="0"/>
                          </a:spcBef>
                          <a:spcAft>
                            <a:spcPts val="0"/>
                          </a:spcAft>
                          <a:buSzPct val="25000"/>
                          <a:buNone/>
                        </a:pPr>
                        <a:r>
                          <a:rPr lang="en-US" sz="1100" u="none" strike="noStrike" cap="none"/>
                          <a:t> </a:t>
                        </a:r>
                      </a:p>
                    </a:txBody>
                    <a:tcPr marL="51425" marR="51425" marT="0" marB="0">
                      <a:solidFill>
                        <a:srgbClr val="E7EEE7"/>
                      </a:solidFill>
                    </a:tcPr>
                  </a:tc>
                  <a:tc>
                    <a:txBody>
                      <a:bodyPr/>
                      <a:lstStyle/>
                      <a:p>
                        <a:pPr marL="0" marR="0" lvl="0" indent="0" algn="l" rtl="0">
                          <a:lnSpc>
                            <a:spcPct val="115000"/>
                          </a:lnSpc>
                          <a:spcBef>
                            <a:spcPts val="0"/>
                          </a:spcBef>
                          <a:spcAft>
                            <a:spcPts val="0"/>
                          </a:spcAft>
                          <a:buSzPct val="25000"/>
                          <a:buNone/>
                        </a:pPr>
                        <a:endParaRPr sz="1100" u="none" strike="noStrike" cap="none" dirty="0">
                          <a:solidFill>
                            <a:srgbClr val="000000"/>
                          </a:solidFill>
                          <a:latin typeface="Calibri"/>
                          <a:ea typeface="Calibri"/>
                          <a:cs typeface="Calibri"/>
                          <a:sym typeface="Calibri"/>
                        </a:endParaRPr>
                      </a:p>
                    </a:txBody>
                    <a:tcPr marL="51425" marR="51425" marT="0" marB="0">
                      <a:solidFill>
                        <a:srgbClr val="E7EEE7"/>
                      </a:solidFill>
                    </a:tcPr>
                  </a:tc>
                  <a:extLst>
                    <a:ext uri="{0D108BD9-81ED-4DB2-BD59-A6C34878D82A}">
                      <a16:rowId xmlns="" xmlns:a16="http://schemas.microsoft.com/office/drawing/2014/main" val="10003"/>
                    </a:ext>
                  </a:extLst>
                </a:tr>
              </a:tbl>
            </a:graphicData>
          </a:graphic>
        </p:graphicFrame>
        <p:grpSp>
          <p:nvGrpSpPr>
            <p:cNvPr id="606" name="Shape 606"/>
            <p:cNvGrpSpPr/>
            <p:nvPr/>
          </p:nvGrpSpPr>
          <p:grpSpPr>
            <a:xfrm>
              <a:off x="1074794" y="2330242"/>
              <a:ext cx="1183558" cy="1356851"/>
              <a:chOff x="1459482" y="2330241"/>
              <a:chExt cx="1578076" cy="1356851"/>
            </a:xfrm>
          </p:grpSpPr>
          <p:sp>
            <p:nvSpPr>
              <p:cNvPr id="607" name="Shape 607"/>
              <p:cNvSpPr/>
              <p:nvPr/>
            </p:nvSpPr>
            <p:spPr>
              <a:xfrm>
                <a:off x="1459482" y="2330241"/>
                <a:ext cx="1578076" cy="1356851"/>
              </a:xfrm>
              <a:prstGeom prst="roundRect">
                <a:avLst>
                  <a:gd name="adj" fmla="val 16667"/>
                </a:avLst>
              </a:prstGeom>
              <a:solidFill>
                <a:schemeClr val="accent4"/>
              </a:solidFill>
              <a:ln w="11425" cap="flat" cmpd="sng">
                <a:solidFill>
                  <a:srgbClr val="986935"/>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608" name="Shape 608"/>
              <p:cNvSpPr txBox="1"/>
              <p:nvPr/>
            </p:nvSpPr>
            <p:spPr>
              <a:xfrm>
                <a:off x="1577770" y="2531611"/>
                <a:ext cx="1341493" cy="646331"/>
              </a:xfrm>
              <a:prstGeom prst="rect">
                <a:avLst/>
              </a:prstGeom>
              <a:solidFill>
                <a:schemeClr val="accent4"/>
              </a:solidFill>
              <a:ln>
                <a:noFill/>
              </a:ln>
            </p:spPr>
            <p:txBody>
              <a:bodyPr lIns="91425" tIns="45700" rIns="91425" bIns="45700" anchor="t" anchorCtr="0">
                <a:noAutofit/>
              </a:bodyPr>
              <a:lstStyle/>
              <a:p>
                <a:pPr marL="0" marR="0" lvl="0" indent="0" algn="ctr" rtl="0">
                  <a:spcBef>
                    <a:spcPts val="0"/>
                  </a:spcBef>
                  <a:buSzPct val="25000"/>
                  <a:buNone/>
                </a:pPr>
                <a:r>
                  <a:rPr lang="en-US" sz="1200" b="1">
                    <a:solidFill>
                      <a:schemeClr val="dk1"/>
                    </a:solidFill>
                    <a:latin typeface="Georgia"/>
                    <a:ea typeface="Georgia"/>
                    <a:cs typeface="Georgia"/>
                    <a:sym typeface="Georgia"/>
                  </a:rPr>
                  <a:t>Option 1: </a:t>
                </a:r>
              </a:p>
              <a:p>
                <a:pPr marL="0" marR="0" lvl="0" indent="0" algn="ctr" rtl="0">
                  <a:spcBef>
                    <a:spcPts val="0"/>
                  </a:spcBef>
                  <a:buSzPct val="25000"/>
                  <a:buNone/>
                </a:pPr>
                <a:r>
                  <a:rPr lang="en-US" sz="1200">
                    <a:solidFill>
                      <a:schemeClr val="dk1"/>
                    </a:solidFill>
                    <a:latin typeface="Georgia"/>
                    <a:ea typeface="Georgia"/>
                    <a:cs typeface="Georgia"/>
                    <a:sym typeface="Georgia"/>
                  </a:rPr>
                  <a:t>Assimilative Capacity</a:t>
                </a:r>
              </a:p>
            </p:txBody>
          </p:sp>
        </p:grpSp>
        <p:grpSp>
          <p:nvGrpSpPr>
            <p:cNvPr id="609" name="Shape 609"/>
            <p:cNvGrpSpPr/>
            <p:nvPr/>
          </p:nvGrpSpPr>
          <p:grpSpPr>
            <a:xfrm>
              <a:off x="2742284" y="2330241"/>
              <a:ext cx="1183558" cy="1356851"/>
              <a:chOff x="3925533" y="2330241"/>
              <a:chExt cx="1578076" cy="1356851"/>
            </a:xfrm>
          </p:grpSpPr>
          <p:sp>
            <p:nvSpPr>
              <p:cNvPr id="610" name="Shape 610"/>
              <p:cNvSpPr/>
              <p:nvPr/>
            </p:nvSpPr>
            <p:spPr>
              <a:xfrm>
                <a:off x="3925533" y="2330241"/>
                <a:ext cx="1578076" cy="1356851"/>
              </a:xfrm>
              <a:prstGeom prst="roundRect">
                <a:avLst>
                  <a:gd name="adj" fmla="val 16667"/>
                </a:avLst>
              </a:prstGeom>
              <a:solidFill>
                <a:schemeClr val="accent4"/>
              </a:solidFill>
              <a:ln w="11425" cap="flat" cmpd="sng">
                <a:solidFill>
                  <a:srgbClr val="986935"/>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611" name="Shape 611"/>
              <p:cNvSpPr txBox="1"/>
              <p:nvPr/>
            </p:nvSpPr>
            <p:spPr>
              <a:xfrm>
                <a:off x="4043823" y="2531613"/>
                <a:ext cx="1341493" cy="646331"/>
              </a:xfrm>
              <a:prstGeom prst="rect">
                <a:avLst/>
              </a:prstGeom>
              <a:solidFill>
                <a:schemeClr val="accent4"/>
              </a:solidFill>
              <a:ln>
                <a:noFill/>
              </a:ln>
            </p:spPr>
            <p:txBody>
              <a:bodyPr lIns="91425" tIns="45700" rIns="91425" bIns="45700" anchor="t" anchorCtr="0">
                <a:noAutofit/>
              </a:bodyPr>
              <a:lstStyle/>
              <a:p>
                <a:pPr marL="0" marR="0" lvl="0" indent="0" algn="ctr" rtl="0">
                  <a:spcBef>
                    <a:spcPts val="0"/>
                  </a:spcBef>
                  <a:buSzPct val="25000"/>
                  <a:buNone/>
                </a:pPr>
                <a:r>
                  <a:rPr lang="en-US" sz="1200" b="1">
                    <a:solidFill>
                      <a:schemeClr val="dk1"/>
                    </a:solidFill>
                    <a:latin typeface="Georgia"/>
                    <a:ea typeface="Georgia"/>
                    <a:cs typeface="Georgia"/>
                    <a:sym typeface="Georgia"/>
                  </a:rPr>
                  <a:t>Option 2:</a:t>
                </a:r>
              </a:p>
              <a:p>
                <a:pPr marL="0" marR="0" lvl="0" indent="0" algn="ctr" rtl="0">
                  <a:spcBef>
                    <a:spcPts val="0"/>
                  </a:spcBef>
                  <a:buSzPct val="25000"/>
                  <a:buNone/>
                </a:pPr>
                <a:r>
                  <a:rPr lang="en-US" sz="1200" b="1">
                    <a:solidFill>
                      <a:schemeClr val="dk1"/>
                    </a:solidFill>
                    <a:latin typeface="Georgia"/>
                    <a:ea typeface="Georgia"/>
                    <a:cs typeface="Georgia"/>
                    <a:sym typeface="Georgia"/>
                  </a:rPr>
                  <a:t> </a:t>
                </a:r>
                <a:r>
                  <a:rPr lang="en-US" sz="1200">
                    <a:solidFill>
                      <a:schemeClr val="dk1"/>
                    </a:solidFill>
                    <a:latin typeface="Georgia"/>
                    <a:ea typeface="Georgia"/>
                    <a:cs typeface="Georgia"/>
                    <a:sym typeface="Georgia"/>
                  </a:rPr>
                  <a:t>Base Conditions</a:t>
                </a:r>
              </a:p>
            </p:txBody>
          </p:sp>
        </p:grpSp>
        <p:grpSp>
          <p:nvGrpSpPr>
            <p:cNvPr id="612" name="Shape 612"/>
            <p:cNvGrpSpPr/>
            <p:nvPr/>
          </p:nvGrpSpPr>
          <p:grpSpPr>
            <a:xfrm>
              <a:off x="5638800" y="4758608"/>
              <a:ext cx="1183558" cy="1356851"/>
              <a:chOff x="5891980" y="4729310"/>
              <a:chExt cx="1578077" cy="1356851"/>
            </a:xfrm>
          </p:grpSpPr>
          <p:sp>
            <p:nvSpPr>
              <p:cNvPr id="613" name="Shape 613"/>
              <p:cNvSpPr/>
              <p:nvPr/>
            </p:nvSpPr>
            <p:spPr>
              <a:xfrm>
                <a:off x="5891980" y="4729310"/>
                <a:ext cx="1578076" cy="1356851"/>
              </a:xfrm>
              <a:prstGeom prst="roundRect">
                <a:avLst>
                  <a:gd name="adj" fmla="val 16667"/>
                </a:avLst>
              </a:prstGeom>
              <a:solidFill>
                <a:schemeClr val="accent4"/>
              </a:solidFill>
              <a:ln w="11425" cap="flat" cmpd="sng">
                <a:solidFill>
                  <a:srgbClr val="986935"/>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614" name="Shape 614"/>
              <p:cNvSpPr txBox="1"/>
              <p:nvPr/>
            </p:nvSpPr>
            <p:spPr>
              <a:xfrm>
                <a:off x="5891982" y="4930676"/>
                <a:ext cx="1578076" cy="830996"/>
              </a:xfrm>
              <a:prstGeom prst="rect">
                <a:avLst/>
              </a:prstGeom>
              <a:solidFill>
                <a:schemeClr val="accent4"/>
              </a:solidFill>
              <a:ln>
                <a:noFill/>
              </a:ln>
            </p:spPr>
            <p:txBody>
              <a:bodyPr lIns="91425" tIns="45700" rIns="91425" bIns="45700" anchor="t" anchorCtr="0">
                <a:noAutofit/>
              </a:bodyPr>
              <a:lstStyle/>
              <a:p>
                <a:pPr marL="0" marR="0" lvl="0" indent="0" algn="ctr" rtl="0">
                  <a:spcBef>
                    <a:spcPts val="0"/>
                  </a:spcBef>
                  <a:buSzPct val="25000"/>
                  <a:buNone/>
                </a:pPr>
                <a:r>
                  <a:rPr lang="en-US" sz="1200" b="1" dirty="0">
                    <a:solidFill>
                      <a:schemeClr val="dk1"/>
                    </a:solidFill>
                    <a:latin typeface="Georgia"/>
                    <a:ea typeface="Georgia"/>
                    <a:cs typeface="Georgia"/>
                    <a:sym typeface="Georgia"/>
                  </a:rPr>
                  <a:t>Option 7: </a:t>
                </a:r>
                <a:r>
                  <a:rPr lang="en-US" sz="1200" dirty="0">
                    <a:solidFill>
                      <a:schemeClr val="dk1"/>
                    </a:solidFill>
                    <a:latin typeface="Georgia"/>
                    <a:ea typeface="Georgia"/>
                    <a:cs typeface="Georgia"/>
                    <a:sym typeface="Georgia"/>
                  </a:rPr>
                  <a:t>Programmatic with Set Expectations</a:t>
                </a:r>
              </a:p>
            </p:txBody>
          </p:sp>
        </p:grpSp>
        <p:grpSp>
          <p:nvGrpSpPr>
            <p:cNvPr id="615" name="Shape 615"/>
            <p:cNvGrpSpPr/>
            <p:nvPr/>
          </p:nvGrpSpPr>
          <p:grpSpPr>
            <a:xfrm>
              <a:off x="2742283" y="4758604"/>
              <a:ext cx="1183558" cy="1356851"/>
              <a:chOff x="2433483" y="4689985"/>
              <a:chExt cx="1578076" cy="1356851"/>
            </a:xfrm>
          </p:grpSpPr>
          <p:sp>
            <p:nvSpPr>
              <p:cNvPr id="616" name="Shape 616"/>
              <p:cNvSpPr/>
              <p:nvPr/>
            </p:nvSpPr>
            <p:spPr>
              <a:xfrm>
                <a:off x="2433483" y="4689985"/>
                <a:ext cx="1578076" cy="1356851"/>
              </a:xfrm>
              <a:prstGeom prst="roundRect">
                <a:avLst>
                  <a:gd name="adj" fmla="val 16667"/>
                </a:avLst>
              </a:prstGeom>
              <a:solidFill>
                <a:schemeClr val="accent4"/>
              </a:solidFill>
              <a:ln w="11425" cap="flat" cmpd="sng">
                <a:solidFill>
                  <a:srgbClr val="986935"/>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617" name="Shape 617"/>
              <p:cNvSpPr txBox="1"/>
              <p:nvPr/>
            </p:nvSpPr>
            <p:spPr>
              <a:xfrm>
                <a:off x="2535641" y="4891357"/>
                <a:ext cx="1373757"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200" b="1">
                    <a:solidFill>
                      <a:schemeClr val="dk1"/>
                    </a:solidFill>
                    <a:latin typeface="Georgia"/>
                    <a:ea typeface="Georgia"/>
                    <a:cs typeface="Georgia"/>
                    <a:sym typeface="Georgia"/>
                  </a:rPr>
                  <a:t>Option 4: </a:t>
                </a:r>
              </a:p>
              <a:p>
                <a:pPr marL="0" marR="0" lvl="0" indent="0" algn="ctr" rtl="0">
                  <a:spcBef>
                    <a:spcPts val="0"/>
                  </a:spcBef>
                  <a:buSzPct val="25000"/>
                  <a:buNone/>
                </a:pPr>
                <a:r>
                  <a:rPr lang="en-US" sz="1200">
                    <a:solidFill>
                      <a:schemeClr val="dk1"/>
                    </a:solidFill>
                    <a:latin typeface="Georgia"/>
                    <a:ea typeface="Georgia"/>
                    <a:cs typeface="Georgia"/>
                    <a:sym typeface="Georgia"/>
                  </a:rPr>
                  <a:t>Margin of Safety</a:t>
                </a:r>
              </a:p>
            </p:txBody>
          </p:sp>
        </p:grpSp>
        <p:grpSp>
          <p:nvGrpSpPr>
            <p:cNvPr id="618" name="Shape 618"/>
            <p:cNvGrpSpPr/>
            <p:nvPr/>
          </p:nvGrpSpPr>
          <p:grpSpPr>
            <a:xfrm>
              <a:off x="6441828" y="2340461"/>
              <a:ext cx="1183558" cy="1356851"/>
              <a:chOff x="8589104" y="2340460"/>
              <a:chExt cx="1578076" cy="1356851"/>
            </a:xfrm>
          </p:grpSpPr>
          <p:sp>
            <p:nvSpPr>
              <p:cNvPr id="619" name="Shape 619"/>
              <p:cNvSpPr/>
              <p:nvPr/>
            </p:nvSpPr>
            <p:spPr>
              <a:xfrm>
                <a:off x="8589104" y="2340460"/>
                <a:ext cx="1578076" cy="1356851"/>
              </a:xfrm>
              <a:prstGeom prst="roundRect">
                <a:avLst>
                  <a:gd name="adj" fmla="val 16667"/>
                </a:avLst>
              </a:prstGeom>
              <a:solidFill>
                <a:schemeClr val="accent4"/>
              </a:solidFill>
              <a:ln w="11425" cap="flat" cmpd="sng">
                <a:solidFill>
                  <a:srgbClr val="986935"/>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620" name="Shape 620"/>
              <p:cNvSpPr txBox="1"/>
              <p:nvPr/>
            </p:nvSpPr>
            <p:spPr>
              <a:xfrm>
                <a:off x="8707396" y="2531610"/>
                <a:ext cx="1341493" cy="646331"/>
              </a:xfrm>
              <a:prstGeom prst="rect">
                <a:avLst/>
              </a:prstGeom>
              <a:solidFill>
                <a:schemeClr val="accent4"/>
              </a:solidFill>
              <a:ln>
                <a:noFill/>
              </a:ln>
            </p:spPr>
            <p:txBody>
              <a:bodyPr lIns="91425" tIns="45700" rIns="91425" bIns="45700" anchor="t" anchorCtr="0">
                <a:noAutofit/>
              </a:bodyPr>
              <a:lstStyle/>
              <a:p>
                <a:pPr marL="0" marR="0" lvl="0" indent="0" algn="ctr" rtl="0">
                  <a:spcBef>
                    <a:spcPts val="0"/>
                  </a:spcBef>
                  <a:buSzPct val="25000"/>
                  <a:buNone/>
                </a:pPr>
                <a:r>
                  <a:rPr lang="en-US" sz="1200" b="1">
                    <a:solidFill>
                      <a:schemeClr val="dk1"/>
                    </a:solidFill>
                    <a:latin typeface="Georgia"/>
                    <a:ea typeface="Georgia"/>
                    <a:cs typeface="Georgia"/>
                    <a:sym typeface="Georgia"/>
                  </a:rPr>
                  <a:t>Option 6:</a:t>
                </a:r>
              </a:p>
              <a:p>
                <a:pPr marL="0" marR="0" lvl="0" indent="0" algn="ctr" rtl="0">
                  <a:spcBef>
                    <a:spcPts val="0"/>
                  </a:spcBef>
                  <a:buSzPct val="25000"/>
                  <a:buNone/>
                </a:pPr>
                <a:r>
                  <a:rPr lang="en-US" sz="1200">
                    <a:solidFill>
                      <a:schemeClr val="dk1"/>
                    </a:solidFill>
                    <a:latin typeface="Georgia"/>
                    <a:ea typeface="Georgia"/>
                    <a:cs typeface="Georgia"/>
                    <a:sym typeface="Georgia"/>
                  </a:rPr>
                  <a:t>Adaptively Manage</a:t>
                </a:r>
              </a:p>
            </p:txBody>
          </p:sp>
        </p:grpSp>
        <p:grpSp>
          <p:nvGrpSpPr>
            <p:cNvPr id="621" name="Shape 621"/>
            <p:cNvGrpSpPr/>
            <p:nvPr/>
          </p:nvGrpSpPr>
          <p:grpSpPr>
            <a:xfrm>
              <a:off x="4774339" y="2330242"/>
              <a:ext cx="1183558" cy="1356851"/>
              <a:chOff x="6524939" y="2349906"/>
              <a:chExt cx="1578076" cy="1356851"/>
            </a:xfrm>
          </p:grpSpPr>
          <p:sp>
            <p:nvSpPr>
              <p:cNvPr id="622" name="Shape 622"/>
              <p:cNvSpPr/>
              <p:nvPr/>
            </p:nvSpPr>
            <p:spPr>
              <a:xfrm>
                <a:off x="6524939" y="2349906"/>
                <a:ext cx="1578076" cy="1356851"/>
              </a:xfrm>
              <a:prstGeom prst="roundRect">
                <a:avLst>
                  <a:gd name="adj" fmla="val 16667"/>
                </a:avLst>
              </a:prstGeom>
              <a:solidFill>
                <a:schemeClr val="accent4"/>
              </a:solidFill>
              <a:ln w="11425" cap="flat" cmpd="sng">
                <a:solidFill>
                  <a:srgbClr val="986935"/>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623" name="Shape 623"/>
              <p:cNvSpPr txBox="1"/>
              <p:nvPr/>
            </p:nvSpPr>
            <p:spPr>
              <a:xfrm>
                <a:off x="6643231" y="2551276"/>
                <a:ext cx="1459785"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200" b="1">
                    <a:solidFill>
                      <a:schemeClr val="dk1"/>
                    </a:solidFill>
                    <a:latin typeface="Georgia"/>
                    <a:ea typeface="Georgia"/>
                    <a:cs typeface="Georgia"/>
                    <a:sym typeface="Georgia"/>
                  </a:rPr>
                  <a:t>Option 5: </a:t>
                </a:r>
              </a:p>
              <a:p>
                <a:pPr marL="0" marR="0" lvl="0" indent="0" algn="ctr" rtl="0">
                  <a:spcBef>
                    <a:spcPts val="0"/>
                  </a:spcBef>
                  <a:buSzPct val="25000"/>
                  <a:buNone/>
                </a:pPr>
                <a:r>
                  <a:rPr lang="en-US" sz="1200">
                    <a:solidFill>
                      <a:schemeClr val="dk1"/>
                    </a:solidFill>
                    <a:latin typeface="Georgia"/>
                    <a:ea typeface="Georgia"/>
                    <a:cs typeface="Georgia"/>
                    <a:sym typeface="Georgia"/>
                  </a:rPr>
                  <a:t>BMP Optimization</a:t>
                </a:r>
              </a:p>
            </p:txBody>
          </p:sp>
        </p:grpSp>
        <p:grpSp>
          <p:nvGrpSpPr>
            <p:cNvPr id="627" name="Shape 627"/>
            <p:cNvGrpSpPr/>
            <p:nvPr/>
          </p:nvGrpSpPr>
          <p:grpSpPr>
            <a:xfrm>
              <a:off x="1022869" y="4758605"/>
              <a:ext cx="1183558" cy="1356851"/>
              <a:chOff x="4089287" y="4689982"/>
              <a:chExt cx="1578076" cy="1356851"/>
            </a:xfrm>
          </p:grpSpPr>
          <p:sp>
            <p:nvSpPr>
              <p:cNvPr id="628" name="Shape 628"/>
              <p:cNvSpPr/>
              <p:nvPr/>
            </p:nvSpPr>
            <p:spPr>
              <a:xfrm>
                <a:off x="4089287" y="4689982"/>
                <a:ext cx="1578076" cy="1356851"/>
              </a:xfrm>
              <a:prstGeom prst="roundRect">
                <a:avLst>
                  <a:gd name="adj" fmla="val 16667"/>
                </a:avLst>
              </a:prstGeom>
              <a:solidFill>
                <a:schemeClr val="accent4"/>
              </a:solidFill>
              <a:ln w="11425" cap="flat" cmpd="sng">
                <a:solidFill>
                  <a:srgbClr val="986935"/>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629" name="Shape 629"/>
              <p:cNvSpPr txBox="1"/>
              <p:nvPr/>
            </p:nvSpPr>
            <p:spPr>
              <a:xfrm>
                <a:off x="4089287" y="4891353"/>
                <a:ext cx="1578076" cy="646331"/>
              </a:xfrm>
              <a:prstGeom prst="rect">
                <a:avLst/>
              </a:prstGeom>
              <a:solidFill>
                <a:schemeClr val="accent4"/>
              </a:solidFill>
              <a:ln>
                <a:noFill/>
              </a:ln>
            </p:spPr>
            <p:txBody>
              <a:bodyPr lIns="91425" tIns="45700" rIns="91425" bIns="45700" anchor="t" anchorCtr="0">
                <a:noAutofit/>
              </a:bodyPr>
              <a:lstStyle/>
              <a:p>
                <a:pPr marL="0" marR="0" lvl="0" indent="0" algn="ctr" rtl="0">
                  <a:spcBef>
                    <a:spcPts val="0"/>
                  </a:spcBef>
                  <a:buSzPct val="25000"/>
                  <a:buNone/>
                </a:pPr>
                <a:r>
                  <a:rPr lang="en-US" sz="1200" b="1">
                    <a:solidFill>
                      <a:schemeClr val="dk1"/>
                    </a:solidFill>
                    <a:latin typeface="Georgia"/>
                    <a:ea typeface="Georgia"/>
                    <a:cs typeface="Georgia"/>
                    <a:sym typeface="Georgia"/>
                  </a:rPr>
                  <a:t>Option 3:</a:t>
                </a:r>
              </a:p>
              <a:p>
                <a:pPr marL="0" marR="0" lvl="0" indent="0" algn="ctr" rtl="0">
                  <a:spcBef>
                    <a:spcPts val="0"/>
                  </a:spcBef>
                  <a:buSzPct val="25000"/>
                  <a:buNone/>
                </a:pPr>
                <a:r>
                  <a:rPr lang="en-US" sz="1050" b="1">
                    <a:solidFill>
                      <a:schemeClr val="dk1"/>
                    </a:solidFill>
                    <a:latin typeface="Georgia"/>
                    <a:ea typeface="Georgia"/>
                    <a:cs typeface="Georgia"/>
                    <a:sym typeface="Georgia"/>
                  </a:rPr>
                  <a:t> </a:t>
                </a:r>
                <a:r>
                  <a:rPr lang="en-US" sz="1200">
                    <a:solidFill>
                      <a:schemeClr val="dk1"/>
                    </a:solidFill>
                    <a:latin typeface="Georgia"/>
                    <a:ea typeface="Georgia"/>
                    <a:cs typeface="Georgia"/>
                    <a:sym typeface="Georgia"/>
                  </a:rPr>
                  <a:t>Commit with Deferred Imp</a:t>
                </a:r>
                <a:r>
                  <a:rPr lang="en-US" sz="1100">
                    <a:solidFill>
                      <a:schemeClr val="dk1"/>
                    </a:solidFill>
                    <a:latin typeface="Georgia"/>
                    <a:ea typeface="Georgia"/>
                    <a:cs typeface="Georgia"/>
                    <a:sym typeface="Georgia"/>
                  </a:rPr>
                  <a:t>.</a:t>
                </a:r>
              </a:p>
            </p:txBody>
          </p:sp>
        </p:grpSp>
      </p:grpSp>
      <p:sp>
        <p:nvSpPr>
          <p:cNvPr id="5" name="Title 4"/>
          <p:cNvSpPr>
            <a:spLocks noGrp="1"/>
          </p:cNvSpPr>
          <p:nvPr>
            <p:ph type="title"/>
          </p:nvPr>
        </p:nvSpPr>
        <p:spPr/>
        <p:txBody>
          <a:bodyPr>
            <a:normAutofit fontScale="90000"/>
          </a:bodyPr>
          <a:lstStyle/>
          <a:p>
            <a:r>
              <a:rPr lang="en-US" sz="3100" dirty="0">
                <a:solidFill>
                  <a:schemeClr val="accent1"/>
                </a:solidFill>
                <a:ea typeface="Georgia"/>
                <a:cs typeface="Georgia"/>
                <a:sym typeface="Georgia"/>
              </a:rPr>
              <a:t>What are Our Options for Factoring in Consideration of Climate Change into the Phase III WIPs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304800" y="381000"/>
            <a:ext cx="8534399" cy="758951"/>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dirty="0">
                <a:solidFill>
                  <a:srgbClr val="7A9798"/>
                </a:solidFill>
                <a:latin typeface="Georgia"/>
                <a:ea typeface="Georgia"/>
                <a:cs typeface="Georgia"/>
                <a:sym typeface="Georgia"/>
              </a:rPr>
              <a:t>Guiding </a:t>
            </a:r>
            <a:r>
              <a:rPr lang="en-US" sz="3300" b="0" i="0" u="none" strike="noStrike" cap="none" dirty="0" smtClean="0">
                <a:solidFill>
                  <a:srgbClr val="7A9798"/>
                </a:solidFill>
                <a:latin typeface="Georgia"/>
                <a:ea typeface="Georgia"/>
                <a:cs typeface="Georgia"/>
                <a:sym typeface="Georgia"/>
              </a:rPr>
              <a:t>Principles</a:t>
            </a:r>
            <a:br>
              <a:rPr lang="en-US" sz="3300" b="0" i="0" u="none" strike="noStrike" cap="none" dirty="0" smtClean="0">
                <a:solidFill>
                  <a:srgbClr val="7A9798"/>
                </a:solidFill>
                <a:latin typeface="Georgia"/>
                <a:ea typeface="Georgia"/>
                <a:cs typeface="Georgia"/>
                <a:sym typeface="Georgia"/>
              </a:rPr>
            </a:br>
            <a:r>
              <a:rPr lang="en-US" sz="2400" i="1" dirty="0" smtClean="0"/>
              <a:t>WIP Development </a:t>
            </a:r>
            <a:r>
              <a:rPr lang="en-US" sz="2400" b="0" i="1" u="none" strike="noStrike" cap="none" dirty="0" smtClean="0">
                <a:solidFill>
                  <a:srgbClr val="7A9798"/>
                </a:solidFill>
                <a:sym typeface="Georgia"/>
              </a:rPr>
              <a:t> </a:t>
            </a:r>
            <a:endParaRPr lang="en-US" sz="3300" b="0" i="1" u="none" strike="noStrike" cap="none" dirty="0">
              <a:solidFill>
                <a:srgbClr val="7A9798"/>
              </a:solidFill>
              <a:sym typeface="Georgia"/>
            </a:endParaRPr>
          </a:p>
        </p:txBody>
      </p:sp>
      <p:sp>
        <p:nvSpPr>
          <p:cNvPr id="562" name="Shape 562"/>
          <p:cNvSpPr txBox="1">
            <a:spLocks noGrp="1"/>
          </p:cNvSpPr>
          <p:nvPr>
            <p:ph type="body" idx="1"/>
          </p:nvPr>
        </p:nvSpPr>
        <p:spPr>
          <a:xfrm>
            <a:off x="301752" y="1527048"/>
            <a:ext cx="8503920" cy="4572000"/>
          </a:xfrm>
          <a:prstGeom prst="rect">
            <a:avLst/>
          </a:prstGeom>
          <a:noFill/>
          <a:ln>
            <a:noFill/>
          </a:ln>
        </p:spPr>
        <p:txBody>
          <a:bodyPr lIns="91425" tIns="45700" rIns="91425" bIns="45700" anchor="t" anchorCtr="0">
            <a:noAutofit/>
          </a:bodyPr>
          <a:lstStyle/>
          <a:p>
            <a:pPr marL="342900" lvl="0" indent="-342900">
              <a:spcBef>
                <a:spcPts val="0"/>
              </a:spcBef>
              <a:spcAft>
                <a:spcPts val="1200"/>
              </a:spcAft>
              <a:buFont typeface="+mj-lt"/>
              <a:buAutoNum type="arabicPeriod"/>
            </a:pPr>
            <a:r>
              <a:rPr lang="en-US" sz="1600" b="1" i="1" dirty="0" smtClean="0">
                <a:latin typeface="Times New Roman"/>
                <a:ea typeface="Times New Roman"/>
              </a:rPr>
              <a:t>Capitalize </a:t>
            </a:r>
            <a:r>
              <a:rPr lang="en-US" sz="1600" b="1" i="1" dirty="0">
                <a:latin typeface="Times New Roman"/>
                <a:ea typeface="Times New Roman"/>
              </a:rPr>
              <a:t>on “Co-Benefits”</a:t>
            </a:r>
            <a:r>
              <a:rPr lang="en-US" sz="1600" b="1" dirty="0">
                <a:latin typeface="Times New Roman"/>
                <a:ea typeface="Times New Roman"/>
              </a:rPr>
              <a:t> </a:t>
            </a:r>
            <a:r>
              <a:rPr lang="en-US" sz="1600" dirty="0">
                <a:latin typeface="Times New Roman"/>
                <a:ea typeface="Times New Roman"/>
              </a:rPr>
              <a:t>– maximize BMP selection to increase climate or coastal resiliency, soil health, flood attenuation, habitat restoration, carbon sequestration,</a:t>
            </a:r>
            <a:r>
              <a:rPr lang="en-US" sz="1600" dirty="0"/>
              <a:t> </a:t>
            </a:r>
            <a:r>
              <a:rPr lang="en-US" sz="1600" dirty="0">
                <a:latin typeface="Times New Roman"/>
                <a:ea typeface="Times New Roman"/>
              </a:rPr>
              <a:t>or socio-economic and quality of life benefits. </a:t>
            </a:r>
            <a:endParaRPr lang="en-US" sz="1600" dirty="0"/>
          </a:p>
          <a:p>
            <a:pPr marL="342900" indent="-342900">
              <a:spcBef>
                <a:spcPts val="0"/>
              </a:spcBef>
              <a:spcAft>
                <a:spcPts val="1200"/>
              </a:spcAft>
              <a:buFont typeface="+mj-lt"/>
              <a:buAutoNum type="arabicPeriod"/>
            </a:pPr>
            <a:r>
              <a:rPr lang="en-US" sz="1600" b="1" i="1" dirty="0">
                <a:latin typeface="Times New Roman"/>
                <a:ea typeface="Times New Roman"/>
              </a:rPr>
              <a:t>Align with existing climate resiliency plans and strategies</a:t>
            </a:r>
            <a:r>
              <a:rPr lang="en-US" sz="1600" dirty="0">
                <a:latin typeface="Times New Roman"/>
                <a:ea typeface="Times New Roman"/>
              </a:rPr>
              <a:t> – align with implementation of existing greenhouse gas reduction strategies; coastal/climate adaptation strategies; hazard mitigation plans; floodplain management programs; fisheries/habitat restoration programs, etc. </a:t>
            </a:r>
            <a:endParaRPr lang="en-US" sz="1600" dirty="0"/>
          </a:p>
          <a:p>
            <a:pPr marL="342900" lvl="0" indent="-342900">
              <a:spcBef>
                <a:spcPts val="0"/>
              </a:spcBef>
              <a:spcAft>
                <a:spcPts val="1200"/>
              </a:spcAft>
              <a:buFont typeface="+mj-lt"/>
              <a:buAutoNum type="arabicPeriod"/>
            </a:pPr>
            <a:r>
              <a:rPr lang="en-US" sz="1600" b="1" i="1" dirty="0" smtClean="0">
                <a:latin typeface="Times New Roman"/>
                <a:ea typeface="Times New Roman"/>
              </a:rPr>
              <a:t>Account </a:t>
            </a:r>
            <a:r>
              <a:rPr lang="en-US" sz="1600" b="1" i="1" dirty="0">
                <a:latin typeface="Times New Roman"/>
                <a:ea typeface="Times New Roman"/>
              </a:rPr>
              <a:t>for and integrate planning and consideration of existing  stressors</a:t>
            </a:r>
            <a:r>
              <a:rPr lang="en-US" sz="1600" b="1" dirty="0">
                <a:latin typeface="Times New Roman"/>
                <a:ea typeface="Times New Roman"/>
              </a:rPr>
              <a:t> </a:t>
            </a:r>
            <a:r>
              <a:rPr lang="en-US" sz="1600" dirty="0">
                <a:latin typeface="Times New Roman"/>
                <a:ea typeface="Times New Roman"/>
              </a:rPr>
              <a:t>– consider existing stressors such as future increase in the amount of paved or impervious area, future population growth, and land-use change in establishing reduction targets or selection/prioritizing BMPs. </a:t>
            </a:r>
            <a:endParaRPr lang="en-US" sz="1600" dirty="0"/>
          </a:p>
          <a:p>
            <a:pPr marL="342900" lvl="0" indent="-342900">
              <a:spcBef>
                <a:spcPts val="0"/>
              </a:spcBef>
              <a:spcAft>
                <a:spcPts val="1200"/>
              </a:spcAft>
              <a:buFont typeface="+mj-lt"/>
              <a:buAutoNum type="arabicPeriod"/>
            </a:pPr>
            <a:r>
              <a:rPr lang="en-US" sz="1600" b="1" i="1" dirty="0" smtClean="0">
                <a:latin typeface="Times New Roman"/>
                <a:ea typeface="Times New Roman"/>
              </a:rPr>
              <a:t>Manage </a:t>
            </a:r>
            <a:r>
              <a:rPr lang="en-US" sz="1600" b="1" i="1" dirty="0">
                <a:latin typeface="Times New Roman"/>
                <a:ea typeface="Times New Roman"/>
              </a:rPr>
              <a:t>for risk</a:t>
            </a:r>
            <a:r>
              <a:rPr lang="en-US" sz="1600" b="1" dirty="0">
                <a:latin typeface="Times New Roman"/>
                <a:ea typeface="Times New Roman"/>
              </a:rPr>
              <a:t> and p</a:t>
            </a:r>
            <a:r>
              <a:rPr lang="en-US" sz="1600" b="1" i="1" dirty="0">
                <a:latin typeface="Times New Roman"/>
                <a:ea typeface="Times New Roman"/>
              </a:rPr>
              <a:t>lan for uncertainty</a:t>
            </a:r>
            <a:r>
              <a:rPr lang="en-US" sz="1600" b="1" dirty="0">
                <a:latin typeface="Times New Roman"/>
                <a:ea typeface="Times New Roman"/>
              </a:rPr>
              <a:t> </a:t>
            </a:r>
            <a:r>
              <a:rPr lang="en-US" sz="1600" dirty="0">
                <a:latin typeface="Times New Roman"/>
                <a:ea typeface="Times New Roman"/>
              </a:rPr>
              <a:t>– employ iterative risk management and develop robust and flexible implementation plans to achieve and maintain the established water quality standards in changing, often difficult-to-predict conditions. </a:t>
            </a:r>
            <a:endParaRPr lang="en-US" sz="1600" dirty="0"/>
          </a:p>
          <a:p>
            <a:pPr marL="0" marR="0" lvl="0" indent="0" algn="l" rtl="0">
              <a:lnSpc>
                <a:spcPct val="90000"/>
              </a:lnSpc>
              <a:spcBef>
                <a:spcPts val="499"/>
              </a:spcBef>
              <a:spcAft>
                <a:spcPts val="1200"/>
              </a:spcAft>
              <a:buClr>
                <a:schemeClr val="accent1"/>
              </a:buClr>
              <a:buSzPct val="25000"/>
              <a:buFont typeface="Noto Sans Symbols"/>
              <a:buNone/>
            </a:pPr>
            <a:endParaRPr sz="1800" b="0" i="1" u="none" strike="noStrike" cap="none" dirty="0">
              <a:solidFill>
                <a:schemeClr val="dk1"/>
              </a:solidFill>
              <a:latin typeface="Georgia"/>
              <a:ea typeface="Georgia"/>
              <a:cs typeface="Georgia"/>
              <a:sym typeface="Georgia"/>
            </a:endParaRPr>
          </a:p>
        </p:txBody>
      </p:sp>
    </p:spTree>
    <p:extLst>
      <p:ext uri="{BB962C8B-B14F-4D97-AF65-F5344CB8AC3E}">
        <p14:creationId xmlns:p14="http://schemas.microsoft.com/office/powerpoint/2010/main" val="3349959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304800" y="381000"/>
            <a:ext cx="8534399" cy="758951"/>
          </a:xfrm>
          <a:prstGeom prst="rect">
            <a:avLst/>
          </a:prstGeom>
          <a:noFill/>
          <a:ln>
            <a:noFill/>
          </a:ln>
        </p:spPr>
        <p:txBody>
          <a:bodyPr lIns="91425" tIns="45700" rIns="91425" bIns="45700" anchor="b" anchorCtr="0">
            <a:noAutofit/>
          </a:bodyPr>
          <a:lstStyle/>
          <a:p>
            <a:pPr marL="0" marR="0" lvl="0" indent="0" algn="ctr" rtl="0">
              <a:spcBef>
                <a:spcPts val="0"/>
              </a:spcBef>
              <a:buClr>
                <a:srgbClr val="7A9798"/>
              </a:buClr>
              <a:buSzPct val="25000"/>
              <a:buFont typeface="Georgia"/>
              <a:buNone/>
            </a:pPr>
            <a:r>
              <a:rPr lang="en-US" sz="3300" b="0" i="0" u="none" strike="noStrike" cap="none" dirty="0">
                <a:solidFill>
                  <a:srgbClr val="7A9798"/>
                </a:solidFill>
                <a:latin typeface="Georgia"/>
                <a:ea typeface="Georgia"/>
                <a:cs typeface="Georgia"/>
                <a:sym typeface="Georgia"/>
              </a:rPr>
              <a:t>Guiding </a:t>
            </a:r>
            <a:r>
              <a:rPr lang="en-US" sz="3300" b="0" i="0" u="none" strike="noStrike" cap="none" dirty="0" smtClean="0">
                <a:solidFill>
                  <a:srgbClr val="7A9798"/>
                </a:solidFill>
                <a:latin typeface="Georgia"/>
                <a:ea typeface="Georgia"/>
                <a:cs typeface="Georgia"/>
                <a:sym typeface="Georgia"/>
              </a:rPr>
              <a:t>Principles</a:t>
            </a:r>
            <a:br>
              <a:rPr lang="en-US" sz="3300" b="0" i="0" u="none" strike="noStrike" cap="none" dirty="0" smtClean="0">
                <a:solidFill>
                  <a:srgbClr val="7A9798"/>
                </a:solidFill>
                <a:latin typeface="Georgia"/>
                <a:ea typeface="Georgia"/>
                <a:cs typeface="Georgia"/>
                <a:sym typeface="Georgia"/>
              </a:rPr>
            </a:br>
            <a:r>
              <a:rPr lang="en-US" sz="2400" i="1" dirty="0" smtClean="0"/>
              <a:t>WIP Implementation </a:t>
            </a:r>
            <a:r>
              <a:rPr lang="en-US" sz="2400" b="0" i="1" u="none" strike="noStrike" cap="none" dirty="0" smtClean="0">
                <a:solidFill>
                  <a:srgbClr val="7A9798"/>
                </a:solidFill>
                <a:sym typeface="Georgia"/>
              </a:rPr>
              <a:t> </a:t>
            </a:r>
            <a:endParaRPr lang="en-US" sz="3300" b="0" i="1" u="none" strike="noStrike" cap="none" dirty="0">
              <a:solidFill>
                <a:srgbClr val="7A9798"/>
              </a:solidFill>
              <a:sym typeface="Georgia"/>
            </a:endParaRPr>
          </a:p>
        </p:txBody>
      </p:sp>
      <p:sp>
        <p:nvSpPr>
          <p:cNvPr id="562" name="Shape 562"/>
          <p:cNvSpPr txBox="1">
            <a:spLocks noGrp="1"/>
          </p:cNvSpPr>
          <p:nvPr>
            <p:ph type="body" idx="1"/>
          </p:nvPr>
        </p:nvSpPr>
        <p:spPr>
          <a:xfrm>
            <a:off x="304800" y="1676400"/>
            <a:ext cx="8503920" cy="4572000"/>
          </a:xfrm>
          <a:prstGeom prst="rect">
            <a:avLst/>
          </a:prstGeom>
          <a:noFill/>
          <a:ln>
            <a:noFill/>
          </a:ln>
        </p:spPr>
        <p:txBody>
          <a:bodyPr lIns="91425" tIns="45700" rIns="91425" bIns="45700" anchor="t" anchorCtr="0">
            <a:noAutofit/>
          </a:bodyPr>
          <a:lstStyle/>
          <a:p>
            <a:pPr marL="342900" lvl="0" indent="-342900">
              <a:spcBef>
                <a:spcPts val="0"/>
              </a:spcBef>
              <a:spcAft>
                <a:spcPts val="1200"/>
              </a:spcAft>
              <a:buFont typeface="+mj-lt"/>
              <a:buAutoNum type="arabicPeriod" startAt="6"/>
            </a:pPr>
            <a:r>
              <a:rPr lang="en-US" sz="1600" b="1" i="1" dirty="0" smtClean="0">
                <a:solidFill>
                  <a:srgbClr val="000000"/>
                </a:solidFill>
                <a:latin typeface="Times New Roman"/>
                <a:ea typeface="Times New Roman"/>
                <a:cs typeface="Calibri"/>
              </a:rPr>
              <a:t>Reduce </a:t>
            </a:r>
            <a:r>
              <a:rPr lang="en-US" sz="1600" b="1" i="1" dirty="0">
                <a:solidFill>
                  <a:srgbClr val="000000"/>
                </a:solidFill>
                <a:latin typeface="Times New Roman"/>
                <a:ea typeface="Times New Roman"/>
                <a:cs typeface="Calibri"/>
              </a:rPr>
              <a:t>vulnerability</a:t>
            </a:r>
            <a:r>
              <a:rPr lang="en-US" sz="1600" dirty="0">
                <a:solidFill>
                  <a:srgbClr val="000000"/>
                </a:solidFill>
                <a:latin typeface="Times New Roman"/>
                <a:ea typeface="Times New Roman"/>
                <a:cs typeface="Calibri"/>
              </a:rPr>
              <a:t> - use “Climate-Smart” principles  to site and design BMP’s to  reduce future impact of sea level rise, coastal storms, increased temperature, and extreme events on BMP performance over time.  Vulnerability should be evaluated based on the factor of risk (i.e. consequence x probability) in combination with determined levels of risk tolerance, over the intended design-life of the proposed practice.  </a:t>
            </a:r>
          </a:p>
          <a:p>
            <a:pPr marL="342900" lvl="0" indent="-342900">
              <a:spcBef>
                <a:spcPts val="0"/>
              </a:spcBef>
              <a:spcAft>
                <a:spcPts val="1200"/>
              </a:spcAft>
              <a:buFont typeface="+mj-lt"/>
              <a:buAutoNum type="arabicPeriod" startAt="6"/>
            </a:pPr>
            <a:r>
              <a:rPr lang="en-US" sz="1600" b="1" i="1" dirty="0" smtClean="0">
                <a:solidFill>
                  <a:srgbClr val="000000"/>
                </a:solidFill>
                <a:latin typeface="Times New Roman"/>
                <a:ea typeface="Times New Roman"/>
                <a:cs typeface="Calibri"/>
              </a:rPr>
              <a:t>Build </a:t>
            </a:r>
            <a:r>
              <a:rPr lang="en-US" sz="1600" b="1" i="1" dirty="0">
                <a:solidFill>
                  <a:srgbClr val="000000"/>
                </a:solidFill>
                <a:latin typeface="Times New Roman"/>
                <a:ea typeface="Times New Roman"/>
                <a:cs typeface="Calibri"/>
              </a:rPr>
              <a:t>in flexibility and adaptability </a:t>
            </a:r>
            <a:r>
              <a:rPr lang="en-US" sz="1600" dirty="0">
                <a:solidFill>
                  <a:srgbClr val="000000"/>
                </a:solidFill>
                <a:latin typeface="Times New Roman"/>
                <a:ea typeface="Times New Roman"/>
                <a:cs typeface="Calibri"/>
              </a:rPr>
              <a:t>- allow for adjustments in BMP implementation in order to consider a wider range of potential uncertainties and a richer set of response options (load allocations, BMP selections, BMP redesign). Use existing WIP development, implementation and reporting procedures, as well as monitoring results and local feedback on performance, to guide this process.  </a:t>
            </a:r>
            <a:endParaRPr lang="en-US" sz="1600" dirty="0" smtClean="0">
              <a:solidFill>
                <a:srgbClr val="000000"/>
              </a:solidFill>
              <a:latin typeface="Times New Roman"/>
              <a:ea typeface="Times New Roman"/>
              <a:cs typeface="Calibri"/>
            </a:endParaRPr>
          </a:p>
          <a:p>
            <a:pPr marL="342900" indent="-342900">
              <a:spcBef>
                <a:spcPts val="0"/>
              </a:spcBef>
              <a:spcAft>
                <a:spcPts val="1200"/>
              </a:spcAft>
              <a:buFont typeface="+mj-lt"/>
              <a:buAutoNum type="arabicPeriod" startAt="6"/>
            </a:pPr>
            <a:r>
              <a:rPr lang="en-US" sz="1600" b="1" i="1" dirty="0">
                <a:latin typeface="Times New Roman"/>
                <a:ea typeface="Times New Roman"/>
              </a:rPr>
              <a:t>Engage Local Agencies and Leaders</a:t>
            </a:r>
            <a:r>
              <a:rPr lang="en-US" sz="1600" b="1" dirty="0">
                <a:latin typeface="Times New Roman"/>
                <a:ea typeface="Times New Roman"/>
              </a:rPr>
              <a:t> </a:t>
            </a:r>
            <a:r>
              <a:rPr lang="en-US" sz="1600" dirty="0">
                <a:latin typeface="Times New Roman"/>
                <a:ea typeface="Times New Roman"/>
              </a:rPr>
              <a:t>– work cooperatively with agencies, elected officials, and staff at the local level to provide the best available data on local impacts from climate change and facilitate the modification of existing WIPs to account for these impacts. </a:t>
            </a:r>
            <a:endParaRPr lang="en-US" sz="1600" dirty="0"/>
          </a:p>
          <a:p>
            <a:pPr marL="342900" lvl="0" indent="-342900">
              <a:spcBef>
                <a:spcPts val="0"/>
              </a:spcBef>
              <a:spcAft>
                <a:spcPts val="1200"/>
              </a:spcAft>
              <a:buFont typeface="+mj-lt"/>
              <a:buAutoNum type="arabicPeriod" startAt="6"/>
            </a:pPr>
            <a:endParaRPr lang="en-US" sz="1600" dirty="0">
              <a:solidFill>
                <a:srgbClr val="000000"/>
              </a:solidFill>
              <a:latin typeface="Times New Roman"/>
              <a:ea typeface="Times New Roman"/>
              <a:cs typeface="Calibri"/>
            </a:endParaRPr>
          </a:p>
        </p:txBody>
      </p:sp>
    </p:spTree>
    <p:extLst>
      <p:ext uri="{BB962C8B-B14F-4D97-AF65-F5344CB8AC3E}">
        <p14:creationId xmlns:p14="http://schemas.microsoft.com/office/powerpoint/2010/main" val="887443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09600" y="1522863"/>
            <a:ext cx="8308848" cy="732974"/>
          </a:xfrm>
        </p:spPr>
        <p:txBody>
          <a:bodyPr/>
          <a:lstStyle/>
          <a:p>
            <a:pPr algn="ctr"/>
            <a:r>
              <a:rPr lang="en-US" dirty="0" smtClean="0"/>
              <a:t>Climate Considerations</a:t>
            </a:r>
            <a:endParaRPr lang="en-US" dirty="0"/>
          </a:p>
        </p:txBody>
      </p:sp>
      <p:sp>
        <p:nvSpPr>
          <p:cNvPr id="2" name="Title 1"/>
          <p:cNvSpPr>
            <a:spLocks noGrp="1"/>
          </p:cNvSpPr>
          <p:nvPr>
            <p:ph type="title"/>
          </p:nvPr>
        </p:nvSpPr>
        <p:spPr>
          <a:xfrm>
            <a:off x="228600" y="533400"/>
            <a:ext cx="8534400" cy="1066800"/>
          </a:xfrm>
        </p:spPr>
        <p:txBody>
          <a:bodyPr>
            <a:normAutofit fontScale="90000"/>
          </a:bodyPr>
          <a:lstStyle/>
          <a:p>
            <a:r>
              <a:rPr lang="en-US" dirty="0" smtClean="0"/>
              <a:t/>
            </a:r>
            <a:br>
              <a:rPr lang="en-US" dirty="0" smtClean="0"/>
            </a:br>
            <a:r>
              <a:rPr lang="en-US" dirty="0"/>
              <a:t/>
            </a:r>
            <a:br>
              <a:rPr lang="en-US" dirty="0"/>
            </a:br>
            <a:r>
              <a:rPr lang="en-US" dirty="0" smtClean="0"/>
              <a:t>2017 Mid Point Assessment </a:t>
            </a:r>
            <a:br>
              <a:rPr lang="en-US" dirty="0" smtClean="0"/>
            </a:br>
            <a:r>
              <a:rPr lang="en-US" i="1" dirty="0" smtClean="0"/>
              <a:t>Timeline  </a:t>
            </a:r>
            <a:r>
              <a:rPr lang="en-US" dirty="0"/>
              <a:t/>
            </a:r>
            <a:br>
              <a:rPr lang="en-US" dirty="0"/>
            </a:br>
            <a:endParaRPr lang="en-US" dirty="0" smtClean="0"/>
          </a:p>
        </p:txBody>
      </p:sp>
      <p:sp>
        <p:nvSpPr>
          <p:cNvPr id="11" name="Content Placeholder 10"/>
          <p:cNvSpPr>
            <a:spLocks noGrp="1"/>
          </p:cNvSpPr>
          <p:nvPr>
            <p:ph sz="quarter" idx="4"/>
          </p:nvPr>
        </p:nvSpPr>
        <p:spPr/>
        <p:txBody>
          <a:bodyPr/>
          <a:lstStyle/>
          <a:p>
            <a:endParaRPr lang="en-US" dirty="0"/>
          </a:p>
        </p:txBody>
      </p:sp>
      <p:pic>
        <p:nvPicPr>
          <p:cNvPr id="12"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362200"/>
            <a:ext cx="4101347" cy="3962400"/>
          </a:xfrm>
          <a:prstGeom prst="rect">
            <a:avLst/>
          </a:prstGeom>
        </p:spPr>
      </p:pic>
      <p:sp>
        <p:nvSpPr>
          <p:cNvPr id="8" name="TextBox 7"/>
          <p:cNvSpPr txBox="1"/>
          <p:nvPr/>
        </p:nvSpPr>
        <p:spPr>
          <a:xfrm>
            <a:off x="392372" y="2265401"/>
            <a:ext cx="4229100" cy="3785652"/>
          </a:xfrm>
          <a:prstGeom prst="rect">
            <a:avLst/>
          </a:prstGeom>
          <a:noFill/>
        </p:spPr>
        <p:txBody>
          <a:bodyPr wrap="square" rtlCol="0">
            <a:spAutoFit/>
          </a:bodyPr>
          <a:lstStyle/>
          <a:p>
            <a:r>
              <a:rPr lang="en-US" sz="2000" b="1" dirty="0" smtClean="0">
                <a:latin typeface="Georgia" panose="02040502050405020303" pitchFamily="18" charset="0"/>
              </a:rPr>
              <a:t>Key Decision Dates:</a:t>
            </a:r>
          </a:p>
          <a:p>
            <a:endParaRPr lang="en-US" sz="2000" b="1" dirty="0">
              <a:latin typeface="Georgia" panose="02040502050405020303" pitchFamily="18" charset="0"/>
            </a:endParaRPr>
          </a:p>
          <a:p>
            <a:r>
              <a:rPr lang="en-US" sz="2000" b="1" dirty="0" smtClean="0">
                <a:latin typeface="Georgia" panose="02040502050405020303" pitchFamily="18" charset="0"/>
              </a:rPr>
              <a:t>On December 13, 2016, the PSC to consider: </a:t>
            </a:r>
          </a:p>
          <a:p>
            <a:pPr marL="285750" indent="-285750">
              <a:buFont typeface="Arial" panose="020B0604020202020204" pitchFamily="34" charset="0"/>
              <a:buChar char="•"/>
            </a:pPr>
            <a:endParaRPr lang="en-US" sz="2000" b="1" dirty="0">
              <a:latin typeface="Georgia" panose="02040502050405020303" pitchFamily="18" charset="0"/>
            </a:endParaRPr>
          </a:p>
          <a:p>
            <a:pPr marL="285750" indent="-285750">
              <a:buFont typeface="Arial" panose="020B0604020202020204" pitchFamily="34" charset="0"/>
              <a:buChar char="•"/>
            </a:pPr>
            <a:r>
              <a:rPr lang="en-US" sz="2000" dirty="0" smtClean="0">
                <a:latin typeface="Georgia" panose="02040502050405020303" pitchFamily="18" charset="0"/>
              </a:rPr>
              <a:t>Proposed </a:t>
            </a:r>
            <a:r>
              <a:rPr lang="en-US" sz="2000" dirty="0">
                <a:latin typeface="Georgia" panose="02040502050405020303" pitchFamily="18" charset="0"/>
              </a:rPr>
              <a:t>climate change assessment procedures. </a:t>
            </a:r>
          </a:p>
          <a:p>
            <a:pPr marL="285750" indent="-285750">
              <a:buFont typeface="Arial" panose="020B0604020202020204" pitchFamily="34" charset="0"/>
              <a:buChar char="•"/>
            </a:pPr>
            <a:endParaRPr lang="en-US" sz="2000" b="1" dirty="0">
              <a:latin typeface="Georgia" panose="02040502050405020303" pitchFamily="18" charset="0"/>
            </a:endParaRPr>
          </a:p>
          <a:p>
            <a:pPr marL="285750" indent="-285750">
              <a:buFont typeface="Arial" panose="020B0604020202020204" pitchFamily="34" charset="0"/>
              <a:buChar char="•"/>
            </a:pPr>
            <a:r>
              <a:rPr lang="en-US" sz="2000" dirty="0" smtClean="0">
                <a:latin typeface="Georgia" panose="02040502050405020303" pitchFamily="18" charset="0"/>
              </a:rPr>
              <a:t>Proposed range </a:t>
            </a:r>
            <a:r>
              <a:rPr lang="en-US" sz="2000" dirty="0">
                <a:latin typeface="Georgia" panose="02040502050405020303" pitchFamily="18" charset="0"/>
              </a:rPr>
              <a:t>of options for when and how to factor climate change considerations into the jurisdictions Phase III </a:t>
            </a:r>
            <a:r>
              <a:rPr lang="en-US" sz="2000" dirty="0" smtClean="0">
                <a:latin typeface="Georgia" panose="02040502050405020303" pitchFamily="18" charset="0"/>
              </a:rPr>
              <a:t>WIPs</a:t>
            </a:r>
            <a:endParaRPr lang="en-US" b="1" dirty="0">
              <a:latin typeface="Georgia" panose="02040502050405020303" pitchFamily="18" charset="0"/>
            </a:endParaRPr>
          </a:p>
        </p:txBody>
      </p:sp>
    </p:spTree>
    <p:extLst>
      <p:ext uri="{BB962C8B-B14F-4D97-AF65-F5344CB8AC3E}">
        <p14:creationId xmlns:p14="http://schemas.microsoft.com/office/powerpoint/2010/main" val="41883319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301752" y="1524000"/>
            <a:ext cx="8308848" cy="732974"/>
          </a:xfrm>
        </p:spPr>
        <p:txBody>
          <a:bodyPr/>
          <a:lstStyle/>
          <a:p>
            <a:pPr algn="ctr"/>
            <a:r>
              <a:rPr lang="en-US" dirty="0" smtClean="0"/>
              <a:t>Participation, Input,  and Ideas</a:t>
            </a:r>
            <a:endParaRPr lang="en-US" dirty="0"/>
          </a:p>
        </p:txBody>
      </p:sp>
      <p:sp>
        <p:nvSpPr>
          <p:cNvPr id="3" name="Content Placeholder 2"/>
          <p:cNvSpPr>
            <a:spLocks noGrp="1"/>
          </p:cNvSpPr>
          <p:nvPr>
            <p:ph sz="quarter" idx="2"/>
          </p:nvPr>
        </p:nvSpPr>
        <p:spPr>
          <a:xfrm>
            <a:off x="304800" y="2362200"/>
            <a:ext cx="4041648" cy="3818404"/>
          </a:xfrm>
        </p:spPr>
        <p:txBody>
          <a:bodyPr>
            <a:noAutofit/>
          </a:bodyPr>
          <a:lstStyle/>
          <a:p>
            <a:pPr>
              <a:spcBef>
                <a:spcPts val="0"/>
              </a:spcBef>
              <a:spcAft>
                <a:spcPts val="1800"/>
              </a:spcAft>
            </a:pPr>
            <a:r>
              <a:rPr lang="en-US" sz="1800" dirty="0" smtClean="0"/>
              <a:t>Guidance on implementation priorities</a:t>
            </a:r>
            <a:endParaRPr lang="en-US" sz="1800" dirty="0"/>
          </a:p>
          <a:p>
            <a:pPr>
              <a:spcBef>
                <a:spcPts val="0"/>
              </a:spcBef>
              <a:spcAft>
                <a:spcPts val="1800"/>
              </a:spcAft>
            </a:pPr>
            <a:r>
              <a:rPr lang="en-US" sz="1800" dirty="0" smtClean="0"/>
              <a:t>Engage in the policy dialog related to integrating climate change into the  Mid-Point Assessment, Phase III WIPS, and beyond </a:t>
            </a:r>
          </a:p>
          <a:p>
            <a:pPr>
              <a:spcBef>
                <a:spcPts val="0"/>
              </a:spcBef>
              <a:spcAft>
                <a:spcPts val="1800"/>
              </a:spcAft>
            </a:pPr>
            <a:r>
              <a:rPr lang="en-US" sz="1800" dirty="0" smtClean="0"/>
              <a:t> Identify Local Government Technical assistance needs</a:t>
            </a:r>
          </a:p>
          <a:p>
            <a:endParaRPr lang="en-US" sz="1600" dirty="0"/>
          </a:p>
        </p:txBody>
      </p:sp>
      <p:sp>
        <p:nvSpPr>
          <p:cNvPr id="2" name="Title 1"/>
          <p:cNvSpPr>
            <a:spLocks noGrp="1"/>
          </p:cNvSpPr>
          <p:nvPr>
            <p:ph type="title"/>
          </p:nvPr>
        </p:nvSpPr>
        <p:spPr>
          <a:xfrm>
            <a:off x="228600" y="533400"/>
            <a:ext cx="8534400" cy="1066800"/>
          </a:xfrm>
        </p:spPr>
        <p:txBody>
          <a:bodyPr>
            <a:normAutofit fontScale="90000"/>
          </a:bodyPr>
          <a:lstStyle/>
          <a:p>
            <a:r>
              <a:rPr lang="en-US" dirty="0" smtClean="0"/>
              <a:t/>
            </a:r>
            <a:br>
              <a:rPr lang="en-US" dirty="0" smtClean="0"/>
            </a:br>
            <a:r>
              <a:rPr lang="en-US" dirty="0"/>
              <a:t/>
            </a:r>
            <a:br>
              <a:rPr lang="en-US" dirty="0"/>
            </a:br>
            <a:r>
              <a:rPr lang="en-US" dirty="0" smtClean="0"/>
              <a:t>Local Government Advisory  Committee</a:t>
            </a:r>
            <a:br>
              <a:rPr lang="en-US" dirty="0" smtClean="0"/>
            </a:br>
            <a:r>
              <a:rPr lang="en-US" i="1" dirty="0" smtClean="0"/>
              <a:t>Areas for Future Engagement </a:t>
            </a:r>
            <a:r>
              <a:rPr lang="en-US" dirty="0"/>
              <a:t/>
            </a:r>
            <a:br>
              <a:rPr lang="en-US" dirty="0"/>
            </a:br>
            <a:endParaRPr lang="en-US" dirty="0" smtClean="0"/>
          </a:p>
        </p:txBody>
      </p:sp>
      <p:pic>
        <p:nvPicPr>
          <p:cNvPr id="1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2794270"/>
            <a:ext cx="4278173" cy="2844530"/>
          </a:xfrm>
          <a:prstGeom prst="rect">
            <a:avLst/>
          </a:prstGeom>
        </p:spPr>
      </p:pic>
    </p:spTree>
    <p:extLst>
      <p:ext uri="{BB962C8B-B14F-4D97-AF65-F5344CB8AC3E}">
        <p14:creationId xmlns:p14="http://schemas.microsoft.com/office/powerpoint/2010/main" val="37645597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775" t="16164" r="32388" b="17026"/>
          <a:stretch/>
        </p:blipFill>
        <p:spPr bwMode="auto">
          <a:xfrm>
            <a:off x="2057400" y="304800"/>
            <a:ext cx="5129245" cy="5867400"/>
          </a:xfrm>
          <a:prstGeom prst="rect">
            <a:avLst/>
          </a:prstGeom>
          <a:noFill/>
          <a:ln w="9525">
            <a:solidFill>
              <a:schemeClr val="tx1"/>
            </a:solidFill>
            <a:miter lim="800000"/>
            <a:headEnd/>
            <a:tailEnd/>
          </a:ln>
          <a:effectLst>
            <a:outerShdw blurRad="50800" dist="50800" dir="5400000" algn="ctr" rotWithShape="0">
              <a:schemeClr val="tx1"/>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152400" y="6477000"/>
            <a:ext cx="8686800" cy="338554"/>
          </a:xfrm>
          <a:prstGeom prst="rect">
            <a:avLst/>
          </a:prstGeom>
          <a:noFill/>
        </p:spPr>
        <p:txBody>
          <a:bodyPr wrap="square" rtlCol="0">
            <a:spAutoFit/>
          </a:bodyPr>
          <a:lstStyle/>
          <a:p>
            <a:pPr algn="ctr"/>
            <a:r>
              <a:rPr lang="en-US" sz="1600" dirty="0" smtClean="0"/>
              <a:t>Subscribe: http</a:t>
            </a:r>
            <a:r>
              <a:rPr lang="en-US" sz="1600" dirty="0"/>
              <a:t>://www.chesapeakebay.net/groups/group/climate_change_workgroup</a:t>
            </a:r>
          </a:p>
        </p:txBody>
      </p:sp>
    </p:spTree>
    <p:extLst>
      <p:ext uri="{BB962C8B-B14F-4D97-AF65-F5344CB8AC3E}">
        <p14:creationId xmlns:p14="http://schemas.microsoft.com/office/powerpoint/2010/main" val="32816275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57200" y="228600"/>
            <a:ext cx="8305800" cy="1143000"/>
          </a:xfrm>
        </p:spPr>
        <p:txBody>
          <a:bodyPr/>
          <a:lstStyle/>
          <a:p>
            <a:pPr algn="ctr"/>
            <a:r>
              <a:rPr lang="en-US" dirty="0" smtClean="0">
                <a:solidFill>
                  <a:schemeClr val="tx1">
                    <a:lumMod val="65000"/>
                    <a:lumOff val="35000"/>
                  </a:schemeClr>
                </a:solidFill>
              </a:rPr>
              <a:t>Thank you.</a:t>
            </a:r>
            <a:endParaRPr lang="en-US" dirty="0">
              <a:solidFill>
                <a:schemeClr val="tx1">
                  <a:lumMod val="65000"/>
                  <a:lumOff val="35000"/>
                </a:schemeClr>
              </a:solidFill>
            </a:endParaRPr>
          </a:p>
        </p:txBody>
      </p:sp>
    </p:spTree>
    <p:extLst>
      <p:ext uri="{BB962C8B-B14F-4D97-AF65-F5344CB8AC3E}">
        <p14:creationId xmlns:p14="http://schemas.microsoft.com/office/powerpoint/2010/main" val="28696137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66800" y="2502883"/>
            <a:ext cx="6773333" cy="3876020"/>
            <a:chOff x="1989667" y="2514600"/>
            <a:chExt cx="6773333" cy="3876020"/>
          </a:xfrm>
        </p:grpSpPr>
        <p:pic>
          <p:nvPicPr>
            <p:cNvPr id="4" name="Picture 3" descr="Broadcast_heavy-precipitation-map_V2.jpg"/>
            <p:cNvPicPr>
              <a:picLocks noChangeAspect="1"/>
            </p:cNvPicPr>
            <p:nvPr/>
          </p:nvPicPr>
          <p:blipFill>
            <a:blip r:embed="rId2" cstate="print"/>
            <a:srcRect t="4000"/>
            <a:stretch>
              <a:fillRect/>
            </a:stretch>
          </p:blipFill>
          <p:spPr>
            <a:xfrm>
              <a:off x="1989667" y="2514600"/>
              <a:ext cx="6773333" cy="3657600"/>
            </a:xfrm>
            <a:prstGeom prst="rect">
              <a:avLst/>
            </a:prstGeom>
          </p:spPr>
        </p:pic>
        <p:sp>
          <p:nvSpPr>
            <p:cNvPr id="5" name="TextBox 4"/>
            <p:cNvSpPr txBox="1"/>
            <p:nvPr/>
          </p:nvSpPr>
          <p:spPr>
            <a:xfrm>
              <a:off x="2599267" y="5867400"/>
              <a:ext cx="5867400" cy="523220"/>
            </a:xfrm>
            <a:prstGeom prst="rect">
              <a:avLst/>
            </a:prstGeom>
            <a:noFill/>
          </p:spPr>
          <p:txBody>
            <a:bodyPr wrap="square" rtlCol="0">
              <a:spAutoFit/>
            </a:bodyPr>
            <a:lstStyle/>
            <a:p>
              <a:pPr algn="ctr">
                <a:buNone/>
              </a:pPr>
              <a:r>
                <a:rPr lang="en-US" sz="1400" dirty="0" smtClean="0"/>
                <a:t>Percent changes in the amount of precipitation falling in very heavy events (the heaviest 1%) from 1958 to 2012 for each region. </a:t>
              </a:r>
              <a:endParaRPr lang="en-US" sz="1400" dirty="0"/>
            </a:p>
          </p:txBody>
        </p:sp>
      </p:grpSp>
      <p:sp>
        <p:nvSpPr>
          <p:cNvPr id="2" name="Title 1"/>
          <p:cNvSpPr>
            <a:spLocks noGrp="1"/>
          </p:cNvSpPr>
          <p:nvPr>
            <p:ph type="title"/>
          </p:nvPr>
        </p:nvSpPr>
        <p:spPr>
          <a:xfrm>
            <a:off x="419100" y="381000"/>
            <a:ext cx="8382000" cy="533400"/>
          </a:xfrm>
        </p:spPr>
        <p:txBody>
          <a:bodyPr>
            <a:normAutofit/>
          </a:bodyPr>
          <a:lstStyle/>
          <a:p>
            <a:r>
              <a:rPr lang="en-US" sz="2400" b="1" dirty="0" smtClean="0"/>
              <a:t>Increased Precipitation &amp; Extreme Rainfall Events</a:t>
            </a:r>
            <a:endParaRPr lang="en-US" sz="2400" dirty="0"/>
          </a:p>
        </p:txBody>
      </p:sp>
      <p:sp>
        <p:nvSpPr>
          <p:cNvPr id="3" name="Content Placeholder 2"/>
          <p:cNvSpPr>
            <a:spLocks noGrp="1"/>
          </p:cNvSpPr>
          <p:nvPr>
            <p:ph sz="quarter" idx="1"/>
          </p:nvPr>
        </p:nvSpPr>
        <p:spPr>
          <a:xfrm>
            <a:off x="914400" y="1524000"/>
            <a:ext cx="7543800" cy="2514600"/>
          </a:xfrm>
        </p:spPr>
        <p:txBody>
          <a:bodyPr/>
          <a:lstStyle/>
          <a:p>
            <a:pPr algn="ctr">
              <a:buNone/>
            </a:pPr>
            <a:r>
              <a:rPr lang="en-US" sz="2000" dirty="0" smtClean="0"/>
              <a:t>There is a clear national trend toward a greater amount of precipitation being concentrated in very heavy events, particularly in the Northeast and Midwest. </a:t>
            </a:r>
          </a:p>
        </p:txBody>
      </p:sp>
      <p:sp>
        <p:nvSpPr>
          <p:cNvPr id="7" name="Rectangle 7"/>
          <p:cNvSpPr>
            <a:spLocks noChangeArrowheads="1"/>
          </p:cNvSpPr>
          <p:nvPr/>
        </p:nvSpPr>
        <p:spPr bwMode="auto">
          <a:xfrm>
            <a:off x="160283" y="6378903"/>
            <a:ext cx="4724400" cy="304800"/>
          </a:xfrm>
          <a:prstGeom prst="rect">
            <a:avLst/>
          </a:prstGeom>
          <a:noFill/>
          <a:ln w="9525">
            <a:noFill/>
            <a:miter lim="800000"/>
            <a:headEnd/>
            <a:tailEnd/>
          </a:ln>
        </p:spPr>
        <p:txBody>
          <a:bodyPr>
            <a:spAutoFit/>
          </a:bodyPr>
          <a:lstStyle/>
          <a:p>
            <a:r>
              <a:rPr lang="en-US" sz="1400" dirty="0">
                <a:latin typeface="+mj-lt"/>
              </a:rPr>
              <a:t>Source: </a:t>
            </a:r>
            <a:r>
              <a:rPr lang="en-US" sz="1400" dirty="0" smtClean="0">
                <a:latin typeface="+mj-lt"/>
              </a:rPr>
              <a:t>National Climate Assessment (2014)</a:t>
            </a:r>
            <a:endParaRPr lang="en-US" sz="1400" dirty="0">
              <a:latin typeface="+mj-lt"/>
            </a:endParaRPr>
          </a:p>
        </p:txBody>
      </p:sp>
    </p:spTree>
    <p:extLst>
      <p:ext uri="{BB962C8B-B14F-4D97-AF65-F5344CB8AC3E}">
        <p14:creationId xmlns:p14="http://schemas.microsoft.com/office/powerpoint/2010/main" val="2334293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Climate Change &amp; the Chesapeake Watershed</a:t>
            </a:r>
            <a:endParaRPr lang="en-US" dirty="0"/>
          </a:p>
        </p:txBody>
      </p:sp>
      <p:pic>
        <p:nvPicPr>
          <p:cNvPr id="5122" name="Picture 2" descr="https://www.lva.virginia.gov/exhibits/mapping/map_images/satell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0"/>
            <a:ext cx="6548638" cy="46277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6400800"/>
            <a:ext cx="3276600" cy="369332"/>
          </a:xfrm>
          <a:prstGeom prst="rect">
            <a:avLst/>
          </a:prstGeom>
          <a:noFill/>
        </p:spPr>
        <p:txBody>
          <a:bodyPr wrap="square" rtlCol="0">
            <a:spAutoFit/>
          </a:bodyPr>
          <a:lstStyle/>
          <a:p>
            <a:r>
              <a:rPr lang="en-US" dirty="0" smtClean="0"/>
              <a:t>Source: Wikipedia</a:t>
            </a:r>
            <a:endParaRPr lang="en-US" dirty="0"/>
          </a:p>
        </p:txBody>
      </p:sp>
    </p:spTree>
    <p:extLst>
      <p:ext uri="{BB962C8B-B14F-4D97-AF65-F5344CB8AC3E}">
        <p14:creationId xmlns:p14="http://schemas.microsoft.com/office/powerpoint/2010/main" val="4259778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301752" y="1524000"/>
            <a:ext cx="8613648" cy="732974"/>
          </a:xfrm>
        </p:spPr>
        <p:txBody>
          <a:bodyPr/>
          <a:lstStyle/>
          <a:p>
            <a:pPr algn="ctr"/>
            <a:r>
              <a:rPr lang="en-US" dirty="0" smtClean="0"/>
              <a:t>Take Home Messages </a:t>
            </a:r>
            <a:endParaRPr lang="en-US" dirty="0"/>
          </a:p>
        </p:txBody>
      </p:sp>
      <p:sp>
        <p:nvSpPr>
          <p:cNvPr id="16" name="Content Placeholder 4"/>
          <p:cNvSpPr>
            <a:spLocks noGrp="1"/>
          </p:cNvSpPr>
          <p:nvPr>
            <p:ph sz="quarter" idx="2"/>
          </p:nvPr>
        </p:nvSpPr>
        <p:spPr/>
        <p:txBody>
          <a:bodyPr>
            <a:normAutofit/>
          </a:bodyPr>
          <a:lstStyle/>
          <a:p>
            <a:pPr marL="457200" indent="-457200">
              <a:spcBef>
                <a:spcPts val="0"/>
              </a:spcBef>
              <a:spcAft>
                <a:spcPts val="1200"/>
              </a:spcAft>
              <a:buFont typeface="Arial" panose="020B0604020202020204" pitchFamily="34" charset="0"/>
              <a:buChar char="•"/>
            </a:pPr>
            <a:r>
              <a:rPr lang="en-US" sz="2000" b="0" dirty="0">
                <a:solidFill>
                  <a:schemeClr val="tx1"/>
                </a:solidFill>
              </a:rPr>
              <a:t>The Northeast US has gotten warmer and </a:t>
            </a:r>
            <a:r>
              <a:rPr lang="en-US" sz="2000" b="0" dirty="0" smtClean="0">
                <a:solidFill>
                  <a:schemeClr val="tx1"/>
                </a:solidFill>
              </a:rPr>
              <a:t>wetter </a:t>
            </a:r>
          </a:p>
          <a:p>
            <a:pPr marL="457200" indent="-457200">
              <a:spcBef>
                <a:spcPts val="0"/>
              </a:spcBef>
              <a:spcAft>
                <a:spcPts val="1200"/>
              </a:spcAft>
              <a:buFont typeface="Arial" panose="020B0604020202020204" pitchFamily="34" charset="0"/>
              <a:buChar char="•"/>
            </a:pPr>
            <a:r>
              <a:rPr lang="en-US" sz="2000" dirty="0" smtClean="0"/>
              <a:t>P</a:t>
            </a:r>
            <a:r>
              <a:rPr lang="en-US" sz="2000" b="0" dirty="0" smtClean="0">
                <a:solidFill>
                  <a:schemeClr val="tx1"/>
                </a:solidFill>
              </a:rPr>
              <a:t>recipitation </a:t>
            </a:r>
            <a:r>
              <a:rPr lang="en-US" sz="2000" b="0" dirty="0">
                <a:solidFill>
                  <a:schemeClr val="tx1"/>
                </a:solidFill>
              </a:rPr>
              <a:t>has become more intense </a:t>
            </a:r>
          </a:p>
          <a:p>
            <a:pPr marL="457200" indent="-457200">
              <a:spcBef>
                <a:spcPts val="0"/>
              </a:spcBef>
              <a:spcAft>
                <a:spcPts val="1200"/>
              </a:spcAft>
              <a:buFont typeface="Arial" panose="020B0604020202020204" pitchFamily="34" charset="0"/>
              <a:buChar char="•"/>
            </a:pPr>
            <a:r>
              <a:rPr lang="en-US" sz="2000" b="0" dirty="0" smtClean="0">
                <a:solidFill>
                  <a:schemeClr val="tx1"/>
                </a:solidFill>
              </a:rPr>
              <a:t>Trends </a:t>
            </a:r>
            <a:r>
              <a:rPr lang="en-US" sz="2000" b="0" dirty="0">
                <a:solidFill>
                  <a:schemeClr val="tx1"/>
                </a:solidFill>
              </a:rPr>
              <a:t>will continue in the coming decades </a:t>
            </a:r>
            <a:endParaRPr lang="en-US" sz="2000" b="0" dirty="0" smtClean="0">
              <a:solidFill>
                <a:schemeClr val="tx1"/>
              </a:solidFill>
            </a:endParaRPr>
          </a:p>
          <a:p>
            <a:pPr marL="457200" indent="-457200">
              <a:spcBef>
                <a:spcPts val="0"/>
              </a:spcBef>
              <a:spcAft>
                <a:spcPts val="1200"/>
              </a:spcAft>
              <a:buFont typeface="Arial" panose="020B0604020202020204" pitchFamily="34" charset="0"/>
              <a:buChar char="•"/>
            </a:pPr>
            <a:r>
              <a:rPr lang="en-US" sz="2000" dirty="0" smtClean="0"/>
              <a:t>There </a:t>
            </a:r>
            <a:r>
              <a:rPr lang="en-US" sz="2000" dirty="0"/>
              <a:t>is a large sensitivity to emissions scenarios, but not until mid-century </a:t>
            </a:r>
          </a:p>
          <a:p>
            <a:pPr marL="457200" indent="-457200">
              <a:spcBef>
                <a:spcPts val="0"/>
              </a:spcBef>
              <a:spcAft>
                <a:spcPts val="1200"/>
              </a:spcAft>
              <a:buFont typeface="Arial" panose="020B0604020202020204" pitchFamily="34" charset="0"/>
              <a:buChar char="•"/>
            </a:pPr>
            <a:endParaRPr lang="en-US" sz="2800" dirty="0"/>
          </a:p>
          <a:p>
            <a:endParaRPr lang="en-US" dirty="0"/>
          </a:p>
        </p:txBody>
      </p:sp>
      <p:sp>
        <p:nvSpPr>
          <p:cNvPr id="18" name="Content Placeholder 17"/>
          <p:cNvSpPr>
            <a:spLocks noGrp="1"/>
          </p:cNvSpPr>
          <p:nvPr>
            <p:ph sz="quarter" idx="4"/>
          </p:nvPr>
        </p:nvSpPr>
        <p:spPr>
          <a:xfrm>
            <a:off x="4800600" y="2362200"/>
            <a:ext cx="4114800" cy="3822192"/>
          </a:xfrm>
        </p:spPr>
        <p:txBody>
          <a:bodyPr>
            <a:noAutofit/>
          </a:bodyPr>
          <a:lstStyle/>
          <a:p>
            <a:pPr marL="457200" indent="-457200">
              <a:spcBef>
                <a:spcPts val="0"/>
              </a:spcBef>
              <a:spcAft>
                <a:spcPts val="1200"/>
              </a:spcAft>
              <a:buFont typeface="Arial" panose="020B0604020202020204" pitchFamily="34" charset="0"/>
              <a:buChar char="•"/>
            </a:pPr>
            <a:r>
              <a:rPr lang="en-US" sz="2000" dirty="0"/>
              <a:t>Natural variability is important, particularly for precipitation </a:t>
            </a:r>
          </a:p>
          <a:p>
            <a:pPr marL="457200" indent="-457200">
              <a:spcBef>
                <a:spcPts val="0"/>
              </a:spcBef>
              <a:spcAft>
                <a:spcPts val="1200"/>
              </a:spcAft>
              <a:buFont typeface="Arial" panose="020B0604020202020204" pitchFamily="34" charset="0"/>
              <a:buChar char="•"/>
            </a:pPr>
            <a:r>
              <a:rPr lang="en-US" sz="2000" dirty="0"/>
              <a:t>Sea levels are rising faster than the global average and rates are </a:t>
            </a:r>
            <a:r>
              <a:rPr lang="en-US" sz="2000" dirty="0" smtClean="0"/>
              <a:t>increasing</a:t>
            </a:r>
          </a:p>
          <a:p>
            <a:pPr marL="457200" indent="-457200">
              <a:spcBef>
                <a:spcPts val="0"/>
              </a:spcBef>
              <a:spcAft>
                <a:spcPts val="1200"/>
              </a:spcAft>
              <a:buFont typeface="Arial" panose="020B0604020202020204" pitchFamily="34" charset="0"/>
              <a:buChar char="•"/>
            </a:pPr>
            <a:r>
              <a:rPr lang="en-US" sz="2000" dirty="0" smtClean="0"/>
              <a:t>Build </a:t>
            </a:r>
            <a:r>
              <a:rPr lang="en-US" sz="2000" dirty="0"/>
              <a:t>the capacity within the Partnership </a:t>
            </a:r>
            <a:r>
              <a:rPr lang="en-US" sz="2000" dirty="0" smtClean="0"/>
              <a:t>to ensure </a:t>
            </a:r>
            <a:r>
              <a:rPr lang="en-US" sz="2000" dirty="0"/>
              <a:t>ready access to data, scenario outputs, indicators and </a:t>
            </a:r>
            <a:r>
              <a:rPr lang="en-US" sz="2000" dirty="0" smtClean="0"/>
              <a:t>to be </a:t>
            </a:r>
            <a:r>
              <a:rPr lang="en-US" sz="2000" dirty="0"/>
              <a:t>able to continue </a:t>
            </a:r>
            <a:r>
              <a:rPr lang="en-US" sz="2000" dirty="0" smtClean="0"/>
              <a:t>to evaluate</a:t>
            </a:r>
            <a:r>
              <a:rPr lang="en-US" sz="2000" dirty="0"/>
              <a:t>, learn, and adapt.</a:t>
            </a:r>
          </a:p>
        </p:txBody>
      </p:sp>
      <p:sp>
        <p:nvSpPr>
          <p:cNvPr id="6" name="Title 5"/>
          <p:cNvSpPr>
            <a:spLocks noGrp="1"/>
          </p:cNvSpPr>
          <p:nvPr>
            <p:ph type="title"/>
          </p:nvPr>
        </p:nvSpPr>
        <p:spPr>
          <a:xfrm>
            <a:off x="228600" y="304800"/>
            <a:ext cx="8534400" cy="1139952"/>
          </a:xfrm>
        </p:spPr>
        <p:txBody>
          <a:bodyPr>
            <a:noAutofit/>
          </a:bodyPr>
          <a:lstStyle/>
          <a:p>
            <a:pPr algn="ctr"/>
            <a:r>
              <a:rPr lang="en-US" sz="2400" b="1" dirty="0" smtClean="0"/>
              <a:t>STAC Workshop: The Development of Climate Projections for Use in CBP Assessments</a:t>
            </a:r>
            <a:br>
              <a:rPr lang="en-US" sz="2400" b="1" dirty="0" smtClean="0"/>
            </a:br>
            <a:endParaRPr lang="en-US" sz="2400" i="1" dirty="0"/>
          </a:p>
        </p:txBody>
      </p:sp>
      <p:sp>
        <p:nvSpPr>
          <p:cNvPr id="4" name="TextBox 3"/>
          <p:cNvSpPr txBox="1"/>
          <p:nvPr/>
        </p:nvSpPr>
        <p:spPr>
          <a:xfrm>
            <a:off x="228600" y="6436851"/>
            <a:ext cx="3409908" cy="369332"/>
          </a:xfrm>
          <a:prstGeom prst="rect">
            <a:avLst/>
          </a:prstGeom>
          <a:noFill/>
        </p:spPr>
        <p:txBody>
          <a:bodyPr wrap="none" rtlCol="0">
            <a:spAutoFit/>
          </a:bodyPr>
          <a:lstStyle/>
          <a:p>
            <a:r>
              <a:rPr lang="en-US" i="1" dirty="0"/>
              <a:t>STAC Workshop (March, 2016)</a:t>
            </a:r>
            <a:endParaRPr lang="en-US" dirty="0"/>
          </a:p>
        </p:txBody>
      </p:sp>
    </p:spTree>
    <p:extLst>
      <p:ext uri="{BB962C8B-B14F-4D97-AF65-F5344CB8AC3E}">
        <p14:creationId xmlns:p14="http://schemas.microsoft.com/office/powerpoint/2010/main" val="3919419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llicott city flood 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04" y="838200"/>
            <a:ext cx="8811267" cy="4953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6400800"/>
            <a:ext cx="2971800" cy="304800"/>
          </a:xfrm>
          <a:prstGeom prst="rect">
            <a:avLst/>
          </a:prstGeom>
          <a:noFill/>
        </p:spPr>
        <p:txBody>
          <a:bodyPr wrap="square" rtlCol="0">
            <a:spAutoFit/>
          </a:bodyPr>
          <a:lstStyle/>
          <a:p>
            <a:r>
              <a:rPr lang="en-US" dirty="0" smtClean="0"/>
              <a:t>Copyright: Circa News 2016.</a:t>
            </a:r>
            <a:endParaRPr lang="en-US" dirty="0"/>
          </a:p>
        </p:txBody>
      </p:sp>
    </p:spTree>
    <p:extLst>
      <p:ext uri="{BB962C8B-B14F-4D97-AF65-F5344CB8AC3E}">
        <p14:creationId xmlns:p14="http://schemas.microsoft.com/office/powerpoint/2010/main" val="2092868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usquehanna flood 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92" y="838200"/>
            <a:ext cx="8759825" cy="49405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992" y="6323111"/>
            <a:ext cx="2971800" cy="307777"/>
          </a:xfrm>
          <a:prstGeom prst="rect">
            <a:avLst/>
          </a:prstGeom>
          <a:noFill/>
        </p:spPr>
        <p:txBody>
          <a:bodyPr wrap="square" rtlCol="0">
            <a:spAutoFit/>
          </a:bodyPr>
          <a:lstStyle/>
          <a:p>
            <a:r>
              <a:rPr lang="en-US" dirty="0" smtClean="0"/>
              <a:t>Copyright: NBC News 2011. </a:t>
            </a:r>
            <a:endParaRPr lang="en-US" dirty="0"/>
          </a:p>
        </p:txBody>
      </p:sp>
    </p:spTree>
    <p:extLst>
      <p:ext uri="{BB962C8B-B14F-4D97-AF65-F5344CB8AC3E}">
        <p14:creationId xmlns:p14="http://schemas.microsoft.com/office/powerpoint/2010/main" val="2177409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mithisland.jpg"/>
          <p:cNvPicPr>
            <a:picLocks noChangeAspect="1"/>
          </p:cNvPicPr>
          <p:nvPr/>
        </p:nvPicPr>
        <p:blipFill>
          <a:blip r:embed="rId2" cstate="print"/>
          <a:stretch>
            <a:fillRect/>
          </a:stretch>
        </p:blipFill>
        <p:spPr>
          <a:xfrm>
            <a:off x="15026" y="381000"/>
            <a:ext cx="9144000" cy="5727843"/>
          </a:xfrm>
          <a:prstGeom prst="rect">
            <a:avLst/>
          </a:prstGeom>
        </p:spPr>
      </p:pic>
      <p:sp>
        <p:nvSpPr>
          <p:cNvPr id="4" name="Rectangle 7"/>
          <p:cNvSpPr>
            <a:spLocks noChangeArrowheads="1"/>
          </p:cNvSpPr>
          <p:nvPr/>
        </p:nvSpPr>
        <p:spPr bwMode="auto">
          <a:xfrm>
            <a:off x="152400" y="6489700"/>
            <a:ext cx="4724400" cy="304800"/>
          </a:xfrm>
          <a:prstGeom prst="rect">
            <a:avLst/>
          </a:prstGeom>
          <a:noFill/>
          <a:ln w="9525">
            <a:noFill/>
            <a:miter lim="800000"/>
            <a:headEnd/>
            <a:tailEnd/>
          </a:ln>
        </p:spPr>
        <p:txBody>
          <a:bodyPr>
            <a:spAutoFit/>
          </a:bodyPr>
          <a:lstStyle/>
          <a:p>
            <a:r>
              <a:rPr lang="en-US" kern="1200" dirty="0" smtClean="0">
                <a:solidFill>
                  <a:prstClr val="white"/>
                </a:solidFill>
                <a:latin typeface="Calibri"/>
                <a:ea typeface="+mn-ea"/>
                <a:cs typeface="+mn-cs"/>
              </a:rPr>
              <a:t>Photo Credit: UMCES, IAN</a:t>
            </a:r>
            <a:endParaRPr lang="en-US" kern="1200" dirty="0">
              <a:solidFill>
                <a:prstClr val="white"/>
              </a:solidFill>
              <a:latin typeface="Calibri"/>
              <a:ea typeface="+mn-ea"/>
              <a:cs typeface="+mn-cs"/>
            </a:endParaRPr>
          </a:p>
        </p:txBody>
      </p:sp>
    </p:spTree>
    <p:extLst>
      <p:ext uri="{BB962C8B-B14F-4D97-AF65-F5344CB8AC3E}">
        <p14:creationId xmlns:p14="http://schemas.microsoft.com/office/powerpoint/2010/main" val="28629493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Relative Sea Level Rise Projections for the Chesapeake Bay</a:t>
            </a:r>
            <a:endParaRPr lang="en-US" sz="2400" dirty="0"/>
          </a:p>
        </p:txBody>
      </p:sp>
      <p:pic>
        <p:nvPicPr>
          <p:cNvPr id="9" name="Picture 2"/>
          <p:cNvPicPr>
            <a:picLocks noGrp="1" noChangeAspect="1" noChangeArrowheads="1"/>
          </p:cNvPicPr>
          <p:nvPr>
            <p:ph sz="half" idx="4294967295"/>
          </p:nvPr>
        </p:nvPicPr>
        <p:blipFill>
          <a:blip r:embed="rId2" cstate="print"/>
          <a:srcRect t="5826"/>
          <a:stretch>
            <a:fillRect/>
          </a:stretch>
        </p:blipFill>
        <p:spPr bwMode="auto">
          <a:xfrm>
            <a:off x="1913181" y="1524000"/>
            <a:ext cx="5554419" cy="4724400"/>
          </a:xfrm>
          <a:prstGeom prst="rect">
            <a:avLst/>
          </a:prstGeom>
          <a:noFill/>
          <a:ln w="3175">
            <a:solidFill>
              <a:schemeClr val="tx1"/>
            </a:solidFill>
            <a:miter lim="800000"/>
            <a:headEnd/>
            <a:tailEnd/>
          </a:ln>
        </p:spPr>
      </p:pic>
      <p:sp>
        <p:nvSpPr>
          <p:cNvPr id="10" name="TextBox 9"/>
          <p:cNvSpPr txBox="1"/>
          <p:nvPr/>
        </p:nvSpPr>
        <p:spPr>
          <a:xfrm>
            <a:off x="228600" y="6411724"/>
            <a:ext cx="7391400" cy="276999"/>
          </a:xfrm>
          <a:prstGeom prst="rect">
            <a:avLst/>
          </a:prstGeom>
          <a:noFill/>
        </p:spPr>
        <p:txBody>
          <a:bodyPr wrap="square" rtlCol="0">
            <a:spAutoFit/>
          </a:bodyPr>
          <a:lstStyle/>
          <a:p>
            <a:r>
              <a:rPr lang="en-US" sz="1200" dirty="0" smtClean="0"/>
              <a:t>Source: USACE.  2015.  NACCS Study.  Appendix D.  USACE, Baltimore, MD. </a:t>
            </a:r>
            <a:endParaRPr lang="en-US" sz="1200" dirty="0"/>
          </a:p>
        </p:txBody>
      </p:sp>
    </p:spTree>
    <p:extLst>
      <p:ext uri="{BB962C8B-B14F-4D97-AF65-F5344CB8AC3E}">
        <p14:creationId xmlns:p14="http://schemas.microsoft.com/office/powerpoint/2010/main" val="3051312271"/>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5B1B9896-6905-47A5-9A2B-39E8ACCEE677}">
  <ds:schemaRefs>
    <ds:schemaRef ds:uri="ESRI.ArcGIS.Mapping.OfficeIntegration.PowerPointInfo"/>
  </ds:schemaRefs>
</ds:datastoreItem>
</file>

<file path=customXml/itemProps10.xml><?xml version="1.0" encoding="utf-8"?>
<ds:datastoreItem xmlns:ds="http://schemas.openxmlformats.org/officeDocument/2006/customXml" ds:itemID="{6B696ED4-492A-4A09-A06F-FBF32C2F8AA3}">
  <ds:schemaRefs>
    <ds:schemaRef ds:uri="ESRI.ArcGIS.Mapping.OfficeIntegration.PowerPointInfo"/>
  </ds:schemaRefs>
</ds:datastoreItem>
</file>

<file path=customXml/itemProps11.xml><?xml version="1.0" encoding="utf-8"?>
<ds:datastoreItem xmlns:ds="http://schemas.openxmlformats.org/officeDocument/2006/customXml" ds:itemID="{DDF2016C-6E3F-42F4-849A-7FF6D158347B}">
  <ds:schemaRefs>
    <ds:schemaRef ds:uri="ESRI.ArcGIS.Mapping.OfficeIntegration.PowerPointInfo"/>
  </ds:schemaRefs>
</ds:datastoreItem>
</file>

<file path=customXml/itemProps12.xml><?xml version="1.0" encoding="utf-8"?>
<ds:datastoreItem xmlns:ds="http://schemas.openxmlformats.org/officeDocument/2006/customXml" ds:itemID="{44A92B44-B2FB-45EA-A41A-A07F2FAB1580}">
  <ds:schemaRefs>
    <ds:schemaRef ds:uri="ESRI.ArcGIS.Mapping.OfficeIntegration.PowerPointInfo"/>
  </ds:schemaRefs>
</ds:datastoreItem>
</file>

<file path=customXml/itemProps2.xml><?xml version="1.0" encoding="utf-8"?>
<ds:datastoreItem xmlns:ds="http://schemas.openxmlformats.org/officeDocument/2006/customXml" ds:itemID="{A3C7EF83-8E97-4582-B284-CBCAA2AFF2AB}">
  <ds:schemaRefs>
    <ds:schemaRef ds:uri="ESRI.ArcGIS.Mapping.OfficeIntegration.PowerPointInfo"/>
  </ds:schemaRefs>
</ds:datastoreItem>
</file>

<file path=customXml/itemProps3.xml><?xml version="1.0" encoding="utf-8"?>
<ds:datastoreItem xmlns:ds="http://schemas.openxmlformats.org/officeDocument/2006/customXml" ds:itemID="{2A325EF8-FEC0-4186-85AF-9845989D877A}">
  <ds:schemaRefs>
    <ds:schemaRef ds:uri="ESRI.ArcGIS.Mapping.OfficeIntegration.PowerPointInfo"/>
  </ds:schemaRefs>
</ds:datastoreItem>
</file>

<file path=customXml/itemProps4.xml><?xml version="1.0" encoding="utf-8"?>
<ds:datastoreItem xmlns:ds="http://schemas.openxmlformats.org/officeDocument/2006/customXml" ds:itemID="{F66C948F-4AC8-45EE-BEFE-87F180851889}">
  <ds:schemaRefs>
    <ds:schemaRef ds:uri="ESRI.ArcGIS.Mapping.OfficeIntegration.PowerPointInfo"/>
  </ds:schemaRefs>
</ds:datastoreItem>
</file>

<file path=customXml/itemProps5.xml><?xml version="1.0" encoding="utf-8"?>
<ds:datastoreItem xmlns:ds="http://schemas.openxmlformats.org/officeDocument/2006/customXml" ds:itemID="{F75CD3CB-3AF9-43A0-9089-480382483CD1}">
  <ds:schemaRefs>
    <ds:schemaRef ds:uri="ESRI.ArcGIS.Mapping.OfficeIntegration.PowerPointInfo"/>
  </ds:schemaRefs>
</ds:datastoreItem>
</file>

<file path=customXml/itemProps6.xml><?xml version="1.0" encoding="utf-8"?>
<ds:datastoreItem xmlns:ds="http://schemas.openxmlformats.org/officeDocument/2006/customXml" ds:itemID="{8E282873-74F7-4880-A58E-7D7CCFAD1CE9}">
  <ds:schemaRefs>
    <ds:schemaRef ds:uri="ESRI.ArcGIS.Mapping.OfficeIntegration.PowerPointInfo"/>
  </ds:schemaRefs>
</ds:datastoreItem>
</file>

<file path=customXml/itemProps7.xml><?xml version="1.0" encoding="utf-8"?>
<ds:datastoreItem xmlns:ds="http://schemas.openxmlformats.org/officeDocument/2006/customXml" ds:itemID="{ED0C154F-0FF5-4918-94AB-2A0A21F726D0}">
  <ds:schemaRefs>
    <ds:schemaRef ds:uri="ESRI.ArcGIS.Mapping.OfficeIntegration.PowerPointInfo"/>
  </ds:schemaRefs>
</ds:datastoreItem>
</file>

<file path=customXml/itemProps8.xml><?xml version="1.0" encoding="utf-8"?>
<ds:datastoreItem xmlns:ds="http://schemas.openxmlformats.org/officeDocument/2006/customXml" ds:itemID="{7E42E5F1-06F6-4B1B-88E9-83BDB000AA44}">
  <ds:schemaRefs>
    <ds:schemaRef ds:uri="ESRI.ArcGIS.Mapping.OfficeIntegration.PowerPointInfo"/>
  </ds:schemaRefs>
</ds:datastoreItem>
</file>

<file path=customXml/itemProps9.xml><?xml version="1.0" encoding="utf-8"?>
<ds:datastoreItem xmlns:ds="http://schemas.openxmlformats.org/officeDocument/2006/customXml" ds:itemID="{CEAAB0FC-B25D-4ADA-B173-7D636706DEE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485</TotalTime>
  <Words>1266</Words>
  <Application>Microsoft Office PowerPoint</Application>
  <PresentationFormat>On-screen Show (4:3)</PresentationFormat>
  <Paragraphs>130</Paragraphs>
  <Slides>28</Slides>
  <Notes>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28</vt:i4>
      </vt:variant>
    </vt:vector>
  </HeadingPairs>
  <TitlesOfParts>
    <vt:vector size="41" baseType="lpstr">
      <vt:lpstr>Times New Roman</vt:lpstr>
      <vt:lpstr>Arial</vt:lpstr>
      <vt:lpstr>Wingdings</vt:lpstr>
      <vt:lpstr>Noto Sans Symbols</vt:lpstr>
      <vt:lpstr>Constantia</vt:lpstr>
      <vt:lpstr>Calibri</vt:lpstr>
      <vt:lpstr>Georgia</vt:lpstr>
      <vt:lpstr>ＭＳ Ｐゴシック</vt:lpstr>
      <vt:lpstr>Wingdings 2</vt:lpstr>
      <vt:lpstr>Civic</vt:lpstr>
      <vt:lpstr>1_Civic</vt:lpstr>
      <vt:lpstr>2_Civic</vt:lpstr>
      <vt:lpstr>Flow</vt:lpstr>
      <vt:lpstr>Climate Change and the Chesapeake Bay TMDL</vt:lpstr>
      <vt:lpstr>PowerPoint Presentation</vt:lpstr>
      <vt:lpstr>Increased Precipitation &amp; Extreme Rainfall Events</vt:lpstr>
      <vt:lpstr>Climate Change &amp; the Chesapeake Watershed</vt:lpstr>
      <vt:lpstr>STAC Workshop: The Development of Climate Projections for Use in CBP Assessments </vt:lpstr>
      <vt:lpstr>PowerPoint Presentation</vt:lpstr>
      <vt:lpstr>PowerPoint Presentation</vt:lpstr>
      <vt:lpstr>PowerPoint Presentation</vt:lpstr>
      <vt:lpstr>Relative Sea Level Rise Projections for the Chesapeake Bay</vt:lpstr>
      <vt:lpstr>PowerPoint Presentation</vt:lpstr>
      <vt:lpstr>Increased nuisance flooding</vt:lpstr>
      <vt:lpstr>PowerPoint Presentation</vt:lpstr>
      <vt:lpstr>Changes to Water Supply</vt:lpstr>
      <vt:lpstr>Drought Risk</vt:lpstr>
      <vt:lpstr>PowerPoint Presentation</vt:lpstr>
      <vt:lpstr>           Impacts to Cold Water Resource Areas </vt:lpstr>
      <vt:lpstr>PowerPoint Presentation</vt:lpstr>
      <vt:lpstr>Key Partnership Climate Change-Related Commitments and Recommendations</vt:lpstr>
      <vt:lpstr> 2014 Chesapeake Bay Agreement </vt:lpstr>
      <vt:lpstr>Chesapeake Bay 2017 Mid-Point Assessment</vt:lpstr>
      <vt:lpstr>Climate Change &amp; the TMDL Mid-Point Assessment</vt:lpstr>
      <vt:lpstr>What are Our Options for Factoring in Consideration of Climate Change into the Phase III WIPs</vt:lpstr>
      <vt:lpstr>Guiding Principles WIP Development  </vt:lpstr>
      <vt:lpstr>Guiding Principles WIP Implementation  </vt:lpstr>
      <vt:lpstr>  2017 Mid Point Assessment  Timeline   </vt:lpstr>
      <vt:lpstr>  Local Government Advisory  Committee Areas for Future Engagement  </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&amp; the Midpoint Assessment:  Methods, Process and Key Decisions</dc:title>
  <dc:creator>Zoe.Johnson</dc:creator>
  <cp:lastModifiedBy>jstarr</cp:lastModifiedBy>
  <cp:revision>60</cp:revision>
  <dcterms:modified xsi:type="dcterms:W3CDTF">2016-12-01T13:54:41Z</dcterms:modified>
</cp:coreProperties>
</file>