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67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738"/>
    <a:srgbClr val="004890"/>
    <a:srgbClr val="004A8E"/>
    <a:srgbClr val="A6B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84" d="100"/>
          <a:sy n="84" d="100"/>
        </p:scale>
        <p:origin x="411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9592-799E-4C14-81BE-0AA47914B82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A95B-2049-43C7-92D9-2DE78BE8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A95B-2049-43C7-92D9-2DE78BE8A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9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A95B-2049-43C7-92D9-2DE78BE8A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0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9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6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1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004890"/>
            </a:gs>
            <a:gs pos="100000">
              <a:srgbClr val="A6B0D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3C5E-8F5A-4066-AFD2-801BE513D558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55741-571F-4973-B539-2E988498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AAC738"/>
                </a:solidFill>
              </a:rPr>
              <a:t>The EPA and </a:t>
            </a:r>
            <a:br>
              <a:rPr lang="en-US" dirty="0">
                <a:solidFill>
                  <a:srgbClr val="AAC738"/>
                </a:solidFill>
              </a:rPr>
            </a:br>
            <a:r>
              <a:rPr lang="en-US" dirty="0">
                <a:solidFill>
                  <a:srgbClr val="AAC738"/>
                </a:solidFill>
              </a:rPr>
              <a:t>Susquehanna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AAC738"/>
                </a:solidFill>
              </a:rPr>
              <a:t>Case Studies of Potential Impacts of EPA Budget Cuts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65" y="4157303"/>
            <a:ext cx="30480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B531-546F-4AAA-9D87-4C1F13FA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21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AAC738"/>
                </a:solidFill>
              </a:rPr>
              <a:t>State Level Budget Impacts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885F3-8E65-488C-B81C-B32A87AAE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61" y="1319273"/>
            <a:ext cx="7349277" cy="5465742"/>
          </a:xfrm>
        </p:spPr>
      </p:pic>
    </p:spTree>
    <p:extLst>
      <p:ext uri="{BB962C8B-B14F-4D97-AF65-F5344CB8AC3E}">
        <p14:creationId xmlns:p14="http://schemas.microsoft.com/office/powerpoint/2010/main" val="266509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2C9A9AD-1EA3-4CFD-8520-84C3DF98B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158495"/>
              </p:ext>
            </p:extLst>
          </p:nvPr>
        </p:nvGraphicFramePr>
        <p:xfrm>
          <a:off x="341803" y="256352"/>
          <a:ext cx="11367654" cy="60069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3827">
                  <a:extLst>
                    <a:ext uri="{9D8B030D-6E8A-4147-A177-3AD203B41FA5}">
                      <a16:colId xmlns:a16="http://schemas.microsoft.com/office/drawing/2014/main" val="2294148656"/>
                    </a:ext>
                  </a:extLst>
                </a:gridCol>
                <a:gridCol w="5683827">
                  <a:extLst>
                    <a:ext uri="{9D8B030D-6E8A-4147-A177-3AD203B41FA5}">
                      <a16:colId xmlns:a16="http://schemas.microsoft.com/office/drawing/2014/main" val="2579877930"/>
                    </a:ext>
                  </a:extLst>
                </a:gridCol>
              </a:tblGrid>
              <a:tr h="750592">
                <a:tc>
                  <a:txBody>
                    <a:bodyPr/>
                    <a:lstStyle/>
                    <a:p>
                      <a:r>
                        <a:rPr lang="en-US" sz="1600" dirty="0"/>
                        <a:t>The EPA Makes the Susquehanna River Basin Cleaner By: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EPA Continues to Protect Clean Water By: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79326"/>
                  </a:ext>
                </a:extLst>
              </a:tr>
              <a:tr h="750592">
                <a:tc>
                  <a:txBody>
                    <a:bodyPr/>
                    <a:lstStyle/>
                    <a:p>
                      <a:r>
                        <a:rPr lang="en-US" sz="1600" dirty="0"/>
                        <a:t>Funded local association’s efforts to clean up acid mine drainage in the Miller Run watershed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Supporting local partnerships that restore the health of the Susquehanna River Basin’s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89781"/>
                  </a:ext>
                </a:extLst>
              </a:tr>
              <a:tr h="769843">
                <a:tc>
                  <a:txBody>
                    <a:bodyPr/>
                    <a:lstStyle/>
                    <a:p>
                      <a:r>
                        <a:rPr lang="en-US" sz="1600" dirty="0"/>
                        <a:t>Funded the restoration of </a:t>
                      </a:r>
                      <a:r>
                        <a:rPr lang="en-US" sz="1600" dirty="0" err="1"/>
                        <a:t>Pierceville</a:t>
                      </a:r>
                      <a:r>
                        <a:rPr lang="en-US" sz="1600" dirty="0"/>
                        <a:t> Run and the South Branch of Codorus Creek from agricultural runoff in York County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Funding restoration of streams and creeks across the region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61994"/>
                  </a:ext>
                </a:extLst>
              </a:tr>
              <a:tr h="675381">
                <a:tc>
                  <a:txBody>
                    <a:bodyPr/>
                    <a:lstStyle/>
                    <a:p>
                      <a:r>
                        <a:rPr lang="en-US" sz="1600" dirty="0"/>
                        <a:t>Set limits on nutrient and sediment pollution to Chesapeake Bay from its tributaries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Enforcing pollution limits and encouraging best management practices in the Susquehanna River Basin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852208"/>
                  </a:ext>
                </a:extLst>
              </a:tr>
              <a:tr h="600650">
                <a:tc>
                  <a:txBody>
                    <a:bodyPr/>
                    <a:lstStyle/>
                    <a:p>
                      <a:r>
                        <a:rPr lang="en-US" sz="1600" dirty="0"/>
                        <a:t>Funded development of tool that protected drinking water in New Oxford, Adams County from contamination during chemical spill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Funding projects to prevent pollution and supervise public water systems.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8620"/>
                  </a:ext>
                </a:extLst>
              </a:tr>
              <a:tr h="796988">
                <a:tc>
                  <a:txBody>
                    <a:bodyPr/>
                    <a:lstStyle/>
                    <a:p>
                      <a:r>
                        <a:rPr lang="en-US" sz="1600" dirty="0"/>
                        <a:t>Ordered a Lancaster County farm to stop discharging manure and wastewater into a tributary of </a:t>
                      </a:r>
                      <a:r>
                        <a:rPr lang="en-US" sz="1600" dirty="0" err="1"/>
                        <a:t>Chiques</a:t>
                      </a:r>
                      <a:r>
                        <a:rPr lang="en-US" sz="1600" dirty="0"/>
                        <a:t> Creek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Ensuring compliance with pollution standards to limit releases of nitrogen, phosphorus and pathogens to waterways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191038"/>
                  </a:ext>
                </a:extLst>
              </a:tr>
              <a:tr h="750592">
                <a:tc>
                  <a:txBody>
                    <a:bodyPr/>
                    <a:lstStyle/>
                    <a:p>
                      <a:r>
                        <a:rPr lang="en-US" sz="1600" dirty="0"/>
                        <a:t>Reduced discharges of raw sewage into the Susquehanna River from municipal treatment plants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Ensuring compliance with planned infrastructure upgrades to limit releases of raw sewage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591106"/>
                  </a:ext>
                </a:extLst>
              </a:tr>
              <a:tr h="912310">
                <a:tc>
                  <a:txBody>
                    <a:bodyPr/>
                    <a:lstStyle/>
                    <a:p>
                      <a:r>
                        <a:rPr lang="en-US" sz="1600" dirty="0"/>
                        <a:t>Supported research to understand potential impacts of resource extraction in Susquehanna County and three other counties on drinking water and newborns health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Supporting research into new pollution control methods and the effects of water pollution on human health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3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1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95E4D3-0E61-4A7D-9435-996E69D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AAC738"/>
                </a:solidFill>
              </a:rPr>
              <a:t>Cleaning up Acid Mine Drainage: </a:t>
            </a:r>
            <a:r>
              <a:rPr lang="en-US" dirty="0">
                <a:solidFill>
                  <a:srgbClr val="AAC738"/>
                </a:solidFill>
              </a:rPr>
              <a:t>Miller Run &amp; </a:t>
            </a:r>
            <a:r>
              <a:rPr lang="en-US" dirty="0" err="1">
                <a:solidFill>
                  <a:srgbClr val="AAC738"/>
                </a:solidFill>
              </a:rPr>
              <a:t>Shoup’s</a:t>
            </a:r>
            <a:r>
              <a:rPr lang="en-US" dirty="0">
                <a:solidFill>
                  <a:srgbClr val="AAC738"/>
                </a:solidFill>
              </a:rPr>
              <a:t> Run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9BEF126-C68D-41B7-B6E2-FF74529299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7840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70DAC-8E24-4942-A370-224FBE68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Coal mines operating in region predated limits on environmental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Mine abandonment led to highly acidic, metal-heavy pollution into Miller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$500,000 in grant funding helped restore creek by decreasing acidity of runoff and help heavy metals settle out of water naturally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Recent testing shows stream meets standards for aquatic life, eventually reviving natural brook trout population and leading to more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AAC7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7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95E4D3-0E61-4A7D-9435-996E69DCFB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AAC738"/>
                </a:solidFill>
              </a:rPr>
              <a:t>Cleaning up Agricultural Pollution: </a:t>
            </a:r>
            <a:r>
              <a:rPr lang="en-US" dirty="0">
                <a:solidFill>
                  <a:srgbClr val="AAC738"/>
                </a:solidFill>
              </a:rPr>
              <a:t>Codorus Creek &amp; </a:t>
            </a:r>
            <a:r>
              <a:rPr lang="en-US" dirty="0" err="1">
                <a:solidFill>
                  <a:srgbClr val="AAC738"/>
                </a:solidFill>
              </a:rPr>
              <a:t>Chiques</a:t>
            </a:r>
            <a:r>
              <a:rPr lang="en-US" dirty="0">
                <a:solidFill>
                  <a:srgbClr val="AAC738"/>
                </a:solidFill>
              </a:rPr>
              <a:t> Creek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70DAC-8E24-4942-A370-224FBE6824A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221297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AAC738"/>
                </a:solidFill>
              </a:rPr>
              <a:t>Pierceville</a:t>
            </a:r>
            <a:r>
              <a:rPr lang="en-US" sz="1800" dirty="0">
                <a:solidFill>
                  <a:srgbClr val="AAC738"/>
                </a:solidFill>
              </a:rPr>
              <a:t> Run provides critical spawning habitat for the wild trout—but cropland and pastures were high sediment and nutrient pollution.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EPA grant to the Izaak Walton League of America for $500,000 helped assess the damage and restore the creek leading to an “impaired” listing in 2002 and restoration plan in 2007.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AAC738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2268E4D-3B81-49B2-AC0F-0797A2305ED3}"/>
              </a:ext>
            </a:extLst>
          </p:cNvPr>
          <p:cNvSpPr txBox="1">
            <a:spLocks/>
          </p:cNvSpPr>
          <p:nvPr/>
        </p:nvSpPr>
        <p:spPr>
          <a:xfrm>
            <a:off x="6141436" y="4279900"/>
            <a:ext cx="5181600" cy="221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solidFill>
                  <a:srgbClr val="AAC738"/>
                </a:solidFill>
              </a:rPr>
              <a:t>Egg-laying and dairy farm in Lancaster County had been discharging manure and </a:t>
            </a:r>
            <a:r>
              <a:rPr lang="en-US" sz="1800" dirty="0" err="1">
                <a:solidFill>
                  <a:srgbClr val="AAC738"/>
                </a:solidFill>
              </a:rPr>
              <a:t>washwater</a:t>
            </a:r>
            <a:r>
              <a:rPr lang="en-US" sz="1800" dirty="0">
                <a:solidFill>
                  <a:srgbClr val="AAC738"/>
                </a:solidFill>
              </a:rPr>
              <a:t> into a tributary without a Clean Water Act permit.</a:t>
            </a:r>
          </a:p>
          <a:p>
            <a:pPr marL="285750" indent="-285750"/>
            <a:r>
              <a:rPr lang="en-US" sz="1800" dirty="0">
                <a:solidFill>
                  <a:srgbClr val="AAC738"/>
                </a:solidFill>
              </a:rPr>
              <a:t>Enforcement action stopped pollution, fine on company.</a:t>
            </a:r>
          </a:p>
          <a:p>
            <a:pPr marL="285750" indent="-285750"/>
            <a:r>
              <a:rPr lang="en-US" sz="1800" dirty="0">
                <a:solidFill>
                  <a:srgbClr val="AAC738"/>
                </a:solidFill>
              </a:rPr>
              <a:t>Agricultural pollution is responsible for 60% of </a:t>
            </a:r>
            <a:r>
              <a:rPr lang="en-US" sz="1800" dirty="0" err="1">
                <a:solidFill>
                  <a:srgbClr val="AAC738"/>
                </a:solidFill>
              </a:rPr>
              <a:t>Chiques</a:t>
            </a:r>
            <a:r>
              <a:rPr lang="en-US" sz="1800" dirty="0">
                <a:solidFill>
                  <a:srgbClr val="AAC738"/>
                </a:solidFill>
              </a:rPr>
              <a:t> watershed being too polluted for recreational use or aquatic life.</a:t>
            </a:r>
          </a:p>
          <a:p>
            <a:pPr marL="285750" indent="-285750"/>
            <a:endParaRPr lang="en-US" sz="1800" dirty="0">
              <a:solidFill>
                <a:srgbClr val="AAC738"/>
              </a:solidFill>
            </a:endParaRP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1257694-C91C-40A9-8823-919BD4C5F578}"/>
              </a:ext>
            </a:extLst>
          </p:cNvPr>
          <p:cNvSpPr txBox="1">
            <a:spLocks/>
          </p:cNvSpPr>
          <p:nvPr/>
        </p:nvSpPr>
        <p:spPr>
          <a:xfrm>
            <a:off x="914400" y="3891544"/>
            <a:ext cx="5181600" cy="221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sz="1800" dirty="0">
              <a:solidFill>
                <a:srgbClr val="AAC738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E36C14E-E33F-4E6D-AD69-BB9080149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2" y="4038600"/>
            <a:ext cx="3810316" cy="25362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B93B23-CD83-4EC1-81BE-DB8750C98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90688"/>
            <a:ext cx="3689059" cy="24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95E4D3-0E61-4A7D-9435-996E69DC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AAC738"/>
                </a:solidFill>
              </a:rPr>
              <a:t>Cleaning up Sewage Overflows: </a:t>
            </a:r>
            <a:r>
              <a:rPr lang="en-US" dirty="0">
                <a:solidFill>
                  <a:srgbClr val="AAC738"/>
                </a:solidFill>
              </a:rPr>
              <a:t>Harrisburg and other cities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DD446B-346E-4185-905D-38CDB55C9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88" y="1766887"/>
            <a:ext cx="5943600" cy="33147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867F4-5CED-4AFA-8156-366D77E9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AC738"/>
                </a:solidFill>
              </a:rPr>
              <a:t>From 2007-2015 the City of Harrisburg dumped 8.3 million gallons of raw sewage into the Susquehanna River Basin.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AC738"/>
                </a:solidFill>
              </a:rPr>
              <a:t>EPA and PA DEP inspected </a:t>
            </a:r>
            <a:r>
              <a:rPr lang="en-US" dirty="0" err="1">
                <a:solidFill>
                  <a:srgbClr val="AAC738"/>
                </a:solidFill>
              </a:rPr>
              <a:t>stormwater</a:t>
            </a:r>
            <a:r>
              <a:rPr lang="en-US" dirty="0">
                <a:solidFill>
                  <a:srgbClr val="AAC738"/>
                </a:solidFill>
              </a:rPr>
              <a:t> management and sewage system in 2010 &amp; 2012.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AC738"/>
                </a:solidFill>
              </a:rPr>
              <a:t>Harrisburg and Capital Region Water ill invest $82 million to improve operations and infrastructure in complaint settlement.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AAC738"/>
                </a:solidFill>
              </a:rPr>
              <a:t>Nitrogen pollution decreased by 90% and suspended solids by nearly half.</a:t>
            </a:r>
          </a:p>
        </p:txBody>
      </p:sp>
    </p:spTree>
    <p:extLst>
      <p:ext uri="{BB962C8B-B14F-4D97-AF65-F5344CB8AC3E}">
        <p14:creationId xmlns:p14="http://schemas.microsoft.com/office/powerpoint/2010/main" val="25782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D33A-EFF5-4667-9F4D-60D53240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AAC738"/>
                </a:solidFill>
              </a:rPr>
              <a:t>Researching and Education on Environmental Threats &amp; Solutions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2BBD91-0090-441E-8C7A-1916D9F474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63F23-530D-41AF-A453-FEC6DB591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EPA-funded research on rapid expansion of fracking in the Susquehanna River Basin has helped identify public health threats.</a:t>
            </a:r>
          </a:p>
          <a:p>
            <a:endParaRPr lang="en-US" sz="1800" dirty="0">
              <a:solidFill>
                <a:srgbClr val="AAC7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AAC738"/>
                </a:solidFill>
              </a:rPr>
              <a:t>EPA grant to Yale connected potential water contamination with preterm births and adverse birth outcomes.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AAC7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A8C81-1427-4A19-9C06-4A614D26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AAC738"/>
                </a:solidFill>
              </a:rPr>
              <a:t>Questions?</a:t>
            </a:r>
            <a:endParaRPr lang="en-US" b="1" dirty="0">
              <a:solidFill>
                <a:srgbClr val="AAC738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F467BA-83EB-4F65-8136-4A5C01E8A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>
              <a:solidFill>
                <a:srgbClr val="AAC738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AAC738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AAC738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AAC738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AAC738"/>
                </a:solidFill>
              </a:rPr>
              <a:t>CONTACT INFORMATION</a:t>
            </a:r>
          </a:p>
          <a:p>
            <a:pPr marL="0" indent="0">
              <a:buNone/>
            </a:pPr>
            <a:r>
              <a:rPr lang="en-US" dirty="0">
                <a:solidFill>
                  <a:srgbClr val="AAC738"/>
                </a:solidFill>
              </a:rPr>
              <a:t>Adam Garber, PennEnvironment Research &amp; Policy Center</a:t>
            </a:r>
            <a:br>
              <a:rPr lang="en-US" dirty="0">
                <a:solidFill>
                  <a:srgbClr val="AAC738"/>
                </a:solidFill>
              </a:rPr>
            </a:br>
            <a:r>
              <a:rPr lang="en-US" dirty="0">
                <a:solidFill>
                  <a:srgbClr val="AAC738"/>
                </a:solidFill>
              </a:rPr>
              <a:t>(215) 732-5897</a:t>
            </a:r>
          </a:p>
          <a:p>
            <a:pPr marL="0" indent="0">
              <a:buNone/>
            </a:pPr>
            <a:r>
              <a:rPr lang="en-US" dirty="0">
                <a:solidFill>
                  <a:srgbClr val="AAC738"/>
                </a:solidFill>
              </a:rPr>
              <a:t>agarber@pennenvironment.org</a:t>
            </a:r>
          </a:p>
        </p:txBody>
      </p:sp>
    </p:spTree>
    <p:extLst>
      <p:ext uri="{BB962C8B-B14F-4D97-AF65-F5344CB8AC3E}">
        <p14:creationId xmlns:p14="http://schemas.microsoft.com/office/powerpoint/2010/main" val="332563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Environment Powerpoint Template" id="{5351AF1B-5A29-4F6F-9172-56F76571DA32}" vid="{2B296782-D883-4F0E-8FB5-7B812A139F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569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EPA and  Susquehanna River</vt:lpstr>
      <vt:lpstr>State Level Budget Impacts</vt:lpstr>
      <vt:lpstr>PowerPoint Presentation</vt:lpstr>
      <vt:lpstr>Cleaning up Acid Mine Drainage: Miller Run &amp; Shoup’s Run</vt:lpstr>
      <vt:lpstr>Cleaning up Agricultural Pollution: Codorus Creek &amp; Chiques Creek</vt:lpstr>
      <vt:lpstr>Cleaning up Sewage Overflows: Harrisburg and other cities</vt:lpstr>
      <vt:lpstr>Researching and Education on Environmental Threats &amp; Solutions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Adam Garber</dc:creator>
  <cp:lastModifiedBy>Adam Garber</cp:lastModifiedBy>
  <cp:revision>24</cp:revision>
  <dcterms:created xsi:type="dcterms:W3CDTF">2016-12-29T16:22:30Z</dcterms:created>
  <dcterms:modified xsi:type="dcterms:W3CDTF">2017-11-28T01:54:34Z</dcterms:modified>
</cp:coreProperties>
</file>