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56" r:id="rId2"/>
    <p:sldId id="260" r:id="rId3"/>
    <p:sldId id="261" r:id="rId4"/>
    <p:sldId id="262" r:id="rId5"/>
    <p:sldId id="263" r:id="rId6"/>
    <p:sldId id="264" r:id="rId7"/>
    <p:sldId id="265" r:id="rId8"/>
    <p:sldId id="272" r:id="rId9"/>
    <p:sldId id="266" r:id="rId10"/>
    <p:sldId id="273"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CF1"/>
    <a:srgbClr val="AED8E2"/>
    <a:srgbClr val="27AAE1"/>
    <a:srgbClr val="00BDF2"/>
    <a:srgbClr val="DDE7EE"/>
    <a:srgbClr val="83C356"/>
    <a:srgbClr val="757D78"/>
    <a:srgbClr val="00907F"/>
    <a:srgbClr val="FFF200"/>
    <a:srgbClr val="E3F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8934" autoAdjust="0"/>
  </p:normalViewPr>
  <p:slideViewPr>
    <p:cSldViewPr snapToGrid="0" showGuides="1">
      <p:cViewPr varScale="1">
        <p:scale>
          <a:sx n="79" d="100"/>
          <a:sy n="79" d="100"/>
        </p:scale>
        <p:origin x="1656"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72CC9-B639-4D8D-A44A-78D50C0EDE34}" type="datetimeFigureOut">
              <a:rPr lang="en-US" smtClean="0"/>
              <a:t>12/19/2018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7E7F6-7483-4AC2-A8E3-E3826BB20D88}" type="slidenum">
              <a:rPr lang="en-US" smtClean="0"/>
              <a:t>‹#›</a:t>
            </a:fld>
            <a:endParaRPr lang="en-US" dirty="0"/>
          </a:p>
        </p:txBody>
      </p:sp>
    </p:spTree>
    <p:extLst>
      <p:ext uri="{BB962C8B-B14F-4D97-AF65-F5344CB8AC3E}">
        <p14:creationId xmlns:p14="http://schemas.microsoft.com/office/powerpoint/2010/main" val="257261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a:t>
            </a:fld>
            <a:endParaRPr lang="en-US" dirty="0"/>
          </a:p>
        </p:txBody>
      </p:sp>
    </p:spTree>
    <p:extLst>
      <p:ext uri="{BB962C8B-B14F-4D97-AF65-F5344CB8AC3E}">
        <p14:creationId xmlns:p14="http://schemas.microsoft.com/office/powerpoint/2010/main" val="547307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a:t>It is recommended that only those that have familiarity and knowledge of how these models work use them. </a:t>
            </a:r>
          </a:p>
          <a:p>
            <a:pPr lvl="0" fontAlgn="base"/>
            <a:endParaRPr lang="en-US" dirty="0"/>
          </a:p>
          <a:p>
            <a:pPr lvl="0" fontAlgn="base"/>
            <a:r>
              <a:rPr lang="en-US" dirty="0"/>
              <a:t>Chesapeake Assessment Scenario Tool (CAST): https://cast.chesapeakebay.net </a:t>
            </a:r>
          </a:p>
          <a:p>
            <a:pPr lvl="0" fontAlgn="base"/>
            <a:r>
              <a:rPr lang="en-US" dirty="0"/>
              <a:t>Chesapeake Bay Facility Assessment Scenario Tool (BayFAST): http://www.bayfast.org/default.aspx?AcceptsCookies=yes </a:t>
            </a:r>
          </a:p>
          <a:p>
            <a:endParaRPr lang="en-US" dirty="0"/>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13</a:t>
            </a:fld>
            <a:endParaRPr lang="en-US" dirty="0"/>
          </a:p>
        </p:txBody>
      </p:sp>
    </p:spTree>
    <p:extLst>
      <p:ext uri="{BB962C8B-B14F-4D97-AF65-F5344CB8AC3E}">
        <p14:creationId xmlns:p14="http://schemas.microsoft.com/office/powerpoint/2010/main" val="160636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recent version of the Chesapeake Bay Watershed Model – replaces version 5.3.2 which was used to set the 2011 planning targets and track the Phase II Watershed Implementation Plans (WIPs).</a:t>
            </a:r>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14</a:t>
            </a:fld>
            <a:endParaRPr lang="en-US" dirty="0"/>
          </a:p>
        </p:txBody>
      </p:sp>
    </p:spTree>
    <p:extLst>
      <p:ext uri="{BB962C8B-B14F-4D97-AF65-F5344CB8AC3E}">
        <p14:creationId xmlns:p14="http://schemas.microsoft.com/office/powerpoint/2010/main" val="89312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All loads are identical between CAST and the Watershed Model because the calculation engine will be the same and only the interfaces will differ.</a:t>
            </a:r>
          </a:p>
          <a:p>
            <a:r>
              <a:rPr lang="en-US" dirty="0"/>
              <a:t>With the unification of these modeling tools, MAST and VAST will be replaced by CAST.</a:t>
            </a:r>
          </a:p>
          <a:p>
            <a:endParaRPr lang="en-US" dirty="0"/>
          </a:p>
          <a:p>
            <a:r>
              <a:rPr lang="en-US" dirty="0"/>
              <a:t>MAST: http://www.mastonline.org/default.aspx?AcceptsCookies=yes</a:t>
            </a:r>
          </a:p>
          <a:p>
            <a:endParaRPr lang="en-US" dirty="0"/>
          </a:p>
          <a:p>
            <a:r>
              <a:rPr lang="en-US" baseline="0" dirty="0"/>
              <a:t>VAST: no longer available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Conowingo Dam is a large hydroelectric dam in the lower Susquehanna River near the town of Conowingo, Maryland. The dam supports a 9,000-acre reservoir about 9.9 miles from the river mouth at the Chesapeake Bay. The dam traps sediment </a:t>
            </a:r>
            <a:r>
              <a:rPr lang="en-US" dirty="0">
                <a:effectLst/>
              </a:rPr>
              <a:t>from the Susquehanna River</a:t>
            </a:r>
            <a:r>
              <a:rPr lang="en-US" baseline="0" dirty="0">
                <a:effectLst/>
              </a:rPr>
              <a:t> and ensures additional pollution does not reach the Chesapeake Bay. Recently, </a:t>
            </a:r>
            <a:r>
              <a:rPr lang="en-US" dirty="0">
                <a:effectLst/>
              </a:rPr>
              <a:t>studies have questioned whether</a:t>
            </a:r>
            <a:r>
              <a:rPr lang="en-US" baseline="0" dirty="0">
                <a:effectLst/>
              </a:rPr>
              <a:t> </a:t>
            </a:r>
            <a:r>
              <a:rPr lang="en-US" dirty="0">
                <a:effectLst/>
              </a:rPr>
              <a:t>Conowingo is a viable sediment management strategy. </a:t>
            </a:r>
            <a:r>
              <a:rPr lang="en-US" sz="1200" kern="1200" dirty="0">
                <a:solidFill>
                  <a:schemeClr val="tx1"/>
                </a:solidFill>
                <a:effectLst/>
                <a:latin typeface="+mn-lt"/>
                <a:ea typeface="+mn-ea"/>
                <a:cs typeface="+mn-cs"/>
              </a:rPr>
              <a:t>The Conowingo dam could be opened and pollution currently trapped by the dam could enter the watershed.</a:t>
            </a:r>
          </a:p>
        </p:txBody>
      </p:sp>
      <p:sp>
        <p:nvSpPr>
          <p:cNvPr id="4" name="Slide Number Placeholder 3"/>
          <p:cNvSpPr>
            <a:spLocks noGrp="1"/>
          </p:cNvSpPr>
          <p:nvPr>
            <p:ph type="sldNum" sz="quarter" idx="10"/>
          </p:nvPr>
        </p:nvSpPr>
        <p:spPr/>
        <p:txBody>
          <a:bodyPr/>
          <a:lstStyle/>
          <a:p>
            <a:fld id="{E1E7E7F6-7483-4AC2-A8E3-E3826BB20D88}" type="slidenum">
              <a:rPr lang="en-US" smtClean="0"/>
              <a:t>15</a:t>
            </a:fld>
            <a:endParaRPr lang="en-US" dirty="0"/>
          </a:p>
        </p:txBody>
      </p:sp>
    </p:spTree>
    <p:extLst>
      <p:ext uri="{BB962C8B-B14F-4D97-AF65-F5344CB8AC3E}">
        <p14:creationId xmlns:p14="http://schemas.microsoft.com/office/powerpoint/2010/main" val="132331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Although model simulations are an important part of the Chesapeake Bay restoration effort, they are not considered to be perfect forecasts. Rather, simulations are best estimates based on state-of-the-art, extensively peer-reviewed science. Modeling is part of a broader toolkit that includes research and monitoring to gain the highest possible level of accuracy.</a:t>
            </a:r>
            <a:endParaRPr lang="en-US" dirty="0"/>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2</a:t>
            </a:fld>
            <a:endParaRPr lang="en-US" dirty="0"/>
          </a:p>
        </p:txBody>
      </p:sp>
    </p:spTree>
    <p:extLst>
      <p:ext uri="{BB962C8B-B14F-4D97-AF65-F5344CB8AC3E}">
        <p14:creationId xmlns:p14="http://schemas.microsoft.com/office/powerpoint/2010/main" val="137558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Chickies Rock County Park</a:t>
            </a:r>
            <a:r>
              <a:rPr lang="en-US" baseline="0" dirty="0"/>
              <a:t> in Columbia, PA, by Steve Droter, Chesapeake Bay Program (accessed from www.chesapeakebay.net)</a:t>
            </a:r>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3</a:t>
            </a:fld>
            <a:endParaRPr lang="en-US" dirty="0"/>
          </a:p>
        </p:txBody>
      </p:sp>
    </p:spTree>
    <p:extLst>
      <p:ext uri="{BB962C8B-B14F-4D97-AF65-F5344CB8AC3E}">
        <p14:creationId xmlns:p14="http://schemas.microsoft.com/office/powerpoint/2010/main" val="23915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from meetings image page on www.chesapeakebay.net</a:t>
            </a:r>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4</a:t>
            </a:fld>
            <a:endParaRPr lang="en-US" dirty="0"/>
          </a:p>
        </p:txBody>
      </p:sp>
    </p:spTree>
    <p:extLst>
      <p:ext uri="{BB962C8B-B14F-4D97-AF65-F5344CB8AC3E}">
        <p14:creationId xmlns:p14="http://schemas.microsoft.com/office/powerpoint/2010/main" val="92152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7</a:t>
            </a:fld>
            <a:endParaRPr lang="en-US" dirty="0"/>
          </a:p>
        </p:txBody>
      </p:sp>
    </p:spTree>
    <p:extLst>
      <p:ext uri="{BB962C8B-B14F-4D97-AF65-F5344CB8AC3E}">
        <p14:creationId xmlns:p14="http://schemas.microsoft.com/office/powerpoint/2010/main" val="395699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Incorporates information about land use, fertilizer applications, wastewater plant discharges, septic systems, air deposition, farm animal populations, management practices, watershed characteristics, stream characteristics, weather and other variables to estimate the amount of nutrients and sediment reaching the Chesapeake Bay and where these pollutants originate.</a:t>
            </a:r>
          </a:p>
          <a:p>
            <a:pPr defTabSz="933237">
              <a:defRPr/>
            </a:pPr>
            <a:endParaRPr lang="en-US" dirty="0"/>
          </a:p>
          <a:p>
            <a:pPr defTabSz="933237">
              <a:defRPr/>
            </a:pPr>
            <a:r>
              <a:rPr lang="en-US" dirty="0"/>
              <a:t>TMDLs are total maximum daily loads (may need to define this term, depending on the audience)</a:t>
            </a:r>
          </a:p>
          <a:p>
            <a:pPr defTabSz="933237">
              <a:defRPr/>
            </a:pPr>
            <a:endParaRPr lang="en-US" dirty="0"/>
          </a:p>
          <a:p>
            <a:pPr defTabSz="933237">
              <a:defRPr/>
            </a:pPr>
            <a:r>
              <a:rPr lang="en-US" dirty="0"/>
              <a:t>Built through a collaborative process through Chesapeake Bay Program partnership, which directed a development team made up of federal, academic, nonprofit and contractor staff.</a:t>
            </a:r>
          </a:p>
          <a:p>
            <a:pPr defTabSz="933237">
              <a:defRPr/>
            </a:pPr>
            <a:endParaRPr lang="en-US" dirty="0"/>
          </a:p>
          <a:p>
            <a:pPr defTabSz="933237">
              <a:defRPr/>
            </a:pPr>
            <a:r>
              <a:rPr lang="en-US" dirty="0"/>
              <a:t>Uses multiple models and lines of evidence to estimate the delivery of nutrients and sediment to the Bay.</a:t>
            </a:r>
          </a:p>
        </p:txBody>
      </p:sp>
      <p:sp>
        <p:nvSpPr>
          <p:cNvPr id="4" name="Slide Number Placeholder 3"/>
          <p:cNvSpPr>
            <a:spLocks noGrp="1"/>
          </p:cNvSpPr>
          <p:nvPr>
            <p:ph type="sldNum" sz="quarter" idx="10"/>
          </p:nvPr>
        </p:nvSpPr>
        <p:spPr/>
        <p:txBody>
          <a:bodyPr/>
          <a:lstStyle/>
          <a:p>
            <a:fld id="{E1E7E7F6-7483-4AC2-A8E3-E3826BB20D88}" type="slidenum">
              <a:rPr lang="en-US" smtClean="0"/>
              <a:t>8</a:t>
            </a:fld>
            <a:endParaRPr lang="en-US" dirty="0"/>
          </a:p>
        </p:txBody>
      </p:sp>
    </p:spTree>
    <p:extLst>
      <p:ext uri="{BB962C8B-B14F-4D97-AF65-F5344CB8AC3E}">
        <p14:creationId xmlns:p14="http://schemas.microsoft.com/office/powerpoint/2010/main" val="73913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Chesapeake 2000 Agreement included commitments for adopting living resource-based water quality standards that would be protective of fish, shellfish, other invertebrates, and SAV. Dissolved oxygen, water clarity, and chlorophyll a criteria were determined and guidance was published based on protection for Chesapeake Bay living resources. https://www.chesapeakebay.net/documents/Deriving_Chesapeake_Water_Quality_Standards_10-13.pdf </a:t>
            </a:r>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9</a:t>
            </a:fld>
            <a:endParaRPr lang="en-US" dirty="0"/>
          </a:p>
        </p:txBody>
      </p:sp>
    </p:spTree>
    <p:extLst>
      <p:ext uri="{BB962C8B-B14F-4D97-AF65-F5344CB8AC3E}">
        <p14:creationId xmlns:p14="http://schemas.microsoft.com/office/powerpoint/2010/main" val="396876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10</a:t>
            </a:fld>
            <a:endParaRPr lang="en-US" dirty="0"/>
          </a:p>
        </p:txBody>
      </p:sp>
    </p:spTree>
    <p:extLst>
      <p:ext uri="{BB962C8B-B14F-4D97-AF65-F5344CB8AC3E}">
        <p14:creationId xmlns:p14="http://schemas.microsoft.com/office/powerpoint/2010/main" val="117542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types and amounts of pollution that run off a particular land use are based on comprehensive reviews of the latest scientific literature. For example, the pollution loads incorporated into the Watershed Model are based on research from more than 100 academic papers. This comprehensive literature review provides the average pollution loads that various land uses contribute.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In-stream monitoring data</a:t>
            </a:r>
            <a:r>
              <a:rPr lang="en-US" baseline="0" dirty="0"/>
              <a:t> </a:t>
            </a:r>
            <a:r>
              <a:rPr lang="en-US" dirty="0"/>
              <a:t>increases land use and location accuracy.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12</a:t>
            </a:fld>
            <a:endParaRPr lang="en-US" dirty="0"/>
          </a:p>
        </p:txBody>
      </p:sp>
    </p:spTree>
    <p:extLst>
      <p:ext uri="{BB962C8B-B14F-4D97-AF65-F5344CB8AC3E}">
        <p14:creationId xmlns:p14="http://schemas.microsoft.com/office/powerpoint/2010/main" val="261566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 t="809" b="1092"/>
          <a:stretch/>
        </p:blipFill>
        <p:spPr>
          <a:xfrm>
            <a:off x="0" y="0"/>
            <a:ext cx="4469781" cy="6858000"/>
          </a:xfrm>
          <a:prstGeom prst="rect">
            <a:avLst/>
          </a:prstGeom>
          <a:effectLst>
            <a:outerShdw blurRad="139700" dist="38100" algn="l" rotWithShape="0">
              <a:prstClr val="black">
                <a:alpha val="45000"/>
              </a:prstClr>
            </a:outerShdw>
          </a:effectLst>
        </p:spPr>
      </p:pic>
      <p:sp>
        <p:nvSpPr>
          <p:cNvPr id="2" name="Title 1"/>
          <p:cNvSpPr>
            <a:spLocks noGrp="1"/>
          </p:cNvSpPr>
          <p:nvPr>
            <p:ph type="ctrTitle"/>
          </p:nvPr>
        </p:nvSpPr>
        <p:spPr>
          <a:xfrm>
            <a:off x="4440326" y="2537138"/>
            <a:ext cx="7395359" cy="2472744"/>
          </a:xfrm>
          <a:noFill/>
        </p:spPr>
        <p:txBody>
          <a:bodyPr lIns="182880" rIns="182880" bIns="137160" anchor="ctr" anchorCtr="0"/>
          <a:lstStyle>
            <a:lvl1pPr algn="ctr">
              <a:defRPr sz="6000">
                <a:solidFill>
                  <a:srgbClr val="013A51"/>
                </a:solidFill>
              </a:defRPr>
            </a:lvl1pPr>
          </a:lstStyle>
          <a:p>
            <a:r>
              <a:rPr lang="en-US" dirty="0"/>
              <a:t>Click to edit Master title style</a:t>
            </a:r>
          </a:p>
        </p:txBody>
      </p:sp>
      <p:sp>
        <p:nvSpPr>
          <p:cNvPr id="3" name="Subtitle 2"/>
          <p:cNvSpPr>
            <a:spLocks noGrp="1"/>
          </p:cNvSpPr>
          <p:nvPr>
            <p:ph type="subTitle" idx="1"/>
          </p:nvPr>
        </p:nvSpPr>
        <p:spPr>
          <a:xfrm>
            <a:off x="4440325" y="5331854"/>
            <a:ext cx="7395359" cy="991676"/>
          </a:xfrm>
        </p:spPr>
        <p:txBody>
          <a:bodyPr lIns="457200" rIns="457200">
            <a:normAutofit/>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33449" y="485327"/>
            <a:ext cx="2010561" cy="128016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00638" y="302447"/>
            <a:ext cx="2133141" cy="1645920"/>
          </a:xfrm>
          <a:prstGeom prst="rect">
            <a:avLst/>
          </a:prstGeom>
        </p:spPr>
      </p:pic>
    </p:spTree>
    <p:extLst>
      <p:ext uri="{BB962C8B-B14F-4D97-AF65-F5344CB8AC3E}">
        <p14:creationId xmlns:p14="http://schemas.microsoft.com/office/powerpoint/2010/main" val="856577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50274DF-AEF5-4581-A98A-4B562C42F9F1}" type="slidenum">
              <a:rPr lang="en-US" smtClean="0"/>
              <a:t>‹#›</a:t>
            </a:fld>
            <a:endParaRPr lang="en-US" dirty="0"/>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7718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83360"/>
            <a:ext cx="5181600" cy="4429761"/>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83361"/>
            <a:ext cx="5181600" cy="442976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50274DF-AEF5-4581-A98A-4B562C42F9F1}"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2" y="197150"/>
            <a:ext cx="1337594" cy="1097280"/>
          </a:xfrm>
          <a:prstGeom prst="rect">
            <a:avLst/>
          </a:prstGeom>
        </p:spPr>
      </p:pic>
    </p:spTree>
    <p:extLst>
      <p:ext uri="{BB962C8B-B14F-4D97-AF65-F5344CB8AC3E}">
        <p14:creationId xmlns:p14="http://schemas.microsoft.com/office/powerpoint/2010/main" val="133480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406843"/>
            <a:ext cx="5157787" cy="823912"/>
          </a:xfrm>
        </p:spPr>
        <p:txBody>
          <a:bodyPr anchor="t" anchorCtr="0">
            <a:normAutofit/>
          </a:bodyPr>
          <a:lstStyle>
            <a:lvl1pPr marL="0" indent="0">
              <a:buNone/>
              <a:defRPr sz="3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251075"/>
            <a:ext cx="5157787"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406843"/>
            <a:ext cx="5183188" cy="823912"/>
          </a:xfrm>
        </p:spPr>
        <p:txBody>
          <a:bodyPr anchor="t" anchorCtr="0">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251075"/>
            <a:ext cx="5183188"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50274DF-AEF5-4581-A98A-4B562C42F9F1}" type="slidenum">
              <a:rPr lang="en-US" smtClean="0"/>
              <a:t>‹#›</a:t>
            </a:fld>
            <a:endParaRPr lang="en-US" dirty="0"/>
          </a:p>
        </p:txBody>
      </p:sp>
      <p:sp>
        <p:nvSpPr>
          <p:cNvPr id="12" name="Title 11"/>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2" y="197150"/>
            <a:ext cx="1337594" cy="1097280"/>
          </a:xfrm>
          <a:prstGeom prst="rect">
            <a:avLst/>
          </a:prstGeom>
        </p:spPr>
      </p:pic>
    </p:spTree>
    <p:extLst>
      <p:ext uri="{BB962C8B-B14F-4D97-AF65-F5344CB8AC3E}">
        <p14:creationId xmlns:p14="http://schemas.microsoft.com/office/powerpoint/2010/main" val="156714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274DF-AEF5-4581-A98A-4B562C42F9F1}"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2" y="197150"/>
            <a:ext cx="1337594" cy="1097280"/>
          </a:xfrm>
          <a:prstGeom prst="rect">
            <a:avLst/>
          </a:prstGeom>
        </p:spPr>
      </p:pic>
    </p:spTree>
    <p:extLst>
      <p:ext uri="{BB962C8B-B14F-4D97-AF65-F5344CB8AC3E}">
        <p14:creationId xmlns:p14="http://schemas.microsoft.com/office/powerpoint/2010/main" val="175031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188720"/>
            <a:ext cx="12192000" cy="1428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259133"/>
            <a:ext cx="12192000" cy="6117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126" y="0"/>
            <a:ext cx="12192126"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0" y="0"/>
            <a:ext cx="12192000" cy="1280160"/>
          </a:xfrm>
          <a:prstGeom prst="rect">
            <a:avLst/>
          </a:prstGeom>
          <a:noFill/>
        </p:spPr>
        <p:txBody>
          <a:bodyPr vert="horz" lIns="1463040" tIns="182880" rIns="68580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63040"/>
            <a:ext cx="10515600" cy="449446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82543" y="6453888"/>
            <a:ext cx="2743200" cy="365125"/>
          </a:xfrm>
          <a:prstGeom prst="rect">
            <a:avLst/>
          </a:prstGeom>
        </p:spPr>
        <p:txBody>
          <a:bodyPr vert="horz" lIns="91440" tIns="45720" rIns="91440" bIns="45720" rtlCol="0" anchor="ctr"/>
          <a:lstStyle>
            <a:lvl1pPr algn="r">
              <a:defRPr sz="1600" b="1">
                <a:solidFill>
                  <a:schemeClr val="tx1"/>
                </a:solidFill>
              </a:defRPr>
            </a:lvl1pPr>
          </a:lstStyle>
          <a:p>
            <a:fld id="{650274DF-AEF5-4581-A98A-4B562C42F9F1}" type="slidenum">
              <a:rPr lang="en-US" smtClean="0"/>
              <a:pPr/>
              <a:t>‹#›</a:t>
            </a:fld>
            <a:endParaRPr lang="en-US" dirty="0"/>
          </a:p>
        </p:txBody>
      </p:sp>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6" y="3953300"/>
            <a:ext cx="3261688" cy="2926080"/>
          </a:xfrm>
          <a:prstGeom prst="rect">
            <a:avLst/>
          </a:prstGeom>
          <a:effectLst/>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3492" y="148166"/>
            <a:ext cx="1337594" cy="1097280"/>
          </a:xfrm>
          <a:prstGeom prst="rect">
            <a:avLst/>
          </a:prstGeom>
        </p:spPr>
      </p:pic>
    </p:spTree>
    <p:extLst>
      <p:ext uri="{BB962C8B-B14F-4D97-AF65-F5344CB8AC3E}">
        <p14:creationId xmlns:p14="http://schemas.microsoft.com/office/powerpoint/2010/main" val="4155384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hf hdr="0" ftr="0" dt="0"/>
  <p:txStyles>
    <p:titleStyle>
      <a:lvl1pPr algn="l" defTabSz="914400" rtl="0" eaLnBrk="1" latinLnBrk="0" hangingPunct="1">
        <a:lnSpc>
          <a:spcPct val="90000"/>
        </a:lnSpc>
        <a:spcBef>
          <a:spcPct val="0"/>
        </a:spcBef>
        <a:buNone/>
        <a:defRPr sz="4400" b="1" kern="1200">
          <a:solidFill>
            <a:srgbClr val="92D050"/>
          </a:solidFill>
          <a:latin typeface="+mn-lt"/>
          <a:ea typeface="+mj-ea"/>
          <a:cs typeface="+mj-cs"/>
        </a:defRPr>
      </a:lvl1pPr>
    </p:titleStyle>
    <p:bodyStyle>
      <a:lvl1pPr marL="228600" indent="-228600" algn="l" defTabSz="914400" rtl="0" eaLnBrk="1" latinLnBrk="0" hangingPunct="1">
        <a:lnSpc>
          <a:spcPct val="100000"/>
        </a:lnSpc>
        <a:spcBef>
          <a:spcPts val="200"/>
        </a:spcBef>
        <a:spcAft>
          <a:spcPts val="600"/>
        </a:spcAft>
        <a:buFont typeface="Arial" panose="020B0604020202020204" pitchFamily="34" charset="0"/>
        <a:buChar char="•"/>
        <a:defRPr sz="3000" kern="1200">
          <a:solidFill>
            <a:srgbClr val="013A51"/>
          </a:solidFill>
          <a:latin typeface="+mn-lt"/>
          <a:ea typeface="+mn-ea"/>
          <a:cs typeface="+mn-cs"/>
        </a:defRPr>
      </a:lvl1pPr>
      <a:lvl2pPr marL="6858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2pPr>
      <a:lvl3pPr marL="11430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3pPr>
      <a:lvl4pPr marL="16002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4pPr>
      <a:lvl5pPr marL="20574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Chesapeake Bay Suite of Modeling Tools</a:t>
            </a:r>
          </a:p>
        </p:txBody>
      </p:sp>
      <p:sp>
        <p:nvSpPr>
          <p:cNvPr id="3" name="Subtitle 2"/>
          <p:cNvSpPr>
            <a:spLocks noGrp="1"/>
          </p:cNvSpPr>
          <p:nvPr>
            <p:ph type="subTitle" idx="1"/>
          </p:nvPr>
        </p:nvSpPr>
        <p:spPr/>
        <p:txBody>
          <a:bodyPr/>
          <a:lstStyle/>
          <a:p>
            <a:r>
              <a:rPr lang="en-US" dirty="0"/>
              <a:t>December 19, 2017</a:t>
            </a:r>
          </a:p>
        </p:txBody>
      </p:sp>
    </p:spTree>
    <p:extLst>
      <p:ext uri="{BB962C8B-B14F-4D97-AF65-F5344CB8AC3E}">
        <p14:creationId xmlns:p14="http://schemas.microsoft.com/office/powerpoint/2010/main" val="144243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9533" y="1332679"/>
            <a:ext cx="7630714" cy="5473271"/>
          </a:xfrm>
        </p:spPr>
      </p:pic>
      <p:sp>
        <p:nvSpPr>
          <p:cNvPr id="3" name="Slide Number Placeholder 2"/>
          <p:cNvSpPr>
            <a:spLocks noGrp="1"/>
          </p:cNvSpPr>
          <p:nvPr>
            <p:ph type="sldNum" sz="quarter" idx="12"/>
          </p:nvPr>
        </p:nvSpPr>
        <p:spPr/>
        <p:txBody>
          <a:bodyPr/>
          <a:lstStyle/>
          <a:p>
            <a:fld id="{650274DF-AEF5-4581-A98A-4B562C42F9F1}" type="slidenum">
              <a:rPr lang="en-US" smtClean="0"/>
              <a:t>10</a:t>
            </a:fld>
            <a:endParaRPr lang="en-US" dirty="0"/>
          </a:p>
        </p:txBody>
      </p:sp>
      <p:sp>
        <p:nvSpPr>
          <p:cNvPr id="4" name="Title 3"/>
          <p:cNvSpPr>
            <a:spLocks noGrp="1"/>
          </p:cNvSpPr>
          <p:nvPr>
            <p:ph type="title"/>
          </p:nvPr>
        </p:nvSpPr>
        <p:spPr/>
        <p:txBody>
          <a:bodyPr/>
          <a:lstStyle/>
          <a:p>
            <a:r>
              <a:rPr lang="en-US" dirty="0"/>
              <a:t>Chesapeake Bay Suite of Modeling Tools</a:t>
            </a:r>
          </a:p>
        </p:txBody>
      </p:sp>
    </p:spTree>
    <p:extLst>
      <p:ext uri="{BB962C8B-B14F-4D97-AF65-F5344CB8AC3E}">
        <p14:creationId xmlns:p14="http://schemas.microsoft.com/office/powerpoint/2010/main" val="240172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Built on current land use (e.g., forests, farms, developed) and determined by satellite imagery and U.S. Department of Agriculture Census of Agriculture.</a:t>
            </a:r>
          </a:p>
          <a:p>
            <a:r>
              <a:rPr lang="en-US" dirty="0"/>
              <a:t>Further refined by land management features (e.g., cover crops on farm fields, stormwater controls in urban areas).</a:t>
            </a:r>
          </a:p>
          <a:p>
            <a:r>
              <a:rPr lang="en-US" dirty="0"/>
              <a:t>Use of regional models to help pinpoint the types and amounts of pollution that run off due to a particular land use.</a:t>
            </a:r>
          </a:p>
        </p:txBody>
      </p:sp>
      <p:sp>
        <p:nvSpPr>
          <p:cNvPr id="4" name="Slide Number Placeholder 3"/>
          <p:cNvSpPr>
            <a:spLocks noGrp="1"/>
          </p:cNvSpPr>
          <p:nvPr>
            <p:ph type="sldNum" sz="quarter" idx="12"/>
          </p:nvPr>
        </p:nvSpPr>
        <p:spPr/>
        <p:txBody>
          <a:bodyPr/>
          <a:lstStyle/>
          <a:p>
            <a:fld id="{650274DF-AEF5-4581-A98A-4B562C42F9F1}" type="slidenum">
              <a:rPr lang="en-US" smtClean="0"/>
              <a:t>11</a:t>
            </a:fld>
            <a:endParaRPr lang="en-US" dirty="0"/>
          </a:p>
        </p:txBody>
      </p:sp>
      <p:sp>
        <p:nvSpPr>
          <p:cNvPr id="6" name="Title 5"/>
          <p:cNvSpPr>
            <a:spLocks noGrp="1"/>
          </p:cNvSpPr>
          <p:nvPr>
            <p:ph type="title"/>
          </p:nvPr>
        </p:nvSpPr>
        <p:spPr/>
        <p:txBody>
          <a:bodyPr/>
          <a:lstStyle/>
          <a:p>
            <a:r>
              <a:rPr lang="en-US" dirty="0"/>
              <a:t>How do models determine pollution loads?</a:t>
            </a:r>
          </a:p>
        </p:txBody>
      </p:sp>
    </p:spTree>
    <p:extLst>
      <p:ext uri="{BB962C8B-B14F-4D97-AF65-F5344CB8AC3E}">
        <p14:creationId xmlns:p14="http://schemas.microsoft.com/office/powerpoint/2010/main" val="377889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Pollution loads are cross-checked with recent research and studies.</a:t>
            </a:r>
          </a:p>
          <a:p>
            <a:r>
              <a:rPr lang="en-US" dirty="0"/>
              <a:t>Outputs include observed data and measureable features of the landscape.</a:t>
            </a:r>
          </a:p>
          <a:p>
            <a:r>
              <a:rPr lang="en-US" dirty="0"/>
              <a:t>Loads are further adjusted based on in-stream monitoring data</a:t>
            </a:r>
          </a:p>
          <a:p>
            <a:r>
              <a:rPr lang="en-US" dirty="0"/>
              <a:t>Simulations of the past, coupled with conservation practices, management actions and pollution controls help estimate current reductions.</a:t>
            </a:r>
          </a:p>
        </p:txBody>
      </p:sp>
      <p:sp>
        <p:nvSpPr>
          <p:cNvPr id="3" name="Slide Number Placeholder 2"/>
          <p:cNvSpPr>
            <a:spLocks noGrp="1"/>
          </p:cNvSpPr>
          <p:nvPr>
            <p:ph type="sldNum" sz="quarter" idx="12"/>
          </p:nvPr>
        </p:nvSpPr>
        <p:spPr/>
        <p:txBody>
          <a:bodyPr/>
          <a:lstStyle/>
          <a:p>
            <a:fld id="{650274DF-AEF5-4581-A98A-4B562C42F9F1}" type="slidenum">
              <a:rPr lang="en-US" smtClean="0"/>
              <a:t>12</a:t>
            </a:fld>
            <a:endParaRPr lang="en-US" dirty="0"/>
          </a:p>
        </p:txBody>
      </p:sp>
      <p:sp>
        <p:nvSpPr>
          <p:cNvPr id="4" name="Title 3"/>
          <p:cNvSpPr>
            <a:spLocks noGrp="1"/>
          </p:cNvSpPr>
          <p:nvPr>
            <p:ph type="title"/>
          </p:nvPr>
        </p:nvSpPr>
        <p:spPr/>
        <p:txBody>
          <a:bodyPr>
            <a:normAutofit fontScale="90000"/>
          </a:bodyPr>
          <a:lstStyle/>
          <a:p>
            <a:r>
              <a:rPr lang="en-US" dirty="0"/>
              <a:t>How do models determine pollution loads? (continued)</a:t>
            </a:r>
          </a:p>
        </p:txBody>
      </p:sp>
    </p:spTree>
    <p:extLst>
      <p:ext uri="{BB962C8B-B14F-4D97-AF65-F5344CB8AC3E}">
        <p14:creationId xmlns:p14="http://schemas.microsoft.com/office/powerpoint/2010/main" val="3958910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The suite of modeling tools are available online as the Chesapeake Assessment Scenario Tool, or CAST.</a:t>
            </a:r>
          </a:p>
          <a:p>
            <a:pPr lvl="1"/>
            <a:r>
              <a:rPr lang="en-US" dirty="0"/>
              <a:t>Estuary and Airshed models are also open and free for anyone to use.</a:t>
            </a:r>
          </a:p>
          <a:p>
            <a:r>
              <a:rPr lang="en-US" dirty="0"/>
              <a:t>Virginia and Maryland have their own web-based modeling tool based on the Watershed Model</a:t>
            </a:r>
          </a:p>
          <a:p>
            <a:pPr lvl="1"/>
            <a:r>
              <a:rPr lang="en-US" dirty="0"/>
              <a:t>Virginia Assessment Modeling Tool (VAST)</a:t>
            </a:r>
          </a:p>
          <a:p>
            <a:pPr lvl="1"/>
            <a:r>
              <a:rPr lang="en-US" dirty="0"/>
              <a:t>Maryland Assessment Modeling Tool (MAST)</a:t>
            </a:r>
          </a:p>
          <a:p>
            <a:r>
              <a:rPr lang="en-US" dirty="0"/>
              <a:t>Chesapeake Bay Facility Assessment Scenario Tool, or BayFAST, is a web-based version of the suite of modeling tools that is geared toward federal facilities.</a:t>
            </a:r>
          </a:p>
          <a:p>
            <a:pPr marL="0" indent="0">
              <a:buNone/>
            </a:pPr>
            <a:endParaRPr lang="en-US" dirty="0"/>
          </a:p>
        </p:txBody>
      </p:sp>
      <p:sp>
        <p:nvSpPr>
          <p:cNvPr id="3" name="Slide Number Placeholder 2"/>
          <p:cNvSpPr>
            <a:spLocks noGrp="1"/>
          </p:cNvSpPr>
          <p:nvPr>
            <p:ph type="sldNum" sz="quarter" idx="12"/>
          </p:nvPr>
        </p:nvSpPr>
        <p:spPr/>
        <p:txBody>
          <a:bodyPr/>
          <a:lstStyle/>
          <a:p>
            <a:fld id="{650274DF-AEF5-4581-A98A-4B562C42F9F1}" type="slidenum">
              <a:rPr lang="en-US" smtClean="0"/>
              <a:t>13</a:t>
            </a:fld>
            <a:endParaRPr lang="en-US" dirty="0"/>
          </a:p>
        </p:txBody>
      </p:sp>
      <p:sp>
        <p:nvSpPr>
          <p:cNvPr id="4" name="Title 3"/>
          <p:cNvSpPr>
            <a:spLocks noGrp="1"/>
          </p:cNvSpPr>
          <p:nvPr>
            <p:ph type="title"/>
          </p:nvPr>
        </p:nvSpPr>
        <p:spPr/>
        <p:txBody>
          <a:bodyPr/>
          <a:lstStyle/>
          <a:p>
            <a:r>
              <a:rPr lang="en-US" dirty="0"/>
              <a:t>Web-based models</a:t>
            </a:r>
          </a:p>
        </p:txBody>
      </p:sp>
    </p:spTree>
    <p:extLst>
      <p:ext uri="{BB962C8B-B14F-4D97-AF65-F5344CB8AC3E}">
        <p14:creationId xmlns:p14="http://schemas.microsoft.com/office/powerpoint/2010/main" val="82659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Easier to work with and understand.</a:t>
            </a:r>
          </a:p>
          <a:p>
            <a:r>
              <a:rPr lang="en-US" dirty="0"/>
              <a:t>Contains almost double the amount of data.</a:t>
            </a:r>
          </a:p>
          <a:p>
            <a:r>
              <a:rPr lang="en-US" dirty="0"/>
              <a:t>Uses high-resolution land cover data (1 meter by 1 meter resolution), providing 900 times the amount of information.</a:t>
            </a:r>
          </a:p>
          <a:p>
            <a:r>
              <a:rPr lang="en-US" dirty="0"/>
              <a:t>Brings more scientific and partnership input than ever before.</a:t>
            </a:r>
          </a:p>
          <a:p>
            <a:r>
              <a:rPr lang="en-US" dirty="0"/>
              <a:t>Includes new science, new data and new inputs from the agriculture community, including those from industries not previously involved.</a:t>
            </a:r>
          </a:p>
        </p:txBody>
      </p:sp>
      <p:sp>
        <p:nvSpPr>
          <p:cNvPr id="3" name="Slide Number Placeholder 2"/>
          <p:cNvSpPr>
            <a:spLocks noGrp="1"/>
          </p:cNvSpPr>
          <p:nvPr>
            <p:ph type="sldNum" sz="quarter" idx="12"/>
          </p:nvPr>
        </p:nvSpPr>
        <p:spPr/>
        <p:txBody>
          <a:bodyPr/>
          <a:lstStyle/>
          <a:p>
            <a:fld id="{650274DF-AEF5-4581-A98A-4B562C42F9F1}" type="slidenum">
              <a:rPr lang="en-US" smtClean="0"/>
              <a:t>14</a:t>
            </a:fld>
            <a:endParaRPr lang="en-US" dirty="0"/>
          </a:p>
        </p:txBody>
      </p:sp>
      <p:sp>
        <p:nvSpPr>
          <p:cNvPr id="4" name="Title 3"/>
          <p:cNvSpPr>
            <a:spLocks noGrp="1"/>
          </p:cNvSpPr>
          <p:nvPr>
            <p:ph type="title"/>
          </p:nvPr>
        </p:nvSpPr>
        <p:spPr/>
        <p:txBody>
          <a:bodyPr>
            <a:normAutofit fontScale="90000"/>
          </a:bodyPr>
          <a:lstStyle/>
          <a:p>
            <a:r>
              <a:rPr lang="en-US" dirty="0"/>
              <a:t>New features of the Phase 6 Watershed Model</a:t>
            </a:r>
          </a:p>
        </p:txBody>
      </p:sp>
    </p:spTree>
    <p:extLst>
      <p:ext uri="{BB962C8B-B14F-4D97-AF65-F5344CB8AC3E}">
        <p14:creationId xmlns:p14="http://schemas.microsoft.com/office/powerpoint/2010/main" val="1478560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 30 years’ worth of monitoring data can be used to determine the accuracy of the land use and location simulations.</a:t>
            </a:r>
          </a:p>
          <a:p>
            <a:r>
              <a:rPr lang="en-US" dirty="0"/>
              <a:t>Includes new BMPs; others have been re-analyzed for their effectiveness.</a:t>
            </a:r>
          </a:p>
          <a:p>
            <a:r>
              <a:rPr lang="en-US" dirty="0"/>
              <a:t>Incorporates management decisions (Conowingo Dam, climate change and population growth).</a:t>
            </a:r>
          </a:p>
          <a:p>
            <a:r>
              <a:rPr lang="en-US" dirty="0"/>
              <a:t>Unifies CAST and the Watershed Model; replaces MAST and VAST.</a:t>
            </a:r>
          </a:p>
        </p:txBody>
      </p:sp>
      <p:sp>
        <p:nvSpPr>
          <p:cNvPr id="3" name="Slide Number Placeholder 2"/>
          <p:cNvSpPr>
            <a:spLocks noGrp="1"/>
          </p:cNvSpPr>
          <p:nvPr>
            <p:ph type="sldNum" sz="quarter" idx="12"/>
          </p:nvPr>
        </p:nvSpPr>
        <p:spPr/>
        <p:txBody>
          <a:bodyPr/>
          <a:lstStyle/>
          <a:p>
            <a:fld id="{650274DF-AEF5-4581-A98A-4B562C42F9F1}" type="slidenum">
              <a:rPr lang="en-US" smtClean="0"/>
              <a:t>15</a:t>
            </a:fld>
            <a:endParaRPr lang="en-US" dirty="0"/>
          </a:p>
        </p:txBody>
      </p:sp>
      <p:sp>
        <p:nvSpPr>
          <p:cNvPr id="4" name="Title 3"/>
          <p:cNvSpPr>
            <a:spLocks noGrp="1"/>
          </p:cNvSpPr>
          <p:nvPr>
            <p:ph type="title"/>
          </p:nvPr>
        </p:nvSpPr>
        <p:spPr/>
        <p:txBody>
          <a:bodyPr>
            <a:normAutofit fontScale="90000"/>
          </a:bodyPr>
          <a:lstStyle/>
          <a:p>
            <a:r>
              <a:rPr lang="en-US" dirty="0"/>
              <a:t>New features of the Phase 6 Watershed Model (continued)</a:t>
            </a:r>
          </a:p>
        </p:txBody>
      </p:sp>
    </p:spTree>
    <p:extLst>
      <p:ext uri="{BB962C8B-B14F-4D97-AF65-F5344CB8AC3E}">
        <p14:creationId xmlns:p14="http://schemas.microsoft.com/office/powerpoint/2010/main" val="2060346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3040"/>
            <a:ext cx="6191250" cy="4494467"/>
          </a:xfrm>
        </p:spPr>
        <p:txBody>
          <a:bodyPr>
            <a:normAutofit/>
          </a:bodyPr>
          <a:lstStyle/>
          <a:p>
            <a:pPr lvl="0"/>
            <a:r>
              <a:rPr lang="en-US" dirty="0"/>
              <a:t>Scenarios, or model simulations, estimate how various changes or actions could affect an ecosystem (water quality, wildlife, aquatic life).</a:t>
            </a:r>
          </a:p>
          <a:p>
            <a:pPr lvl="0"/>
            <a:r>
              <a:rPr lang="en-US" dirty="0"/>
              <a:t>Model simulations, when combined with research and observations, provide best estimates based on the most up-to-date and corroborative science and data. </a:t>
            </a:r>
          </a:p>
        </p:txBody>
      </p:sp>
      <p:sp>
        <p:nvSpPr>
          <p:cNvPr id="6" name="Slide Number Placeholder 5"/>
          <p:cNvSpPr>
            <a:spLocks noGrp="1"/>
          </p:cNvSpPr>
          <p:nvPr>
            <p:ph type="sldNum" sz="quarter" idx="12"/>
          </p:nvPr>
        </p:nvSpPr>
        <p:spPr/>
        <p:txBody>
          <a:bodyPr/>
          <a:lstStyle/>
          <a:p>
            <a:fld id="{650274DF-AEF5-4581-A98A-4B562C42F9F1}" type="slidenum">
              <a:rPr lang="en-US" smtClean="0"/>
              <a:pPr/>
              <a:t>2</a:t>
            </a:fld>
            <a:endParaRPr lang="en-US" dirty="0"/>
          </a:p>
        </p:txBody>
      </p:sp>
      <p:sp>
        <p:nvSpPr>
          <p:cNvPr id="2" name="Title 1"/>
          <p:cNvSpPr>
            <a:spLocks noGrp="1"/>
          </p:cNvSpPr>
          <p:nvPr>
            <p:ph type="title"/>
          </p:nvPr>
        </p:nvSpPr>
        <p:spPr/>
        <p:txBody>
          <a:bodyPr/>
          <a:lstStyle/>
          <a:p>
            <a:r>
              <a:rPr lang="en-US" dirty="0"/>
              <a:t>What is a model?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6693" y="1628893"/>
            <a:ext cx="5401056" cy="3874008"/>
          </a:xfrm>
          <a:prstGeom prst="rect">
            <a:avLst/>
          </a:prstGeom>
        </p:spPr>
      </p:pic>
    </p:spTree>
    <p:extLst>
      <p:ext uri="{BB962C8B-B14F-4D97-AF65-F5344CB8AC3E}">
        <p14:creationId xmlns:p14="http://schemas.microsoft.com/office/powerpoint/2010/main" val="343606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483360"/>
            <a:ext cx="5626769" cy="4429761"/>
          </a:xfrm>
        </p:spPr>
        <p:txBody>
          <a:bodyPr>
            <a:normAutofit lnSpcReduction="10000"/>
          </a:bodyPr>
          <a:lstStyle/>
          <a:p>
            <a:pPr lvl="0"/>
            <a:r>
              <a:rPr lang="en-US" dirty="0"/>
              <a:t>The Chesapeake Bay watershed and airshed are large and complex. </a:t>
            </a:r>
          </a:p>
          <a:p>
            <a:pPr lvl="0"/>
            <a:r>
              <a:rPr lang="en-US" dirty="0"/>
              <a:t>Scientists and decision makers rely on computer model simulations to see how efforts to reduce pollution affect water quality, wildlife and aquatic life.</a:t>
            </a:r>
          </a:p>
          <a:p>
            <a:pPr lvl="0"/>
            <a:r>
              <a:rPr lang="en-US" dirty="0"/>
              <a:t>Plays a key role in understanding and managing nutrient and sediment pollution.</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41436" y="1808302"/>
            <a:ext cx="5181600" cy="3458718"/>
          </a:xfrm>
        </p:spPr>
      </p:pic>
      <p:sp>
        <p:nvSpPr>
          <p:cNvPr id="5" name="Slide Number Placeholder 4"/>
          <p:cNvSpPr>
            <a:spLocks noGrp="1"/>
          </p:cNvSpPr>
          <p:nvPr>
            <p:ph type="sldNum" sz="quarter" idx="12"/>
          </p:nvPr>
        </p:nvSpPr>
        <p:spPr/>
        <p:txBody>
          <a:bodyPr/>
          <a:lstStyle/>
          <a:p>
            <a:fld id="{650274DF-AEF5-4581-A98A-4B562C42F9F1}" type="slidenum">
              <a:rPr lang="en-US" smtClean="0"/>
              <a:t>3</a:t>
            </a:fld>
            <a:endParaRPr lang="en-US" dirty="0"/>
          </a:p>
        </p:txBody>
      </p:sp>
      <p:sp>
        <p:nvSpPr>
          <p:cNvPr id="2" name="Title 1"/>
          <p:cNvSpPr>
            <a:spLocks noGrp="1"/>
          </p:cNvSpPr>
          <p:nvPr>
            <p:ph type="title"/>
          </p:nvPr>
        </p:nvSpPr>
        <p:spPr/>
        <p:txBody>
          <a:bodyPr/>
          <a:lstStyle/>
          <a:p>
            <a:r>
              <a:rPr lang="en-US" dirty="0"/>
              <a:t>Why use a model for the Chesapeake Bay?</a:t>
            </a:r>
          </a:p>
        </p:txBody>
      </p:sp>
    </p:spTree>
    <p:extLst>
      <p:ext uri="{BB962C8B-B14F-4D97-AF65-F5344CB8AC3E}">
        <p14:creationId xmlns:p14="http://schemas.microsoft.com/office/powerpoint/2010/main" val="45704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0" y="1483360"/>
            <a:ext cx="5442284" cy="4429761"/>
          </a:xfrm>
        </p:spPr>
        <p:txBody>
          <a:bodyPr/>
          <a:lstStyle/>
          <a:p>
            <a:r>
              <a:rPr lang="en-US" dirty="0"/>
              <a:t>Applies state-of-the-art models of land use, the watershed, the airshed and the tidal Bay that are extensively peer-reviewed by the science community. </a:t>
            </a:r>
          </a:p>
          <a:p>
            <a:r>
              <a:rPr lang="en-US" dirty="0"/>
              <a:t>Accuracy and success of the models depend on the quality of data inputs, requiring partnerships with stakeholders.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3953" y="1828803"/>
            <a:ext cx="5361790" cy="3578995"/>
          </a:xfrm>
        </p:spPr>
      </p:pic>
      <p:sp>
        <p:nvSpPr>
          <p:cNvPr id="3" name="Slide Number Placeholder 2"/>
          <p:cNvSpPr>
            <a:spLocks noGrp="1"/>
          </p:cNvSpPr>
          <p:nvPr>
            <p:ph type="sldNum" sz="quarter" idx="12"/>
          </p:nvPr>
        </p:nvSpPr>
        <p:spPr/>
        <p:txBody>
          <a:bodyPr/>
          <a:lstStyle/>
          <a:p>
            <a:fld id="{650274DF-AEF5-4581-A98A-4B562C42F9F1}" type="slidenum">
              <a:rPr lang="en-US" smtClean="0"/>
              <a:t>4</a:t>
            </a:fld>
            <a:endParaRPr lang="en-US" dirty="0"/>
          </a:p>
        </p:txBody>
      </p:sp>
      <p:sp>
        <p:nvSpPr>
          <p:cNvPr id="4" name="Title 3"/>
          <p:cNvSpPr>
            <a:spLocks noGrp="1"/>
          </p:cNvSpPr>
          <p:nvPr>
            <p:ph type="title"/>
          </p:nvPr>
        </p:nvSpPr>
        <p:spPr/>
        <p:txBody>
          <a:bodyPr/>
          <a:lstStyle/>
          <a:p>
            <a:r>
              <a:rPr lang="en-US" dirty="0"/>
              <a:t>The Chesapeake Bay Partnership</a:t>
            </a:r>
          </a:p>
        </p:txBody>
      </p:sp>
    </p:spTree>
    <p:extLst>
      <p:ext uri="{BB962C8B-B14F-4D97-AF65-F5344CB8AC3E}">
        <p14:creationId xmlns:p14="http://schemas.microsoft.com/office/powerpoint/2010/main" val="324831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9" y="1483360"/>
            <a:ext cx="6736493" cy="4429761"/>
          </a:xfrm>
        </p:spPr>
        <p:txBody>
          <a:bodyPr>
            <a:normAutofit fontScale="92500" lnSpcReduction="10000"/>
          </a:bodyPr>
          <a:lstStyle/>
          <a:p>
            <a:r>
              <a:rPr lang="en-US" dirty="0"/>
              <a:t>Suite of computer models that are among the most sophisticated, studied and respected in the world.</a:t>
            </a:r>
          </a:p>
          <a:p>
            <a:pPr lvl="1"/>
            <a:r>
              <a:rPr lang="en-US" dirty="0"/>
              <a:t>Links to a variety of Bay-related models, data sources and other resources</a:t>
            </a:r>
          </a:p>
          <a:p>
            <a:r>
              <a:rPr lang="en-US" dirty="0"/>
              <a:t>Provides a comprehensive view of the Bay ecosystem, from the depths of the Bay to the upper reaches of the watershed, from land to air.</a:t>
            </a:r>
          </a:p>
          <a:p>
            <a:r>
              <a:rPr lang="en-US" dirty="0"/>
              <a:t>Can be used to determine what pollution control measures should be implemented.</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920679" y="1327212"/>
            <a:ext cx="2793627" cy="5469875"/>
          </a:xfrm>
        </p:spPr>
      </p:pic>
      <p:sp>
        <p:nvSpPr>
          <p:cNvPr id="4" name="Slide Number Placeholder 3"/>
          <p:cNvSpPr>
            <a:spLocks noGrp="1"/>
          </p:cNvSpPr>
          <p:nvPr>
            <p:ph type="sldNum" sz="quarter" idx="12"/>
          </p:nvPr>
        </p:nvSpPr>
        <p:spPr/>
        <p:txBody>
          <a:bodyPr/>
          <a:lstStyle/>
          <a:p>
            <a:fld id="{650274DF-AEF5-4581-A98A-4B562C42F9F1}" type="slidenum">
              <a:rPr lang="en-US" smtClean="0"/>
              <a:pPr/>
              <a:t>5</a:t>
            </a:fld>
            <a:endParaRPr lang="en-US" dirty="0"/>
          </a:p>
        </p:txBody>
      </p:sp>
      <p:sp>
        <p:nvSpPr>
          <p:cNvPr id="5" name="Title 4"/>
          <p:cNvSpPr>
            <a:spLocks noGrp="1"/>
          </p:cNvSpPr>
          <p:nvPr>
            <p:ph type="title"/>
          </p:nvPr>
        </p:nvSpPr>
        <p:spPr/>
        <p:txBody>
          <a:bodyPr/>
          <a:lstStyle/>
          <a:p>
            <a:r>
              <a:rPr lang="en-US" dirty="0"/>
              <a:t>Chesapeake Bay Program Models</a:t>
            </a:r>
          </a:p>
        </p:txBody>
      </p:sp>
    </p:spTree>
    <p:extLst>
      <p:ext uri="{BB962C8B-B14F-4D97-AF65-F5344CB8AC3E}">
        <p14:creationId xmlns:p14="http://schemas.microsoft.com/office/powerpoint/2010/main" val="2557180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199" y="1483360"/>
            <a:ext cx="6847703" cy="4608521"/>
          </a:xfrm>
        </p:spPr>
        <p:txBody>
          <a:bodyPr>
            <a:normAutofit fontScale="85000" lnSpcReduction="20000"/>
          </a:bodyPr>
          <a:lstStyle/>
          <a:p>
            <a:pPr lvl="0"/>
            <a:r>
              <a:rPr lang="en-US" dirty="0"/>
              <a:t>Analyzes and forecasts the effects of urban land use and population on sewer and septic systems.</a:t>
            </a:r>
          </a:p>
          <a:p>
            <a:pPr lvl="0"/>
            <a:r>
              <a:rPr lang="en-US" dirty="0"/>
              <a:t>Forecasts are based on:</a:t>
            </a:r>
          </a:p>
          <a:p>
            <a:pPr lvl="1"/>
            <a:r>
              <a:rPr lang="en-US" dirty="0"/>
              <a:t>Reported changes from the U.S. Census Bureau in housing, population and migration</a:t>
            </a:r>
          </a:p>
          <a:p>
            <a:pPr lvl="1"/>
            <a:r>
              <a:rPr lang="en-US" dirty="0"/>
              <a:t>Sewer service areas</a:t>
            </a:r>
          </a:p>
          <a:p>
            <a:pPr lvl="1"/>
            <a:r>
              <a:rPr lang="en-US" dirty="0"/>
              <a:t>County-level population projections</a:t>
            </a:r>
          </a:p>
          <a:p>
            <a:pPr lvl="1"/>
            <a:r>
              <a:rPr lang="en-US" dirty="0"/>
              <a:t>Land cover trends (including the conversion of forests and farmland to development) derived from analysis of high-resolution land cover data and satellite imagery.</a:t>
            </a:r>
          </a:p>
          <a:p>
            <a:r>
              <a:rPr lang="en-US" dirty="0"/>
              <a:t>Information is input into the Watershed and Estuary Models.</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13868" y="1695659"/>
            <a:ext cx="3388305" cy="3682940"/>
          </a:xfrm>
        </p:spPr>
      </p:pic>
      <p:sp>
        <p:nvSpPr>
          <p:cNvPr id="3" name="Slide Number Placeholder 2"/>
          <p:cNvSpPr>
            <a:spLocks noGrp="1"/>
          </p:cNvSpPr>
          <p:nvPr>
            <p:ph type="sldNum" sz="quarter" idx="12"/>
          </p:nvPr>
        </p:nvSpPr>
        <p:spPr/>
        <p:txBody>
          <a:bodyPr/>
          <a:lstStyle/>
          <a:p>
            <a:fld id="{650274DF-AEF5-4581-A98A-4B562C42F9F1}" type="slidenum">
              <a:rPr lang="en-US" smtClean="0"/>
              <a:t>6</a:t>
            </a:fld>
            <a:endParaRPr lang="en-US" dirty="0"/>
          </a:p>
        </p:txBody>
      </p:sp>
      <p:sp>
        <p:nvSpPr>
          <p:cNvPr id="4" name="Title 3"/>
          <p:cNvSpPr>
            <a:spLocks noGrp="1"/>
          </p:cNvSpPr>
          <p:nvPr>
            <p:ph type="title"/>
          </p:nvPr>
        </p:nvSpPr>
        <p:spPr/>
        <p:txBody>
          <a:bodyPr/>
          <a:lstStyle/>
          <a:p>
            <a:r>
              <a:rPr lang="en-US" dirty="0"/>
              <a:t>Land Use Change Model</a:t>
            </a:r>
          </a:p>
        </p:txBody>
      </p:sp>
    </p:spTree>
    <p:extLst>
      <p:ext uri="{BB962C8B-B14F-4D97-AF65-F5344CB8AC3E}">
        <p14:creationId xmlns:p14="http://schemas.microsoft.com/office/powerpoint/2010/main" val="138501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0" y="1483360"/>
            <a:ext cx="6242222" cy="4429761"/>
          </a:xfrm>
        </p:spPr>
        <p:txBody>
          <a:bodyPr>
            <a:normAutofit lnSpcReduction="10000"/>
          </a:bodyPr>
          <a:lstStyle/>
          <a:p>
            <a:pPr lvl="0"/>
            <a:r>
              <a:rPr lang="en-US" dirty="0"/>
              <a:t>Uses information about nitrogen emissions from power plants, vehicles and other sources to estimate the amount and location where reactive nitrogen oxides and ammonia are deposited.</a:t>
            </a:r>
          </a:p>
          <a:p>
            <a:pPr lvl="0"/>
            <a:r>
              <a:rPr lang="en-US" dirty="0"/>
              <a:t>National model run by the Environmental Protection Agency.</a:t>
            </a:r>
          </a:p>
          <a:p>
            <a:r>
              <a:rPr lang="en-US" dirty="0"/>
              <a:t>Information is input into the Watershed and Estuary Models.</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73546" y="1755534"/>
            <a:ext cx="4055570" cy="3394336"/>
          </a:xfrm>
        </p:spPr>
      </p:pic>
      <p:sp>
        <p:nvSpPr>
          <p:cNvPr id="4" name="Slide Number Placeholder 3"/>
          <p:cNvSpPr>
            <a:spLocks noGrp="1"/>
          </p:cNvSpPr>
          <p:nvPr>
            <p:ph type="sldNum" sz="quarter" idx="12"/>
          </p:nvPr>
        </p:nvSpPr>
        <p:spPr/>
        <p:txBody>
          <a:bodyPr/>
          <a:lstStyle/>
          <a:p>
            <a:fld id="{650274DF-AEF5-4581-A98A-4B562C42F9F1}" type="slidenum">
              <a:rPr lang="en-US" smtClean="0"/>
              <a:t>7</a:t>
            </a:fld>
            <a:endParaRPr lang="en-US" dirty="0"/>
          </a:p>
        </p:txBody>
      </p:sp>
      <p:sp>
        <p:nvSpPr>
          <p:cNvPr id="5" name="Title 4"/>
          <p:cNvSpPr>
            <a:spLocks noGrp="1"/>
          </p:cNvSpPr>
          <p:nvPr>
            <p:ph type="title"/>
          </p:nvPr>
        </p:nvSpPr>
        <p:spPr/>
        <p:txBody>
          <a:bodyPr/>
          <a:lstStyle/>
          <a:p>
            <a:r>
              <a:rPr lang="en-US" dirty="0"/>
              <a:t>Airshed Model</a:t>
            </a:r>
          </a:p>
        </p:txBody>
      </p:sp>
    </p:spTree>
    <p:extLst>
      <p:ext uri="{BB962C8B-B14F-4D97-AF65-F5344CB8AC3E}">
        <p14:creationId xmlns:p14="http://schemas.microsoft.com/office/powerpoint/2010/main" val="226414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9" y="1483360"/>
            <a:ext cx="6646818" cy="4429761"/>
          </a:xfrm>
        </p:spPr>
        <p:txBody>
          <a:bodyPr>
            <a:normAutofit fontScale="92500" lnSpcReduction="10000"/>
          </a:bodyPr>
          <a:lstStyle/>
          <a:p>
            <a:r>
              <a:rPr lang="en-US" dirty="0"/>
              <a:t>Estimates amount and origin of nutrients and sediment reaching the Bay.</a:t>
            </a:r>
          </a:p>
          <a:p>
            <a:r>
              <a:rPr lang="en-US" dirty="0"/>
              <a:t>Divides the Bay into more than 2,000 segments delineating political and physical boundaries.</a:t>
            </a:r>
          </a:p>
          <a:p>
            <a:r>
              <a:rPr lang="en-US" dirty="0"/>
              <a:t>Can be used at smaller scales for state-developed TMDLs. </a:t>
            </a:r>
          </a:p>
          <a:p>
            <a:r>
              <a:rPr lang="en-US" dirty="0"/>
              <a:t>Helps connect monitoring data and the planning and implementation of restoration practices.</a:t>
            </a:r>
          </a:p>
          <a:p>
            <a:r>
              <a:rPr lang="en-US" dirty="0"/>
              <a:t>Past, present and future simulations help to evaluate management actions and alternatives.</a:t>
            </a:r>
          </a:p>
        </p:txBody>
      </p:sp>
      <p:sp>
        <p:nvSpPr>
          <p:cNvPr id="4" name="Slide Number Placeholder 3"/>
          <p:cNvSpPr>
            <a:spLocks noGrp="1"/>
          </p:cNvSpPr>
          <p:nvPr>
            <p:ph type="sldNum" sz="quarter" idx="12"/>
          </p:nvPr>
        </p:nvSpPr>
        <p:spPr/>
        <p:txBody>
          <a:bodyPr/>
          <a:lstStyle/>
          <a:p>
            <a:fld id="{650274DF-AEF5-4581-A98A-4B562C42F9F1}" type="slidenum">
              <a:rPr lang="en-US" smtClean="0"/>
              <a:t>8</a:t>
            </a:fld>
            <a:endParaRPr lang="en-US" dirty="0"/>
          </a:p>
        </p:txBody>
      </p:sp>
      <p:sp>
        <p:nvSpPr>
          <p:cNvPr id="5" name="Title 4"/>
          <p:cNvSpPr>
            <a:spLocks noGrp="1"/>
          </p:cNvSpPr>
          <p:nvPr>
            <p:ph type="title"/>
          </p:nvPr>
        </p:nvSpPr>
        <p:spPr/>
        <p:txBody>
          <a:bodyPr/>
          <a:lstStyle/>
          <a:p>
            <a:r>
              <a:rPr lang="en-US" dirty="0"/>
              <a:t>Phase 6 Watershed Model</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530045" y="1591242"/>
            <a:ext cx="3204257" cy="4105674"/>
          </a:xfrm>
        </p:spPr>
      </p:pic>
    </p:spTree>
    <p:extLst>
      <p:ext uri="{BB962C8B-B14F-4D97-AF65-F5344CB8AC3E}">
        <p14:creationId xmlns:p14="http://schemas.microsoft.com/office/powerpoint/2010/main" val="6415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483360"/>
            <a:ext cx="7680159" cy="4429761"/>
          </a:xfrm>
        </p:spPr>
        <p:txBody>
          <a:bodyPr>
            <a:normAutofit/>
          </a:bodyPr>
          <a:lstStyle/>
          <a:p>
            <a:r>
              <a:rPr lang="en-US" dirty="0"/>
              <a:t>Also called the Water Quality and Sediment Transport Model.</a:t>
            </a:r>
          </a:p>
          <a:p>
            <a:r>
              <a:rPr lang="en-US" dirty="0"/>
              <a:t>Examines the effects that pollution loads generated by the Watershed Model and Airshed Model have on water quality in the tidal waters of the Bay.</a:t>
            </a:r>
          </a:p>
          <a:p>
            <a:r>
              <a:rPr lang="en-US" dirty="0"/>
              <a:t>Examines model estimates of dissolved oxygen, chlorophyll </a:t>
            </a:r>
            <a:r>
              <a:rPr lang="en-US" i="1" dirty="0"/>
              <a:t>a</a:t>
            </a:r>
            <a:r>
              <a:rPr lang="en-US" dirty="0"/>
              <a:t> and water clarity to assess the protections of living resources (fish, shellfish, other invertebrates, submerged aquatic vegetation).</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082543" y="1636731"/>
            <a:ext cx="2675726" cy="4123018"/>
          </a:xfrm>
        </p:spPr>
      </p:pic>
      <p:sp>
        <p:nvSpPr>
          <p:cNvPr id="4" name="Slide Number Placeholder 3"/>
          <p:cNvSpPr>
            <a:spLocks noGrp="1"/>
          </p:cNvSpPr>
          <p:nvPr>
            <p:ph type="sldNum" sz="quarter" idx="12"/>
          </p:nvPr>
        </p:nvSpPr>
        <p:spPr/>
        <p:txBody>
          <a:bodyPr/>
          <a:lstStyle/>
          <a:p>
            <a:fld id="{650274DF-AEF5-4581-A98A-4B562C42F9F1}" type="slidenum">
              <a:rPr lang="en-US" smtClean="0"/>
              <a:t>9</a:t>
            </a:fld>
            <a:endParaRPr lang="en-US" dirty="0"/>
          </a:p>
        </p:txBody>
      </p:sp>
      <p:sp>
        <p:nvSpPr>
          <p:cNvPr id="5" name="Title 4"/>
          <p:cNvSpPr>
            <a:spLocks noGrp="1"/>
          </p:cNvSpPr>
          <p:nvPr>
            <p:ph type="title"/>
          </p:nvPr>
        </p:nvSpPr>
        <p:spPr/>
        <p:txBody>
          <a:bodyPr/>
          <a:lstStyle/>
          <a:p>
            <a:r>
              <a:rPr lang="en-US" dirty="0"/>
              <a:t>Estuary Model</a:t>
            </a:r>
          </a:p>
        </p:txBody>
      </p:sp>
    </p:spTree>
    <p:extLst>
      <p:ext uri="{BB962C8B-B14F-4D97-AF65-F5344CB8AC3E}">
        <p14:creationId xmlns:p14="http://schemas.microsoft.com/office/powerpoint/2010/main" val="1506754236"/>
      </p:ext>
    </p:extLst>
  </p:cSld>
  <p:clrMapOvr>
    <a:masterClrMapping/>
  </p:clrMapOvr>
</p:sld>
</file>

<file path=ppt/theme/theme1.xml><?xml version="1.0" encoding="utf-8"?>
<a:theme xmlns:a="http://schemas.openxmlformats.org/drawingml/2006/main" name="Office Theme">
  <a:themeElements>
    <a:clrScheme name="CBP palette 1">
      <a:dk1>
        <a:srgbClr val="013A3D"/>
      </a:dk1>
      <a:lt1>
        <a:srgbClr val="FFFFFF"/>
      </a:lt1>
      <a:dk2>
        <a:srgbClr val="02656A"/>
      </a:dk2>
      <a:lt2>
        <a:srgbClr val="DDE7EE"/>
      </a:lt2>
      <a:accent1>
        <a:srgbClr val="83C356"/>
      </a:accent1>
      <a:accent2>
        <a:srgbClr val="0082B5"/>
      </a:accent2>
      <a:accent3>
        <a:srgbClr val="00BDF2"/>
      </a:accent3>
      <a:accent4>
        <a:srgbClr val="FFCE36"/>
      </a:accent4>
      <a:accent5>
        <a:srgbClr val="00907F"/>
      </a:accent5>
      <a:accent6>
        <a:srgbClr val="FFF200"/>
      </a:accent6>
      <a:hlink>
        <a:srgbClr val="0679EC"/>
      </a:hlink>
      <a:folHlink>
        <a:srgbClr val="723AA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TotalTime>
  <Words>1451</Words>
  <Application>Microsoft Office PowerPoint</Application>
  <PresentationFormat>Widescreen</PresentationFormat>
  <Paragraphs>120</Paragraphs>
  <Slides>15</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Chesapeake Bay Suite of Modeling Tools</vt:lpstr>
      <vt:lpstr>What is a model?</vt:lpstr>
      <vt:lpstr>Why use a model for the Chesapeake Bay?</vt:lpstr>
      <vt:lpstr>The Chesapeake Bay Partnership</vt:lpstr>
      <vt:lpstr>Chesapeake Bay Program Models</vt:lpstr>
      <vt:lpstr>Land Use Change Model</vt:lpstr>
      <vt:lpstr>Airshed Model</vt:lpstr>
      <vt:lpstr>Phase 6 Watershed Model</vt:lpstr>
      <vt:lpstr>Estuary Model</vt:lpstr>
      <vt:lpstr>Chesapeake Bay Suite of Modeling Tools</vt:lpstr>
      <vt:lpstr>How do models determine pollution loads?</vt:lpstr>
      <vt:lpstr>How do models determine pollution loads? (continued)</vt:lpstr>
      <vt:lpstr>Web-based models</vt:lpstr>
      <vt:lpstr>New features of the Phase 6 Watershed Model</vt:lpstr>
      <vt:lpstr>New features of the Phase 6 Watershed Model (continued)</vt:lpstr>
    </vt:vector>
  </TitlesOfParts>
  <Company>Tetra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Scheibner, Regina</dc:creator>
  <cp:lastModifiedBy>Rebecca Chillrud</cp:lastModifiedBy>
  <cp:revision>45</cp:revision>
  <dcterms:created xsi:type="dcterms:W3CDTF">2017-12-01T21:36:35Z</dcterms:created>
  <dcterms:modified xsi:type="dcterms:W3CDTF">2018-12-19T21:40:11Z</dcterms:modified>
</cp:coreProperties>
</file>