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0" r:id="rId2"/>
    <p:sldId id="318" r:id="rId3"/>
    <p:sldId id="286" r:id="rId4"/>
    <p:sldId id="314" r:id="rId5"/>
    <p:sldId id="344" r:id="rId6"/>
    <p:sldId id="311" r:id="rId7"/>
    <p:sldId id="345" r:id="rId8"/>
    <p:sldId id="342" r:id="rId9"/>
    <p:sldId id="341" r:id="rId10"/>
    <p:sldId id="378" r:id="rId11"/>
    <p:sldId id="343" r:id="rId12"/>
    <p:sldId id="370" r:id="rId13"/>
    <p:sldId id="371" r:id="rId14"/>
    <p:sldId id="366" r:id="rId15"/>
    <p:sldId id="369" r:id="rId16"/>
    <p:sldId id="355" r:id="rId17"/>
    <p:sldId id="356" r:id="rId18"/>
    <p:sldId id="297" r:id="rId19"/>
    <p:sldId id="372" r:id="rId20"/>
    <p:sldId id="325" r:id="rId21"/>
    <p:sldId id="373" r:id="rId22"/>
    <p:sldId id="330" r:id="rId23"/>
    <p:sldId id="361" r:id="rId24"/>
    <p:sldId id="363" r:id="rId25"/>
    <p:sldId id="360" r:id="rId26"/>
    <p:sldId id="326" r:id="rId27"/>
    <p:sldId id="367" r:id="rId28"/>
    <p:sldId id="357" r:id="rId29"/>
    <p:sldId id="368" r:id="rId30"/>
    <p:sldId id="352" r:id="rId31"/>
    <p:sldId id="364" r:id="rId32"/>
    <p:sldId id="354" r:id="rId33"/>
    <p:sldId id="331" r:id="rId34"/>
    <p:sldId id="359" r:id="rId35"/>
    <p:sldId id="332" r:id="rId36"/>
    <p:sldId id="374" r:id="rId37"/>
    <p:sldId id="333" r:id="rId38"/>
    <p:sldId id="375" r:id="rId39"/>
    <p:sldId id="362" r:id="rId40"/>
    <p:sldId id="335" r:id="rId41"/>
    <p:sldId id="376" r:id="rId42"/>
    <p:sldId id="336" r:id="rId43"/>
    <p:sldId id="377" r:id="rId44"/>
    <p:sldId id="35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F9FFFF"/>
    <a:srgbClr val="BF8111"/>
    <a:srgbClr val="DCB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 autoAdjust="0"/>
    <p:restoredTop sz="95606" autoAdjust="0"/>
  </p:normalViewPr>
  <p:slideViewPr>
    <p:cSldViewPr>
      <p:cViewPr varScale="1">
        <p:scale>
          <a:sx n="109" d="100"/>
          <a:sy n="109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8A9CF9-A235-487A-93DB-B321C4736508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26CADC-6670-4230-BE7F-5E693B82E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7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condition</a:t>
            </a:r>
            <a:r>
              <a:rPr lang="en-US" baseline="0" dirty="0"/>
              <a:t> = condition of stream network that site is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32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ADC-6670-4230-BE7F-5E693B82E5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58569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A7-17E7-48D0-94BE-827E4E1A2A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" marR="0" lvl="0" indent="-182880" algn="l" defTabSz="457200" rtl="0" eaLnBrk="1" fontAlgn="base" latinLnBrk="0" hangingPunct="1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Click to edit Master text styles</a:t>
            </a:r>
          </a:p>
          <a:p>
            <a:pPr marL="800100" marR="0" lvl="1" indent="-18288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Second level</a:t>
            </a:r>
          </a:p>
          <a:p>
            <a:pPr marL="1005840" marR="0" lvl="2" indent="-18288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Third level</a:t>
            </a:r>
          </a:p>
          <a:p>
            <a:pPr marL="1260475" marR="0" lvl="3" indent="-23653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marL="1604963" marR="0" lvl="4" indent="-23653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9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2827" y="6400800"/>
            <a:ext cx="58569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A7-17E7-48D0-94BE-827E4E1A2A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30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388CA5-E1D3-4E9B-8313-7C0AE79C5B3D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8295-CB81-472F-B937-D24ACA36B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5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KRF Image Slide.t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KRF-White-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2827" y="440826"/>
            <a:ext cx="1379394" cy="4114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62299"/>
            <a:ext cx="7700211" cy="535678"/>
          </a:xfrm>
          <a:prstGeom prst="rect">
            <a:avLst/>
          </a:prstGeom>
          <a:solidFill>
            <a:srgbClr val="13396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844436" y="6362298"/>
            <a:ext cx="1289785" cy="495701"/>
          </a:xfrm>
          <a:prstGeom prst="rect">
            <a:avLst/>
          </a:prstGeom>
          <a:solidFill>
            <a:srgbClr val="8A96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B48F7-F99B-45F7-8040-573687B43510}" type="slidenum">
              <a:rPr lang="en-US" sz="1400" smtClean="0"/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" marR="0" lvl="0" indent="-182880" algn="l" defTabSz="457200" rtl="0" eaLnBrk="1" fontAlgn="base" latinLnBrk="0" hangingPunct="1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Click to edit Master text styles</a:t>
            </a:r>
          </a:p>
          <a:p>
            <a:pPr marL="800100" marR="0" lvl="1" indent="-18288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Second level</a:t>
            </a:r>
          </a:p>
          <a:p>
            <a:pPr marL="1005840" marR="0" lvl="2" indent="-18288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Third level</a:t>
            </a:r>
          </a:p>
          <a:p>
            <a:pPr marL="1260475" marR="0" lvl="3" indent="-23653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Fourth level</a:t>
            </a:r>
          </a:p>
          <a:p>
            <a:pPr marL="1604963" marR="0" lvl="4" indent="-23653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827" y="64166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A17A7-17E7-48D0-94BE-827E4E1A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91440" marR="0" indent="-182880" algn="l" defTabSz="457200" rtl="0" eaLnBrk="1" fontAlgn="base" latinLnBrk="0" hangingPunct="1">
        <a:lnSpc>
          <a:spcPts val="2400"/>
        </a:lnSpc>
        <a:spcBef>
          <a:spcPts val="1000"/>
        </a:spcBef>
        <a:spcAft>
          <a:spcPts val="600"/>
        </a:spcAft>
        <a:buClr>
          <a:srgbClr val="4BACC6">
            <a:lumMod val="75000"/>
          </a:srgbClr>
        </a:buClr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marR="0" indent="-18288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BACC6">
            <a:lumMod val="75000"/>
          </a:srgbClr>
        </a:buClr>
        <a:buSzPct val="60000"/>
        <a:buFont typeface="Courier New" panose="02070309020205020404" pitchFamily="49" charset="0"/>
        <a:buChar char="o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marR="0" indent="-18288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­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marR="0" indent="-236538" algn="l" defTabSz="457200" rtl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Tx/>
        <a:buFont typeface="Arial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marR="0" indent="-236538" algn="l" defTabSz="457200" rtl="0" eaLnBrk="1" fontAlgn="base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Tx/>
        <a:buFont typeface="Arial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KRF Image Slid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29750" cy="68580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06388" y="1295400"/>
            <a:ext cx="8837612" cy="12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91440" indent="-182880" algn="ctr" defTabSz="457200" rtl="0" fontAlgn="base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None/>
              <a:defRPr sz="2100" b="1" kern="1200" baseline="0">
                <a:solidFill>
                  <a:schemeClr val="tx2">
                    <a:lumMod val="75000"/>
                  </a:schemeClr>
                </a:solidFill>
                <a:latin typeface="Arial"/>
                <a:ea typeface="Geneva" charset="0"/>
                <a:cs typeface="Arial"/>
              </a:defRPr>
            </a:lvl1pPr>
            <a:lvl2pPr marL="800100" indent="-182880" algn="l" defTabSz="457200" rtl="0" fontAlgn="base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60000"/>
              <a:buFont typeface="Courier New" panose="02070309020205020404" pitchFamily="49" charset="0"/>
              <a:buChar char="o"/>
              <a:defRPr sz="1900" b="0" kern="1200" baseline="0">
                <a:solidFill>
                  <a:schemeClr val="accent1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2pPr>
            <a:lvl3pPr marL="1005840" indent="-182880" algn="l" defTabSz="457200" rtl="0" fontAlgn="base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 sz="1800" kern="1200">
                <a:solidFill>
                  <a:schemeClr val="accent1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3pPr>
            <a:lvl4pPr marL="1260475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700" kern="1200">
                <a:solidFill>
                  <a:schemeClr val="accent1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4pPr>
            <a:lvl5pPr marL="1604963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1600" kern="1200">
                <a:solidFill>
                  <a:schemeClr val="accent1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000" cap="all" dirty="0">
                <a:latin typeface="Arial Narrow" charset="0"/>
                <a:ea typeface="Arial Narrow" charset="0"/>
                <a:cs typeface="Arial Narrow" charset="0"/>
              </a:rPr>
              <a:t>Demonstrating Stream Health Improvement from </a:t>
            </a:r>
          </a:p>
          <a:p>
            <a:pPr marL="0"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4BACC6">
                  <a:lumMod val="75000"/>
                </a:srgbClr>
              </a:buClr>
              <a:defRPr/>
            </a:pPr>
            <a:r>
              <a:rPr lang="en-US" sz="2000" cap="all" dirty="0">
                <a:latin typeface="Arial Narrow" charset="0"/>
                <a:ea typeface="Arial Narrow" charset="0"/>
                <a:cs typeface="Arial Narrow" charset="0"/>
              </a:rPr>
              <a:t>Healthy Watershed Actions in Maryland </a:t>
            </a:r>
            <a:endParaRPr kumimoji="0" lang="en-US" sz="2000" b="1" i="0" u="none" strike="noStrike" kern="1200" cap="all" spc="0" normalizeH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04815"/>
            <a:ext cx="9429750" cy="3464509"/>
          </a:xfrm>
          <a:prstGeom prst="rect">
            <a:avLst/>
          </a:prstGeom>
        </p:spPr>
      </p:pic>
      <p:pic>
        <p:nvPicPr>
          <p:cNvPr id="23" name="Picture 22" descr="AKRF-White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27" y="440826"/>
            <a:ext cx="1379394" cy="41148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90800" y="226147"/>
            <a:ext cx="6096000" cy="84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fontAlgn="base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Font typeface="Wingdings" charset="2"/>
              <a:buNone/>
              <a:defRPr sz="2100" b="1" kern="1200">
                <a:solidFill>
                  <a:schemeClr val="tx2">
                    <a:lumMod val="75000"/>
                  </a:schemeClr>
                </a:solidFill>
                <a:latin typeface="Arial"/>
                <a:ea typeface="Geneva" charset="0"/>
                <a:cs typeface="Arial"/>
              </a:defRPr>
            </a:lvl1pPr>
            <a:lvl2pPr marL="639763" indent="-282575" algn="l" defTabSz="457200" rtl="0" fontAlgn="base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 sz="1900" b="0" kern="1200">
                <a:solidFill>
                  <a:srgbClr val="315D1D"/>
                </a:solidFill>
                <a:latin typeface="Arial"/>
                <a:ea typeface="Geneva" charset="0"/>
                <a:cs typeface="Arial"/>
              </a:defRPr>
            </a:lvl2pPr>
            <a:lvl3pPr marL="915988" indent="-227013" algn="l" defTabSz="457200" rtl="0" fontAlgn="base">
              <a:spcBef>
                <a:spcPts val="0"/>
              </a:spcBef>
              <a:spcAft>
                <a:spcPts val="300"/>
              </a:spcAft>
              <a:buFont typeface="Lucida Grande"/>
              <a:buChar char="»"/>
              <a:defRPr sz="1800" kern="1200">
                <a:solidFill>
                  <a:srgbClr val="403152"/>
                </a:solidFill>
                <a:latin typeface="Arial"/>
                <a:ea typeface="Geneva" charset="0"/>
                <a:cs typeface="Arial"/>
              </a:defRPr>
            </a:lvl3pPr>
            <a:lvl4pPr marL="1260475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700" kern="1200">
                <a:solidFill>
                  <a:schemeClr val="accent1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4pPr>
            <a:lvl5pPr marL="1604963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Healthy Watersheds Consortium</a:t>
            </a:r>
          </a:p>
          <a:p>
            <a:r>
              <a:rPr lang="en-US" sz="2400" b="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Research &amp; Tools</a:t>
            </a:r>
          </a:p>
          <a:p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</a:t>
            </a: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88227" y="5805220"/>
            <a:ext cx="2235754" cy="9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fontAlgn="base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Font typeface="Wingdings" charset="2"/>
              <a:buNone/>
              <a:defRPr sz="2100" b="1" kern="1200">
                <a:solidFill>
                  <a:schemeClr val="tx2">
                    <a:lumMod val="75000"/>
                  </a:schemeClr>
                </a:solidFill>
                <a:latin typeface="Arial"/>
                <a:ea typeface="Geneva" charset="0"/>
                <a:cs typeface="Arial"/>
              </a:defRPr>
            </a:lvl1pPr>
            <a:lvl2pPr marL="639763" indent="-282575" algn="l" defTabSz="457200" rtl="0" fontAlgn="base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 sz="1900" b="0" kern="1200">
                <a:solidFill>
                  <a:srgbClr val="315D1D"/>
                </a:solidFill>
                <a:latin typeface="Arial"/>
                <a:ea typeface="Geneva" charset="0"/>
                <a:cs typeface="Arial"/>
              </a:defRPr>
            </a:lvl2pPr>
            <a:lvl3pPr marL="915988" indent="-227013" algn="l" defTabSz="457200" rtl="0" fontAlgn="base">
              <a:spcBef>
                <a:spcPts val="0"/>
              </a:spcBef>
              <a:spcAft>
                <a:spcPts val="300"/>
              </a:spcAft>
              <a:buFont typeface="Lucida Grande"/>
              <a:buChar char="»"/>
              <a:defRPr sz="1800" kern="1200">
                <a:solidFill>
                  <a:srgbClr val="403152"/>
                </a:solidFill>
                <a:latin typeface="Arial"/>
                <a:ea typeface="Geneva" charset="0"/>
                <a:cs typeface="Arial"/>
              </a:defRPr>
            </a:lvl3pPr>
            <a:lvl4pPr marL="1260475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700" kern="1200">
                <a:solidFill>
                  <a:schemeClr val="accent1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4pPr>
            <a:lvl5pPr marL="1604963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</a:rPr>
              <a:t>Mark Southerland</a:t>
            </a:r>
          </a:p>
          <a:p>
            <a:pPr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Carlos Lozano</a:t>
            </a:r>
          </a:p>
          <a:p>
            <a:pPr lvl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Andrea </a:t>
            </a:r>
            <a:r>
              <a:rPr lang="en-US" sz="2000" dirty="0" err="1">
                <a:latin typeface="Arial Narrow" charset="0"/>
                <a:ea typeface="Arial Narrow" charset="0"/>
                <a:cs typeface="Arial Narrow" charset="0"/>
              </a:rPr>
              <a:t>Fortman</a:t>
            </a:r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defRPr/>
            </a:pPr>
            <a:endParaRPr lang="en-US" sz="2000" dirty="0">
              <a:solidFill>
                <a:srgbClr val="1F497D">
                  <a:lumMod val="75000"/>
                </a:srgbClr>
              </a:solidFill>
            </a:endParaRPr>
          </a:p>
          <a:p>
            <a:pPr marL="342900" marR="0" lvl="0" indent="-342900" algn="ctr" defTabSz="457200" rtl="0" eaLnBrk="1" fontAlgn="base" latinLnBrk="0" hangingPunct="1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18" name="Picture 4" descr="https://pbs.twimg.com/profile_images/631557576912535553/m1N6-wu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43" y="5793094"/>
            <a:ext cx="935684" cy="9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md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88" y="5793094"/>
            <a:ext cx="725033" cy="10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803900" y="6079252"/>
            <a:ext cx="2609285" cy="42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fontAlgn="base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Font typeface="Wingdings" charset="2"/>
              <a:buNone/>
              <a:defRPr sz="2100" b="1" kern="1200">
                <a:solidFill>
                  <a:schemeClr val="tx2">
                    <a:lumMod val="75000"/>
                  </a:schemeClr>
                </a:solidFill>
                <a:latin typeface="Arial"/>
                <a:ea typeface="Geneva" charset="0"/>
                <a:cs typeface="Arial"/>
              </a:defRPr>
            </a:lvl1pPr>
            <a:lvl2pPr marL="639763" indent="-282575" algn="l" defTabSz="457200" rtl="0" fontAlgn="base">
              <a:spcBef>
                <a:spcPts val="0"/>
              </a:spcBef>
              <a:spcAft>
                <a:spcPts val="600"/>
              </a:spcAft>
              <a:buFont typeface="Wingdings" charset="2"/>
              <a:buChar char="ü"/>
              <a:defRPr sz="1900" b="0" kern="1200">
                <a:solidFill>
                  <a:srgbClr val="315D1D"/>
                </a:solidFill>
                <a:latin typeface="Arial"/>
                <a:ea typeface="Geneva" charset="0"/>
                <a:cs typeface="Arial"/>
              </a:defRPr>
            </a:lvl2pPr>
            <a:lvl3pPr marL="915988" indent="-227013" algn="l" defTabSz="457200" rtl="0" fontAlgn="base">
              <a:spcBef>
                <a:spcPts val="0"/>
              </a:spcBef>
              <a:spcAft>
                <a:spcPts val="300"/>
              </a:spcAft>
              <a:buFont typeface="Lucida Grande"/>
              <a:buChar char="»"/>
              <a:defRPr sz="1800" kern="1200">
                <a:solidFill>
                  <a:srgbClr val="403152"/>
                </a:solidFill>
                <a:latin typeface="Arial"/>
                <a:ea typeface="Geneva" charset="0"/>
                <a:cs typeface="Arial"/>
              </a:defRPr>
            </a:lvl3pPr>
            <a:lvl4pPr marL="1260475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700" kern="1200">
                <a:solidFill>
                  <a:schemeClr val="accent1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4pPr>
            <a:lvl5pPr marL="1604963" indent="-236538" algn="l" defTabSz="457200" rtl="0" fontAlgn="base">
              <a:spcBef>
                <a:spcPts val="300"/>
              </a:spcBef>
              <a:spcAft>
                <a:spcPts val="300"/>
              </a:spcAft>
              <a:buFont typeface="Arial" charset="0"/>
              <a:buChar char="»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April 17, 2018</a:t>
            </a:r>
          </a:p>
          <a:p>
            <a:endParaRPr lang="en-US" sz="2400" b="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8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4114800" cy="4830763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+mn-lt"/>
              </a:rPr>
              <a:t>State Parks</a:t>
            </a:r>
          </a:p>
          <a:p>
            <a:r>
              <a:rPr lang="en-US" sz="2600" dirty="0">
                <a:latin typeface="+mn-lt"/>
              </a:rPr>
              <a:t>Natural Resources Management Areas</a:t>
            </a:r>
          </a:p>
          <a:p>
            <a:r>
              <a:rPr lang="en-US" sz="2600" dirty="0">
                <a:latin typeface="+mn-lt"/>
              </a:rPr>
              <a:t>Natural Environmental Areas</a:t>
            </a:r>
          </a:p>
          <a:p>
            <a:r>
              <a:rPr lang="en-US" sz="2600" dirty="0">
                <a:latin typeface="+mn-lt"/>
              </a:rPr>
              <a:t>State Battlefields</a:t>
            </a:r>
          </a:p>
          <a:p>
            <a:r>
              <a:rPr lang="en-US" sz="2600" dirty="0">
                <a:latin typeface="+mn-lt"/>
              </a:rPr>
              <a:t>Rail Trails</a:t>
            </a:r>
          </a:p>
          <a:p>
            <a:r>
              <a:rPr lang="en-US" sz="2600" dirty="0">
                <a:latin typeface="+mn-lt"/>
              </a:rPr>
              <a:t>State Forests</a:t>
            </a:r>
          </a:p>
          <a:p>
            <a:r>
              <a:rPr lang="en-US" sz="2600" dirty="0">
                <a:latin typeface="+mn-lt"/>
              </a:rPr>
              <a:t>Demonstration Forests</a:t>
            </a:r>
          </a:p>
          <a:p>
            <a:r>
              <a:rPr lang="en-US" sz="2600" dirty="0">
                <a:latin typeface="+mn-lt"/>
              </a:rPr>
              <a:t>John S. Ayton Tree Nursery</a:t>
            </a:r>
          </a:p>
          <a:p>
            <a:r>
              <a:rPr lang="en-US" sz="2600" dirty="0">
                <a:latin typeface="+mn-lt"/>
              </a:rPr>
              <a:t>Chesapeake Forest Lands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/>
              <a:t>DNR Lands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495800" y="1524001"/>
            <a:ext cx="4495800" cy="464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marR="0" indent="-182880" algn="l" defTabSz="457200" rtl="0" eaLnBrk="1" fontAlgn="base" latinLnBrk="0" hangingPunct="1"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30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00100" marR="0" indent="-18288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ACC6">
                  <a:lumMod val="75000"/>
                </a:srgbClr>
              </a:buClr>
              <a:buSzPct val="60000"/>
              <a:buFont typeface="Courier New" panose="02070309020205020404" pitchFamily="49" charset="0"/>
              <a:buChar char="o"/>
              <a:tabLst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marR="0" indent="-18288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­"/>
              <a:tabLst/>
              <a:defRPr sz="24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0475" marR="0" indent="-23653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–"/>
              <a:tabLst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4963" marR="0" indent="-236538" algn="l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»"/>
              <a:tabLst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Forest Fire Tower sites</a:t>
            </a:r>
          </a:p>
          <a:p>
            <a:r>
              <a:rPr lang="en-US" sz="2400" dirty="0">
                <a:latin typeface="+mn-lt"/>
              </a:rPr>
              <a:t>Wildlife Management Areas</a:t>
            </a:r>
          </a:p>
          <a:p>
            <a:r>
              <a:rPr lang="en-US" sz="2400" dirty="0">
                <a:latin typeface="+mn-lt"/>
              </a:rPr>
              <a:t>Fishery Management Propagation Areas</a:t>
            </a:r>
          </a:p>
          <a:p>
            <a:r>
              <a:rPr lang="en-US" sz="2400" dirty="0">
                <a:latin typeface="+mn-lt"/>
              </a:rPr>
              <a:t>Fishery Management Public Fishing Areas</a:t>
            </a:r>
          </a:p>
          <a:p>
            <a:r>
              <a:rPr lang="en-US" sz="2400" dirty="0">
                <a:latin typeface="+mn-lt"/>
              </a:rPr>
              <a:t>State Wildlands</a:t>
            </a:r>
          </a:p>
          <a:p>
            <a:r>
              <a:rPr lang="en-US" sz="2400" dirty="0">
                <a:latin typeface="+mn-lt"/>
              </a:rPr>
              <a:t>Heritage Conservation Sites</a:t>
            </a:r>
          </a:p>
          <a:p>
            <a:r>
              <a:rPr lang="en-US" sz="2400" dirty="0">
                <a:latin typeface="+mn-lt"/>
              </a:rPr>
              <a:t>Marine/Communication Facilities</a:t>
            </a:r>
          </a:p>
          <a:p>
            <a:r>
              <a:rPr lang="en-US" sz="2400" dirty="0">
                <a:latin typeface="+mn-lt"/>
              </a:rPr>
              <a:t>Undesignated lands</a:t>
            </a:r>
          </a:p>
          <a:p>
            <a:pPr marL="434340"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Statistical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Logistic Regression Mixed Model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.AppleSystemUIFont" charset="-120"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Binomial distribution: Probability of IBI ≥ 3</a:t>
            </a:r>
          </a:p>
          <a:p>
            <a:pPr marL="1371600" lvl="2">
              <a:buClr>
                <a:schemeClr val="accent5">
                  <a:lumMod val="75000"/>
                </a:schemeClr>
              </a:buClr>
              <a:buSzPct val="60000"/>
              <a:buFont typeface="Courier New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IBI = 3 is the threshold for “healthy” condition</a:t>
            </a:r>
          </a:p>
          <a:p>
            <a:pPr lvl="1"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.AppleSystemUIFont" charset="-120"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Random slope and MDE8 watershed factor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Generalized Linear Mixed Model</a:t>
            </a:r>
          </a:p>
          <a:p>
            <a:pPr lvl="1">
              <a:buFont typeface=".AppleSystemUIFont" charset="-120"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Gaussian distribution: IBIs as response</a:t>
            </a:r>
          </a:p>
          <a:p>
            <a:pPr lvl="1">
              <a:buFont typeface=".AppleSystemUIFont" charset="-120"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Random slope and MDE8 watershed factor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1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Logistic Regression Mixed Model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7637"/>
            <a:ext cx="84582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1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Generalized Linear Mixed Model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/>
              <a:t>Sample Size (all sites)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26" y="1368696"/>
            <a:ext cx="4844474" cy="49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36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/>
              <a:t>Sample Size (tested classes)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71" y="2384860"/>
            <a:ext cx="4386029" cy="34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8732"/>
            <a:ext cx="4419600" cy="350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304800" y="1465314"/>
            <a:ext cx="1828800" cy="10492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4724400" y="1468269"/>
            <a:ext cx="1269114" cy="89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4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/>
              <a:t>Sites on Protected Lands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6223"/>
            <a:ext cx="6781800" cy="506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70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/>
              <a:t>Sites on Unprotected Lands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7801"/>
            <a:ext cx="6781800" cy="504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4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525963"/>
          </a:xfrm>
        </p:spPr>
        <p:txBody>
          <a:bodyPr>
            <a:noAutofit/>
          </a:bodyPr>
          <a:lstStyle/>
          <a:p>
            <a:pPr marL="457200" indent="-365760">
              <a:lnSpc>
                <a:spcPct val="100000"/>
              </a:lnSpc>
              <a:buFont typeface="+mj-lt"/>
              <a:buAutoNum type="arabicPeriod"/>
            </a:pPr>
            <a:r>
              <a:rPr lang="en-US" sz="2800" dirty="0"/>
              <a:t>Are protected areas always healthy?</a:t>
            </a:r>
          </a:p>
          <a:p>
            <a:pPr marL="457200" indent="-365760">
              <a:buFont typeface="+mj-lt"/>
              <a:buAutoNum type="arabicPeriod"/>
            </a:pPr>
            <a:r>
              <a:rPr lang="en-US" sz="2800" dirty="0"/>
              <a:t>Is stream condition better with type of protection?</a:t>
            </a:r>
          </a:p>
          <a:p>
            <a:pPr marL="822960" lvl="1">
              <a:buFont typeface="Arial" panose="020B0604020202020204" pitchFamily="34" charset="0"/>
              <a:buChar char="•"/>
            </a:pPr>
            <a:r>
              <a:rPr lang="en-US" sz="2600" dirty="0"/>
              <a:t>Size</a:t>
            </a:r>
          </a:p>
          <a:p>
            <a:pPr marL="822960" lvl="1">
              <a:buFont typeface="Arial" panose="020B0604020202020204" pitchFamily="34" charset="0"/>
              <a:buChar char="•"/>
            </a:pPr>
            <a:r>
              <a:rPr lang="en-US" sz="2600" dirty="0"/>
              <a:t>Management</a:t>
            </a:r>
          </a:p>
          <a:p>
            <a:pPr marL="822960" lvl="1">
              <a:buFont typeface="Arial" panose="020B0604020202020204" pitchFamily="34" charset="0"/>
              <a:buChar char="•"/>
            </a:pPr>
            <a:r>
              <a:rPr lang="en-US" sz="2600" dirty="0"/>
              <a:t>Length of time protected</a:t>
            </a:r>
          </a:p>
          <a:p>
            <a:pPr marL="457200" indent="-365760">
              <a:buFont typeface="+mj-lt"/>
              <a:buAutoNum type="arabicPeriod"/>
            </a:pPr>
            <a:r>
              <a:rPr lang="en-US" sz="2800" dirty="0"/>
              <a:t>Is more protected land in a watershed better?</a:t>
            </a:r>
          </a:p>
          <a:p>
            <a:pPr marL="822960" lvl="1">
              <a:buFont typeface="Arial" panose="020B0604020202020204" pitchFamily="34" charset="0"/>
              <a:buChar char="•"/>
            </a:pPr>
            <a:r>
              <a:rPr lang="en-US" sz="2600" dirty="0"/>
              <a:t>Especially well-managed lands</a:t>
            </a:r>
          </a:p>
          <a:p>
            <a:pPr indent="0">
              <a:buNone/>
            </a:pPr>
            <a:endParaRPr lang="en-US" sz="2800" dirty="0"/>
          </a:p>
          <a:p>
            <a:pPr marL="457200" indent="-365760">
              <a:buNone/>
            </a:pP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600" dirty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215428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Protected areas are not always better</a:t>
            </a:r>
          </a:p>
        </p:txBody>
      </p:sp>
      <p:pic>
        <p:nvPicPr>
          <p:cNvPr id="8" name="Picture 4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2095" r="1147" b="7649"/>
          <a:stretch/>
        </p:blipFill>
        <p:spPr bwMode="auto">
          <a:xfrm>
            <a:off x="1752600" y="1752600"/>
            <a:ext cx="6553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0" y="1235075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3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marL="514350" indent="-365760">
              <a:buFont typeface="+mj-lt"/>
              <a:buAutoNum type="arabicPeriod"/>
            </a:pPr>
            <a:r>
              <a:rPr lang="en-US" sz="2800" dirty="0"/>
              <a:t>Research Question</a:t>
            </a:r>
            <a:endParaRPr lang="en-US" sz="2800" b="0" dirty="0"/>
          </a:p>
          <a:p>
            <a:pPr marL="514350" indent="-365760">
              <a:buFont typeface="+mj-lt"/>
              <a:buAutoNum type="arabicPeriod"/>
            </a:pPr>
            <a:r>
              <a:rPr lang="en-US" sz="2800" b="0" dirty="0"/>
              <a:t>Methods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800" b="0" dirty="0"/>
              <a:t>Results</a:t>
            </a:r>
          </a:p>
          <a:p>
            <a:pPr marL="514350" indent="-365760">
              <a:buFont typeface="+mj-lt"/>
              <a:buAutoNum type="arabicPeriod"/>
            </a:pPr>
            <a:r>
              <a:rPr lang="en-US" sz="2800" b="0" dirty="0"/>
              <a:t>Conclusions</a:t>
            </a:r>
          </a:p>
          <a:p>
            <a:pPr marL="148590" indent="0">
              <a:buNone/>
            </a:pPr>
            <a:endParaRPr lang="en-US" sz="2800" b="0" dirty="0"/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/>
          <a:lstStyle/>
          <a:p>
            <a:pPr marL="514350" indent="-514350"/>
            <a:r>
              <a:rPr lang="en-US" sz="3600" dirty="0"/>
              <a:t>Outline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Outline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Protected areas are not always better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6294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0" y="1235075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Protected areas are not always better</a:t>
            </a:r>
          </a:p>
        </p:txBody>
      </p:sp>
      <p:pic>
        <p:nvPicPr>
          <p:cNvPr id="7" name="Picture 2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1514" r="1136" b="7576"/>
          <a:stretch/>
        </p:blipFill>
        <p:spPr bwMode="auto">
          <a:xfrm>
            <a:off x="1752600" y="1676400"/>
            <a:ext cx="65532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8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Protected areas are not always better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3832"/>
            <a:ext cx="6705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399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15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Land 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705600" cy="50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06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200" dirty="0"/>
              <a:t>Land use matters</a:t>
            </a:r>
          </a:p>
        </p:txBody>
      </p:sp>
      <p:pic>
        <p:nvPicPr>
          <p:cNvPr id="8" name="Picture 2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1788" r="1605" b="2105"/>
          <a:stretch/>
        </p:blipFill>
        <p:spPr bwMode="auto">
          <a:xfrm>
            <a:off x="1905000" y="1676399"/>
            <a:ext cx="6477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94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/>
              <a:t>DNR sites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42" y="1295400"/>
            <a:ext cx="674545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40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DNR sites are better</a:t>
            </a:r>
          </a:p>
        </p:txBody>
      </p:sp>
      <p:pic>
        <p:nvPicPr>
          <p:cNvPr id="7" name="Picture 2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549" r="1162" b="6977"/>
          <a:stretch/>
        </p:blipFill>
        <p:spPr bwMode="auto">
          <a:xfrm>
            <a:off x="1828800" y="1828800"/>
            <a:ext cx="6400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-12700" y="1295400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92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DNR sites are better</a:t>
            </a:r>
          </a:p>
        </p:txBody>
      </p:sp>
      <p:pic>
        <p:nvPicPr>
          <p:cNvPr id="9" name="Picture 8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-12700" y="1295400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2" y="2590800"/>
            <a:ext cx="776649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0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DNR sites are better</a:t>
            </a:r>
          </a:p>
        </p:txBody>
      </p:sp>
      <p:pic>
        <p:nvPicPr>
          <p:cNvPr id="5" name="Content Placeholder 4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856" r="1162" b="1470"/>
          <a:stretch/>
        </p:blipFill>
        <p:spPr bwMode="auto">
          <a:xfrm>
            <a:off x="1828800" y="17526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DNR sites are better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130993" cy="303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7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General question:</a:t>
            </a:r>
          </a:p>
          <a:p>
            <a:pPr marL="457200" indent="-274320">
              <a:lnSpc>
                <a:spcPct val="100000"/>
              </a:lnSpc>
              <a:spcAft>
                <a:spcPts val="2400"/>
              </a:spcAft>
            </a:pPr>
            <a:r>
              <a:rPr lang="en-US" sz="2800" dirty="0"/>
              <a:t>What is the effect of healthy watershed actions on stream condition?</a:t>
            </a:r>
          </a:p>
          <a:p>
            <a:pPr marL="0" indent="0">
              <a:buNone/>
            </a:pPr>
            <a:r>
              <a:rPr lang="en-US" b="1" dirty="0"/>
              <a:t>Specific question:</a:t>
            </a:r>
          </a:p>
          <a:p>
            <a:pPr marL="457200" indent="-274320">
              <a:lnSpc>
                <a:spcPct val="100000"/>
              </a:lnSpc>
            </a:pPr>
            <a:r>
              <a:rPr lang="en-US" sz="2800" spc="-50" dirty="0"/>
              <a:t>What is the condition of Maryland streams in protected vs. non-protected areas from 1995-2016?</a:t>
            </a:r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/>
          <a:lstStyle/>
          <a:p>
            <a:pPr marL="514350" indent="-514350"/>
            <a:r>
              <a:rPr lang="en-US" sz="3600" dirty="0"/>
              <a:t>Research Question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01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Large sites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58" y="1295400"/>
            <a:ext cx="672664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227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Large sites are better</a:t>
            </a:r>
          </a:p>
        </p:txBody>
      </p:sp>
      <p:pic>
        <p:nvPicPr>
          <p:cNvPr id="7" name="Picture 4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1588" r="1588" b="3094"/>
          <a:stretch/>
        </p:blipFill>
        <p:spPr bwMode="auto">
          <a:xfrm>
            <a:off x="2128849" y="1524000"/>
            <a:ext cx="625315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5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000" dirty="0"/>
              <a:t>Large DNR Sites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76" y="1305720"/>
            <a:ext cx="6729224" cy="501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44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Large DNR sites are better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304799" y="150344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SGPlot Procedur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2200" r="1172" b="4466"/>
          <a:stretch/>
        </p:blipFill>
        <p:spPr bwMode="auto">
          <a:xfrm>
            <a:off x="2362200" y="1752600"/>
            <a:ext cx="5943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31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/>
          <a:lstStyle/>
          <a:p>
            <a:pPr marL="514350" indent="-514350"/>
            <a:r>
              <a:rPr lang="en-US" sz="3600" dirty="0"/>
              <a:t>Protecting Watersheds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7371"/>
            <a:ext cx="6714309" cy="50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7200" y="2514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MD8</a:t>
            </a:r>
          </a:p>
          <a:p>
            <a:pPr algn="ctr"/>
            <a:r>
              <a:rPr lang="en-US" dirty="0"/>
              <a:t>average</a:t>
            </a:r>
          </a:p>
          <a:p>
            <a:pPr algn="ctr"/>
            <a:r>
              <a:rPr lang="en-US" dirty="0"/>
              <a:t>90 mi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6975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protected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629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0" y="1235075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9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protected </a:t>
            </a:r>
          </a:p>
        </p:txBody>
      </p:sp>
      <p:pic>
        <p:nvPicPr>
          <p:cNvPr id="10" name="Picture 9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0" y="1235075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398" r="1346" b="2657"/>
          <a:stretch/>
        </p:blipFill>
        <p:spPr bwMode="auto">
          <a:xfrm>
            <a:off x="1955800" y="1531937"/>
            <a:ext cx="63246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2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protected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20032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82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protected</a:t>
            </a:r>
          </a:p>
        </p:txBody>
      </p:sp>
      <p:pic>
        <p:nvPicPr>
          <p:cNvPr id="5" name="Content Placeholder 4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1566" r="1571" b="2928"/>
          <a:stretch/>
        </p:blipFill>
        <p:spPr bwMode="auto">
          <a:xfrm>
            <a:off x="1828800" y="1676400"/>
            <a:ext cx="6324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0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/>
          <a:lstStyle/>
          <a:p>
            <a:pPr marL="514350" indent="-514350"/>
            <a:r>
              <a:rPr lang="en-US" sz="3600" dirty="0"/>
              <a:t>Protecting Watersheds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7" y="1286062"/>
            <a:ext cx="6704053" cy="50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78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Stream Data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Maryland Biological Stream Survey</a:t>
            </a:r>
          </a:p>
          <a:p>
            <a:r>
              <a:rPr lang="en-US" dirty="0"/>
              <a:t>Protected Lands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MD </a:t>
            </a:r>
            <a:r>
              <a:rPr lang="en-US" dirty="0" err="1"/>
              <a:t>iMAP</a:t>
            </a:r>
            <a:r>
              <a:rPr lang="en-US" dirty="0"/>
              <a:t>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Chesapeake Bay Program </a:t>
            </a:r>
          </a:p>
          <a:p>
            <a:r>
              <a:rPr lang="en-US" dirty="0"/>
              <a:t>Statistical Analysis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Logistic </a:t>
            </a:r>
            <a:r>
              <a:rPr lang="en-US"/>
              <a:t>Regression Mixed Model</a:t>
            </a:r>
            <a:endParaRPr lang="en-US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Generalized Linear Mixed 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/>
          <a:lstStyle/>
          <a:p>
            <a:pPr marL="514350" indent="-514350"/>
            <a:r>
              <a:rPr lang="en-US" sz="3600" dirty="0"/>
              <a:t>Methods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pic>
        <p:nvPicPr>
          <p:cNvPr id="5" name="Picture 2" descr="http://content.mycutegraphics.com/graphics/thankyou/owl-thank-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590800" cy="15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12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DNR protected</a:t>
            </a:r>
          </a:p>
        </p:txBody>
      </p:sp>
      <p:pic>
        <p:nvPicPr>
          <p:cNvPr id="8" name="Picture 4" descr="https://pbs.twimg.com/profile_images/631557576912535553/m1N6-wu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31316"/>
            <a:ext cx="707084" cy="7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91" y="1471700"/>
            <a:ext cx="6522509" cy="489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0" y="1235075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77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DNR protected</a:t>
            </a:r>
          </a:p>
        </p:txBody>
      </p:sp>
      <p:pic>
        <p:nvPicPr>
          <p:cNvPr id="5" name="Picture 2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1566" r="1362" b="4493"/>
          <a:stretch/>
        </p:blipFill>
        <p:spPr bwMode="auto">
          <a:xfrm>
            <a:off x="1828799" y="1752600"/>
            <a:ext cx="63246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631557576912535553/m1N6-wu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31316"/>
            <a:ext cx="707084" cy="7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0" y="1235075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6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DNR protected</a:t>
            </a:r>
          </a:p>
        </p:txBody>
      </p:sp>
      <p:pic>
        <p:nvPicPr>
          <p:cNvPr id="9" name="Picture 4" descr="https://pbs.twimg.com/profile_images/631557576912535553/m1N6-wu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707084" cy="7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1" y="1597514"/>
            <a:ext cx="6342999" cy="47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57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Percent of watershed DNR protected</a:t>
            </a:r>
          </a:p>
        </p:txBody>
      </p:sp>
      <p:pic>
        <p:nvPicPr>
          <p:cNvPr id="5" name="Picture 2" descr="The SGPlot Procedur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119" r="1004" b="3721"/>
          <a:stretch/>
        </p:blipFill>
        <p:spPr bwMode="auto">
          <a:xfrm>
            <a:off x="1752600" y="1676400"/>
            <a:ext cx="6400801" cy="46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631557576912535553/m1N6-wu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707084" cy="7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152400" y="1371600"/>
            <a:ext cx="1976449" cy="1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8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4500" y="1593056"/>
            <a:ext cx="8686800" cy="4525963"/>
          </a:xfrm>
        </p:spPr>
        <p:txBody>
          <a:bodyPr>
            <a:noAutofit/>
          </a:bodyPr>
          <a:lstStyle/>
          <a:p>
            <a:pPr marL="365760" indent="-365760">
              <a:lnSpc>
                <a:spcPts val="3600"/>
              </a:lnSpc>
              <a:buFont typeface="+mj-lt"/>
              <a:buAutoNum type="arabicPeriod"/>
            </a:pPr>
            <a:r>
              <a:rPr lang="en-US" sz="2600" dirty="0"/>
              <a:t>Not all protected areas are created equal</a:t>
            </a:r>
          </a:p>
          <a:p>
            <a:pPr marL="640080" lvl="1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Management, size, and time protected matter</a:t>
            </a:r>
          </a:p>
          <a:p>
            <a:pPr marL="365760" indent="-365760">
              <a:lnSpc>
                <a:spcPts val="3600"/>
              </a:lnSpc>
              <a:buFont typeface="+mj-lt"/>
              <a:buAutoNum type="arabicPeriod"/>
            </a:pPr>
            <a:r>
              <a:rPr lang="en-US" sz="2600" dirty="0"/>
              <a:t>Truly protected streams and watersheds are in better condition</a:t>
            </a:r>
          </a:p>
          <a:p>
            <a:pPr marL="0" indent="0">
              <a:lnSpc>
                <a:spcPts val="3600"/>
              </a:lnSpc>
              <a:buNone/>
            </a:pPr>
            <a:r>
              <a:rPr lang="en-US" sz="2600" b="1" dirty="0"/>
              <a:t>Preserving healthy watersheds and “green infrastructure networks</a:t>
            </a:r>
            <a:r>
              <a:rPr lang="en-US" sz="2600" b="1"/>
              <a:t>” provide ecosystem </a:t>
            </a:r>
            <a:r>
              <a:rPr lang="en-US" sz="2600" b="1" dirty="0"/>
              <a:t>benefits over time</a:t>
            </a:r>
          </a:p>
          <a:p>
            <a:pPr indent="0">
              <a:buNone/>
            </a:pPr>
            <a:endParaRPr lang="en-US" sz="26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sz="30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65353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4478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Maryland Biological Stream Survey</a:t>
            </a:r>
          </a:p>
          <a:p>
            <a:pPr marL="457200" lvl="1">
              <a:buFont typeface="Calibri" panose="020F0502020204030204" pitchFamily="34" charset="0"/>
              <a:buChar char="‒"/>
            </a:pPr>
            <a:r>
              <a:rPr lang="en-US" dirty="0"/>
              <a:t>5,000 sites sampled over 20 years</a:t>
            </a:r>
          </a:p>
          <a:p>
            <a:pPr marL="457200" lvl="1">
              <a:buFont typeface="Calibri" panose="020F0502020204030204" pitchFamily="34" charset="0"/>
              <a:buChar char="‒"/>
            </a:pPr>
            <a:r>
              <a:rPr lang="en-US" dirty="0"/>
              <a:t>Fish IBI and Benthic invertebrate IBI as indicators </a:t>
            </a:r>
            <a:br>
              <a:rPr lang="en-US" dirty="0"/>
            </a:br>
            <a:r>
              <a:rPr lang="en-US" dirty="0"/>
              <a:t>of stream condition</a:t>
            </a:r>
          </a:p>
          <a:p>
            <a:pPr marL="457200" lvl="1">
              <a:buFont typeface="Calibri" panose="020F0502020204030204" pitchFamily="34" charset="0"/>
              <a:buChar char="‒"/>
            </a:pPr>
            <a:r>
              <a:rPr lang="en-US" dirty="0"/>
              <a:t>IBI ≥ 3 is healthy (non-impaired) on scale 1-5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/>
              <a:t>Stream Data</a:t>
            </a:r>
          </a:p>
        </p:txBody>
      </p:sp>
      <p:pic>
        <p:nvPicPr>
          <p:cNvPr id="5" name="Picture 2" descr="G:\Perot_M\Photos-Images\FFX 2007 benthic monitoring - Dawn H - 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" b="4701"/>
          <a:stretch/>
        </p:blipFill>
        <p:spPr bwMode="auto">
          <a:xfrm>
            <a:off x="4876800" y="4038600"/>
            <a:ext cx="2971800" cy="205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Marketing\Charleston SC NR marketing\MS4 in SC\SCASM Nov 2012\Photos for PPT\IMG_01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" b="4562"/>
          <a:stretch/>
        </p:blipFill>
        <p:spPr bwMode="auto">
          <a:xfrm>
            <a:off x="1636585" y="4038600"/>
            <a:ext cx="306185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8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MBSS Sites</a:t>
            </a:r>
          </a:p>
        </p:txBody>
      </p:sp>
      <p:pic>
        <p:nvPicPr>
          <p:cNvPr id="10" name="Picture 2" descr="AllMBSSgrnDot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" b="97122" l="485" r="97879">
                        <a14:foregroundMark x1="51697" y1="60448" x2="51030" y2="60235"/>
                        <a14:foregroundMark x1="49152" y1="72388" x2="49152" y2="72388"/>
                        <a14:foregroundMark x1="50424" y1="72068" x2="50424" y2="72068"/>
                        <a14:foregroundMark x1="48242" y1="69083" x2="48242" y2="69083"/>
                        <a14:foregroundMark x1="23818" y1="15565" x2="23818" y2="15565"/>
                        <a14:foregroundMark x1="3394" y1="29851" x2="3394" y2="29851"/>
                        <a14:foregroundMark x1="37152" y1="16738" x2="37152" y2="16738"/>
                        <a14:foregroundMark x1="37576" y1="18230" x2="37576" y2="18230"/>
                        <a14:foregroundMark x1="96000" y1="67910" x2="95394" y2="75053"/>
                        <a14:foregroundMark x1="80000" y1="92431" x2="80000" y2="92431"/>
                        <a14:foregroundMark x1="52788" y1="56503" x2="52788" y2="56503"/>
                        <a14:foregroundMark x1="48788" y1="40512" x2="48788" y2="40512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" y="1255106"/>
            <a:ext cx="8156338" cy="50806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Picture 6" descr="http://www.statesymbolsusa.org/sites/statesymbolsusa.org/files/primary-images/1-Salvelinufontinalisbrooktrout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2C8BE"/>
              </a:clrFrom>
              <a:clrTo>
                <a:srgbClr val="C2C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904" b="7423"/>
          <a:stretch/>
        </p:blipFill>
        <p:spPr bwMode="auto">
          <a:xfrm flipH="1">
            <a:off x="762886" y="2839014"/>
            <a:ext cx="2436628" cy="1398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r="2995"/>
          <a:stretch/>
        </p:blipFill>
        <p:spPr bwMode="auto">
          <a:xfrm flipH="1" flipV="1">
            <a:off x="788286" y="4349151"/>
            <a:ext cx="2206539" cy="155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0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600" dirty="0"/>
              <a:t>Protected Lands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6" y="1295400"/>
            <a:ext cx="664325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4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30763"/>
          </a:xfrm>
        </p:spPr>
        <p:txBody>
          <a:bodyPr>
            <a:normAutofit fontScale="40000" lnSpcReduction="20000"/>
          </a:bodyPr>
          <a:lstStyle/>
          <a:p>
            <a:r>
              <a:rPr lang="en-US" sz="5600" dirty="0"/>
              <a:t>Types of protected areas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Coastal and Estuarine Land Conservation Program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DNR Owned Properties and Conservation Easements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Forest Conservation Act Easements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Protected Federal Lands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Local Protected Lands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Private Conservation Lands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Maryland Environmental Trust Easements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Maryland Agricultural Land Preservation Foundation Easements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Rural Legacy Properties </a:t>
            </a:r>
          </a:p>
          <a:p>
            <a:pPr marL="434340" lvl="1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US" sz="5600" dirty="0"/>
              <a:t>Transfer Development and Purchase Development Rights</a:t>
            </a:r>
          </a:p>
          <a:p>
            <a:pPr marL="434340"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/>
              <a:t>Protected Lands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6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524000"/>
            <a:ext cx="7620000" cy="4525963"/>
          </a:xfrm>
        </p:spPr>
        <p:txBody>
          <a:bodyPr>
            <a:normAutofit/>
          </a:bodyPr>
          <a:lstStyle/>
          <a:p>
            <a:pPr marL="160020" lvl="0" indent="-16002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r>
              <a:rPr lang="en-US" sz="2700" dirty="0">
                <a:latin typeface="Calibri"/>
              </a:rPr>
              <a:t>Consolidated categories of protected areas</a:t>
            </a:r>
          </a:p>
          <a:p>
            <a:pPr marL="548640" lvl="1" defTabSz="914400" fontAlgn="auto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US" sz="2500" dirty="0">
                <a:latin typeface="Calibri"/>
              </a:rPr>
              <a:t>All protected areas</a:t>
            </a:r>
          </a:p>
          <a:p>
            <a:pPr marL="548640" lvl="1" defTabSz="914400" fontAlgn="auto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US" sz="2500" dirty="0">
                <a:latin typeface="Calibri"/>
              </a:rPr>
              <a:t>DNR-owned lands and easements</a:t>
            </a:r>
          </a:p>
          <a:p>
            <a:pPr marL="548640" lvl="1" defTabSz="914400" fontAlgn="auto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US" sz="2500" dirty="0">
                <a:latin typeface="Calibri"/>
              </a:rPr>
              <a:t>100-acre minimum areas</a:t>
            </a:r>
          </a:p>
          <a:p>
            <a:pPr marL="548640" lvl="1" defTabSz="914400" fontAlgn="auto"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Calibri" panose="020F0502020204030204" pitchFamily="34" charset="0"/>
              <a:buChar char="‒"/>
            </a:pPr>
            <a:r>
              <a:rPr lang="en-US" sz="2500" dirty="0">
                <a:latin typeface="Calibri"/>
              </a:rPr>
              <a:t>100-acre minimum DNR areas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43049" y="90086"/>
            <a:ext cx="7058546" cy="10063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3200" dirty="0"/>
              <a:t>Protected Land Types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2827" y="6569075"/>
            <a:ext cx="5856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 bwMode="auto">
          <a:xfrm>
            <a:off x="4811591" y="4029074"/>
            <a:ext cx="3494209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 bwMode="auto">
          <a:xfrm>
            <a:off x="1066800" y="4029075"/>
            <a:ext cx="3581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3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10171</TotalTime>
  <Words>587</Words>
  <Application>Microsoft Office PowerPoint</Application>
  <PresentationFormat>On-screen Show (4:3)</PresentationFormat>
  <Paragraphs>213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.AppleSystemUIFont</vt:lpstr>
      <vt:lpstr>Arial</vt:lpstr>
      <vt:lpstr>Arial Narrow</vt:lpstr>
      <vt:lpstr>Calibri</vt:lpstr>
      <vt:lpstr>Courier New</vt:lpstr>
      <vt:lpstr>Geneva</vt:lpstr>
      <vt:lpstr>Wingdings</vt:lpstr>
      <vt:lpstr>Office Theme</vt:lpstr>
      <vt:lpstr>PowerPoint Presentation</vt:lpstr>
      <vt:lpstr>Outline</vt:lpstr>
      <vt:lpstr>Research Question</vt:lpstr>
      <vt:lpstr>Methods</vt:lpstr>
      <vt:lpstr>Stream Data</vt:lpstr>
      <vt:lpstr>MBSS Sites</vt:lpstr>
      <vt:lpstr>Protected Lands</vt:lpstr>
      <vt:lpstr>Protected Lands</vt:lpstr>
      <vt:lpstr>Protected Land Types</vt:lpstr>
      <vt:lpstr>DNR Lands</vt:lpstr>
      <vt:lpstr>Statistical Analyses</vt:lpstr>
      <vt:lpstr>Logistic Regression Mixed Model</vt:lpstr>
      <vt:lpstr>Generalized Linear Mixed Model</vt:lpstr>
      <vt:lpstr>Sample Size (all sites)</vt:lpstr>
      <vt:lpstr>Sample Size (tested classes)</vt:lpstr>
      <vt:lpstr>Sites on Protected Lands</vt:lpstr>
      <vt:lpstr>Sites on Unprotected Lands</vt:lpstr>
      <vt:lpstr>Hypotheses</vt:lpstr>
      <vt:lpstr>Protected areas are not always better</vt:lpstr>
      <vt:lpstr>Protected areas are not always better</vt:lpstr>
      <vt:lpstr>Protected areas are not always better</vt:lpstr>
      <vt:lpstr>Protected areas are not always better</vt:lpstr>
      <vt:lpstr>Land use</vt:lpstr>
      <vt:lpstr>Land use matters</vt:lpstr>
      <vt:lpstr>DNR sites </vt:lpstr>
      <vt:lpstr>DNR sites are better</vt:lpstr>
      <vt:lpstr>DNR sites are better</vt:lpstr>
      <vt:lpstr>DNR sites are better</vt:lpstr>
      <vt:lpstr>DNR sites are better</vt:lpstr>
      <vt:lpstr>Large sites</vt:lpstr>
      <vt:lpstr>Large sites are better</vt:lpstr>
      <vt:lpstr>Large DNR Sites</vt:lpstr>
      <vt:lpstr>Large DNR sites are better </vt:lpstr>
      <vt:lpstr>Protecting Watersheds</vt:lpstr>
      <vt:lpstr>Percent of watershed protected </vt:lpstr>
      <vt:lpstr>Percent of watershed protected </vt:lpstr>
      <vt:lpstr>Percent of watershed protected</vt:lpstr>
      <vt:lpstr>Percent of watershed protected</vt:lpstr>
      <vt:lpstr>Protecting Watersheds</vt:lpstr>
      <vt:lpstr>Percent of watershed DNR protected</vt:lpstr>
      <vt:lpstr>Percent of watershed DNR protected</vt:lpstr>
      <vt:lpstr>Percent of watershed DNR protected</vt:lpstr>
      <vt:lpstr>Percent of watershed DNR protected</vt:lpstr>
      <vt:lpstr>Conclusions</vt:lpstr>
    </vt:vector>
  </TitlesOfParts>
  <Company>AKRF,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Sasha Zhitneva</dc:creator>
  <cp:lastModifiedBy>Nora Jackson</cp:lastModifiedBy>
  <cp:revision>448</cp:revision>
  <cp:lastPrinted>2018-04-16T20:39:10Z</cp:lastPrinted>
  <dcterms:created xsi:type="dcterms:W3CDTF">2016-03-24T17:20:15Z</dcterms:created>
  <dcterms:modified xsi:type="dcterms:W3CDTF">2019-05-30T20:54:47Z</dcterms:modified>
</cp:coreProperties>
</file>