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4" r:id="rId4"/>
    <p:sldId id="263" r:id="rId5"/>
    <p:sldId id="266" r:id="rId6"/>
    <p:sldId id="267" r:id="rId7"/>
    <p:sldId id="268" r:id="rId8"/>
    <p:sldId id="270" r:id="rId9"/>
    <p:sldId id="271" r:id="rId10"/>
    <p:sldId id="272" r:id="rId11"/>
    <p:sldId id="273" r:id="rId12"/>
    <p:sldId id="258" r:id="rId13"/>
    <p:sldId id="261" r:id="rId14"/>
    <p:sldId id="260" r:id="rId15"/>
    <p:sldId id="274" r:id="rId16"/>
    <p:sldId id="275" r:id="rId17"/>
    <p:sldId id="279"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03" autoAdjust="0"/>
    <p:restoredTop sz="94660"/>
  </p:normalViewPr>
  <p:slideViewPr>
    <p:cSldViewPr snapToGrid="0">
      <p:cViewPr varScale="1">
        <p:scale>
          <a:sx n="65" d="100"/>
          <a:sy n="65" d="100"/>
        </p:scale>
        <p:origin x="7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ELIT Data Collection</a:t>
            </a:r>
            <a:endParaRPr lang="en-US" dirty="0"/>
          </a:p>
        </p:txBody>
      </p:sp>
      <p:sp>
        <p:nvSpPr>
          <p:cNvPr id="3" name="Subtitle 2"/>
          <p:cNvSpPr>
            <a:spLocks noGrp="1"/>
          </p:cNvSpPr>
          <p:nvPr>
            <p:ph type="subTitle" idx="1"/>
          </p:nvPr>
        </p:nvSpPr>
        <p:spPr/>
        <p:txBody>
          <a:bodyPr/>
          <a:lstStyle/>
          <a:p>
            <a:r>
              <a:rPr lang="en-US" dirty="0" smtClean="0"/>
              <a:t>August 1, 2019</a:t>
            </a:r>
            <a:endParaRPr lang="en-US" dirty="0"/>
          </a:p>
        </p:txBody>
      </p:sp>
    </p:spTree>
    <p:extLst>
      <p:ext uri="{BB962C8B-B14F-4D97-AF65-F5344CB8AC3E}">
        <p14:creationId xmlns:p14="http://schemas.microsoft.com/office/powerpoint/2010/main" val="42678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126" y="-1070811"/>
            <a:ext cx="14616144" cy="8217569"/>
          </a:xfrm>
          <a:prstGeom prst="rect">
            <a:avLst/>
          </a:prstGeom>
        </p:spPr>
      </p:pic>
    </p:spTree>
    <p:extLst>
      <p:ext uri="{BB962C8B-B14F-4D97-AF65-F5344CB8AC3E}">
        <p14:creationId xmlns:p14="http://schemas.microsoft.com/office/powerpoint/2010/main" val="36446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070810"/>
            <a:ext cx="14534147" cy="8171468"/>
          </a:xfrm>
          <a:prstGeom prst="rect">
            <a:avLst/>
          </a:prstGeom>
        </p:spPr>
      </p:pic>
    </p:spTree>
    <p:extLst>
      <p:ext uri="{BB962C8B-B14F-4D97-AF65-F5344CB8AC3E}">
        <p14:creationId xmlns:p14="http://schemas.microsoft.com/office/powerpoint/2010/main" val="49857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12" y="540307"/>
            <a:ext cx="8255976" cy="5853586"/>
          </a:xfrm>
          <a:prstGeom prst="rect">
            <a:avLst/>
          </a:prstGeom>
        </p:spPr>
      </p:pic>
    </p:spTree>
    <p:extLst>
      <p:ext uri="{BB962C8B-B14F-4D97-AF65-F5344CB8AC3E}">
        <p14:creationId xmlns:p14="http://schemas.microsoft.com/office/powerpoint/2010/main" val="160645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4" y="195007"/>
            <a:ext cx="8809566" cy="6246088"/>
          </a:xfrm>
          <a:prstGeom prst="rect">
            <a:avLst/>
          </a:prstGeom>
        </p:spPr>
      </p:pic>
    </p:spTree>
    <p:extLst>
      <p:ext uri="{BB962C8B-B14F-4D97-AF65-F5344CB8AC3E}">
        <p14:creationId xmlns:p14="http://schemas.microsoft.com/office/powerpoint/2010/main" val="82121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Data Collection</a:t>
            </a:r>
            <a:endParaRPr lang="en-US" dirty="0"/>
          </a:p>
        </p:txBody>
      </p:sp>
      <p:sp>
        <p:nvSpPr>
          <p:cNvPr id="3" name="Content Placeholder 2"/>
          <p:cNvSpPr>
            <a:spLocks noGrp="1"/>
          </p:cNvSpPr>
          <p:nvPr>
            <p:ph idx="1"/>
          </p:nvPr>
        </p:nvSpPr>
        <p:spPr>
          <a:xfrm>
            <a:off x="677334" y="1727201"/>
            <a:ext cx="9444566" cy="4314162"/>
          </a:xfrm>
        </p:spPr>
        <p:txBody>
          <a:bodyPr/>
          <a:lstStyle/>
          <a:p>
            <a:pPr marL="0" indent="0">
              <a:buNone/>
            </a:pPr>
            <a:r>
              <a:rPr lang="en-US" b="1" u="sng" dirty="0"/>
              <a:t>18 surveys completed so far (4 in MD; 14 in VA)</a:t>
            </a:r>
            <a:endParaRPr lang="en-US" b="1" u="sng" dirty="0" smtClean="0"/>
          </a:p>
          <a:p>
            <a:endParaRPr lang="en-US" dirty="0"/>
          </a:p>
          <a:p>
            <a:r>
              <a:rPr lang="en-US" dirty="0" smtClean="0"/>
              <a:t>June 2019: Initial emails sent by DOE reps</a:t>
            </a:r>
          </a:p>
          <a:p>
            <a:r>
              <a:rPr lang="en-US" dirty="0" smtClean="0"/>
              <a:t>October 15, 2019: Data </a:t>
            </a:r>
            <a:r>
              <a:rPr lang="en-US" dirty="0"/>
              <a:t>c</a:t>
            </a:r>
            <a:r>
              <a:rPr lang="en-US" dirty="0" smtClean="0"/>
              <a:t>ollection closes</a:t>
            </a:r>
          </a:p>
          <a:p>
            <a:r>
              <a:rPr lang="en-US" dirty="0" smtClean="0"/>
              <a:t>November/December 2019: Data processing and GIS analysis</a:t>
            </a:r>
          </a:p>
          <a:p>
            <a:r>
              <a:rPr lang="en-US" dirty="0" smtClean="0"/>
              <a:t>January/February 2020: Findings presented to Education Workgroup leadership team</a:t>
            </a:r>
          </a:p>
          <a:p>
            <a:r>
              <a:rPr lang="en-US" dirty="0" smtClean="0"/>
              <a:t>February 2020: Findings presented to CBP </a:t>
            </a:r>
            <a:r>
              <a:rPr lang="en-US" dirty="0" err="1" smtClean="0"/>
              <a:t>Mgmt</a:t>
            </a:r>
            <a:r>
              <a:rPr lang="en-US" dirty="0" smtClean="0"/>
              <a:t> Board as part of biennial review </a:t>
            </a:r>
          </a:p>
          <a:p>
            <a:endParaRPr lang="en-US" dirty="0"/>
          </a:p>
          <a:p>
            <a:r>
              <a:rPr lang="en-US" dirty="0" smtClean="0"/>
              <a:t>UPDATES ON DATA SUBMISSIONS WILL BE SENT TO DOE REPS MONTHLY</a:t>
            </a:r>
            <a:endParaRPr lang="en-US" dirty="0"/>
          </a:p>
        </p:txBody>
      </p:sp>
    </p:spTree>
    <p:extLst>
      <p:ext uri="{BB962C8B-B14F-4D97-AF65-F5344CB8AC3E}">
        <p14:creationId xmlns:p14="http://schemas.microsoft.com/office/powerpoint/2010/main" val="86910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lvl="0"/>
            <a:r>
              <a:rPr lang="en-US" dirty="0" smtClean="0"/>
              <a:t>What </a:t>
            </a:r>
            <a:r>
              <a:rPr lang="en-US" dirty="0"/>
              <a:t>data sets should we use to better understand equity issues related to environmental education?</a:t>
            </a:r>
          </a:p>
          <a:p>
            <a:pPr lvl="0"/>
            <a:r>
              <a:rPr lang="en-US" dirty="0"/>
              <a:t>How can we ensure a good response rate in 2019?</a:t>
            </a:r>
          </a:p>
        </p:txBody>
      </p:sp>
    </p:spTree>
    <p:extLst>
      <p:ext uri="{BB962C8B-B14F-4D97-AF65-F5344CB8AC3E}">
        <p14:creationId xmlns:p14="http://schemas.microsoft.com/office/powerpoint/2010/main" val="168962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SUMMIT TAKE AWAYS</a:t>
            </a:r>
            <a:endParaRPr lang="en-US" dirty="0"/>
          </a:p>
        </p:txBody>
      </p:sp>
      <p:sp>
        <p:nvSpPr>
          <p:cNvPr id="3" name="Content Placeholder 2"/>
          <p:cNvSpPr>
            <a:spLocks noGrp="1"/>
          </p:cNvSpPr>
          <p:nvPr>
            <p:ph idx="1"/>
          </p:nvPr>
        </p:nvSpPr>
        <p:spPr>
          <a:xfrm>
            <a:off x="677334" y="1445338"/>
            <a:ext cx="8596668" cy="5397909"/>
          </a:xfrm>
        </p:spPr>
        <p:txBody>
          <a:bodyPr>
            <a:normAutofit/>
          </a:bodyPr>
          <a:lstStyle/>
          <a:p>
            <a:r>
              <a:rPr lang="en-US" dirty="0"/>
              <a:t>The </a:t>
            </a:r>
            <a:r>
              <a:rPr lang="en-US" b="1" u="sng" dirty="0"/>
              <a:t>Green Ceiling is real </a:t>
            </a:r>
            <a:r>
              <a:rPr lang="en-US" dirty="0"/>
              <a:t>and there is an underrepresentation of people of color in environmental groups. Organizations—especially </a:t>
            </a:r>
            <a:r>
              <a:rPr lang="en-US" b="1" u="sng" dirty="0"/>
              <a:t>high level staff, who are more likely to report strong DEIJ practices</a:t>
            </a:r>
            <a:r>
              <a:rPr lang="en-US" dirty="0"/>
              <a:t>—need to reflect on how DEIJ connects to their mission and how to implement it. The </a:t>
            </a:r>
            <a:r>
              <a:rPr lang="en-US" i="1" dirty="0"/>
              <a:t>DEIJ in Action </a:t>
            </a:r>
            <a:r>
              <a:rPr lang="en-US" dirty="0"/>
              <a:t>guide provides a good starting point for a continuing and individualized process.</a:t>
            </a:r>
          </a:p>
          <a:p>
            <a:r>
              <a:rPr lang="en-US" dirty="0"/>
              <a:t>It is vitally important that you </a:t>
            </a:r>
            <a:r>
              <a:rPr lang="en-US" b="1" u="sng" dirty="0"/>
              <a:t>meet people where they are</a:t>
            </a:r>
            <a:r>
              <a:rPr lang="en-US" dirty="0"/>
              <a:t>, in their communities. </a:t>
            </a:r>
            <a:r>
              <a:rPr lang="en-US" b="1" u="sng" dirty="0"/>
              <a:t>Involving local school district administrators is very important</a:t>
            </a:r>
            <a:r>
              <a:rPr lang="en-US" dirty="0"/>
              <a:t> to ensure support at the school building level for programs and policies. Beyond the school, it is important to think collaboratively and “outside the box” to </a:t>
            </a:r>
            <a:r>
              <a:rPr lang="en-US" b="1" u="sng" dirty="0"/>
              <a:t>involve non-formal educators</a:t>
            </a:r>
            <a:r>
              <a:rPr lang="en-US" b="1" dirty="0"/>
              <a:t> </a:t>
            </a:r>
            <a:r>
              <a:rPr lang="en-US" dirty="0"/>
              <a:t>and other partners. Doing environmental education is good for students and good for their academic performance.</a:t>
            </a:r>
          </a:p>
          <a:p>
            <a:r>
              <a:rPr lang="en-US" dirty="0"/>
              <a:t>There are many benefits to student-centered sustainable schools. State agencies can help by encouraging coordination, providing technical assistance, and administering open-ended funding. Currently, </a:t>
            </a:r>
            <a:r>
              <a:rPr lang="en-US" b="1" u="sng" dirty="0"/>
              <a:t>teachers are spending huge amounts of time applying for grants because sustainable school programs are not funded in district budgets</a:t>
            </a:r>
            <a:r>
              <a:rPr lang="en-US" dirty="0"/>
              <a:t>—there need to be creative ways to include funding for sustainable schools in budget </a:t>
            </a:r>
            <a:r>
              <a:rPr lang="en-US" dirty="0" smtClean="0"/>
              <a:t>planning</a:t>
            </a:r>
          </a:p>
        </p:txBody>
      </p:sp>
    </p:spTree>
    <p:extLst>
      <p:ext uri="{BB962C8B-B14F-4D97-AF65-F5344CB8AC3E}">
        <p14:creationId xmlns:p14="http://schemas.microsoft.com/office/powerpoint/2010/main" val="316046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SUMMIT TAKE AWAYS (</a:t>
            </a:r>
            <a:r>
              <a:rPr lang="en-US" dirty="0" err="1" smtClean="0"/>
              <a:t>cont</a:t>
            </a:r>
            <a:r>
              <a:rPr lang="en-US" dirty="0" smtClean="0"/>
              <a:t>)</a:t>
            </a:r>
            <a:endParaRPr lang="en-US" dirty="0"/>
          </a:p>
        </p:txBody>
      </p:sp>
      <p:sp>
        <p:nvSpPr>
          <p:cNvPr id="3" name="Content Placeholder 2"/>
          <p:cNvSpPr>
            <a:spLocks noGrp="1"/>
          </p:cNvSpPr>
          <p:nvPr>
            <p:ph idx="1"/>
          </p:nvPr>
        </p:nvSpPr>
        <p:spPr>
          <a:xfrm>
            <a:off x="677334" y="1533826"/>
            <a:ext cx="8596668" cy="5397909"/>
          </a:xfrm>
        </p:spPr>
        <p:txBody>
          <a:bodyPr>
            <a:normAutofit/>
          </a:bodyPr>
          <a:lstStyle/>
          <a:p>
            <a:r>
              <a:rPr lang="en-US" dirty="0" smtClean="0"/>
              <a:t>It </a:t>
            </a:r>
            <a:r>
              <a:rPr lang="en-US" dirty="0"/>
              <a:t>is important to involve administrators and frame </a:t>
            </a:r>
            <a:r>
              <a:rPr lang="en-US" b="1" u="sng" dirty="0" smtClean="0"/>
              <a:t>MWEEs and field trips as ways to support learning and enhance academic performance</a:t>
            </a:r>
            <a:r>
              <a:rPr lang="en-US" dirty="0" smtClean="0"/>
              <a:t>. </a:t>
            </a:r>
            <a:r>
              <a:rPr lang="en-US" dirty="0"/>
              <a:t>Seek out partnerships to be able to provide MWEEs to students. </a:t>
            </a:r>
            <a:r>
              <a:rPr lang="en-US" b="1" u="sng" dirty="0"/>
              <a:t>MWEEs do not have to be off-site—find creative ways to do them at school</a:t>
            </a:r>
            <a:r>
              <a:rPr lang="en-US" dirty="0"/>
              <a:t>.</a:t>
            </a:r>
          </a:p>
          <a:p>
            <a:r>
              <a:rPr lang="en-US" dirty="0"/>
              <a:t>Partnerships are vital to providing equitable </a:t>
            </a:r>
            <a:r>
              <a:rPr lang="en-US" dirty="0" smtClean="0"/>
              <a:t>environmental </a:t>
            </a:r>
            <a:r>
              <a:rPr lang="en-US" dirty="0"/>
              <a:t>education. There are </a:t>
            </a:r>
            <a:r>
              <a:rPr lang="en-US" b="1" u="sng" dirty="0" smtClean="0"/>
              <a:t>lots </a:t>
            </a:r>
            <a:r>
              <a:rPr lang="en-US" b="1" u="sng" dirty="0"/>
              <a:t>of pots of money, but they are spread out—it </a:t>
            </a:r>
            <a:r>
              <a:rPr lang="en-US" dirty="0"/>
              <a:t>is important to know which is the best fit for which program or school, and funders can help by making access easier for schools. We need to continue expanding the concept of environmental education out of the sciences and across subject areas, as well as continue to </a:t>
            </a:r>
            <a:r>
              <a:rPr lang="en-US" b="1" u="sng" dirty="0"/>
              <a:t>include new partners</a:t>
            </a:r>
            <a:r>
              <a:rPr lang="en-US" dirty="0" smtClean="0"/>
              <a:t>.</a:t>
            </a:r>
          </a:p>
          <a:p>
            <a:r>
              <a:rPr lang="en-US" b="1" u="sng" dirty="0"/>
              <a:t>Keep the focus on the students</a:t>
            </a:r>
            <a:r>
              <a:rPr lang="en-US" dirty="0"/>
              <a:t>—not only is this for them, but they can be some of our biggest advocates. Also, be sure to think broadly and across disciplines. Think about innovative ways to get funding and to frame the conversation about funding environmental education. </a:t>
            </a:r>
          </a:p>
          <a:p>
            <a:endParaRPr lang="en-US" dirty="0"/>
          </a:p>
        </p:txBody>
      </p:sp>
    </p:spTree>
    <p:extLst>
      <p:ext uri="{BB962C8B-B14F-4D97-AF65-F5344CB8AC3E}">
        <p14:creationId xmlns:p14="http://schemas.microsoft.com/office/powerpoint/2010/main" val="389178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you inspired to do differently, or what is your big takeaway?</a:t>
            </a:r>
            <a:br>
              <a:rPr lang="en-US" dirty="0"/>
            </a:br>
            <a:endParaRPr lang="en-US" dirty="0"/>
          </a:p>
        </p:txBody>
      </p:sp>
      <p:sp>
        <p:nvSpPr>
          <p:cNvPr id="3" name="Content Placeholder 2"/>
          <p:cNvSpPr>
            <a:spLocks noGrp="1"/>
          </p:cNvSpPr>
          <p:nvPr>
            <p:ph idx="1"/>
          </p:nvPr>
        </p:nvSpPr>
        <p:spPr/>
        <p:txBody>
          <a:bodyPr/>
          <a:lstStyle/>
          <a:p>
            <a:r>
              <a:rPr lang="en-US" dirty="0" smtClean="0"/>
              <a:t>Secretary </a:t>
            </a:r>
            <a:r>
              <a:rPr lang="en-US" dirty="0" err="1"/>
              <a:t>Qarni</a:t>
            </a:r>
            <a:r>
              <a:rPr lang="en-US" dirty="0"/>
              <a:t>: Virginia has a problem with aging school buildings—use upgrades as an opportunity not only to upgrade sustainably but to involve students with that process.</a:t>
            </a:r>
          </a:p>
          <a:p>
            <a:r>
              <a:rPr lang="en-US" dirty="0"/>
              <a:t>Dr. Salmon: There is a big focus on school safety with school construction, but sustainability should be in that conversation as well.</a:t>
            </a:r>
          </a:p>
          <a:p>
            <a:r>
              <a:rPr lang="en-US" dirty="0"/>
              <a:t>Ms. </a:t>
            </a:r>
            <a:r>
              <a:rPr lang="en-US" dirty="0" err="1"/>
              <a:t>Brumsted</a:t>
            </a:r>
            <a:r>
              <a:rPr lang="en-US" dirty="0"/>
              <a:t>: This is a great opportunity to leverage communication channels developed during behavioral health expansion</a:t>
            </a:r>
          </a:p>
          <a:p>
            <a:r>
              <a:rPr lang="en-US" dirty="0"/>
              <a:t>Mr. Pittman: Control the narrative and call out successful schools, call out EE as part of STEM, and make sure that all students means all students.</a:t>
            </a:r>
          </a:p>
          <a:p>
            <a:endParaRPr lang="en-US" b="1" dirty="0"/>
          </a:p>
        </p:txBody>
      </p:sp>
    </p:spTree>
    <p:extLst>
      <p:ext uri="{BB962C8B-B14F-4D97-AF65-F5344CB8AC3E}">
        <p14:creationId xmlns:p14="http://schemas.microsoft.com/office/powerpoint/2010/main" val="21212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 from DOE leadership</a:t>
            </a:r>
            <a:endParaRPr lang="en-US" dirty="0"/>
          </a:p>
        </p:txBody>
      </p:sp>
      <p:sp>
        <p:nvSpPr>
          <p:cNvPr id="3" name="Content Placeholder 2"/>
          <p:cNvSpPr>
            <a:spLocks noGrp="1"/>
          </p:cNvSpPr>
          <p:nvPr>
            <p:ph idx="1"/>
          </p:nvPr>
        </p:nvSpPr>
        <p:spPr>
          <a:xfrm>
            <a:off x="677334" y="1371601"/>
            <a:ext cx="8596668" cy="5368412"/>
          </a:xfrm>
        </p:spPr>
        <p:txBody>
          <a:bodyPr>
            <a:normAutofit fontScale="77500" lnSpcReduction="20000"/>
          </a:bodyPr>
          <a:lstStyle/>
          <a:p>
            <a:r>
              <a:rPr lang="en-US" dirty="0"/>
              <a:t>Dr. Salmon: Her husband is a commercial fisherman, so the Bay has always been important. Environmental literacy is and has been key, and now equity needs to be the overarching goal. It is important that all students have these opportunities and we need to be proactive about preserving the world around us. Governor Hogan is very committed to environmental literacy, and nearly 90% of Maryland schools offer MWEEs at all levels. We need to find a meaningful way to integrate it into curriculum and into student life. In Maryland, education is working with the Department of Transportation to identify accessible green spaces. The goal is to empower students to be stewards of the future.</a:t>
            </a:r>
          </a:p>
          <a:p>
            <a:r>
              <a:rPr lang="en-US" dirty="0"/>
              <a:t>Secretary </a:t>
            </a:r>
            <a:r>
              <a:rPr lang="en-US" dirty="0" err="1"/>
              <a:t>Qarni</a:t>
            </a:r>
            <a:r>
              <a:rPr lang="en-US" dirty="0"/>
              <a:t>: He experienced an International Baccalaureate school connect all of the content areas related to the Chesapeake Bay, but this was only done after SOLs. High stakes testing threatens this kind of deeper learning and forces us to have conversations about learning in silos. We should be in harmony, incorporating local officials, involving the PTA, and making sure the actual decision makers on the ground have buy in. </a:t>
            </a:r>
          </a:p>
          <a:p>
            <a:r>
              <a:rPr lang="en-US" dirty="0"/>
              <a:t>Ms. </a:t>
            </a:r>
            <a:r>
              <a:rPr lang="en-US" dirty="0" err="1"/>
              <a:t>Brumsted</a:t>
            </a:r>
            <a:r>
              <a:rPr lang="en-US" dirty="0"/>
              <a:t>: The District of Columbia has 67 independent school districts with over 200 schools, so it is hard to adopt a uniform policy. A focus has been to think about health and school climate in addition to pure academics, and push that they are the foundation of educational success. Use the whole school, whole community, whole child model, which includes leveraging partnerships—the schools cannot do it themselves. There are waitlists of people who are interested but there is not enough funding. Technical assistance should be targeted where it is needed most by looking at school metrics like successful implementation or grant applications. At the end of the day, this will never work under a compliance model—we need to involve stakeholders and do this together.</a:t>
            </a:r>
          </a:p>
          <a:p>
            <a:r>
              <a:rPr lang="en-US" dirty="0"/>
              <a:t>Mr. Pittman: It took Pennsylvania years to get a point person to represent several different agencies on EE issues, but it has been valuable. Do not underestimate the power of the student voice—involve them and they will become our best advocates. Focus on early education and out-of-school-time education—the risks and accountability are lower. Tailor conversations around issues that matter to the community you are addressing and remember to incorporate workforce and skills development into the rationale for EE adoption</a:t>
            </a:r>
            <a:endParaRPr lang="en-US" dirty="0"/>
          </a:p>
        </p:txBody>
      </p:sp>
    </p:spTree>
    <p:extLst>
      <p:ext uri="{BB962C8B-B14F-4D97-AF65-F5344CB8AC3E}">
        <p14:creationId xmlns:p14="http://schemas.microsoft.com/office/powerpoint/2010/main" val="376750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12" y="1054281"/>
            <a:ext cx="8255976" cy="5790837"/>
          </a:xfrm>
          <a:prstGeom prst="rect">
            <a:avLst/>
          </a:prstGeom>
        </p:spPr>
      </p:pic>
      <p:sp>
        <p:nvSpPr>
          <p:cNvPr id="5" name="Title 1"/>
          <p:cNvSpPr>
            <a:spLocks noGrp="1"/>
          </p:cNvSpPr>
          <p:nvPr>
            <p:ph type="title"/>
          </p:nvPr>
        </p:nvSpPr>
        <p:spPr>
          <a:xfrm>
            <a:off x="321734" y="190500"/>
            <a:ext cx="8596668" cy="1320800"/>
          </a:xfrm>
        </p:spPr>
        <p:txBody>
          <a:bodyPr/>
          <a:lstStyle/>
          <a:p>
            <a:r>
              <a:rPr lang="en-US" dirty="0" smtClean="0"/>
              <a:t>School District Preparedness</a:t>
            </a:r>
            <a:endParaRPr lang="en-US" dirty="0"/>
          </a:p>
        </p:txBody>
      </p:sp>
    </p:spTree>
    <p:extLst>
      <p:ext uri="{BB962C8B-B14F-4D97-AF65-F5344CB8AC3E}">
        <p14:creationId xmlns:p14="http://schemas.microsoft.com/office/powerpoint/2010/main" val="217245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6" y="-532613"/>
            <a:ext cx="6146800" cy="7954682"/>
          </a:xfrm>
          <a:prstGeom prst="rect">
            <a:avLst/>
          </a:prstGeom>
        </p:spPr>
      </p:pic>
    </p:spTree>
    <p:extLst>
      <p:ext uri="{BB962C8B-B14F-4D97-AF65-F5344CB8AC3E}">
        <p14:creationId xmlns:p14="http://schemas.microsoft.com/office/powerpoint/2010/main" val="220252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30" y="955858"/>
            <a:ext cx="8264940" cy="5889442"/>
          </a:xfrm>
          <a:prstGeom prst="rect">
            <a:avLst/>
          </a:prstGeom>
        </p:spPr>
      </p:pic>
      <p:sp>
        <p:nvSpPr>
          <p:cNvPr id="3" name="Title 1"/>
          <p:cNvSpPr>
            <a:spLocks noGrp="1"/>
          </p:cNvSpPr>
          <p:nvPr>
            <p:ph type="title"/>
          </p:nvPr>
        </p:nvSpPr>
        <p:spPr>
          <a:xfrm>
            <a:off x="321734" y="190500"/>
            <a:ext cx="8596668" cy="1320800"/>
          </a:xfrm>
        </p:spPr>
        <p:txBody>
          <a:bodyPr/>
          <a:lstStyle/>
          <a:p>
            <a:r>
              <a:rPr lang="en-US" dirty="0" smtClean="0"/>
              <a:t>MWEE Implementation (Elementary)</a:t>
            </a:r>
            <a:endParaRPr lang="en-US" dirty="0"/>
          </a:p>
        </p:txBody>
      </p:sp>
    </p:spTree>
    <p:extLst>
      <p:ext uri="{BB962C8B-B14F-4D97-AF65-F5344CB8AC3E}">
        <p14:creationId xmlns:p14="http://schemas.microsoft.com/office/powerpoint/2010/main" val="283746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3555" y="-1078832"/>
            <a:ext cx="14787343" cy="8313821"/>
          </a:xfrm>
          <a:prstGeom prst="rect">
            <a:avLst/>
          </a:prstGeom>
        </p:spPr>
      </p:pic>
    </p:spTree>
    <p:extLst>
      <p:ext uri="{BB962C8B-B14F-4D97-AF65-F5344CB8AC3E}">
        <p14:creationId xmlns:p14="http://schemas.microsoft.com/office/powerpoint/2010/main" val="45932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0283" y="-1219556"/>
            <a:ext cx="16207502" cy="9112271"/>
          </a:xfrm>
          <a:prstGeom prst="rect">
            <a:avLst/>
          </a:prstGeom>
        </p:spPr>
      </p:pic>
    </p:spTree>
    <p:extLst>
      <p:ext uri="{BB962C8B-B14F-4D97-AF65-F5344CB8AC3E}">
        <p14:creationId xmlns:p14="http://schemas.microsoft.com/office/powerpoint/2010/main" val="21493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1175" y="-1118939"/>
            <a:ext cx="14830144" cy="8337885"/>
          </a:xfrm>
          <a:prstGeom prst="rect">
            <a:avLst/>
          </a:prstGeom>
        </p:spPr>
      </p:pic>
    </p:spTree>
    <p:extLst>
      <p:ext uri="{BB962C8B-B14F-4D97-AF65-F5344CB8AC3E}">
        <p14:creationId xmlns:p14="http://schemas.microsoft.com/office/powerpoint/2010/main" val="4656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98621"/>
            <a:ext cx="14444943" cy="8121315"/>
          </a:xfrm>
          <a:prstGeom prst="rect">
            <a:avLst/>
          </a:prstGeom>
        </p:spPr>
      </p:pic>
    </p:spTree>
    <p:extLst>
      <p:ext uri="{BB962C8B-B14F-4D97-AF65-F5344CB8AC3E}">
        <p14:creationId xmlns:p14="http://schemas.microsoft.com/office/powerpoint/2010/main" val="41236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63" y="-974560"/>
            <a:ext cx="13931348" cy="7832559"/>
          </a:xfrm>
          <a:prstGeom prst="rect">
            <a:avLst/>
          </a:prstGeom>
        </p:spPr>
      </p:pic>
    </p:spTree>
    <p:extLst>
      <p:ext uri="{BB962C8B-B14F-4D97-AF65-F5344CB8AC3E}">
        <p14:creationId xmlns:p14="http://schemas.microsoft.com/office/powerpoint/2010/main" val="42828859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241</TotalTime>
  <Words>1059</Words>
  <Application>Microsoft Office PowerPoint</Application>
  <PresentationFormat>Widescreen</PresentationFormat>
  <Paragraphs>35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ELIT Data Collection</vt:lpstr>
      <vt:lpstr>School District Preparedness</vt:lpstr>
      <vt:lpstr>PowerPoint Presentation</vt:lpstr>
      <vt:lpstr>MWEE Implementation (Elementary)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Data Collection</vt:lpstr>
      <vt:lpstr>QUESTIONS</vt:lpstr>
      <vt:lpstr>LEADERSHIP SUMMIT TAKE AWAYS</vt:lpstr>
      <vt:lpstr>LEADERSHIP SUMMIT TAKE AWAYS (cont)</vt:lpstr>
      <vt:lpstr>What are you inspired to do differently, or what is your big takeaway? </vt:lpstr>
      <vt:lpstr>Closing Remarks from DOE leadership</vt:lpstr>
    </vt:vector>
  </TitlesOfParts>
  <Company>NOAA Fisheries -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Shannon_Sprague</dc:creator>
  <cp:lastModifiedBy>Shannon_Sprague</cp:lastModifiedBy>
  <cp:revision>11</cp:revision>
  <dcterms:created xsi:type="dcterms:W3CDTF">2019-07-31T18:58:24Z</dcterms:created>
  <dcterms:modified xsi:type="dcterms:W3CDTF">2019-07-31T23:12:54Z</dcterms:modified>
</cp:coreProperties>
</file>