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6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48"/>
  </p:notesMasterIdLst>
  <p:sldIdLst>
    <p:sldId id="256" r:id="rId3"/>
    <p:sldId id="257" r:id="rId4"/>
    <p:sldId id="258" r:id="rId5"/>
    <p:sldId id="259" r:id="rId6"/>
    <p:sldId id="260" r:id="rId7"/>
    <p:sldId id="261" r:id="rId8"/>
    <p:sldId id="262" r:id="rId9"/>
    <p:sldId id="264" r:id="rId10"/>
    <p:sldId id="265" r:id="rId11"/>
    <p:sldId id="267" r:id="rId12"/>
    <p:sldId id="269" r:id="rId13"/>
    <p:sldId id="270" r:id="rId14"/>
    <p:sldId id="272" r:id="rId15"/>
    <p:sldId id="274" r:id="rId16"/>
    <p:sldId id="277" r:id="rId17"/>
    <p:sldId id="278" r:id="rId18"/>
    <p:sldId id="279" r:id="rId19"/>
    <p:sldId id="280" r:id="rId20"/>
    <p:sldId id="282" r:id="rId21"/>
    <p:sldId id="283" r:id="rId22"/>
    <p:sldId id="285" r:id="rId23"/>
    <p:sldId id="286" r:id="rId24"/>
    <p:sldId id="287" r:id="rId25"/>
    <p:sldId id="288" r:id="rId26"/>
    <p:sldId id="292" r:id="rId27"/>
    <p:sldId id="293" r:id="rId28"/>
    <p:sldId id="294" r:id="rId29"/>
    <p:sldId id="295" r:id="rId30"/>
    <p:sldId id="296" r:id="rId31"/>
    <p:sldId id="299" r:id="rId32"/>
    <p:sldId id="309" r:id="rId33"/>
    <p:sldId id="317" r:id="rId34"/>
    <p:sldId id="329" r:id="rId35"/>
    <p:sldId id="333" r:id="rId36"/>
    <p:sldId id="315" r:id="rId37"/>
    <p:sldId id="314" r:id="rId38"/>
    <p:sldId id="332" r:id="rId39"/>
    <p:sldId id="334" r:id="rId40"/>
    <p:sldId id="320" r:id="rId41"/>
    <p:sldId id="323" r:id="rId42"/>
    <p:sldId id="319" r:id="rId43"/>
    <p:sldId id="324" r:id="rId44"/>
    <p:sldId id="325" r:id="rId45"/>
    <p:sldId id="336" r:id="rId46"/>
    <p:sldId id="310" r:id="rId4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0" autoAdjust="0"/>
    <p:restoredTop sz="68020" autoAdjust="0"/>
  </p:normalViewPr>
  <p:slideViewPr>
    <p:cSldViewPr>
      <p:cViewPr varScale="1">
        <p:scale>
          <a:sx n="59" d="100"/>
          <a:sy n="59" d="100"/>
        </p:scale>
        <p:origin x="859" y="67"/>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71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7DA28FE-2BDE-4726-B614-1845352DBF5A}" type="datetimeFigureOut">
              <a:rPr lang="en-US" smtClean="0"/>
              <a:t>5/5/2020</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7376277-DCAF-460C-806E-A11A2B458B03}" type="slidenum">
              <a:rPr lang="en-US" smtClean="0"/>
              <a:t>‹#›</a:t>
            </a:fld>
            <a:endParaRPr lang="en-US"/>
          </a:p>
        </p:txBody>
      </p:sp>
    </p:spTree>
    <p:extLst>
      <p:ext uri="{BB962C8B-B14F-4D97-AF65-F5344CB8AC3E}">
        <p14:creationId xmlns:p14="http://schemas.microsoft.com/office/powerpoint/2010/main" val="630203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work of the summit focused on describing a vision for integrating social science and human dimensions into our work; identifying major needs and opportunities; brainstorming actions and strategies in support of agency-wide integration; and demonstrating successful application of social science through case studies. Specific goals discussed include:</a:t>
            </a:r>
          </a:p>
          <a:p>
            <a:r>
              <a:rPr lang="en-US" sz="1200" b="0" i="0" kern="1200" dirty="0" smtClean="0">
                <a:solidFill>
                  <a:schemeClr val="tx1"/>
                </a:solidFill>
                <a:effectLst/>
                <a:latin typeface="+mn-lt"/>
                <a:ea typeface="+mn-ea"/>
                <a:cs typeface="+mn-cs"/>
              </a:rPr>
              <a:t>· Increasing conservation social science literacy and understanding in the Service</a:t>
            </a:r>
          </a:p>
          <a:p>
            <a:r>
              <a:rPr lang="en-US" sz="1200" b="0" i="0" kern="1200" dirty="0" smtClean="0">
                <a:solidFill>
                  <a:schemeClr val="tx1"/>
                </a:solidFill>
                <a:effectLst/>
                <a:latin typeface="+mn-lt"/>
                <a:ea typeface="+mn-ea"/>
                <a:cs typeface="+mn-cs"/>
              </a:rPr>
              <a:t>· Developing applied practices for social science integration customized to the needs of our organization</a:t>
            </a:r>
          </a:p>
          <a:p>
            <a:r>
              <a:rPr lang="en-US" sz="1200" b="0" i="0" kern="1200" dirty="0" smtClean="0">
                <a:solidFill>
                  <a:schemeClr val="tx1"/>
                </a:solidFill>
                <a:effectLst/>
                <a:latin typeface="+mn-lt"/>
                <a:ea typeface="+mn-ea"/>
                <a:cs typeface="+mn-cs"/>
              </a:rPr>
              <a:t>· Formalizing policy and procedures to leverage and support capacity for this effort</a:t>
            </a:r>
          </a:p>
          <a:p>
            <a:r>
              <a:rPr lang="en-US" sz="1200" b="0" i="0" kern="1200" dirty="0" smtClean="0">
                <a:solidFill>
                  <a:schemeClr val="tx1"/>
                </a:solidFill>
                <a:effectLst/>
                <a:latin typeface="+mn-lt"/>
                <a:ea typeface="+mn-ea"/>
                <a:cs typeface="+mn-cs"/>
              </a:rPr>
              <a:t>· Spurring innovation in applied conservation social science by Service practitioners</a:t>
            </a:r>
          </a:p>
          <a:p>
            <a:r>
              <a:rPr lang="en-US" sz="1200" b="0" i="0" kern="1200" dirty="0" smtClean="0">
                <a:solidFill>
                  <a:schemeClr val="tx1"/>
                </a:solidFill>
                <a:effectLst/>
                <a:latin typeface="+mn-lt"/>
                <a:ea typeface="+mn-ea"/>
                <a:cs typeface="+mn-cs"/>
              </a:rPr>
              <a:t>· Engaging partners to increase the effectiveness of social science integration</a:t>
            </a:r>
          </a:p>
          <a:p>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1</a:t>
            </a:fld>
            <a:endParaRPr lang="en-US"/>
          </a:p>
        </p:txBody>
      </p:sp>
    </p:spTree>
    <p:extLst>
      <p:ext uri="{BB962C8B-B14F-4D97-AF65-F5344CB8AC3E}">
        <p14:creationId xmlns:p14="http://schemas.microsoft.com/office/powerpoint/2010/main" val="70686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findings suggest that Brooklyn already has the conditions in place to go</a:t>
            </a:r>
          </a:p>
          <a:p>
            <a:r>
              <a:rPr lang="en-US" dirty="0" smtClean="0"/>
              <a:t>forward with continued neighborhood revitalization efforts, particularly those</a:t>
            </a:r>
          </a:p>
          <a:p>
            <a:r>
              <a:rPr lang="en-US" dirty="0" smtClean="0"/>
              <a:t>focused on housing conditions. The community has a relatively large number of</a:t>
            </a:r>
          </a:p>
          <a:p>
            <a:r>
              <a:rPr lang="en-US" dirty="0" smtClean="0"/>
              <a:t>assets, some of which are underutilized. Awareness of the strengths already in</a:t>
            </a:r>
          </a:p>
          <a:p>
            <a:r>
              <a:rPr lang="en-US" dirty="0" smtClean="0"/>
              <a:t>the community can be an incentive to participate in improvements and in</a:t>
            </a:r>
          </a:p>
          <a:p>
            <a:r>
              <a:rPr lang="en-US" dirty="0" smtClean="0"/>
              <a:t>attracting new residents. Across gender, age, ethnic background and homeowner</a:t>
            </a:r>
          </a:p>
          <a:p>
            <a:r>
              <a:rPr lang="en-US" dirty="0" smtClean="0"/>
              <a:t>status, community members have very similar perceptions about the challenges</a:t>
            </a:r>
          </a:p>
          <a:p>
            <a:r>
              <a:rPr lang="en-US" dirty="0" smtClean="0"/>
              <a:t>and future options of their community. They appreciate good neighbors, safety,</a:t>
            </a:r>
          </a:p>
          <a:p>
            <a:r>
              <a:rPr lang="en-US" dirty="0" smtClean="0"/>
              <a:t>and clean housing conditions. Most welcome various forms of community</a:t>
            </a:r>
          </a:p>
          <a:p>
            <a:r>
              <a:rPr lang="en-US" dirty="0" smtClean="0"/>
              <a:t>revitalization and would help bring it about. This is a major advantage and</a:t>
            </a:r>
          </a:p>
          <a:p>
            <a:r>
              <a:rPr lang="en-US" dirty="0" smtClean="0"/>
              <a:t>resource to begin projects that will vitalize this community.</a:t>
            </a:r>
          </a:p>
          <a:p>
            <a:r>
              <a:rPr lang="en-US" dirty="0" smtClean="0"/>
              <a:t>While most residents and community leaders care deeply about their community</a:t>
            </a:r>
          </a:p>
          <a:p>
            <a:r>
              <a:rPr lang="en-US" dirty="0" smtClean="0"/>
              <a:t>long-term, unfortunately some younger people do not plan to stay in Brooklyn. In</a:t>
            </a:r>
          </a:p>
          <a:p>
            <a:r>
              <a:rPr lang="en-US" dirty="0" smtClean="0"/>
              <a:t>order to retain young residents and/or attract young families to Brooklyn, housing</a:t>
            </a:r>
          </a:p>
          <a:p>
            <a:r>
              <a:rPr lang="en-US" dirty="0" smtClean="0"/>
              <a:t>conditions have to be addressed, but also how to increase the trust among</a:t>
            </a:r>
          </a:p>
          <a:p>
            <a:r>
              <a:rPr lang="en-US" dirty="0" smtClean="0"/>
              <a:t>neighbors. This can only be accomplished by harnessing the existing assets and</a:t>
            </a:r>
          </a:p>
          <a:p>
            <a:r>
              <a:rPr lang="en-US" dirty="0" smtClean="0"/>
              <a:t>by increasing the connections among residents.</a:t>
            </a:r>
          </a:p>
          <a:p>
            <a:r>
              <a:rPr lang="en-US" dirty="0" smtClean="0"/>
              <a:t>22</a:t>
            </a:r>
          </a:p>
          <a:p>
            <a:r>
              <a:rPr lang="en-US" dirty="0" smtClean="0"/>
              <a:t>Our preliminary results indicate that any plans for neighborhood revitalization and</a:t>
            </a:r>
          </a:p>
          <a:p>
            <a:r>
              <a:rPr lang="en-US" dirty="0" smtClean="0"/>
              <a:t>community building should not only focus on the physical conditions and safety in</a:t>
            </a:r>
          </a:p>
          <a:p>
            <a:r>
              <a:rPr lang="en-US" dirty="0" smtClean="0"/>
              <a:t>the community, but also on how to increase the level of trust and social</a:t>
            </a:r>
          </a:p>
          <a:p>
            <a:r>
              <a:rPr lang="en-US" dirty="0" smtClean="0"/>
              <a:t>engagement among residents.</a:t>
            </a:r>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42</a:t>
            </a:fld>
            <a:endParaRPr lang="en-US"/>
          </a:p>
        </p:txBody>
      </p:sp>
    </p:spTree>
    <p:extLst>
      <p:ext uri="{BB962C8B-B14F-4D97-AF65-F5344CB8AC3E}">
        <p14:creationId xmlns:p14="http://schemas.microsoft.com/office/powerpoint/2010/main" val="380141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Hire community liaisons that can attend community meetings, work with church leaders,</a:t>
            </a:r>
          </a:p>
          <a:p>
            <a:endParaRPr lang="en-US" dirty="0" smtClean="0"/>
          </a:p>
          <a:p>
            <a:r>
              <a:rPr lang="en-US" sz="1200" kern="1200" dirty="0" smtClean="0">
                <a:solidFill>
                  <a:schemeClr val="tx1"/>
                </a:solidFill>
                <a:effectLst/>
                <a:latin typeface="+mn-lt"/>
                <a:ea typeface="+mn-ea"/>
                <a:cs typeface="+mn-cs"/>
              </a:rPr>
              <a:t>Have a grant</a:t>
            </a:r>
            <a:r>
              <a:rPr lang="en-US" sz="1200" kern="1200" baseline="0" dirty="0" smtClean="0">
                <a:solidFill>
                  <a:schemeClr val="tx1"/>
                </a:solidFill>
                <a:effectLst/>
                <a:latin typeface="+mn-lt"/>
                <a:ea typeface="+mn-ea"/>
                <a:cs typeface="+mn-cs"/>
              </a:rPr>
              <a:t> that provides garbage cans to the community and then have a </a:t>
            </a:r>
            <a:r>
              <a:rPr lang="en-US" sz="1200" kern="1200" baseline="0" dirty="0" err="1" smtClean="0">
                <a:solidFill>
                  <a:schemeClr val="tx1"/>
                </a:solidFill>
                <a:effectLst/>
                <a:latin typeface="+mn-lt"/>
                <a:ea typeface="+mn-ea"/>
                <a:cs typeface="+mn-cs"/>
              </a:rPr>
              <a:t>greant</a:t>
            </a:r>
            <a:r>
              <a:rPr lang="en-US" sz="1200" kern="1200" baseline="0" dirty="0" smtClean="0">
                <a:solidFill>
                  <a:schemeClr val="tx1"/>
                </a:solidFill>
                <a:effectLst/>
                <a:latin typeface="+mn-lt"/>
                <a:ea typeface="+mn-ea"/>
                <a:cs typeface="+mn-cs"/>
              </a:rPr>
              <a:t> about pollinator </a:t>
            </a:r>
            <a:r>
              <a:rPr lang="en-US" sz="1200" kern="1200" baseline="0" dirty="0" err="1" smtClean="0">
                <a:solidFill>
                  <a:schemeClr val="tx1"/>
                </a:solidFill>
                <a:effectLst/>
                <a:latin typeface="+mn-lt"/>
                <a:ea typeface="+mn-ea"/>
                <a:cs typeface="+mn-cs"/>
              </a:rPr>
              <a:t>gardends</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goal, to engage Baltimore City residents in the creation of certified wildlife habitats at over 600 homes, schools, places of worship and community spaces, was originally set back in 2013, by several environmental organizations in </a:t>
            </a:r>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43</a:t>
            </a:fld>
            <a:endParaRPr lang="en-US"/>
          </a:p>
        </p:txBody>
      </p:sp>
    </p:spTree>
    <p:extLst>
      <p:ext uri="{BB962C8B-B14F-4D97-AF65-F5344CB8AC3E}">
        <p14:creationId xmlns:p14="http://schemas.microsoft.com/office/powerpoint/2010/main" val="273045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44</a:t>
            </a:fld>
            <a:endParaRPr lang="en-US"/>
          </a:p>
        </p:txBody>
      </p:sp>
    </p:spTree>
    <p:extLst>
      <p:ext uri="{BB962C8B-B14F-4D97-AF65-F5344CB8AC3E}">
        <p14:creationId xmlns:p14="http://schemas.microsoft.com/office/powerpoint/2010/main" val="150737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32</a:t>
            </a:fld>
            <a:endParaRPr lang="en-US"/>
          </a:p>
        </p:txBody>
      </p:sp>
    </p:spTree>
    <p:extLst>
      <p:ext uri="{BB962C8B-B14F-4D97-AF65-F5344CB8AC3E}">
        <p14:creationId xmlns:p14="http://schemas.microsoft.com/office/powerpoint/2010/main" val="329129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34</a:t>
            </a:fld>
            <a:endParaRPr lang="en-US"/>
          </a:p>
        </p:txBody>
      </p:sp>
    </p:spTree>
    <p:extLst>
      <p:ext uri="{BB962C8B-B14F-4D97-AF65-F5344CB8AC3E}">
        <p14:creationId xmlns:p14="http://schemas.microsoft.com/office/powerpoint/2010/main" val="227706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Finally we get to Baltimore.</a:t>
            </a:r>
            <a:r>
              <a:rPr lang="en-US" sz="1600" baseline="0" dirty="0" smtClean="0"/>
              <a:t> This is </a:t>
            </a:r>
            <a:r>
              <a:rPr lang="en-US" sz="1600" baseline="0" dirty="0" err="1" smtClean="0"/>
              <a:t>Masonville</a:t>
            </a:r>
            <a:r>
              <a:rPr lang="en-US" sz="1600" baseline="0" dirty="0" smtClean="0"/>
              <a:t> Cove, one of our jewels of the partnership. Baltimore skyline in background and Port. We started working here through our relationship with the Corp and the MD Port Administration, a state agency needed our help with a </a:t>
            </a:r>
            <a:r>
              <a:rPr lang="en-US" sz="1600" b="1" baseline="0" dirty="0" smtClean="0"/>
              <a:t>mitigation project</a:t>
            </a:r>
            <a:r>
              <a:rPr lang="en-US" sz="1600" baseline="0" dirty="0" smtClean="0"/>
              <a:t>.  The Port needed a place to put their dredged material and was doing community based outreach that identified non-motorized water access as a priority.  They called us up and asked for help, with a black rail they spotted and knew was a rare bird.   We brought </a:t>
            </a:r>
            <a:r>
              <a:rPr lang="en-US" sz="1600" b="1" baseline="0" dirty="0" smtClean="0"/>
              <a:t>refuges</a:t>
            </a:r>
            <a:r>
              <a:rPr lang="en-US" sz="1600" baseline="0" dirty="0" smtClean="0"/>
              <a:t> to help with the community-visitor piece and we helped with their wildlife</a:t>
            </a:r>
            <a:endParaRPr lang="en-US" sz="1600" dirty="0" smtClean="0"/>
          </a:p>
          <a:p>
            <a:endParaRPr lang="en-US" sz="1600" dirty="0" smtClean="0"/>
          </a:p>
          <a:p>
            <a:r>
              <a:rPr lang="en-US" sz="1600" b="1" dirty="0" smtClean="0"/>
              <a:t>Why should</a:t>
            </a:r>
            <a:r>
              <a:rPr lang="en-US" sz="1600" b="1" baseline="0" dirty="0" smtClean="0"/>
              <a:t> an ES office do work in Baltimore?    </a:t>
            </a:r>
            <a:r>
              <a:rPr lang="en-US" sz="1600" baseline="0" dirty="0" smtClean="0"/>
              <a:t>80% of Americans now live in cities.  If we want FWS to stay relevant – if we want wildlife conservation to stay relevant, we need to reach people where they are.</a:t>
            </a:r>
          </a:p>
          <a:p>
            <a:endParaRPr lang="en-US" sz="1600" baseline="0" dirty="0" smtClean="0"/>
          </a:p>
          <a:p>
            <a:r>
              <a:rPr lang="en-US" sz="1600" baseline="0" dirty="0" smtClean="0"/>
              <a:t>Why should people care?  Aren’t they all on their phones anyway? </a:t>
            </a:r>
            <a:r>
              <a:rPr lang="en-US" sz="1600" b="1" baseline="0" dirty="0" smtClean="0"/>
              <a:t> Recent studies have found that connection with nature is fundamental to people’s health and well-being. </a:t>
            </a:r>
          </a:p>
          <a:p>
            <a:endParaRPr lang="en-US" baseline="0" dirty="0" smtClean="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707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MC</a:t>
            </a:r>
            <a:r>
              <a:rPr lang="en-US" sz="2400" baseline="0" dirty="0" smtClean="0"/>
              <a:t> people were cut off from access to the Harbor and the </a:t>
            </a:r>
            <a:r>
              <a:rPr lang="en-US" sz="2400" baseline="0" dirty="0" err="1" smtClean="0"/>
              <a:t>Ches</a:t>
            </a:r>
            <a:r>
              <a:rPr lang="en-US" sz="2400" baseline="0" dirty="0" smtClean="0"/>
              <a:t> Bay in the 1950s.  The people wanted to connect with nature again. </a:t>
            </a:r>
          </a:p>
          <a:p>
            <a:endParaRPr lang="en-US" sz="2400" baseline="0" dirty="0" smtClean="0"/>
          </a:p>
          <a:p>
            <a:r>
              <a:rPr lang="en-US" sz="2400" baseline="0" dirty="0" smtClean="0"/>
              <a:t>I’m not going to be talking about MC much but the work that the partners are doing in S. Baltimore such as the National Aquarium, LCF and Greater </a:t>
            </a:r>
            <a:r>
              <a:rPr lang="en-US" sz="2400" baseline="0" dirty="0" err="1" smtClean="0"/>
              <a:t>Baybrook</a:t>
            </a:r>
            <a:r>
              <a:rPr lang="en-US" sz="2400" baseline="0" dirty="0" smtClean="0"/>
              <a:t> </a:t>
            </a:r>
            <a:r>
              <a:rPr lang="en-US" sz="2400" baseline="0" dirty="0" err="1" smtClean="0"/>
              <a:t>Alliaince</a:t>
            </a:r>
            <a:r>
              <a:rPr lang="en-US" sz="2400" baseline="0" dirty="0" smtClean="0"/>
              <a:t>.</a:t>
            </a:r>
            <a:endParaRPr lang="en-US" sz="240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484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1149350"/>
            <a:ext cx="5518150" cy="3105150"/>
          </a:xfrm>
        </p:spPr>
      </p:sp>
      <p:sp>
        <p:nvSpPr>
          <p:cNvPr id="3" name="Notes Placeholder 2"/>
          <p:cNvSpPr>
            <a:spLocks noGrp="1"/>
          </p:cNvSpPr>
          <p:nvPr>
            <p:ph type="body" idx="1"/>
          </p:nvPr>
        </p:nvSpPr>
        <p:spPr/>
        <p:txBody>
          <a:bodyPr/>
          <a:lstStyle/>
          <a:p>
            <a:r>
              <a:rPr lang="en-US" dirty="0" smtClean="0"/>
              <a:t>A Coalition is only as powerful</a:t>
            </a:r>
            <a:r>
              <a:rPr lang="en-US" baseline="0" dirty="0" smtClean="0"/>
              <a:t> as the people that are invested in it.  </a:t>
            </a:r>
          </a:p>
          <a:p>
            <a:endParaRPr lang="en-US" baseline="0" dirty="0" smtClean="0"/>
          </a:p>
          <a:p>
            <a:r>
              <a:rPr lang="en-US" baseline="0" dirty="0" smtClean="0"/>
              <a:t>I am new to PTA and a truism is that a quality of a school is often measured by how engaged and invested in the PTA is.  And the same is true of a coalition.  If it’s just another meeting to attend, action items that don’t effect me than why should I invest the time – let alone resources. </a:t>
            </a:r>
          </a:p>
          <a:p>
            <a:endParaRPr lang="en-US" baseline="0" dirty="0" smtClean="0"/>
          </a:p>
          <a:p>
            <a:r>
              <a:rPr lang="en-US" baseline="0" dirty="0" smtClean="0"/>
              <a:t>So why should you care about the Greater Baltimore Wilderness Coalition?  Why should you invest the most precious resource of all – your time?</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AE9BD-E969-4E50-8421-CE52A8A9C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46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2017 research project focused on two main issues - the relationship between neighborhood improvement efforts and community cohesion in Curtis Bay, and the relationship between the Yard of the Week contest and social/physical order, revitalizing street faces, and community cohesion and safety.</a:t>
            </a:r>
          </a:p>
          <a:p>
            <a:r>
              <a:rPr lang="en-US" dirty="0" smtClean="0"/>
              <a:t>Our findings suggest that Curtis Bay already has the conditions in place to go forward with continued neighborhood revitalization efforts. Community members are aware of the assets and challenges in their community – they appreciate their neighbors, safety, and cleanliness and are very interested in the YOTW contest. They are concerned about their community and particularly those who are invested in the community come to community meetings.</a:t>
            </a:r>
          </a:p>
          <a:p>
            <a:r>
              <a:rPr lang="en-US" dirty="0" smtClean="0"/>
              <a:t>These preliminary results indicate that efforts of neighborhood revitalization and community building should not only focus on the physical conditions in the community, but also on how to increase the level of trust and social engagement among residents. Clearly the YOTW contest goes beyond mere physical yard maintenance. It increases neighborly interaction and serves to boost pride in their residence. Thus, we recommend expanding the contest to blocks, special occasions (holidays), and to porches.</a:t>
            </a:r>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39</a:t>
            </a:fld>
            <a:endParaRPr lang="en-US"/>
          </a:p>
        </p:txBody>
      </p:sp>
    </p:spTree>
    <p:extLst>
      <p:ext uri="{BB962C8B-B14F-4D97-AF65-F5344CB8AC3E}">
        <p14:creationId xmlns:p14="http://schemas.microsoft.com/office/powerpoint/2010/main" val="398878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Use other data.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Unlike the </a:t>
            </a:r>
            <a:r>
              <a:rPr lang="en-US" sz="1200" b="0" i="0" u="none" strike="noStrike" kern="1200" baseline="0" dirty="0" err="1" smtClean="0">
                <a:solidFill>
                  <a:schemeClr val="tx1"/>
                </a:solidFill>
                <a:latin typeface="+mn-lt"/>
                <a:ea typeface="+mn-ea"/>
                <a:cs typeface="+mn-cs"/>
              </a:rPr>
              <a:t>heatmap</a:t>
            </a:r>
            <a:r>
              <a:rPr lang="en-US" sz="1200" b="0" i="0" u="none" strike="noStrike" kern="1200" baseline="0" dirty="0" smtClean="0">
                <a:solidFill>
                  <a:schemeClr val="tx1"/>
                </a:solidFill>
                <a:latin typeface="+mn-lt"/>
                <a:ea typeface="+mn-ea"/>
                <a:cs typeface="+mn-cs"/>
              </a:rPr>
              <a:t> of the 311 calls, the 911 call appear to</a:t>
            </a:r>
          </a:p>
          <a:p>
            <a:r>
              <a:rPr lang="en-US" sz="1200" b="0" i="0" u="none" strike="noStrike" kern="1200" baseline="0" dirty="0" smtClean="0">
                <a:solidFill>
                  <a:schemeClr val="tx1"/>
                </a:solidFill>
                <a:latin typeface="+mn-lt"/>
                <a:ea typeface="+mn-ea"/>
                <a:cs typeface="+mn-cs"/>
              </a:rPr>
              <a:t>911 align closely to the list of vacant properties. There is one major hotspot area</a:t>
            </a:r>
          </a:p>
          <a:p>
            <a:r>
              <a:rPr lang="en-US" sz="1200" b="0" i="0" u="none" strike="noStrike" kern="1200" baseline="0" dirty="0" smtClean="0">
                <a:solidFill>
                  <a:schemeClr val="tx1"/>
                </a:solidFill>
                <a:latin typeface="+mn-lt"/>
                <a:ea typeface="+mn-ea"/>
                <a:cs typeface="+mn-cs"/>
              </a:rPr>
              <a:t>that is important to note because it has several vacant properties and high call</a:t>
            </a:r>
          </a:p>
          <a:p>
            <a:r>
              <a:rPr lang="en-US" sz="1200" b="0" i="0" u="none" strike="noStrike" kern="1200" baseline="0" dirty="0" smtClean="0">
                <a:solidFill>
                  <a:schemeClr val="tx1"/>
                </a:solidFill>
                <a:latin typeface="+mn-lt"/>
                <a:ea typeface="+mn-ea"/>
                <a:cs typeface="+mn-cs"/>
              </a:rPr>
              <a:t>volumes. This location is between 5th and 6th Street on Patapsco Avenue.</a:t>
            </a:r>
          </a:p>
          <a:p>
            <a:r>
              <a:rPr lang="en-US" sz="1200" b="0" i="0" u="none" strike="noStrike" kern="1200" baseline="0" dirty="0" smtClean="0">
                <a:solidFill>
                  <a:schemeClr val="tx1"/>
                </a:solidFill>
                <a:latin typeface="+mn-lt"/>
                <a:ea typeface="+mn-ea"/>
                <a:cs typeface="+mn-cs"/>
              </a:rPr>
              <a:t>Patapsco Avenue is a busy thoroughfare with many active storefronts: a barber</a:t>
            </a:r>
          </a:p>
          <a:p>
            <a:r>
              <a:rPr lang="en-US" sz="1200" b="0" i="0" u="none" strike="noStrike" kern="1200" baseline="0" dirty="0" smtClean="0">
                <a:solidFill>
                  <a:schemeClr val="tx1"/>
                </a:solidFill>
                <a:latin typeface="+mn-lt"/>
                <a:ea typeface="+mn-ea"/>
                <a:cs typeface="+mn-cs"/>
              </a:rPr>
              <a:t>13</a:t>
            </a:r>
          </a:p>
          <a:p>
            <a:r>
              <a:rPr lang="en-US" sz="1200" b="0" i="0" u="none" strike="noStrike" kern="1200" baseline="0" dirty="0" smtClean="0">
                <a:solidFill>
                  <a:schemeClr val="tx1"/>
                </a:solidFill>
                <a:latin typeface="+mn-lt"/>
                <a:ea typeface="+mn-ea"/>
                <a:cs typeface="+mn-cs"/>
              </a:rPr>
              <a:t>shop, a church, a daycare, and several fast food establishments. While Figure 6</a:t>
            </a:r>
          </a:p>
          <a:p>
            <a:r>
              <a:rPr lang="en-US" sz="1200" b="0" i="0" u="none" strike="noStrike" kern="1200" baseline="0" dirty="0" smtClean="0">
                <a:solidFill>
                  <a:schemeClr val="tx1"/>
                </a:solidFill>
                <a:latin typeface="+mn-lt"/>
                <a:ea typeface="+mn-ea"/>
                <a:cs typeface="+mn-cs"/>
              </a:rPr>
              <a:t>suggests that there is a relationship between vacant properties and 911 calls, it</a:t>
            </a:r>
          </a:p>
          <a:p>
            <a:r>
              <a:rPr lang="en-US" sz="1200" b="0" i="0" u="none" strike="noStrike" kern="1200" baseline="0" dirty="0" smtClean="0">
                <a:solidFill>
                  <a:schemeClr val="tx1"/>
                </a:solidFill>
                <a:latin typeface="+mn-lt"/>
                <a:ea typeface="+mn-ea"/>
                <a:cs typeface="+mn-cs"/>
              </a:rPr>
              <a:t>also suggests that the businesses situated around this area are likely to call 911</a:t>
            </a:r>
          </a:p>
          <a:p>
            <a:r>
              <a:rPr lang="en-US" sz="1200" b="0" i="0" u="none" strike="noStrike" kern="1200" baseline="0" dirty="0" smtClean="0">
                <a:solidFill>
                  <a:schemeClr val="tx1"/>
                </a:solidFill>
                <a:latin typeface="+mn-lt"/>
                <a:ea typeface="+mn-ea"/>
                <a:cs typeface="+mn-cs"/>
              </a:rPr>
              <a:t>if they observe disruptions.</a:t>
            </a:r>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40</a:t>
            </a:fld>
            <a:endParaRPr lang="en-US"/>
          </a:p>
        </p:txBody>
      </p:sp>
    </p:spTree>
    <p:extLst>
      <p:ext uri="{BB962C8B-B14F-4D97-AF65-F5344CB8AC3E}">
        <p14:creationId xmlns:p14="http://schemas.microsoft.com/office/powerpoint/2010/main" val="2673166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76277-DCAF-460C-806E-A11A2B458B03}" type="slidenum">
              <a:rPr lang="en-US" smtClean="0"/>
              <a:t>41</a:t>
            </a:fld>
            <a:endParaRPr lang="en-US"/>
          </a:p>
        </p:txBody>
      </p:sp>
    </p:spTree>
    <p:extLst>
      <p:ext uri="{BB962C8B-B14F-4D97-AF65-F5344CB8AC3E}">
        <p14:creationId xmlns:p14="http://schemas.microsoft.com/office/powerpoint/2010/main" val="247646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F37637-A226-48B7-B161-EF919D85471F}"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3122030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F37637-A226-48B7-B161-EF919D85471F}"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2473058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37637-A226-48B7-B161-EF919D85471F}"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207109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37637-A226-48B7-B161-EF919D85471F}"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2385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37637-A226-48B7-B161-EF919D85471F}"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1637896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37637-A226-48B7-B161-EF919D85471F}"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3095717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37637-A226-48B7-B161-EF919D85471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1041214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37637-A226-48B7-B161-EF919D85471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1124703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Demo, Video etc. &quot;special&quo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2685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9144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9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35"/>
        <p:cNvGrpSpPr/>
        <p:nvPr/>
      </p:nvGrpSpPr>
      <p:grpSpPr>
        <a:xfrm>
          <a:off x="0" y="0"/>
          <a:ext cx="0" cy="0"/>
          <a:chOff x="0" y="0"/>
          <a:chExt cx="0" cy="0"/>
        </a:xfrm>
      </p:grpSpPr>
      <p:sp>
        <p:nvSpPr>
          <p:cNvPr id="36" name="Google Shape;36;p3"/>
          <p:cNvSpPr txBox="1">
            <a:spLocks noGrp="1"/>
          </p:cNvSpPr>
          <p:nvPr>
            <p:ph type="title"/>
          </p:nvPr>
        </p:nvSpPr>
        <p:spPr>
          <a:xfrm>
            <a:off x="2133600" y="274638"/>
            <a:ext cx="9448800" cy="1143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1"/>
              </a:buClr>
              <a:buSzPts val="4400"/>
              <a:buFont typeface="Cambria"/>
              <a:buNone/>
              <a:defRPr sz="4400" b="0" i="0" u="none" strike="noStrike" cap="none">
                <a:solidFill>
                  <a:schemeClr val="lt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3"/>
          <p:cNvSpPr txBox="1">
            <a:spLocks noGrp="1"/>
          </p:cNvSpPr>
          <p:nvPr>
            <p:ph type="body" idx="1"/>
          </p:nvPr>
        </p:nvSpPr>
        <p:spPr>
          <a:xfrm>
            <a:off x="2133600" y="1600200"/>
            <a:ext cx="9550400" cy="5105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68300" algn="l" rtl="0">
              <a:spcBef>
                <a:spcPts val="44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solidFill>
                  <a:schemeClr val="lt1"/>
                </a:solidFill>
                <a:latin typeface="Calibri"/>
                <a:ea typeface="Calibri"/>
                <a:cs typeface="Calibri"/>
                <a:sym typeface="Calibri"/>
              </a:defRPr>
            </a:lvl1pPr>
            <a:lvl2pPr lvl="1">
              <a:buNone/>
              <a:defRPr>
                <a:solidFill>
                  <a:schemeClr val="lt1"/>
                </a:solidFill>
                <a:latin typeface="Calibri"/>
                <a:ea typeface="Calibri"/>
                <a:cs typeface="Calibri"/>
                <a:sym typeface="Calibri"/>
              </a:defRPr>
            </a:lvl2pPr>
            <a:lvl3pPr lvl="2">
              <a:buNone/>
              <a:defRPr>
                <a:solidFill>
                  <a:schemeClr val="lt1"/>
                </a:solidFill>
                <a:latin typeface="Calibri"/>
                <a:ea typeface="Calibri"/>
                <a:cs typeface="Calibri"/>
                <a:sym typeface="Calibri"/>
              </a:defRPr>
            </a:lvl3pPr>
            <a:lvl4pPr lvl="3">
              <a:buNone/>
              <a:defRPr>
                <a:solidFill>
                  <a:schemeClr val="lt1"/>
                </a:solidFill>
                <a:latin typeface="Calibri"/>
                <a:ea typeface="Calibri"/>
                <a:cs typeface="Calibri"/>
                <a:sym typeface="Calibri"/>
              </a:defRPr>
            </a:lvl4pPr>
            <a:lvl5pPr lvl="4">
              <a:buNone/>
              <a:defRPr>
                <a:solidFill>
                  <a:schemeClr val="lt1"/>
                </a:solidFill>
                <a:latin typeface="Calibri"/>
                <a:ea typeface="Calibri"/>
                <a:cs typeface="Calibri"/>
                <a:sym typeface="Calibri"/>
              </a:defRPr>
            </a:lvl5pPr>
            <a:lvl6pPr lvl="5">
              <a:buNone/>
              <a:defRPr>
                <a:solidFill>
                  <a:schemeClr val="lt1"/>
                </a:solidFill>
                <a:latin typeface="Calibri"/>
                <a:ea typeface="Calibri"/>
                <a:cs typeface="Calibri"/>
                <a:sym typeface="Calibri"/>
              </a:defRPr>
            </a:lvl6pPr>
            <a:lvl7pPr lvl="6">
              <a:buNone/>
              <a:defRPr>
                <a:solidFill>
                  <a:schemeClr val="lt1"/>
                </a:solidFill>
                <a:latin typeface="Calibri"/>
                <a:ea typeface="Calibri"/>
                <a:cs typeface="Calibri"/>
                <a:sym typeface="Calibri"/>
              </a:defRPr>
            </a:lvl7pPr>
            <a:lvl8pPr lvl="7">
              <a:buNone/>
              <a:defRPr>
                <a:solidFill>
                  <a:schemeClr val="lt1"/>
                </a:solidFill>
                <a:latin typeface="Calibri"/>
                <a:ea typeface="Calibri"/>
                <a:cs typeface="Calibri"/>
                <a:sym typeface="Calibri"/>
              </a:defRPr>
            </a:lvl8pPr>
            <a:lvl9pPr lvl="8">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9432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F37637-A226-48B7-B161-EF919D85471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120378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37637-A226-48B7-B161-EF919D85471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94157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37637-A226-48B7-B161-EF919D85471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C7D43-8838-4693-A641-DBC5C1CF9F3A}" type="slidenum">
              <a:rPr lang="en-US" smtClean="0"/>
              <a:t>‹#›</a:t>
            </a:fld>
            <a:endParaRPr lang="en-US"/>
          </a:p>
        </p:txBody>
      </p:sp>
    </p:spTree>
    <p:extLst>
      <p:ext uri="{BB962C8B-B14F-4D97-AF65-F5344CB8AC3E}">
        <p14:creationId xmlns:p14="http://schemas.microsoft.com/office/powerpoint/2010/main" val="4899459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CE6F1"/>
          </a:solidFill>
        </p:spPr>
        <p:txBody>
          <a:bodyPr wrap="square" lIns="0" tIns="0" rIns="0" bIns="0" rtlCol="0"/>
          <a:lstStyle/>
          <a:p>
            <a:endParaRPr/>
          </a:p>
        </p:txBody>
      </p:sp>
      <p:sp>
        <p:nvSpPr>
          <p:cNvPr id="2" name="Holder 2"/>
          <p:cNvSpPr>
            <a:spLocks noGrp="1"/>
          </p:cNvSpPr>
          <p:nvPr>
            <p:ph type="title"/>
          </p:nvPr>
        </p:nvSpPr>
        <p:spPr>
          <a:xfrm>
            <a:off x="2457830" y="587120"/>
            <a:ext cx="7276338" cy="512444"/>
          </a:xfrm>
          <a:prstGeom prst="rect">
            <a:avLst/>
          </a:prstGeom>
        </p:spPr>
        <p:txBody>
          <a:bodyPr wrap="square" lIns="0" tIns="0" rIns="0" bIns="0">
            <a:spAutoFit/>
          </a:bodyPr>
          <a:lstStyle>
            <a:lvl1pPr>
              <a:defRPr sz="3200" b="0" i="0">
                <a:solidFill>
                  <a:schemeClr val="tx1"/>
                </a:solidFill>
                <a:latin typeface="Verdana"/>
                <a:cs typeface="Verdana"/>
              </a:defRPr>
            </a:lvl1pPr>
          </a:lstStyle>
          <a:p>
            <a:endParaRPr/>
          </a:p>
        </p:txBody>
      </p:sp>
      <p:sp>
        <p:nvSpPr>
          <p:cNvPr id="3" name="Holder 3"/>
          <p:cNvSpPr>
            <a:spLocks noGrp="1"/>
          </p:cNvSpPr>
          <p:nvPr>
            <p:ph type="body" idx="1"/>
          </p:nvPr>
        </p:nvSpPr>
        <p:spPr>
          <a:xfrm>
            <a:off x="458215" y="1646682"/>
            <a:ext cx="11275568" cy="4447540"/>
          </a:xfrm>
          <a:prstGeom prst="rect">
            <a:avLst/>
          </a:prstGeom>
        </p:spPr>
        <p:txBody>
          <a:bodyPr wrap="square" lIns="0" tIns="0" rIns="0" bIns="0">
            <a:spAutoFit/>
          </a:bodyPr>
          <a:lstStyle>
            <a:lvl1pPr>
              <a:defRPr sz="29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5/5/2020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37637-A226-48B7-B161-EF919D85471F}" type="datetimeFigureOut">
              <a:rPr lang="en-US" smtClean="0"/>
              <a:t>5/5/2020</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C7D43-8838-4693-A641-DBC5C1CF9F3A}" type="slidenum">
              <a:rPr lang="en-US" smtClean="0"/>
              <a:t>‹#›</a:t>
            </a:fld>
            <a:endParaRPr lang="en-US"/>
          </a:p>
        </p:txBody>
      </p:sp>
    </p:spTree>
    <p:extLst>
      <p:ext uri="{BB962C8B-B14F-4D97-AF65-F5344CB8AC3E}">
        <p14:creationId xmlns:p14="http://schemas.microsoft.com/office/powerpoint/2010/main" val="28554605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437888" cy="6857998"/>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486400" y="1676400"/>
            <a:ext cx="5360670" cy="4521109"/>
          </a:xfrm>
          <a:prstGeom prst="rect">
            <a:avLst/>
          </a:prstGeom>
        </p:spPr>
        <p:txBody>
          <a:bodyPr vert="horz" wrap="square" lIns="0" tIns="88265" rIns="0" bIns="0" rtlCol="0">
            <a:spAutoFit/>
          </a:bodyPr>
          <a:lstStyle/>
          <a:p>
            <a:pPr marL="12700" marR="5080" indent="4445" algn="ctr">
              <a:spcBef>
                <a:spcPts val="695"/>
              </a:spcBef>
            </a:pPr>
            <a:r>
              <a:rPr sz="4400" spc="-5" dirty="0">
                <a:latin typeface="Calibri"/>
                <a:cs typeface="Calibri"/>
              </a:rPr>
              <a:t>Social </a:t>
            </a:r>
            <a:r>
              <a:rPr sz="4400" spc="-10" dirty="0">
                <a:latin typeface="Calibri"/>
                <a:cs typeface="Calibri"/>
              </a:rPr>
              <a:t>Science </a:t>
            </a:r>
            <a:r>
              <a:rPr sz="4400" spc="-5" dirty="0">
                <a:latin typeface="Calibri"/>
                <a:cs typeface="Calibri"/>
              </a:rPr>
              <a:t>in </a:t>
            </a:r>
            <a:r>
              <a:rPr sz="4400" spc="-5" smtClean="0">
                <a:latin typeface="Calibri"/>
                <a:cs typeface="Calibri"/>
              </a:rPr>
              <a:t>Action</a:t>
            </a:r>
            <a:r>
              <a:rPr lang="en-US" sz="4400" spc="-5" smtClean="0">
                <a:latin typeface="Calibri"/>
                <a:cs typeface="Calibri"/>
              </a:rPr>
              <a:t>:</a:t>
            </a:r>
            <a:r>
              <a:rPr lang="en-US" sz="4400" spc="-5">
                <a:latin typeface="Calibri"/>
                <a:cs typeface="Calibri"/>
              </a:rPr>
              <a:t> </a:t>
            </a:r>
            <a:r>
              <a:rPr sz="4400" spc="-20" smtClean="0">
                <a:latin typeface="Calibri"/>
                <a:cs typeface="Calibri"/>
              </a:rPr>
              <a:t>Informing</a:t>
            </a:r>
            <a:r>
              <a:rPr sz="4400" spc="10" smtClean="0">
                <a:latin typeface="Calibri"/>
                <a:cs typeface="Calibri"/>
              </a:rPr>
              <a:t> </a:t>
            </a:r>
            <a:r>
              <a:rPr sz="4400" spc="-10" dirty="0" smtClean="0">
                <a:latin typeface="Calibri"/>
                <a:cs typeface="Calibri"/>
              </a:rPr>
              <a:t>Conservation</a:t>
            </a:r>
            <a:r>
              <a:rPr lang="en-US" sz="4400" spc="-10" dirty="0" smtClean="0">
                <a:latin typeface="Calibri"/>
                <a:cs typeface="Calibri"/>
              </a:rPr>
              <a:t/>
            </a:r>
            <a:br>
              <a:rPr lang="en-US" sz="4400" spc="-10" dirty="0" smtClean="0">
                <a:latin typeface="Calibri"/>
                <a:cs typeface="Calibri"/>
              </a:rPr>
            </a:br>
            <a:r>
              <a:rPr lang="en-US" sz="4400" spc="-10" dirty="0">
                <a:latin typeface="Calibri"/>
                <a:cs typeface="Calibri"/>
              </a:rPr>
              <a:t/>
            </a:r>
            <a:br>
              <a:rPr lang="en-US" sz="4400" spc="-10" dirty="0">
                <a:latin typeface="Calibri"/>
                <a:cs typeface="Calibri"/>
              </a:rPr>
            </a:br>
            <a:r>
              <a:rPr lang="en-US" sz="2800" spc="-10" dirty="0" smtClean="0">
                <a:latin typeface="Calibri"/>
                <a:cs typeface="Calibri"/>
              </a:rPr>
              <a:t>Genevieve LaRouche</a:t>
            </a:r>
            <a:br>
              <a:rPr lang="en-US" sz="2800" spc="-10" dirty="0" smtClean="0">
                <a:latin typeface="Calibri"/>
                <a:cs typeface="Calibri"/>
              </a:rPr>
            </a:br>
            <a:r>
              <a:rPr lang="en-US" sz="2800" spc="-10" dirty="0" smtClean="0">
                <a:latin typeface="Calibri"/>
                <a:cs typeface="Calibri"/>
              </a:rPr>
              <a:t>U.S. Fish and Wildlife Service</a:t>
            </a:r>
            <a:br>
              <a:rPr lang="en-US" sz="2800" spc="-10" dirty="0" smtClean="0">
                <a:latin typeface="Calibri"/>
                <a:cs typeface="Calibri"/>
              </a:rPr>
            </a:br>
            <a:r>
              <a:rPr lang="en-US" sz="2800" spc="-10" dirty="0" smtClean="0">
                <a:latin typeface="Calibri"/>
                <a:cs typeface="Calibri"/>
              </a:rPr>
              <a:t>Field Supervisor</a:t>
            </a:r>
            <a:br>
              <a:rPr lang="en-US" sz="2800" spc="-10" dirty="0" smtClean="0">
                <a:latin typeface="Calibri"/>
                <a:cs typeface="Calibri"/>
              </a:rPr>
            </a:br>
            <a:r>
              <a:rPr lang="en-US" sz="2800" spc="-10" dirty="0" smtClean="0">
                <a:latin typeface="Calibri"/>
                <a:cs typeface="Calibri"/>
              </a:rPr>
              <a:t>Chesapeake Bay Field Office</a:t>
            </a:r>
            <a:endParaRPr sz="2800" dirty="0">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430" rIns="0" bIns="0" rtlCol="0">
            <a:spAutoFit/>
          </a:bodyPr>
          <a:lstStyle/>
          <a:p>
            <a:pPr marL="20955">
              <a:lnSpc>
                <a:spcPct val="100000"/>
              </a:lnSpc>
              <a:spcBef>
                <a:spcPts val="90"/>
              </a:spcBef>
            </a:pPr>
            <a:r>
              <a:rPr spc="-10" dirty="0"/>
              <a:t>Common </a:t>
            </a:r>
            <a:r>
              <a:rPr spc="-5" dirty="0"/>
              <a:t>Approach </a:t>
            </a:r>
            <a:r>
              <a:rPr spc="-10" dirty="0"/>
              <a:t>to</a:t>
            </a:r>
            <a:r>
              <a:rPr spc="85" dirty="0"/>
              <a:t> </a:t>
            </a:r>
            <a:r>
              <a:rPr spc="-15" dirty="0"/>
              <a:t>Conservation</a:t>
            </a:r>
          </a:p>
        </p:txBody>
      </p:sp>
      <p:sp>
        <p:nvSpPr>
          <p:cNvPr id="3" name="object 3"/>
          <p:cNvSpPr/>
          <p:nvPr/>
        </p:nvSpPr>
        <p:spPr>
          <a:xfrm>
            <a:off x="8171688" y="3255264"/>
            <a:ext cx="2377440" cy="1188720"/>
          </a:xfrm>
          <a:custGeom>
            <a:avLst/>
            <a:gdLst/>
            <a:ahLst/>
            <a:cxnLst/>
            <a:rect l="l" t="t" r="r" b="b"/>
            <a:pathLst>
              <a:path w="2377440" h="1188720">
                <a:moveTo>
                  <a:pt x="1188719" y="0"/>
                </a:moveTo>
                <a:lnTo>
                  <a:pt x="1125592" y="823"/>
                </a:lnTo>
                <a:lnTo>
                  <a:pt x="1063323" y="3267"/>
                </a:lnTo>
                <a:lnTo>
                  <a:pt x="1001993" y="7290"/>
                </a:lnTo>
                <a:lnTo>
                  <a:pt x="941685" y="12851"/>
                </a:lnTo>
                <a:lnTo>
                  <a:pt x="882482" y="19909"/>
                </a:lnTo>
                <a:lnTo>
                  <a:pt x="824465" y="28423"/>
                </a:lnTo>
                <a:lnTo>
                  <a:pt x="767716" y="38351"/>
                </a:lnTo>
                <a:lnTo>
                  <a:pt x="712318" y="49654"/>
                </a:lnTo>
                <a:lnTo>
                  <a:pt x="658354" y="62289"/>
                </a:lnTo>
                <a:lnTo>
                  <a:pt x="605904" y="76216"/>
                </a:lnTo>
                <a:lnTo>
                  <a:pt x="555051" y="91394"/>
                </a:lnTo>
                <a:lnTo>
                  <a:pt x="505879" y="107781"/>
                </a:lnTo>
                <a:lnTo>
                  <a:pt x="458467" y="125337"/>
                </a:lnTo>
                <a:lnTo>
                  <a:pt x="412900" y="144020"/>
                </a:lnTo>
                <a:lnTo>
                  <a:pt x="369259" y="163789"/>
                </a:lnTo>
                <a:lnTo>
                  <a:pt x="327625" y="184604"/>
                </a:lnTo>
                <a:lnTo>
                  <a:pt x="288083" y="206424"/>
                </a:lnTo>
                <a:lnTo>
                  <a:pt x="250713" y="229206"/>
                </a:lnTo>
                <a:lnTo>
                  <a:pt x="215597" y="252911"/>
                </a:lnTo>
                <a:lnTo>
                  <a:pt x="182819" y="277497"/>
                </a:lnTo>
                <a:lnTo>
                  <a:pt x="152460" y="302923"/>
                </a:lnTo>
                <a:lnTo>
                  <a:pt x="124602" y="329149"/>
                </a:lnTo>
                <a:lnTo>
                  <a:pt x="76718" y="383832"/>
                </a:lnTo>
                <a:lnTo>
                  <a:pt x="39827" y="441219"/>
                </a:lnTo>
                <a:lnTo>
                  <a:pt x="14584" y="500981"/>
                </a:lnTo>
                <a:lnTo>
                  <a:pt x="1647" y="562790"/>
                </a:lnTo>
                <a:lnTo>
                  <a:pt x="0" y="594360"/>
                </a:lnTo>
                <a:lnTo>
                  <a:pt x="1647" y="625929"/>
                </a:lnTo>
                <a:lnTo>
                  <a:pt x="14584" y="687738"/>
                </a:lnTo>
                <a:lnTo>
                  <a:pt x="39827" y="747500"/>
                </a:lnTo>
                <a:lnTo>
                  <a:pt x="76718" y="804887"/>
                </a:lnTo>
                <a:lnTo>
                  <a:pt x="124602" y="859570"/>
                </a:lnTo>
                <a:lnTo>
                  <a:pt x="152460" y="885796"/>
                </a:lnTo>
                <a:lnTo>
                  <a:pt x="182819" y="911222"/>
                </a:lnTo>
                <a:lnTo>
                  <a:pt x="215597" y="935808"/>
                </a:lnTo>
                <a:lnTo>
                  <a:pt x="250713" y="959513"/>
                </a:lnTo>
                <a:lnTo>
                  <a:pt x="288083" y="982295"/>
                </a:lnTo>
                <a:lnTo>
                  <a:pt x="327625" y="1004115"/>
                </a:lnTo>
                <a:lnTo>
                  <a:pt x="369259" y="1024930"/>
                </a:lnTo>
                <a:lnTo>
                  <a:pt x="412900" y="1044699"/>
                </a:lnTo>
                <a:lnTo>
                  <a:pt x="458467" y="1063382"/>
                </a:lnTo>
                <a:lnTo>
                  <a:pt x="505879" y="1080938"/>
                </a:lnTo>
                <a:lnTo>
                  <a:pt x="555051" y="1097325"/>
                </a:lnTo>
                <a:lnTo>
                  <a:pt x="605904" y="1112503"/>
                </a:lnTo>
                <a:lnTo>
                  <a:pt x="658354" y="1126430"/>
                </a:lnTo>
                <a:lnTo>
                  <a:pt x="712318" y="1139065"/>
                </a:lnTo>
                <a:lnTo>
                  <a:pt x="767716" y="1150368"/>
                </a:lnTo>
                <a:lnTo>
                  <a:pt x="824465" y="1160296"/>
                </a:lnTo>
                <a:lnTo>
                  <a:pt x="882482" y="1168810"/>
                </a:lnTo>
                <a:lnTo>
                  <a:pt x="941685" y="1175868"/>
                </a:lnTo>
                <a:lnTo>
                  <a:pt x="1001993" y="1181429"/>
                </a:lnTo>
                <a:lnTo>
                  <a:pt x="1063323" y="1185452"/>
                </a:lnTo>
                <a:lnTo>
                  <a:pt x="1125592" y="1187896"/>
                </a:lnTo>
                <a:lnTo>
                  <a:pt x="1188719" y="1188720"/>
                </a:lnTo>
                <a:lnTo>
                  <a:pt x="1251847" y="1187896"/>
                </a:lnTo>
                <a:lnTo>
                  <a:pt x="1314116" y="1185452"/>
                </a:lnTo>
                <a:lnTo>
                  <a:pt x="1375446" y="1181429"/>
                </a:lnTo>
                <a:lnTo>
                  <a:pt x="1435754" y="1175868"/>
                </a:lnTo>
                <a:lnTo>
                  <a:pt x="1494957" y="1168810"/>
                </a:lnTo>
                <a:lnTo>
                  <a:pt x="1552974" y="1160296"/>
                </a:lnTo>
                <a:lnTo>
                  <a:pt x="1609723" y="1150368"/>
                </a:lnTo>
                <a:lnTo>
                  <a:pt x="1665121" y="1139065"/>
                </a:lnTo>
                <a:lnTo>
                  <a:pt x="1719085" y="1126430"/>
                </a:lnTo>
                <a:lnTo>
                  <a:pt x="1771535" y="1112503"/>
                </a:lnTo>
                <a:lnTo>
                  <a:pt x="1822388" y="1097325"/>
                </a:lnTo>
                <a:lnTo>
                  <a:pt x="1871560" y="1080938"/>
                </a:lnTo>
                <a:lnTo>
                  <a:pt x="1918972" y="1063382"/>
                </a:lnTo>
                <a:lnTo>
                  <a:pt x="1964539" y="1044699"/>
                </a:lnTo>
                <a:lnTo>
                  <a:pt x="2008180" y="1024930"/>
                </a:lnTo>
                <a:lnTo>
                  <a:pt x="2049814" y="1004115"/>
                </a:lnTo>
                <a:lnTo>
                  <a:pt x="2089356" y="982295"/>
                </a:lnTo>
                <a:lnTo>
                  <a:pt x="2126726" y="959513"/>
                </a:lnTo>
                <a:lnTo>
                  <a:pt x="2161842" y="935808"/>
                </a:lnTo>
                <a:lnTo>
                  <a:pt x="2194620" y="911222"/>
                </a:lnTo>
                <a:lnTo>
                  <a:pt x="2224979" y="885796"/>
                </a:lnTo>
                <a:lnTo>
                  <a:pt x="2252837" y="859570"/>
                </a:lnTo>
                <a:lnTo>
                  <a:pt x="2300721" y="804887"/>
                </a:lnTo>
                <a:lnTo>
                  <a:pt x="2337612" y="747500"/>
                </a:lnTo>
                <a:lnTo>
                  <a:pt x="2362855" y="687738"/>
                </a:lnTo>
                <a:lnTo>
                  <a:pt x="2375792" y="625929"/>
                </a:lnTo>
                <a:lnTo>
                  <a:pt x="2377439" y="594360"/>
                </a:lnTo>
                <a:lnTo>
                  <a:pt x="2375792" y="562790"/>
                </a:lnTo>
                <a:lnTo>
                  <a:pt x="2362855" y="500981"/>
                </a:lnTo>
                <a:lnTo>
                  <a:pt x="2337612" y="441219"/>
                </a:lnTo>
                <a:lnTo>
                  <a:pt x="2300721" y="383832"/>
                </a:lnTo>
                <a:lnTo>
                  <a:pt x="2252837" y="329149"/>
                </a:lnTo>
                <a:lnTo>
                  <a:pt x="2224979" y="302923"/>
                </a:lnTo>
                <a:lnTo>
                  <a:pt x="2194620" y="277497"/>
                </a:lnTo>
                <a:lnTo>
                  <a:pt x="2161842" y="252911"/>
                </a:lnTo>
                <a:lnTo>
                  <a:pt x="2126726" y="229206"/>
                </a:lnTo>
                <a:lnTo>
                  <a:pt x="2089356" y="206424"/>
                </a:lnTo>
                <a:lnTo>
                  <a:pt x="2049814" y="184604"/>
                </a:lnTo>
                <a:lnTo>
                  <a:pt x="2008180" y="163789"/>
                </a:lnTo>
                <a:lnTo>
                  <a:pt x="1964539" y="144020"/>
                </a:lnTo>
                <a:lnTo>
                  <a:pt x="1918972" y="125337"/>
                </a:lnTo>
                <a:lnTo>
                  <a:pt x="1871560" y="107781"/>
                </a:lnTo>
                <a:lnTo>
                  <a:pt x="1822388" y="91394"/>
                </a:lnTo>
                <a:lnTo>
                  <a:pt x="1771535" y="76216"/>
                </a:lnTo>
                <a:lnTo>
                  <a:pt x="1719085" y="62289"/>
                </a:lnTo>
                <a:lnTo>
                  <a:pt x="1665121" y="49654"/>
                </a:lnTo>
                <a:lnTo>
                  <a:pt x="1609723" y="38351"/>
                </a:lnTo>
                <a:lnTo>
                  <a:pt x="1552974" y="28423"/>
                </a:lnTo>
                <a:lnTo>
                  <a:pt x="1494957" y="19909"/>
                </a:lnTo>
                <a:lnTo>
                  <a:pt x="1435754" y="12851"/>
                </a:lnTo>
                <a:lnTo>
                  <a:pt x="1375446" y="7290"/>
                </a:lnTo>
                <a:lnTo>
                  <a:pt x="1314116" y="3267"/>
                </a:lnTo>
                <a:lnTo>
                  <a:pt x="1251847" y="823"/>
                </a:lnTo>
                <a:lnTo>
                  <a:pt x="1188719" y="0"/>
                </a:lnTo>
                <a:close/>
              </a:path>
            </a:pathLst>
          </a:custGeom>
          <a:solidFill>
            <a:srgbClr val="C6FDB9"/>
          </a:solidFill>
        </p:spPr>
        <p:txBody>
          <a:bodyPr wrap="square" lIns="0" tIns="0" rIns="0" bIns="0" rtlCol="0"/>
          <a:lstStyle/>
          <a:p>
            <a:endParaRPr/>
          </a:p>
        </p:txBody>
      </p:sp>
      <p:sp>
        <p:nvSpPr>
          <p:cNvPr id="4" name="object 4"/>
          <p:cNvSpPr/>
          <p:nvPr/>
        </p:nvSpPr>
        <p:spPr>
          <a:xfrm>
            <a:off x="8171688" y="3255264"/>
            <a:ext cx="2377440" cy="1188720"/>
          </a:xfrm>
          <a:custGeom>
            <a:avLst/>
            <a:gdLst/>
            <a:ahLst/>
            <a:cxnLst/>
            <a:rect l="l" t="t" r="r" b="b"/>
            <a:pathLst>
              <a:path w="2377440" h="1188720">
                <a:moveTo>
                  <a:pt x="0" y="594360"/>
                </a:moveTo>
                <a:lnTo>
                  <a:pt x="6536" y="531650"/>
                </a:lnTo>
                <a:lnTo>
                  <a:pt x="25708" y="470824"/>
                </a:lnTo>
                <a:lnTo>
                  <a:pt x="56858" y="412208"/>
                </a:lnTo>
                <a:lnTo>
                  <a:pt x="99327" y="356132"/>
                </a:lnTo>
                <a:lnTo>
                  <a:pt x="152460" y="302923"/>
                </a:lnTo>
                <a:lnTo>
                  <a:pt x="182819" y="277497"/>
                </a:lnTo>
                <a:lnTo>
                  <a:pt x="215597" y="252911"/>
                </a:lnTo>
                <a:lnTo>
                  <a:pt x="250713" y="229206"/>
                </a:lnTo>
                <a:lnTo>
                  <a:pt x="288083" y="206424"/>
                </a:lnTo>
                <a:lnTo>
                  <a:pt x="327625" y="184604"/>
                </a:lnTo>
                <a:lnTo>
                  <a:pt x="369259" y="163789"/>
                </a:lnTo>
                <a:lnTo>
                  <a:pt x="412900" y="144020"/>
                </a:lnTo>
                <a:lnTo>
                  <a:pt x="458467" y="125337"/>
                </a:lnTo>
                <a:lnTo>
                  <a:pt x="505879" y="107781"/>
                </a:lnTo>
                <a:lnTo>
                  <a:pt x="555051" y="91394"/>
                </a:lnTo>
                <a:lnTo>
                  <a:pt x="605904" y="76216"/>
                </a:lnTo>
                <a:lnTo>
                  <a:pt x="658354" y="62289"/>
                </a:lnTo>
                <a:lnTo>
                  <a:pt x="712318" y="49654"/>
                </a:lnTo>
                <a:lnTo>
                  <a:pt x="767716" y="38351"/>
                </a:lnTo>
                <a:lnTo>
                  <a:pt x="824465" y="28423"/>
                </a:lnTo>
                <a:lnTo>
                  <a:pt x="882482" y="19909"/>
                </a:lnTo>
                <a:lnTo>
                  <a:pt x="941685" y="12851"/>
                </a:lnTo>
                <a:lnTo>
                  <a:pt x="1001993" y="7290"/>
                </a:lnTo>
                <a:lnTo>
                  <a:pt x="1063323" y="3267"/>
                </a:lnTo>
                <a:lnTo>
                  <a:pt x="1125592" y="823"/>
                </a:lnTo>
                <a:lnTo>
                  <a:pt x="1188719" y="0"/>
                </a:lnTo>
                <a:lnTo>
                  <a:pt x="1251847" y="823"/>
                </a:lnTo>
                <a:lnTo>
                  <a:pt x="1314116" y="3267"/>
                </a:lnTo>
                <a:lnTo>
                  <a:pt x="1375446" y="7290"/>
                </a:lnTo>
                <a:lnTo>
                  <a:pt x="1435754" y="12851"/>
                </a:lnTo>
                <a:lnTo>
                  <a:pt x="1494957" y="19909"/>
                </a:lnTo>
                <a:lnTo>
                  <a:pt x="1552974" y="28423"/>
                </a:lnTo>
                <a:lnTo>
                  <a:pt x="1609723" y="38351"/>
                </a:lnTo>
                <a:lnTo>
                  <a:pt x="1665121" y="49654"/>
                </a:lnTo>
                <a:lnTo>
                  <a:pt x="1719085" y="62289"/>
                </a:lnTo>
                <a:lnTo>
                  <a:pt x="1771535" y="76216"/>
                </a:lnTo>
                <a:lnTo>
                  <a:pt x="1822388" y="91394"/>
                </a:lnTo>
                <a:lnTo>
                  <a:pt x="1871560" y="107781"/>
                </a:lnTo>
                <a:lnTo>
                  <a:pt x="1918972" y="125337"/>
                </a:lnTo>
                <a:lnTo>
                  <a:pt x="1964539" y="144020"/>
                </a:lnTo>
                <a:lnTo>
                  <a:pt x="2008180" y="163789"/>
                </a:lnTo>
                <a:lnTo>
                  <a:pt x="2049814" y="184604"/>
                </a:lnTo>
                <a:lnTo>
                  <a:pt x="2089356" y="206424"/>
                </a:lnTo>
                <a:lnTo>
                  <a:pt x="2126726" y="229206"/>
                </a:lnTo>
                <a:lnTo>
                  <a:pt x="2161842" y="252911"/>
                </a:lnTo>
                <a:lnTo>
                  <a:pt x="2194620" y="277497"/>
                </a:lnTo>
                <a:lnTo>
                  <a:pt x="2224979" y="302923"/>
                </a:lnTo>
                <a:lnTo>
                  <a:pt x="2252837" y="329149"/>
                </a:lnTo>
                <a:lnTo>
                  <a:pt x="2300721" y="383832"/>
                </a:lnTo>
                <a:lnTo>
                  <a:pt x="2337612" y="441219"/>
                </a:lnTo>
                <a:lnTo>
                  <a:pt x="2362855" y="500981"/>
                </a:lnTo>
                <a:lnTo>
                  <a:pt x="2375792" y="562790"/>
                </a:lnTo>
                <a:lnTo>
                  <a:pt x="2377439" y="594360"/>
                </a:lnTo>
                <a:lnTo>
                  <a:pt x="2375792" y="625929"/>
                </a:lnTo>
                <a:lnTo>
                  <a:pt x="2362855" y="687738"/>
                </a:lnTo>
                <a:lnTo>
                  <a:pt x="2337612" y="747500"/>
                </a:lnTo>
                <a:lnTo>
                  <a:pt x="2300721" y="804887"/>
                </a:lnTo>
                <a:lnTo>
                  <a:pt x="2252837" y="859570"/>
                </a:lnTo>
                <a:lnTo>
                  <a:pt x="2224979" y="885796"/>
                </a:lnTo>
                <a:lnTo>
                  <a:pt x="2194620" y="911222"/>
                </a:lnTo>
                <a:lnTo>
                  <a:pt x="2161842" y="935808"/>
                </a:lnTo>
                <a:lnTo>
                  <a:pt x="2126726" y="959513"/>
                </a:lnTo>
                <a:lnTo>
                  <a:pt x="2089356" y="982295"/>
                </a:lnTo>
                <a:lnTo>
                  <a:pt x="2049814" y="1004115"/>
                </a:lnTo>
                <a:lnTo>
                  <a:pt x="2008180" y="1024930"/>
                </a:lnTo>
                <a:lnTo>
                  <a:pt x="1964539" y="1044699"/>
                </a:lnTo>
                <a:lnTo>
                  <a:pt x="1918972" y="1063382"/>
                </a:lnTo>
                <a:lnTo>
                  <a:pt x="1871560" y="1080938"/>
                </a:lnTo>
                <a:lnTo>
                  <a:pt x="1822388" y="1097325"/>
                </a:lnTo>
                <a:lnTo>
                  <a:pt x="1771535" y="1112503"/>
                </a:lnTo>
                <a:lnTo>
                  <a:pt x="1719085" y="1126430"/>
                </a:lnTo>
                <a:lnTo>
                  <a:pt x="1665121" y="1139065"/>
                </a:lnTo>
                <a:lnTo>
                  <a:pt x="1609723" y="1150368"/>
                </a:lnTo>
                <a:lnTo>
                  <a:pt x="1552974" y="1160296"/>
                </a:lnTo>
                <a:lnTo>
                  <a:pt x="1494957" y="1168810"/>
                </a:lnTo>
                <a:lnTo>
                  <a:pt x="1435754" y="1175868"/>
                </a:lnTo>
                <a:lnTo>
                  <a:pt x="1375446" y="1181429"/>
                </a:lnTo>
                <a:lnTo>
                  <a:pt x="1314116" y="1185452"/>
                </a:lnTo>
                <a:lnTo>
                  <a:pt x="1251847" y="1187896"/>
                </a:lnTo>
                <a:lnTo>
                  <a:pt x="1188719" y="1188720"/>
                </a:lnTo>
                <a:lnTo>
                  <a:pt x="1125592" y="1187896"/>
                </a:lnTo>
                <a:lnTo>
                  <a:pt x="1063323" y="1185452"/>
                </a:lnTo>
                <a:lnTo>
                  <a:pt x="1001993" y="1181429"/>
                </a:lnTo>
                <a:lnTo>
                  <a:pt x="941685" y="1175868"/>
                </a:lnTo>
                <a:lnTo>
                  <a:pt x="882482" y="1168810"/>
                </a:lnTo>
                <a:lnTo>
                  <a:pt x="824465" y="1160296"/>
                </a:lnTo>
                <a:lnTo>
                  <a:pt x="767716" y="1150368"/>
                </a:lnTo>
                <a:lnTo>
                  <a:pt x="712318" y="1139065"/>
                </a:lnTo>
                <a:lnTo>
                  <a:pt x="658354" y="1126430"/>
                </a:lnTo>
                <a:lnTo>
                  <a:pt x="605904" y="1112503"/>
                </a:lnTo>
                <a:lnTo>
                  <a:pt x="555051" y="1097325"/>
                </a:lnTo>
                <a:lnTo>
                  <a:pt x="505879" y="1080938"/>
                </a:lnTo>
                <a:lnTo>
                  <a:pt x="458467" y="1063382"/>
                </a:lnTo>
                <a:lnTo>
                  <a:pt x="412900" y="1044699"/>
                </a:lnTo>
                <a:lnTo>
                  <a:pt x="369259" y="1024930"/>
                </a:lnTo>
                <a:lnTo>
                  <a:pt x="327625" y="1004115"/>
                </a:lnTo>
                <a:lnTo>
                  <a:pt x="288083" y="982295"/>
                </a:lnTo>
                <a:lnTo>
                  <a:pt x="250713" y="959513"/>
                </a:lnTo>
                <a:lnTo>
                  <a:pt x="215597" y="935808"/>
                </a:lnTo>
                <a:lnTo>
                  <a:pt x="182819" y="911222"/>
                </a:lnTo>
                <a:lnTo>
                  <a:pt x="152460" y="885796"/>
                </a:lnTo>
                <a:lnTo>
                  <a:pt x="124602" y="859570"/>
                </a:lnTo>
                <a:lnTo>
                  <a:pt x="76718" y="804887"/>
                </a:lnTo>
                <a:lnTo>
                  <a:pt x="39827" y="747500"/>
                </a:lnTo>
                <a:lnTo>
                  <a:pt x="14584" y="687738"/>
                </a:lnTo>
                <a:lnTo>
                  <a:pt x="1647" y="625929"/>
                </a:lnTo>
                <a:lnTo>
                  <a:pt x="0" y="594360"/>
                </a:lnTo>
                <a:close/>
              </a:path>
            </a:pathLst>
          </a:custGeom>
          <a:ln w="24384">
            <a:solidFill>
              <a:srgbClr val="000000"/>
            </a:solidFill>
          </a:ln>
        </p:spPr>
        <p:txBody>
          <a:bodyPr wrap="square" lIns="0" tIns="0" rIns="0" bIns="0" rtlCol="0"/>
          <a:lstStyle/>
          <a:p>
            <a:endParaRPr/>
          </a:p>
        </p:txBody>
      </p:sp>
      <p:sp>
        <p:nvSpPr>
          <p:cNvPr id="5" name="object 5"/>
          <p:cNvSpPr txBox="1"/>
          <p:nvPr/>
        </p:nvSpPr>
        <p:spPr>
          <a:xfrm>
            <a:off x="8866378" y="3636645"/>
            <a:ext cx="995044" cy="421640"/>
          </a:xfrm>
          <a:prstGeom prst="rect">
            <a:avLst/>
          </a:prstGeom>
        </p:spPr>
        <p:txBody>
          <a:bodyPr vert="horz" wrap="square" lIns="0" tIns="12065" rIns="0" bIns="0" rtlCol="0">
            <a:spAutoFit/>
          </a:bodyPr>
          <a:lstStyle/>
          <a:p>
            <a:pPr marL="265430" marR="5080" indent="-253365">
              <a:lnSpc>
                <a:spcPct val="100000"/>
              </a:lnSpc>
              <a:spcBef>
                <a:spcPts val="95"/>
              </a:spcBef>
            </a:pPr>
            <a:r>
              <a:rPr sz="1300" spc="-5" dirty="0">
                <a:latin typeface="Arial"/>
                <a:cs typeface="Arial"/>
              </a:rPr>
              <a:t>Co</a:t>
            </a:r>
            <a:r>
              <a:rPr sz="1300" spc="-30" dirty="0">
                <a:latin typeface="Arial"/>
                <a:cs typeface="Arial"/>
              </a:rPr>
              <a:t>n</a:t>
            </a:r>
            <a:r>
              <a:rPr sz="1300" spc="-5" dirty="0">
                <a:latin typeface="Arial"/>
                <a:cs typeface="Arial"/>
              </a:rPr>
              <a:t>servat</a:t>
            </a:r>
            <a:r>
              <a:rPr sz="1300" spc="15" dirty="0">
                <a:latin typeface="Arial"/>
                <a:cs typeface="Arial"/>
              </a:rPr>
              <a:t>i</a:t>
            </a:r>
            <a:r>
              <a:rPr sz="1300" spc="-5" dirty="0">
                <a:latin typeface="Arial"/>
                <a:cs typeface="Arial"/>
              </a:rPr>
              <a:t>on  </a:t>
            </a:r>
            <a:r>
              <a:rPr sz="1300" spc="-30" dirty="0">
                <a:latin typeface="Arial"/>
                <a:cs typeface="Arial"/>
              </a:rPr>
              <a:t>Target</a:t>
            </a:r>
            <a:endParaRPr sz="1300">
              <a:latin typeface="Arial"/>
              <a:cs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69007" y="1588008"/>
            <a:ext cx="9028176" cy="5145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1430" rIns="0" bIns="0" rtlCol="0">
            <a:spAutoFit/>
          </a:bodyPr>
          <a:lstStyle/>
          <a:p>
            <a:pPr marL="20955">
              <a:lnSpc>
                <a:spcPct val="100000"/>
              </a:lnSpc>
              <a:spcBef>
                <a:spcPts val="90"/>
              </a:spcBef>
            </a:pPr>
            <a:r>
              <a:rPr spc="-10" dirty="0"/>
              <a:t>Common </a:t>
            </a:r>
            <a:r>
              <a:rPr spc="-5" dirty="0"/>
              <a:t>Approach </a:t>
            </a:r>
            <a:r>
              <a:rPr spc="-10" dirty="0"/>
              <a:t>to</a:t>
            </a:r>
            <a:r>
              <a:rPr spc="85" dirty="0"/>
              <a:t> </a:t>
            </a:r>
            <a:r>
              <a:rPr spc="-15" dirty="0"/>
              <a:t>Conservation</a:t>
            </a:r>
          </a:p>
        </p:txBody>
      </p:sp>
      <p:sp>
        <p:nvSpPr>
          <p:cNvPr id="4" name="object 4"/>
          <p:cNvSpPr txBox="1"/>
          <p:nvPr/>
        </p:nvSpPr>
        <p:spPr>
          <a:xfrm>
            <a:off x="8866378" y="3636645"/>
            <a:ext cx="995044" cy="421640"/>
          </a:xfrm>
          <a:prstGeom prst="rect">
            <a:avLst/>
          </a:prstGeom>
        </p:spPr>
        <p:txBody>
          <a:bodyPr vert="horz" wrap="square" lIns="0" tIns="12065" rIns="0" bIns="0" rtlCol="0">
            <a:spAutoFit/>
          </a:bodyPr>
          <a:lstStyle/>
          <a:p>
            <a:pPr marL="265430" marR="5080" indent="-253365">
              <a:lnSpc>
                <a:spcPct val="100000"/>
              </a:lnSpc>
              <a:spcBef>
                <a:spcPts val="95"/>
              </a:spcBef>
            </a:pPr>
            <a:r>
              <a:rPr sz="1300" spc="-5" dirty="0">
                <a:latin typeface="Arial"/>
                <a:cs typeface="Arial"/>
              </a:rPr>
              <a:t>Co</a:t>
            </a:r>
            <a:r>
              <a:rPr sz="1300" spc="-30" dirty="0">
                <a:latin typeface="Arial"/>
                <a:cs typeface="Arial"/>
              </a:rPr>
              <a:t>n</a:t>
            </a:r>
            <a:r>
              <a:rPr sz="1300" spc="-5" dirty="0">
                <a:latin typeface="Arial"/>
                <a:cs typeface="Arial"/>
              </a:rPr>
              <a:t>servat</a:t>
            </a:r>
            <a:r>
              <a:rPr sz="1300" spc="15" dirty="0">
                <a:latin typeface="Arial"/>
                <a:cs typeface="Arial"/>
              </a:rPr>
              <a:t>i</a:t>
            </a:r>
            <a:r>
              <a:rPr sz="1300" spc="-5" dirty="0">
                <a:latin typeface="Arial"/>
                <a:cs typeface="Arial"/>
              </a:rPr>
              <a:t>on  </a:t>
            </a:r>
            <a:r>
              <a:rPr sz="1300" spc="-30" dirty="0">
                <a:latin typeface="Arial"/>
                <a:cs typeface="Arial"/>
              </a:rPr>
              <a:t>Target</a:t>
            </a:r>
            <a:endParaRPr sz="1300">
              <a:latin typeface="Arial"/>
              <a:cs typeface="Arial"/>
            </a:endParaRPr>
          </a:p>
        </p:txBody>
      </p:sp>
      <p:sp>
        <p:nvSpPr>
          <p:cNvPr id="5" name="object 5"/>
          <p:cNvSpPr txBox="1"/>
          <p:nvPr/>
        </p:nvSpPr>
        <p:spPr>
          <a:xfrm>
            <a:off x="3583940" y="3712845"/>
            <a:ext cx="638175" cy="223520"/>
          </a:xfrm>
          <a:prstGeom prst="rect">
            <a:avLst/>
          </a:prstGeom>
        </p:spPr>
        <p:txBody>
          <a:bodyPr vert="horz" wrap="square" lIns="0" tIns="12065" rIns="0" bIns="0" rtlCol="0">
            <a:spAutoFit/>
          </a:bodyPr>
          <a:lstStyle/>
          <a:p>
            <a:pPr marL="12700">
              <a:lnSpc>
                <a:spcPct val="100000"/>
              </a:lnSpc>
              <a:spcBef>
                <a:spcPts val="95"/>
              </a:spcBef>
            </a:pPr>
            <a:r>
              <a:rPr sz="1300" spc="-10" dirty="0">
                <a:latin typeface="Arial"/>
                <a:cs typeface="Arial"/>
              </a:rPr>
              <a:t>Strategy</a:t>
            </a:r>
            <a:endParaRPr sz="1300">
              <a:latin typeface="Arial"/>
              <a:cs typeface="Arial"/>
            </a:endParaRPr>
          </a:p>
        </p:txBody>
      </p:sp>
      <p:sp>
        <p:nvSpPr>
          <p:cNvPr id="6" name="object 6"/>
          <p:cNvSpPr txBox="1"/>
          <p:nvPr/>
        </p:nvSpPr>
        <p:spPr>
          <a:xfrm>
            <a:off x="5103367" y="2190445"/>
            <a:ext cx="2420620" cy="391795"/>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292934"/>
                </a:solidFill>
                <a:latin typeface="Arial"/>
                <a:cs typeface="Arial"/>
              </a:rPr>
              <a:t>CONSERVATION</a:t>
            </a:r>
            <a:endParaRPr sz="2400">
              <a:latin typeface="Arial"/>
              <a:cs typeface="Arial"/>
            </a:endParaRPr>
          </a:p>
        </p:txBody>
      </p:sp>
      <p:sp>
        <p:nvSpPr>
          <p:cNvPr id="7" name="object 7"/>
          <p:cNvSpPr txBox="1"/>
          <p:nvPr/>
        </p:nvSpPr>
        <p:spPr>
          <a:xfrm>
            <a:off x="5570346" y="4826330"/>
            <a:ext cx="1483995"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92934"/>
                </a:solidFill>
                <a:latin typeface="Arial"/>
                <a:cs typeface="Arial"/>
              </a:rPr>
              <a:t>CON</a:t>
            </a:r>
            <a:r>
              <a:rPr sz="2400" spc="15" dirty="0">
                <a:solidFill>
                  <a:srgbClr val="292934"/>
                </a:solidFill>
                <a:latin typeface="Arial"/>
                <a:cs typeface="Arial"/>
              </a:rPr>
              <a:t>T</a:t>
            </a:r>
            <a:r>
              <a:rPr sz="2400" dirty="0">
                <a:solidFill>
                  <a:srgbClr val="292934"/>
                </a:solidFill>
                <a:latin typeface="Arial"/>
                <a:cs typeface="Arial"/>
              </a:rPr>
              <a:t>E</a:t>
            </a:r>
            <a:r>
              <a:rPr sz="2400" spc="-20" dirty="0">
                <a:solidFill>
                  <a:srgbClr val="292934"/>
                </a:solidFill>
                <a:latin typeface="Arial"/>
                <a:cs typeface="Arial"/>
              </a:rPr>
              <a:t>X</a:t>
            </a:r>
            <a:r>
              <a:rPr sz="2400" dirty="0">
                <a:solidFill>
                  <a:srgbClr val="292934"/>
                </a:solidFill>
                <a:latin typeface="Arial"/>
                <a:cs typeface="Arial"/>
              </a:rPr>
              <a:t>T</a:t>
            </a:r>
            <a:endParaRPr sz="2400">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69007" y="1588008"/>
            <a:ext cx="9028176" cy="5145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1430" rIns="0" bIns="0" rtlCol="0">
            <a:spAutoFit/>
          </a:bodyPr>
          <a:lstStyle/>
          <a:p>
            <a:pPr marL="20955">
              <a:lnSpc>
                <a:spcPct val="100000"/>
              </a:lnSpc>
              <a:spcBef>
                <a:spcPts val="90"/>
              </a:spcBef>
            </a:pPr>
            <a:r>
              <a:rPr spc="-10" dirty="0"/>
              <a:t>Common </a:t>
            </a:r>
            <a:r>
              <a:rPr spc="-5" dirty="0"/>
              <a:t>Approach </a:t>
            </a:r>
            <a:r>
              <a:rPr spc="-10" dirty="0"/>
              <a:t>to</a:t>
            </a:r>
            <a:r>
              <a:rPr spc="85" dirty="0"/>
              <a:t> </a:t>
            </a:r>
            <a:r>
              <a:rPr spc="-15" dirty="0"/>
              <a:t>Conservation</a:t>
            </a:r>
          </a:p>
        </p:txBody>
      </p:sp>
      <p:sp>
        <p:nvSpPr>
          <p:cNvPr id="4" name="object 4"/>
          <p:cNvSpPr txBox="1"/>
          <p:nvPr/>
        </p:nvSpPr>
        <p:spPr>
          <a:xfrm>
            <a:off x="8873997" y="3603116"/>
            <a:ext cx="1162050" cy="484505"/>
          </a:xfrm>
          <a:prstGeom prst="rect">
            <a:avLst/>
          </a:prstGeom>
        </p:spPr>
        <p:txBody>
          <a:bodyPr vert="horz" wrap="square" lIns="0" tIns="13970" rIns="0" bIns="0" rtlCol="0">
            <a:spAutoFit/>
          </a:bodyPr>
          <a:lstStyle/>
          <a:p>
            <a:pPr marL="311150" marR="5080" indent="-299085">
              <a:lnSpc>
                <a:spcPct val="100000"/>
              </a:lnSpc>
              <a:spcBef>
                <a:spcPts val="110"/>
              </a:spcBef>
            </a:pPr>
            <a:r>
              <a:rPr sz="1500" spc="-5" dirty="0">
                <a:latin typeface="Arial"/>
                <a:cs typeface="Arial"/>
              </a:rPr>
              <a:t>C</a:t>
            </a:r>
            <a:r>
              <a:rPr sz="1500" spc="5" dirty="0">
                <a:latin typeface="Arial"/>
                <a:cs typeface="Arial"/>
              </a:rPr>
              <a:t>on</a:t>
            </a:r>
            <a:r>
              <a:rPr sz="1500" spc="20" dirty="0">
                <a:latin typeface="Arial"/>
                <a:cs typeface="Arial"/>
              </a:rPr>
              <a:t>s</a:t>
            </a:r>
            <a:r>
              <a:rPr sz="1500" spc="5" dirty="0">
                <a:latin typeface="Arial"/>
                <a:cs typeface="Arial"/>
              </a:rPr>
              <a:t>er</a:t>
            </a:r>
            <a:r>
              <a:rPr sz="1500" spc="40" dirty="0">
                <a:latin typeface="Arial"/>
                <a:cs typeface="Arial"/>
              </a:rPr>
              <a:t>v</a:t>
            </a:r>
            <a:r>
              <a:rPr sz="1500" spc="5" dirty="0">
                <a:latin typeface="Arial"/>
                <a:cs typeface="Arial"/>
              </a:rPr>
              <a:t>a</a:t>
            </a:r>
            <a:r>
              <a:rPr sz="1500" spc="-10" dirty="0">
                <a:latin typeface="Arial"/>
                <a:cs typeface="Arial"/>
              </a:rPr>
              <a:t>t</a:t>
            </a:r>
            <a:r>
              <a:rPr sz="1500" dirty="0">
                <a:latin typeface="Arial"/>
                <a:cs typeface="Arial"/>
              </a:rPr>
              <a:t>ion  </a:t>
            </a:r>
            <a:r>
              <a:rPr sz="1500" spc="-25" dirty="0">
                <a:latin typeface="Arial"/>
                <a:cs typeface="Arial"/>
              </a:rPr>
              <a:t>Target</a:t>
            </a:r>
            <a:endParaRPr sz="1500">
              <a:latin typeface="Arial"/>
              <a:cs typeface="Arial"/>
            </a:endParaRPr>
          </a:p>
        </p:txBody>
      </p:sp>
      <p:sp>
        <p:nvSpPr>
          <p:cNvPr id="5" name="object 5"/>
          <p:cNvSpPr txBox="1"/>
          <p:nvPr/>
        </p:nvSpPr>
        <p:spPr>
          <a:xfrm>
            <a:off x="3532123" y="3694557"/>
            <a:ext cx="743585" cy="255904"/>
          </a:xfrm>
          <a:prstGeom prst="rect">
            <a:avLst/>
          </a:prstGeom>
        </p:spPr>
        <p:txBody>
          <a:bodyPr vert="horz" wrap="square" lIns="0" tIns="13970" rIns="0" bIns="0" rtlCol="0">
            <a:spAutoFit/>
          </a:bodyPr>
          <a:lstStyle/>
          <a:p>
            <a:pPr marL="12700">
              <a:lnSpc>
                <a:spcPct val="100000"/>
              </a:lnSpc>
              <a:spcBef>
                <a:spcPts val="110"/>
              </a:spcBef>
            </a:pPr>
            <a:r>
              <a:rPr sz="1500" spc="5" dirty="0">
                <a:latin typeface="Arial"/>
                <a:cs typeface="Arial"/>
              </a:rPr>
              <a:t>Stra</a:t>
            </a:r>
            <a:r>
              <a:rPr sz="1500" spc="10" dirty="0">
                <a:latin typeface="Arial"/>
                <a:cs typeface="Arial"/>
              </a:rPr>
              <a:t>t</a:t>
            </a:r>
            <a:r>
              <a:rPr sz="1500" spc="5" dirty="0">
                <a:latin typeface="Arial"/>
                <a:cs typeface="Arial"/>
              </a:rPr>
              <a:t>egy</a:t>
            </a:r>
            <a:endParaRPr sz="1500">
              <a:latin typeface="Arial"/>
              <a:cs typeface="Arial"/>
            </a:endParaRPr>
          </a:p>
        </p:txBody>
      </p:sp>
      <p:sp>
        <p:nvSpPr>
          <p:cNvPr id="6" name="object 6"/>
          <p:cNvSpPr txBox="1"/>
          <p:nvPr/>
        </p:nvSpPr>
        <p:spPr>
          <a:xfrm>
            <a:off x="6214998" y="3694557"/>
            <a:ext cx="132715" cy="255904"/>
          </a:xfrm>
          <a:prstGeom prst="rect">
            <a:avLst/>
          </a:prstGeom>
        </p:spPr>
        <p:txBody>
          <a:bodyPr vert="horz" wrap="square" lIns="0" tIns="13970" rIns="0" bIns="0" rtlCol="0">
            <a:spAutoFit/>
          </a:bodyPr>
          <a:lstStyle/>
          <a:p>
            <a:pPr marL="12700">
              <a:lnSpc>
                <a:spcPct val="100000"/>
              </a:lnSpc>
              <a:spcBef>
                <a:spcPts val="110"/>
              </a:spcBef>
            </a:pPr>
            <a:r>
              <a:rPr sz="1500" spc="5" dirty="0">
                <a:latin typeface="Arial"/>
                <a:cs typeface="Arial"/>
              </a:rPr>
              <a:t>?</a:t>
            </a:r>
            <a:endParaRPr sz="1500">
              <a:latin typeface="Arial"/>
              <a:cs typeface="Arial"/>
            </a:endParaRPr>
          </a:p>
        </p:txBody>
      </p:sp>
      <p:sp>
        <p:nvSpPr>
          <p:cNvPr id="7" name="object 7"/>
          <p:cNvSpPr txBox="1"/>
          <p:nvPr/>
        </p:nvSpPr>
        <p:spPr>
          <a:xfrm>
            <a:off x="5103367" y="2190445"/>
            <a:ext cx="2420620" cy="391795"/>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292934"/>
                </a:solidFill>
                <a:latin typeface="Arial"/>
                <a:cs typeface="Arial"/>
              </a:rPr>
              <a:t>CONSERVATION</a:t>
            </a:r>
            <a:endParaRPr sz="2400">
              <a:latin typeface="Arial"/>
              <a:cs typeface="Arial"/>
            </a:endParaRPr>
          </a:p>
        </p:txBody>
      </p:sp>
      <p:sp>
        <p:nvSpPr>
          <p:cNvPr id="8" name="object 8"/>
          <p:cNvSpPr txBox="1"/>
          <p:nvPr/>
        </p:nvSpPr>
        <p:spPr>
          <a:xfrm>
            <a:off x="5570346" y="4826330"/>
            <a:ext cx="1483995"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92934"/>
                </a:solidFill>
                <a:latin typeface="Arial"/>
                <a:cs typeface="Arial"/>
              </a:rPr>
              <a:t>CON</a:t>
            </a:r>
            <a:r>
              <a:rPr sz="2400" spc="15" dirty="0">
                <a:solidFill>
                  <a:srgbClr val="292934"/>
                </a:solidFill>
                <a:latin typeface="Arial"/>
                <a:cs typeface="Arial"/>
              </a:rPr>
              <a:t>T</a:t>
            </a:r>
            <a:r>
              <a:rPr sz="2400" dirty="0">
                <a:solidFill>
                  <a:srgbClr val="292934"/>
                </a:solidFill>
                <a:latin typeface="Arial"/>
                <a:cs typeface="Arial"/>
              </a:rPr>
              <a:t>E</a:t>
            </a:r>
            <a:r>
              <a:rPr sz="2400" spc="-20" dirty="0">
                <a:solidFill>
                  <a:srgbClr val="292934"/>
                </a:solidFill>
                <a:latin typeface="Arial"/>
                <a:cs typeface="Arial"/>
              </a:rPr>
              <a:t>X</a:t>
            </a:r>
            <a:r>
              <a:rPr sz="2400" dirty="0">
                <a:solidFill>
                  <a:srgbClr val="292934"/>
                </a:solidFill>
                <a:latin typeface="Arial"/>
                <a:cs typeface="Arial"/>
              </a:rPr>
              <a:t>T</a:t>
            </a:r>
            <a:endParaRPr sz="2400">
              <a:latin typeface="Aria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274" y="634949"/>
            <a:ext cx="8095615" cy="512445"/>
          </a:xfrm>
          <a:prstGeom prst="rect">
            <a:avLst/>
          </a:prstGeom>
        </p:spPr>
        <p:txBody>
          <a:bodyPr vert="horz" wrap="square" lIns="0" tIns="12065" rIns="0" bIns="0" rtlCol="0">
            <a:spAutoFit/>
          </a:bodyPr>
          <a:lstStyle/>
          <a:p>
            <a:pPr marL="12700">
              <a:lnSpc>
                <a:spcPct val="100000"/>
              </a:lnSpc>
              <a:spcBef>
                <a:spcPts val="95"/>
              </a:spcBef>
            </a:pPr>
            <a:r>
              <a:rPr spc="-10" dirty="0"/>
              <a:t>HD </a:t>
            </a:r>
            <a:r>
              <a:rPr spc="-5" dirty="0"/>
              <a:t>and </a:t>
            </a:r>
            <a:r>
              <a:rPr spc="-15" dirty="0"/>
              <a:t>Planning </a:t>
            </a:r>
            <a:r>
              <a:rPr spc="-5" dirty="0"/>
              <a:t>Monarch</a:t>
            </a:r>
            <a:r>
              <a:rPr spc="135" dirty="0"/>
              <a:t> </a:t>
            </a:r>
            <a:r>
              <a:rPr spc="-20" dirty="0"/>
              <a:t>Conservation</a:t>
            </a:r>
          </a:p>
        </p:txBody>
      </p:sp>
      <p:sp>
        <p:nvSpPr>
          <p:cNvPr id="3" name="object 3"/>
          <p:cNvSpPr txBox="1"/>
          <p:nvPr/>
        </p:nvSpPr>
        <p:spPr>
          <a:xfrm>
            <a:off x="5354828" y="1734388"/>
            <a:ext cx="6287135" cy="4385310"/>
          </a:xfrm>
          <a:prstGeom prst="rect">
            <a:avLst/>
          </a:prstGeom>
        </p:spPr>
        <p:txBody>
          <a:bodyPr vert="horz" wrap="square" lIns="0" tIns="12065" rIns="0" bIns="0" rtlCol="0">
            <a:spAutoFit/>
          </a:bodyPr>
          <a:lstStyle/>
          <a:p>
            <a:pPr marL="299085" marR="5080" indent="-287020">
              <a:lnSpc>
                <a:spcPct val="100000"/>
              </a:lnSpc>
              <a:spcBef>
                <a:spcPts val="95"/>
              </a:spcBef>
              <a:buFont typeface="Arial"/>
              <a:buChar char="•"/>
              <a:tabLst>
                <a:tab pos="299085" algn="l"/>
                <a:tab pos="299720" algn="l"/>
              </a:tabLst>
            </a:pPr>
            <a:r>
              <a:rPr sz="2600" spc="-10" dirty="0">
                <a:latin typeface="Calibri"/>
                <a:cs typeface="Calibri"/>
              </a:rPr>
              <a:t>What are the </a:t>
            </a:r>
            <a:r>
              <a:rPr sz="2600" spc="-5" dirty="0">
                <a:latin typeface="Calibri"/>
                <a:cs typeface="Calibri"/>
              </a:rPr>
              <a:t>social </a:t>
            </a:r>
            <a:r>
              <a:rPr sz="2600" spc="-15" dirty="0">
                <a:latin typeface="Calibri"/>
                <a:cs typeface="Calibri"/>
              </a:rPr>
              <a:t>drivers </a:t>
            </a:r>
            <a:r>
              <a:rPr sz="2600" spc="-5" dirty="0">
                <a:latin typeface="Calibri"/>
                <a:cs typeface="Calibri"/>
              </a:rPr>
              <a:t>within the </a:t>
            </a:r>
            <a:r>
              <a:rPr sz="2600" dirty="0">
                <a:latin typeface="Calibri"/>
                <a:cs typeface="Calibri"/>
              </a:rPr>
              <a:t>socio-  </a:t>
            </a:r>
            <a:r>
              <a:rPr sz="2600" spc="-10" dirty="0">
                <a:latin typeface="Calibri"/>
                <a:cs typeface="Calibri"/>
              </a:rPr>
              <a:t>ecological </a:t>
            </a:r>
            <a:r>
              <a:rPr sz="2600" spc="-25" dirty="0">
                <a:latin typeface="Calibri"/>
                <a:cs typeface="Calibri"/>
              </a:rPr>
              <a:t>context </a:t>
            </a:r>
            <a:r>
              <a:rPr sz="2600" spc="-5" dirty="0">
                <a:latin typeface="Calibri"/>
                <a:cs typeface="Calibri"/>
              </a:rPr>
              <a:t>of </a:t>
            </a:r>
            <a:r>
              <a:rPr sz="2600" spc="-15" dirty="0">
                <a:latin typeface="Calibri"/>
                <a:cs typeface="Calibri"/>
              </a:rPr>
              <a:t>monarch</a:t>
            </a:r>
            <a:r>
              <a:rPr sz="2600" spc="80" dirty="0">
                <a:latin typeface="Calibri"/>
                <a:cs typeface="Calibri"/>
              </a:rPr>
              <a:t> </a:t>
            </a:r>
            <a:r>
              <a:rPr sz="2600" spc="-10" dirty="0">
                <a:latin typeface="Calibri"/>
                <a:cs typeface="Calibri"/>
              </a:rPr>
              <a:t>conservation?</a:t>
            </a:r>
            <a:endParaRPr sz="2600">
              <a:latin typeface="Calibri"/>
              <a:cs typeface="Calibri"/>
            </a:endParaRPr>
          </a:p>
          <a:p>
            <a:pPr marL="299085" indent="-287020">
              <a:lnSpc>
                <a:spcPct val="100000"/>
              </a:lnSpc>
              <a:spcBef>
                <a:spcPts val="625"/>
              </a:spcBef>
              <a:buFont typeface="Arial"/>
              <a:buChar char="•"/>
              <a:tabLst>
                <a:tab pos="299085" algn="l"/>
                <a:tab pos="299720" algn="l"/>
              </a:tabLst>
            </a:pPr>
            <a:r>
              <a:rPr sz="2600" spc="-10" dirty="0">
                <a:latin typeface="Calibri"/>
                <a:cs typeface="Calibri"/>
              </a:rPr>
              <a:t>Who are the </a:t>
            </a:r>
            <a:r>
              <a:rPr sz="2600" spc="-15" dirty="0">
                <a:latin typeface="Calibri"/>
                <a:cs typeface="Calibri"/>
              </a:rPr>
              <a:t>related</a:t>
            </a:r>
            <a:r>
              <a:rPr sz="2600" spc="25" dirty="0">
                <a:latin typeface="Calibri"/>
                <a:cs typeface="Calibri"/>
              </a:rPr>
              <a:t> </a:t>
            </a:r>
            <a:r>
              <a:rPr sz="2600" spc="-20" dirty="0">
                <a:latin typeface="Calibri"/>
                <a:cs typeface="Calibri"/>
              </a:rPr>
              <a:t>stakeholders?</a:t>
            </a:r>
            <a:endParaRPr sz="2600">
              <a:latin typeface="Calibri"/>
              <a:cs typeface="Calibri"/>
            </a:endParaRPr>
          </a:p>
          <a:p>
            <a:pPr marL="299085" marR="520065" indent="-287020">
              <a:lnSpc>
                <a:spcPct val="100000"/>
              </a:lnSpc>
              <a:spcBef>
                <a:spcPts val="625"/>
              </a:spcBef>
              <a:buFont typeface="Arial"/>
              <a:buChar char="•"/>
              <a:tabLst>
                <a:tab pos="299085" algn="l"/>
                <a:tab pos="299720" algn="l"/>
              </a:tabLst>
            </a:pPr>
            <a:r>
              <a:rPr sz="2600" spc="-10" dirty="0">
                <a:latin typeface="Calibri"/>
                <a:cs typeface="Calibri"/>
              </a:rPr>
              <a:t>How are they </a:t>
            </a:r>
            <a:r>
              <a:rPr sz="2600" spc="-20" dirty="0">
                <a:latin typeface="Calibri"/>
                <a:cs typeface="Calibri"/>
              </a:rPr>
              <a:t>affected/do </a:t>
            </a:r>
            <a:r>
              <a:rPr sz="2600" spc="-10" dirty="0">
                <a:latin typeface="Calibri"/>
                <a:cs typeface="Calibri"/>
              </a:rPr>
              <a:t>they </a:t>
            </a:r>
            <a:r>
              <a:rPr sz="2600" spc="-25" dirty="0">
                <a:latin typeface="Calibri"/>
                <a:cs typeface="Calibri"/>
              </a:rPr>
              <a:t>affect </a:t>
            </a:r>
            <a:r>
              <a:rPr sz="2600" spc="-5" dirty="0">
                <a:latin typeface="Calibri"/>
                <a:cs typeface="Calibri"/>
              </a:rPr>
              <a:t>the  issue?</a:t>
            </a:r>
            <a:endParaRPr sz="2600">
              <a:latin typeface="Calibri"/>
              <a:cs typeface="Calibri"/>
            </a:endParaRPr>
          </a:p>
          <a:p>
            <a:pPr marL="299085" marR="350520" indent="-287020">
              <a:lnSpc>
                <a:spcPct val="100000"/>
              </a:lnSpc>
              <a:spcBef>
                <a:spcPts val="630"/>
              </a:spcBef>
              <a:buFont typeface="Arial"/>
              <a:buChar char="•"/>
              <a:tabLst>
                <a:tab pos="299085" algn="l"/>
                <a:tab pos="299720" algn="l"/>
              </a:tabLst>
            </a:pPr>
            <a:r>
              <a:rPr sz="2600" spc="-10" dirty="0">
                <a:latin typeface="Calibri"/>
                <a:cs typeface="Calibri"/>
              </a:rPr>
              <a:t>What </a:t>
            </a:r>
            <a:r>
              <a:rPr sz="2600" spc="-5" dirty="0">
                <a:latin typeface="Calibri"/>
                <a:cs typeface="Calibri"/>
              </a:rPr>
              <a:t>is their current </a:t>
            </a:r>
            <a:r>
              <a:rPr sz="2600" spc="-10" dirty="0">
                <a:latin typeface="Calibri"/>
                <a:cs typeface="Calibri"/>
              </a:rPr>
              <a:t>knowledge, </a:t>
            </a:r>
            <a:r>
              <a:rPr sz="2600" spc="-15" dirty="0">
                <a:latin typeface="Calibri"/>
                <a:cs typeface="Calibri"/>
              </a:rPr>
              <a:t>attitude,  </a:t>
            </a:r>
            <a:r>
              <a:rPr sz="2600" spc="-10" dirty="0">
                <a:latin typeface="Calibri"/>
                <a:cs typeface="Calibri"/>
              </a:rPr>
              <a:t>behavior?</a:t>
            </a:r>
            <a:endParaRPr sz="2600">
              <a:latin typeface="Calibri"/>
              <a:cs typeface="Calibri"/>
            </a:endParaRPr>
          </a:p>
          <a:p>
            <a:pPr marL="299085" indent="-287020">
              <a:lnSpc>
                <a:spcPct val="100000"/>
              </a:lnSpc>
              <a:spcBef>
                <a:spcPts val="625"/>
              </a:spcBef>
              <a:buFont typeface="Arial"/>
              <a:buChar char="•"/>
              <a:tabLst>
                <a:tab pos="299085" algn="l"/>
                <a:tab pos="299720" algn="l"/>
              </a:tabLst>
            </a:pPr>
            <a:r>
              <a:rPr sz="2600" spc="-10" dirty="0">
                <a:latin typeface="Calibri"/>
                <a:cs typeface="Calibri"/>
              </a:rPr>
              <a:t>What are the desired social</a:t>
            </a:r>
            <a:r>
              <a:rPr sz="2600" spc="20" dirty="0">
                <a:latin typeface="Calibri"/>
                <a:cs typeface="Calibri"/>
              </a:rPr>
              <a:t> </a:t>
            </a:r>
            <a:r>
              <a:rPr sz="2600" spc="-15" dirty="0">
                <a:latin typeface="Calibri"/>
                <a:cs typeface="Calibri"/>
              </a:rPr>
              <a:t>outcomes?</a:t>
            </a:r>
            <a:endParaRPr sz="2600">
              <a:latin typeface="Calibri"/>
              <a:cs typeface="Calibri"/>
            </a:endParaRPr>
          </a:p>
          <a:p>
            <a:pPr marL="299085" marR="290830" indent="-287020">
              <a:lnSpc>
                <a:spcPct val="100000"/>
              </a:lnSpc>
              <a:spcBef>
                <a:spcPts val="625"/>
              </a:spcBef>
              <a:buFont typeface="Arial"/>
              <a:buChar char="•"/>
              <a:tabLst>
                <a:tab pos="299085" algn="l"/>
                <a:tab pos="299720" algn="l"/>
              </a:tabLst>
            </a:pPr>
            <a:r>
              <a:rPr sz="2600" spc="-15" dirty="0">
                <a:latin typeface="Calibri"/>
                <a:cs typeface="Calibri"/>
              </a:rPr>
              <a:t>Are </a:t>
            </a:r>
            <a:r>
              <a:rPr sz="2600" spc="-5" dirty="0">
                <a:latin typeface="Calibri"/>
                <a:cs typeface="Calibri"/>
              </a:rPr>
              <a:t>social </a:t>
            </a:r>
            <a:r>
              <a:rPr sz="2600" spc="-10" dirty="0">
                <a:latin typeface="Calibri"/>
                <a:cs typeface="Calibri"/>
              </a:rPr>
              <a:t>interventions </a:t>
            </a:r>
            <a:r>
              <a:rPr sz="2600" spc="-15" dirty="0">
                <a:latin typeface="Calibri"/>
                <a:cs typeface="Calibri"/>
              </a:rPr>
              <a:t>having </a:t>
            </a:r>
            <a:r>
              <a:rPr sz="2600" spc="-5" dirty="0">
                <a:latin typeface="Calibri"/>
                <a:cs typeface="Calibri"/>
              </a:rPr>
              <a:t>the </a:t>
            </a:r>
            <a:r>
              <a:rPr sz="2600" spc="-10" dirty="0">
                <a:latin typeface="Calibri"/>
                <a:cs typeface="Calibri"/>
              </a:rPr>
              <a:t>desired  </a:t>
            </a:r>
            <a:r>
              <a:rPr sz="2600" spc="-5" dirty="0">
                <a:latin typeface="Calibri"/>
                <a:cs typeface="Calibri"/>
              </a:rPr>
              <a:t>impacts?</a:t>
            </a:r>
            <a:endParaRPr sz="2600">
              <a:latin typeface="Calibri"/>
              <a:cs typeface="Calibri"/>
            </a:endParaRPr>
          </a:p>
        </p:txBody>
      </p:sp>
      <p:sp>
        <p:nvSpPr>
          <p:cNvPr id="4" name="object 4"/>
          <p:cNvSpPr/>
          <p:nvPr/>
        </p:nvSpPr>
        <p:spPr>
          <a:xfrm>
            <a:off x="835152" y="1722120"/>
            <a:ext cx="3938016" cy="44805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80963" y="165199"/>
            <a:ext cx="2669272" cy="160264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0808" y="439927"/>
            <a:ext cx="6168390" cy="512445"/>
          </a:xfrm>
          <a:prstGeom prst="rect">
            <a:avLst/>
          </a:prstGeom>
        </p:spPr>
        <p:txBody>
          <a:bodyPr vert="horz" wrap="square" lIns="0" tIns="11430" rIns="0" bIns="0" rtlCol="0">
            <a:spAutoFit/>
          </a:bodyPr>
          <a:lstStyle/>
          <a:p>
            <a:pPr marL="12700">
              <a:lnSpc>
                <a:spcPct val="100000"/>
              </a:lnSpc>
              <a:spcBef>
                <a:spcPts val="90"/>
              </a:spcBef>
            </a:pPr>
            <a:r>
              <a:rPr spc="-10" dirty="0"/>
              <a:t>Accountability &amp;</a:t>
            </a:r>
            <a:r>
              <a:rPr spc="75" dirty="0"/>
              <a:t> </a:t>
            </a:r>
            <a:r>
              <a:rPr spc="-40" dirty="0"/>
              <a:t>Transparency</a:t>
            </a:r>
          </a:p>
        </p:txBody>
      </p:sp>
      <p:sp>
        <p:nvSpPr>
          <p:cNvPr id="3" name="object 3"/>
          <p:cNvSpPr/>
          <p:nvPr/>
        </p:nvSpPr>
        <p:spPr>
          <a:xfrm>
            <a:off x="4118609" y="2749575"/>
            <a:ext cx="5133289" cy="247063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112767" y="2743707"/>
            <a:ext cx="5145405" cy="2482850"/>
          </a:xfrm>
          <a:custGeom>
            <a:avLst/>
            <a:gdLst/>
            <a:ahLst/>
            <a:cxnLst/>
            <a:rect l="l" t="t" r="r" b="b"/>
            <a:pathLst>
              <a:path w="5145405" h="2482850">
                <a:moveTo>
                  <a:pt x="318643" y="0"/>
                </a:moveTo>
                <a:lnTo>
                  <a:pt x="5145024" y="1292224"/>
                </a:lnTo>
                <a:lnTo>
                  <a:pt x="4826381" y="2482341"/>
                </a:lnTo>
                <a:lnTo>
                  <a:pt x="0" y="1190116"/>
                </a:lnTo>
                <a:lnTo>
                  <a:pt x="318643" y="0"/>
                </a:lnTo>
                <a:close/>
              </a:path>
            </a:pathLst>
          </a:custGeom>
          <a:ln w="9525">
            <a:solidFill>
              <a:srgbClr val="000000"/>
            </a:solidFill>
          </a:ln>
        </p:spPr>
        <p:txBody>
          <a:bodyPr wrap="square" lIns="0" tIns="0" rIns="0" bIns="0" rtlCol="0"/>
          <a:lstStyle/>
          <a:p>
            <a:endParaRPr/>
          </a:p>
        </p:txBody>
      </p:sp>
      <p:sp>
        <p:nvSpPr>
          <p:cNvPr id="5" name="object 5"/>
          <p:cNvSpPr/>
          <p:nvPr/>
        </p:nvSpPr>
        <p:spPr>
          <a:xfrm>
            <a:off x="2242527" y="1131836"/>
            <a:ext cx="5834925" cy="188987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370832" y="4599432"/>
            <a:ext cx="6254496" cy="167030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487231" y="2866732"/>
            <a:ext cx="2038413" cy="399126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649094" y="375645"/>
            <a:ext cx="2560547" cy="145442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644" y="587120"/>
            <a:ext cx="2786380" cy="512445"/>
          </a:xfrm>
          <a:prstGeom prst="rect">
            <a:avLst/>
          </a:prstGeom>
        </p:spPr>
        <p:txBody>
          <a:bodyPr vert="horz" wrap="square" lIns="0" tIns="11430" rIns="0" bIns="0" rtlCol="0">
            <a:spAutoFit/>
          </a:bodyPr>
          <a:lstStyle/>
          <a:p>
            <a:pPr marL="12700">
              <a:lnSpc>
                <a:spcPct val="100000"/>
              </a:lnSpc>
              <a:spcBef>
                <a:spcPts val="90"/>
              </a:spcBef>
            </a:pPr>
            <a:r>
              <a:rPr spc="-10" dirty="0"/>
              <a:t>Where is</a:t>
            </a:r>
            <a:r>
              <a:rPr spc="-40" dirty="0"/>
              <a:t> </a:t>
            </a:r>
            <a:r>
              <a:rPr spc="-15" dirty="0"/>
              <a:t>HD?</a:t>
            </a:r>
          </a:p>
        </p:txBody>
      </p:sp>
      <p:sp>
        <p:nvSpPr>
          <p:cNvPr id="3" name="object 3"/>
          <p:cNvSpPr/>
          <p:nvPr/>
        </p:nvSpPr>
        <p:spPr>
          <a:xfrm>
            <a:off x="5443728" y="914400"/>
            <a:ext cx="1426845" cy="929640"/>
          </a:xfrm>
          <a:custGeom>
            <a:avLst/>
            <a:gdLst/>
            <a:ahLst/>
            <a:cxnLst/>
            <a:rect l="l" t="t" r="r" b="b"/>
            <a:pathLst>
              <a:path w="1426845" h="929639">
                <a:moveTo>
                  <a:pt x="1271524" y="0"/>
                </a:moveTo>
                <a:lnTo>
                  <a:pt x="154939" y="0"/>
                </a:lnTo>
                <a:lnTo>
                  <a:pt x="105956" y="7896"/>
                </a:lnTo>
                <a:lnTo>
                  <a:pt x="63422" y="29886"/>
                </a:lnTo>
                <a:lnTo>
                  <a:pt x="29886" y="63422"/>
                </a:lnTo>
                <a:lnTo>
                  <a:pt x="7896" y="105956"/>
                </a:lnTo>
                <a:lnTo>
                  <a:pt x="0" y="154939"/>
                </a:lnTo>
                <a:lnTo>
                  <a:pt x="0" y="774700"/>
                </a:lnTo>
                <a:lnTo>
                  <a:pt x="7896" y="823683"/>
                </a:lnTo>
                <a:lnTo>
                  <a:pt x="29886" y="866217"/>
                </a:lnTo>
                <a:lnTo>
                  <a:pt x="63422" y="899753"/>
                </a:lnTo>
                <a:lnTo>
                  <a:pt x="105956" y="921743"/>
                </a:lnTo>
                <a:lnTo>
                  <a:pt x="154939" y="929639"/>
                </a:lnTo>
                <a:lnTo>
                  <a:pt x="1271524" y="929639"/>
                </a:lnTo>
                <a:lnTo>
                  <a:pt x="1320507" y="921743"/>
                </a:lnTo>
                <a:lnTo>
                  <a:pt x="1363041" y="899753"/>
                </a:lnTo>
                <a:lnTo>
                  <a:pt x="1396577" y="866217"/>
                </a:lnTo>
                <a:lnTo>
                  <a:pt x="1418567" y="823683"/>
                </a:lnTo>
                <a:lnTo>
                  <a:pt x="1426464" y="774700"/>
                </a:lnTo>
                <a:lnTo>
                  <a:pt x="1426464" y="154939"/>
                </a:lnTo>
                <a:lnTo>
                  <a:pt x="1418567" y="105956"/>
                </a:lnTo>
                <a:lnTo>
                  <a:pt x="1396577" y="63422"/>
                </a:lnTo>
                <a:lnTo>
                  <a:pt x="1363041" y="29886"/>
                </a:lnTo>
                <a:lnTo>
                  <a:pt x="1320507" y="7896"/>
                </a:lnTo>
                <a:lnTo>
                  <a:pt x="1271524" y="0"/>
                </a:lnTo>
                <a:close/>
              </a:path>
            </a:pathLst>
          </a:custGeom>
          <a:solidFill>
            <a:srgbClr val="4F81BC"/>
          </a:solidFill>
        </p:spPr>
        <p:txBody>
          <a:bodyPr wrap="square" lIns="0" tIns="0" rIns="0" bIns="0" rtlCol="0"/>
          <a:lstStyle/>
          <a:p>
            <a:endParaRPr/>
          </a:p>
        </p:txBody>
      </p:sp>
      <p:sp>
        <p:nvSpPr>
          <p:cNvPr id="4" name="object 4"/>
          <p:cNvSpPr/>
          <p:nvPr/>
        </p:nvSpPr>
        <p:spPr>
          <a:xfrm>
            <a:off x="5443728" y="914400"/>
            <a:ext cx="1426845" cy="929640"/>
          </a:xfrm>
          <a:custGeom>
            <a:avLst/>
            <a:gdLst/>
            <a:ahLst/>
            <a:cxnLst/>
            <a:rect l="l" t="t" r="r" b="b"/>
            <a:pathLst>
              <a:path w="1426845" h="929639">
                <a:moveTo>
                  <a:pt x="0" y="154939"/>
                </a:moveTo>
                <a:lnTo>
                  <a:pt x="7896" y="105956"/>
                </a:lnTo>
                <a:lnTo>
                  <a:pt x="29886" y="63422"/>
                </a:lnTo>
                <a:lnTo>
                  <a:pt x="63422" y="29886"/>
                </a:lnTo>
                <a:lnTo>
                  <a:pt x="105956" y="7896"/>
                </a:lnTo>
                <a:lnTo>
                  <a:pt x="154939" y="0"/>
                </a:lnTo>
                <a:lnTo>
                  <a:pt x="1271524" y="0"/>
                </a:lnTo>
                <a:lnTo>
                  <a:pt x="1320507" y="7896"/>
                </a:lnTo>
                <a:lnTo>
                  <a:pt x="1363041" y="29886"/>
                </a:lnTo>
                <a:lnTo>
                  <a:pt x="1396577" y="63422"/>
                </a:lnTo>
                <a:lnTo>
                  <a:pt x="1418567" y="105956"/>
                </a:lnTo>
                <a:lnTo>
                  <a:pt x="1426464" y="154939"/>
                </a:lnTo>
                <a:lnTo>
                  <a:pt x="1426464" y="774700"/>
                </a:lnTo>
                <a:lnTo>
                  <a:pt x="1418567" y="823683"/>
                </a:lnTo>
                <a:lnTo>
                  <a:pt x="1396577" y="866217"/>
                </a:lnTo>
                <a:lnTo>
                  <a:pt x="1363041" y="899753"/>
                </a:lnTo>
                <a:lnTo>
                  <a:pt x="1320507" y="921743"/>
                </a:lnTo>
                <a:lnTo>
                  <a:pt x="1271524" y="929639"/>
                </a:lnTo>
                <a:lnTo>
                  <a:pt x="154939" y="929639"/>
                </a:lnTo>
                <a:lnTo>
                  <a:pt x="105956" y="921743"/>
                </a:lnTo>
                <a:lnTo>
                  <a:pt x="63422" y="899753"/>
                </a:lnTo>
                <a:lnTo>
                  <a:pt x="29886" y="866217"/>
                </a:lnTo>
                <a:lnTo>
                  <a:pt x="7896" y="823683"/>
                </a:lnTo>
                <a:lnTo>
                  <a:pt x="0" y="774700"/>
                </a:lnTo>
                <a:lnTo>
                  <a:pt x="0" y="154939"/>
                </a:lnTo>
                <a:close/>
              </a:path>
            </a:pathLst>
          </a:custGeom>
          <a:ln w="24384">
            <a:solidFill>
              <a:srgbClr val="FFFFFF"/>
            </a:solidFill>
          </a:ln>
        </p:spPr>
        <p:txBody>
          <a:bodyPr wrap="square" lIns="0" tIns="0" rIns="0" bIns="0" rtlCol="0"/>
          <a:lstStyle/>
          <a:p>
            <a:endParaRPr/>
          </a:p>
        </p:txBody>
      </p:sp>
      <p:sp>
        <p:nvSpPr>
          <p:cNvPr id="5" name="object 5"/>
          <p:cNvSpPr txBox="1"/>
          <p:nvPr/>
        </p:nvSpPr>
        <p:spPr>
          <a:xfrm>
            <a:off x="5711190" y="1046225"/>
            <a:ext cx="894715" cy="610235"/>
          </a:xfrm>
          <a:prstGeom prst="rect">
            <a:avLst/>
          </a:prstGeom>
        </p:spPr>
        <p:txBody>
          <a:bodyPr vert="horz" wrap="square" lIns="0" tIns="41275" rIns="0" bIns="0" rtlCol="0">
            <a:spAutoFit/>
          </a:bodyPr>
          <a:lstStyle/>
          <a:p>
            <a:pPr marL="12700" marR="5080" indent="103505">
              <a:lnSpc>
                <a:spcPts val="2210"/>
              </a:lnSpc>
              <a:spcBef>
                <a:spcPts val="325"/>
              </a:spcBef>
            </a:pPr>
            <a:r>
              <a:rPr sz="2000" spc="-15" dirty="0">
                <a:solidFill>
                  <a:srgbClr val="FFFFFF"/>
                </a:solidFill>
                <a:latin typeface="Calibri"/>
                <a:cs typeface="Calibri"/>
              </a:rPr>
              <a:t>Assess  </a:t>
            </a:r>
            <a:r>
              <a:rPr sz="2000" spc="-5" dirty="0">
                <a:solidFill>
                  <a:srgbClr val="FFFFFF"/>
                </a:solidFill>
                <a:latin typeface="Calibri"/>
                <a:cs typeface="Calibri"/>
              </a:rPr>
              <a:t>P</a:t>
            </a:r>
            <a:r>
              <a:rPr sz="2000" spc="-30" dirty="0">
                <a:solidFill>
                  <a:srgbClr val="FFFFFF"/>
                </a:solidFill>
                <a:latin typeface="Calibri"/>
                <a:cs typeface="Calibri"/>
              </a:rPr>
              <a:t>r</a:t>
            </a:r>
            <a:r>
              <a:rPr sz="2000" spc="-5" dirty="0">
                <a:solidFill>
                  <a:srgbClr val="FFFFFF"/>
                </a:solidFill>
                <a:latin typeface="Calibri"/>
                <a:cs typeface="Calibri"/>
              </a:rPr>
              <a:t>o</a:t>
            </a:r>
            <a:r>
              <a:rPr sz="2000" dirty="0">
                <a:solidFill>
                  <a:srgbClr val="FFFFFF"/>
                </a:solidFill>
                <a:latin typeface="Calibri"/>
                <a:cs typeface="Calibri"/>
              </a:rPr>
              <a:t>b</a:t>
            </a:r>
            <a:r>
              <a:rPr sz="2000" spc="-5" dirty="0">
                <a:solidFill>
                  <a:srgbClr val="FFFFFF"/>
                </a:solidFill>
                <a:latin typeface="Calibri"/>
                <a:cs typeface="Calibri"/>
              </a:rPr>
              <a:t>l</a:t>
            </a:r>
            <a:r>
              <a:rPr sz="2000" spc="-15" dirty="0">
                <a:solidFill>
                  <a:srgbClr val="FFFFFF"/>
                </a:solidFill>
                <a:latin typeface="Calibri"/>
                <a:cs typeface="Calibri"/>
              </a:rPr>
              <a:t>e</a:t>
            </a:r>
            <a:r>
              <a:rPr sz="2000" spc="-10" dirty="0">
                <a:solidFill>
                  <a:srgbClr val="FFFFFF"/>
                </a:solidFill>
                <a:latin typeface="Calibri"/>
                <a:cs typeface="Calibri"/>
              </a:rPr>
              <a:t>m</a:t>
            </a:r>
            <a:endParaRPr sz="2000">
              <a:latin typeface="Calibri"/>
              <a:cs typeface="Calibri"/>
            </a:endParaRPr>
          </a:p>
        </p:txBody>
      </p:sp>
      <p:sp>
        <p:nvSpPr>
          <p:cNvPr id="6" name="object 6"/>
          <p:cNvSpPr/>
          <p:nvPr/>
        </p:nvSpPr>
        <p:spPr>
          <a:xfrm>
            <a:off x="7050151" y="1567561"/>
            <a:ext cx="500380" cy="314325"/>
          </a:xfrm>
          <a:custGeom>
            <a:avLst/>
            <a:gdLst/>
            <a:ahLst/>
            <a:cxnLst/>
            <a:rect l="l" t="t" r="r" b="b"/>
            <a:pathLst>
              <a:path w="500379" h="314325">
                <a:moveTo>
                  <a:pt x="400303" y="286892"/>
                </a:moveTo>
                <a:lnTo>
                  <a:pt x="397001" y="289305"/>
                </a:lnTo>
                <a:lnTo>
                  <a:pt x="395985" y="296290"/>
                </a:lnTo>
                <a:lnTo>
                  <a:pt x="398399" y="299465"/>
                </a:lnTo>
                <a:lnTo>
                  <a:pt x="499999" y="314325"/>
                </a:lnTo>
                <a:lnTo>
                  <a:pt x="498867" y="311403"/>
                </a:lnTo>
                <a:lnTo>
                  <a:pt x="486155" y="311403"/>
                </a:lnTo>
                <a:lnTo>
                  <a:pt x="467862" y="296828"/>
                </a:lnTo>
                <a:lnTo>
                  <a:pt x="400303" y="286892"/>
                </a:lnTo>
                <a:close/>
              </a:path>
              <a:path w="500379" h="314325">
                <a:moveTo>
                  <a:pt x="467862" y="296828"/>
                </a:moveTo>
                <a:lnTo>
                  <a:pt x="486155" y="311403"/>
                </a:lnTo>
                <a:lnTo>
                  <a:pt x="488275" y="308737"/>
                </a:lnTo>
                <a:lnTo>
                  <a:pt x="484124" y="308737"/>
                </a:lnTo>
                <a:lnTo>
                  <a:pt x="480231" y="298647"/>
                </a:lnTo>
                <a:lnTo>
                  <a:pt x="467862" y="296828"/>
                </a:lnTo>
                <a:close/>
              </a:path>
              <a:path w="500379" h="314325">
                <a:moveTo>
                  <a:pt x="459231" y="217042"/>
                </a:moveTo>
                <a:lnTo>
                  <a:pt x="452627" y="219583"/>
                </a:lnTo>
                <a:lnTo>
                  <a:pt x="451103" y="223265"/>
                </a:lnTo>
                <a:lnTo>
                  <a:pt x="452374" y="226440"/>
                </a:lnTo>
                <a:lnTo>
                  <a:pt x="475683" y="286860"/>
                </a:lnTo>
                <a:lnTo>
                  <a:pt x="494029" y="301498"/>
                </a:lnTo>
                <a:lnTo>
                  <a:pt x="486155" y="311403"/>
                </a:lnTo>
                <a:lnTo>
                  <a:pt x="498867" y="311403"/>
                </a:lnTo>
                <a:lnTo>
                  <a:pt x="462915" y="218566"/>
                </a:lnTo>
                <a:lnTo>
                  <a:pt x="459231" y="217042"/>
                </a:lnTo>
                <a:close/>
              </a:path>
              <a:path w="500379" h="314325">
                <a:moveTo>
                  <a:pt x="480231" y="298647"/>
                </a:moveTo>
                <a:lnTo>
                  <a:pt x="484124" y="308737"/>
                </a:lnTo>
                <a:lnTo>
                  <a:pt x="490981" y="300227"/>
                </a:lnTo>
                <a:lnTo>
                  <a:pt x="480231" y="298647"/>
                </a:lnTo>
                <a:close/>
              </a:path>
              <a:path w="500379" h="314325">
                <a:moveTo>
                  <a:pt x="475683" y="286860"/>
                </a:moveTo>
                <a:lnTo>
                  <a:pt x="480231" y="298647"/>
                </a:lnTo>
                <a:lnTo>
                  <a:pt x="490981" y="300227"/>
                </a:lnTo>
                <a:lnTo>
                  <a:pt x="484124" y="308737"/>
                </a:lnTo>
                <a:lnTo>
                  <a:pt x="488275" y="308737"/>
                </a:lnTo>
                <a:lnTo>
                  <a:pt x="494029" y="301498"/>
                </a:lnTo>
                <a:lnTo>
                  <a:pt x="475683" y="286860"/>
                </a:lnTo>
                <a:close/>
              </a:path>
              <a:path w="500379" h="314325">
                <a:moveTo>
                  <a:pt x="5460" y="0"/>
                </a:moveTo>
                <a:lnTo>
                  <a:pt x="0" y="11556"/>
                </a:lnTo>
                <a:lnTo>
                  <a:pt x="66548" y="42672"/>
                </a:lnTo>
                <a:lnTo>
                  <a:pt x="131699" y="75946"/>
                </a:lnTo>
                <a:lnTo>
                  <a:pt x="195706" y="111251"/>
                </a:lnTo>
                <a:lnTo>
                  <a:pt x="258445" y="148716"/>
                </a:lnTo>
                <a:lnTo>
                  <a:pt x="319913" y="188340"/>
                </a:lnTo>
                <a:lnTo>
                  <a:pt x="379983" y="229997"/>
                </a:lnTo>
                <a:lnTo>
                  <a:pt x="438657" y="273558"/>
                </a:lnTo>
                <a:lnTo>
                  <a:pt x="467862" y="296828"/>
                </a:lnTo>
                <a:lnTo>
                  <a:pt x="480231" y="298647"/>
                </a:lnTo>
                <a:lnTo>
                  <a:pt x="446277" y="263398"/>
                </a:lnTo>
                <a:lnTo>
                  <a:pt x="387223" y="219583"/>
                </a:lnTo>
                <a:lnTo>
                  <a:pt x="326771" y="177673"/>
                </a:lnTo>
                <a:lnTo>
                  <a:pt x="264922" y="137922"/>
                </a:lnTo>
                <a:lnTo>
                  <a:pt x="201802" y="100075"/>
                </a:lnTo>
                <a:lnTo>
                  <a:pt x="137414" y="64642"/>
                </a:lnTo>
                <a:lnTo>
                  <a:pt x="71881" y="31114"/>
                </a:lnTo>
                <a:lnTo>
                  <a:pt x="5460" y="0"/>
                </a:lnTo>
                <a:close/>
              </a:path>
            </a:pathLst>
          </a:custGeom>
          <a:solidFill>
            <a:srgbClr val="4F81BC"/>
          </a:solidFill>
        </p:spPr>
        <p:txBody>
          <a:bodyPr wrap="square" lIns="0" tIns="0" rIns="0" bIns="0" rtlCol="0"/>
          <a:lstStyle/>
          <a:p>
            <a:endParaRPr/>
          </a:p>
        </p:txBody>
      </p:sp>
      <p:sp>
        <p:nvSpPr>
          <p:cNvPr id="7" name="object 7"/>
          <p:cNvSpPr/>
          <p:nvPr/>
        </p:nvSpPr>
        <p:spPr>
          <a:xfrm>
            <a:off x="7336535" y="2008632"/>
            <a:ext cx="1426845" cy="929640"/>
          </a:xfrm>
          <a:custGeom>
            <a:avLst/>
            <a:gdLst/>
            <a:ahLst/>
            <a:cxnLst/>
            <a:rect l="l" t="t" r="r" b="b"/>
            <a:pathLst>
              <a:path w="1426845" h="929639">
                <a:moveTo>
                  <a:pt x="1271524" y="0"/>
                </a:moveTo>
                <a:lnTo>
                  <a:pt x="154940" y="0"/>
                </a:lnTo>
                <a:lnTo>
                  <a:pt x="105956" y="7896"/>
                </a:lnTo>
                <a:lnTo>
                  <a:pt x="63422" y="29886"/>
                </a:lnTo>
                <a:lnTo>
                  <a:pt x="29886" y="63422"/>
                </a:lnTo>
                <a:lnTo>
                  <a:pt x="7896" y="105956"/>
                </a:lnTo>
                <a:lnTo>
                  <a:pt x="0" y="154939"/>
                </a:lnTo>
                <a:lnTo>
                  <a:pt x="0" y="774700"/>
                </a:lnTo>
                <a:lnTo>
                  <a:pt x="7896" y="823683"/>
                </a:lnTo>
                <a:lnTo>
                  <a:pt x="29886" y="866217"/>
                </a:lnTo>
                <a:lnTo>
                  <a:pt x="63422" y="899753"/>
                </a:lnTo>
                <a:lnTo>
                  <a:pt x="105956" y="921743"/>
                </a:lnTo>
                <a:lnTo>
                  <a:pt x="154940" y="929639"/>
                </a:lnTo>
                <a:lnTo>
                  <a:pt x="1271524" y="929639"/>
                </a:lnTo>
                <a:lnTo>
                  <a:pt x="1320507" y="921743"/>
                </a:lnTo>
                <a:lnTo>
                  <a:pt x="1363041" y="899753"/>
                </a:lnTo>
                <a:lnTo>
                  <a:pt x="1396577" y="866217"/>
                </a:lnTo>
                <a:lnTo>
                  <a:pt x="1418567" y="823683"/>
                </a:lnTo>
                <a:lnTo>
                  <a:pt x="1426464" y="774700"/>
                </a:lnTo>
                <a:lnTo>
                  <a:pt x="1426464" y="154939"/>
                </a:lnTo>
                <a:lnTo>
                  <a:pt x="1418567" y="105956"/>
                </a:lnTo>
                <a:lnTo>
                  <a:pt x="1396577" y="63422"/>
                </a:lnTo>
                <a:lnTo>
                  <a:pt x="1363041" y="29886"/>
                </a:lnTo>
                <a:lnTo>
                  <a:pt x="1320507" y="7896"/>
                </a:lnTo>
                <a:lnTo>
                  <a:pt x="1271524" y="0"/>
                </a:lnTo>
                <a:close/>
              </a:path>
            </a:pathLst>
          </a:custGeom>
          <a:solidFill>
            <a:srgbClr val="4F81BC"/>
          </a:solidFill>
        </p:spPr>
        <p:txBody>
          <a:bodyPr wrap="square" lIns="0" tIns="0" rIns="0" bIns="0" rtlCol="0"/>
          <a:lstStyle/>
          <a:p>
            <a:endParaRPr/>
          </a:p>
        </p:txBody>
      </p:sp>
      <p:sp>
        <p:nvSpPr>
          <p:cNvPr id="8" name="object 8"/>
          <p:cNvSpPr/>
          <p:nvPr/>
        </p:nvSpPr>
        <p:spPr>
          <a:xfrm>
            <a:off x="7336535" y="2008632"/>
            <a:ext cx="1426845" cy="929640"/>
          </a:xfrm>
          <a:custGeom>
            <a:avLst/>
            <a:gdLst/>
            <a:ahLst/>
            <a:cxnLst/>
            <a:rect l="l" t="t" r="r" b="b"/>
            <a:pathLst>
              <a:path w="1426845" h="929639">
                <a:moveTo>
                  <a:pt x="0" y="154939"/>
                </a:moveTo>
                <a:lnTo>
                  <a:pt x="7896" y="105956"/>
                </a:lnTo>
                <a:lnTo>
                  <a:pt x="29886" y="63422"/>
                </a:lnTo>
                <a:lnTo>
                  <a:pt x="63422" y="29886"/>
                </a:lnTo>
                <a:lnTo>
                  <a:pt x="105956" y="7896"/>
                </a:lnTo>
                <a:lnTo>
                  <a:pt x="154940" y="0"/>
                </a:lnTo>
                <a:lnTo>
                  <a:pt x="1271524" y="0"/>
                </a:lnTo>
                <a:lnTo>
                  <a:pt x="1320507" y="7896"/>
                </a:lnTo>
                <a:lnTo>
                  <a:pt x="1363041" y="29886"/>
                </a:lnTo>
                <a:lnTo>
                  <a:pt x="1396577" y="63422"/>
                </a:lnTo>
                <a:lnTo>
                  <a:pt x="1418567" y="105956"/>
                </a:lnTo>
                <a:lnTo>
                  <a:pt x="1426464" y="154939"/>
                </a:lnTo>
                <a:lnTo>
                  <a:pt x="1426464" y="774700"/>
                </a:lnTo>
                <a:lnTo>
                  <a:pt x="1418567" y="823683"/>
                </a:lnTo>
                <a:lnTo>
                  <a:pt x="1396577" y="866217"/>
                </a:lnTo>
                <a:lnTo>
                  <a:pt x="1363041" y="899753"/>
                </a:lnTo>
                <a:lnTo>
                  <a:pt x="1320507" y="921743"/>
                </a:lnTo>
                <a:lnTo>
                  <a:pt x="1271524" y="929639"/>
                </a:lnTo>
                <a:lnTo>
                  <a:pt x="154940" y="929639"/>
                </a:lnTo>
                <a:lnTo>
                  <a:pt x="105956" y="921743"/>
                </a:lnTo>
                <a:lnTo>
                  <a:pt x="63422" y="899753"/>
                </a:lnTo>
                <a:lnTo>
                  <a:pt x="29886" y="866217"/>
                </a:lnTo>
                <a:lnTo>
                  <a:pt x="7896" y="823683"/>
                </a:lnTo>
                <a:lnTo>
                  <a:pt x="0" y="774700"/>
                </a:lnTo>
                <a:lnTo>
                  <a:pt x="0" y="154939"/>
                </a:lnTo>
                <a:close/>
              </a:path>
            </a:pathLst>
          </a:custGeom>
          <a:ln w="24384">
            <a:solidFill>
              <a:srgbClr val="FFFFFF"/>
            </a:solidFill>
          </a:ln>
        </p:spPr>
        <p:txBody>
          <a:bodyPr wrap="square" lIns="0" tIns="0" rIns="0" bIns="0" rtlCol="0"/>
          <a:lstStyle/>
          <a:p>
            <a:endParaRPr/>
          </a:p>
        </p:txBody>
      </p:sp>
      <p:sp>
        <p:nvSpPr>
          <p:cNvPr id="9" name="object 9"/>
          <p:cNvSpPr txBox="1"/>
          <p:nvPr/>
        </p:nvSpPr>
        <p:spPr>
          <a:xfrm>
            <a:off x="7693279" y="2279395"/>
            <a:ext cx="713740" cy="329565"/>
          </a:xfrm>
          <a:prstGeom prst="rect">
            <a:avLst/>
          </a:prstGeom>
        </p:spPr>
        <p:txBody>
          <a:bodyPr vert="horz" wrap="square" lIns="0" tIns="11430" rIns="0" bIns="0" rtlCol="0">
            <a:spAutoFit/>
          </a:bodyPr>
          <a:lstStyle/>
          <a:p>
            <a:pPr marL="12700">
              <a:lnSpc>
                <a:spcPct val="100000"/>
              </a:lnSpc>
              <a:spcBef>
                <a:spcPts val="90"/>
              </a:spcBef>
            </a:pPr>
            <a:r>
              <a:rPr sz="2000" spc="-10" dirty="0">
                <a:solidFill>
                  <a:srgbClr val="FFFFFF"/>
                </a:solidFill>
                <a:latin typeface="Calibri"/>
                <a:cs typeface="Calibri"/>
              </a:rPr>
              <a:t>D</a:t>
            </a:r>
            <a:r>
              <a:rPr sz="2000" spc="-20" dirty="0">
                <a:solidFill>
                  <a:srgbClr val="FFFFFF"/>
                </a:solidFill>
                <a:latin typeface="Calibri"/>
                <a:cs typeface="Calibri"/>
              </a:rPr>
              <a:t>es</a:t>
            </a:r>
            <a:r>
              <a:rPr sz="2000" spc="-5" dirty="0">
                <a:solidFill>
                  <a:srgbClr val="FFFFFF"/>
                </a:solidFill>
                <a:latin typeface="Calibri"/>
                <a:cs typeface="Calibri"/>
              </a:rPr>
              <a:t>ign</a:t>
            </a:r>
            <a:endParaRPr sz="2000">
              <a:latin typeface="Calibri"/>
              <a:cs typeface="Calibri"/>
            </a:endParaRPr>
          </a:p>
        </p:txBody>
      </p:sp>
      <p:sp>
        <p:nvSpPr>
          <p:cNvPr id="10" name="object 10"/>
          <p:cNvSpPr/>
          <p:nvPr/>
        </p:nvSpPr>
        <p:spPr>
          <a:xfrm>
            <a:off x="8274939" y="3183001"/>
            <a:ext cx="102235" cy="770255"/>
          </a:xfrm>
          <a:custGeom>
            <a:avLst/>
            <a:gdLst/>
            <a:ahLst/>
            <a:cxnLst/>
            <a:rect l="l" t="t" r="r" b="b"/>
            <a:pathLst>
              <a:path w="102234" h="770254">
                <a:moveTo>
                  <a:pt x="8127" y="667638"/>
                </a:moveTo>
                <a:lnTo>
                  <a:pt x="4825" y="668782"/>
                </a:lnTo>
                <a:lnTo>
                  <a:pt x="1650" y="670051"/>
                </a:lnTo>
                <a:lnTo>
                  <a:pt x="0" y="673735"/>
                </a:lnTo>
                <a:lnTo>
                  <a:pt x="1142" y="677037"/>
                </a:lnTo>
                <a:lnTo>
                  <a:pt x="36321" y="769747"/>
                </a:lnTo>
                <a:lnTo>
                  <a:pt x="45827" y="758317"/>
                </a:lnTo>
                <a:lnTo>
                  <a:pt x="44576" y="758317"/>
                </a:lnTo>
                <a:lnTo>
                  <a:pt x="32130" y="756285"/>
                </a:lnTo>
                <a:lnTo>
                  <a:pt x="35991" y="733035"/>
                </a:lnTo>
                <a:lnTo>
                  <a:pt x="13080" y="672592"/>
                </a:lnTo>
                <a:lnTo>
                  <a:pt x="11810" y="669290"/>
                </a:lnTo>
                <a:lnTo>
                  <a:pt x="8127" y="667638"/>
                </a:lnTo>
                <a:close/>
              </a:path>
              <a:path w="102234" h="770254">
                <a:moveTo>
                  <a:pt x="35991" y="733035"/>
                </a:moveTo>
                <a:lnTo>
                  <a:pt x="32130" y="756285"/>
                </a:lnTo>
                <a:lnTo>
                  <a:pt x="44576" y="758317"/>
                </a:lnTo>
                <a:lnTo>
                  <a:pt x="45133" y="755015"/>
                </a:lnTo>
                <a:lnTo>
                  <a:pt x="44322" y="755015"/>
                </a:lnTo>
                <a:lnTo>
                  <a:pt x="33527" y="753237"/>
                </a:lnTo>
                <a:lnTo>
                  <a:pt x="40479" y="744875"/>
                </a:lnTo>
                <a:lnTo>
                  <a:pt x="35991" y="733035"/>
                </a:lnTo>
                <a:close/>
              </a:path>
              <a:path w="102234" h="770254">
                <a:moveTo>
                  <a:pt x="96138" y="682371"/>
                </a:moveTo>
                <a:lnTo>
                  <a:pt x="92201" y="682751"/>
                </a:lnTo>
                <a:lnTo>
                  <a:pt x="89915" y="685419"/>
                </a:lnTo>
                <a:lnTo>
                  <a:pt x="48457" y="735281"/>
                </a:lnTo>
                <a:lnTo>
                  <a:pt x="44576" y="758317"/>
                </a:lnTo>
                <a:lnTo>
                  <a:pt x="45827" y="758317"/>
                </a:lnTo>
                <a:lnTo>
                  <a:pt x="99694" y="693547"/>
                </a:lnTo>
                <a:lnTo>
                  <a:pt x="101980" y="690880"/>
                </a:lnTo>
                <a:lnTo>
                  <a:pt x="101600" y="686816"/>
                </a:lnTo>
                <a:lnTo>
                  <a:pt x="98805" y="684657"/>
                </a:lnTo>
                <a:lnTo>
                  <a:pt x="96138" y="682371"/>
                </a:lnTo>
                <a:close/>
              </a:path>
              <a:path w="102234" h="770254">
                <a:moveTo>
                  <a:pt x="40479" y="744875"/>
                </a:moveTo>
                <a:lnTo>
                  <a:pt x="33527" y="753237"/>
                </a:lnTo>
                <a:lnTo>
                  <a:pt x="44322" y="755015"/>
                </a:lnTo>
                <a:lnTo>
                  <a:pt x="40479" y="744875"/>
                </a:lnTo>
                <a:close/>
              </a:path>
              <a:path w="102234" h="770254">
                <a:moveTo>
                  <a:pt x="48457" y="735281"/>
                </a:moveTo>
                <a:lnTo>
                  <a:pt x="40479" y="744875"/>
                </a:lnTo>
                <a:lnTo>
                  <a:pt x="44322" y="755015"/>
                </a:lnTo>
                <a:lnTo>
                  <a:pt x="45133" y="755015"/>
                </a:lnTo>
                <a:lnTo>
                  <a:pt x="48457" y="735281"/>
                </a:lnTo>
                <a:close/>
              </a:path>
              <a:path w="102234" h="770254">
                <a:moveTo>
                  <a:pt x="42544" y="0"/>
                </a:moveTo>
                <a:lnTo>
                  <a:pt x="29971" y="2159"/>
                </a:lnTo>
                <a:lnTo>
                  <a:pt x="37972" y="49911"/>
                </a:lnTo>
                <a:lnTo>
                  <a:pt x="44957" y="97662"/>
                </a:lnTo>
                <a:lnTo>
                  <a:pt x="50800" y="145414"/>
                </a:lnTo>
                <a:lnTo>
                  <a:pt x="55499" y="193294"/>
                </a:lnTo>
                <a:lnTo>
                  <a:pt x="59181" y="241300"/>
                </a:lnTo>
                <a:lnTo>
                  <a:pt x="61849" y="289306"/>
                </a:lnTo>
                <a:lnTo>
                  <a:pt x="63500" y="337312"/>
                </a:lnTo>
                <a:lnTo>
                  <a:pt x="64007" y="385572"/>
                </a:lnTo>
                <a:lnTo>
                  <a:pt x="63495" y="433705"/>
                </a:lnTo>
                <a:lnTo>
                  <a:pt x="61820" y="482092"/>
                </a:lnTo>
                <a:lnTo>
                  <a:pt x="59181" y="529590"/>
                </a:lnTo>
                <a:lnTo>
                  <a:pt x="55499" y="577596"/>
                </a:lnTo>
                <a:lnTo>
                  <a:pt x="50672" y="625475"/>
                </a:lnTo>
                <a:lnTo>
                  <a:pt x="44957" y="673226"/>
                </a:lnTo>
                <a:lnTo>
                  <a:pt x="37972" y="721106"/>
                </a:lnTo>
                <a:lnTo>
                  <a:pt x="35991" y="733035"/>
                </a:lnTo>
                <a:lnTo>
                  <a:pt x="40479" y="744875"/>
                </a:lnTo>
                <a:lnTo>
                  <a:pt x="57530" y="674878"/>
                </a:lnTo>
                <a:lnTo>
                  <a:pt x="63372" y="626744"/>
                </a:lnTo>
                <a:lnTo>
                  <a:pt x="68199" y="578612"/>
                </a:lnTo>
                <a:lnTo>
                  <a:pt x="71881" y="530351"/>
                </a:lnTo>
                <a:lnTo>
                  <a:pt x="74566" y="481584"/>
                </a:lnTo>
                <a:lnTo>
                  <a:pt x="76201" y="433578"/>
                </a:lnTo>
                <a:lnTo>
                  <a:pt x="76707" y="385318"/>
                </a:lnTo>
                <a:lnTo>
                  <a:pt x="76200" y="336931"/>
                </a:lnTo>
                <a:lnTo>
                  <a:pt x="74549" y="288544"/>
                </a:lnTo>
                <a:lnTo>
                  <a:pt x="71881" y="240411"/>
                </a:lnTo>
                <a:lnTo>
                  <a:pt x="68071" y="192024"/>
                </a:lnTo>
                <a:lnTo>
                  <a:pt x="63372" y="143890"/>
                </a:lnTo>
                <a:lnTo>
                  <a:pt x="57530" y="95885"/>
                </a:lnTo>
                <a:lnTo>
                  <a:pt x="50545" y="47751"/>
                </a:lnTo>
                <a:lnTo>
                  <a:pt x="42544" y="0"/>
                </a:lnTo>
                <a:close/>
              </a:path>
            </a:pathLst>
          </a:custGeom>
          <a:solidFill>
            <a:srgbClr val="4F81BC"/>
          </a:solidFill>
        </p:spPr>
        <p:txBody>
          <a:bodyPr wrap="square" lIns="0" tIns="0" rIns="0" bIns="0" rtlCol="0"/>
          <a:lstStyle/>
          <a:p>
            <a:endParaRPr/>
          </a:p>
        </p:txBody>
      </p:sp>
      <p:sp>
        <p:nvSpPr>
          <p:cNvPr id="11" name="object 11"/>
          <p:cNvSpPr/>
          <p:nvPr/>
        </p:nvSpPr>
        <p:spPr>
          <a:xfrm>
            <a:off x="7336535" y="4194047"/>
            <a:ext cx="1426845" cy="929640"/>
          </a:xfrm>
          <a:custGeom>
            <a:avLst/>
            <a:gdLst/>
            <a:ahLst/>
            <a:cxnLst/>
            <a:rect l="l" t="t" r="r" b="b"/>
            <a:pathLst>
              <a:path w="1426845" h="929639">
                <a:moveTo>
                  <a:pt x="1271524" y="0"/>
                </a:moveTo>
                <a:lnTo>
                  <a:pt x="154940" y="0"/>
                </a:lnTo>
                <a:lnTo>
                  <a:pt x="105956" y="7896"/>
                </a:lnTo>
                <a:lnTo>
                  <a:pt x="63422" y="29886"/>
                </a:lnTo>
                <a:lnTo>
                  <a:pt x="29886" y="63422"/>
                </a:lnTo>
                <a:lnTo>
                  <a:pt x="7896" y="105956"/>
                </a:lnTo>
                <a:lnTo>
                  <a:pt x="0" y="154939"/>
                </a:lnTo>
                <a:lnTo>
                  <a:pt x="0" y="774700"/>
                </a:lnTo>
                <a:lnTo>
                  <a:pt x="7896" y="823683"/>
                </a:lnTo>
                <a:lnTo>
                  <a:pt x="29886" y="866217"/>
                </a:lnTo>
                <a:lnTo>
                  <a:pt x="63422" y="899753"/>
                </a:lnTo>
                <a:lnTo>
                  <a:pt x="105956" y="921743"/>
                </a:lnTo>
                <a:lnTo>
                  <a:pt x="154940" y="929639"/>
                </a:lnTo>
                <a:lnTo>
                  <a:pt x="1271524" y="929639"/>
                </a:lnTo>
                <a:lnTo>
                  <a:pt x="1320507" y="921743"/>
                </a:lnTo>
                <a:lnTo>
                  <a:pt x="1363041" y="899753"/>
                </a:lnTo>
                <a:lnTo>
                  <a:pt x="1396577" y="866217"/>
                </a:lnTo>
                <a:lnTo>
                  <a:pt x="1418567" y="823683"/>
                </a:lnTo>
                <a:lnTo>
                  <a:pt x="1426464" y="774700"/>
                </a:lnTo>
                <a:lnTo>
                  <a:pt x="1426464" y="154939"/>
                </a:lnTo>
                <a:lnTo>
                  <a:pt x="1418567" y="105956"/>
                </a:lnTo>
                <a:lnTo>
                  <a:pt x="1396577" y="63422"/>
                </a:lnTo>
                <a:lnTo>
                  <a:pt x="1363041" y="29886"/>
                </a:lnTo>
                <a:lnTo>
                  <a:pt x="1320507" y="7896"/>
                </a:lnTo>
                <a:lnTo>
                  <a:pt x="1271524" y="0"/>
                </a:lnTo>
                <a:close/>
              </a:path>
            </a:pathLst>
          </a:custGeom>
          <a:solidFill>
            <a:srgbClr val="4F81BC"/>
          </a:solidFill>
        </p:spPr>
        <p:txBody>
          <a:bodyPr wrap="square" lIns="0" tIns="0" rIns="0" bIns="0" rtlCol="0"/>
          <a:lstStyle/>
          <a:p>
            <a:endParaRPr/>
          </a:p>
        </p:txBody>
      </p:sp>
      <p:sp>
        <p:nvSpPr>
          <p:cNvPr id="12" name="object 12"/>
          <p:cNvSpPr/>
          <p:nvPr/>
        </p:nvSpPr>
        <p:spPr>
          <a:xfrm>
            <a:off x="7336535" y="4194047"/>
            <a:ext cx="1426845" cy="929640"/>
          </a:xfrm>
          <a:custGeom>
            <a:avLst/>
            <a:gdLst/>
            <a:ahLst/>
            <a:cxnLst/>
            <a:rect l="l" t="t" r="r" b="b"/>
            <a:pathLst>
              <a:path w="1426845" h="929639">
                <a:moveTo>
                  <a:pt x="0" y="154939"/>
                </a:moveTo>
                <a:lnTo>
                  <a:pt x="7896" y="105956"/>
                </a:lnTo>
                <a:lnTo>
                  <a:pt x="29886" y="63422"/>
                </a:lnTo>
                <a:lnTo>
                  <a:pt x="63422" y="29886"/>
                </a:lnTo>
                <a:lnTo>
                  <a:pt x="105956" y="7896"/>
                </a:lnTo>
                <a:lnTo>
                  <a:pt x="154940" y="0"/>
                </a:lnTo>
                <a:lnTo>
                  <a:pt x="1271524" y="0"/>
                </a:lnTo>
                <a:lnTo>
                  <a:pt x="1320507" y="7896"/>
                </a:lnTo>
                <a:lnTo>
                  <a:pt x="1363041" y="29886"/>
                </a:lnTo>
                <a:lnTo>
                  <a:pt x="1396577" y="63422"/>
                </a:lnTo>
                <a:lnTo>
                  <a:pt x="1418567" y="105956"/>
                </a:lnTo>
                <a:lnTo>
                  <a:pt x="1426464" y="154939"/>
                </a:lnTo>
                <a:lnTo>
                  <a:pt x="1426464" y="774700"/>
                </a:lnTo>
                <a:lnTo>
                  <a:pt x="1418567" y="823683"/>
                </a:lnTo>
                <a:lnTo>
                  <a:pt x="1396577" y="866217"/>
                </a:lnTo>
                <a:lnTo>
                  <a:pt x="1363041" y="899753"/>
                </a:lnTo>
                <a:lnTo>
                  <a:pt x="1320507" y="921743"/>
                </a:lnTo>
                <a:lnTo>
                  <a:pt x="1271524" y="929639"/>
                </a:lnTo>
                <a:lnTo>
                  <a:pt x="154940" y="929639"/>
                </a:lnTo>
                <a:lnTo>
                  <a:pt x="105956" y="921743"/>
                </a:lnTo>
                <a:lnTo>
                  <a:pt x="63422" y="899753"/>
                </a:lnTo>
                <a:lnTo>
                  <a:pt x="29886" y="866217"/>
                </a:lnTo>
                <a:lnTo>
                  <a:pt x="7896" y="823683"/>
                </a:lnTo>
                <a:lnTo>
                  <a:pt x="0" y="774700"/>
                </a:lnTo>
                <a:lnTo>
                  <a:pt x="0" y="154939"/>
                </a:lnTo>
                <a:close/>
              </a:path>
            </a:pathLst>
          </a:custGeom>
          <a:ln w="24384">
            <a:solidFill>
              <a:srgbClr val="FFFFFF"/>
            </a:solidFill>
          </a:ln>
        </p:spPr>
        <p:txBody>
          <a:bodyPr wrap="square" lIns="0" tIns="0" rIns="0" bIns="0" rtlCol="0"/>
          <a:lstStyle/>
          <a:p>
            <a:endParaRPr/>
          </a:p>
        </p:txBody>
      </p:sp>
      <p:sp>
        <p:nvSpPr>
          <p:cNvPr id="13" name="object 13"/>
          <p:cNvSpPr txBox="1"/>
          <p:nvPr/>
        </p:nvSpPr>
        <p:spPr>
          <a:xfrm>
            <a:off x="7476870" y="4466031"/>
            <a:ext cx="1149350" cy="329565"/>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FFFFFF"/>
                </a:solidFill>
                <a:latin typeface="Calibri"/>
                <a:cs typeface="Calibri"/>
              </a:rPr>
              <a:t>I</a:t>
            </a:r>
            <a:r>
              <a:rPr sz="2000" spc="-15" dirty="0">
                <a:solidFill>
                  <a:srgbClr val="FFFFFF"/>
                </a:solidFill>
                <a:latin typeface="Calibri"/>
                <a:cs typeface="Calibri"/>
              </a:rPr>
              <a:t>m</a:t>
            </a:r>
            <a:r>
              <a:rPr sz="2000" dirty="0">
                <a:solidFill>
                  <a:srgbClr val="FFFFFF"/>
                </a:solidFill>
                <a:latin typeface="Calibri"/>
                <a:cs typeface="Calibri"/>
              </a:rPr>
              <a:t>p</a:t>
            </a:r>
            <a:r>
              <a:rPr sz="2000" spc="-5" dirty="0">
                <a:solidFill>
                  <a:srgbClr val="FFFFFF"/>
                </a:solidFill>
                <a:latin typeface="Calibri"/>
                <a:cs typeface="Calibri"/>
              </a:rPr>
              <a:t>l</a:t>
            </a:r>
            <a:r>
              <a:rPr sz="2000" spc="-20" dirty="0">
                <a:solidFill>
                  <a:srgbClr val="FFFFFF"/>
                </a:solidFill>
                <a:latin typeface="Calibri"/>
                <a:cs typeface="Calibri"/>
              </a:rPr>
              <a:t>e</a:t>
            </a:r>
            <a:r>
              <a:rPr sz="2000" spc="-15" dirty="0">
                <a:solidFill>
                  <a:srgbClr val="FFFFFF"/>
                </a:solidFill>
                <a:latin typeface="Calibri"/>
                <a:cs typeface="Calibri"/>
              </a:rPr>
              <a:t>me</a:t>
            </a:r>
            <a:r>
              <a:rPr sz="2000" spc="-25" dirty="0">
                <a:solidFill>
                  <a:srgbClr val="FFFFFF"/>
                </a:solidFill>
                <a:latin typeface="Calibri"/>
                <a:cs typeface="Calibri"/>
              </a:rPr>
              <a:t>n</a:t>
            </a:r>
            <a:r>
              <a:rPr sz="2000" spc="-5" dirty="0">
                <a:solidFill>
                  <a:srgbClr val="FFFFFF"/>
                </a:solidFill>
                <a:latin typeface="Calibri"/>
                <a:cs typeface="Calibri"/>
              </a:rPr>
              <a:t>t</a:t>
            </a:r>
            <a:endParaRPr sz="2000">
              <a:latin typeface="Calibri"/>
              <a:cs typeface="Calibri"/>
            </a:endParaRPr>
          </a:p>
        </p:txBody>
      </p:sp>
      <p:sp>
        <p:nvSpPr>
          <p:cNvPr id="14" name="object 14"/>
          <p:cNvSpPr/>
          <p:nvPr/>
        </p:nvSpPr>
        <p:spPr>
          <a:xfrm>
            <a:off x="7052818" y="5249926"/>
            <a:ext cx="501650" cy="323215"/>
          </a:xfrm>
          <a:custGeom>
            <a:avLst/>
            <a:gdLst/>
            <a:ahLst/>
            <a:cxnLst/>
            <a:rect l="l" t="t" r="r" b="b"/>
            <a:pathLst>
              <a:path w="501650" h="323214">
                <a:moveTo>
                  <a:pt x="62356" y="228346"/>
                </a:moveTo>
                <a:lnTo>
                  <a:pt x="58420" y="229108"/>
                </a:lnTo>
                <a:lnTo>
                  <a:pt x="0" y="313563"/>
                </a:lnTo>
                <a:lnTo>
                  <a:pt x="98678" y="322453"/>
                </a:lnTo>
                <a:lnTo>
                  <a:pt x="102234" y="322707"/>
                </a:lnTo>
                <a:lnTo>
                  <a:pt x="105282" y="320167"/>
                </a:lnTo>
                <a:lnTo>
                  <a:pt x="105663" y="316738"/>
                </a:lnTo>
                <a:lnTo>
                  <a:pt x="105863" y="313944"/>
                </a:lnTo>
                <a:lnTo>
                  <a:pt x="14097" y="313944"/>
                </a:lnTo>
                <a:lnTo>
                  <a:pt x="8762" y="302387"/>
                </a:lnTo>
                <a:lnTo>
                  <a:pt x="30015" y="292449"/>
                </a:lnTo>
                <a:lnTo>
                  <a:pt x="68833" y="236347"/>
                </a:lnTo>
                <a:lnTo>
                  <a:pt x="68072" y="232410"/>
                </a:lnTo>
                <a:lnTo>
                  <a:pt x="65150" y="230378"/>
                </a:lnTo>
                <a:lnTo>
                  <a:pt x="62356" y="228346"/>
                </a:lnTo>
                <a:close/>
              </a:path>
              <a:path w="501650" h="323214">
                <a:moveTo>
                  <a:pt x="30015" y="292449"/>
                </a:moveTo>
                <a:lnTo>
                  <a:pt x="8762" y="302387"/>
                </a:lnTo>
                <a:lnTo>
                  <a:pt x="14097" y="313944"/>
                </a:lnTo>
                <a:lnTo>
                  <a:pt x="18711" y="311785"/>
                </a:lnTo>
                <a:lnTo>
                  <a:pt x="16636" y="311785"/>
                </a:lnTo>
                <a:lnTo>
                  <a:pt x="12064" y="301879"/>
                </a:lnTo>
                <a:lnTo>
                  <a:pt x="23491" y="301879"/>
                </a:lnTo>
                <a:lnTo>
                  <a:pt x="30015" y="292449"/>
                </a:lnTo>
                <a:close/>
              </a:path>
              <a:path w="501650" h="323214">
                <a:moveTo>
                  <a:pt x="35406" y="303973"/>
                </a:moveTo>
                <a:lnTo>
                  <a:pt x="14097" y="313944"/>
                </a:lnTo>
                <a:lnTo>
                  <a:pt x="105863" y="313944"/>
                </a:lnTo>
                <a:lnTo>
                  <a:pt x="105917" y="313182"/>
                </a:lnTo>
                <a:lnTo>
                  <a:pt x="103377" y="310134"/>
                </a:lnTo>
                <a:lnTo>
                  <a:pt x="99822" y="309753"/>
                </a:lnTo>
                <a:lnTo>
                  <a:pt x="35406" y="303973"/>
                </a:lnTo>
                <a:close/>
              </a:path>
              <a:path w="501650" h="323214">
                <a:moveTo>
                  <a:pt x="12064" y="301879"/>
                </a:moveTo>
                <a:lnTo>
                  <a:pt x="16636" y="311785"/>
                </a:lnTo>
                <a:lnTo>
                  <a:pt x="22823" y="302844"/>
                </a:lnTo>
                <a:lnTo>
                  <a:pt x="12064" y="301879"/>
                </a:lnTo>
                <a:close/>
              </a:path>
              <a:path w="501650" h="323214">
                <a:moveTo>
                  <a:pt x="22823" y="302844"/>
                </a:moveTo>
                <a:lnTo>
                  <a:pt x="16636" y="311785"/>
                </a:lnTo>
                <a:lnTo>
                  <a:pt x="18711" y="311785"/>
                </a:lnTo>
                <a:lnTo>
                  <a:pt x="35406" y="303973"/>
                </a:lnTo>
                <a:lnTo>
                  <a:pt x="22823" y="302844"/>
                </a:lnTo>
                <a:close/>
              </a:path>
              <a:path w="501650" h="323214">
                <a:moveTo>
                  <a:pt x="493267" y="0"/>
                </a:moveTo>
                <a:lnTo>
                  <a:pt x="435863" y="45846"/>
                </a:lnTo>
                <a:lnTo>
                  <a:pt x="377189" y="89408"/>
                </a:lnTo>
                <a:lnTo>
                  <a:pt x="317118" y="131064"/>
                </a:lnTo>
                <a:lnTo>
                  <a:pt x="255650" y="170687"/>
                </a:lnTo>
                <a:lnTo>
                  <a:pt x="192785" y="208153"/>
                </a:lnTo>
                <a:lnTo>
                  <a:pt x="128777" y="243459"/>
                </a:lnTo>
                <a:lnTo>
                  <a:pt x="63626" y="276733"/>
                </a:lnTo>
                <a:lnTo>
                  <a:pt x="30015" y="292449"/>
                </a:lnTo>
                <a:lnTo>
                  <a:pt x="22823" y="302844"/>
                </a:lnTo>
                <a:lnTo>
                  <a:pt x="69468" y="288036"/>
                </a:lnTo>
                <a:lnTo>
                  <a:pt x="135000" y="254635"/>
                </a:lnTo>
                <a:lnTo>
                  <a:pt x="199389" y="219075"/>
                </a:lnTo>
                <a:lnTo>
                  <a:pt x="262508" y="181356"/>
                </a:lnTo>
                <a:lnTo>
                  <a:pt x="324230" y="141478"/>
                </a:lnTo>
                <a:lnTo>
                  <a:pt x="384809" y="99695"/>
                </a:lnTo>
                <a:lnTo>
                  <a:pt x="443737" y="55753"/>
                </a:lnTo>
                <a:lnTo>
                  <a:pt x="501268" y="10033"/>
                </a:lnTo>
                <a:lnTo>
                  <a:pt x="493267" y="0"/>
                </a:lnTo>
                <a:close/>
              </a:path>
              <a:path w="501650" h="323214">
                <a:moveTo>
                  <a:pt x="23491" y="301879"/>
                </a:moveTo>
                <a:lnTo>
                  <a:pt x="12064" y="301879"/>
                </a:lnTo>
                <a:lnTo>
                  <a:pt x="22823" y="302844"/>
                </a:lnTo>
                <a:lnTo>
                  <a:pt x="23491" y="301879"/>
                </a:lnTo>
                <a:close/>
              </a:path>
            </a:pathLst>
          </a:custGeom>
          <a:solidFill>
            <a:srgbClr val="4F81BC"/>
          </a:solidFill>
        </p:spPr>
        <p:txBody>
          <a:bodyPr wrap="square" lIns="0" tIns="0" rIns="0" bIns="0" rtlCol="0"/>
          <a:lstStyle/>
          <a:p>
            <a:endParaRPr/>
          </a:p>
        </p:txBody>
      </p:sp>
      <p:sp>
        <p:nvSpPr>
          <p:cNvPr id="15" name="object 15"/>
          <p:cNvSpPr/>
          <p:nvPr/>
        </p:nvSpPr>
        <p:spPr>
          <a:xfrm>
            <a:off x="5443728" y="5288279"/>
            <a:ext cx="1426845" cy="929640"/>
          </a:xfrm>
          <a:custGeom>
            <a:avLst/>
            <a:gdLst/>
            <a:ahLst/>
            <a:cxnLst/>
            <a:rect l="l" t="t" r="r" b="b"/>
            <a:pathLst>
              <a:path w="1426845" h="929639">
                <a:moveTo>
                  <a:pt x="1271524" y="0"/>
                </a:moveTo>
                <a:lnTo>
                  <a:pt x="154939" y="0"/>
                </a:lnTo>
                <a:lnTo>
                  <a:pt x="105956" y="7896"/>
                </a:lnTo>
                <a:lnTo>
                  <a:pt x="63422" y="29886"/>
                </a:lnTo>
                <a:lnTo>
                  <a:pt x="29886" y="63422"/>
                </a:lnTo>
                <a:lnTo>
                  <a:pt x="7896" y="105956"/>
                </a:lnTo>
                <a:lnTo>
                  <a:pt x="0" y="154940"/>
                </a:lnTo>
                <a:lnTo>
                  <a:pt x="0" y="774700"/>
                </a:lnTo>
                <a:lnTo>
                  <a:pt x="7896" y="823673"/>
                </a:lnTo>
                <a:lnTo>
                  <a:pt x="29886" y="866206"/>
                </a:lnTo>
                <a:lnTo>
                  <a:pt x="63422" y="899746"/>
                </a:lnTo>
                <a:lnTo>
                  <a:pt x="105956" y="921741"/>
                </a:lnTo>
                <a:lnTo>
                  <a:pt x="154939" y="929640"/>
                </a:lnTo>
                <a:lnTo>
                  <a:pt x="1271524" y="929640"/>
                </a:lnTo>
                <a:lnTo>
                  <a:pt x="1320507" y="921741"/>
                </a:lnTo>
                <a:lnTo>
                  <a:pt x="1363041" y="899746"/>
                </a:lnTo>
                <a:lnTo>
                  <a:pt x="1396577" y="866206"/>
                </a:lnTo>
                <a:lnTo>
                  <a:pt x="1418567" y="823673"/>
                </a:lnTo>
                <a:lnTo>
                  <a:pt x="1426464" y="774700"/>
                </a:lnTo>
                <a:lnTo>
                  <a:pt x="1426464" y="154940"/>
                </a:lnTo>
                <a:lnTo>
                  <a:pt x="1418567" y="105956"/>
                </a:lnTo>
                <a:lnTo>
                  <a:pt x="1396577" y="63422"/>
                </a:lnTo>
                <a:lnTo>
                  <a:pt x="1363041" y="29886"/>
                </a:lnTo>
                <a:lnTo>
                  <a:pt x="1320507" y="7896"/>
                </a:lnTo>
                <a:lnTo>
                  <a:pt x="1271524" y="0"/>
                </a:lnTo>
                <a:close/>
              </a:path>
            </a:pathLst>
          </a:custGeom>
          <a:solidFill>
            <a:srgbClr val="4F81BC"/>
          </a:solidFill>
        </p:spPr>
        <p:txBody>
          <a:bodyPr wrap="square" lIns="0" tIns="0" rIns="0" bIns="0" rtlCol="0"/>
          <a:lstStyle/>
          <a:p>
            <a:endParaRPr/>
          </a:p>
        </p:txBody>
      </p:sp>
      <p:sp>
        <p:nvSpPr>
          <p:cNvPr id="16" name="object 16"/>
          <p:cNvSpPr/>
          <p:nvPr/>
        </p:nvSpPr>
        <p:spPr>
          <a:xfrm>
            <a:off x="5443728" y="5288279"/>
            <a:ext cx="1426845" cy="929640"/>
          </a:xfrm>
          <a:custGeom>
            <a:avLst/>
            <a:gdLst/>
            <a:ahLst/>
            <a:cxnLst/>
            <a:rect l="l" t="t" r="r" b="b"/>
            <a:pathLst>
              <a:path w="1426845" h="929639">
                <a:moveTo>
                  <a:pt x="0" y="154940"/>
                </a:moveTo>
                <a:lnTo>
                  <a:pt x="7896" y="105956"/>
                </a:lnTo>
                <a:lnTo>
                  <a:pt x="29886" y="63422"/>
                </a:lnTo>
                <a:lnTo>
                  <a:pt x="63422" y="29886"/>
                </a:lnTo>
                <a:lnTo>
                  <a:pt x="105956" y="7896"/>
                </a:lnTo>
                <a:lnTo>
                  <a:pt x="154939" y="0"/>
                </a:lnTo>
                <a:lnTo>
                  <a:pt x="1271524" y="0"/>
                </a:lnTo>
                <a:lnTo>
                  <a:pt x="1320507" y="7896"/>
                </a:lnTo>
                <a:lnTo>
                  <a:pt x="1363041" y="29886"/>
                </a:lnTo>
                <a:lnTo>
                  <a:pt x="1396577" y="63422"/>
                </a:lnTo>
                <a:lnTo>
                  <a:pt x="1418567" y="105956"/>
                </a:lnTo>
                <a:lnTo>
                  <a:pt x="1426464" y="154940"/>
                </a:lnTo>
                <a:lnTo>
                  <a:pt x="1426464" y="774700"/>
                </a:lnTo>
                <a:lnTo>
                  <a:pt x="1418567" y="823673"/>
                </a:lnTo>
                <a:lnTo>
                  <a:pt x="1396577" y="866206"/>
                </a:lnTo>
                <a:lnTo>
                  <a:pt x="1363041" y="899746"/>
                </a:lnTo>
                <a:lnTo>
                  <a:pt x="1320507" y="921741"/>
                </a:lnTo>
                <a:lnTo>
                  <a:pt x="1271524" y="929640"/>
                </a:lnTo>
                <a:lnTo>
                  <a:pt x="154939" y="929640"/>
                </a:lnTo>
                <a:lnTo>
                  <a:pt x="105956" y="921741"/>
                </a:lnTo>
                <a:lnTo>
                  <a:pt x="63422" y="899746"/>
                </a:lnTo>
                <a:lnTo>
                  <a:pt x="29886" y="866206"/>
                </a:lnTo>
                <a:lnTo>
                  <a:pt x="7896" y="823673"/>
                </a:lnTo>
                <a:lnTo>
                  <a:pt x="0" y="774700"/>
                </a:lnTo>
                <a:lnTo>
                  <a:pt x="0" y="154940"/>
                </a:lnTo>
                <a:close/>
              </a:path>
            </a:pathLst>
          </a:custGeom>
          <a:ln w="24384">
            <a:solidFill>
              <a:srgbClr val="FFFFFF"/>
            </a:solidFill>
          </a:ln>
        </p:spPr>
        <p:txBody>
          <a:bodyPr wrap="square" lIns="0" tIns="0" rIns="0" bIns="0" rtlCol="0"/>
          <a:lstStyle/>
          <a:p>
            <a:endParaRPr/>
          </a:p>
        </p:txBody>
      </p:sp>
      <p:sp>
        <p:nvSpPr>
          <p:cNvPr id="17" name="object 17"/>
          <p:cNvSpPr txBox="1"/>
          <p:nvPr/>
        </p:nvSpPr>
        <p:spPr>
          <a:xfrm>
            <a:off x="5720334" y="5559958"/>
            <a:ext cx="872490" cy="329565"/>
          </a:xfrm>
          <a:prstGeom prst="rect">
            <a:avLst/>
          </a:prstGeom>
        </p:spPr>
        <p:txBody>
          <a:bodyPr vert="horz" wrap="square" lIns="0" tIns="11430" rIns="0" bIns="0" rtlCol="0">
            <a:spAutoFit/>
          </a:bodyPr>
          <a:lstStyle/>
          <a:p>
            <a:pPr marL="12700">
              <a:lnSpc>
                <a:spcPct val="100000"/>
              </a:lnSpc>
              <a:spcBef>
                <a:spcPts val="90"/>
              </a:spcBef>
            </a:pPr>
            <a:r>
              <a:rPr sz="2000" spc="-10" dirty="0">
                <a:solidFill>
                  <a:srgbClr val="FFFFFF"/>
                </a:solidFill>
                <a:latin typeface="Calibri"/>
                <a:cs typeface="Calibri"/>
              </a:rPr>
              <a:t>Monitor</a:t>
            </a:r>
            <a:endParaRPr sz="2000">
              <a:latin typeface="Calibri"/>
              <a:cs typeface="Calibri"/>
            </a:endParaRPr>
          </a:p>
        </p:txBody>
      </p:sp>
      <p:sp>
        <p:nvSpPr>
          <p:cNvPr id="18" name="object 18"/>
          <p:cNvSpPr/>
          <p:nvPr/>
        </p:nvSpPr>
        <p:spPr>
          <a:xfrm>
            <a:off x="4768341" y="5254878"/>
            <a:ext cx="500380" cy="314325"/>
          </a:xfrm>
          <a:custGeom>
            <a:avLst/>
            <a:gdLst/>
            <a:ahLst/>
            <a:cxnLst/>
            <a:rect l="l" t="t" r="r" b="b"/>
            <a:pathLst>
              <a:path w="500379" h="314325">
                <a:moveTo>
                  <a:pt x="19701" y="15796"/>
                </a:moveTo>
                <a:lnTo>
                  <a:pt x="53594" y="50927"/>
                </a:lnTo>
                <a:lnTo>
                  <a:pt x="112649" y="94869"/>
                </a:lnTo>
                <a:lnTo>
                  <a:pt x="173100" y="136652"/>
                </a:lnTo>
                <a:lnTo>
                  <a:pt x="234950" y="176530"/>
                </a:lnTo>
                <a:lnTo>
                  <a:pt x="298069" y="214249"/>
                </a:lnTo>
                <a:lnTo>
                  <a:pt x="362458" y="249809"/>
                </a:lnTo>
                <a:lnTo>
                  <a:pt x="428117" y="283210"/>
                </a:lnTo>
                <a:lnTo>
                  <a:pt x="494538" y="314325"/>
                </a:lnTo>
                <a:lnTo>
                  <a:pt x="499999" y="302768"/>
                </a:lnTo>
                <a:lnTo>
                  <a:pt x="433450" y="271653"/>
                </a:lnTo>
                <a:lnTo>
                  <a:pt x="368173" y="238379"/>
                </a:lnTo>
                <a:lnTo>
                  <a:pt x="304165" y="203073"/>
                </a:lnTo>
                <a:lnTo>
                  <a:pt x="241427" y="165608"/>
                </a:lnTo>
                <a:lnTo>
                  <a:pt x="179959" y="125984"/>
                </a:lnTo>
                <a:lnTo>
                  <a:pt x="119887" y="84328"/>
                </a:lnTo>
                <a:lnTo>
                  <a:pt x="61213" y="40767"/>
                </a:lnTo>
                <a:lnTo>
                  <a:pt x="32147" y="17606"/>
                </a:lnTo>
                <a:lnTo>
                  <a:pt x="19701" y="15796"/>
                </a:lnTo>
                <a:close/>
              </a:path>
              <a:path w="500379" h="314325">
                <a:moveTo>
                  <a:pt x="0" y="0"/>
                </a:moveTo>
                <a:lnTo>
                  <a:pt x="36957" y="95758"/>
                </a:lnTo>
                <a:lnTo>
                  <a:pt x="40640" y="97409"/>
                </a:lnTo>
                <a:lnTo>
                  <a:pt x="47244" y="94869"/>
                </a:lnTo>
                <a:lnTo>
                  <a:pt x="48895" y="91186"/>
                </a:lnTo>
                <a:lnTo>
                  <a:pt x="24233" y="27501"/>
                </a:lnTo>
                <a:lnTo>
                  <a:pt x="5842" y="12827"/>
                </a:lnTo>
                <a:lnTo>
                  <a:pt x="13716" y="2921"/>
                </a:lnTo>
                <a:lnTo>
                  <a:pt x="19947" y="2921"/>
                </a:lnTo>
                <a:lnTo>
                  <a:pt x="0" y="0"/>
                </a:lnTo>
                <a:close/>
              </a:path>
              <a:path w="500379" h="314325">
                <a:moveTo>
                  <a:pt x="13716" y="2921"/>
                </a:moveTo>
                <a:lnTo>
                  <a:pt x="5842" y="12827"/>
                </a:lnTo>
                <a:lnTo>
                  <a:pt x="24233" y="27501"/>
                </a:lnTo>
                <a:lnTo>
                  <a:pt x="19701" y="15796"/>
                </a:lnTo>
                <a:lnTo>
                  <a:pt x="8890" y="14224"/>
                </a:lnTo>
                <a:lnTo>
                  <a:pt x="15748" y="5588"/>
                </a:lnTo>
                <a:lnTo>
                  <a:pt x="17063" y="5588"/>
                </a:lnTo>
                <a:lnTo>
                  <a:pt x="13716" y="2921"/>
                </a:lnTo>
                <a:close/>
              </a:path>
              <a:path w="500379" h="314325">
                <a:moveTo>
                  <a:pt x="19947" y="2921"/>
                </a:moveTo>
                <a:lnTo>
                  <a:pt x="13716" y="2921"/>
                </a:lnTo>
                <a:lnTo>
                  <a:pt x="32147" y="17606"/>
                </a:lnTo>
                <a:lnTo>
                  <a:pt x="99695" y="27432"/>
                </a:lnTo>
                <a:lnTo>
                  <a:pt x="102870" y="25019"/>
                </a:lnTo>
                <a:lnTo>
                  <a:pt x="103886" y="18161"/>
                </a:lnTo>
                <a:lnTo>
                  <a:pt x="101473" y="14859"/>
                </a:lnTo>
                <a:lnTo>
                  <a:pt x="19947" y="2921"/>
                </a:lnTo>
                <a:close/>
              </a:path>
              <a:path w="500379" h="314325">
                <a:moveTo>
                  <a:pt x="17063" y="5588"/>
                </a:moveTo>
                <a:lnTo>
                  <a:pt x="15748" y="5588"/>
                </a:lnTo>
                <a:lnTo>
                  <a:pt x="19701" y="15796"/>
                </a:lnTo>
                <a:lnTo>
                  <a:pt x="32147" y="17606"/>
                </a:lnTo>
                <a:lnTo>
                  <a:pt x="17063" y="5588"/>
                </a:lnTo>
                <a:close/>
              </a:path>
              <a:path w="500379" h="314325">
                <a:moveTo>
                  <a:pt x="15748" y="5588"/>
                </a:moveTo>
                <a:lnTo>
                  <a:pt x="8890" y="14224"/>
                </a:lnTo>
                <a:lnTo>
                  <a:pt x="19701" y="15796"/>
                </a:lnTo>
                <a:lnTo>
                  <a:pt x="15748" y="5588"/>
                </a:lnTo>
                <a:close/>
              </a:path>
            </a:pathLst>
          </a:custGeom>
          <a:solidFill>
            <a:srgbClr val="4F81BC"/>
          </a:solidFill>
        </p:spPr>
        <p:txBody>
          <a:bodyPr wrap="square" lIns="0" tIns="0" rIns="0" bIns="0" rtlCol="0"/>
          <a:lstStyle/>
          <a:p>
            <a:endParaRPr/>
          </a:p>
        </p:txBody>
      </p:sp>
      <p:sp>
        <p:nvSpPr>
          <p:cNvPr id="19" name="object 19"/>
          <p:cNvSpPr/>
          <p:nvPr/>
        </p:nvSpPr>
        <p:spPr>
          <a:xfrm>
            <a:off x="3547871" y="4194047"/>
            <a:ext cx="1430020" cy="929640"/>
          </a:xfrm>
          <a:custGeom>
            <a:avLst/>
            <a:gdLst/>
            <a:ahLst/>
            <a:cxnLst/>
            <a:rect l="l" t="t" r="r" b="b"/>
            <a:pathLst>
              <a:path w="1430020" h="929639">
                <a:moveTo>
                  <a:pt x="1274572" y="0"/>
                </a:moveTo>
                <a:lnTo>
                  <a:pt x="154939" y="0"/>
                </a:lnTo>
                <a:lnTo>
                  <a:pt x="105956" y="7896"/>
                </a:lnTo>
                <a:lnTo>
                  <a:pt x="63422" y="29886"/>
                </a:lnTo>
                <a:lnTo>
                  <a:pt x="29886" y="63422"/>
                </a:lnTo>
                <a:lnTo>
                  <a:pt x="7896" y="105956"/>
                </a:lnTo>
                <a:lnTo>
                  <a:pt x="0" y="154939"/>
                </a:lnTo>
                <a:lnTo>
                  <a:pt x="0" y="774700"/>
                </a:lnTo>
                <a:lnTo>
                  <a:pt x="7896" y="823683"/>
                </a:lnTo>
                <a:lnTo>
                  <a:pt x="29886" y="866217"/>
                </a:lnTo>
                <a:lnTo>
                  <a:pt x="63422" y="899753"/>
                </a:lnTo>
                <a:lnTo>
                  <a:pt x="105956" y="921743"/>
                </a:lnTo>
                <a:lnTo>
                  <a:pt x="154939" y="929639"/>
                </a:lnTo>
                <a:lnTo>
                  <a:pt x="1274572" y="929639"/>
                </a:lnTo>
                <a:lnTo>
                  <a:pt x="1323555" y="921743"/>
                </a:lnTo>
                <a:lnTo>
                  <a:pt x="1366089" y="899753"/>
                </a:lnTo>
                <a:lnTo>
                  <a:pt x="1399625" y="866217"/>
                </a:lnTo>
                <a:lnTo>
                  <a:pt x="1421615" y="823683"/>
                </a:lnTo>
                <a:lnTo>
                  <a:pt x="1429512" y="774700"/>
                </a:lnTo>
                <a:lnTo>
                  <a:pt x="1429512" y="154939"/>
                </a:lnTo>
                <a:lnTo>
                  <a:pt x="1421615" y="105956"/>
                </a:lnTo>
                <a:lnTo>
                  <a:pt x="1399625" y="63422"/>
                </a:lnTo>
                <a:lnTo>
                  <a:pt x="1366089" y="29886"/>
                </a:lnTo>
                <a:lnTo>
                  <a:pt x="1323555" y="7896"/>
                </a:lnTo>
                <a:lnTo>
                  <a:pt x="1274572" y="0"/>
                </a:lnTo>
                <a:close/>
              </a:path>
            </a:pathLst>
          </a:custGeom>
          <a:solidFill>
            <a:srgbClr val="4F81BC"/>
          </a:solidFill>
        </p:spPr>
        <p:txBody>
          <a:bodyPr wrap="square" lIns="0" tIns="0" rIns="0" bIns="0" rtlCol="0"/>
          <a:lstStyle/>
          <a:p>
            <a:endParaRPr/>
          </a:p>
        </p:txBody>
      </p:sp>
      <p:sp>
        <p:nvSpPr>
          <p:cNvPr id="20" name="object 20"/>
          <p:cNvSpPr/>
          <p:nvPr/>
        </p:nvSpPr>
        <p:spPr>
          <a:xfrm>
            <a:off x="3547871" y="4194047"/>
            <a:ext cx="1430020" cy="929640"/>
          </a:xfrm>
          <a:custGeom>
            <a:avLst/>
            <a:gdLst/>
            <a:ahLst/>
            <a:cxnLst/>
            <a:rect l="l" t="t" r="r" b="b"/>
            <a:pathLst>
              <a:path w="1430020" h="929639">
                <a:moveTo>
                  <a:pt x="0" y="154939"/>
                </a:moveTo>
                <a:lnTo>
                  <a:pt x="7896" y="105956"/>
                </a:lnTo>
                <a:lnTo>
                  <a:pt x="29886" y="63422"/>
                </a:lnTo>
                <a:lnTo>
                  <a:pt x="63422" y="29886"/>
                </a:lnTo>
                <a:lnTo>
                  <a:pt x="105956" y="7896"/>
                </a:lnTo>
                <a:lnTo>
                  <a:pt x="154939" y="0"/>
                </a:lnTo>
                <a:lnTo>
                  <a:pt x="1274572" y="0"/>
                </a:lnTo>
                <a:lnTo>
                  <a:pt x="1323555" y="7896"/>
                </a:lnTo>
                <a:lnTo>
                  <a:pt x="1366089" y="29886"/>
                </a:lnTo>
                <a:lnTo>
                  <a:pt x="1399625" y="63422"/>
                </a:lnTo>
                <a:lnTo>
                  <a:pt x="1421615" y="105956"/>
                </a:lnTo>
                <a:lnTo>
                  <a:pt x="1429512" y="154939"/>
                </a:lnTo>
                <a:lnTo>
                  <a:pt x="1429512" y="774700"/>
                </a:lnTo>
                <a:lnTo>
                  <a:pt x="1421615" y="823683"/>
                </a:lnTo>
                <a:lnTo>
                  <a:pt x="1399625" y="866217"/>
                </a:lnTo>
                <a:lnTo>
                  <a:pt x="1366089" y="899753"/>
                </a:lnTo>
                <a:lnTo>
                  <a:pt x="1323555" y="921743"/>
                </a:lnTo>
                <a:lnTo>
                  <a:pt x="1274572" y="929639"/>
                </a:lnTo>
                <a:lnTo>
                  <a:pt x="154939" y="929639"/>
                </a:lnTo>
                <a:lnTo>
                  <a:pt x="105956" y="921743"/>
                </a:lnTo>
                <a:lnTo>
                  <a:pt x="63422" y="899753"/>
                </a:lnTo>
                <a:lnTo>
                  <a:pt x="29886" y="866217"/>
                </a:lnTo>
                <a:lnTo>
                  <a:pt x="7896" y="823683"/>
                </a:lnTo>
                <a:lnTo>
                  <a:pt x="0" y="774700"/>
                </a:lnTo>
                <a:lnTo>
                  <a:pt x="0" y="154939"/>
                </a:lnTo>
                <a:close/>
              </a:path>
            </a:pathLst>
          </a:custGeom>
          <a:ln w="24384">
            <a:solidFill>
              <a:srgbClr val="FFFFFF"/>
            </a:solidFill>
          </a:ln>
        </p:spPr>
        <p:txBody>
          <a:bodyPr wrap="square" lIns="0" tIns="0" rIns="0" bIns="0" rtlCol="0"/>
          <a:lstStyle/>
          <a:p>
            <a:endParaRPr/>
          </a:p>
        </p:txBody>
      </p:sp>
      <p:sp>
        <p:nvSpPr>
          <p:cNvPr id="21" name="object 21"/>
          <p:cNvSpPr txBox="1"/>
          <p:nvPr/>
        </p:nvSpPr>
        <p:spPr>
          <a:xfrm>
            <a:off x="3817365" y="4466031"/>
            <a:ext cx="894715" cy="329565"/>
          </a:xfrm>
          <a:prstGeom prst="rect">
            <a:avLst/>
          </a:prstGeom>
        </p:spPr>
        <p:txBody>
          <a:bodyPr vert="horz" wrap="square" lIns="0" tIns="12065" rIns="0" bIns="0" rtlCol="0">
            <a:spAutoFit/>
          </a:bodyPr>
          <a:lstStyle/>
          <a:p>
            <a:pPr marL="12700">
              <a:lnSpc>
                <a:spcPct val="100000"/>
              </a:lnSpc>
              <a:spcBef>
                <a:spcPts val="95"/>
              </a:spcBef>
            </a:pPr>
            <a:r>
              <a:rPr sz="2000" spc="-45" dirty="0">
                <a:solidFill>
                  <a:srgbClr val="FFFFFF"/>
                </a:solidFill>
                <a:latin typeface="Calibri"/>
                <a:cs typeface="Calibri"/>
              </a:rPr>
              <a:t>Ev</a:t>
            </a:r>
            <a:r>
              <a:rPr sz="2000" spc="-5" dirty="0">
                <a:solidFill>
                  <a:srgbClr val="FFFFFF"/>
                </a:solidFill>
                <a:latin typeface="Calibri"/>
                <a:cs typeface="Calibri"/>
              </a:rPr>
              <a:t>al</a:t>
            </a:r>
            <a:r>
              <a:rPr sz="2000" dirty="0">
                <a:solidFill>
                  <a:srgbClr val="FFFFFF"/>
                </a:solidFill>
                <a:latin typeface="Calibri"/>
                <a:cs typeface="Calibri"/>
              </a:rPr>
              <a:t>u</a:t>
            </a:r>
            <a:r>
              <a:rPr sz="2000" spc="-25" dirty="0">
                <a:solidFill>
                  <a:srgbClr val="FFFFFF"/>
                </a:solidFill>
                <a:latin typeface="Calibri"/>
                <a:cs typeface="Calibri"/>
              </a:rPr>
              <a:t>at</a:t>
            </a:r>
            <a:r>
              <a:rPr sz="2000" spc="-5" dirty="0">
                <a:solidFill>
                  <a:srgbClr val="FFFFFF"/>
                </a:solidFill>
                <a:latin typeface="Calibri"/>
                <a:cs typeface="Calibri"/>
              </a:rPr>
              <a:t>e</a:t>
            </a:r>
            <a:endParaRPr sz="2000">
              <a:latin typeface="Calibri"/>
              <a:cs typeface="Calibri"/>
            </a:endParaRPr>
          </a:p>
        </p:txBody>
      </p:sp>
      <p:sp>
        <p:nvSpPr>
          <p:cNvPr id="22" name="object 22"/>
          <p:cNvSpPr/>
          <p:nvPr/>
        </p:nvSpPr>
        <p:spPr>
          <a:xfrm>
            <a:off x="3941571" y="3184144"/>
            <a:ext cx="102235" cy="769620"/>
          </a:xfrm>
          <a:custGeom>
            <a:avLst/>
            <a:gdLst/>
            <a:ahLst/>
            <a:cxnLst/>
            <a:rect l="l" t="t" r="r" b="b"/>
            <a:pathLst>
              <a:path w="102235" h="769620">
                <a:moveTo>
                  <a:pt x="61404" y="24840"/>
                </a:moveTo>
                <a:lnTo>
                  <a:pt x="44323" y="94868"/>
                </a:lnTo>
                <a:lnTo>
                  <a:pt x="38480" y="142875"/>
                </a:lnTo>
                <a:lnTo>
                  <a:pt x="33781" y="191007"/>
                </a:lnTo>
                <a:lnTo>
                  <a:pt x="29972" y="239394"/>
                </a:lnTo>
                <a:lnTo>
                  <a:pt x="27292" y="288035"/>
                </a:lnTo>
                <a:lnTo>
                  <a:pt x="25779" y="336041"/>
                </a:lnTo>
                <a:lnTo>
                  <a:pt x="25145" y="384428"/>
                </a:lnTo>
                <a:lnTo>
                  <a:pt x="25780" y="432688"/>
                </a:lnTo>
                <a:lnTo>
                  <a:pt x="27304" y="481075"/>
                </a:lnTo>
                <a:lnTo>
                  <a:pt x="29972" y="529335"/>
                </a:lnTo>
                <a:lnTo>
                  <a:pt x="33781" y="577595"/>
                </a:lnTo>
                <a:lnTo>
                  <a:pt x="38480" y="625728"/>
                </a:lnTo>
                <a:lnTo>
                  <a:pt x="44323" y="673861"/>
                </a:lnTo>
                <a:lnTo>
                  <a:pt x="51307" y="721867"/>
                </a:lnTo>
                <a:lnTo>
                  <a:pt x="59308" y="769619"/>
                </a:lnTo>
                <a:lnTo>
                  <a:pt x="71881" y="767460"/>
                </a:lnTo>
                <a:lnTo>
                  <a:pt x="63880" y="719708"/>
                </a:lnTo>
                <a:lnTo>
                  <a:pt x="56895" y="671956"/>
                </a:lnTo>
                <a:lnTo>
                  <a:pt x="51180" y="624204"/>
                </a:lnTo>
                <a:lnTo>
                  <a:pt x="46354" y="576325"/>
                </a:lnTo>
                <a:lnTo>
                  <a:pt x="42672" y="528319"/>
                </a:lnTo>
                <a:lnTo>
                  <a:pt x="40004" y="480313"/>
                </a:lnTo>
                <a:lnTo>
                  <a:pt x="38353" y="432307"/>
                </a:lnTo>
                <a:lnTo>
                  <a:pt x="37845" y="384175"/>
                </a:lnTo>
                <a:lnTo>
                  <a:pt x="38358" y="335914"/>
                </a:lnTo>
                <a:lnTo>
                  <a:pt x="40026" y="287654"/>
                </a:lnTo>
                <a:lnTo>
                  <a:pt x="42672" y="240029"/>
                </a:lnTo>
                <a:lnTo>
                  <a:pt x="46354" y="192023"/>
                </a:lnTo>
                <a:lnTo>
                  <a:pt x="51180" y="144144"/>
                </a:lnTo>
                <a:lnTo>
                  <a:pt x="56895" y="96392"/>
                </a:lnTo>
                <a:lnTo>
                  <a:pt x="63880" y="48640"/>
                </a:lnTo>
                <a:lnTo>
                  <a:pt x="65872" y="36646"/>
                </a:lnTo>
                <a:lnTo>
                  <a:pt x="61404" y="24840"/>
                </a:lnTo>
                <a:close/>
              </a:path>
              <a:path w="102235" h="769620">
                <a:moveTo>
                  <a:pt x="69938" y="11302"/>
                </a:moveTo>
                <a:lnTo>
                  <a:pt x="57276" y="11302"/>
                </a:lnTo>
                <a:lnTo>
                  <a:pt x="69723" y="13461"/>
                </a:lnTo>
                <a:lnTo>
                  <a:pt x="65872" y="36646"/>
                </a:lnTo>
                <a:lnTo>
                  <a:pt x="88773" y="97154"/>
                </a:lnTo>
                <a:lnTo>
                  <a:pt x="90042" y="100456"/>
                </a:lnTo>
                <a:lnTo>
                  <a:pt x="93725" y="102107"/>
                </a:lnTo>
                <a:lnTo>
                  <a:pt x="100329" y="99567"/>
                </a:lnTo>
                <a:lnTo>
                  <a:pt x="101980" y="95884"/>
                </a:lnTo>
                <a:lnTo>
                  <a:pt x="100711" y="92582"/>
                </a:lnTo>
                <a:lnTo>
                  <a:pt x="69938" y="11302"/>
                </a:lnTo>
                <a:close/>
              </a:path>
              <a:path w="102235" h="769620">
                <a:moveTo>
                  <a:pt x="65658" y="0"/>
                </a:moveTo>
                <a:lnTo>
                  <a:pt x="2158" y="76072"/>
                </a:lnTo>
                <a:lnTo>
                  <a:pt x="0" y="78739"/>
                </a:lnTo>
                <a:lnTo>
                  <a:pt x="380" y="82803"/>
                </a:lnTo>
                <a:lnTo>
                  <a:pt x="3048" y="85089"/>
                </a:lnTo>
                <a:lnTo>
                  <a:pt x="5714" y="87248"/>
                </a:lnTo>
                <a:lnTo>
                  <a:pt x="9651" y="86867"/>
                </a:lnTo>
                <a:lnTo>
                  <a:pt x="11937" y="84200"/>
                </a:lnTo>
                <a:lnTo>
                  <a:pt x="53372" y="34479"/>
                </a:lnTo>
                <a:lnTo>
                  <a:pt x="57276" y="11302"/>
                </a:lnTo>
                <a:lnTo>
                  <a:pt x="69938" y="11302"/>
                </a:lnTo>
                <a:lnTo>
                  <a:pt x="65658" y="0"/>
                </a:lnTo>
                <a:close/>
              </a:path>
              <a:path w="102235" h="769620">
                <a:moveTo>
                  <a:pt x="69533" y="14604"/>
                </a:moveTo>
                <a:lnTo>
                  <a:pt x="57530" y="14604"/>
                </a:lnTo>
                <a:lnTo>
                  <a:pt x="68452" y="16382"/>
                </a:lnTo>
                <a:lnTo>
                  <a:pt x="61404" y="24840"/>
                </a:lnTo>
                <a:lnTo>
                  <a:pt x="65872" y="36646"/>
                </a:lnTo>
                <a:lnTo>
                  <a:pt x="69533" y="14604"/>
                </a:lnTo>
                <a:close/>
              </a:path>
              <a:path w="102235" h="769620">
                <a:moveTo>
                  <a:pt x="57276" y="11302"/>
                </a:moveTo>
                <a:lnTo>
                  <a:pt x="53372" y="34479"/>
                </a:lnTo>
                <a:lnTo>
                  <a:pt x="61404" y="24840"/>
                </a:lnTo>
                <a:lnTo>
                  <a:pt x="57530" y="14604"/>
                </a:lnTo>
                <a:lnTo>
                  <a:pt x="69533" y="14604"/>
                </a:lnTo>
                <a:lnTo>
                  <a:pt x="69723" y="13461"/>
                </a:lnTo>
                <a:lnTo>
                  <a:pt x="57276" y="11302"/>
                </a:lnTo>
                <a:close/>
              </a:path>
              <a:path w="102235" h="769620">
                <a:moveTo>
                  <a:pt x="57530" y="14604"/>
                </a:moveTo>
                <a:lnTo>
                  <a:pt x="61404" y="24840"/>
                </a:lnTo>
                <a:lnTo>
                  <a:pt x="68452" y="16382"/>
                </a:lnTo>
                <a:lnTo>
                  <a:pt x="57530" y="14604"/>
                </a:lnTo>
                <a:close/>
              </a:path>
            </a:pathLst>
          </a:custGeom>
          <a:solidFill>
            <a:srgbClr val="4F81BC"/>
          </a:solidFill>
        </p:spPr>
        <p:txBody>
          <a:bodyPr wrap="square" lIns="0" tIns="0" rIns="0" bIns="0" rtlCol="0"/>
          <a:lstStyle/>
          <a:p>
            <a:endParaRPr/>
          </a:p>
        </p:txBody>
      </p:sp>
      <p:sp>
        <p:nvSpPr>
          <p:cNvPr id="23" name="object 23"/>
          <p:cNvSpPr/>
          <p:nvPr/>
        </p:nvSpPr>
        <p:spPr>
          <a:xfrm>
            <a:off x="3547871" y="2008632"/>
            <a:ext cx="1430020" cy="929640"/>
          </a:xfrm>
          <a:custGeom>
            <a:avLst/>
            <a:gdLst/>
            <a:ahLst/>
            <a:cxnLst/>
            <a:rect l="l" t="t" r="r" b="b"/>
            <a:pathLst>
              <a:path w="1430020" h="929639">
                <a:moveTo>
                  <a:pt x="1274572" y="0"/>
                </a:moveTo>
                <a:lnTo>
                  <a:pt x="154939" y="0"/>
                </a:lnTo>
                <a:lnTo>
                  <a:pt x="105956" y="7896"/>
                </a:lnTo>
                <a:lnTo>
                  <a:pt x="63422" y="29886"/>
                </a:lnTo>
                <a:lnTo>
                  <a:pt x="29886" y="63422"/>
                </a:lnTo>
                <a:lnTo>
                  <a:pt x="7896" y="105956"/>
                </a:lnTo>
                <a:lnTo>
                  <a:pt x="0" y="154939"/>
                </a:lnTo>
                <a:lnTo>
                  <a:pt x="0" y="774700"/>
                </a:lnTo>
                <a:lnTo>
                  <a:pt x="7896" y="823683"/>
                </a:lnTo>
                <a:lnTo>
                  <a:pt x="29886" y="866217"/>
                </a:lnTo>
                <a:lnTo>
                  <a:pt x="63422" y="899753"/>
                </a:lnTo>
                <a:lnTo>
                  <a:pt x="105956" y="921743"/>
                </a:lnTo>
                <a:lnTo>
                  <a:pt x="154939" y="929639"/>
                </a:lnTo>
                <a:lnTo>
                  <a:pt x="1274572" y="929639"/>
                </a:lnTo>
                <a:lnTo>
                  <a:pt x="1323555" y="921743"/>
                </a:lnTo>
                <a:lnTo>
                  <a:pt x="1366089" y="899753"/>
                </a:lnTo>
                <a:lnTo>
                  <a:pt x="1399625" y="866217"/>
                </a:lnTo>
                <a:lnTo>
                  <a:pt x="1421615" y="823683"/>
                </a:lnTo>
                <a:lnTo>
                  <a:pt x="1429512" y="774700"/>
                </a:lnTo>
                <a:lnTo>
                  <a:pt x="1429512" y="154939"/>
                </a:lnTo>
                <a:lnTo>
                  <a:pt x="1421615" y="105956"/>
                </a:lnTo>
                <a:lnTo>
                  <a:pt x="1399625" y="63422"/>
                </a:lnTo>
                <a:lnTo>
                  <a:pt x="1366089" y="29886"/>
                </a:lnTo>
                <a:lnTo>
                  <a:pt x="1323555" y="7896"/>
                </a:lnTo>
                <a:lnTo>
                  <a:pt x="1274572" y="0"/>
                </a:lnTo>
                <a:close/>
              </a:path>
            </a:pathLst>
          </a:custGeom>
          <a:solidFill>
            <a:srgbClr val="4F81BC"/>
          </a:solidFill>
        </p:spPr>
        <p:txBody>
          <a:bodyPr wrap="square" lIns="0" tIns="0" rIns="0" bIns="0" rtlCol="0"/>
          <a:lstStyle/>
          <a:p>
            <a:endParaRPr/>
          </a:p>
        </p:txBody>
      </p:sp>
      <p:sp>
        <p:nvSpPr>
          <p:cNvPr id="24" name="object 24"/>
          <p:cNvSpPr/>
          <p:nvPr/>
        </p:nvSpPr>
        <p:spPr>
          <a:xfrm>
            <a:off x="3547871" y="2008632"/>
            <a:ext cx="1430020" cy="929640"/>
          </a:xfrm>
          <a:custGeom>
            <a:avLst/>
            <a:gdLst/>
            <a:ahLst/>
            <a:cxnLst/>
            <a:rect l="l" t="t" r="r" b="b"/>
            <a:pathLst>
              <a:path w="1430020" h="929639">
                <a:moveTo>
                  <a:pt x="0" y="154939"/>
                </a:moveTo>
                <a:lnTo>
                  <a:pt x="7896" y="105956"/>
                </a:lnTo>
                <a:lnTo>
                  <a:pt x="29886" y="63422"/>
                </a:lnTo>
                <a:lnTo>
                  <a:pt x="63422" y="29886"/>
                </a:lnTo>
                <a:lnTo>
                  <a:pt x="105956" y="7896"/>
                </a:lnTo>
                <a:lnTo>
                  <a:pt x="154939" y="0"/>
                </a:lnTo>
                <a:lnTo>
                  <a:pt x="1274572" y="0"/>
                </a:lnTo>
                <a:lnTo>
                  <a:pt x="1323555" y="7896"/>
                </a:lnTo>
                <a:lnTo>
                  <a:pt x="1366089" y="29886"/>
                </a:lnTo>
                <a:lnTo>
                  <a:pt x="1399625" y="63422"/>
                </a:lnTo>
                <a:lnTo>
                  <a:pt x="1421615" y="105956"/>
                </a:lnTo>
                <a:lnTo>
                  <a:pt x="1429512" y="154939"/>
                </a:lnTo>
                <a:lnTo>
                  <a:pt x="1429512" y="774700"/>
                </a:lnTo>
                <a:lnTo>
                  <a:pt x="1421615" y="823683"/>
                </a:lnTo>
                <a:lnTo>
                  <a:pt x="1399625" y="866217"/>
                </a:lnTo>
                <a:lnTo>
                  <a:pt x="1366089" y="899753"/>
                </a:lnTo>
                <a:lnTo>
                  <a:pt x="1323555" y="921743"/>
                </a:lnTo>
                <a:lnTo>
                  <a:pt x="1274572" y="929639"/>
                </a:lnTo>
                <a:lnTo>
                  <a:pt x="154939" y="929639"/>
                </a:lnTo>
                <a:lnTo>
                  <a:pt x="105956" y="921743"/>
                </a:lnTo>
                <a:lnTo>
                  <a:pt x="63422" y="899753"/>
                </a:lnTo>
                <a:lnTo>
                  <a:pt x="29886" y="866217"/>
                </a:lnTo>
                <a:lnTo>
                  <a:pt x="7896" y="823683"/>
                </a:lnTo>
                <a:lnTo>
                  <a:pt x="0" y="774700"/>
                </a:lnTo>
                <a:lnTo>
                  <a:pt x="0" y="154939"/>
                </a:lnTo>
                <a:close/>
              </a:path>
            </a:pathLst>
          </a:custGeom>
          <a:ln w="24384">
            <a:solidFill>
              <a:srgbClr val="FFFFFF"/>
            </a:solidFill>
          </a:ln>
        </p:spPr>
        <p:txBody>
          <a:bodyPr wrap="square" lIns="0" tIns="0" rIns="0" bIns="0" rtlCol="0"/>
          <a:lstStyle/>
          <a:p>
            <a:endParaRPr/>
          </a:p>
        </p:txBody>
      </p:sp>
      <p:sp>
        <p:nvSpPr>
          <p:cNvPr id="25" name="object 25"/>
          <p:cNvSpPr txBox="1"/>
          <p:nvPr/>
        </p:nvSpPr>
        <p:spPr>
          <a:xfrm>
            <a:off x="3924046" y="2279395"/>
            <a:ext cx="680085" cy="329565"/>
          </a:xfrm>
          <a:prstGeom prst="rect">
            <a:avLst/>
          </a:prstGeom>
        </p:spPr>
        <p:txBody>
          <a:bodyPr vert="horz" wrap="square" lIns="0" tIns="11430" rIns="0" bIns="0" rtlCol="0">
            <a:spAutoFit/>
          </a:bodyPr>
          <a:lstStyle/>
          <a:p>
            <a:pPr marL="12700">
              <a:lnSpc>
                <a:spcPct val="100000"/>
              </a:lnSpc>
              <a:spcBef>
                <a:spcPts val="90"/>
              </a:spcBef>
            </a:pPr>
            <a:r>
              <a:rPr sz="2000" spc="-5" dirty="0">
                <a:solidFill>
                  <a:srgbClr val="FFFFFF"/>
                </a:solidFill>
                <a:latin typeface="Calibri"/>
                <a:cs typeface="Calibri"/>
              </a:rPr>
              <a:t>A</a:t>
            </a:r>
            <a:r>
              <a:rPr sz="2000" dirty="0">
                <a:solidFill>
                  <a:srgbClr val="FFFFFF"/>
                </a:solidFill>
                <a:latin typeface="Calibri"/>
                <a:cs typeface="Calibri"/>
              </a:rPr>
              <a:t>d</a:t>
            </a:r>
            <a:r>
              <a:rPr sz="2000" spc="-10" dirty="0">
                <a:solidFill>
                  <a:srgbClr val="FFFFFF"/>
                </a:solidFill>
                <a:latin typeface="Calibri"/>
                <a:cs typeface="Calibri"/>
              </a:rPr>
              <a:t>j</a:t>
            </a:r>
            <a:r>
              <a:rPr sz="2000" spc="5" dirty="0">
                <a:solidFill>
                  <a:srgbClr val="FFFFFF"/>
                </a:solidFill>
                <a:latin typeface="Calibri"/>
                <a:cs typeface="Calibri"/>
              </a:rPr>
              <a:t>u</a:t>
            </a:r>
            <a:r>
              <a:rPr sz="2000" spc="-45" dirty="0">
                <a:solidFill>
                  <a:srgbClr val="FFFFFF"/>
                </a:solidFill>
                <a:latin typeface="Calibri"/>
                <a:cs typeface="Calibri"/>
              </a:rPr>
              <a:t>s</a:t>
            </a:r>
            <a:r>
              <a:rPr sz="2000" spc="-5" dirty="0">
                <a:solidFill>
                  <a:srgbClr val="FFFFFF"/>
                </a:solidFill>
                <a:latin typeface="Calibri"/>
                <a:cs typeface="Calibri"/>
              </a:rPr>
              <a:t>t</a:t>
            </a:r>
            <a:endParaRPr sz="2000">
              <a:latin typeface="Calibri"/>
              <a:cs typeface="Calibri"/>
            </a:endParaRPr>
          </a:p>
        </p:txBody>
      </p:sp>
      <p:sp>
        <p:nvSpPr>
          <p:cNvPr id="26" name="object 26"/>
          <p:cNvSpPr/>
          <p:nvPr/>
        </p:nvSpPr>
        <p:spPr>
          <a:xfrm>
            <a:off x="4764404" y="1564132"/>
            <a:ext cx="501650" cy="323215"/>
          </a:xfrm>
          <a:custGeom>
            <a:avLst/>
            <a:gdLst/>
            <a:ahLst/>
            <a:cxnLst/>
            <a:rect l="l" t="t" r="r" b="b"/>
            <a:pathLst>
              <a:path w="501650" h="323214">
                <a:moveTo>
                  <a:pt x="465862" y="18733"/>
                </a:moveTo>
                <a:lnTo>
                  <a:pt x="366268" y="68071"/>
                </a:lnTo>
                <a:lnTo>
                  <a:pt x="301879" y="103631"/>
                </a:lnTo>
                <a:lnTo>
                  <a:pt x="238633" y="141350"/>
                </a:lnTo>
                <a:lnTo>
                  <a:pt x="176911" y="181228"/>
                </a:lnTo>
                <a:lnTo>
                  <a:pt x="116459" y="223138"/>
                </a:lnTo>
                <a:lnTo>
                  <a:pt x="57404" y="266953"/>
                </a:lnTo>
                <a:lnTo>
                  <a:pt x="0" y="312800"/>
                </a:lnTo>
                <a:lnTo>
                  <a:pt x="7874" y="322706"/>
                </a:lnTo>
                <a:lnTo>
                  <a:pt x="65278" y="276859"/>
                </a:lnTo>
                <a:lnTo>
                  <a:pt x="123952" y="233298"/>
                </a:lnTo>
                <a:lnTo>
                  <a:pt x="184150" y="191642"/>
                </a:lnTo>
                <a:lnTo>
                  <a:pt x="245618" y="152145"/>
                </a:lnTo>
                <a:lnTo>
                  <a:pt x="308356" y="114553"/>
                </a:lnTo>
                <a:lnTo>
                  <a:pt x="372364" y="79247"/>
                </a:lnTo>
                <a:lnTo>
                  <a:pt x="437642" y="45973"/>
                </a:lnTo>
                <a:lnTo>
                  <a:pt x="471292" y="30239"/>
                </a:lnTo>
                <a:lnTo>
                  <a:pt x="478457" y="19863"/>
                </a:lnTo>
                <a:lnTo>
                  <a:pt x="465862" y="18733"/>
                </a:lnTo>
                <a:close/>
              </a:path>
              <a:path w="501650" h="323214">
                <a:moveTo>
                  <a:pt x="497039" y="8762"/>
                </a:moveTo>
                <a:lnTo>
                  <a:pt x="487172" y="8762"/>
                </a:lnTo>
                <a:lnTo>
                  <a:pt x="492506" y="20319"/>
                </a:lnTo>
                <a:lnTo>
                  <a:pt x="471292" y="30239"/>
                </a:lnTo>
                <a:lnTo>
                  <a:pt x="434467" y="83565"/>
                </a:lnTo>
                <a:lnTo>
                  <a:pt x="432435" y="86359"/>
                </a:lnTo>
                <a:lnTo>
                  <a:pt x="433197" y="90296"/>
                </a:lnTo>
                <a:lnTo>
                  <a:pt x="436118" y="92328"/>
                </a:lnTo>
                <a:lnTo>
                  <a:pt x="438912" y="94360"/>
                </a:lnTo>
                <a:lnTo>
                  <a:pt x="442849" y="93598"/>
                </a:lnTo>
                <a:lnTo>
                  <a:pt x="501269" y="9143"/>
                </a:lnTo>
                <a:lnTo>
                  <a:pt x="497039" y="8762"/>
                </a:lnTo>
                <a:close/>
              </a:path>
              <a:path w="501650" h="323214">
                <a:moveTo>
                  <a:pt x="478457" y="19863"/>
                </a:moveTo>
                <a:lnTo>
                  <a:pt x="471292" y="30239"/>
                </a:lnTo>
                <a:lnTo>
                  <a:pt x="491419" y="20827"/>
                </a:lnTo>
                <a:lnTo>
                  <a:pt x="489204" y="20827"/>
                </a:lnTo>
                <a:lnTo>
                  <a:pt x="478457" y="19863"/>
                </a:lnTo>
                <a:close/>
              </a:path>
              <a:path w="501650" h="323214">
                <a:moveTo>
                  <a:pt x="484632" y="10921"/>
                </a:moveTo>
                <a:lnTo>
                  <a:pt x="478457" y="19863"/>
                </a:lnTo>
                <a:lnTo>
                  <a:pt x="489204" y="20827"/>
                </a:lnTo>
                <a:lnTo>
                  <a:pt x="484632" y="10921"/>
                </a:lnTo>
                <a:close/>
              </a:path>
              <a:path w="501650" h="323214">
                <a:moveTo>
                  <a:pt x="488168" y="10921"/>
                </a:moveTo>
                <a:lnTo>
                  <a:pt x="484632" y="10921"/>
                </a:lnTo>
                <a:lnTo>
                  <a:pt x="489204" y="20827"/>
                </a:lnTo>
                <a:lnTo>
                  <a:pt x="491419" y="20827"/>
                </a:lnTo>
                <a:lnTo>
                  <a:pt x="492506" y="20319"/>
                </a:lnTo>
                <a:lnTo>
                  <a:pt x="488168" y="10921"/>
                </a:lnTo>
                <a:close/>
              </a:path>
              <a:path w="501650" h="323214">
                <a:moveTo>
                  <a:pt x="487172" y="8762"/>
                </a:moveTo>
                <a:lnTo>
                  <a:pt x="465862" y="18733"/>
                </a:lnTo>
                <a:lnTo>
                  <a:pt x="478457" y="19863"/>
                </a:lnTo>
                <a:lnTo>
                  <a:pt x="484632" y="10921"/>
                </a:lnTo>
                <a:lnTo>
                  <a:pt x="488168" y="10921"/>
                </a:lnTo>
                <a:lnTo>
                  <a:pt x="487172" y="8762"/>
                </a:lnTo>
                <a:close/>
              </a:path>
              <a:path w="501650" h="323214">
                <a:moveTo>
                  <a:pt x="399034" y="0"/>
                </a:moveTo>
                <a:lnTo>
                  <a:pt x="395986" y="2539"/>
                </a:lnTo>
                <a:lnTo>
                  <a:pt x="395605" y="6095"/>
                </a:lnTo>
                <a:lnTo>
                  <a:pt x="395350" y="9525"/>
                </a:lnTo>
                <a:lnTo>
                  <a:pt x="397891" y="12572"/>
                </a:lnTo>
                <a:lnTo>
                  <a:pt x="401447" y="12953"/>
                </a:lnTo>
                <a:lnTo>
                  <a:pt x="465862" y="18733"/>
                </a:lnTo>
                <a:lnTo>
                  <a:pt x="487172" y="8762"/>
                </a:lnTo>
                <a:lnTo>
                  <a:pt x="497039" y="8762"/>
                </a:lnTo>
                <a:lnTo>
                  <a:pt x="402590" y="253"/>
                </a:lnTo>
                <a:lnTo>
                  <a:pt x="399034" y="0"/>
                </a:lnTo>
                <a:close/>
              </a:path>
            </a:pathLst>
          </a:custGeom>
          <a:solidFill>
            <a:srgbClr val="4F81BC"/>
          </a:solidFill>
        </p:spPr>
        <p:txBody>
          <a:bodyPr wrap="square" lIns="0" tIns="0" rIns="0" bIns="0" rtlCol="0"/>
          <a:lstStyle/>
          <a:p>
            <a:endParaRPr/>
          </a:p>
        </p:txBody>
      </p:sp>
      <p:sp>
        <p:nvSpPr>
          <p:cNvPr id="27" name="object 27"/>
          <p:cNvSpPr/>
          <p:nvPr/>
        </p:nvSpPr>
        <p:spPr>
          <a:xfrm>
            <a:off x="2923032" y="2395727"/>
            <a:ext cx="548640" cy="274320"/>
          </a:xfrm>
          <a:custGeom>
            <a:avLst/>
            <a:gdLst/>
            <a:ahLst/>
            <a:cxnLst/>
            <a:rect l="l" t="t" r="r" b="b"/>
            <a:pathLst>
              <a:path w="548639" h="274319">
                <a:moveTo>
                  <a:pt x="411480" y="0"/>
                </a:moveTo>
                <a:lnTo>
                  <a:pt x="411480" y="68580"/>
                </a:lnTo>
                <a:lnTo>
                  <a:pt x="0" y="68580"/>
                </a:lnTo>
                <a:lnTo>
                  <a:pt x="0" y="205739"/>
                </a:lnTo>
                <a:lnTo>
                  <a:pt x="411480" y="205739"/>
                </a:lnTo>
                <a:lnTo>
                  <a:pt x="411480" y="274320"/>
                </a:lnTo>
                <a:lnTo>
                  <a:pt x="548640" y="137160"/>
                </a:lnTo>
                <a:lnTo>
                  <a:pt x="411480" y="0"/>
                </a:lnTo>
                <a:close/>
              </a:path>
            </a:pathLst>
          </a:custGeom>
          <a:solidFill>
            <a:srgbClr val="000000"/>
          </a:solidFill>
        </p:spPr>
        <p:txBody>
          <a:bodyPr wrap="square" lIns="0" tIns="0" rIns="0" bIns="0" rtlCol="0"/>
          <a:lstStyle/>
          <a:p>
            <a:endParaRPr/>
          </a:p>
        </p:txBody>
      </p:sp>
      <p:sp>
        <p:nvSpPr>
          <p:cNvPr id="28" name="object 28"/>
          <p:cNvSpPr/>
          <p:nvPr/>
        </p:nvSpPr>
        <p:spPr>
          <a:xfrm>
            <a:off x="2923032" y="2395727"/>
            <a:ext cx="548640" cy="274320"/>
          </a:xfrm>
          <a:custGeom>
            <a:avLst/>
            <a:gdLst/>
            <a:ahLst/>
            <a:cxnLst/>
            <a:rect l="l" t="t" r="r" b="b"/>
            <a:pathLst>
              <a:path w="548639" h="274319">
                <a:moveTo>
                  <a:pt x="0" y="68580"/>
                </a:moveTo>
                <a:lnTo>
                  <a:pt x="411480" y="68580"/>
                </a:lnTo>
                <a:lnTo>
                  <a:pt x="411480" y="0"/>
                </a:lnTo>
                <a:lnTo>
                  <a:pt x="548640" y="137160"/>
                </a:lnTo>
                <a:lnTo>
                  <a:pt x="411480" y="274320"/>
                </a:lnTo>
                <a:lnTo>
                  <a:pt x="411480" y="205739"/>
                </a:lnTo>
                <a:lnTo>
                  <a:pt x="0" y="205739"/>
                </a:lnTo>
                <a:lnTo>
                  <a:pt x="0" y="68580"/>
                </a:lnTo>
                <a:close/>
              </a:path>
            </a:pathLst>
          </a:custGeom>
          <a:ln w="24383">
            <a:solidFill>
              <a:srgbClr val="000000"/>
            </a:solidFill>
          </a:ln>
        </p:spPr>
        <p:txBody>
          <a:bodyPr wrap="square" lIns="0" tIns="0" rIns="0" bIns="0" rtlCol="0"/>
          <a:lstStyle/>
          <a:p>
            <a:endParaRPr/>
          </a:p>
        </p:txBody>
      </p:sp>
      <p:sp>
        <p:nvSpPr>
          <p:cNvPr id="29" name="object 29"/>
          <p:cNvSpPr/>
          <p:nvPr/>
        </p:nvSpPr>
        <p:spPr>
          <a:xfrm>
            <a:off x="2923032" y="4584191"/>
            <a:ext cx="548640" cy="274320"/>
          </a:xfrm>
          <a:custGeom>
            <a:avLst/>
            <a:gdLst/>
            <a:ahLst/>
            <a:cxnLst/>
            <a:rect l="l" t="t" r="r" b="b"/>
            <a:pathLst>
              <a:path w="548639" h="274320">
                <a:moveTo>
                  <a:pt x="411480" y="0"/>
                </a:moveTo>
                <a:lnTo>
                  <a:pt x="411480" y="68579"/>
                </a:lnTo>
                <a:lnTo>
                  <a:pt x="0" y="68579"/>
                </a:lnTo>
                <a:lnTo>
                  <a:pt x="0" y="205739"/>
                </a:lnTo>
                <a:lnTo>
                  <a:pt x="411480" y="205739"/>
                </a:lnTo>
                <a:lnTo>
                  <a:pt x="411480" y="274319"/>
                </a:lnTo>
                <a:lnTo>
                  <a:pt x="548640" y="137159"/>
                </a:lnTo>
                <a:lnTo>
                  <a:pt x="411480" y="0"/>
                </a:lnTo>
                <a:close/>
              </a:path>
            </a:pathLst>
          </a:custGeom>
          <a:solidFill>
            <a:srgbClr val="000000"/>
          </a:solidFill>
        </p:spPr>
        <p:txBody>
          <a:bodyPr wrap="square" lIns="0" tIns="0" rIns="0" bIns="0" rtlCol="0"/>
          <a:lstStyle/>
          <a:p>
            <a:endParaRPr/>
          </a:p>
        </p:txBody>
      </p:sp>
      <p:sp>
        <p:nvSpPr>
          <p:cNvPr id="30" name="object 30"/>
          <p:cNvSpPr/>
          <p:nvPr/>
        </p:nvSpPr>
        <p:spPr>
          <a:xfrm>
            <a:off x="2923032" y="4584191"/>
            <a:ext cx="548640" cy="274320"/>
          </a:xfrm>
          <a:custGeom>
            <a:avLst/>
            <a:gdLst/>
            <a:ahLst/>
            <a:cxnLst/>
            <a:rect l="l" t="t" r="r" b="b"/>
            <a:pathLst>
              <a:path w="548639" h="274320">
                <a:moveTo>
                  <a:pt x="0" y="68579"/>
                </a:moveTo>
                <a:lnTo>
                  <a:pt x="411480" y="68579"/>
                </a:lnTo>
                <a:lnTo>
                  <a:pt x="411480" y="0"/>
                </a:lnTo>
                <a:lnTo>
                  <a:pt x="548640" y="137159"/>
                </a:lnTo>
                <a:lnTo>
                  <a:pt x="411480" y="274319"/>
                </a:lnTo>
                <a:lnTo>
                  <a:pt x="411480" y="205739"/>
                </a:lnTo>
                <a:lnTo>
                  <a:pt x="0" y="205739"/>
                </a:lnTo>
                <a:lnTo>
                  <a:pt x="0" y="68579"/>
                </a:lnTo>
                <a:close/>
              </a:path>
            </a:pathLst>
          </a:custGeom>
          <a:ln w="24384">
            <a:solidFill>
              <a:srgbClr val="000000"/>
            </a:solidFill>
          </a:ln>
        </p:spPr>
        <p:txBody>
          <a:bodyPr wrap="square" lIns="0" tIns="0" rIns="0" bIns="0" rtlCol="0"/>
          <a:lstStyle/>
          <a:p>
            <a:endParaRPr/>
          </a:p>
        </p:txBody>
      </p:sp>
      <p:sp>
        <p:nvSpPr>
          <p:cNvPr id="31" name="object 31"/>
          <p:cNvSpPr/>
          <p:nvPr/>
        </p:nvSpPr>
        <p:spPr>
          <a:xfrm>
            <a:off x="6001511" y="298704"/>
            <a:ext cx="274320" cy="548640"/>
          </a:xfrm>
          <a:custGeom>
            <a:avLst/>
            <a:gdLst/>
            <a:ahLst/>
            <a:cxnLst/>
            <a:rect l="l" t="t" r="r" b="b"/>
            <a:pathLst>
              <a:path w="274320" h="548640">
                <a:moveTo>
                  <a:pt x="274320" y="411480"/>
                </a:moveTo>
                <a:lnTo>
                  <a:pt x="0" y="411480"/>
                </a:lnTo>
                <a:lnTo>
                  <a:pt x="137160" y="548640"/>
                </a:lnTo>
                <a:lnTo>
                  <a:pt x="274320" y="411480"/>
                </a:lnTo>
                <a:close/>
              </a:path>
              <a:path w="274320" h="548640">
                <a:moveTo>
                  <a:pt x="205739" y="0"/>
                </a:moveTo>
                <a:lnTo>
                  <a:pt x="68579" y="0"/>
                </a:lnTo>
                <a:lnTo>
                  <a:pt x="68579" y="411480"/>
                </a:lnTo>
                <a:lnTo>
                  <a:pt x="205739" y="411480"/>
                </a:lnTo>
                <a:lnTo>
                  <a:pt x="205739" y="0"/>
                </a:lnTo>
                <a:close/>
              </a:path>
            </a:pathLst>
          </a:custGeom>
          <a:solidFill>
            <a:srgbClr val="000000"/>
          </a:solidFill>
        </p:spPr>
        <p:txBody>
          <a:bodyPr wrap="square" lIns="0" tIns="0" rIns="0" bIns="0" rtlCol="0"/>
          <a:lstStyle/>
          <a:p>
            <a:endParaRPr/>
          </a:p>
        </p:txBody>
      </p:sp>
      <p:sp>
        <p:nvSpPr>
          <p:cNvPr id="32" name="object 32"/>
          <p:cNvSpPr/>
          <p:nvPr/>
        </p:nvSpPr>
        <p:spPr>
          <a:xfrm>
            <a:off x="6001511" y="298704"/>
            <a:ext cx="274320" cy="548640"/>
          </a:xfrm>
          <a:custGeom>
            <a:avLst/>
            <a:gdLst/>
            <a:ahLst/>
            <a:cxnLst/>
            <a:rect l="l" t="t" r="r" b="b"/>
            <a:pathLst>
              <a:path w="274320" h="548640">
                <a:moveTo>
                  <a:pt x="68579" y="0"/>
                </a:moveTo>
                <a:lnTo>
                  <a:pt x="68579" y="411480"/>
                </a:lnTo>
                <a:lnTo>
                  <a:pt x="0" y="411480"/>
                </a:lnTo>
                <a:lnTo>
                  <a:pt x="137160" y="548640"/>
                </a:lnTo>
                <a:lnTo>
                  <a:pt x="274320" y="411480"/>
                </a:lnTo>
                <a:lnTo>
                  <a:pt x="205739" y="411480"/>
                </a:lnTo>
                <a:lnTo>
                  <a:pt x="205739" y="0"/>
                </a:lnTo>
                <a:lnTo>
                  <a:pt x="68579" y="0"/>
                </a:lnTo>
                <a:close/>
              </a:path>
            </a:pathLst>
          </a:custGeom>
          <a:ln w="24384">
            <a:solidFill>
              <a:srgbClr val="000000"/>
            </a:solidFill>
          </a:ln>
        </p:spPr>
        <p:txBody>
          <a:bodyPr wrap="square" lIns="0" tIns="0" rIns="0" bIns="0" rtlCol="0"/>
          <a:lstStyle/>
          <a:p>
            <a:endParaRPr/>
          </a:p>
        </p:txBody>
      </p:sp>
      <p:sp>
        <p:nvSpPr>
          <p:cNvPr id="33" name="object 33"/>
          <p:cNvSpPr/>
          <p:nvPr/>
        </p:nvSpPr>
        <p:spPr>
          <a:xfrm>
            <a:off x="5992367" y="6284976"/>
            <a:ext cx="274320" cy="457200"/>
          </a:xfrm>
          <a:custGeom>
            <a:avLst/>
            <a:gdLst/>
            <a:ahLst/>
            <a:cxnLst/>
            <a:rect l="l" t="t" r="r" b="b"/>
            <a:pathLst>
              <a:path w="274320" h="457200">
                <a:moveTo>
                  <a:pt x="205740" y="137160"/>
                </a:moveTo>
                <a:lnTo>
                  <a:pt x="68580" y="137160"/>
                </a:lnTo>
                <a:lnTo>
                  <a:pt x="68580" y="457198"/>
                </a:lnTo>
                <a:lnTo>
                  <a:pt x="205740" y="457198"/>
                </a:lnTo>
                <a:lnTo>
                  <a:pt x="205740" y="137160"/>
                </a:lnTo>
                <a:close/>
              </a:path>
              <a:path w="274320" h="457200">
                <a:moveTo>
                  <a:pt x="137160" y="0"/>
                </a:moveTo>
                <a:lnTo>
                  <a:pt x="0" y="137160"/>
                </a:lnTo>
                <a:lnTo>
                  <a:pt x="274320" y="137160"/>
                </a:lnTo>
                <a:lnTo>
                  <a:pt x="137160" y="0"/>
                </a:lnTo>
                <a:close/>
              </a:path>
            </a:pathLst>
          </a:custGeom>
          <a:solidFill>
            <a:srgbClr val="000000"/>
          </a:solidFill>
        </p:spPr>
        <p:txBody>
          <a:bodyPr wrap="square" lIns="0" tIns="0" rIns="0" bIns="0" rtlCol="0"/>
          <a:lstStyle/>
          <a:p>
            <a:endParaRPr/>
          </a:p>
        </p:txBody>
      </p:sp>
      <p:sp>
        <p:nvSpPr>
          <p:cNvPr id="34" name="object 34"/>
          <p:cNvSpPr/>
          <p:nvPr/>
        </p:nvSpPr>
        <p:spPr>
          <a:xfrm>
            <a:off x="5992367" y="6284976"/>
            <a:ext cx="274320" cy="457200"/>
          </a:xfrm>
          <a:custGeom>
            <a:avLst/>
            <a:gdLst/>
            <a:ahLst/>
            <a:cxnLst/>
            <a:rect l="l" t="t" r="r" b="b"/>
            <a:pathLst>
              <a:path w="274320" h="457200">
                <a:moveTo>
                  <a:pt x="68580" y="457198"/>
                </a:moveTo>
                <a:lnTo>
                  <a:pt x="68580" y="137160"/>
                </a:lnTo>
                <a:lnTo>
                  <a:pt x="0" y="137160"/>
                </a:lnTo>
                <a:lnTo>
                  <a:pt x="137160" y="0"/>
                </a:lnTo>
                <a:lnTo>
                  <a:pt x="274320" y="137160"/>
                </a:lnTo>
                <a:lnTo>
                  <a:pt x="205740" y="137160"/>
                </a:lnTo>
                <a:lnTo>
                  <a:pt x="205740" y="457198"/>
                </a:lnTo>
                <a:lnTo>
                  <a:pt x="68580" y="457198"/>
                </a:lnTo>
                <a:close/>
              </a:path>
            </a:pathLst>
          </a:custGeom>
          <a:ln w="24384">
            <a:solidFill>
              <a:srgbClr val="000000"/>
            </a:solidFill>
          </a:ln>
        </p:spPr>
        <p:txBody>
          <a:bodyPr wrap="square" lIns="0" tIns="0" rIns="0" bIns="0" rtlCol="0"/>
          <a:lstStyle/>
          <a:p>
            <a:endParaRPr/>
          </a:p>
        </p:txBody>
      </p:sp>
      <p:sp>
        <p:nvSpPr>
          <p:cNvPr id="35" name="object 35"/>
          <p:cNvSpPr/>
          <p:nvPr/>
        </p:nvSpPr>
        <p:spPr>
          <a:xfrm>
            <a:off x="8860535" y="2395727"/>
            <a:ext cx="548640" cy="274320"/>
          </a:xfrm>
          <a:custGeom>
            <a:avLst/>
            <a:gdLst/>
            <a:ahLst/>
            <a:cxnLst/>
            <a:rect l="l" t="t" r="r" b="b"/>
            <a:pathLst>
              <a:path w="548640" h="274319">
                <a:moveTo>
                  <a:pt x="137160" y="0"/>
                </a:moveTo>
                <a:lnTo>
                  <a:pt x="0" y="137160"/>
                </a:lnTo>
                <a:lnTo>
                  <a:pt x="137160" y="274320"/>
                </a:lnTo>
                <a:lnTo>
                  <a:pt x="137160" y="205739"/>
                </a:lnTo>
                <a:lnTo>
                  <a:pt x="548640" y="205739"/>
                </a:lnTo>
                <a:lnTo>
                  <a:pt x="548640" y="68580"/>
                </a:lnTo>
                <a:lnTo>
                  <a:pt x="137160" y="68580"/>
                </a:lnTo>
                <a:lnTo>
                  <a:pt x="137160" y="0"/>
                </a:lnTo>
                <a:close/>
              </a:path>
            </a:pathLst>
          </a:custGeom>
          <a:solidFill>
            <a:srgbClr val="000000"/>
          </a:solidFill>
        </p:spPr>
        <p:txBody>
          <a:bodyPr wrap="square" lIns="0" tIns="0" rIns="0" bIns="0" rtlCol="0"/>
          <a:lstStyle/>
          <a:p>
            <a:endParaRPr/>
          </a:p>
        </p:txBody>
      </p:sp>
      <p:sp>
        <p:nvSpPr>
          <p:cNvPr id="36" name="object 36"/>
          <p:cNvSpPr/>
          <p:nvPr/>
        </p:nvSpPr>
        <p:spPr>
          <a:xfrm>
            <a:off x="8860535" y="2395727"/>
            <a:ext cx="548640" cy="274320"/>
          </a:xfrm>
          <a:custGeom>
            <a:avLst/>
            <a:gdLst/>
            <a:ahLst/>
            <a:cxnLst/>
            <a:rect l="l" t="t" r="r" b="b"/>
            <a:pathLst>
              <a:path w="548640" h="274319">
                <a:moveTo>
                  <a:pt x="548640" y="68580"/>
                </a:moveTo>
                <a:lnTo>
                  <a:pt x="137160" y="68580"/>
                </a:lnTo>
                <a:lnTo>
                  <a:pt x="137160" y="0"/>
                </a:lnTo>
                <a:lnTo>
                  <a:pt x="0" y="137160"/>
                </a:lnTo>
                <a:lnTo>
                  <a:pt x="137160" y="274320"/>
                </a:lnTo>
                <a:lnTo>
                  <a:pt x="137160" y="205739"/>
                </a:lnTo>
                <a:lnTo>
                  <a:pt x="548640" y="205739"/>
                </a:lnTo>
                <a:lnTo>
                  <a:pt x="548640" y="68580"/>
                </a:lnTo>
                <a:close/>
              </a:path>
            </a:pathLst>
          </a:custGeom>
          <a:ln w="24384">
            <a:solidFill>
              <a:srgbClr val="000000"/>
            </a:solidFill>
          </a:ln>
        </p:spPr>
        <p:txBody>
          <a:bodyPr wrap="square" lIns="0" tIns="0" rIns="0" bIns="0" rtlCol="0"/>
          <a:lstStyle/>
          <a:p>
            <a:endParaRPr/>
          </a:p>
        </p:txBody>
      </p:sp>
      <p:sp>
        <p:nvSpPr>
          <p:cNvPr id="37" name="object 37"/>
          <p:cNvSpPr/>
          <p:nvPr/>
        </p:nvSpPr>
        <p:spPr>
          <a:xfrm>
            <a:off x="8872728" y="4578096"/>
            <a:ext cx="548640" cy="274320"/>
          </a:xfrm>
          <a:custGeom>
            <a:avLst/>
            <a:gdLst/>
            <a:ahLst/>
            <a:cxnLst/>
            <a:rect l="l" t="t" r="r" b="b"/>
            <a:pathLst>
              <a:path w="548640" h="274320">
                <a:moveTo>
                  <a:pt x="137160" y="0"/>
                </a:moveTo>
                <a:lnTo>
                  <a:pt x="0" y="137159"/>
                </a:lnTo>
                <a:lnTo>
                  <a:pt x="137160" y="274319"/>
                </a:lnTo>
                <a:lnTo>
                  <a:pt x="137160" y="205739"/>
                </a:lnTo>
                <a:lnTo>
                  <a:pt x="548640" y="205739"/>
                </a:lnTo>
                <a:lnTo>
                  <a:pt x="548640" y="68579"/>
                </a:lnTo>
                <a:lnTo>
                  <a:pt x="137160" y="68579"/>
                </a:lnTo>
                <a:lnTo>
                  <a:pt x="137160" y="0"/>
                </a:lnTo>
                <a:close/>
              </a:path>
            </a:pathLst>
          </a:custGeom>
          <a:solidFill>
            <a:srgbClr val="000000"/>
          </a:solidFill>
        </p:spPr>
        <p:txBody>
          <a:bodyPr wrap="square" lIns="0" tIns="0" rIns="0" bIns="0" rtlCol="0"/>
          <a:lstStyle/>
          <a:p>
            <a:endParaRPr/>
          </a:p>
        </p:txBody>
      </p:sp>
      <p:sp>
        <p:nvSpPr>
          <p:cNvPr id="38" name="object 38"/>
          <p:cNvSpPr/>
          <p:nvPr/>
        </p:nvSpPr>
        <p:spPr>
          <a:xfrm>
            <a:off x="8872728" y="4578096"/>
            <a:ext cx="548640" cy="274320"/>
          </a:xfrm>
          <a:custGeom>
            <a:avLst/>
            <a:gdLst/>
            <a:ahLst/>
            <a:cxnLst/>
            <a:rect l="l" t="t" r="r" b="b"/>
            <a:pathLst>
              <a:path w="548640" h="274320">
                <a:moveTo>
                  <a:pt x="548640" y="68579"/>
                </a:moveTo>
                <a:lnTo>
                  <a:pt x="137160" y="68579"/>
                </a:lnTo>
                <a:lnTo>
                  <a:pt x="137160" y="0"/>
                </a:lnTo>
                <a:lnTo>
                  <a:pt x="0" y="137159"/>
                </a:lnTo>
                <a:lnTo>
                  <a:pt x="137160" y="274319"/>
                </a:lnTo>
                <a:lnTo>
                  <a:pt x="137160" y="205739"/>
                </a:lnTo>
                <a:lnTo>
                  <a:pt x="548640" y="205739"/>
                </a:lnTo>
                <a:lnTo>
                  <a:pt x="548640" y="68579"/>
                </a:lnTo>
                <a:close/>
              </a:path>
            </a:pathLst>
          </a:custGeom>
          <a:ln w="2438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274" y="587120"/>
            <a:ext cx="4582795" cy="512445"/>
          </a:xfrm>
          <a:prstGeom prst="rect">
            <a:avLst/>
          </a:prstGeom>
        </p:spPr>
        <p:txBody>
          <a:bodyPr vert="horz" wrap="square" lIns="0" tIns="11430" rIns="0" bIns="0" rtlCol="0">
            <a:spAutoFit/>
          </a:bodyPr>
          <a:lstStyle/>
          <a:p>
            <a:pPr marL="12700">
              <a:lnSpc>
                <a:spcPct val="100000"/>
              </a:lnSpc>
              <a:spcBef>
                <a:spcPts val="90"/>
              </a:spcBef>
            </a:pPr>
            <a:r>
              <a:rPr spc="-10" dirty="0"/>
              <a:t>Adaptive</a:t>
            </a:r>
            <a:r>
              <a:rPr spc="10" dirty="0"/>
              <a:t> </a:t>
            </a:r>
            <a:r>
              <a:rPr spc="-10" dirty="0"/>
              <a:t>Management</a:t>
            </a:r>
          </a:p>
        </p:txBody>
      </p:sp>
      <p:sp>
        <p:nvSpPr>
          <p:cNvPr id="3" name="object 3"/>
          <p:cNvSpPr/>
          <p:nvPr/>
        </p:nvSpPr>
        <p:spPr>
          <a:xfrm>
            <a:off x="5213603" y="912875"/>
            <a:ext cx="1767839" cy="1161415"/>
          </a:xfrm>
          <a:custGeom>
            <a:avLst/>
            <a:gdLst/>
            <a:ahLst/>
            <a:cxnLst/>
            <a:rect l="l" t="t" r="r" b="b"/>
            <a:pathLst>
              <a:path w="1767840" h="1161414">
                <a:moveTo>
                  <a:pt x="1574292" y="0"/>
                </a:moveTo>
                <a:lnTo>
                  <a:pt x="193548" y="0"/>
                </a:lnTo>
                <a:lnTo>
                  <a:pt x="149156" y="5109"/>
                </a:lnTo>
                <a:lnTo>
                  <a:pt x="108412" y="19665"/>
                </a:lnTo>
                <a:lnTo>
                  <a:pt x="72476" y="42507"/>
                </a:lnTo>
                <a:lnTo>
                  <a:pt x="42507" y="72476"/>
                </a:lnTo>
                <a:lnTo>
                  <a:pt x="19665" y="108412"/>
                </a:lnTo>
                <a:lnTo>
                  <a:pt x="5109" y="149156"/>
                </a:lnTo>
                <a:lnTo>
                  <a:pt x="0" y="193548"/>
                </a:lnTo>
                <a:lnTo>
                  <a:pt x="0" y="967739"/>
                </a:lnTo>
                <a:lnTo>
                  <a:pt x="5109" y="1012131"/>
                </a:lnTo>
                <a:lnTo>
                  <a:pt x="19665" y="1052875"/>
                </a:lnTo>
                <a:lnTo>
                  <a:pt x="42507" y="1088811"/>
                </a:lnTo>
                <a:lnTo>
                  <a:pt x="72476" y="1118780"/>
                </a:lnTo>
                <a:lnTo>
                  <a:pt x="108412" y="1141622"/>
                </a:lnTo>
                <a:lnTo>
                  <a:pt x="149156" y="1156178"/>
                </a:lnTo>
                <a:lnTo>
                  <a:pt x="193548" y="1161288"/>
                </a:lnTo>
                <a:lnTo>
                  <a:pt x="1574292" y="1161288"/>
                </a:lnTo>
                <a:lnTo>
                  <a:pt x="1618683" y="1156178"/>
                </a:lnTo>
                <a:lnTo>
                  <a:pt x="1659427" y="1141622"/>
                </a:lnTo>
                <a:lnTo>
                  <a:pt x="1695363" y="1118780"/>
                </a:lnTo>
                <a:lnTo>
                  <a:pt x="1725332" y="1088811"/>
                </a:lnTo>
                <a:lnTo>
                  <a:pt x="1748174" y="1052875"/>
                </a:lnTo>
                <a:lnTo>
                  <a:pt x="1762730" y="1012131"/>
                </a:lnTo>
                <a:lnTo>
                  <a:pt x="1767840" y="967739"/>
                </a:lnTo>
                <a:lnTo>
                  <a:pt x="1767840" y="193548"/>
                </a:lnTo>
                <a:lnTo>
                  <a:pt x="1762730" y="149156"/>
                </a:lnTo>
                <a:lnTo>
                  <a:pt x="1748174" y="108412"/>
                </a:lnTo>
                <a:lnTo>
                  <a:pt x="1725332" y="72476"/>
                </a:lnTo>
                <a:lnTo>
                  <a:pt x="1695363" y="42507"/>
                </a:lnTo>
                <a:lnTo>
                  <a:pt x="1659427" y="19665"/>
                </a:lnTo>
                <a:lnTo>
                  <a:pt x="1618683" y="5109"/>
                </a:lnTo>
                <a:lnTo>
                  <a:pt x="1574292" y="0"/>
                </a:lnTo>
                <a:close/>
              </a:path>
            </a:pathLst>
          </a:custGeom>
          <a:solidFill>
            <a:srgbClr val="4F81BC"/>
          </a:solidFill>
        </p:spPr>
        <p:txBody>
          <a:bodyPr wrap="square" lIns="0" tIns="0" rIns="0" bIns="0" rtlCol="0"/>
          <a:lstStyle/>
          <a:p>
            <a:endParaRPr/>
          </a:p>
        </p:txBody>
      </p:sp>
      <p:sp>
        <p:nvSpPr>
          <p:cNvPr id="4" name="object 4"/>
          <p:cNvSpPr/>
          <p:nvPr/>
        </p:nvSpPr>
        <p:spPr>
          <a:xfrm>
            <a:off x="5213603" y="912875"/>
            <a:ext cx="1767839" cy="1161415"/>
          </a:xfrm>
          <a:custGeom>
            <a:avLst/>
            <a:gdLst/>
            <a:ahLst/>
            <a:cxnLst/>
            <a:rect l="l" t="t" r="r" b="b"/>
            <a:pathLst>
              <a:path w="1767840" h="1161414">
                <a:moveTo>
                  <a:pt x="0" y="193548"/>
                </a:moveTo>
                <a:lnTo>
                  <a:pt x="5109" y="149156"/>
                </a:lnTo>
                <a:lnTo>
                  <a:pt x="19665" y="108412"/>
                </a:lnTo>
                <a:lnTo>
                  <a:pt x="42507" y="72476"/>
                </a:lnTo>
                <a:lnTo>
                  <a:pt x="72476" y="42507"/>
                </a:lnTo>
                <a:lnTo>
                  <a:pt x="108412" y="19665"/>
                </a:lnTo>
                <a:lnTo>
                  <a:pt x="149156" y="5109"/>
                </a:lnTo>
                <a:lnTo>
                  <a:pt x="193548" y="0"/>
                </a:lnTo>
                <a:lnTo>
                  <a:pt x="1574292" y="0"/>
                </a:lnTo>
                <a:lnTo>
                  <a:pt x="1618683" y="5109"/>
                </a:lnTo>
                <a:lnTo>
                  <a:pt x="1659427" y="19665"/>
                </a:lnTo>
                <a:lnTo>
                  <a:pt x="1695363" y="42507"/>
                </a:lnTo>
                <a:lnTo>
                  <a:pt x="1725332" y="72476"/>
                </a:lnTo>
                <a:lnTo>
                  <a:pt x="1748174" y="108412"/>
                </a:lnTo>
                <a:lnTo>
                  <a:pt x="1762730" y="149156"/>
                </a:lnTo>
                <a:lnTo>
                  <a:pt x="1767840" y="193548"/>
                </a:lnTo>
                <a:lnTo>
                  <a:pt x="1767840" y="967739"/>
                </a:lnTo>
                <a:lnTo>
                  <a:pt x="1762730" y="1012131"/>
                </a:lnTo>
                <a:lnTo>
                  <a:pt x="1748174" y="1052875"/>
                </a:lnTo>
                <a:lnTo>
                  <a:pt x="1725332" y="1088811"/>
                </a:lnTo>
                <a:lnTo>
                  <a:pt x="1695363" y="1118780"/>
                </a:lnTo>
                <a:lnTo>
                  <a:pt x="1659427" y="1141622"/>
                </a:lnTo>
                <a:lnTo>
                  <a:pt x="1618683" y="1156178"/>
                </a:lnTo>
                <a:lnTo>
                  <a:pt x="1574292" y="1161288"/>
                </a:lnTo>
                <a:lnTo>
                  <a:pt x="193548" y="1161288"/>
                </a:lnTo>
                <a:lnTo>
                  <a:pt x="149156" y="1156178"/>
                </a:lnTo>
                <a:lnTo>
                  <a:pt x="108412" y="1141622"/>
                </a:lnTo>
                <a:lnTo>
                  <a:pt x="72476" y="1118780"/>
                </a:lnTo>
                <a:lnTo>
                  <a:pt x="42507" y="1088811"/>
                </a:lnTo>
                <a:lnTo>
                  <a:pt x="19665" y="1052875"/>
                </a:lnTo>
                <a:lnTo>
                  <a:pt x="5109" y="1012131"/>
                </a:lnTo>
                <a:lnTo>
                  <a:pt x="0" y="967739"/>
                </a:lnTo>
                <a:lnTo>
                  <a:pt x="0" y="193548"/>
                </a:lnTo>
                <a:close/>
              </a:path>
            </a:pathLst>
          </a:custGeom>
          <a:ln w="57912">
            <a:solidFill>
              <a:srgbClr val="FF0000"/>
            </a:solidFill>
          </a:ln>
        </p:spPr>
        <p:txBody>
          <a:bodyPr wrap="square" lIns="0" tIns="0" rIns="0" bIns="0" rtlCol="0"/>
          <a:lstStyle/>
          <a:p>
            <a:endParaRPr/>
          </a:p>
        </p:txBody>
      </p:sp>
      <p:sp>
        <p:nvSpPr>
          <p:cNvPr id="5" name="object 5"/>
          <p:cNvSpPr txBox="1"/>
          <p:nvPr/>
        </p:nvSpPr>
        <p:spPr>
          <a:xfrm>
            <a:off x="5636133" y="1157097"/>
            <a:ext cx="916305" cy="609600"/>
          </a:xfrm>
          <a:prstGeom prst="rect">
            <a:avLst/>
          </a:prstGeom>
        </p:spPr>
        <p:txBody>
          <a:bodyPr vert="horz" wrap="square" lIns="0" tIns="11430" rIns="0" bIns="0" rtlCol="0">
            <a:spAutoFit/>
          </a:bodyPr>
          <a:lstStyle/>
          <a:p>
            <a:pPr marL="118745">
              <a:lnSpc>
                <a:spcPts val="2305"/>
              </a:lnSpc>
              <a:spcBef>
                <a:spcPts val="90"/>
              </a:spcBef>
            </a:pPr>
            <a:r>
              <a:rPr sz="2000" b="1" spc="-10" dirty="0">
                <a:solidFill>
                  <a:srgbClr val="FFFFFF"/>
                </a:solidFill>
                <a:latin typeface="Calibri"/>
                <a:cs typeface="Calibri"/>
              </a:rPr>
              <a:t>Assess</a:t>
            </a:r>
            <a:endParaRPr sz="2000">
              <a:latin typeface="Calibri"/>
              <a:cs typeface="Calibri"/>
            </a:endParaRPr>
          </a:p>
          <a:p>
            <a:pPr marL="12700">
              <a:lnSpc>
                <a:spcPts val="2305"/>
              </a:lnSpc>
            </a:pPr>
            <a:r>
              <a:rPr sz="2000" b="1" spc="-10" dirty="0">
                <a:solidFill>
                  <a:srgbClr val="FFFFFF"/>
                </a:solidFill>
                <a:latin typeface="Calibri"/>
                <a:cs typeface="Calibri"/>
              </a:rPr>
              <a:t>P</a:t>
            </a:r>
            <a:r>
              <a:rPr sz="2000" b="1" spc="-25" dirty="0">
                <a:solidFill>
                  <a:srgbClr val="FFFFFF"/>
                </a:solidFill>
                <a:latin typeface="Calibri"/>
                <a:cs typeface="Calibri"/>
              </a:rPr>
              <a:t>r</a:t>
            </a:r>
            <a:r>
              <a:rPr sz="2000" b="1" dirty="0">
                <a:solidFill>
                  <a:srgbClr val="FFFFFF"/>
                </a:solidFill>
                <a:latin typeface="Calibri"/>
                <a:cs typeface="Calibri"/>
              </a:rPr>
              <a:t>ob</a:t>
            </a:r>
            <a:r>
              <a:rPr sz="2000" b="1" spc="-15" dirty="0">
                <a:solidFill>
                  <a:srgbClr val="FFFFFF"/>
                </a:solidFill>
                <a:latin typeface="Calibri"/>
                <a:cs typeface="Calibri"/>
              </a:rPr>
              <a:t>l</a:t>
            </a:r>
            <a:r>
              <a:rPr sz="2000" b="1" spc="-10" dirty="0">
                <a:solidFill>
                  <a:srgbClr val="FFFFFF"/>
                </a:solidFill>
                <a:latin typeface="Calibri"/>
                <a:cs typeface="Calibri"/>
              </a:rPr>
              <a:t>em</a:t>
            </a:r>
            <a:endParaRPr sz="2000">
              <a:latin typeface="Calibri"/>
              <a:cs typeface="Calibri"/>
            </a:endParaRPr>
          </a:p>
        </p:txBody>
      </p:sp>
      <p:sp>
        <p:nvSpPr>
          <p:cNvPr id="6" name="object 6"/>
          <p:cNvSpPr/>
          <p:nvPr/>
        </p:nvSpPr>
        <p:spPr>
          <a:xfrm>
            <a:off x="7117968" y="1741677"/>
            <a:ext cx="395605" cy="272415"/>
          </a:xfrm>
          <a:custGeom>
            <a:avLst/>
            <a:gdLst/>
            <a:ahLst/>
            <a:cxnLst/>
            <a:rect l="l" t="t" r="r" b="b"/>
            <a:pathLst>
              <a:path w="395604" h="272414">
                <a:moveTo>
                  <a:pt x="296417" y="243077"/>
                </a:moveTo>
                <a:lnTo>
                  <a:pt x="293115" y="245363"/>
                </a:lnTo>
                <a:lnTo>
                  <a:pt x="292607" y="248920"/>
                </a:lnTo>
                <a:lnTo>
                  <a:pt x="291973" y="252349"/>
                </a:lnTo>
                <a:lnTo>
                  <a:pt x="294385" y="255650"/>
                </a:lnTo>
                <a:lnTo>
                  <a:pt x="297814" y="256159"/>
                </a:lnTo>
                <a:lnTo>
                  <a:pt x="395604" y="272414"/>
                </a:lnTo>
                <a:lnTo>
                  <a:pt x="394444" y="269239"/>
                </a:lnTo>
                <a:lnTo>
                  <a:pt x="381761" y="269239"/>
                </a:lnTo>
                <a:lnTo>
                  <a:pt x="363707" y="254247"/>
                </a:lnTo>
                <a:lnTo>
                  <a:pt x="299847" y="243712"/>
                </a:lnTo>
                <a:lnTo>
                  <a:pt x="296417" y="243077"/>
                </a:lnTo>
                <a:close/>
              </a:path>
              <a:path w="395604" h="272414">
                <a:moveTo>
                  <a:pt x="363707" y="254247"/>
                </a:moveTo>
                <a:lnTo>
                  <a:pt x="381761" y="269239"/>
                </a:lnTo>
                <a:lnTo>
                  <a:pt x="383978" y="266573"/>
                </a:lnTo>
                <a:lnTo>
                  <a:pt x="379856" y="266573"/>
                </a:lnTo>
                <a:lnTo>
                  <a:pt x="376110" y="256293"/>
                </a:lnTo>
                <a:lnTo>
                  <a:pt x="363707" y="254247"/>
                </a:lnTo>
                <a:close/>
              </a:path>
              <a:path w="395604" h="272414">
                <a:moveTo>
                  <a:pt x="356742" y="174371"/>
                </a:moveTo>
                <a:lnTo>
                  <a:pt x="353440" y="175513"/>
                </a:lnTo>
                <a:lnTo>
                  <a:pt x="350138" y="176784"/>
                </a:lnTo>
                <a:lnTo>
                  <a:pt x="348487" y="180339"/>
                </a:lnTo>
                <a:lnTo>
                  <a:pt x="349630" y="183642"/>
                </a:lnTo>
                <a:lnTo>
                  <a:pt x="371774" y="244396"/>
                </a:lnTo>
                <a:lnTo>
                  <a:pt x="389889" y="259461"/>
                </a:lnTo>
                <a:lnTo>
                  <a:pt x="381761" y="269239"/>
                </a:lnTo>
                <a:lnTo>
                  <a:pt x="394444" y="269239"/>
                </a:lnTo>
                <a:lnTo>
                  <a:pt x="361569" y="179324"/>
                </a:lnTo>
                <a:lnTo>
                  <a:pt x="360299" y="176022"/>
                </a:lnTo>
                <a:lnTo>
                  <a:pt x="356742" y="174371"/>
                </a:lnTo>
                <a:close/>
              </a:path>
              <a:path w="395604" h="272414">
                <a:moveTo>
                  <a:pt x="376110" y="256293"/>
                </a:moveTo>
                <a:lnTo>
                  <a:pt x="379856" y="266573"/>
                </a:lnTo>
                <a:lnTo>
                  <a:pt x="386841" y="258063"/>
                </a:lnTo>
                <a:lnTo>
                  <a:pt x="376110" y="256293"/>
                </a:lnTo>
                <a:close/>
              </a:path>
              <a:path w="395604" h="272414">
                <a:moveTo>
                  <a:pt x="371774" y="244396"/>
                </a:moveTo>
                <a:lnTo>
                  <a:pt x="376110" y="256293"/>
                </a:lnTo>
                <a:lnTo>
                  <a:pt x="386841" y="258063"/>
                </a:lnTo>
                <a:lnTo>
                  <a:pt x="379856" y="266573"/>
                </a:lnTo>
                <a:lnTo>
                  <a:pt x="383978" y="266573"/>
                </a:lnTo>
                <a:lnTo>
                  <a:pt x="389889" y="259461"/>
                </a:lnTo>
                <a:lnTo>
                  <a:pt x="371774" y="244396"/>
                </a:lnTo>
                <a:close/>
              </a:path>
              <a:path w="395604" h="272414">
                <a:moveTo>
                  <a:pt x="6223" y="0"/>
                </a:moveTo>
                <a:lnTo>
                  <a:pt x="0" y="11175"/>
                </a:lnTo>
                <a:lnTo>
                  <a:pt x="52197" y="39750"/>
                </a:lnTo>
                <a:lnTo>
                  <a:pt x="103377" y="69596"/>
                </a:lnTo>
                <a:lnTo>
                  <a:pt x="153670" y="100837"/>
                </a:lnTo>
                <a:lnTo>
                  <a:pt x="203073" y="133604"/>
                </a:lnTo>
                <a:lnTo>
                  <a:pt x="251586" y="167512"/>
                </a:lnTo>
                <a:lnTo>
                  <a:pt x="299211" y="202819"/>
                </a:lnTo>
                <a:lnTo>
                  <a:pt x="345821" y="239395"/>
                </a:lnTo>
                <a:lnTo>
                  <a:pt x="363707" y="254247"/>
                </a:lnTo>
                <a:lnTo>
                  <a:pt x="376110" y="256293"/>
                </a:lnTo>
                <a:lnTo>
                  <a:pt x="306704" y="192659"/>
                </a:lnTo>
                <a:lnTo>
                  <a:pt x="258825" y="157225"/>
                </a:lnTo>
                <a:lnTo>
                  <a:pt x="210057" y="122936"/>
                </a:lnTo>
                <a:lnTo>
                  <a:pt x="160400" y="90170"/>
                </a:lnTo>
                <a:lnTo>
                  <a:pt x="109727" y="58674"/>
                </a:lnTo>
                <a:lnTo>
                  <a:pt x="58292" y="28575"/>
                </a:lnTo>
                <a:lnTo>
                  <a:pt x="6223" y="0"/>
                </a:lnTo>
                <a:close/>
              </a:path>
            </a:pathLst>
          </a:custGeom>
          <a:solidFill>
            <a:srgbClr val="4F81BC"/>
          </a:solidFill>
        </p:spPr>
        <p:txBody>
          <a:bodyPr wrap="square" lIns="0" tIns="0" rIns="0" bIns="0" rtlCol="0"/>
          <a:lstStyle/>
          <a:p>
            <a:endParaRPr/>
          </a:p>
        </p:txBody>
      </p:sp>
      <p:sp>
        <p:nvSpPr>
          <p:cNvPr id="7" name="object 7"/>
          <p:cNvSpPr/>
          <p:nvPr/>
        </p:nvSpPr>
        <p:spPr>
          <a:xfrm>
            <a:off x="7272528" y="2118360"/>
            <a:ext cx="1430020" cy="929640"/>
          </a:xfrm>
          <a:custGeom>
            <a:avLst/>
            <a:gdLst/>
            <a:ahLst/>
            <a:cxnLst/>
            <a:rect l="l" t="t" r="r" b="b"/>
            <a:pathLst>
              <a:path w="1430020" h="929639">
                <a:moveTo>
                  <a:pt x="1274572" y="0"/>
                </a:moveTo>
                <a:lnTo>
                  <a:pt x="154940" y="0"/>
                </a:lnTo>
                <a:lnTo>
                  <a:pt x="105956" y="7896"/>
                </a:lnTo>
                <a:lnTo>
                  <a:pt x="63422" y="29886"/>
                </a:lnTo>
                <a:lnTo>
                  <a:pt x="29886" y="63422"/>
                </a:lnTo>
                <a:lnTo>
                  <a:pt x="7896" y="105956"/>
                </a:lnTo>
                <a:lnTo>
                  <a:pt x="0" y="154939"/>
                </a:lnTo>
                <a:lnTo>
                  <a:pt x="0" y="774700"/>
                </a:lnTo>
                <a:lnTo>
                  <a:pt x="7896" y="823683"/>
                </a:lnTo>
                <a:lnTo>
                  <a:pt x="29886" y="866217"/>
                </a:lnTo>
                <a:lnTo>
                  <a:pt x="63422" y="899753"/>
                </a:lnTo>
                <a:lnTo>
                  <a:pt x="105956" y="921743"/>
                </a:lnTo>
                <a:lnTo>
                  <a:pt x="154940" y="929639"/>
                </a:lnTo>
                <a:lnTo>
                  <a:pt x="1274572" y="929639"/>
                </a:lnTo>
                <a:lnTo>
                  <a:pt x="1323555" y="921743"/>
                </a:lnTo>
                <a:lnTo>
                  <a:pt x="1366089" y="899753"/>
                </a:lnTo>
                <a:lnTo>
                  <a:pt x="1399625" y="866217"/>
                </a:lnTo>
                <a:lnTo>
                  <a:pt x="1421615" y="823683"/>
                </a:lnTo>
                <a:lnTo>
                  <a:pt x="1429512" y="774700"/>
                </a:lnTo>
                <a:lnTo>
                  <a:pt x="1429512" y="154939"/>
                </a:lnTo>
                <a:lnTo>
                  <a:pt x="1421615" y="105956"/>
                </a:lnTo>
                <a:lnTo>
                  <a:pt x="1399625" y="63422"/>
                </a:lnTo>
                <a:lnTo>
                  <a:pt x="1366089" y="29886"/>
                </a:lnTo>
                <a:lnTo>
                  <a:pt x="1323555" y="7896"/>
                </a:lnTo>
                <a:lnTo>
                  <a:pt x="1274572" y="0"/>
                </a:lnTo>
                <a:close/>
              </a:path>
            </a:pathLst>
          </a:custGeom>
          <a:solidFill>
            <a:srgbClr val="4F81BC"/>
          </a:solidFill>
        </p:spPr>
        <p:txBody>
          <a:bodyPr wrap="square" lIns="0" tIns="0" rIns="0" bIns="0" rtlCol="0"/>
          <a:lstStyle/>
          <a:p>
            <a:endParaRPr/>
          </a:p>
        </p:txBody>
      </p:sp>
      <p:sp>
        <p:nvSpPr>
          <p:cNvPr id="8" name="object 8"/>
          <p:cNvSpPr/>
          <p:nvPr/>
        </p:nvSpPr>
        <p:spPr>
          <a:xfrm>
            <a:off x="7272528" y="2118360"/>
            <a:ext cx="1430020" cy="929640"/>
          </a:xfrm>
          <a:custGeom>
            <a:avLst/>
            <a:gdLst/>
            <a:ahLst/>
            <a:cxnLst/>
            <a:rect l="l" t="t" r="r" b="b"/>
            <a:pathLst>
              <a:path w="1430020" h="929639">
                <a:moveTo>
                  <a:pt x="0" y="154939"/>
                </a:moveTo>
                <a:lnTo>
                  <a:pt x="7896" y="105956"/>
                </a:lnTo>
                <a:lnTo>
                  <a:pt x="29886" y="63422"/>
                </a:lnTo>
                <a:lnTo>
                  <a:pt x="63422" y="29886"/>
                </a:lnTo>
                <a:lnTo>
                  <a:pt x="105956" y="7896"/>
                </a:lnTo>
                <a:lnTo>
                  <a:pt x="154940" y="0"/>
                </a:lnTo>
                <a:lnTo>
                  <a:pt x="1274572" y="0"/>
                </a:lnTo>
                <a:lnTo>
                  <a:pt x="1323555" y="7896"/>
                </a:lnTo>
                <a:lnTo>
                  <a:pt x="1366089" y="29886"/>
                </a:lnTo>
                <a:lnTo>
                  <a:pt x="1399625" y="63422"/>
                </a:lnTo>
                <a:lnTo>
                  <a:pt x="1421615" y="105956"/>
                </a:lnTo>
                <a:lnTo>
                  <a:pt x="1429512" y="154939"/>
                </a:lnTo>
                <a:lnTo>
                  <a:pt x="1429512" y="774700"/>
                </a:lnTo>
                <a:lnTo>
                  <a:pt x="1421615" y="823683"/>
                </a:lnTo>
                <a:lnTo>
                  <a:pt x="1399625" y="866217"/>
                </a:lnTo>
                <a:lnTo>
                  <a:pt x="1366089" y="899753"/>
                </a:lnTo>
                <a:lnTo>
                  <a:pt x="1323555" y="921743"/>
                </a:lnTo>
                <a:lnTo>
                  <a:pt x="1274572" y="929639"/>
                </a:lnTo>
                <a:lnTo>
                  <a:pt x="154940" y="929639"/>
                </a:lnTo>
                <a:lnTo>
                  <a:pt x="105956" y="921743"/>
                </a:lnTo>
                <a:lnTo>
                  <a:pt x="63422" y="899753"/>
                </a:lnTo>
                <a:lnTo>
                  <a:pt x="29886" y="866217"/>
                </a:lnTo>
                <a:lnTo>
                  <a:pt x="7896" y="823683"/>
                </a:lnTo>
                <a:lnTo>
                  <a:pt x="0" y="774700"/>
                </a:lnTo>
                <a:lnTo>
                  <a:pt x="0" y="154939"/>
                </a:lnTo>
                <a:close/>
              </a:path>
            </a:pathLst>
          </a:custGeom>
          <a:ln w="24384">
            <a:solidFill>
              <a:srgbClr val="FFFFFF"/>
            </a:solidFill>
          </a:ln>
        </p:spPr>
        <p:txBody>
          <a:bodyPr wrap="square" lIns="0" tIns="0" rIns="0" bIns="0" rtlCol="0"/>
          <a:lstStyle/>
          <a:p>
            <a:endParaRPr/>
          </a:p>
        </p:txBody>
      </p:sp>
      <p:sp>
        <p:nvSpPr>
          <p:cNvPr id="9" name="object 9"/>
          <p:cNvSpPr txBox="1"/>
          <p:nvPr/>
        </p:nvSpPr>
        <p:spPr>
          <a:xfrm>
            <a:off x="7631430" y="2389377"/>
            <a:ext cx="715010" cy="329565"/>
          </a:xfrm>
          <a:prstGeom prst="rect">
            <a:avLst/>
          </a:prstGeom>
        </p:spPr>
        <p:txBody>
          <a:bodyPr vert="horz" wrap="square" lIns="0" tIns="11430" rIns="0" bIns="0" rtlCol="0">
            <a:spAutoFit/>
          </a:bodyPr>
          <a:lstStyle/>
          <a:p>
            <a:pPr marL="12700">
              <a:lnSpc>
                <a:spcPct val="100000"/>
              </a:lnSpc>
              <a:spcBef>
                <a:spcPts val="90"/>
              </a:spcBef>
            </a:pPr>
            <a:r>
              <a:rPr sz="2000" spc="-10" dirty="0">
                <a:solidFill>
                  <a:srgbClr val="FFFFFF"/>
                </a:solidFill>
                <a:latin typeface="Calibri"/>
                <a:cs typeface="Calibri"/>
              </a:rPr>
              <a:t>De</a:t>
            </a:r>
            <a:r>
              <a:rPr sz="2000" spc="-20" dirty="0">
                <a:solidFill>
                  <a:srgbClr val="FFFFFF"/>
                </a:solidFill>
                <a:latin typeface="Calibri"/>
                <a:cs typeface="Calibri"/>
              </a:rPr>
              <a:t>s</a:t>
            </a:r>
            <a:r>
              <a:rPr sz="2000" spc="-5" dirty="0">
                <a:solidFill>
                  <a:srgbClr val="FFFFFF"/>
                </a:solidFill>
                <a:latin typeface="Calibri"/>
                <a:cs typeface="Calibri"/>
              </a:rPr>
              <a:t>ign</a:t>
            </a:r>
            <a:endParaRPr sz="2000">
              <a:latin typeface="Calibri"/>
              <a:cs typeface="Calibri"/>
            </a:endParaRPr>
          </a:p>
        </p:txBody>
      </p:sp>
      <p:sp>
        <p:nvSpPr>
          <p:cNvPr id="10" name="object 10"/>
          <p:cNvSpPr/>
          <p:nvPr/>
        </p:nvSpPr>
        <p:spPr>
          <a:xfrm>
            <a:off x="8210422" y="3291459"/>
            <a:ext cx="102235" cy="768985"/>
          </a:xfrm>
          <a:custGeom>
            <a:avLst/>
            <a:gdLst/>
            <a:ahLst/>
            <a:cxnLst/>
            <a:rect l="l" t="t" r="r" b="b"/>
            <a:pathLst>
              <a:path w="102234" h="768985">
                <a:moveTo>
                  <a:pt x="8254" y="666622"/>
                </a:moveTo>
                <a:lnTo>
                  <a:pt x="1650" y="669163"/>
                </a:lnTo>
                <a:lnTo>
                  <a:pt x="0" y="672845"/>
                </a:lnTo>
                <a:lnTo>
                  <a:pt x="1270" y="676147"/>
                </a:lnTo>
                <a:lnTo>
                  <a:pt x="36322" y="768730"/>
                </a:lnTo>
                <a:lnTo>
                  <a:pt x="45738" y="757427"/>
                </a:lnTo>
                <a:lnTo>
                  <a:pt x="44703" y="757427"/>
                </a:lnTo>
                <a:lnTo>
                  <a:pt x="32130" y="755268"/>
                </a:lnTo>
                <a:lnTo>
                  <a:pt x="35981" y="732084"/>
                </a:lnTo>
                <a:lnTo>
                  <a:pt x="13080" y="671576"/>
                </a:lnTo>
                <a:lnTo>
                  <a:pt x="11810" y="668273"/>
                </a:lnTo>
                <a:lnTo>
                  <a:pt x="8254" y="666622"/>
                </a:lnTo>
                <a:close/>
              </a:path>
              <a:path w="102234" h="768985">
                <a:moveTo>
                  <a:pt x="35981" y="732084"/>
                </a:moveTo>
                <a:lnTo>
                  <a:pt x="32130" y="755268"/>
                </a:lnTo>
                <a:lnTo>
                  <a:pt x="44703" y="757427"/>
                </a:lnTo>
                <a:lnTo>
                  <a:pt x="45248" y="754126"/>
                </a:lnTo>
                <a:lnTo>
                  <a:pt x="44323" y="754126"/>
                </a:lnTo>
                <a:lnTo>
                  <a:pt x="33527" y="752347"/>
                </a:lnTo>
                <a:lnTo>
                  <a:pt x="40483" y="743982"/>
                </a:lnTo>
                <a:lnTo>
                  <a:pt x="35981" y="732084"/>
                </a:lnTo>
                <a:close/>
              </a:path>
              <a:path w="102234" h="768985">
                <a:moveTo>
                  <a:pt x="96266" y="681482"/>
                </a:moveTo>
                <a:lnTo>
                  <a:pt x="92201" y="681863"/>
                </a:lnTo>
                <a:lnTo>
                  <a:pt x="89916" y="684529"/>
                </a:lnTo>
                <a:lnTo>
                  <a:pt x="48513" y="734325"/>
                </a:lnTo>
                <a:lnTo>
                  <a:pt x="44703" y="757427"/>
                </a:lnTo>
                <a:lnTo>
                  <a:pt x="45738" y="757427"/>
                </a:lnTo>
                <a:lnTo>
                  <a:pt x="99695" y="692657"/>
                </a:lnTo>
                <a:lnTo>
                  <a:pt x="101980" y="689990"/>
                </a:lnTo>
                <a:lnTo>
                  <a:pt x="101600" y="685926"/>
                </a:lnTo>
                <a:lnTo>
                  <a:pt x="98932" y="683640"/>
                </a:lnTo>
                <a:lnTo>
                  <a:pt x="96266" y="681482"/>
                </a:lnTo>
                <a:close/>
              </a:path>
              <a:path w="102234" h="768985">
                <a:moveTo>
                  <a:pt x="40483" y="743982"/>
                </a:moveTo>
                <a:lnTo>
                  <a:pt x="33527" y="752347"/>
                </a:lnTo>
                <a:lnTo>
                  <a:pt x="44323" y="754126"/>
                </a:lnTo>
                <a:lnTo>
                  <a:pt x="40483" y="743982"/>
                </a:lnTo>
                <a:close/>
              </a:path>
              <a:path w="102234" h="768985">
                <a:moveTo>
                  <a:pt x="48513" y="734325"/>
                </a:moveTo>
                <a:lnTo>
                  <a:pt x="40483" y="743982"/>
                </a:lnTo>
                <a:lnTo>
                  <a:pt x="44323" y="754126"/>
                </a:lnTo>
                <a:lnTo>
                  <a:pt x="45248" y="754126"/>
                </a:lnTo>
                <a:lnTo>
                  <a:pt x="48513" y="734325"/>
                </a:lnTo>
                <a:close/>
              </a:path>
              <a:path w="102234" h="768985">
                <a:moveTo>
                  <a:pt x="42545" y="0"/>
                </a:moveTo>
                <a:lnTo>
                  <a:pt x="30099" y="2158"/>
                </a:lnTo>
                <a:lnTo>
                  <a:pt x="38100" y="49783"/>
                </a:lnTo>
                <a:lnTo>
                  <a:pt x="44830" y="97408"/>
                </a:lnTo>
                <a:lnTo>
                  <a:pt x="50800" y="145161"/>
                </a:lnTo>
                <a:lnTo>
                  <a:pt x="55499" y="193039"/>
                </a:lnTo>
                <a:lnTo>
                  <a:pt x="59181" y="240918"/>
                </a:lnTo>
                <a:lnTo>
                  <a:pt x="61849" y="288925"/>
                </a:lnTo>
                <a:lnTo>
                  <a:pt x="63373" y="336930"/>
                </a:lnTo>
                <a:lnTo>
                  <a:pt x="64007" y="384936"/>
                </a:lnTo>
                <a:lnTo>
                  <a:pt x="63368" y="433069"/>
                </a:lnTo>
                <a:lnTo>
                  <a:pt x="61820" y="481456"/>
                </a:lnTo>
                <a:lnTo>
                  <a:pt x="59181" y="528954"/>
                </a:lnTo>
                <a:lnTo>
                  <a:pt x="55499" y="576960"/>
                </a:lnTo>
                <a:lnTo>
                  <a:pt x="50800" y="624839"/>
                </a:lnTo>
                <a:lnTo>
                  <a:pt x="44794" y="672845"/>
                </a:lnTo>
                <a:lnTo>
                  <a:pt x="37973" y="720089"/>
                </a:lnTo>
                <a:lnTo>
                  <a:pt x="35981" y="732084"/>
                </a:lnTo>
                <a:lnTo>
                  <a:pt x="40483" y="743982"/>
                </a:lnTo>
                <a:lnTo>
                  <a:pt x="57530" y="674115"/>
                </a:lnTo>
                <a:lnTo>
                  <a:pt x="63373" y="625982"/>
                </a:lnTo>
                <a:lnTo>
                  <a:pt x="68199" y="577849"/>
                </a:lnTo>
                <a:lnTo>
                  <a:pt x="71881" y="529716"/>
                </a:lnTo>
                <a:lnTo>
                  <a:pt x="74564" y="480948"/>
                </a:lnTo>
                <a:lnTo>
                  <a:pt x="76074" y="432942"/>
                </a:lnTo>
                <a:lnTo>
                  <a:pt x="76707" y="384809"/>
                </a:lnTo>
                <a:lnTo>
                  <a:pt x="76073" y="336549"/>
                </a:lnTo>
                <a:lnTo>
                  <a:pt x="74549" y="288163"/>
                </a:lnTo>
                <a:lnTo>
                  <a:pt x="71881" y="239902"/>
                </a:lnTo>
                <a:lnTo>
                  <a:pt x="68199" y="191769"/>
                </a:lnTo>
                <a:lnTo>
                  <a:pt x="63373" y="143637"/>
                </a:lnTo>
                <a:lnTo>
                  <a:pt x="57403" y="95630"/>
                </a:lnTo>
                <a:lnTo>
                  <a:pt x="50546" y="47625"/>
                </a:lnTo>
                <a:lnTo>
                  <a:pt x="42545" y="0"/>
                </a:lnTo>
                <a:close/>
              </a:path>
            </a:pathLst>
          </a:custGeom>
          <a:solidFill>
            <a:srgbClr val="4F81BC"/>
          </a:solidFill>
        </p:spPr>
        <p:txBody>
          <a:bodyPr wrap="square" lIns="0" tIns="0" rIns="0" bIns="0" rtlCol="0"/>
          <a:lstStyle/>
          <a:p>
            <a:endParaRPr/>
          </a:p>
        </p:txBody>
      </p:sp>
      <p:sp>
        <p:nvSpPr>
          <p:cNvPr id="11" name="object 11"/>
          <p:cNvSpPr/>
          <p:nvPr/>
        </p:nvSpPr>
        <p:spPr>
          <a:xfrm>
            <a:off x="7272528" y="4303776"/>
            <a:ext cx="1430020" cy="927100"/>
          </a:xfrm>
          <a:custGeom>
            <a:avLst/>
            <a:gdLst/>
            <a:ahLst/>
            <a:cxnLst/>
            <a:rect l="l" t="t" r="r" b="b"/>
            <a:pathLst>
              <a:path w="1430020" h="927100">
                <a:moveTo>
                  <a:pt x="1275079" y="0"/>
                </a:moveTo>
                <a:lnTo>
                  <a:pt x="154431" y="0"/>
                </a:lnTo>
                <a:lnTo>
                  <a:pt x="105598" y="7867"/>
                </a:lnTo>
                <a:lnTo>
                  <a:pt x="63203" y="29780"/>
                </a:lnTo>
                <a:lnTo>
                  <a:pt x="29780" y="63203"/>
                </a:lnTo>
                <a:lnTo>
                  <a:pt x="7867" y="105598"/>
                </a:lnTo>
                <a:lnTo>
                  <a:pt x="0" y="154431"/>
                </a:lnTo>
                <a:lnTo>
                  <a:pt x="0" y="772160"/>
                </a:lnTo>
                <a:lnTo>
                  <a:pt x="7867" y="820993"/>
                </a:lnTo>
                <a:lnTo>
                  <a:pt x="29780" y="863388"/>
                </a:lnTo>
                <a:lnTo>
                  <a:pt x="63203" y="896811"/>
                </a:lnTo>
                <a:lnTo>
                  <a:pt x="105598" y="918724"/>
                </a:lnTo>
                <a:lnTo>
                  <a:pt x="154431" y="926592"/>
                </a:lnTo>
                <a:lnTo>
                  <a:pt x="1275079" y="926592"/>
                </a:lnTo>
                <a:lnTo>
                  <a:pt x="1323913" y="918724"/>
                </a:lnTo>
                <a:lnTo>
                  <a:pt x="1366308" y="896811"/>
                </a:lnTo>
                <a:lnTo>
                  <a:pt x="1399731" y="863388"/>
                </a:lnTo>
                <a:lnTo>
                  <a:pt x="1421644" y="820993"/>
                </a:lnTo>
                <a:lnTo>
                  <a:pt x="1429512" y="772160"/>
                </a:lnTo>
                <a:lnTo>
                  <a:pt x="1429512" y="154431"/>
                </a:lnTo>
                <a:lnTo>
                  <a:pt x="1421644" y="105598"/>
                </a:lnTo>
                <a:lnTo>
                  <a:pt x="1399731" y="63203"/>
                </a:lnTo>
                <a:lnTo>
                  <a:pt x="1366308" y="29780"/>
                </a:lnTo>
                <a:lnTo>
                  <a:pt x="1323913" y="7867"/>
                </a:lnTo>
                <a:lnTo>
                  <a:pt x="1275079" y="0"/>
                </a:lnTo>
                <a:close/>
              </a:path>
            </a:pathLst>
          </a:custGeom>
          <a:solidFill>
            <a:srgbClr val="4F81BC"/>
          </a:solidFill>
        </p:spPr>
        <p:txBody>
          <a:bodyPr wrap="square" lIns="0" tIns="0" rIns="0" bIns="0" rtlCol="0"/>
          <a:lstStyle/>
          <a:p>
            <a:endParaRPr/>
          </a:p>
        </p:txBody>
      </p:sp>
      <p:sp>
        <p:nvSpPr>
          <p:cNvPr id="12" name="object 12"/>
          <p:cNvSpPr/>
          <p:nvPr/>
        </p:nvSpPr>
        <p:spPr>
          <a:xfrm>
            <a:off x="7272528" y="4303776"/>
            <a:ext cx="1430020" cy="927100"/>
          </a:xfrm>
          <a:custGeom>
            <a:avLst/>
            <a:gdLst/>
            <a:ahLst/>
            <a:cxnLst/>
            <a:rect l="l" t="t" r="r" b="b"/>
            <a:pathLst>
              <a:path w="1430020" h="927100">
                <a:moveTo>
                  <a:pt x="0" y="154431"/>
                </a:moveTo>
                <a:lnTo>
                  <a:pt x="7867" y="105598"/>
                </a:lnTo>
                <a:lnTo>
                  <a:pt x="29780" y="63203"/>
                </a:lnTo>
                <a:lnTo>
                  <a:pt x="63203" y="29780"/>
                </a:lnTo>
                <a:lnTo>
                  <a:pt x="105598" y="7867"/>
                </a:lnTo>
                <a:lnTo>
                  <a:pt x="154431" y="0"/>
                </a:lnTo>
                <a:lnTo>
                  <a:pt x="1275079" y="0"/>
                </a:lnTo>
                <a:lnTo>
                  <a:pt x="1323913" y="7867"/>
                </a:lnTo>
                <a:lnTo>
                  <a:pt x="1366308" y="29780"/>
                </a:lnTo>
                <a:lnTo>
                  <a:pt x="1399731" y="63203"/>
                </a:lnTo>
                <a:lnTo>
                  <a:pt x="1421644" y="105598"/>
                </a:lnTo>
                <a:lnTo>
                  <a:pt x="1429512" y="154431"/>
                </a:lnTo>
                <a:lnTo>
                  <a:pt x="1429512" y="772160"/>
                </a:lnTo>
                <a:lnTo>
                  <a:pt x="1421644" y="820993"/>
                </a:lnTo>
                <a:lnTo>
                  <a:pt x="1399731" y="863388"/>
                </a:lnTo>
                <a:lnTo>
                  <a:pt x="1366308" y="896811"/>
                </a:lnTo>
                <a:lnTo>
                  <a:pt x="1323913" y="918724"/>
                </a:lnTo>
                <a:lnTo>
                  <a:pt x="1275079" y="926592"/>
                </a:lnTo>
                <a:lnTo>
                  <a:pt x="154431" y="926592"/>
                </a:lnTo>
                <a:lnTo>
                  <a:pt x="105598" y="918724"/>
                </a:lnTo>
                <a:lnTo>
                  <a:pt x="63203" y="896811"/>
                </a:lnTo>
                <a:lnTo>
                  <a:pt x="29780" y="863388"/>
                </a:lnTo>
                <a:lnTo>
                  <a:pt x="7867" y="820993"/>
                </a:lnTo>
                <a:lnTo>
                  <a:pt x="0" y="772160"/>
                </a:lnTo>
                <a:lnTo>
                  <a:pt x="0" y="154431"/>
                </a:lnTo>
                <a:close/>
              </a:path>
            </a:pathLst>
          </a:custGeom>
          <a:ln w="24384">
            <a:solidFill>
              <a:srgbClr val="FFFFFF"/>
            </a:solidFill>
          </a:ln>
        </p:spPr>
        <p:txBody>
          <a:bodyPr wrap="square" lIns="0" tIns="0" rIns="0" bIns="0" rtlCol="0"/>
          <a:lstStyle/>
          <a:p>
            <a:endParaRPr/>
          </a:p>
        </p:txBody>
      </p:sp>
      <p:sp>
        <p:nvSpPr>
          <p:cNvPr id="13" name="object 13"/>
          <p:cNvSpPr txBox="1"/>
          <p:nvPr/>
        </p:nvSpPr>
        <p:spPr>
          <a:xfrm>
            <a:off x="7415021" y="4574235"/>
            <a:ext cx="1149350" cy="329565"/>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FFFFFF"/>
                </a:solidFill>
                <a:latin typeface="Calibri"/>
                <a:cs typeface="Calibri"/>
              </a:rPr>
              <a:t>I</a:t>
            </a:r>
            <a:r>
              <a:rPr sz="2000" spc="-15" dirty="0">
                <a:solidFill>
                  <a:srgbClr val="FFFFFF"/>
                </a:solidFill>
                <a:latin typeface="Calibri"/>
                <a:cs typeface="Calibri"/>
              </a:rPr>
              <a:t>m</a:t>
            </a:r>
            <a:r>
              <a:rPr sz="2000" dirty="0">
                <a:solidFill>
                  <a:srgbClr val="FFFFFF"/>
                </a:solidFill>
                <a:latin typeface="Calibri"/>
                <a:cs typeface="Calibri"/>
              </a:rPr>
              <a:t>p</a:t>
            </a:r>
            <a:r>
              <a:rPr sz="2000" spc="-5" dirty="0">
                <a:solidFill>
                  <a:srgbClr val="FFFFFF"/>
                </a:solidFill>
                <a:latin typeface="Calibri"/>
                <a:cs typeface="Calibri"/>
              </a:rPr>
              <a:t>l</a:t>
            </a:r>
            <a:r>
              <a:rPr sz="2000" spc="-20" dirty="0">
                <a:solidFill>
                  <a:srgbClr val="FFFFFF"/>
                </a:solidFill>
                <a:latin typeface="Calibri"/>
                <a:cs typeface="Calibri"/>
              </a:rPr>
              <a:t>e</a:t>
            </a:r>
            <a:r>
              <a:rPr sz="2000" spc="-15" dirty="0">
                <a:solidFill>
                  <a:srgbClr val="FFFFFF"/>
                </a:solidFill>
                <a:latin typeface="Calibri"/>
                <a:cs typeface="Calibri"/>
              </a:rPr>
              <a:t>me</a:t>
            </a:r>
            <a:r>
              <a:rPr sz="2000" spc="-25" dirty="0">
                <a:solidFill>
                  <a:srgbClr val="FFFFFF"/>
                </a:solidFill>
                <a:latin typeface="Calibri"/>
                <a:cs typeface="Calibri"/>
              </a:rPr>
              <a:t>n</a:t>
            </a:r>
            <a:r>
              <a:rPr sz="2000" spc="-5" dirty="0">
                <a:solidFill>
                  <a:srgbClr val="FFFFFF"/>
                </a:solidFill>
                <a:latin typeface="Calibri"/>
                <a:cs typeface="Calibri"/>
              </a:rPr>
              <a:t>t</a:t>
            </a:r>
            <a:endParaRPr sz="2000">
              <a:latin typeface="Calibri"/>
              <a:cs typeface="Calibri"/>
            </a:endParaRPr>
          </a:p>
        </p:txBody>
      </p:sp>
      <p:sp>
        <p:nvSpPr>
          <p:cNvPr id="14" name="object 14"/>
          <p:cNvSpPr/>
          <p:nvPr/>
        </p:nvSpPr>
        <p:spPr>
          <a:xfrm>
            <a:off x="6989571" y="5356605"/>
            <a:ext cx="501015" cy="322580"/>
          </a:xfrm>
          <a:custGeom>
            <a:avLst/>
            <a:gdLst/>
            <a:ahLst/>
            <a:cxnLst/>
            <a:rect l="l" t="t" r="r" b="b"/>
            <a:pathLst>
              <a:path w="501015" h="322579">
                <a:moveTo>
                  <a:pt x="62229" y="227965"/>
                </a:moveTo>
                <a:lnTo>
                  <a:pt x="58166" y="228727"/>
                </a:lnTo>
                <a:lnTo>
                  <a:pt x="56260" y="231597"/>
                </a:lnTo>
                <a:lnTo>
                  <a:pt x="0" y="313156"/>
                </a:lnTo>
                <a:lnTo>
                  <a:pt x="102107" y="322326"/>
                </a:lnTo>
                <a:lnTo>
                  <a:pt x="105282" y="319747"/>
                </a:lnTo>
                <a:lnTo>
                  <a:pt x="105732" y="313563"/>
                </a:lnTo>
                <a:lnTo>
                  <a:pt x="14097" y="313563"/>
                </a:lnTo>
                <a:lnTo>
                  <a:pt x="8635" y="302056"/>
                </a:lnTo>
                <a:lnTo>
                  <a:pt x="29984" y="292049"/>
                </a:lnTo>
                <a:lnTo>
                  <a:pt x="66675" y="238810"/>
                </a:lnTo>
                <a:lnTo>
                  <a:pt x="68706" y="235927"/>
                </a:lnTo>
                <a:lnTo>
                  <a:pt x="67945" y="231965"/>
                </a:lnTo>
                <a:lnTo>
                  <a:pt x="65024" y="229997"/>
                </a:lnTo>
                <a:lnTo>
                  <a:pt x="62229" y="227965"/>
                </a:lnTo>
                <a:close/>
              </a:path>
              <a:path w="501015" h="322579">
                <a:moveTo>
                  <a:pt x="29984" y="292049"/>
                </a:moveTo>
                <a:lnTo>
                  <a:pt x="8635" y="302056"/>
                </a:lnTo>
                <a:lnTo>
                  <a:pt x="14097" y="313563"/>
                </a:lnTo>
                <a:lnTo>
                  <a:pt x="18665" y="311416"/>
                </a:lnTo>
                <a:lnTo>
                  <a:pt x="16636" y="311416"/>
                </a:lnTo>
                <a:lnTo>
                  <a:pt x="11937" y="301485"/>
                </a:lnTo>
                <a:lnTo>
                  <a:pt x="23481" y="301485"/>
                </a:lnTo>
                <a:lnTo>
                  <a:pt x="29984" y="292049"/>
                </a:lnTo>
                <a:close/>
              </a:path>
              <a:path w="501015" h="322579">
                <a:moveTo>
                  <a:pt x="35336" y="303584"/>
                </a:moveTo>
                <a:lnTo>
                  <a:pt x="14097" y="313563"/>
                </a:lnTo>
                <a:lnTo>
                  <a:pt x="105732" y="313563"/>
                </a:lnTo>
                <a:lnTo>
                  <a:pt x="105791" y="312762"/>
                </a:lnTo>
                <a:lnTo>
                  <a:pt x="103250" y="309676"/>
                </a:lnTo>
                <a:lnTo>
                  <a:pt x="35336" y="303584"/>
                </a:lnTo>
                <a:close/>
              </a:path>
              <a:path w="501015" h="322579">
                <a:moveTo>
                  <a:pt x="11937" y="301485"/>
                </a:moveTo>
                <a:lnTo>
                  <a:pt x="16636" y="311416"/>
                </a:lnTo>
                <a:lnTo>
                  <a:pt x="22809" y="302460"/>
                </a:lnTo>
                <a:lnTo>
                  <a:pt x="11937" y="301485"/>
                </a:lnTo>
                <a:close/>
              </a:path>
              <a:path w="501015" h="322579">
                <a:moveTo>
                  <a:pt x="22809" y="302460"/>
                </a:moveTo>
                <a:lnTo>
                  <a:pt x="16636" y="311416"/>
                </a:lnTo>
                <a:lnTo>
                  <a:pt x="18665" y="311416"/>
                </a:lnTo>
                <a:lnTo>
                  <a:pt x="35336" y="303584"/>
                </a:lnTo>
                <a:lnTo>
                  <a:pt x="22809" y="302460"/>
                </a:lnTo>
                <a:close/>
              </a:path>
              <a:path w="501015" h="322579">
                <a:moveTo>
                  <a:pt x="492632" y="0"/>
                </a:moveTo>
                <a:lnTo>
                  <a:pt x="435355" y="45720"/>
                </a:lnTo>
                <a:lnTo>
                  <a:pt x="376554" y="89281"/>
                </a:lnTo>
                <a:lnTo>
                  <a:pt x="316610" y="130810"/>
                </a:lnTo>
                <a:lnTo>
                  <a:pt x="255270" y="170434"/>
                </a:lnTo>
                <a:lnTo>
                  <a:pt x="192531" y="207899"/>
                </a:lnTo>
                <a:lnTo>
                  <a:pt x="128650" y="243205"/>
                </a:lnTo>
                <a:lnTo>
                  <a:pt x="63500" y="276339"/>
                </a:lnTo>
                <a:lnTo>
                  <a:pt x="29984" y="292049"/>
                </a:lnTo>
                <a:lnTo>
                  <a:pt x="22809" y="302460"/>
                </a:lnTo>
                <a:lnTo>
                  <a:pt x="69214" y="287667"/>
                </a:lnTo>
                <a:lnTo>
                  <a:pt x="134747" y="254317"/>
                </a:lnTo>
                <a:lnTo>
                  <a:pt x="199008" y="218821"/>
                </a:lnTo>
                <a:lnTo>
                  <a:pt x="262127" y="181102"/>
                </a:lnTo>
                <a:lnTo>
                  <a:pt x="323850" y="141351"/>
                </a:lnTo>
                <a:lnTo>
                  <a:pt x="384175" y="99441"/>
                </a:lnTo>
                <a:lnTo>
                  <a:pt x="443229" y="55626"/>
                </a:lnTo>
                <a:lnTo>
                  <a:pt x="500506" y="9906"/>
                </a:lnTo>
                <a:lnTo>
                  <a:pt x="492632" y="0"/>
                </a:lnTo>
                <a:close/>
              </a:path>
              <a:path w="501015" h="322579">
                <a:moveTo>
                  <a:pt x="23481" y="301485"/>
                </a:moveTo>
                <a:lnTo>
                  <a:pt x="11937" y="301485"/>
                </a:lnTo>
                <a:lnTo>
                  <a:pt x="22809" y="302460"/>
                </a:lnTo>
                <a:lnTo>
                  <a:pt x="23481" y="301485"/>
                </a:lnTo>
                <a:close/>
              </a:path>
            </a:pathLst>
          </a:custGeom>
          <a:solidFill>
            <a:srgbClr val="4F81BC"/>
          </a:solidFill>
        </p:spPr>
        <p:txBody>
          <a:bodyPr wrap="square" lIns="0" tIns="0" rIns="0" bIns="0" rtlCol="0"/>
          <a:lstStyle/>
          <a:p>
            <a:endParaRPr/>
          </a:p>
        </p:txBody>
      </p:sp>
      <p:sp>
        <p:nvSpPr>
          <p:cNvPr id="15" name="object 15"/>
          <p:cNvSpPr/>
          <p:nvPr/>
        </p:nvSpPr>
        <p:spPr>
          <a:xfrm>
            <a:off x="5382767" y="5394959"/>
            <a:ext cx="1426845" cy="929640"/>
          </a:xfrm>
          <a:custGeom>
            <a:avLst/>
            <a:gdLst/>
            <a:ahLst/>
            <a:cxnLst/>
            <a:rect l="l" t="t" r="r" b="b"/>
            <a:pathLst>
              <a:path w="1426845" h="929639">
                <a:moveTo>
                  <a:pt x="1271524" y="0"/>
                </a:moveTo>
                <a:lnTo>
                  <a:pt x="154940" y="0"/>
                </a:lnTo>
                <a:lnTo>
                  <a:pt x="105956" y="7896"/>
                </a:lnTo>
                <a:lnTo>
                  <a:pt x="63422" y="29886"/>
                </a:lnTo>
                <a:lnTo>
                  <a:pt x="29886" y="63422"/>
                </a:lnTo>
                <a:lnTo>
                  <a:pt x="7896" y="105956"/>
                </a:lnTo>
                <a:lnTo>
                  <a:pt x="0" y="154939"/>
                </a:lnTo>
                <a:lnTo>
                  <a:pt x="0" y="774699"/>
                </a:lnTo>
                <a:lnTo>
                  <a:pt x="7896" y="823673"/>
                </a:lnTo>
                <a:lnTo>
                  <a:pt x="29886" y="866206"/>
                </a:lnTo>
                <a:lnTo>
                  <a:pt x="63422" y="899746"/>
                </a:lnTo>
                <a:lnTo>
                  <a:pt x="105956" y="921741"/>
                </a:lnTo>
                <a:lnTo>
                  <a:pt x="154940" y="929639"/>
                </a:lnTo>
                <a:lnTo>
                  <a:pt x="1271524" y="929639"/>
                </a:lnTo>
                <a:lnTo>
                  <a:pt x="1320507" y="921741"/>
                </a:lnTo>
                <a:lnTo>
                  <a:pt x="1363041" y="899746"/>
                </a:lnTo>
                <a:lnTo>
                  <a:pt x="1396577" y="866206"/>
                </a:lnTo>
                <a:lnTo>
                  <a:pt x="1418567" y="823673"/>
                </a:lnTo>
                <a:lnTo>
                  <a:pt x="1426464" y="774699"/>
                </a:lnTo>
                <a:lnTo>
                  <a:pt x="1426464" y="154939"/>
                </a:lnTo>
                <a:lnTo>
                  <a:pt x="1418567" y="105956"/>
                </a:lnTo>
                <a:lnTo>
                  <a:pt x="1396577" y="63422"/>
                </a:lnTo>
                <a:lnTo>
                  <a:pt x="1363041" y="29886"/>
                </a:lnTo>
                <a:lnTo>
                  <a:pt x="1320507" y="7896"/>
                </a:lnTo>
                <a:lnTo>
                  <a:pt x="1271524" y="0"/>
                </a:lnTo>
                <a:close/>
              </a:path>
            </a:pathLst>
          </a:custGeom>
          <a:solidFill>
            <a:srgbClr val="4F81BC"/>
          </a:solidFill>
        </p:spPr>
        <p:txBody>
          <a:bodyPr wrap="square" lIns="0" tIns="0" rIns="0" bIns="0" rtlCol="0"/>
          <a:lstStyle/>
          <a:p>
            <a:endParaRPr/>
          </a:p>
        </p:txBody>
      </p:sp>
      <p:sp>
        <p:nvSpPr>
          <p:cNvPr id="16" name="object 16"/>
          <p:cNvSpPr/>
          <p:nvPr/>
        </p:nvSpPr>
        <p:spPr>
          <a:xfrm>
            <a:off x="5382767" y="5394959"/>
            <a:ext cx="1426845" cy="929640"/>
          </a:xfrm>
          <a:custGeom>
            <a:avLst/>
            <a:gdLst/>
            <a:ahLst/>
            <a:cxnLst/>
            <a:rect l="l" t="t" r="r" b="b"/>
            <a:pathLst>
              <a:path w="1426845" h="929639">
                <a:moveTo>
                  <a:pt x="0" y="154939"/>
                </a:moveTo>
                <a:lnTo>
                  <a:pt x="7896" y="105956"/>
                </a:lnTo>
                <a:lnTo>
                  <a:pt x="29886" y="63422"/>
                </a:lnTo>
                <a:lnTo>
                  <a:pt x="63422" y="29886"/>
                </a:lnTo>
                <a:lnTo>
                  <a:pt x="105956" y="7896"/>
                </a:lnTo>
                <a:lnTo>
                  <a:pt x="154940" y="0"/>
                </a:lnTo>
                <a:lnTo>
                  <a:pt x="1271524" y="0"/>
                </a:lnTo>
                <a:lnTo>
                  <a:pt x="1320507" y="7896"/>
                </a:lnTo>
                <a:lnTo>
                  <a:pt x="1363041" y="29886"/>
                </a:lnTo>
                <a:lnTo>
                  <a:pt x="1396577" y="63422"/>
                </a:lnTo>
                <a:lnTo>
                  <a:pt x="1418567" y="105956"/>
                </a:lnTo>
                <a:lnTo>
                  <a:pt x="1426464" y="154939"/>
                </a:lnTo>
                <a:lnTo>
                  <a:pt x="1426464" y="774699"/>
                </a:lnTo>
                <a:lnTo>
                  <a:pt x="1418567" y="823673"/>
                </a:lnTo>
                <a:lnTo>
                  <a:pt x="1396577" y="866206"/>
                </a:lnTo>
                <a:lnTo>
                  <a:pt x="1363041" y="899746"/>
                </a:lnTo>
                <a:lnTo>
                  <a:pt x="1320507" y="921741"/>
                </a:lnTo>
                <a:lnTo>
                  <a:pt x="1271524" y="929639"/>
                </a:lnTo>
                <a:lnTo>
                  <a:pt x="154940" y="929639"/>
                </a:lnTo>
                <a:lnTo>
                  <a:pt x="105956" y="921741"/>
                </a:lnTo>
                <a:lnTo>
                  <a:pt x="63422" y="899746"/>
                </a:lnTo>
                <a:lnTo>
                  <a:pt x="29886" y="866206"/>
                </a:lnTo>
                <a:lnTo>
                  <a:pt x="7896" y="823673"/>
                </a:lnTo>
                <a:lnTo>
                  <a:pt x="0" y="774699"/>
                </a:lnTo>
                <a:lnTo>
                  <a:pt x="0" y="154939"/>
                </a:lnTo>
                <a:close/>
              </a:path>
            </a:pathLst>
          </a:custGeom>
          <a:ln w="24384">
            <a:solidFill>
              <a:srgbClr val="FFFFFF"/>
            </a:solidFill>
          </a:ln>
        </p:spPr>
        <p:txBody>
          <a:bodyPr wrap="square" lIns="0" tIns="0" rIns="0" bIns="0" rtlCol="0"/>
          <a:lstStyle/>
          <a:p>
            <a:endParaRPr/>
          </a:p>
        </p:txBody>
      </p:sp>
      <p:sp>
        <p:nvSpPr>
          <p:cNvPr id="17" name="object 17"/>
          <p:cNvSpPr txBox="1"/>
          <p:nvPr/>
        </p:nvSpPr>
        <p:spPr>
          <a:xfrm>
            <a:off x="5660263" y="5666943"/>
            <a:ext cx="871855" cy="329565"/>
          </a:xfrm>
          <a:prstGeom prst="rect">
            <a:avLst/>
          </a:prstGeom>
        </p:spPr>
        <p:txBody>
          <a:bodyPr vert="horz" wrap="square" lIns="0" tIns="12065" rIns="0" bIns="0" rtlCol="0">
            <a:spAutoFit/>
          </a:bodyPr>
          <a:lstStyle/>
          <a:p>
            <a:pPr marL="12700">
              <a:lnSpc>
                <a:spcPct val="100000"/>
              </a:lnSpc>
              <a:spcBef>
                <a:spcPts val="95"/>
              </a:spcBef>
            </a:pPr>
            <a:r>
              <a:rPr sz="2000" spc="-10" dirty="0">
                <a:solidFill>
                  <a:srgbClr val="FFFFFF"/>
                </a:solidFill>
                <a:latin typeface="Calibri"/>
                <a:cs typeface="Calibri"/>
              </a:rPr>
              <a:t>Monitor</a:t>
            </a:r>
            <a:endParaRPr sz="2000">
              <a:latin typeface="Calibri"/>
              <a:cs typeface="Calibri"/>
            </a:endParaRPr>
          </a:p>
        </p:txBody>
      </p:sp>
      <p:sp>
        <p:nvSpPr>
          <p:cNvPr id="18" name="object 18"/>
          <p:cNvSpPr/>
          <p:nvPr/>
        </p:nvSpPr>
        <p:spPr>
          <a:xfrm>
            <a:off x="4706746" y="5361559"/>
            <a:ext cx="499745" cy="314325"/>
          </a:xfrm>
          <a:custGeom>
            <a:avLst/>
            <a:gdLst/>
            <a:ahLst/>
            <a:cxnLst/>
            <a:rect l="l" t="t" r="r" b="b"/>
            <a:pathLst>
              <a:path w="499745" h="314325">
                <a:moveTo>
                  <a:pt x="19701" y="15669"/>
                </a:moveTo>
                <a:lnTo>
                  <a:pt x="53593" y="50799"/>
                </a:lnTo>
                <a:lnTo>
                  <a:pt x="112649" y="94614"/>
                </a:lnTo>
                <a:lnTo>
                  <a:pt x="172974" y="136397"/>
                </a:lnTo>
                <a:lnTo>
                  <a:pt x="234695" y="176275"/>
                </a:lnTo>
                <a:lnTo>
                  <a:pt x="297814" y="213994"/>
                </a:lnTo>
                <a:lnTo>
                  <a:pt x="362076" y="249466"/>
                </a:lnTo>
                <a:lnTo>
                  <a:pt x="427608" y="282803"/>
                </a:lnTo>
                <a:lnTo>
                  <a:pt x="494029" y="313943"/>
                </a:lnTo>
                <a:lnTo>
                  <a:pt x="499363" y="302450"/>
                </a:lnTo>
                <a:lnTo>
                  <a:pt x="432942" y="271297"/>
                </a:lnTo>
                <a:lnTo>
                  <a:pt x="367791" y="238150"/>
                </a:lnTo>
                <a:lnTo>
                  <a:pt x="303911" y="202818"/>
                </a:lnTo>
                <a:lnTo>
                  <a:pt x="241173" y="165353"/>
                </a:lnTo>
                <a:lnTo>
                  <a:pt x="179831" y="125729"/>
                </a:lnTo>
                <a:lnTo>
                  <a:pt x="119887" y="84200"/>
                </a:lnTo>
                <a:lnTo>
                  <a:pt x="61213" y="40639"/>
                </a:lnTo>
                <a:lnTo>
                  <a:pt x="32242" y="17493"/>
                </a:lnTo>
                <a:lnTo>
                  <a:pt x="19701" y="15669"/>
                </a:lnTo>
                <a:close/>
              </a:path>
              <a:path w="499745" h="314325">
                <a:moveTo>
                  <a:pt x="0" y="0"/>
                </a:moveTo>
                <a:lnTo>
                  <a:pt x="37083" y="95630"/>
                </a:lnTo>
                <a:lnTo>
                  <a:pt x="40766" y="97281"/>
                </a:lnTo>
                <a:lnTo>
                  <a:pt x="44068" y="96011"/>
                </a:lnTo>
                <a:lnTo>
                  <a:pt x="47243" y="94741"/>
                </a:lnTo>
                <a:lnTo>
                  <a:pt x="48894" y="91058"/>
                </a:lnTo>
                <a:lnTo>
                  <a:pt x="24277" y="27487"/>
                </a:lnTo>
                <a:lnTo>
                  <a:pt x="5841" y="12826"/>
                </a:lnTo>
                <a:lnTo>
                  <a:pt x="13842" y="2793"/>
                </a:lnTo>
                <a:lnTo>
                  <a:pt x="19268" y="2793"/>
                </a:lnTo>
                <a:lnTo>
                  <a:pt x="0" y="0"/>
                </a:lnTo>
                <a:close/>
              </a:path>
              <a:path w="499745" h="314325">
                <a:moveTo>
                  <a:pt x="13842" y="2793"/>
                </a:moveTo>
                <a:lnTo>
                  <a:pt x="5841" y="12826"/>
                </a:lnTo>
                <a:lnTo>
                  <a:pt x="24277" y="27487"/>
                </a:lnTo>
                <a:lnTo>
                  <a:pt x="19701" y="15669"/>
                </a:lnTo>
                <a:lnTo>
                  <a:pt x="8889" y="14096"/>
                </a:lnTo>
                <a:lnTo>
                  <a:pt x="15748" y="5460"/>
                </a:lnTo>
                <a:lnTo>
                  <a:pt x="17181" y="5460"/>
                </a:lnTo>
                <a:lnTo>
                  <a:pt x="13842" y="2793"/>
                </a:lnTo>
                <a:close/>
              </a:path>
              <a:path w="499745" h="314325">
                <a:moveTo>
                  <a:pt x="19268" y="2793"/>
                </a:moveTo>
                <a:lnTo>
                  <a:pt x="13842" y="2793"/>
                </a:lnTo>
                <a:lnTo>
                  <a:pt x="32242" y="17493"/>
                </a:lnTo>
                <a:lnTo>
                  <a:pt x="99694" y="27304"/>
                </a:lnTo>
                <a:lnTo>
                  <a:pt x="102869" y="24891"/>
                </a:lnTo>
                <a:lnTo>
                  <a:pt x="103886" y="18033"/>
                </a:lnTo>
                <a:lnTo>
                  <a:pt x="101600" y="14731"/>
                </a:lnTo>
                <a:lnTo>
                  <a:pt x="19268" y="2793"/>
                </a:lnTo>
                <a:close/>
              </a:path>
              <a:path w="499745" h="314325">
                <a:moveTo>
                  <a:pt x="17181" y="5460"/>
                </a:moveTo>
                <a:lnTo>
                  <a:pt x="15748" y="5460"/>
                </a:lnTo>
                <a:lnTo>
                  <a:pt x="19701" y="15669"/>
                </a:lnTo>
                <a:lnTo>
                  <a:pt x="32242" y="17493"/>
                </a:lnTo>
                <a:lnTo>
                  <a:pt x="17181" y="5460"/>
                </a:lnTo>
                <a:close/>
              </a:path>
              <a:path w="499745" h="314325">
                <a:moveTo>
                  <a:pt x="15748" y="5460"/>
                </a:moveTo>
                <a:lnTo>
                  <a:pt x="8889" y="14096"/>
                </a:lnTo>
                <a:lnTo>
                  <a:pt x="19701" y="15669"/>
                </a:lnTo>
                <a:lnTo>
                  <a:pt x="15748" y="5460"/>
                </a:lnTo>
                <a:close/>
              </a:path>
            </a:pathLst>
          </a:custGeom>
          <a:solidFill>
            <a:srgbClr val="4F81BC"/>
          </a:solidFill>
        </p:spPr>
        <p:txBody>
          <a:bodyPr wrap="square" lIns="0" tIns="0" rIns="0" bIns="0" rtlCol="0"/>
          <a:lstStyle/>
          <a:p>
            <a:endParaRPr/>
          </a:p>
        </p:txBody>
      </p:sp>
      <p:sp>
        <p:nvSpPr>
          <p:cNvPr id="19" name="object 19"/>
          <p:cNvSpPr/>
          <p:nvPr/>
        </p:nvSpPr>
        <p:spPr>
          <a:xfrm>
            <a:off x="3489959" y="4303776"/>
            <a:ext cx="1430020" cy="927100"/>
          </a:xfrm>
          <a:custGeom>
            <a:avLst/>
            <a:gdLst/>
            <a:ahLst/>
            <a:cxnLst/>
            <a:rect l="l" t="t" r="r" b="b"/>
            <a:pathLst>
              <a:path w="1430020" h="927100">
                <a:moveTo>
                  <a:pt x="1275079" y="0"/>
                </a:moveTo>
                <a:lnTo>
                  <a:pt x="154431" y="0"/>
                </a:lnTo>
                <a:lnTo>
                  <a:pt x="105598" y="7867"/>
                </a:lnTo>
                <a:lnTo>
                  <a:pt x="63203" y="29780"/>
                </a:lnTo>
                <a:lnTo>
                  <a:pt x="29780" y="63203"/>
                </a:lnTo>
                <a:lnTo>
                  <a:pt x="7867" y="105598"/>
                </a:lnTo>
                <a:lnTo>
                  <a:pt x="0" y="154431"/>
                </a:lnTo>
                <a:lnTo>
                  <a:pt x="0" y="772160"/>
                </a:lnTo>
                <a:lnTo>
                  <a:pt x="7867" y="820993"/>
                </a:lnTo>
                <a:lnTo>
                  <a:pt x="29780" y="863388"/>
                </a:lnTo>
                <a:lnTo>
                  <a:pt x="63203" y="896811"/>
                </a:lnTo>
                <a:lnTo>
                  <a:pt x="105598" y="918724"/>
                </a:lnTo>
                <a:lnTo>
                  <a:pt x="154431" y="926592"/>
                </a:lnTo>
                <a:lnTo>
                  <a:pt x="1275079" y="926592"/>
                </a:lnTo>
                <a:lnTo>
                  <a:pt x="1323913" y="918724"/>
                </a:lnTo>
                <a:lnTo>
                  <a:pt x="1366308" y="896811"/>
                </a:lnTo>
                <a:lnTo>
                  <a:pt x="1399731" y="863388"/>
                </a:lnTo>
                <a:lnTo>
                  <a:pt x="1421644" y="820993"/>
                </a:lnTo>
                <a:lnTo>
                  <a:pt x="1429512" y="772160"/>
                </a:lnTo>
                <a:lnTo>
                  <a:pt x="1429512" y="154431"/>
                </a:lnTo>
                <a:lnTo>
                  <a:pt x="1421644" y="105598"/>
                </a:lnTo>
                <a:lnTo>
                  <a:pt x="1399731" y="63203"/>
                </a:lnTo>
                <a:lnTo>
                  <a:pt x="1366308" y="29780"/>
                </a:lnTo>
                <a:lnTo>
                  <a:pt x="1323913" y="7867"/>
                </a:lnTo>
                <a:lnTo>
                  <a:pt x="1275079" y="0"/>
                </a:lnTo>
                <a:close/>
              </a:path>
            </a:pathLst>
          </a:custGeom>
          <a:solidFill>
            <a:srgbClr val="4F81BC"/>
          </a:solidFill>
        </p:spPr>
        <p:txBody>
          <a:bodyPr wrap="square" lIns="0" tIns="0" rIns="0" bIns="0" rtlCol="0"/>
          <a:lstStyle/>
          <a:p>
            <a:endParaRPr/>
          </a:p>
        </p:txBody>
      </p:sp>
      <p:sp>
        <p:nvSpPr>
          <p:cNvPr id="20" name="object 20"/>
          <p:cNvSpPr/>
          <p:nvPr/>
        </p:nvSpPr>
        <p:spPr>
          <a:xfrm>
            <a:off x="3489959" y="4303776"/>
            <a:ext cx="1430020" cy="927100"/>
          </a:xfrm>
          <a:custGeom>
            <a:avLst/>
            <a:gdLst/>
            <a:ahLst/>
            <a:cxnLst/>
            <a:rect l="l" t="t" r="r" b="b"/>
            <a:pathLst>
              <a:path w="1430020" h="927100">
                <a:moveTo>
                  <a:pt x="0" y="154431"/>
                </a:moveTo>
                <a:lnTo>
                  <a:pt x="7867" y="105598"/>
                </a:lnTo>
                <a:lnTo>
                  <a:pt x="29780" y="63203"/>
                </a:lnTo>
                <a:lnTo>
                  <a:pt x="63203" y="29780"/>
                </a:lnTo>
                <a:lnTo>
                  <a:pt x="105598" y="7867"/>
                </a:lnTo>
                <a:lnTo>
                  <a:pt x="154431" y="0"/>
                </a:lnTo>
                <a:lnTo>
                  <a:pt x="1275079" y="0"/>
                </a:lnTo>
                <a:lnTo>
                  <a:pt x="1323913" y="7867"/>
                </a:lnTo>
                <a:lnTo>
                  <a:pt x="1366308" y="29780"/>
                </a:lnTo>
                <a:lnTo>
                  <a:pt x="1399731" y="63203"/>
                </a:lnTo>
                <a:lnTo>
                  <a:pt x="1421644" y="105598"/>
                </a:lnTo>
                <a:lnTo>
                  <a:pt x="1429512" y="154431"/>
                </a:lnTo>
                <a:lnTo>
                  <a:pt x="1429512" y="772160"/>
                </a:lnTo>
                <a:lnTo>
                  <a:pt x="1421644" y="820993"/>
                </a:lnTo>
                <a:lnTo>
                  <a:pt x="1399731" y="863388"/>
                </a:lnTo>
                <a:lnTo>
                  <a:pt x="1366308" y="896811"/>
                </a:lnTo>
                <a:lnTo>
                  <a:pt x="1323913" y="918724"/>
                </a:lnTo>
                <a:lnTo>
                  <a:pt x="1275079" y="926592"/>
                </a:lnTo>
                <a:lnTo>
                  <a:pt x="154431" y="926592"/>
                </a:lnTo>
                <a:lnTo>
                  <a:pt x="105598" y="918724"/>
                </a:lnTo>
                <a:lnTo>
                  <a:pt x="63203" y="896811"/>
                </a:lnTo>
                <a:lnTo>
                  <a:pt x="29780" y="863388"/>
                </a:lnTo>
                <a:lnTo>
                  <a:pt x="7867" y="820993"/>
                </a:lnTo>
                <a:lnTo>
                  <a:pt x="0" y="772160"/>
                </a:lnTo>
                <a:lnTo>
                  <a:pt x="0" y="154431"/>
                </a:lnTo>
                <a:close/>
              </a:path>
            </a:pathLst>
          </a:custGeom>
          <a:ln w="24383">
            <a:solidFill>
              <a:srgbClr val="FFFFFF"/>
            </a:solidFill>
          </a:ln>
        </p:spPr>
        <p:txBody>
          <a:bodyPr wrap="square" lIns="0" tIns="0" rIns="0" bIns="0" rtlCol="0"/>
          <a:lstStyle/>
          <a:p>
            <a:endParaRPr/>
          </a:p>
        </p:txBody>
      </p:sp>
      <p:sp>
        <p:nvSpPr>
          <p:cNvPr id="21" name="object 21"/>
          <p:cNvSpPr txBox="1"/>
          <p:nvPr/>
        </p:nvSpPr>
        <p:spPr>
          <a:xfrm>
            <a:off x="3758946" y="4574235"/>
            <a:ext cx="894715" cy="329565"/>
          </a:xfrm>
          <a:prstGeom prst="rect">
            <a:avLst/>
          </a:prstGeom>
        </p:spPr>
        <p:txBody>
          <a:bodyPr vert="horz" wrap="square" lIns="0" tIns="12065" rIns="0" bIns="0" rtlCol="0">
            <a:spAutoFit/>
          </a:bodyPr>
          <a:lstStyle/>
          <a:p>
            <a:pPr marL="12700">
              <a:lnSpc>
                <a:spcPct val="100000"/>
              </a:lnSpc>
              <a:spcBef>
                <a:spcPts val="95"/>
              </a:spcBef>
            </a:pPr>
            <a:r>
              <a:rPr sz="2000" spc="-45" dirty="0">
                <a:solidFill>
                  <a:srgbClr val="FFFFFF"/>
                </a:solidFill>
                <a:latin typeface="Calibri"/>
                <a:cs typeface="Calibri"/>
              </a:rPr>
              <a:t>Ev</a:t>
            </a:r>
            <a:r>
              <a:rPr sz="2000" spc="-5" dirty="0">
                <a:solidFill>
                  <a:srgbClr val="FFFFFF"/>
                </a:solidFill>
                <a:latin typeface="Calibri"/>
                <a:cs typeface="Calibri"/>
              </a:rPr>
              <a:t>al</a:t>
            </a:r>
            <a:r>
              <a:rPr sz="2000" dirty="0">
                <a:solidFill>
                  <a:srgbClr val="FFFFFF"/>
                </a:solidFill>
                <a:latin typeface="Calibri"/>
                <a:cs typeface="Calibri"/>
              </a:rPr>
              <a:t>u</a:t>
            </a:r>
            <a:r>
              <a:rPr sz="2000" spc="-25" dirty="0">
                <a:solidFill>
                  <a:srgbClr val="FFFFFF"/>
                </a:solidFill>
                <a:latin typeface="Calibri"/>
                <a:cs typeface="Calibri"/>
              </a:rPr>
              <a:t>at</a:t>
            </a:r>
            <a:r>
              <a:rPr sz="2000" spc="-5" dirty="0">
                <a:solidFill>
                  <a:srgbClr val="FFFFFF"/>
                </a:solidFill>
                <a:latin typeface="Calibri"/>
                <a:cs typeface="Calibri"/>
              </a:rPr>
              <a:t>e</a:t>
            </a:r>
            <a:endParaRPr sz="2000">
              <a:latin typeface="Calibri"/>
              <a:cs typeface="Calibri"/>
            </a:endParaRPr>
          </a:p>
        </p:txBody>
      </p:sp>
      <p:sp>
        <p:nvSpPr>
          <p:cNvPr id="22" name="object 22"/>
          <p:cNvSpPr/>
          <p:nvPr/>
        </p:nvSpPr>
        <p:spPr>
          <a:xfrm>
            <a:off x="3880484" y="3292475"/>
            <a:ext cx="102235" cy="768985"/>
          </a:xfrm>
          <a:custGeom>
            <a:avLst/>
            <a:gdLst/>
            <a:ahLst/>
            <a:cxnLst/>
            <a:rect l="l" t="t" r="r" b="b"/>
            <a:pathLst>
              <a:path w="102235" h="768985">
                <a:moveTo>
                  <a:pt x="61485" y="24870"/>
                </a:moveTo>
                <a:lnTo>
                  <a:pt x="44450" y="94741"/>
                </a:lnTo>
                <a:lnTo>
                  <a:pt x="38480" y="142748"/>
                </a:lnTo>
                <a:lnTo>
                  <a:pt x="33781" y="190880"/>
                </a:lnTo>
                <a:lnTo>
                  <a:pt x="30099" y="239013"/>
                </a:lnTo>
                <a:lnTo>
                  <a:pt x="27418" y="287654"/>
                </a:lnTo>
                <a:lnTo>
                  <a:pt x="25779" y="335788"/>
                </a:lnTo>
                <a:lnTo>
                  <a:pt x="25273" y="383920"/>
                </a:lnTo>
                <a:lnTo>
                  <a:pt x="25907" y="432181"/>
                </a:lnTo>
                <a:lnTo>
                  <a:pt x="27431" y="480568"/>
                </a:lnTo>
                <a:lnTo>
                  <a:pt x="30099" y="528827"/>
                </a:lnTo>
                <a:lnTo>
                  <a:pt x="33781" y="576961"/>
                </a:lnTo>
                <a:lnTo>
                  <a:pt x="38607" y="625220"/>
                </a:lnTo>
                <a:lnTo>
                  <a:pt x="44450" y="673226"/>
                </a:lnTo>
                <a:lnTo>
                  <a:pt x="51307" y="721106"/>
                </a:lnTo>
                <a:lnTo>
                  <a:pt x="59309" y="768857"/>
                </a:lnTo>
                <a:lnTo>
                  <a:pt x="71881" y="766699"/>
                </a:lnTo>
                <a:lnTo>
                  <a:pt x="63880" y="718947"/>
                </a:lnTo>
                <a:lnTo>
                  <a:pt x="57023" y="671449"/>
                </a:lnTo>
                <a:lnTo>
                  <a:pt x="51180" y="623569"/>
                </a:lnTo>
                <a:lnTo>
                  <a:pt x="46481" y="575818"/>
                </a:lnTo>
                <a:lnTo>
                  <a:pt x="42672" y="527812"/>
                </a:lnTo>
                <a:lnTo>
                  <a:pt x="40004" y="479806"/>
                </a:lnTo>
                <a:lnTo>
                  <a:pt x="38480" y="431800"/>
                </a:lnTo>
                <a:lnTo>
                  <a:pt x="37973" y="383794"/>
                </a:lnTo>
                <a:lnTo>
                  <a:pt x="38485" y="335661"/>
                </a:lnTo>
                <a:lnTo>
                  <a:pt x="40026" y="287274"/>
                </a:lnTo>
                <a:lnTo>
                  <a:pt x="42672" y="239775"/>
                </a:lnTo>
                <a:lnTo>
                  <a:pt x="46481" y="191897"/>
                </a:lnTo>
                <a:lnTo>
                  <a:pt x="51180" y="144017"/>
                </a:lnTo>
                <a:lnTo>
                  <a:pt x="57059" y="96012"/>
                </a:lnTo>
                <a:lnTo>
                  <a:pt x="63880" y="48513"/>
                </a:lnTo>
                <a:lnTo>
                  <a:pt x="65910" y="36593"/>
                </a:lnTo>
                <a:lnTo>
                  <a:pt x="61485" y="24870"/>
                </a:lnTo>
                <a:close/>
              </a:path>
              <a:path w="102235" h="768985">
                <a:moveTo>
                  <a:pt x="69980" y="11429"/>
                </a:moveTo>
                <a:lnTo>
                  <a:pt x="57276" y="11429"/>
                </a:lnTo>
                <a:lnTo>
                  <a:pt x="69850" y="13462"/>
                </a:lnTo>
                <a:lnTo>
                  <a:pt x="65910" y="36593"/>
                </a:lnTo>
                <a:lnTo>
                  <a:pt x="88773" y="97154"/>
                </a:lnTo>
                <a:lnTo>
                  <a:pt x="90042" y="100457"/>
                </a:lnTo>
                <a:lnTo>
                  <a:pt x="93725" y="102108"/>
                </a:lnTo>
                <a:lnTo>
                  <a:pt x="97027" y="100837"/>
                </a:lnTo>
                <a:lnTo>
                  <a:pt x="100329" y="99695"/>
                </a:lnTo>
                <a:lnTo>
                  <a:pt x="101980" y="96012"/>
                </a:lnTo>
                <a:lnTo>
                  <a:pt x="100711" y="92710"/>
                </a:lnTo>
                <a:lnTo>
                  <a:pt x="69980" y="11429"/>
                </a:lnTo>
                <a:close/>
              </a:path>
              <a:path w="102235" h="768985">
                <a:moveTo>
                  <a:pt x="65659" y="0"/>
                </a:moveTo>
                <a:lnTo>
                  <a:pt x="2159" y="76200"/>
                </a:lnTo>
                <a:lnTo>
                  <a:pt x="0" y="78866"/>
                </a:lnTo>
                <a:lnTo>
                  <a:pt x="380" y="82803"/>
                </a:lnTo>
                <a:lnTo>
                  <a:pt x="5714" y="87375"/>
                </a:lnTo>
                <a:lnTo>
                  <a:pt x="9778" y="86995"/>
                </a:lnTo>
                <a:lnTo>
                  <a:pt x="11937" y="84327"/>
                </a:lnTo>
                <a:lnTo>
                  <a:pt x="53355" y="34627"/>
                </a:lnTo>
                <a:lnTo>
                  <a:pt x="57276" y="11429"/>
                </a:lnTo>
                <a:lnTo>
                  <a:pt x="69980" y="11429"/>
                </a:lnTo>
                <a:lnTo>
                  <a:pt x="65659" y="0"/>
                </a:lnTo>
                <a:close/>
              </a:path>
              <a:path w="102235" h="768985">
                <a:moveTo>
                  <a:pt x="69633" y="14732"/>
                </a:moveTo>
                <a:lnTo>
                  <a:pt x="57657" y="14732"/>
                </a:lnTo>
                <a:lnTo>
                  <a:pt x="68452" y="16510"/>
                </a:lnTo>
                <a:lnTo>
                  <a:pt x="61485" y="24870"/>
                </a:lnTo>
                <a:lnTo>
                  <a:pt x="65910" y="36593"/>
                </a:lnTo>
                <a:lnTo>
                  <a:pt x="69633" y="14732"/>
                </a:lnTo>
                <a:close/>
              </a:path>
              <a:path w="102235" h="768985">
                <a:moveTo>
                  <a:pt x="57276" y="11429"/>
                </a:moveTo>
                <a:lnTo>
                  <a:pt x="53355" y="34627"/>
                </a:lnTo>
                <a:lnTo>
                  <a:pt x="61485" y="24870"/>
                </a:lnTo>
                <a:lnTo>
                  <a:pt x="57657" y="14732"/>
                </a:lnTo>
                <a:lnTo>
                  <a:pt x="69633" y="14732"/>
                </a:lnTo>
                <a:lnTo>
                  <a:pt x="69850" y="13462"/>
                </a:lnTo>
                <a:lnTo>
                  <a:pt x="57276" y="11429"/>
                </a:lnTo>
                <a:close/>
              </a:path>
              <a:path w="102235" h="768985">
                <a:moveTo>
                  <a:pt x="57657" y="14732"/>
                </a:moveTo>
                <a:lnTo>
                  <a:pt x="61485" y="24870"/>
                </a:lnTo>
                <a:lnTo>
                  <a:pt x="68452" y="16510"/>
                </a:lnTo>
                <a:lnTo>
                  <a:pt x="57657" y="14732"/>
                </a:lnTo>
                <a:close/>
              </a:path>
            </a:pathLst>
          </a:custGeom>
          <a:solidFill>
            <a:srgbClr val="4F81BC"/>
          </a:solidFill>
        </p:spPr>
        <p:txBody>
          <a:bodyPr wrap="square" lIns="0" tIns="0" rIns="0" bIns="0" rtlCol="0"/>
          <a:lstStyle/>
          <a:p>
            <a:endParaRPr/>
          </a:p>
        </p:txBody>
      </p:sp>
      <p:sp>
        <p:nvSpPr>
          <p:cNvPr id="23" name="object 23"/>
          <p:cNvSpPr/>
          <p:nvPr/>
        </p:nvSpPr>
        <p:spPr>
          <a:xfrm>
            <a:off x="3489959" y="2118360"/>
            <a:ext cx="1430020" cy="929640"/>
          </a:xfrm>
          <a:custGeom>
            <a:avLst/>
            <a:gdLst/>
            <a:ahLst/>
            <a:cxnLst/>
            <a:rect l="l" t="t" r="r" b="b"/>
            <a:pathLst>
              <a:path w="1430020" h="929639">
                <a:moveTo>
                  <a:pt x="1274572" y="0"/>
                </a:moveTo>
                <a:lnTo>
                  <a:pt x="154939" y="0"/>
                </a:lnTo>
                <a:lnTo>
                  <a:pt x="105956" y="7896"/>
                </a:lnTo>
                <a:lnTo>
                  <a:pt x="63422" y="29886"/>
                </a:lnTo>
                <a:lnTo>
                  <a:pt x="29886" y="63422"/>
                </a:lnTo>
                <a:lnTo>
                  <a:pt x="7896" y="105956"/>
                </a:lnTo>
                <a:lnTo>
                  <a:pt x="0" y="154939"/>
                </a:lnTo>
                <a:lnTo>
                  <a:pt x="0" y="774700"/>
                </a:lnTo>
                <a:lnTo>
                  <a:pt x="7896" y="823683"/>
                </a:lnTo>
                <a:lnTo>
                  <a:pt x="29886" y="866217"/>
                </a:lnTo>
                <a:lnTo>
                  <a:pt x="63422" y="899753"/>
                </a:lnTo>
                <a:lnTo>
                  <a:pt x="105956" y="921743"/>
                </a:lnTo>
                <a:lnTo>
                  <a:pt x="154939" y="929639"/>
                </a:lnTo>
                <a:lnTo>
                  <a:pt x="1274572" y="929639"/>
                </a:lnTo>
                <a:lnTo>
                  <a:pt x="1323555" y="921743"/>
                </a:lnTo>
                <a:lnTo>
                  <a:pt x="1366089" y="899753"/>
                </a:lnTo>
                <a:lnTo>
                  <a:pt x="1399625" y="866217"/>
                </a:lnTo>
                <a:lnTo>
                  <a:pt x="1421615" y="823683"/>
                </a:lnTo>
                <a:lnTo>
                  <a:pt x="1429512" y="774700"/>
                </a:lnTo>
                <a:lnTo>
                  <a:pt x="1429512" y="154939"/>
                </a:lnTo>
                <a:lnTo>
                  <a:pt x="1421615" y="105956"/>
                </a:lnTo>
                <a:lnTo>
                  <a:pt x="1399625" y="63422"/>
                </a:lnTo>
                <a:lnTo>
                  <a:pt x="1366089" y="29886"/>
                </a:lnTo>
                <a:lnTo>
                  <a:pt x="1323555" y="7896"/>
                </a:lnTo>
                <a:lnTo>
                  <a:pt x="1274572" y="0"/>
                </a:lnTo>
                <a:close/>
              </a:path>
            </a:pathLst>
          </a:custGeom>
          <a:solidFill>
            <a:srgbClr val="4F81BC"/>
          </a:solidFill>
        </p:spPr>
        <p:txBody>
          <a:bodyPr wrap="square" lIns="0" tIns="0" rIns="0" bIns="0" rtlCol="0"/>
          <a:lstStyle/>
          <a:p>
            <a:endParaRPr/>
          </a:p>
        </p:txBody>
      </p:sp>
      <p:sp>
        <p:nvSpPr>
          <p:cNvPr id="24" name="object 24"/>
          <p:cNvSpPr/>
          <p:nvPr/>
        </p:nvSpPr>
        <p:spPr>
          <a:xfrm>
            <a:off x="3489959" y="2118360"/>
            <a:ext cx="1430020" cy="929640"/>
          </a:xfrm>
          <a:custGeom>
            <a:avLst/>
            <a:gdLst/>
            <a:ahLst/>
            <a:cxnLst/>
            <a:rect l="l" t="t" r="r" b="b"/>
            <a:pathLst>
              <a:path w="1430020" h="929639">
                <a:moveTo>
                  <a:pt x="0" y="154939"/>
                </a:moveTo>
                <a:lnTo>
                  <a:pt x="7896" y="105956"/>
                </a:lnTo>
                <a:lnTo>
                  <a:pt x="29886" y="63422"/>
                </a:lnTo>
                <a:lnTo>
                  <a:pt x="63422" y="29886"/>
                </a:lnTo>
                <a:lnTo>
                  <a:pt x="105956" y="7896"/>
                </a:lnTo>
                <a:lnTo>
                  <a:pt x="154939" y="0"/>
                </a:lnTo>
                <a:lnTo>
                  <a:pt x="1274572" y="0"/>
                </a:lnTo>
                <a:lnTo>
                  <a:pt x="1323555" y="7896"/>
                </a:lnTo>
                <a:lnTo>
                  <a:pt x="1366089" y="29886"/>
                </a:lnTo>
                <a:lnTo>
                  <a:pt x="1399625" y="63422"/>
                </a:lnTo>
                <a:lnTo>
                  <a:pt x="1421615" y="105956"/>
                </a:lnTo>
                <a:lnTo>
                  <a:pt x="1429512" y="154939"/>
                </a:lnTo>
                <a:lnTo>
                  <a:pt x="1429512" y="774700"/>
                </a:lnTo>
                <a:lnTo>
                  <a:pt x="1421615" y="823683"/>
                </a:lnTo>
                <a:lnTo>
                  <a:pt x="1399625" y="866217"/>
                </a:lnTo>
                <a:lnTo>
                  <a:pt x="1366089" y="899753"/>
                </a:lnTo>
                <a:lnTo>
                  <a:pt x="1323555" y="921743"/>
                </a:lnTo>
                <a:lnTo>
                  <a:pt x="1274572" y="929639"/>
                </a:lnTo>
                <a:lnTo>
                  <a:pt x="154939" y="929639"/>
                </a:lnTo>
                <a:lnTo>
                  <a:pt x="105956" y="921743"/>
                </a:lnTo>
                <a:lnTo>
                  <a:pt x="63422" y="899753"/>
                </a:lnTo>
                <a:lnTo>
                  <a:pt x="29886" y="866217"/>
                </a:lnTo>
                <a:lnTo>
                  <a:pt x="7896" y="823683"/>
                </a:lnTo>
                <a:lnTo>
                  <a:pt x="0" y="774700"/>
                </a:lnTo>
                <a:lnTo>
                  <a:pt x="0" y="154939"/>
                </a:lnTo>
                <a:close/>
              </a:path>
            </a:pathLst>
          </a:custGeom>
          <a:ln w="24384">
            <a:solidFill>
              <a:srgbClr val="FFFFFF"/>
            </a:solidFill>
          </a:ln>
        </p:spPr>
        <p:txBody>
          <a:bodyPr wrap="square" lIns="0" tIns="0" rIns="0" bIns="0" rtlCol="0"/>
          <a:lstStyle/>
          <a:p>
            <a:endParaRPr/>
          </a:p>
        </p:txBody>
      </p:sp>
      <p:sp>
        <p:nvSpPr>
          <p:cNvPr id="25" name="object 25"/>
          <p:cNvSpPr txBox="1"/>
          <p:nvPr/>
        </p:nvSpPr>
        <p:spPr>
          <a:xfrm>
            <a:off x="3865626" y="2389377"/>
            <a:ext cx="680085" cy="329565"/>
          </a:xfrm>
          <a:prstGeom prst="rect">
            <a:avLst/>
          </a:prstGeom>
        </p:spPr>
        <p:txBody>
          <a:bodyPr vert="horz" wrap="square" lIns="0" tIns="11430" rIns="0" bIns="0" rtlCol="0">
            <a:spAutoFit/>
          </a:bodyPr>
          <a:lstStyle/>
          <a:p>
            <a:pPr marL="12700">
              <a:lnSpc>
                <a:spcPct val="100000"/>
              </a:lnSpc>
              <a:spcBef>
                <a:spcPts val="90"/>
              </a:spcBef>
            </a:pPr>
            <a:r>
              <a:rPr sz="2000" spc="-5" dirty="0">
                <a:solidFill>
                  <a:srgbClr val="FFFFFF"/>
                </a:solidFill>
                <a:latin typeface="Calibri"/>
                <a:cs typeface="Calibri"/>
              </a:rPr>
              <a:t>A</a:t>
            </a:r>
            <a:r>
              <a:rPr sz="2000" dirty="0">
                <a:solidFill>
                  <a:srgbClr val="FFFFFF"/>
                </a:solidFill>
                <a:latin typeface="Calibri"/>
                <a:cs typeface="Calibri"/>
              </a:rPr>
              <a:t>d</a:t>
            </a:r>
            <a:r>
              <a:rPr sz="2000" spc="-10" dirty="0">
                <a:solidFill>
                  <a:srgbClr val="FFFFFF"/>
                </a:solidFill>
                <a:latin typeface="Calibri"/>
                <a:cs typeface="Calibri"/>
              </a:rPr>
              <a:t>j</a:t>
            </a:r>
            <a:r>
              <a:rPr sz="2000" spc="5" dirty="0">
                <a:solidFill>
                  <a:srgbClr val="FFFFFF"/>
                </a:solidFill>
                <a:latin typeface="Calibri"/>
                <a:cs typeface="Calibri"/>
              </a:rPr>
              <a:t>u</a:t>
            </a:r>
            <a:r>
              <a:rPr sz="2000" spc="-45" dirty="0">
                <a:solidFill>
                  <a:srgbClr val="FFFFFF"/>
                </a:solidFill>
                <a:latin typeface="Calibri"/>
                <a:cs typeface="Calibri"/>
              </a:rPr>
              <a:t>s</a:t>
            </a:r>
            <a:r>
              <a:rPr sz="2000" spc="-5" dirty="0">
                <a:solidFill>
                  <a:srgbClr val="FFFFFF"/>
                </a:solidFill>
                <a:latin typeface="Calibri"/>
                <a:cs typeface="Calibri"/>
              </a:rPr>
              <a:t>t</a:t>
            </a:r>
            <a:endParaRPr sz="2000">
              <a:latin typeface="Calibri"/>
              <a:cs typeface="Calibri"/>
            </a:endParaRPr>
          </a:p>
        </p:txBody>
      </p:sp>
      <p:sp>
        <p:nvSpPr>
          <p:cNvPr id="26" name="object 26"/>
          <p:cNvSpPr/>
          <p:nvPr/>
        </p:nvSpPr>
        <p:spPr>
          <a:xfrm>
            <a:off x="4675378" y="1744598"/>
            <a:ext cx="396875" cy="274320"/>
          </a:xfrm>
          <a:custGeom>
            <a:avLst/>
            <a:gdLst/>
            <a:ahLst/>
            <a:cxnLst/>
            <a:rect l="l" t="t" r="r" b="b"/>
            <a:pathLst>
              <a:path w="396875" h="274319">
                <a:moveTo>
                  <a:pt x="361835" y="14471"/>
                </a:moveTo>
                <a:lnTo>
                  <a:pt x="289687" y="55879"/>
                </a:lnTo>
                <a:lnTo>
                  <a:pt x="239013" y="87249"/>
                </a:lnTo>
                <a:lnTo>
                  <a:pt x="189357" y="120141"/>
                </a:lnTo>
                <a:lnTo>
                  <a:pt x="140588" y="154304"/>
                </a:lnTo>
                <a:lnTo>
                  <a:pt x="92583" y="189737"/>
                </a:lnTo>
                <a:lnTo>
                  <a:pt x="45720" y="226567"/>
                </a:lnTo>
                <a:lnTo>
                  <a:pt x="0" y="264540"/>
                </a:lnTo>
                <a:lnTo>
                  <a:pt x="8127" y="274320"/>
                </a:lnTo>
                <a:lnTo>
                  <a:pt x="53848" y="236347"/>
                </a:lnTo>
                <a:lnTo>
                  <a:pt x="100457" y="199771"/>
                </a:lnTo>
                <a:lnTo>
                  <a:pt x="148082" y="164591"/>
                </a:lnTo>
                <a:lnTo>
                  <a:pt x="196723" y="130555"/>
                </a:lnTo>
                <a:lnTo>
                  <a:pt x="246125" y="97916"/>
                </a:lnTo>
                <a:lnTo>
                  <a:pt x="296418" y="66675"/>
                </a:lnTo>
                <a:lnTo>
                  <a:pt x="347599" y="36702"/>
                </a:lnTo>
                <a:lnTo>
                  <a:pt x="367951" y="25515"/>
                </a:lnTo>
                <a:lnTo>
                  <a:pt x="374372" y="14813"/>
                </a:lnTo>
                <a:lnTo>
                  <a:pt x="361835" y="14471"/>
                </a:lnTo>
                <a:close/>
              </a:path>
              <a:path w="396875" h="274319">
                <a:moveTo>
                  <a:pt x="396188" y="3175"/>
                </a:moveTo>
                <a:lnTo>
                  <a:pt x="382397" y="3175"/>
                </a:lnTo>
                <a:lnTo>
                  <a:pt x="388493" y="14224"/>
                </a:lnTo>
                <a:lnTo>
                  <a:pt x="367951" y="25515"/>
                </a:lnTo>
                <a:lnTo>
                  <a:pt x="334645" y="81025"/>
                </a:lnTo>
                <a:lnTo>
                  <a:pt x="332739" y="84074"/>
                </a:lnTo>
                <a:lnTo>
                  <a:pt x="333756" y="88011"/>
                </a:lnTo>
                <a:lnTo>
                  <a:pt x="336804" y="89788"/>
                </a:lnTo>
                <a:lnTo>
                  <a:pt x="339725" y="91566"/>
                </a:lnTo>
                <a:lnTo>
                  <a:pt x="343662" y="90550"/>
                </a:lnTo>
                <a:lnTo>
                  <a:pt x="345439" y="87629"/>
                </a:lnTo>
                <a:lnTo>
                  <a:pt x="396188" y="3175"/>
                </a:lnTo>
                <a:close/>
              </a:path>
              <a:path w="396875" h="274319">
                <a:moveTo>
                  <a:pt x="374372" y="14813"/>
                </a:moveTo>
                <a:lnTo>
                  <a:pt x="367951" y="25515"/>
                </a:lnTo>
                <a:lnTo>
                  <a:pt x="386875" y="15112"/>
                </a:lnTo>
                <a:lnTo>
                  <a:pt x="385318" y="15112"/>
                </a:lnTo>
                <a:lnTo>
                  <a:pt x="374372" y="14813"/>
                </a:lnTo>
                <a:close/>
              </a:path>
              <a:path w="396875" h="274319">
                <a:moveTo>
                  <a:pt x="379984" y="5461"/>
                </a:moveTo>
                <a:lnTo>
                  <a:pt x="374372" y="14813"/>
                </a:lnTo>
                <a:lnTo>
                  <a:pt x="385318" y="15112"/>
                </a:lnTo>
                <a:lnTo>
                  <a:pt x="379984" y="5461"/>
                </a:lnTo>
                <a:close/>
              </a:path>
              <a:path w="396875" h="274319">
                <a:moveTo>
                  <a:pt x="383658" y="5461"/>
                </a:moveTo>
                <a:lnTo>
                  <a:pt x="379984" y="5461"/>
                </a:lnTo>
                <a:lnTo>
                  <a:pt x="385318" y="15112"/>
                </a:lnTo>
                <a:lnTo>
                  <a:pt x="386875" y="15112"/>
                </a:lnTo>
                <a:lnTo>
                  <a:pt x="388493" y="14224"/>
                </a:lnTo>
                <a:lnTo>
                  <a:pt x="383658" y="5461"/>
                </a:lnTo>
                <a:close/>
              </a:path>
              <a:path w="396875" h="274319">
                <a:moveTo>
                  <a:pt x="382397" y="3175"/>
                </a:moveTo>
                <a:lnTo>
                  <a:pt x="361835" y="14471"/>
                </a:lnTo>
                <a:lnTo>
                  <a:pt x="374372" y="14813"/>
                </a:lnTo>
                <a:lnTo>
                  <a:pt x="379984" y="5461"/>
                </a:lnTo>
                <a:lnTo>
                  <a:pt x="383658" y="5461"/>
                </a:lnTo>
                <a:lnTo>
                  <a:pt x="382397" y="3175"/>
                </a:lnTo>
                <a:close/>
              </a:path>
              <a:path w="396875" h="274319">
                <a:moveTo>
                  <a:pt x="297434" y="0"/>
                </a:moveTo>
                <a:lnTo>
                  <a:pt x="294005" y="0"/>
                </a:lnTo>
                <a:lnTo>
                  <a:pt x="291084" y="2666"/>
                </a:lnTo>
                <a:lnTo>
                  <a:pt x="290830" y="9778"/>
                </a:lnTo>
                <a:lnTo>
                  <a:pt x="293624" y="12700"/>
                </a:lnTo>
                <a:lnTo>
                  <a:pt x="297052" y="12700"/>
                </a:lnTo>
                <a:lnTo>
                  <a:pt x="361835" y="14471"/>
                </a:lnTo>
                <a:lnTo>
                  <a:pt x="382397" y="3175"/>
                </a:lnTo>
                <a:lnTo>
                  <a:pt x="396188" y="3175"/>
                </a:lnTo>
                <a:lnTo>
                  <a:pt x="396494" y="2666"/>
                </a:lnTo>
                <a:lnTo>
                  <a:pt x="297434" y="0"/>
                </a:lnTo>
                <a:close/>
              </a:path>
            </a:pathLst>
          </a:custGeom>
          <a:solidFill>
            <a:srgbClr val="4F81BC"/>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60776" y="1094232"/>
            <a:ext cx="6083808" cy="56296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39241" y="505409"/>
            <a:ext cx="9900920" cy="512445"/>
          </a:xfrm>
          <a:prstGeom prst="rect">
            <a:avLst/>
          </a:prstGeom>
        </p:spPr>
        <p:txBody>
          <a:bodyPr vert="horz" wrap="square" lIns="0" tIns="12065" rIns="0" bIns="0" rtlCol="0">
            <a:spAutoFit/>
          </a:bodyPr>
          <a:lstStyle/>
          <a:p>
            <a:pPr marL="12700">
              <a:lnSpc>
                <a:spcPct val="100000"/>
              </a:lnSpc>
              <a:spcBef>
                <a:spcPts val="95"/>
              </a:spcBef>
            </a:pPr>
            <a:r>
              <a:rPr spc="-5" dirty="0"/>
              <a:t>Open </a:t>
            </a:r>
            <a:r>
              <a:rPr spc="-10" dirty="0"/>
              <a:t>Standards </a:t>
            </a:r>
            <a:r>
              <a:rPr spc="-5" dirty="0"/>
              <a:t>for </a:t>
            </a:r>
            <a:r>
              <a:rPr spc="-10" dirty="0"/>
              <a:t>the </a:t>
            </a:r>
            <a:r>
              <a:rPr spc="-20" dirty="0"/>
              <a:t>Practice </a:t>
            </a:r>
            <a:r>
              <a:rPr spc="-5" dirty="0"/>
              <a:t>of</a:t>
            </a:r>
            <a:r>
              <a:rPr spc="235" dirty="0"/>
              <a:t> </a:t>
            </a:r>
            <a:r>
              <a:rPr spc="-15" dirty="0"/>
              <a:t>Conservation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543" y="505409"/>
            <a:ext cx="9889490" cy="512445"/>
          </a:xfrm>
          <a:prstGeom prst="rect">
            <a:avLst/>
          </a:prstGeom>
        </p:spPr>
        <p:txBody>
          <a:bodyPr vert="horz" wrap="square" lIns="0" tIns="12065" rIns="0" bIns="0" rtlCol="0">
            <a:spAutoFit/>
          </a:bodyPr>
          <a:lstStyle/>
          <a:p>
            <a:pPr marL="12700">
              <a:lnSpc>
                <a:spcPct val="100000"/>
              </a:lnSpc>
              <a:spcBef>
                <a:spcPts val="95"/>
              </a:spcBef>
            </a:pPr>
            <a:r>
              <a:rPr spc="-10" dirty="0"/>
              <a:t>Open </a:t>
            </a:r>
            <a:r>
              <a:rPr spc="-5" dirty="0"/>
              <a:t>Standards for </a:t>
            </a:r>
            <a:r>
              <a:rPr spc="-10" dirty="0"/>
              <a:t>the </a:t>
            </a:r>
            <a:r>
              <a:rPr spc="-20" dirty="0"/>
              <a:t>Practice </a:t>
            </a:r>
            <a:r>
              <a:rPr spc="-5" dirty="0"/>
              <a:t>of</a:t>
            </a:r>
            <a:r>
              <a:rPr spc="160" dirty="0"/>
              <a:t> </a:t>
            </a:r>
            <a:r>
              <a:rPr spc="-20" dirty="0"/>
              <a:t>Conservation</a:t>
            </a:r>
          </a:p>
        </p:txBody>
      </p:sp>
      <p:sp>
        <p:nvSpPr>
          <p:cNvPr id="3" name="object 3"/>
          <p:cNvSpPr/>
          <p:nvPr/>
        </p:nvSpPr>
        <p:spPr>
          <a:xfrm>
            <a:off x="2657855" y="1694814"/>
            <a:ext cx="6906768" cy="366013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8951" y="1362455"/>
            <a:ext cx="7535418" cy="533781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65719" y="286511"/>
            <a:ext cx="4017264" cy="310591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106295" y="503047"/>
            <a:ext cx="3794125" cy="512445"/>
          </a:xfrm>
          <a:prstGeom prst="rect">
            <a:avLst/>
          </a:prstGeom>
        </p:spPr>
        <p:txBody>
          <a:bodyPr vert="horz" wrap="square" lIns="0" tIns="11430" rIns="0" bIns="0" rtlCol="0">
            <a:spAutoFit/>
          </a:bodyPr>
          <a:lstStyle/>
          <a:p>
            <a:pPr marL="12700">
              <a:lnSpc>
                <a:spcPct val="100000"/>
              </a:lnSpc>
              <a:spcBef>
                <a:spcPts val="90"/>
              </a:spcBef>
            </a:pPr>
            <a:r>
              <a:rPr spc="-25" dirty="0"/>
              <a:t>What’s </a:t>
            </a:r>
            <a:r>
              <a:rPr spc="-10" dirty="0"/>
              <a:t>the</a:t>
            </a:r>
            <a:r>
              <a:rPr spc="10" dirty="0"/>
              <a:t> </a:t>
            </a:r>
            <a:r>
              <a:rPr spc="-5" dirty="0"/>
              <a:t>Scope?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0311" y="5745479"/>
            <a:ext cx="813816" cy="9509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57147" y="259791"/>
            <a:ext cx="9874885" cy="1246505"/>
          </a:xfrm>
          <a:prstGeom prst="rect">
            <a:avLst/>
          </a:prstGeom>
        </p:spPr>
        <p:txBody>
          <a:bodyPr vert="horz" wrap="square" lIns="0" tIns="13970" rIns="0" bIns="0" rtlCol="0">
            <a:spAutoFit/>
          </a:bodyPr>
          <a:lstStyle/>
          <a:p>
            <a:pPr marL="2369185" marR="5080" indent="-2357120">
              <a:lnSpc>
                <a:spcPct val="100000"/>
              </a:lnSpc>
              <a:spcBef>
                <a:spcPts val="110"/>
              </a:spcBef>
            </a:pPr>
            <a:r>
              <a:rPr sz="4000" b="1" dirty="0">
                <a:latin typeface="Verdana"/>
                <a:cs typeface="Verdana"/>
              </a:rPr>
              <a:t>What </a:t>
            </a:r>
            <a:r>
              <a:rPr sz="4000" b="1" spc="5" dirty="0">
                <a:latin typeface="Verdana"/>
                <a:cs typeface="Verdana"/>
              </a:rPr>
              <a:t>Do </a:t>
            </a:r>
            <a:r>
              <a:rPr sz="4000" b="1" dirty="0">
                <a:latin typeface="Verdana"/>
                <a:cs typeface="Verdana"/>
              </a:rPr>
              <a:t>Elephants </a:t>
            </a:r>
            <a:r>
              <a:rPr sz="4000" b="1" spc="5" dirty="0">
                <a:latin typeface="Verdana"/>
                <a:cs typeface="Verdana"/>
              </a:rPr>
              <a:t>and</a:t>
            </a:r>
            <a:r>
              <a:rPr sz="4000" b="1" spc="-140" dirty="0">
                <a:latin typeface="Verdana"/>
                <a:cs typeface="Verdana"/>
              </a:rPr>
              <a:t> </a:t>
            </a:r>
            <a:r>
              <a:rPr sz="4000" b="1" dirty="0">
                <a:latin typeface="Verdana"/>
                <a:cs typeface="Verdana"/>
              </a:rPr>
              <a:t>Butterflies  </a:t>
            </a:r>
            <a:r>
              <a:rPr sz="4000" b="1" spc="5" dirty="0">
                <a:latin typeface="Verdana"/>
                <a:cs typeface="Verdana"/>
              </a:rPr>
              <a:t>Have in</a:t>
            </a:r>
            <a:r>
              <a:rPr sz="4000" b="1" spc="-75" dirty="0">
                <a:latin typeface="Verdana"/>
                <a:cs typeface="Verdana"/>
              </a:rPr>
              <a:t> </a:t>
            </a:r>
            <a:r>
              <a:rPr sz="4000" b="1" spc="5" dirty="0">
                <a:latin typeface="Verdana"/>
                <a:cs typeface="Verdana"/>
              </a:rPr>
              <a:t>Common?</a:t>
            </a:r>
            <a:endParaRPr sz="4000">
              <a:latin typeface="Verdana"/>
              <a:cs typeface="Verdana"/>
            </a:endParaRPr>
          </a:p>
        </p:txBody>
      </p:sp>
      <p:sp>
        <p:nvSpPr>
          <p:cNvPr id="5" name="object 5"/>
          <p:cNvSpPr/>
          <p:nvPr/>
        </p:nvSpPr>
        <p:spPr>
          <a:xfrm>
            <a:off x="3599688" y="2020823"/>
            <a:ext cx="4789170" cy="350291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374135" y="5614670"/>
            <a:ext cx="5242560" cy="137160"/>
          </a:xfrm>
          <a:custGeom>
            <a:avLst/>
            <a:gdLst/>
            <a:ahLst/>
            <a:cxnLst/>
            <a:rect l="l" t="t" r="r" b="b"/>
            <a:pathLst>
              <a:path w="5242559" h="137160">
                <a:moveTo>
                  <a:pt x="0" y="137159"/>
                </a:moveTo>
                <a:lnTo>
                  <a:pt x="5242560" y="137159"/>
                </a:lnTo>
                <a:lnTo>
                  <a:pt x="5242560" y="0"/>
                </a:lnTo>
                <a:lnTo>
                  <a:pt x="0" y="0"/>
                </a:lnTo>
                <a:lnTo>
                  <a:pt x="0" y="137159"/>
                </a:lnTo>
                <a:close/>
              </a:path>
            </a:pathLst>
          </a:custGeom>
          <a:solidFill>
            <a:srgbClr val="000000"/>
          </a:solidFill>
        </p:spPr>
        <p:txBody>
          <a:bodyPr wrap="square" lIns="0" tIns="0" rIns="0" bIns="0" rtlCol="0"/>
          <a:lstStyle/>
          <a:p>
            <a:endParaRPr/>
          </a:p>
        </p:txBody>
      </p:sp>
      <p:sp>
        <p:nvSpPr>
          <p:cNvPr id="7" name="object 7"/>
          <p:cNvSpPr/>
          <p:nvPr/>
        </p:nvSpPr>
        <p:spPr>
          <a:xfrm>
            <a:off x="3374135" y="1932939"/>
            <a:ext cx="137160" cy="3681729"/>
          </a:xfrm>
          <a:custGeom>
            <a:avLst/>
            <a:gdLst/>
            <a:ahLst/>
            <a:cxnLst/>
            <a:rect l="l" t="t" r="r" b="b"/>
            <a:pathLst>
              <a:path w="137160" h="3681729">
                <a:moveTo>
                  <a:pt x="0" y="3681729"/>
                </a:moveTo>
                <a:lnTo>
                  <a:pt x="137160" y="3681729"/>
                </a:lnTo>
                <a:lnTo>
                  <a:pt x="137160" y="0"/>
                </a:lnTo>
                <a:lnTo>
                  <a:pt x="0" y="0"/>
                </a:lnTo>
                <a:lnTo>
                  <a:pt x="0" y="3681729"/>
                </a:lnTo>
                <a:close/>
              </a:path>
            </a:pathLst>
          </a:custGeom>
          <a:solidFill>
            <a:srgbClr val="000000"/>
          </a:solidFill>
        </p:spPr>
        <p:txBody>
          <a:bodyPr wrap="square" lIns="0" tIns="0" rIns="0" bIns="0" rtlCol="0"/>
          <a:lstStyle/>
          <a:p>
            <a:endParaRPr/>
          </a:p>
        </p:txBody>
      </p:sp>
      <p:sp>
        <p:nvSpPr>
          <p:cNvPr id="8" name="object 8"/>
          <p:cNvSpPr/>
          <p:nvPr/>
        </p:nvSpPr>
        <p:spPr>
          <a:xfrm>
            <a:off x="3374135" y="1795779"/>
            <a:ext cx="5242560" cy="137160"/>
          </a:xfrm>
          <a:custGeom>
            <a:avLst/>
            <a:gdLst/>
            <a:ahLst/>
            <a:cxnLst/>
            <a:rect l="l" t="t" r="r" b="b"/>
            <a:pathLst>
              <a:path w="5242559" h="137160">
                <a:moveTo>
                  <a:pt x="0" y="137160"/>
                </a:moveTo>
                <a:lnTo>
                  <a:pt x="5242560" y="137160"/>
                </a:lnTo>
                <a:lnTo>
                  <a:pt x="5242560" y="0"/>
                </a:lnTo>
                <a:lnTo>
                  <a:pt x="0" y="0"/>
                </a:lnTo>
                <a:lnTo>
                  <a:pt x="0" y="137160"/>
                </a:lnTo>
                <a:close/>
              </a:path>
            </a:pathLst>
          </a:custGeom>
          <a:solidFill>
            <a:srgbClr val="000000"/>
          </a:solidFill>
        </p:spPr>
        <p:txBody>
          <a:bodyPr wrap="square" lIns="0" tIns="0" rIns="0" bIns="0" rtlCol="0"/>
          <a:lstStyle/>
          <a:p>
            <a:endParaRPr/>
          </a:p>
        </p:txBody>
      </p:sp>
      <p:sp>
        <p:nvSpPr>
          <p:cNvPr id="9" name="object 9"/>
          <p:cNvSpPr/>
          <p:nvPr/>
        </p:nvSpPr>
        <p:spPr>
          <a:xfrm>
            <a:off x="8479535" y="1932432"/>
            <a:ext cx="137160" cy="3682365"/>
          </a:xfrm>
          <a:custGeom>
            <a:avLst/>
            <a:gdLst/>
            <a:ahLst/>
            <a:cxnLst/>
            <a:rect l="l" t="t" r="r" b="b"/>
            <a:pathLst>
              <a:path w="137159" h="3682365">
                <a:moveTo>
                  <a:pt x="137160" y="0"/>
                </a:moveTo>
                <a:lnTo>
                  <a:pt x="0" y="0"/>
                </a:lnTo>
                <a:lnTo>
                  <a:pt x="0" y="3681983"/>
                </a:lnTo>
                <a:lnTo>
                  <a:pt x="137160" y="3681983"/>
                </a:lnTo>
                <a:lnTo>
                  <a:pt x="137160" y="0"/>
                </a:lnTo>
                <a:close/>
              </a:path>
            </a:pathLst>
          </a:custGeom>
          <a:solidFill>
            <a:srgbClr val="000000"/>
          </a:solidFill>
        </p:spPr>
        <p:txBody>
          <a:bodyPr wrap="square" lIns="0" tIns="0" rIns="0" bIns="0" rtlCol="0"/>
          <a:lstStyle/>
          <a:p>
            <a:endParaRPr/>
          </a:p>
        </p:txBody>
      </p:sp>
      <p:sp>
        <p:nvSpPr>
          <p:cNvPr id="10" name="object 10"/>
          <p:cNvSpPr/>
          <p:nvPr/>
        </p:nvSpPr>
        <p:spPr>
          <a:xfrm>
            <a:off x="3557015" y="5546090"/>
            <a:ext cx="4876800" cy="0"/>
          </a:xfrm>
          <a:custGeom>
            <a:avLst/>
            <a:gdLst/>
            <a:ahLst/>
            <a:cxnLst/>
            <a:rect l="l" t="t" r="r" b="b"/>
            <a:pathLst>
              <a:path w="4876800">
                <a:moveTo>
                  <a:pt x="0" y="0"/>
                </a:moveTo>
                <a:lnTo>
                  <a:pt x="4876800" y="0"/>
                </a:lnTo>
              </a:path>
            </a:pathLst>
          </a:custGeom>
          <a:ln w="45720">
            <a:solidFill>
              <a:srgbClr val="000000"/>
            </a:solidFill>
          </a:ln>
        </p:spPr>
        <p:txBody>
          <a:bodyPr wrap="square" lIns="0" tIns="0" rIns="0" bIns="0" rtlCol="0"/>
          <a:lstStyle/>
          <a:p>
            <a:endParaRPr/>
          </a:p>
        </p:txBody>
      </p:sp>
      <p:sp>
        <p:nvSpPr>
          <p:cNvPr id="11" name="object 11"/>
          <p:cNvSpPr/>
          <p:nvPr/>
        </p:nvSpPr>
        <p:spPr>
          <a:xfrm>
            <a:off x="3579876" y="2024379"/>
            <a:ext cx="0" cy="3498850"/>
          </a:xfrm>
          <a:custGeom>
            <a:avLst/>
            <a:gdLst/>
            <a:ahLst/>
            <a:cxnLst/>
            <a:rect l="l" t="t" r="r" b="b"/>
            <a:pathLst>
              <a:path h="3498850">
                <a:moveTo>
                  <a:pt x="0" y="0"/>
                </a:moveTo>
                <a:lnTo>
                  <a:pt x="0" y="3498850"/>
                </a:lnTo>
              </a:path>
            </a:pathLst>
          </a:custGeom>
          <a:ln w="45720">
            <a:solidFill>
              <a:srgbClr val="000000"/>
            </a:solidFill>
          </a:ln>
        </p:spPr>
        <p:txBody>
          <a:bodyPr wrap="square" lIns="0" tIns="0" rIns="0" bIns="0" rtlCol="0"/>
          <a:lstStyle/>
          <a:p>
            <a:endParaRPr/>
          </a:p>
        </p:txBody>
      </p:sp>
      <p:sp>
        <p:nvSpPr>
          <p:cNvPr id="12" name="object 12"/>
          <p:cNvSpPr/>
          <p:nvPr/>
        </p:nvSpPr>
        <p:spPr>
          <a:xfrm>
            <a:off x="3557015" y="2001520"/>
            <a:ext cx="4876800" cy="0"/>
          </a:xfrm>
          <a:custGeom>
            <a:avLst/>
            <a:gdLst/>
            <a:ahLst/>
            <a:cxnLst/>
            <a:rect l="l" t="t" r="r" b="b"/>
            <a:pathLst>
              <a:path w="4876800">
                <a:moveTo>
                  <a:pt x="0" y="0"/>
                </a:moveTo>
                <a:lnTo>
                  <a:pt x="4876800" y="0"/>
                </a:lnTo>
              </a:path>
            </a:pathLst>
          </a:custGeom>
          <a:ln w="45720">
            <a:solidFill>
              <a:srgbClr val="000000"/>
            </a:solidFill>
          </a:ln>
        </p:spPr>
        <p:txBody>
          <a:bodyPr wrap="square" lIns="0" tIns="0" rIns="0" bIns="0" rtlCol="0"/>
          <a:lstStyle/>
          <a:p>
            <a:endParaRPr/>
          </a:p>
        </p:txBody>
      </p:sp>
      <p:sp>
        <p:nvSpPr>
          <p:cNvPr id="13" name="object 13"/>
          <p:cNvSpPr/>
          <p:nvPr/>
        </p:nvSpPr>
        <p:spPr>
          <a:xfrm>
            <a:off x="8410956" y="2023872"/>
            <a:ext cx="0" cy="3499485"/>
          </a:xfrm>
          <a:custGeom>
            <a:avLst/>
            <a:gdLst/>
            <a:ahLst/>
            <a:cxnLst/>
            <a:rect l="l" t="t" r="r" b="b"/>
            <a:pathLst>
              <a:path h="3499485">
                <a:moveTo>
                  <a:pt x="0" y="0"/>
                </a:moveTo>
                <a:lnTo>
                  <a:pt x="0" y="3499104"/>
                </a:lnTo>
              </a:path>
            </a:pathLst>
          </a:custGeom>
          <a:ln w="45720">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1923288"/>
            <a:ext cx="9144000" cy="324916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21001" y="465200"/>
            <a:ext cx="8349615" cy="695325"/>
          </a:xfrm>
          <a:prstGeom prst="rect">
            <a:avLst/>
          </a:prstGeom>
        </p:spPr>
        <p:txBody>
          <a:bodyPr vert="horz" wrap="square" lIns="0" tIns="11430" rIns="0" bIns="0" rtlCol="0">
            <a:spAutoFit/>
          </a:bodyPr>
          <a:lstStyle/>
          <a:p>
            <a:pPr marL="12700">
              <a:lnSpc>
                <a:spcPct val="100000"/>
              </a:lnSpc>
              <a:spcBef>
                <a:spcPts val="90"/>
              </a:spcBef>
            </a:pPr>
            <a:r>
              <a:rPr sz="4400" spc="-15" dirty="0">
                <a:latin typeface="Calibri"/>
                <a:cs typeface="Calibri"/>
              </a:rPr>
              <a:t>USFWS Monarch </a:t>
            </a:r>
            <a:r>
              <a:rPr sz="4400" spc="-5" dirty="0">
                <a:latin typeface="Calibri"/>
                <a:cs typeface="Calibri"/>
              </a:rPr>
              <a:t>Planning</a:t>
            </a:r>
            <a:r>
              <a:rPr sz="4400" spc="85" dirty="0">
                <a:latin typeface="Calibri"/>
                <a:cs typeface="Calibri"/>
              </a:rPr>
              <a:t> </a:t>
            </a:r>
            <a:r>
              <a:rPr sz="4400" spc="-35" dirty="0">
                <a:latin typeface="Calibri"/>
                <a:cs typeface="Calibri"/>
              </a:rPr>
              <a:t>Workshop</a:t>
            </a:r>
            <a:endParaRPr sz="4400">
              <a:latin typeface="Calibri"/>
              <a:cs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644" y="587120"/>
            <a:ext cx="5505450" cy="512445"/>
          </a:xfrm>
          <a:prstGeom prst="rect">
            <a:avLst/>
          </a:prstGeom>
        </p:spPr>
        <p:txBody>
          <a:bodyPr vert="horz" wrap="square" lIns="0" tIns="11430" rIns="0" bIns="0" rtlCol="0">
            <a:spAutoFit/>
          </a:bodyPr>
          <a:lstStyle/>
          <a:p>
            <a:pPr marL="12700">
              <a:lnSpc>
                <a:spcPct val="100000"/>
              </a:lnSpc>
              <a:spcBef>
                <a:spcPts val="90"/>
              </a:spcBef>
            </a:pPr>
            <a:r>
              <a:rPr spc="-5" dirty="0"/>
              <a:t>Monarch </a:t>
            </a:r>
            <a:r>
              <a:rPr spc="-10" dirty="0"/>
              <a:t>Conceptual</a:t>
            </a:r>
            <a:r>
              <a:rPr spc="15" dirty="0"/>
              <a:t> </a:t>
            </a:r>
            <a:r>
              <a:rPr spc="-5" dirty="0"/>
              <a:t>Model</a:t>
            </a:r>
          </a:p>
        </p:txBody>
      </p:sp>
      <p:sp>
        <p:nvSpPr>
          <p:cNvPr id="3" name="object 3"/>
          <p:cNvSpPr txBox="1"/>
          <p:nvPr/>
        </p:nvSpPr>
        <p:spPr>
          <a:xfrm>
            <a:off x="6592951" y="1517985"/>
            <a:ext cx="3648710" cy="2233295"/>
          </a:xfrm>
          <a:prstGeom prst="rect">
            <a:avLst/>
          </a:prstGeom>
        </p:spPr>
        <p:txBody>
          <a:bodyPr vert="horz" wrap="square" lIns="0" tIns="105410" rIns="0" bIns="0" rtlCol="0">
            <a:spAutoFit/>
          </a:bodyPr>
          <a:lstStyle/>
          <a:p>
            <a:pPr marL="356870" indent="-344805">
              <a:lnSpc>
                <a:spcPct val="100000"/>
              </a:lnSpc>
              <a:spcBef>
                <a:spcPts val="830"/>
              </a:spcBef>
              <a:buFont typeface="Arial"/>
              <a:buChar char="•"/>
              <a:tabLst>
                <a:tab pos="356870" algn="l"/>
                <a:tab pos="357505" algn="l"/>
              </a:tabLst>
            </a:pPr>
            <a:r>
              <a:rPr sz="2800" spc="-10" dirty="0">
                <a:latin typeface="Calibri"/>
                <a:cs typeface="Calibri"/>
              </a:rPr>
              <a:t>Defined:</a:t>
            </a:r>
            <a:endParaRPr sz="2800">
              <a:latin typeface="Calibri"/>
              <a:cs typeface="Calibri"/>
            </a:endParaRPr>
          </a:p>
          <a:p>
            <a:pPr marL="756285" lvl="1" indent="-287020">
              <a:lnSpc>
                <a:spcPct val="100000"/>
              </a:lnSpc>
              <a:spcBef>
                <a:spcPts val="620"/>
              </a:spcBef>
              <a:buFont typeface="Arial"/>
              <a:buChar char="–"/>
              <a:tabLst>
                <a:tab pos="756920" algn="l"/>
              </a:tabLst>
            </a:pPr>
            <a:r>
              <a:rPr sz="2400" spc="-5" dirty="0">
                <a:latin typeface="Calibri"/>
                <a:cs typeface="Calibri"/>
              </a:rPr>
              <a:t>Conservation</a:t>
            </a:r>
            <a:r>
              <a:rPr sz="2400" spc="-55" dirty="0">
                <a:latin typeface="Calibri"/>
                <a:cs typeface="Calibri"/>
              </a:rPr>
              <a:t> </a:t>
            </a:r>
            <a:r>
              <a:rPr sz="2400" spc="-15" dirty="0">
                <a:latin typeface="Calibri"/>
                <a:cs typeface="Calibri"/>
              </a:rPr>
              <a:t>targets</a:t>
            </a:r>
            <a:endParaRPr sz="2400">
              <a:latin typeface="Calibri"/>
              <a:cs typeface="Calibri"/>
            </a:endParaRPr>
          </a:p>
          <a:p>
            <a:pPr marL="756285" lvl="1" indent="-287020">
              <a:lnSpc>
                <a:spcPct val="100000"/>
              </a:lnSpc>
              <a:spcBef>
                <a:spcPts val="575"/>
              </a:spcBef>
              <a:buFont typeface="Arial"/>
              <a:buChar char="–"/>
              <a:tabLst>
                <a:tab pos="756920" algn="l"/>
              </a:tabLst>
            </a:pPr>
            <a:r>
              <a:rPr sz="2400" spc="-5" dirty="0">
                <a:latin typeface="Calibri"/>
                <a:cs typeface="Calibri"/>
              </a:rPr>
              <a:t>Direct threats (&amp;</a:t>
            </a:r>
            <a:r>
              <a:rPr sz="2400" spc="-125" dirty="0">
                <a:latin typeface="Calibri"/>
                <a:cs typeface="Calibri"/>
              </a:rPr>
              <a:t> </a:t>
            </a:r>
            <a:r>
              <a:rPr sz="2400" spc="-15" dirty="0">
                <a:latin typeface="Calibri"/>
                <a:cs typeface="Calibri"/>
              </a:rPr>
              <a:t>rated)</a:t>
            </a:r>
            <a:endParaRPr sz="2400">
              <a:latin typeface="Calibri"/>
              <a:cs typeface="Calibri"/>
            </a:endParaRPr>
          </a:p>
          <a:p>
            <a:pPr marL="756285" marR="452755" lvl="1" indent="-287020">
              <a:lnSpc>
                <a:spcPct val="100000"/>
              </a:lnSpc>
              <a:spcBef>
                <a:spcPts val="575"/>
              </a:spcBef>
              <a:buFont typeface="Arial"/>
              <a:buChar char="–"/>
              <a:tabLst>
                <a:tab pos="756920" algn="l"/>
              </a:tabLst>
            </a:pPr>
            <a:r>
              <a:rPr sz="2400" spc="-5" dirty="0">
                <a:latin typeface="Calibri"/>
                <a:cs typeface="Calibri"/>
              </a:rPr>
              <a:t>Indirect threats/  contributing</a:t>
            </a:r>
            <a:r>
              <a:rPr sz="2400" spc="-114" dirty="0">
                <a:latin typeface="Calibri"/>
                <a:cs typeface="Calibri"/>
              </a:rPr>
              <a:t> </a:t>
            </a:r>
            <a:r>
              <a:rPr sz="2400" spc="-15" dirty="0">
                <a:latin typeface="Calibri"/>
                <a:cs typeface="Calibri"/>
              </a:rPr>
              <a:t>factors</a:t>
            </a:r>
            <a:endParaRPr sz="2400">
              <a:latin typeface="Calibri"/>
              <a:cs typeface="Calibri"/>
            </a:endParaRPr>
          </a:p>
        </p:txBody>
      </p:sp>
      <p:sp>
        <p:nvSpPr>
          <p:cNvPr id="4" name="object 4"/>
          <p:cNvSpPr/>
          <p:nvPr/>
        </p:nvSpPr>
        <p:spPr>
          <a:xfrm>
            <a:off x="774191" y="1417319"/>
            <a:ext cx="5480304" cy="508711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488169" y="478662"/>
            <a:ext cx="1868297" cy="148717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73935" y="1182624"/>
            <a:ext cx="9025128" cy="5145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923396" y="2892144"/>
            <a:ext cx="448309" cy="932180"/>
          </a:xfrm>
          <a:prstGeom prst="rect">
            <a:avLst/>
          </a:prstGeom>
        </p:spPr>
        <p:txBody>
          <a:bodyPr vert="horz" wrap="square" lIns="0" tIns="12065" rIns="0" bIns="0" rtlCol="0">
            <a:spAutoFit/>
          </a:bodyPr>
          <a:lstStyle/>
          <a:p>
            <a:pPr marL="12700">
              <a:lnSpc>
                <a:spcPct val="100000"/>
              </a:lnSpc>
              <a:spcBef>
                <a:spcPts val="95"/>
              </a:spcBef>
            </a:pPr>
            <a:r>
              <a:rPr sz="5950" spc="15" dirty="0">
                <a:latin typeface="Arial"/>
                <a:cs typeface="Arial"/>
              </a:rPr>
              <a:t>?</a:t>
            </a:r>
            <a:endParaRPr sz="5950">
              <a:latin typeface="Arial"/>
              <a:cs typeface="Arial"/>
            </a:endParaRPr>
          </a:p>
        </p:txBody>
      </p:sp>
      <p:sp>
        <p:nvSpPr>
          <p:cNvPr id="4" name="object 4"/>
          <p:cNvSpPr txBox="1"/>
          <p:nvPr/>
        </p:nvSpPr>
        <p:spPr>
          <a:xfrm>
            <a:off x="8091429" y="3124455"/>
            <a:ext cx="1664335" cy="591185"/>
          </a:xfrm>
          <a:prstGeom prst="rect">
            <a:avLst/>
          </a:prstGeom>
        </p:spPr>
        <p:txBody>
          <a:bodyPr vert="horz" wrap="square" lIns="0" tIns="13335" rIns="0" bIns="0" rtlCol="0">
            <a:spAutoFit/>
          </a:bodyPr>
          <a:lstStyle/>
          <a:p>
            <a:pPr marL="12700" marR="5080" indent="124460">
              <a:lnSpc>
                <a:spcPct val="100000"/>
              </a:lnSpc>
              <a:spcBef>
                <a:spcPts val="105"/>
              </a:spcBef>
            </a:pPr>
            <a:r>
              <a:rPr sz="1850" dirty="0">
                <a:latin typeface="Arial"/>
                <a:cs typeface="Arial"/>
              </a:rPr>
              <a:t>Conservation  target</a:t>
            </a:r>
            <a:r>
              <a:rPr sz="1850" spc="-60" dirty="0">
                <a:latin typeface="Arial"/>
                <a:cs typeface="Arial"/>
              </a:rPr>
              <a:t> </a:t>
            </a:r>
            <a:r>
              <a:rPr sz="1850" dirty="0">
                <a:latin typeface="Arial"/>
                <a:cs typeface="Arial"/>
              </a:rPr>
              <a:t>improved</a:t>
            </a:r>
            <a:endParaRPr sz="1850">
              <a:latin typeface="Arial"/>
              <a:cs typeface="Arial"/>
            </a:endParaRPr>
          </a:p>
        </p:txBody>
      </p:sp>
      <p:sp>
        <p:nvSpPr>
          <p:cNvPr id="5" name="object 5"/>
          <p:cNvSpPr txBox="1"/>
          <p:nvPr/>
        </p:nvSpPr>
        <p:spPr>
          <a:xfrm>
            <a:off x="2598310" y="3128597"/>
            <a:ext cx="1296670" cy="433070"/>
          </a:xfrm>
          <a:prstGeom prst="rect">
            <a:avLst/>
          </a:prstGeom>
        </p:spPr>
        <p:txBody>
          <a:bodyPr vert="horz" wrap="square" lIns="0" tIns="15240" rIns="0" bIns="0" rtlCol="0">
            <a:spAutoFit/>
          </a:bodyPr>
          <a:lstStyle/>
          <a:p>
            <a:pPr marL="12700">
              <a:lnSpc>
                <a:spcPct val="100000"/>
              </a:lnSpc>
              <a:spcBef>
                <a:spcPts val="120"/>
              </a:spcBef>
            </a:pPr>
            <a:r>
              <a:rPr sz="2650" spc="20" dirty="0">
                <a:latin typeface="Arial"/>
                <a:cs typeface="Arial"/>
              </a:rPr>
              <a:t>S</a:t>
            </a:r>
            <a:r>
              <a:rPr sz="2650" spc="5" dirty="0">
                <a:latin typeface="Arial"/>
                <a:cs typeface="Arial"/>
              </a:rPr>
              <a:t>t</a:t>
            </a:r>
            <a:r>
              <a:rPr sz="2650" spc="10" dirty="0">
                <a:latin typeface="Arial"/>
                <a:cs typeface="Arial"/>
              </a:rPr>
              <a:t>r</a:t>
            </a:r>
            <a:r>
              <a:rPr sz="2650" spc="20" dirty="0">
                <a:latin typeface="Arial"/>
                <a:cs typeface="Arial"/>
              </a:rPr>
              <a:t>a</a:t>
            </a:r>
            <a:r>
              <a:rPr sz="2650" spc="5" dirty="0">
                <a:latin typeface="Arial"/>
                <a:cs typeface="Arial"/>
              </a:rPr>
              <a:t>t</a:t>
            </a:r>
            <a:r>
              <a:rPr sz="2650" spc="20" dirty="0">
                <a:latin typeface="Arial"/>
                <a:cs typeface="Arial"/>
              </a:rPr>
              <a:t>eg</a:t>
            </a:r>
            <a:r>
              <a:rPr sz="2650" spc="15" dirty="0">
                <a:latin typeface="Arial"/>
                <a:cs typeface="Arial"/>
              </a:rPr>
              <a:t>y</a:t>
            </a:r>
            <a:endParaRPr sz="2650">
              <a:latin typeface="Arial"/>
              <a:cs typeface="Arial"/>
            </a:endParaRPr>
          </a:p>
        </p:txBody>
      </p:sp>
      <p:sp>
        <p:nvSpPr>
          <p:cNvPr id="6" name="object 6"/>
          <p:cNvSpPr txBox="1"/>
          <p:nvPr/>
        </p:nvSpPr>
        <p:spPr>
          <a:xfrm>
            <a:off x="5022341" y="1864233"/>
            <a:ext cx="2424430" cy="391160"/>
          </a:xfrm>
          <a:prstGeom prst="rect">
            <a:avLst/>
          </a:prstGeom>
        </p:spPr>
        <p:txBody>
          <a:bodyPr vert="horz" wrap="square" lIns="0" tIns="12700" rIns="0" bIns="0" rtlCol="0">
            <a:spAutoFit/>
          </a:bodyPr>
          <a:lstStyle/>
          <a:p>
            <a:pPr marL="12700">
              <a:lnSpc>
                <a:spcPct val="100000"/>
              </a:lnSpc>
              <a:spcBef>
                <a:spcPts val="100"/>
              </a:spcBef>
            </a:pPr>
            <a:r>
              <a:rPr sz="2400" spc="-30" dirty="0">
                <a:solidFill>
                  <a:srgbClr val="292934"/>
                </a:solidFill>
                <a:latin typeface="Arial"/>
                <a:cs typeface="Arial"/>
              </a:rPr>
              <a:t>CONSERVATION</a:t>
            </a:r>
            <a:endParaRPr sz="2400">
              <a:latin typeface="Arial"/>
              <a:cs typeface="Arial"/>
            </a:endParaRPr>
          </a:p>
        </p:txBody>
      </p:sp>
      <p:sp>
        <p:nvSpPr>
          <p:cNvPr id="7" name="object 7"/>
          <p:cNvSpPr txBox="1"/>
          <p:nvPr/>
        </p:nvSpPr>
        <p:spPr>
          <a:xfrm>
            <a:off x="5570346" y="4826330"/>
            <a:ext cx="1483995"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92934"/>
                </a:solidFill>
                <a:latin typeface="Arial"/>
                <a:cs typeface="Arial"/>
              </a:rPr>
              <a:t>CON</a:t>
            </a:r>
            <a:r>
              <a:rPr sz="2400" spc="15" dirty="0">
                <a:solidFill>
                  <a:srgbClr val="292934"/>
                </a:solidFill>
                <a:latin typeface="Arial"/>
                <a:cs typeface="Arial"/>
              </a:rPr>
              <a:t>T</a:t>
            </a:r>
            <a:r>
              <a:rPr sz="2400" dirty="0">
                <a:solidFill>
                  <a:srgbClr val="292934"/>
                </a:solidFill>
                <a:latin typeface="Arial"/>
                <a:cs typeface="Arial"/>
              </a:rPr>
              <a:t>E</a:t>
            </a:r>
            <a:r>
              <a:rPr sz="2400" spc="-20" dirty="0">
                <a:solidFill>
                  <a:srgbClr val="292934"/>
                </a:solidFill>
                <a:latin typeface="Arial"/>
                <a:cs typeface="Arial"/>
              </a:rPr>
              <a:t>X</a:t>
            </a:r>
            <a:r>
              <a:rPr sz="2400" dirty="0">
                <a:solidFill>
                  <a:srgbClr val="292934"/>
                </a:solidFill>
                <a:latin typeface="Arial"/>
                <a:cs typeface="Arial"/>
              </a:rPr>
              <a:t>T</a:t>
            </a:r>
            <a:endParaRPr sz="2400">
              <a:latin typeface="Arial"/>
              <a:cs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3066" y="465200"/>
            <a:ext cx="7326630" cy="695325"/>
          </a:xfrm>
          <a:prstGeom prst="rect">
            <a:avLst/>
          </a:prstGeom>
        </p:spPr>
        <p:txBody>
          <a:bodyPr vert="horz" wrap="square" lIns="0" tIns="11430" rIns="0" bIns="0" rtlCol="0">
            <a:spAutoFit/>
          </a:bodyPr>
          <a:lstStyle/>
          <a:p>
            <a:pPr marL="12700">
              <a:lnSpc>
                <a:spcPct val="100000"/>
              </a:lnSpc>
              <a:spcBef>
                <a:spcPts val="90"/>
              </a:spcBef>
            </a:pPr>
            <a:r>
              <a:rPr sz="4400" spc="-15" dirty="0">
                <a:latin typeface="Calibri"/>
                <a:cs typeface="Calibri"/>
              </a:rPr>
              <a:t>Results </a:t>
            </a:r>
            <a:r>
              <a:rPr sz="4400" spc="-5" dirty="0">
                <a:latin typeface="Calibri"/>
                <a:cs typeface="Calibri"/>
              </a:rPr>
              <a:t>Chain: Theory of</a:t>
            </a:r>
            <a:r>
              <a:rPr sz="4400" spc="50" dirty="0">
                <a:latin typeface="Calibri"/>
                <a:cs typeface="Calibri"/>
              </a:rPr>
              <a:t> </a:t>
            </a:r>
            <a:r>
              <a:rPr sz="4400" spc="-15" dirty="0">
                <a:latin typeface="Calibri"/>
                <a:cs typeface="Calibri"/>
              </a:rPr>
              <a:t>Change</a:t>
            </a:r>
            <a:endParaRPr sz="4400">
              <a:latin typeface="Calibri"/>
              <a:cs typeface="Calibri"/>
            </a:endParaRPr>
          </a:p>
        </p:txBody>
      </p:sp>
      <p:sp>
        <p:nvSpPr>
          <p:cNvPr id="3" name="object 3"/>
          <p:cNvSpPr/>
          <p:nvPr/>
        </p:nvSpPr>
        <p:spPr>
          <a:xfrm>
            <a:off x="765048" y="3188207"/>
            <a:ext cx="1594485" cy="957580"/>
          </a:xfrm>
          <a:custGeom>
            <a:avLst/>
            <a:gdLst/>
            <a:ahLst/>
            <a:cxnLst/>
            <a:rect l="l" t="t" r="r" b="b"/>
            <a:pathLst>
              <a:path w="1594485" h="957579">
                <a:moveTo>
                  <a:pt x="1354835" y="0"/>
                </a:moveTo>
                <a:lnTo>
                  <a:pt x="239267" y="0"/>
                </a:lnTo>
                <a:lnTo>
                  <a:pt x="0" y="478535"/>
                </a:lnTo>
                <a:lnTo>
                  <a:pt x="239267" y="957071"/>
                </a:lnTo>
                <a:lnTo>
                  <a:pt x="1354835" y="957071"/>
                </a:lnTo>
                <a:lnTo>
                  <a:pt x="1594103" y="478535"/>
                </a:lnTo>
                <a:lnTo>
                  <a:pt x="1354835" y="0"/>
                </a:lnTo>
                <a:close/>
              </a:path>
            </a:pathLst>
          </a:custGeom>
          <a:solidFill>
            <a:srgbClr val="FFFF00"/>
          </a:solidFill>
        </p:spPr>
        <p:txBody>
          <a:bodyPr wrap="square" lIns="0" tIns="0" rIns="0" bIns="0" rtlCol="0"/>
          <a:lstStyle/>
          <a:p>
            <a:endParaRPr/>
          </a:p>
        </p:txBody>
      </p:sp>
      <p:sp>
        <p:nvSpPr>
          <p:cNvPr id="4" name="object 4"/>
          <p:cNvSpPr/>
          <p:nvPr/>
        </p:nvSpPr>
        <p:spPr>
          <a:xfrm>
            <a:off x="765048" y="3188207"/>
            <a:ext cx="1594485" cy="957580"/>
          </a:xfrm>
          <a:custGeom>
            <a:avLst/>
            <a:gdLst/>
            <a:ahLst/>
            <a:cxnLst/>
            <a:rect l="l" t="t" r="r" b="b"/>
            <a:pathLst>
              <a:path w="1594485" h="957579">
                <a:moveTo>
                  <a:pt x="0" y="478535"/>
                </a:moveTo>
                <a:lnTo>
                  <a:pt x="239267" y="0"/>
                </a:lnTo>
                <a:lnTo>
                  <a:pt x="1354835" y="0"/>
                </a:lnTo>
                <a:lnTo>
                  <a:pt x="1594103" y="478535"/>
                </a:lnTo>
                <a:lnTo>
                  <a:pt x="1354835" y="957071"/>
                </a:lnTo>
                <a:lnTo>
                  <a:pt x="239267" y="957071"/>
                </a:lnTo>
                <a:lnTo>
                  <a:pt x="0" y="478535"/>
                </a:lnTo>
                <a:close/>
              </a:path>
            </a:pathLst>
          </a:custGeom>
          <a:ln w="24384">
            <a:solidFill>
              <a:srgbClr val="000000"/>
            </a:solidFill>
          </a:ln>
        </p:spPr>
        <p:txBody>
          <a:bodyPr wrap="square" lIns="0" tIns="0" rIns="0" bIns="0" rtlCol="0"/>
          <a:lstStyle/>
          <a:p>
            <a:endParaRPr/>
          </a:p>
        </p:txBody>
      </p:sp>
      <p:sp>
        <p:nvSpPr>
          <p:cNvPr id="5" name="object 5"/>
          <p:cNvSpPr txBox="1"/>
          <p:nvPr/>
        </p:nvSpPr>
        <p:spPr>
          <a:xfrm>
            <a:off x="1170228" y="3490925"/>
            <a:ext cx="781685" cy="300355"/>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S</a:t>
            </a:r>
            <a:r>
              <a:rPr sz="1800" dirty="0">
                <a:latin typeface="Calibri"/>
                <a:cs typeface="Calibri"/>
              </a:rPr>
              <a:t>t</a:t>
            </a:r>
            <a:r>
              <a:rPr sz="1800" spc="-60" dirty="0">
                <a:latin typeface="Calibri"/>
                <a:cs typeface="Calibri"/>
              </a:rPr>
              <a:t>r</a:t>
            </a:r>
            <a:r>
              <a:rPr sz="1800" spc="-25" dirty="0">
                <a:latin typeface="Calibri"/>
                <a:cs typeface="Calibri"/>
              </a:rPr>
              <a:t>a</a:t>
            </a:r>
            <a:r>
              <a:rPr sz="1800" spc="-30" dirty="0">
                <a:latin typeface="Calibri"/>
                <a:cs typeface="Calibri"/>
              </a:rPr>
              <a:t>t</a:t>
            </a:r>
            <a:r>
              <a:rPr sz="1800" spc="-10" dirty="0">
                <a:latin typeface="Calibri"/>
                <a:cs typeface="Calibri"/>
              </a:rPr>
              <a:t>eg</a:t>
            </a:r>
            <a:r>
              <a:rPr sz="1800" dirty="0">
                <a:latin typeface="Calibri"/>
                <a:cs typeface="Calibri"/>
              </a:rPr>
              <a:t>y</a:t>
            </a:r>
            <a:endParaRPr sz="1800">
              <a:latin typeface="Calibri"/>
              <a:cs typeface="Calibri"/>
            </a:endParaRPr>
          </a:p>
        </p:txBody>
      </p:sp>
      <p:sp>
        <p:nvSpPr>
          <p:cNvPr id="6" name="object 6"/>
          <p:cNvSpPr/>
          <p:nvPr/>
        </p:nvSpPr>
        <p:spPr>
          <a:xfrm>
            <a:off x="2520695" y="3468623"/>
            <a:ext cx="338455" cy="396240"/>
          </a:xfrm>
          <a:custGeom>
            <a:avLst/>
            <a:gdLst/>
            <a:ahLst/>
            <a:cxnLst/>
            <a:rect l="l" t="t" r="r" b="b"/>
            <a:pathLst>
              <a:path w="338455" h="396239">
                <a:moveTo>
                  <a:pt x="169164" y="0"/>
                </a:moveTo>
                <a:lnTo>
                  <a:pt x="169164" y="79248"/>
                </a:lnTo>
                <a:lnTo>
                  <a:pt x="0" y="79248"/>
                </a:lnTo>
                <a:lnTo>
                  <a:pt x="0" y="316992"/>
                </a:lnTo>
                <a:lnTo>
                  <a:pt x="169164" y="316992"/>
                </a:lnTo>
                <a:lnTo>
                  <a:pt x="169164" y="396239"/>
                </a:lnTo>
                <a:lnTo>
                  <a:pt x="338328" y="198119"/>
                </a:lnTo>
                <a:lnTo>
                  <a:pt x="169164" y="0"/>
                </a:lnTo>
                <a:close/>
              </a:path>
            </a:pathLst>
          </a:custGeom>
          <a:solidFill>
            <a:srgbClr val="000000"/>
          </a:solidFill>
        </p:spPr>
        <p:txBody>
          <a:bodyPr wrap="square" lIns="0" tIns="0" rIns="0" bIns="0" rtlCol="0"/>
          <a:lstStyle/>
          <a:p>
            <a:endParaRPr/>
          </a:p>
        </p:txBody>
      </p:sp>
      <p:sp>
        <p:nvSpPr>
          <p:cNvPr id="7" name="object 7"/>
          <p:cNvSpPr/>
          <p:nvPr/>
        </p:nvSpPr>
        <p:spPr>
          <a:xfrm>
            <a:off x="2999232" y="3188207"/>
            <a:ext cx="1597660" cy="957580"/>
          </a:xfrm>
          <a:custGeom>
            <a:avLst/>
            <a:gdLst/>
            <a:ahLst/>
            <a:cxnLst/>
            <a:rect l="l" t="t" r="r" b="b"/>
            <a:pathLst>
              <a:path w="1597660" h="957579">
                <a:moveTo>
                  <a:pt x="1501394" y="0"/>
                </a:moveTo>
                <a:lnTo>
                  <a:pt x="95757" y="0"/>
                </a:lnTo>
                <a:lnTo>
                  <a:pt x="58453" y="7514"/>
                </a:lnTo>
                <a:lnTo>
                  <a:pt x="28019" y="28019"/>
                </a:lnTo>
                <a:lnTo>
                  <a:pt x="7514" y="58453"/>
                </a:lnTo>
                <a:lnTo>
                  <a:pt x="0" y="95757"/>
                </a:lnTo>
                <a:lnTo>
                  <a:pt x="0" y="861313"/>
                </a:lnTo>
                <a:lnTo>
                  <a:pt x="7514" y="898618"/>
                </a:lnTo>
                <a:lnTo>
                  <a:pt x="28019" y="929052"/>
                </a:lnTo>
                <a:lnTo>
                  <a:pt x="58453" y="949557"/>
                </a:lnTo>
                <a:lnTo>
                  <a:pt x="95757" y="957071"/>
                </a:lnTo>
                <a:lnTo>
                  <a:pt x="1501394" y="957071"/>
                </a:lnTo>
                <a:lnTo>
                  <a:pt x="1538698" y="949557"/>
                </a:lnTo>
                <a:lnTo>
                  <a:pt x="1569132" y="929052"/>
                </a:lnTo>
                <a:lnTo>
                  <a:pt x="1589637" y="898618"/>
                </a:lnTo>
                <a:lnTo>
                  <a:pt x="1597152" y="861313"/>
                </a:lnTo>
                <a:lnTo>
                  <a:pt x="1597152" y="95757"/>
                </a:lnTo>
                <a:lnTo>
                  <a:pt x="1589637" y="58453"/>
                </a:lnTo>
                <a:lnTo>
                  <a:pt x="1569132" y="28019"/>
                </a:lnTo>
                <a:lnTo>
                  <a:pt x="1538698" y="7514"/>
                </a:lnTo>
                <a:lnTo>
                  <a:pt x="1501394" y="0"/>
                </a:lnTo>
                <a:close/>
              </a:path>
            </a:pathLst>
          </a:custGeom>
          <a:solidFill>
            <a:srgbClr val="93FAFD"/>
          </a:solidFill>
        </p:spPr>
        <p:txBody>
          <a:bodyPr wrap="square" lIns="0" tIns="0" rIns="0" bIns="0" rtlCol="0"/>
          <a:lstStyle/>
          <a:p>
            <a:endParaRPr/>
          </a:p>
        </p:txBody>
      </p:sp>
      <p:sp>
        <p:nvSpPr>
          <p:cNvPr id="8" name="object 8"/>
          <p:cNvSpPr/>
          <p:nvPr/>
        </p:nvSpPr>
        <p:spPr>
          <a:xfrm>
            <a:off x="2999232" y="3188207"/>
            <a:ext cx="1597660" cy="957580"/>
          </a:xfrm>
          <a:custGeom>
            <a:avLst/>
            <a:gdLst/>
            <a:ahLst/>
            <a:cxnLst/>
            <a:rect l="l" t="t" r="r" b="b"/>
            <a:pathLst>
              <a:path w="1597660" h="957579">
                <a:moveTo>
                  <a:pt x="0" y="95757"/>
                </a:moveTo>
                <a:lnTo>
                  <a:pt x="7514" y="58453"/>
                </a:lnTo>
                <a:lnTo>
                  <a:pt x="28019" y="28019"/>
                </a:lnTo>
                <a:lnTo>
                  <a:pt x="58453" y="7514"/>
                </a:lnTo>
                <a:lnTo>
                  <a:pt x="95757" y="0"/>
                </a:lnTo>
                <a:lnTo>
                  <a:pt x="1501394" y="0"/>
                </a:lnTo>
                <a:lnTo>
                  <a:pt x="1538698" y="7514"/>
                </a:lnTo>
                <a:lnTo>
                  <a:pt x="1569132" y="28019"/>
                </a:lnTo>
                <a:lnTo>
                  <a:pt x="1589637" y="58453"/>
                </a:lnTo>
                <a:lnTo>
                  <a:pt x="1597152" y="95757"/>
                </a:lnTo>
                <a:lnTo>
                  <a:pt x="1597152" y="861313"/>
                </a:lnTo>
                <a:lnTo>
                  <a:pt x="1589637" y="898618"/>
                </a:lnTo>
                <a:lnTo>
                  <a:pt x="1569132" y="929052"/>
                </a:lnTo>
                <a:lnTo>
                  <a:pt x="1538698" y="949557"/>
                </a:lnTo>
                <a:lnTo>
                  <a:pt x="1501394" y="957071"/>
                </a:lnTo>
                <a:lnTo>
                  <a:pt x="95757" y="957071"/>
                </a:lnTo>
                <a:lnTo>
                  <a:pt x="58453" y="949557"/>
                </a:lnTo>
                <a:lnTo>
                  <a:pt x="28019" y="929052"/>
                </a:lnTo>
                <a:lnTo>
                  <a:pt x="7514" y="898618"/>
                </a:lnTo>
                <a:lnTo>
                  <a:pt x="0" y="861313"/>
                </a:lnTo>
                <a:lnTo>
                  <a:pt x="0" y="95757"/>
                </a:lnTo>
                <a:close/>
              </a:path>
            </a:pathLst>
          </a:custGeom>
          <a:ln w="24384">
            <a:solidFill>
              <a:srgbClr val="000000"/>
            </a:solidFill>
          </a:ln>
        </p:spPr>
        <p:txBody>
          <a:bodyPr wrap="square" lIns="0" tIns="0" rIns="0" bIns="0" rtlCol="0"/>
          <a:lstStyle/>
          <a:p>
            <a:endParaRPr/>
          </a:p>
        </p:txBody>
      </p:sp>
      <p:sp>
        <p:nvSpPr>
          <p:cNvPr id="9" name="object 9"/>
          <p:cNvSpPr txBox="1"/>
          <p:nvPr/>
        </p:nvSpPr>
        <p:spPr>
          <a:xfrm>
            <a:off x="3355085" y="3490925"/>
            <a:ext cx="883285"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Outcome</a:t>
            </a:r>
            <a:endParaRPr sz="1800">
              <a:latin typeface="Calibri"/>
              <a:cs typeface="Calibri"/>
            </a:endParaRPr>
          </a:p>
        </p:txBody>
      </p:sp>
      <p:sp>
        <p:nvSpPr>
          <p:cNvPr id="10" name="object 10"/>
          <p:cNvSpPr/>
          <p:nvPr/>
        </p:nvSpPr>
        <p:spPr>
          <a:xfrm>
            <a:off x="4754879" y="3468623"/>
            <a:ext cx="338455" cy="396240"/>
          </a:xfrm>
          <a:custGeom>
            <a:avLst/>
            <a:gdLst/>
            <a:ahLst/>
            <a:cxnLst/>
            <a:rect l="l" t="t" r="r" b="b"/>
            <a:pathLst>
              <a:path w="338454" h="396239">
                <a:moveTo>
                  <a:pt x="169164" y="0"/>
                </a:moveTo>
                <a:lnTo>
                  <a:pt x="169164" y="79248"/>
                </a:lnTo>
                <a:lnTo>
                  <a:pt x="0" y="79248"/>
                </a:lnTo>
                <a:lnTo>
                  <a:pt x="0" y="316992"/>
                </a:lnTo>
                <a:lnTo>
                  <a:pt x="169164" y="316992"/>
                </a:lnTo>
                <a:lnTo>
                  <a:pt x="169164" y="396239"/>
                </a:lnTo>
                <a:lnTo>
                  <a:pt x="338328" y="198119"/>
                </a:lnTo>
                <a:lnTo>
                  <a:pt x="169164" y="0"/>
                </a:lnTo>
                <a:close/>
              </a:path>
            </a:pathLst>
          </a:custGeom>
          <a:solidFill>
            <a:srgbClr val="000000"/>
          </a:solidFill>
        </p:spPr>
        <p:txBody>
          <a:bodyPr wrap="square" lIns="0" tIns="0" rIns="0" bIns="0" rtlCol="0"/>
          <a:lstStyle/>
          <a:p>
            <a:endParaRPr/>
          </a:p>
        </p:txBody>
      </p:sp>
      <p:sp>
        <p:nvSpPr>
          <p:cNvPr id="11" name="object 11"/>
          <p:cNvSpPr/>
          <p:nvPr/>
        </p:nvSpPr>
        <p:spPr>
          <a:xfrm>
            <a:off x="5233415" y="3188207"/>
            <a:ext cx="1597660" cy="957580"/>
          </a:xfrm>
          <a:custGeom>
            <a:avLst/>
            <a:gdLst/>
            <a:ahLst/>
            <a:cxnLst/>
            <a:rect l="l" t="t" r="r" b="b"/>
            <a:pathLst>
              <a:path w="1597659" h="957579">
                <a:moveTo>
                  <a:pt x="1501393" y="0"/>
                </a:moveTo>
                <a:lnTo>
                  <a:pt x="95758" y="0"/>
                </a:lnTo>
                <a:lnTo>
                  <a:pt x="58453" y="7514"/>
                </a:lnTo>
                <a:lnTo>
                  <a:pt x="28019" y="28019"/>
                </a:lnTo>
                <a:lnTo>
                  <a:pt x="7514" y="58453"/>
                </a:lnTo>
                <a:lnTo>
                  <a:pt x="0" y="95757"/>
                </a:lnTo>
                <a:lnTo>
                  <a:pt x="0" y="861313"/>
                </a:lnTo>
                <a:lnTo>
                  <a:pt x="7514" y="898618"/>
                </a:lnTo>
                <a:lnTo>
                  <a:pt x="28019" y="929052"/>
                </a:lnTo>
                <a:lnTo>
                  <a:pt x="58453" y="949557"/>
                </a:lnTo>
                <a:lnTo>
                  <a:pt x="95758" y="957071"/>
                </a:lnTo>
                <a:lnTo>
                  <a:pt x="1501393" y="957071"/>
                </a:lnTo>
                <a:lnTo>
                  <a:pt x="1538698" y="949557"/>
                </a:lnTo>
                <a:lnTo>
                  <a:pt x="1569132" y="929052"/>
                </a:lnTo>
                <a:lnTo>
                  <a:pt x="1589637" y="898618"/>
                </a:lnTo>
                <a:lnTo>
                  <a:pt x="1597152" y="861313"/>
                </a:lnTo>
                <a:lnTo>
                  <a:pt x="1597152" y="95757"/>
                </a:lnTo>
                <a:lnTo>
                  <a:pt x="1589637" y="58453"/>
                </a:lnTo>
                <a:lnTo>
                  <a:pt x="1569132" y="28019"/>
                </a:lnTo>
                <a:lnTo>
                  <a:pt x="1538698" y="7514"/>
                </a:lnTo>
                <a:lnTo>
                  <a:pt x="1501393" y="0"/>
                </a:lnTo>
                <a:close/>
              </a:path>
            </a:pathLst>
          </a:custGeom>
          <a:solidFill>
            <a:srgbClr val="93FAFD"/>
          </a:solidFill>
        </p:spPr>
        <p:txBody>
          <a:bodyPr wrap="square" lIns="0" tIns="0" rIns="0" bIns="0" rtlCol="0"/>
          <a:lstStyle/>
          <a:p>
            <a:endParaRPr/>
          </a:p>
        </p:txBody>
      </p:sp>
      <p:sp>
        <p:nvSpPr>
          <p:cNvPr id="12" name="object 12"/>
          <p:cNvSpPr/>
          <p:nvPr/>
        </p:nvSpPr>
        <p:spPr>
          <a:xfrm>
            <a:off x="5233415" y="3188207"/>
            <a:ext cx="1597660" cy="957580"/>
          </a:xfrm>
          <a:custGeom>
            <a:avLst/>
            <a:gdLst/>
            <a:ahLst/>
            <a:cxnLst/>
            <a:rect l="l" t="t" r="r" b="b"/>
            <a:pathLst>
              <a:path w="1597659" h="957579">
                <a:moveTo>
                  <a:pt x="0" y="95757"/>
                </a:moveTo>
                <a:lnTo>
                  <a:pt x="7514" y="58453"/>
                </a:lnTo>
                <a:lnTo>
                  <a:pt x="28019" y="28019"/>
                </a:lnTo>
                <a:lnTo>
                  <a:pt x="58453" y="7514"/>
                </a:lnTo>
                <a:lnTo>
                  <a:pt x="95758" y="0"/>
                </a:lnTo>
                <a:lnTo>
                  <a:pt x="1501393" y="0"/>
                </a:lnTo>
                <a:lnTo>
                  <a:pt x="1538698" y="7514"/>
                </a:lnTo>
                <a:lnTo>
                  <a:pt x="1569132" y="28019"/>
                </a:lnTo>
                <a:lnTo>
                  <a:pt x="1589637" y="58453"/>
                </a:lnTo>
                <a:lnTo>
                  <a:pt x="1597152" y="95757"/>
                </a:lnTo>
                <a:lnTo>
                  <a:pt x="1597152" y="861313"/>
                </a:lnTo>
                <a:lnTo>
                  <a:pt x="1589637" y="898618"/>
                </a:lnTo>
                <a:lnTo>
                  <a:pt x="1569132" y="929052"/>
                </a:lnTo>
                <a:lnTo>
                  <a:pt x="1538698" y="949557"/>
                </a:lnTo>
                <a:lnTo>
                  <a:pt x="1501393" y="957071"/>
                </a:lnTo>
                <a:lnTo>
                  <a:pt x="95758" y="957071"/>
                </a:lnTo>
                <a:lnTo>
                  <a:pt x="58453" y="949557"/>
                </a:lnTo>
                <a:lnTo>
                  <a:pt x="28019" y="929052"/>
                </a:lnTo>
                <a:lnTo>
                  <a:pt x="7514" y="898618"/>
                </a:lnTo>
                <a:lnTo>
                  <a:pt x="0" y="861313"/>
                </a:lnTo>
                <a:lnTo>
                  <a:pt x="0" y="95757"/>
                </a:lnTo>
                <a:close/>
              </a:path>
            </a:pathLst>
          </a:custGeom>
          <a:ln w="24384">
            <a:solidFill>
              <a:srgbClr val="000000"/>
            </a:solidFill>
          </a:ln>
        </p:spPr>
        <p:txBody>
          <a:bodyPr wrap="square" lIns="0" tIns="0" rIns="0" bIns="0" rtlCol="0"/>
          <a:lstStyle/>
          <a:p>
            <a:endParaRPr/>
          </a:p>
        </p:txBody>
      </p:sp>
      <p:sp>
        <p:nvSpPr>
          <p:cNvPr id="13" name="object 13"/>
          <p:cNvSpPr txBox="1"/>
          <p:nvPr/>
        </p:nvSpPr>
        <p:spPr>
          <a:xfrm>
            <a:off x="5590794" y="3490925"/>
            <a:ext cx="883285"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Outcome</a:t>
            </a:r>
            <a:endParaRPr sz="1800">
              <a:latin typeface="Calibri"/>
              <a:cs typeface="Calibri"/>
            </a:endParaRPr>
          </a:p>
        </p:txBody>
      </p:sp>
      <p:sp>
        <p:nvSpPr>
          <p:cNvPr id="14" name="object 14"/>
          <p:cNvSpPr/>
          <p:nvPr/>
        </p:nvSpPr>
        <p:spPr>
          <a:xfrm>
            <a:off x="6989064" y="3468623"/>
            <a:ext cx="338455" cy="396240"/>
          </a:xfrm>
          <a:custGeom>
            <a:avLst/>
            <a:gdLst/>
            <a:ahLst/>
            <a:cxnLst/>
            <a:rect l="l" t="t" r="r" b="b"/>
            <a:pathLst>
              <a:path w="338454" h="396239">
                <a:moveTo>
                  <a:pt x="169163" y="0"/>
                </a:moveTo>
                <a:lnTo>
                  <a:pt x="169163" y="79248"/>
                </a:lnTo>
                <a:lnTo>
                  <a:pt x="0" y="79248"/>
                </a:lnTo>
                <a:lnTo>
                  <a:pt x="0" y="316992"/>
                </a:lnTo>
                <a:lnTo>
                  <a:pt x="169163" y="316992"/>
                </a:lnTo>
                <a:lnTo>
                  <a:pt x="169163" y="396239"/>
                </a:lnTo>
                <a:lnTo>
                  <a:pt x="338327" y="198119"/>
                </a:lnTo>
                <a:lnTo>
                  <a:pt x="169163" y="0"/>
                </a:lnTo>
                <a:close/>
              </a:path>
            </a:pathLst>
          </a:custGeom>
          <a:solidFill>
            <a:srgbClr val="000000"/>
          </a:solidFill>
        </p:spPr>
        <p:txBody>
          <a:bodyPr wrap="square" lIns="0" tIns="0" rIns="0" bIns="0" rtlCol="0"/>
          <a:lstStyle/>
          <a:p>
            <a:endParaRPr/>
          </a:p>
        </p:txBody>
      </p:sp>
      <p:sp>
        <p:nvSpPr>
          <p:cNvPr id="15" name="object 15"/>
          <p:cNvSpPr/>
          <p:nvPr/>
        </p:nvSpPr>
        <p:spPr>
          <a:xfrm>
            <a:off x="7467600" y="3188207"/>
            <a:ext cx="1597660" cy="957580"/>
          </a:xfrm>
          <a:custGeom>
            <a:avLst/>
            <a:gdLst/>
            <a:ahLst/>
            <a:cxnLst/>
            <a:rect l="l" t="t" r="r" b="b"/>
            <a:pathLst>
              <a:path w="1597659" h="957579">
                <a:moveTo>
                  <a:pt x="1501394" y="0"/>
                </a:moveTo>
                <a:lnTo>
                  <a:pt x="95757" y="0"/>
                </a:lnTo>
                <a:lnTo>
                  <a:pt x="58453" y="7514"/>
                </a:lnTo>
                <a:lnTo>
                  <a:pt x="28019" y="28019"/>
                </a:lnTo>
                <a:lnTo>
                  <a:pt x="7514" y="58453"/>
                </a:lnTo>
                <a:lnTo>
                  <a:pt x="0" y="95757"/>
                </a:lnTo>
                <a:lnTo>
                  <a:pt x="0" y="861313"/>
                </a:lnTo>
                <a:lnTo>
                  <a:pt x="7514" y="898618"/>
                </a:lnTo>
                <a:lnTo>
                  <a:pt x="28019" y="929052"/>
                </a:lnTo>
                <a:lnTo>
                  <a:pt x="58453" y="949557"/>
                </a:lnTo>
                <a:lnTo>
                  <a:pt x="95757" y="957071"/>
                </a:lnTo>
                <a:lnTo>
                  <a:pt x="1501394" y="957071"/>
                </a:lnTo>
                <a:lnTo>
                  <a:pt x="1538698" y="949557"/>
                </a:lnTo>
                <a:lnTo>
                  <a:pt x="1569132" y="929052"/>
                </a:lnTo>
                <a:lnTo>
                  <a:pt x="1589637" y="898618"/>
                </a:lnTo>
                <a:lnTo>
                  <a:pt x="1597152" y="861313"/>
                </a:lnTo>
                <a:lnTo>
                  <a:pt x="1597152" y="95757"/>
                </a:lnTo>
                <a:lnTo>
                  <a:pt x="1589637" y="58453"/>
                </a:lnTo>
                <a:lnTo>
                  <a:pt x="1569132" y="28019"/>
                </a:lnTo>
                <a:lnTo>
                  <a:pt x="1538698" y="7514"/>
                </a:lnTo>
                <a:lnTo>
                  <a:pt x="1501394" y="0"/>
                </a:lnTo>
                <a:close/>
              </a:path>
            </a:pathLst>
          </a:custGeom>
          <a:solidFill>
            <a:srgbClr val="D933D9"/>
          </a:solidFill>
        </p:spPr>
        <p:txBody>
          <a:bodyPr wrap="square" lIns="0" tIns="0" rIns="0" bIns="0" rtlCol="0"/>
          <a:lstStyle/>
          <a:p>
            <a:endParaRPr/>
          </a:p>
        </p:txBody>
      </p:sp>
      <p:sp>
        <p:nvSpPr>
          <p:cNvPr id="16" name="object 16"/>
          <p:cNvSpPr/>
          <p:nvPr/>
        </p:nvSpPr>
        <p:spPr>
          <a:xfrm>
            <a:off x="7467600" y="3188207"/>
            <a:ext cx="1597660" cy="957580"/>
          </a:xfrm>
          <a:custGeom>
            <a:avLst/>
            <a:gdLst/>
            <a:ahLst/>
            <a:cxnLst/>
            <a:rect l="l" t="t" r="r" b="b"/>
            <a:pathLst>
              <a:path w="1597659" h="957579">
                <a:moveTo>
                  <a:pt x="0" y="95757"/>
                </a:moveTo>
                <a:lnTo>
                  <a:pt x="7514" y="58453"/>
                </a:lnTo>
                <a:lnTo>
                  <a:pt x="28019" y="28019"/>
                </a:lnTo>
                <a:lnTo>
                  <a:pt x="58453" y="7514"/>
                </a:lnTo>
                <a:lnTo>
                  <a:pt x="95757" y="0"/>
                </a:lnTo>
                <a:lnTo>
                  <a:pt x="1501394" y="0"/>
                </a:lnTo>
                <a:lnTo>
                  <a:pt x="1538698" y="7514"/>
                </a:lnTo>
                <a:lnTo>
                  <a:pt x="1569132" y="28019"/>
                </a:lnTo>
                <a:lnTo>
                  <a:pt x="1589637" y="58453"/>
                </a:lnTo>
                <a:lnTo>
                  <a:pt x="1597152" y="95757"/>
                </a:lnTo>
                <a:lnTo>
                  <a:pt x="1597152" y="861313"/>
                </a:lnTo>
                <a:lnTo>
                  <a:pt x="1589637" y="898618"/>
                </a:lnTo>
                <a:lnTo>
                  <a:pt x="1569132" y="929052"/>
                </a:lnTo>
                <a:lnTo>
                  <a:pt x="1538698" y="949557"/>
                </a:lnTo>
                <a:lnTo>
                  <a:pt x="1501394" y="957071"/>
                </a:lnTo>
                <a:lnTo>
                  <a:pt x="95757" y="957071"/>
                </a:lnTo>
                <a:lnTo>
                  <a:pt x="58453" y="949557"/>
                </a:lnTo>
                <a:lnTo>
                  <a:pt x="28019" y="929052"/>
                </a:lnTo>
                <a:lnTo>
                  <a:pt x="7514" y="898618"/>
                </a:lnTo>
                <a:lnTo>
                  <a:pt x="0" y="861313"/>
                </a:lnTo>
                <a:lnTo>
                  <a:pt x="0" y="95757"/>
                </a:lnTo>
                <a:close/>
              </a:path>
            </a:pathLst>
          </a:custGeom>
          <a:ln w="24384">
            <a:solidFill>
              <a:srgbClr val="000000"/>
            </a:solidFill>
          </a:ln>
        </p:spPr>
        <p:txBody>
          <a:bodyPr wrap="square" lIns="0" tIns="0" rIns="0" bIns="0" rtlCol="0"/>
          <a:lstStyle/>
          <a:p>
            <a:endParaRPr/>
          </a:p>
        </p:txBody>
      </p:sp>
      <p:sp>
        <p:nvSpPr>
          <p:cNvPr id="17" name="object 17"/>
          <p:cNvSpPr txBox="1"/>
          <p:nvPr/>
        </p:nvSpPr>
        <p:spPr>
          <a:xfrm>
            <a:off x="7655814" y="3242718"/>
            <a:ext cx="1227455" cy="712470"/>
          </a:xfrm>
          <a:prstGeom prst="rect">
            <a:avLst/>
          </a:prstGeom>
        </p:spPr>
        <p:txBody>
          <a:bodyPr vert="horz" wrap="square" lIns="0" tIns="100965" rIns="0" bIns="0" rtlCol="0">
            <a:spAutoFit/>
          </a:bodyPr>
          <a:lstStyle/>
          <a:p>
            <a:pPr algn="ctr">
              <a:lnSpc>
                <a:spcPct val="100000"/>
              </a:lnSpc>
              <a:spcBef>
                <a:spcPts val="795"/>
              </a:spcBef>
            </a:pPr>
            <a:r>
              <a:rPr sz="1800" spc="-10" dirty="0">
                <a:latin typeface="Calibri"/>
                <a:cs typeface="Calibri"/>
              </a:rPr>
              <a:t>Outcome</a:t>
            </a:r>
            <a:endParaRPr sz="1800">
              <a:latin typeface="Calibri"/>
              <a:cs typeface="Calibri"/>
            </a:endParaRPr>
          </a:p>
          <a:p>
            <a:pPr algn="ctr">
              <a:lnSpc>
                <a:spcPct val="100000"/>
              </a:lnSpc>
              <a:spcBef>
                <a:spcPts val="630"/>
              </a:spcBef>
            </a:pPr>
            <a:r>
              <a:rPr sz="1600" spc="-10" dirty="0">
                <a:latin typeface="Calibri"/>
                <a:cs typeface="Calibri"/>
              </a:rPr>
              <a:t>(Direct</a:t>
            </a:r>
            <a:r>
              <a:rPr sz="1600" spc="-35" dirty="0">
                <a:latin typeface="Calibri"/>
                <a:cs typeface="Calibri"/>
              </a:rPr>
              <a:t> </a:t>
            </a:r>
            <a:r>
              <a:rPr sz="1600" spc="-10" dirty="0">
                <a:latin typeface="Calibri"/>
                <a:cs typeface="Calibri"/>
              </a:rPr>
              <a:t>Threat)</a:t>
            </a:r>
            <a:endParaRPr sz="1600">
              <a:latin typeface="Calibri"/>
              <a:cs typeface="Calibri"/>
            </a:endParaRPr>
          </a:p>
        </p:txBody>
      </p:sp>
      <p:sp>
        <p:nvSpPr>
          <p:cNvPr id="18" name="object 18"/>
          <p:cNvSpPr/>
          <p:nvPr/>
        </p:nvSpPr>
        <p:spPr>
          <a:xfrm>
            <a:off x="9226295" y="3468623"/>
            <a:ext cx="338455" cy="396240"/>
          </a:xfrm>
          <a:custGeom>
            <a:avLst/>
            <a:gdLst/>
            <a:ahLst/>
            <a:cxnLst/>
            <a:rect l="l" t="t" r="r" b="b"/>
            <a:pathLst>
              <a:path w="338454" h="396239">
                <a:moveTo>
                  <a:pt x="169163" y="0"/>
                </a:moveTo>
                <a:lnTo>
                  <a:pt x="169163" y="79248"/>
                </a:lnTo>
                <a:lnTo>
                  <a:pt x="0" y="79248"/>
                </a:lnTo>
                <a:lnTo>
                  <a:pt x="0" y="316992"/>
                </a:lnTo>
                <a:lnTo>
                  <a:pt x="169163" y="316992"/>
                </a:lnTo>
                <a:lnTo>
                  <a:pt x="169163" y="396239"/>
                </a:lnTo>
                <a:lnTo>
                  <a:pt x="338327" y="198119"/>
                </a:lnTo>
                <a:lnTo>
                  <a:pt x="169163" y="0"/>
                </a:lnTo>
                <a:close/>
              </a:path>
            </a:pathLst>
          </a:custGeom>
          <a:solidFill>
            <a:srgbClr val="000000"/>
          </a:solidFill>
        </p:spPr>
        <p:txBody>
          <a:bodyPr wrap="square" lIns="0" tIns="0" rIns="0" bIns="0" rtlCol="0"/>
          <a:lstStyle/>
          <a:p>
            <a:endParaRPr/>
          </a:p>
        </p:txBody>
      </p:sp>
      <p:sp>
        <p:nvSpPr>
          <p:cNvPr id="19" name="object 19"/>
          <p:cNvSpPr/>
          <p:nvPr/>
        </p:nvSpPr>
        <p:spPr>
          <a:xfrm>
            <a:off x="9704831" y="3188207"/>
            <a:ext cx="1597660" cy="957580"/>
          </a:xfrm>
          <a:custGeom>
            <a:avLst/>
            <a:gdLst/>
            <a:ahLst/>
            <a:cxnLst/>
            <a:rect l="l" t="t" r="r" b="b"/>
            <a:pathLst>
              <a:path w="1597659" h="957579">
                <a:moveTo>
                  <a:pt x="1501394" y="0"/>
                </a:moveTo>
                <a:lnTo>
                  <a:pt x="95758" y="0"/>
                </a:lnTo>
                <a:lnTo>
                  <a:pt x="58453" y="7514"/>
                </a:lnTo>
                <a:lnTo>
                  <a:pt x="28019" y="28019"/>
                </a:lnTo>
                <a:lnTo>
                  <a:pt x="7514" y="58453"/>
                </a:lnTo>
                <a:lnTo>
                  <a:pt x="0" y="95757"/>
                </a:lnTo>
                <a:lnTo>
                  <a:pt x="0" y="861313"/>
                </a:lnTo>
                <a:lnTo>
                  <a:pt x="7514" y="898618"/>
                </a:lnTo>
                <a:lnTo>
                  <a:pt x="28019" y="929052"/>
                </a:lnTo>
                <a:lnTo>
                  <a:pt x="58453" y="949557"/>
                </a:lnTo>
                <a:lnTo>
                  <a:pt x="95758" y="957071"/>
                </a:lnTo>
                <a:lnTo>
                  <a:pt x="1501394" y="957071"/>
                </a:lnTo>
                <a:lnTo>
                  <a:pt x="1538698" y="949557"/>
                </a:lnTo>
                <a:lnTo>
                  <a:pt x="1569132" y="929052"/>
                </a:lnTo>
                <a:lnTo>
                  <a:pt x="1589637" y="898618"/>
                </a:lnTo>
                <a:lnTo>
                  <a:pt x="1597152" y="861313"/>
                </a:lnTo>
                <a:lnTo>
                  <a:pt x="1597152" y="95757"/>
                </a:lnTo>
                <a:lnTo>
                  <a:pt x="1589637" y="58453"/>
                </a:lnTo>
                <a:lnTo>
                  <a:pt x="1569132" y="28019"/>
                </a:lnTo>
                <a:lnTo>
                  <a:pt x="1538698" y="7514"/>
                </a:lnTo>
                <a:lnTo>
                  <a:pt x="1501394" y="0"/>
                </a:lnTo>
                <a:close/>
              </a:path>
            </a:pathLst>
          </a:custGeom>
          <a:solidFill>
            <a:srgbClr val="52F318"/>
          </a:solidFill>
        </p:spPr>
        <p:txBody>
          <a:bodyPr wrap="square" lIns="0" tIns="0" rIns="0" bIns="0" rtlCol="0"/>
          <a:lstStyle/>
          <a:p>
            <a:endParaRPr/>
          </a:p>
        </p:txBody>
      </p:sp>
      <p:sp>
        <p:nvSpPr>
          <p:cNvPr id="20" name="object 20"/>
          <p:cNvSpPr/>
          <p:nvPr/>
        </p:nvSpPr>
        <p:spPr>
          <a:xfrm>
            <a:off x="9704831" y="3188207"/>
            <a:ext cx="1597660" cy="957580"/>
          </a:xfrm>
          <a:custGeom>
            <a:avLst/>
            <a:gdLst/>
            <a:ahLst/>
            <a:cxnLst/>
            <a:rect l="l" t="t" r="r" b="b"/>
            <a:pathLst>
              <a:path w="1597659" h="957579">
                <a:moveTo>
                  <a:pt x="0" y="95757"/>
                </a:moveTo>
                <a:lnTo>
                  <a:pt x="7514" y="58453"/>
                </a:lnTo>
                <a:lnTo>
                  <a:pt x="28019" y="28019"/>
                </a:lnTo>
                <a:lnTo>
                  <a:pt x="58453" y="7514"/>
                </a:lnTo>
                <a:lnTo>
                  <a:pt x="95758" y="0"/>
                </a:lnTo>
                <a:lnTo>
                  <a:pt x="1501394" y="0"/>
                </a:lnTo>
                <a:lnTo>
                  <a:pt x="1538698" y="7514"/>
                </a:lnTo>
                <a:lnTo>
                  <a:pt x="1569132" y="28019"/>
                </a:lnTo>
                <a:lnTo>
                  <a:pt x="1589637" y="58453"/>
                </a:lnTo>
                <a:lnTo>
                  <a:pt x="1597152" y="95757"/>
                </a:lnTo>
                <a:lnTo>
                  <a:pt x="1597152" y="861313"/>
                </a:lnTo>
                <a:lnTo>
                  <a:pt x="1589637" y="898618"/>
                </a:lnTo>
                <a:lnTo>
                  <a:pt x="1569132" y="929052"/>
                </a:lnTo>
                <a:lnTo>
                  <a:pt x="1538698" y="949557"/>
                </a:lnTo>
                <a:lnTo>
                  <a:pt x="1501394" y="957071"/>
                </a:lnTo>
                <a:lnTo>
                  <a:pt x="95758" y="957071"/>
                </a:lnTo>
                <a:lnTo>
                  <a:pt x="58453" y="949557"/>
                </a:lnTo>
                <a:lnTo>
                  <a:pt x="28019" y="929052"/>
                </a:lnTo>
                <a:lnTo>
                  <a:pt x="7514" y="898618"/>
                </a:lnTo>
                <a:lnTo>
                  <a:pt x="0" y="861313"/>
                </a:lnTo>
                <a:lnTo>
                  <a:pt x="0" y="95757"/>
                </a:lnTo>
                <a:close/>
              </a:path>
            </a:pathLst>
          </a:custGeom>
          <a:ln w="24384">
            <a:solidFill>
              <a:srgbClr val="000000"/>
            </a:solidFill>
          </a:ln>
        </p:spPr>
        <p:txBody>
          <a:bodyPr wrap="square" lIns="0" tIns="0" rIns="0" bIns="0" rtlCol="0"/>
          <a:lstStyle/>
          <a:p>
            <a:endParaRPr/>
          </a:p>
        </p:txBody>
      </p:sp>
      <p:sp>
        <p:nvSpPr>
          <p:cNvPr id="21" name="object 21"/>
          <p:cNvSpPr txBox="1"/>
          <p:nvPr/>
        </p:nvSpPr>
        <p:spPr>
          <a:xfrm>
            <a:off x="9878948" y="3240151"/>
            <a:ext cx="1250315" cy="803275"/>
          </a:xfrm>
          <a:prstGeom prst="rect">
            <a:avLst/>
          </a:prstGeom>
        </p:spPr>
        <p:txBody>
          <a:bodyPr vert="horz" wrap="square" lIns="0" tIns="35560" rIns="0" bIns="0" rtlCol="0">
            <a:spAutoFit/>
          </a:bodyPr>
          <a:lstStyle/>
          <a:p>
            <a:pPr marL="12065" marR="5080" indent="-635" algn="ctr">
              <a:lnSpc>
                <a:spcPct val="91700"/>
              </a:lnSpc>
              <a:spcBef>
                <a:spcPts val="280"/>
              </a:spcBef>
            </a:pPr>
            <a:r>
              <a:rPr sz="1800" dirty="0">
                <a:latin typeface="Calibri"/>
                <a:cs typeface="Calibri"/>
              </a:rPr>
              <a:t>Impact </a:t>
            </a:r>
            <a:r>
              <a:rPr sz="1800" spc="5" dirty="0">
                <a:latin typeface="Calibri"/>
                <a:cs typeface="Calibri"/>
              </a:rPr>
              <a:t>on  </a:t>
            </a:r>
            <a:r>
              <a:rPr sz="1800" spc="-5" dirty="0">
                <a:latin typeface="Calibri"/>
                <a:cs typeface="Calibri"/>
              </a:rPr>
              <a:t>C</a:t>
            </a:r>
            <a:r>
              <a:rPr sz="1800" spc="10" dirty="0">
                <a:latin typeface="Calibri"/>
                <a:cs typeface="Calibri"/>
              </a:rPr>
              <a:t>o</a:t>
            </a:r>
            <a:r>
              <a:rPr sz="1800" spc="-10" dirty="0">
                <a:latin typeface="Calibri"/>
                <a:cs typeface="Calibri"/>
              </a:rPr>
              <a:t>ns</a:t>
            </a:r>
            <a:r>
              <a:rPr sz="1800" spc="-5" dirty="0">
                <a:latin typeface="Calibri"/>
                <a:cs typeface="Calibri"/>
              </a:rPr>
              <a:t>e</a:t>
            </a:r>
            <a:r>
              <a:rPr sz="1800" spc="15" dirty="0">
                <a:latin typeface="Calibri"/>
                <a:cs typeface="Calibri"/>
              </a:rPr>
              <a:t>r</a:t>
            </a:r>
            <a:r>
              <a:rPr sz="1800" spc="-25" dirty="0">
                <a:latin typeface="Calibri"/>
                <a:cs typeface="Calibri"/>
              </a:rPr>
              <a:t>va</a:t>
            </a:r>
            <a:r>
              <a:rPr sz="1800" dirty="0">
                <a:latin typeface="Calibri"/>
                <a:cs typeface="Calibri"/>
              </a:rPr>
              <a:t>t</a:t>
            </a:r>
            <a:r>
              <a:rPr sz="1800" spc="-10" dirty="0">
                <a:latin typeface="Calibri"/>
                <a:cs typeface="Calibri"/>
              </a:rPr>
              <a:t>i</a:t>
            </a:r>
            <a:r>
              <a:rPr sz="1800" spc="10" dirty="0">
                <a:latin typeface="Calibri"/>
                <a:cs typeface="Calibri"/>
              </a:rPr>
              <a:t>o</a:t>
            </a:r>
            <a:r>
              <a:rPr sz="1800" dirty="0">
                <a:latin typeface="Calibri"/>
                <a:cs typeface="Calibri"/>
              </a:rPr>
              <a:t>n  </a:t>
            </a:r>
            <a:r>
              <a:rPr sz="1800" spc="-35" dirty="0">
                <a:latin typeface="Calibri"/>
                <a:cs typeface="Calibri"/>
              </a:rPr>
              <a:t>Target</a:t>
            </a:r>
            <a:endParaRPr sz="1800">
              <a:latin typeface="Calibri"/>
              <a:cs typeface="Calibri"/>
            </a:endParaRPr>
          </a:p>
        </p:txBody>
      </p:sp>
      <p:sp>
        <p:nvSpPr>
          <p:cNvPr id="22" name="object 22"/>
          <p:cNvSpPr txBox="1"/>
          <p:nvPr/>
        </p:nvSpPr>
        <p:spPr>
          <a:xfrm>
            <a:off x="3275076" y="4223003"/>
            <a:ext cx="1073150" cy="368935"/>
          </a:xfrm>
          <a:prstGeom prst="rect">
            <a:avLst/>
          </a:prstGeom>
          <a:solidFill>
            <a:srgbClr val="FFFFFF"/>
          </a:solidFill>
          <a:ln w="9144">
            <a:solidFill>
              <a:srgbClr val="000000"/>
            </a:solidFill>
          </a:ln>
        </p:spPr>
        <p:txBody>
          <a:bodyPr vert="horz" wrap="square" lIns="0" tIns="31115" rIns="0" bIns="0" rtlCol="0">
            <a:spAutoFit/>
          </a:bodyPr>
          <a:lstStyle/>
          <a:p>
            <a:pPr marL="90805">
              <a:lnSpc>
                <a:spcPct val="100000"/>
              </a:lnSpc>
              <a:spcBef>
                <a:spcPts val="245"/>
              </a:spcBef>
            </a:pPr>
            <a:r>
              <a:rPr sz="1800" spc="-10" dirty="0">
                <a:latin typeface="Calibri"/>
                <a:cs typeface="Calibri"/>
              </a:rPr>
              <a:t>Objective</a:t>
            </a:r>
            <a:endParaRPr sz="1800">
              <a:latin typeface="Calibri"/>
              <a:cs typeface="Calibri"/>
            </a:endParaRPr>
          </a:p>
        </p:txBody>
      </p:sp>
      <p:sp>
        <p:nvSpPr>
          <p:cNvPr id="23" name="object 23"/>
          <p:cNvSpPr txBox="1"/>
          <p:nvPr/>
        </p:nvSpPr>
        <p:spPr>
          <a:xfrm>
            <a:off x="5494020" y="4223003"/>
            <a:ext cx="1073150" cy="368935"/>
          </a:xfrm>
          <a:prstGeom prst="rect">
            <a:avLst/>
          </a:prstGeom>
          <a:solidFill>
            <a:srgbClr val="FFFFFF"/>
          </a:solidFill>
          <a:ln w="9144">
            <a:solidFill>
              <a:srgbClr val="000000"/>
            </a:solidFill>
          </a:ln>
        </p:spPr>
        <p:txBody>
          <a:bodyPr vert="horz" wrap="square" lIns="0" tIns="31115" rIns="0" bIns="0" rtlCol="0">
            <a:spAutoFit/>
          </a:bodyPr>
          <a:lstStyle/>
          <a:p>
            <a:pPr marL="90170">
              <a:lnSpc>
                <a:spcPct val="100000"/>
              </a:lnSpc>
              <a:spcBef>
                <a:spcPts val="245"/>
              </a:spcBef>
            </a:pPr>
            <a:r>
              <a:rPr sz="1800" spc="-10" dirty="0">
                <a:latin typeface="Calibri"/>
                <a:cs typeface="Calibri"/>
              </a:rPr>
              <a:t>Objective</a:t>
            </a:r>
            <a:endParaRPr sz="1800">
              <a:latin typeface="Calibri"/>
              <a:cs typeface="Calibri"/>
            </a:endParaRPr>
          </a:p>
        </p:txBody>
      </p:sp>
      <p:sp>
        <p:nvSpPr>
          <p:cNvPr id="24" name="object 24"/>
          <p:cNvSpPr txBox="1"/>
          <p:nvPr/>
        </p:nvSpPr>
        <p:spPr>
          <a:xfrm>
            <a:off x="7709916" y="4223003"/>
            <a:ext cx="1073150" cy="368935"/>
          </a:xfrm>
          <a:prstGeom prst="rect">
            <a:avLst/>
          </a:prstGeom>
          <a:solidFill>
            <a:srgbClr val="FFFFFF"/>
          </a:solidFill>
          <a:ln w="9144">
            <a:solidFill>
              <a:srgbClr val="000000"/>
            </a:solidFill>
          </a:ln>
        </p:spPr>
        <p:txBody>
          <a:bodyPr vert="horz" wrap="square" lIns="0" tIns="31115" rIns="0" bIns="0" rtlCol="0">
            <a:spAutoFit/>
          </a:bodyPr>
          <a:lstStyle/>
          <a:p>
            <a:pPr marL="92075">
              <a:lnSpc>
                <a:spcPct val="100000"/>
              </a:lnSpc>
              <a:spcBef>
                <a:spcPts val="245"/>
              </a:spcBef>
            </a:pPr>
            <a:r>
              <a:rPr sz="1800" spc="-10" dirty="0">
                <a:latin typeface="Calibri"/>
                <a:cs typeface="Calibri"/>
              </a:rPr>
              <a:t>Objective</a:t>
            </a:r>
            <a:endParaRPr sz="1800">
              <a:latin typeface="Calibri"/>
              <a:cs typeface="Calibri"/>
            </a:endParaRPr>
          </a:p>
        </p:txBody>
      </p:sp>
      <p:sp>
        <p:nvSpPr>
          <p:cNvPr id="25" name="object 25"/>
          <p:cNvSpPr txBox="1"/>
          <p:nvPr/>
        </p:nvSpPr>
        <p:spPr>
          <a:xfrm>
            <a:off x="10169652" y="4223003"/>
            <a:ext cx="615950" cy="368935"/>
          </a:xfrm>
          <a:prstGeom prst="rect">
            <a:avLst/>
          </a:prstGeom>
          <a:solidFill>
            <a:srgbClr val="FFFFFF"/>
          </a:solidFill>
          <a:ln w="9144">
            <a:solidFill>
              <a:srgbClr val="000000"/>
            </a:solidFill>
          </a:ln>
        </p:spPr>
        <p:txBody>
          <a:bodyPr vert="horz" wrap="square" lIns="0" tIns="31115" rIns="0" bIns="0" rtlCol="0">
            <a:spAutoFit/>
          </a:bodyPr>
          <a:lstStyle/>
          <a:p>
            <a:pPr marL="90805">
              <a:lnSpc>
                <a:spcPct val="100000"/>
              </a:lnSpc>
              <a:spcBef>
                <a:spcPts val="245"/>
              </a:spcBef>
            </a:pPr>
            <a:r>
              <a:rPr sz="1800" spc="-5" dirty="0">
                <a:latin typeface="Calibri"/>
                <a:cs typeface="Calibri"/>
              </a:rPr>
              <a:t>Goal</a:t>
            </a:r>
            <a:endParaRPr sz="1800">
              <a:latin typeface="Calibri"/>
              <a:cs typeface="Calibri"/>
            </a:endParaRPr>
          </a:p>
        </p:txBody>
      </p:sp>
      <p:sp>
        <p:nvSpPr>
          <p:cNvPr id="26" name="object 26"/>
          <p:cNvSpPr txBox="1"/>
          <p:nvPr/>
        </p:nvSpPr>
        <p:spPr>
          <a:xfrm>
            <a:off x="4755641" y="5257622"/>
            <a:ext cx="5449570" cy="75755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250EB0"/>
                </a:solidFill>
                <a:latin typeface="Calibri"/>
                <a:cs typeface="Calibri"/>
              </a:rPr>
              <a:t>Results </a:t>
            </a:r>
            <a:r>
              <a:rPr sz="2400" b="1" dirty="0">
                <a:solidFill>
                  <a:srgbClr val="250EB0"/>
                </a:solidFill>
                <a:latin typeface="Calibri"/>
                <a:cs typeface="Calibri"/>
              </a:rPr>
              <a:t>chains show the </a:t>
            </a:r>
            <a:r>
              <a:rPr sz="2400" b="1" spc="-10" dirty="0">
                <a:solidFill>
                  <a:srgbClr val="250EB0"/>
                </a:solidFill>
                <a:latin typeface="Calibri"/>
                <a:cs typeface="Calibri"/>
              </a:rPr>
              <a:t>anticipated</a:t>
            </a:r>
            <a:r>
              <a:rPr sz="2400" b="1" spc="-110" dirty="0">
                <a:solidFill>
                  <a:srgbClr val="250EB0"/>
                </a:solidFill>
                <a:latin typeface="Calibri"/>
                <a:cs typeface="Calibri"/>
              </a:rPr>
              <a:t> </a:t>
            </a:r>
            <a:r>
              <a:rPr sz="2400" b="1" spc="-5" dirty="0">
                <a:solidFill>
                  <a:srgbClr val="250EB0"/>
                </a:solidFill>
                <a:latin typeface="Calibri"/>
                <a:cs typeface="Calibri"/>
              </a:rPr>
              <a:t>results</a:t>
            </a:r>
            <a:endParaRPr sz="2400">
              <a:latin typeface="Calibri"/>
              <a:cs typeface="Calibri"/>
            </a:endParaRPr>
          </a:p>
          <a:p>
            <a:pPr marL="12700">
              <a:lnSpc>
                <a:spcPct val="100000"/>
              </a:lnSpc>
              <a:spcBef>
                <a:spcPts val="5"/>
              </a:spcBef>
            </a:pPr>
            <a:r>
              <a:rPr sz="2400" b="1" dirty="0">
                <a:solidFill>
                  <a:srgbClr val="250EB0"/>
                </a:solidFill>
                <a:latin typeface="Calibri"/>
                <a:cs typeface="Calibri"/>
              </a:rPr>
              <a:t>-- the </a:t>
            </a:r>
            <a:r>
              <a:rPr sz="2400" b="1" spc="-15" dirty="0">
                <a:solidFill>
                  <a:srgbClr val="250EB0"/>
                </a:solidFill>
                <a:latin typeface="Calibri"/>
                <a:cs typeface="Calibri"/>
              </a:rPr>
              <a:t>“</a:t>
            </a:r>
            <a:r>
              <a:rPr sz="2400" b="1" u="heavy" spc="-15" dirty="0">
                <a:solidFill>
                  <a:srgbClr val="250EB0"/>
                </a:solidFill>
                <a:uFill>
                  <a:solidFill>
                    <a:srgbClr val="250EB0"/>
                  </a:solidFill>
                </a:uFill>
                <a:latin typeface="Calibri"/>
                <a:cs typeface="Calibri"/>
              </a:rPr>
              <a:t>desired</a:t>
            </a:r>
            <a:r>
              <a:rPr sz="2400" b="1" spc="-15" dirty="0">
                <a:solidFill>
                  <a:srgbClr val="250EB0"/>
                </a:solidFill>
                <a:latin typeface="Calibri"/>
                <a:cs typeface="Calibri"/>
              </a:rPr>
              <a:t> </a:t>
            </a:r>
            <a:r>
              <a:rPr sz="2400" b="1" spc="-20" dirty="0">
                <a:solidFill>
                  <a:srgbClr val="250EB0"/>
                </a:solidFill>
                <a:latin typeface="Calibri"/>
                <a:cs typeface="Calibri"/>
              </a:rPr>
              <a:t>state </a:t>
            </a:r>
            <a:r>
              <a:rPr sz="2400" b="1" dirty="0">
                <a:solidFill>
                  <a:srgbClr val="250EB0"/>
                </a:solidFill>
                <a:latin typeface="Calibri"/>
                <a:cs typeface="Calibri"/>
              </a:rPr>
              <a:t>of the</a:t>
            </a:r>
            <a:r>
              <a:rPr sz="2400" b="1" spc="-55" dirty="0">
                <a:solidFill>
                  <a:srgbClr val="250EB0"/>
                </a:solidFill>
                <a:latin typeface="Calibri"/>
                <a:cs typeface="Calibri"/>
              </a:rPr>
              <a:t> </a:t>
            </a:r>
            <a:r>
              <a:rPr sz="2400" b="1" dirty="0">
                <a:solidFill>
                  <a:srgbClr val="250EB0"/>
                </a:solidFill>
                <a:latin typeface="Calibri"/>
                <a:cs typeface="Calibri"/>
              </a:rPr>
              <a:t>world”</a:t>
            </a:r>
            <a:endParaRPr sz="2400">
              <a:latin typeface="Calibri"/>
              <a:cs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5968" y="1755648"/>
            <a:ext cx="11076432" cy="484632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88644" y="587120"/>
            <a:ext cx="4660900" cy="512445"/>
          </a:xfrm>
          <a:prstGeom prst="rect">
            <a:avLst/>
          </a:prstGeom>
        </p:spPr>
        <p:txBody>
          <a:bodyPr vert="horz" wrap="square" lIns="0" tIns="11430" rIns="0" bIns="0" rtlCol="0">
            <a:spAutoFit/>
          </a:bodyPr>
          <a:lstStyle/>
          <a:p>
            <a:pPr marL="12700">
              <a:lnSpc>
                <a:spcPct val="100000"/>
              </a:lnSpc>
              <a:spcBef>
                <a:spcPts val="90"/>
              </a:spcBef>
            </a:pPr>
            <a:r>
              <a:rPr spc="-5" dirty="0"/>
              <a:t>Monarch </a:t>
            </a:r>
            <a:r>
              <a:rPr spc="-25" dirty="0"/>
              <a:t>Results</a:t>
            </a:r>
            <a:r>
              <a:rPr spc="15" dirty="0"/>
              <a:t> </a:t>
            </a:r>
            <a:r>
              <a:rPr spc="-10" dirty="0"/>
              <a:t>Chain</a:t>
            </a:r>
          </a:p>
        </p:txBody>
      </p:sp>
      <p:sp>
        <p:nvSpPr>
          <p:cNvPr id="4" name="object 4"/>
          <p:cNvSpPr/>
          <p:nvPr/>
        </p:nvSpPr>
        <p:spPr>
          <a:xfrm>
            <a:off x="8742171" y="288290"/>
            <a:ext cx="1868297" cy="148716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CE6F1"/>
          </a:solidFill>
        </p:spPr>
        <p:txBody>
          <a:bodyPr wrap="square" lIns="0" tIns="0" rIns="0" bIns="0" rtlCol="0"/>
          <a:lstStyle/>
          <a:p>
            <a:endParaRPr/>
          </a:p>
        </p:txBody>
      </p:sp>
      <p:sp>
        <p:nvSpPr>
          <p:cNvPr id="3" name="object 3"/>
          <p:cNvSpPr txBox="1"/>
          <p:nvPr/>
        </p:nvSpPr>
        <p:spPr>
          <a:xfrm>
            <a:off x="268630" y="1089406"/>
            <a:ext cx="2911475" cy="512445"/>
          </a:xfrm>
          <a:prstGeom prst="rect">
            <a:avLst/>
          </a:prstGeom>
        </p:spPr>
        <p:txBody>
          <a:bodyPr vert="horz" wrap="square" lIns="0" tIns="11430" rIns="0" bIns="0" rtlCol="0">
            <a:spAutoFit/>
          </a:bodyPr>
          <a:lstStyle/>
          <a:p>
            <a:pPr marL="12700">
              <a:lnSpc>
                <a:spcPct val="100000"/>
              </a:lnSpc>
              <a:spcBef>
                <a:spcPts val="90"/>
              </a:spcBef>
            </a:pPr>
            <a:r>
              <a:rPr sz="3200" spc="-15" dirty="0">
                <a:latin typeface="Verdana"/>
                <a:cs typeface="Verdana"/>
              </a:rPr>
              <a:t>Direct</a:t>
            </a:r>
            <a:r>
              <a:rPr sz="3200" spc="-45" dirty="0">
                <a:latin typeface="Verdana"/>
                <a:cs typeface="Verdana"/>
              </a:rPr>
              <a:t> </a:t>
            </a:r>
            <a:r>
              <a:rPr sz="3200" spc="-10" dirty="0">
                <a:latin typeface="Verdana"/>
                <a:cs typeface="Verdana"/>
              </a:rPr>
              <a:t>Threats</a:t>
            </a:r>
            <a:endParaRPr sz="3200">
              <a:latin typeface="Verdana"/>
              <a:cs typeface="Verdana"/>
            </a:endParaRPr>
          </a:p>
        </p:txBody>
      </p:sp>
      <p:sp>
        <p:nvSpPr>
          <p:cNvPr id="4" name="object 4"/>
          <p:cNvSpPr/>
          <p:nvPr/>
        </p:nvSpPr>
        <p:spPr>
          <a:xfrm>
            <a:off x="737616" y="2017776"/>
            <a:ext cx="3678936" cy="21945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23900" y="2004060"/>
            <a:ext cx="3706495" cy="2222500"/>
          </a:xfrm>
          <a:custGeom>
            <a:avLst/>
            <a:gdLst/>
            <a:ahLst/>
            <a:cxnLst/>
            <a:rect l="l" t="t" r="r" b="b"/>
            <a:pathLst>
              <a:path w="3706495" h="2222500">
                <a:moveTo>
                  <a:pt x="0" y="2221992"/>
                </a:moveTo>
                <a:lnTo>
                  <a:pt x="3706367" y="2221992"/>
                </a:lnTo>
                <a:lnTo>
                  <a:pt x="3706367" y="0"/>
                </a:lnTo>
                <a:lnTo>
                  <a:pt x="0" y="0"/>
                </a:lnTo>
                <a:lnTo>
                  <a:pt x="0" y="2221992"/>
                </a:lnTo>
                <a:close/>
              </a:path>
            </a:pathLst>
          </a:custGeom>
          <a:ln w="27432">
            <a:solidFill>
              <a:srgbClr val="000000"/>
            </a:solidFill>
          </a:ln>
        </p:spPr>
        <p:txBody>
          <a:bodyPr wrap="square" lIns="0" tIns="0" rIns="0" bIns="0" rtlCol="0"/>
          <a:lstStyle/>
          <a:p>
            <a:endParaRPr/>
          </a:p>
        </p:txBody>
      </p:sp>
      <p:sp>
        <p:nvSpPr>
          <p:cNvPr id="6" name="object 6"/>
          <p:cNvSpPr/>
          <p:nvPr/>
        </p:nvSpPr>
        <p:spPr>
          <a:xfrm>
            <a:off x="737616" y="4370832"/>
            <a:ext cx="1773936" cy="219456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99516" y="4332732"/>
            <a:ext cx="1850389" cy="2270760"/>
          </a:xfrm>
          <a:custGeom>
            <a:avLst/>
            <a:gdLst/>
            <a:ahLst/>
            <a:cxnLst/>
            <a:rect l="l" t="t" r="r" b="b"/>
            <a:pathLst>
              <a:path w="1850389" h="2270759">
                <a:moveTo>
                  <a:pt x="0" y="2270760"/>
                </a:moveTo>
                <a:lnTo>
                  <a:pt x="1850136" y="2270760"/>
                </a:lnTo>
                <a:lnTo>
                  <a:pt x="1850136" y="0"/>
                </a:lnTo>
                <a:lnTo>
                  <a:pt x="0" y="0"/>
                </a:lnTo>
                <a:lnTo>
                  <a:pt x="0" y="2270760"/>
                </a:lnTo>
                <a:close/>
              </a:path>
            </a:pathLst>
          </a:custGeom>
          <a:ln w="76200">
            <a:solidFill>
              <a:srgbClr val="FF0000"/>
            </a:solidFill>
          </a:ln>
        </p:spPr>
        <p:txBody>
          <a:bodyPr wrap="square" lIns="0" tIns="0" rIns="0" bIns="0" rtlCol="0"/>
          <a:lstStyle/>
          <a:p>
            <a:endParaRPr/>
          </a:p>
        </p:txBody>
      </p:sp>
      <p:sp>
        <p:nvSpPr>
          <p:cNvPr id="8" name="object 8"/>
          <p:cNvSpPr/>
          <p:nvPr/>
        </p:nvSpPr>
        <p:spPr>
          <a:xfrm>
            <a:off x="4760976" y="1642872"/>
            <a:ext cx="1667255" cy="338327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747259" y="1629155"/>
            <a:ext cx="1694814" cy="3411220"/>
          </a:xfrm>
          <a:custGeom>
            <a:avLst/>
            <a:gdLst/>
            <a:ahLst/>
            <a:cxnLst/>
            <a:rect l="l" t="t" r="r" b="b"/>
            <a:pathLst>
              <a:path w="1694814" h="3411220">
                <a:moveTo>
                  <a:pt x="0" y="3410712"/>
                </a:moveTo>
                <a:lnTo>
                  <a:pt x="1694688" y="3410712"/>
                </a:lnTo>
                <a:lnTo>
                  <a:pt x="1694688" y="0"/>
                </a:lnTo>
                <a:lnTo>
                  <a:pt x="0" y="0"/>
                </a:lnTo>
                <a:lnTo>
                  <a:pt x="0" y="3410712"/>
                </a:lnTo>
                <a:close/>
              </a:path>
            </a:pathLst>
          </a:custGeom>
          <a:ln w="27431">
            <a:solidFill>
              <a:srgbClr val="000000"/>
            </a:solidFill>
          </a:ln>
        </p:spPr>
        <p:txBody>
          <a:bodyPr wrap="square" lIns="0" tIns="0" rIns="0" bIns="0" rtlCol="0"/>
          <a:lstStyle/>
          <a:p>
            <a:endParaRPr/>
          </a:p>
        </p:txBody>
      </p:sp>
      <p:sp>
        <p:nvSpPr>
          <p:cNvPr id="10" name="object 10"/>
          <p:cNvSpPr/>
          <p:nvPr/>
        </p:nvSpPr>
        <p:spPr>
          <a:xfrm>
            <a:off x="3108960" y="5294376"/>
            <a:ext cx="1338072" cy="640080"/>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3095244" y="5280659"/>
            <a:ext cx="1365885" cy="668020"/>
          </a:xfrm>
          <a:custGeom>
            <a:avLst/>
            <a:gdLst/>
            <a:ahLst/>
            <a:cxnLst/>
            <a:rect l="l" t="t" r="r" b="b"/>
            <a:pathLst>
              <a:path w="1365885" h="668020">
                <a:moveTo>
                  <a:pt x="0" y="667511"/>
                </a:moveTo>
                <a:lnTo>
                  <a:pt x="1365504" y="667511"/>
                </a:lnTo>
                <a:lnTo>
                  <a:pt x="1365504" y="0"/>
                </a:lnTo>
                <a:lnTo>
                  <a:pt x="0" y="0"/>
                </a:lnTo>
                <a:lnTo>
                  <a:pt x="0" y="667511"/>
                </a:lnTo>
                <a:close/>
              </a:path>
            </a:pathLst>
          </a:custGeom>
          <a:ln w="27432">
            <a:solidFill>
              <a:srgbClr val="000000"/>
            </a:solidFill>
          </a:ln>
        </p:spPr>
        <p:txBody>
          <a:bodyPr wrap="square" lIns="0" tIns="0" rIns="0" bIns="0" rtlCol="0"/>
          <a:lstStyle/>
          <a:p>
            <a:endParaRPr/>
          </a:p>
        </p:txBody>
      </p:sp>
      <p:sp>
        <p:nvSpPr>
          <p:cNvPr id="12" name="object 12"/>
          <p:cNvSpPr/>
          <p:nvPr/>
        </p:nvSpPr>
        <p:spPr>
          <a:xfrm>
            <a:off x="8674607" y="4151376"/>
            <a:ext cx="3264407" cy="1463040"/>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8660892" y="4137659"/>
            <a:ext cx="3291840" cy="1490980"/>
          </a:xfrm>
          <a:custGeom>
            <a:avLst/>
            <a:gdLst/>
            <a:ahLst/>
            <a:cxnLst/>
            <a:rect l="l" t="t" r="r" b="b"/>
            <a:pathLst>
              <a:path w="3291840" h="1490979">
                <a:moveTo>
                  <a:pt x="0" y="1490471"/>
                </a:moveTo>
                <a:lnTo>
                  <a:pt x="3291840" y="1490471"/>
                </a:lnTo>
                <a:lnTo>
                  <a:pt x="3291840" y="0"/>
                </a:lnTo>
                <a:lnTo>
                  <a:pt x="0" y="0"/>
                </a:lnTo>
                <a:lnTo>
                  <a:pt x="0" y="1490471"/>
                </a:lnTo>
                <a:close/>
              </a:path>
            </a:pathLst>
          </a:custGeom>
          <a:ln w="27432">
            <a:solidFill>
              <a:srgbClr val="000000"/>
            </a:solidFill>
          </a:ln>
        </p:spPr>
        <p:txBody>
          <a:bodyPr wrap="square" lIns="0" tIns="0" rIns="0" bIns="0" rtlCol="0"/>
          <a:lstStyle/>
          <a:p>
            <a:endParaRPr/>
          </a:p>
        </p:txBody>
      </p:sp>
      <p:sp>
        <p:nvSpPr>
          <p:cNvPr id="14" name="object 14"/>
          <p:cNvSpPr/>
          <p:nvPr/>
        </p:nvSpPr>
        <p:spPr>
          <a:xfrm>
            <a:off x="4943855" y="5193791"/>
            <a:ext cx="3496055" cy="1371600"/>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4930140" y="5180076"/>
            <a:ext cx="3523615" cy="1399540"/>
          </a:xfrm>
          <a:custGeom>
            <a:avLst/>
            <a:gdLst/>
            <a:ahLst/>
            <a:cxnLst/>
            <a:rect l="l" t="t" r="r" b="b"/>
            <a:pathLst>
              <a:path w="3523615" h="1399540">
                <a:moveTo>
                  <a:pt x="0" y="1399032"/>
                </a:moveTo>
                <a:lnTo>
                  <a:pt x="3523488" y="1399032"/>
                </a:lnTo>
                <a:lnTo>
                  <a:pt x="3523488" y="0"/>
                </a:lnTo>
                <a:lnTo>
                  <a:pt x="0" y="0"/>
                </a:lnTo>
                <a:lnTo>
                  <a:pt x="0" y="1399032"/>
                </a:lnTo>
                <a:close/>
              </a:path>
            </a:pathLst>
          </a:custGeom>
          <a:ln w="27432">
            <a:solidFill>
              <a:srgbClr val="000000"/>
            </a:solidFill>
          </a:ln>
        </p:spPr>
        <p:txBody>
          <a:bodyPr wrap="square" lIns="0" tIns="0" rIns="0" bIns="0" rtlCol="0"/>
          <a:lstStyle/>
          <a:p>
            <a:endParaRPr/>
          </a:p>
        </p:txBody>
      </p:sp>
      <p:sp>
        <p:nvSpPr>
          <p:cNvPr id="16" name="object 16"/>
          <p:cNvSpPr/>
          <p:nvPr/>
        </p:nvSpPr>
        <p:spPr>
          <a:xfrm>
            <a:off x="6937247" y="1386839"/>
            <a:ext cx="3471672" cy="2377439"/>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6923531" y="1373124"/>
            <a:ext cx="3499485" cy="2405380"/>
          </a:xfrm>
          <a:custGeom>
            <a:avLst/>
            <a:gdLst/>
            <a:ahLst/>
            <a:cxnLst/>
            <a:rect l="l" t="t" r="r" b="b"/>
            <a:pathLst>
              <a:path w="3499484" h="2405379">
                <a:moveTo>
                  <a:pt x="0" y="2404872"/>
                </a:moveTo>
                <a:lnTo>
                  <a:pt x="3499104" y="2404872"/>
                </a:lnTo>
                <a:lnTo>
                  <a:pt x="3499104" y="0"/>
                </a:lnTo>
                <a:lnTo>
                  <a:pt x="0" y="0"/>
                </a:lnTo>
                <a:lnTo>
                  <a:pt x="0" y="2404872"/>
                </a:lnTo>
                <a:close/>
              </a:path>
            </a:pathLst>
          </a:custGeom>
          <a:ln w="27432">
            <a:solidFill>
              <a:srgbClr val="000000"/>
            </a:solidFill>
          </a:ln>
        </p:spPr>
        <p:txBody>
          <a:bodyPr wrap="square" lIns="0" tIns="0" rIns="0" bIns="0" rtlCol="0"/>
          <a:lstStyle/>
          <a:p>
            <a:endParaRPr/>
          </a:p>
        </p:txBody>
      </p:sp>
      <p:sp>
        <p:nvSpPr>
          <p:cNvPr id="18" name="object 18"/>
          <p:cNvSpPr/>
          <p:nvPr/>
        </p:nvSpPr>
        <p:spPr>
          <a:xfrm>
            <a:off x="3072383" y="298704"/>
            <a:ext cx="1600200" cy="692150"/>
          </a:xfrm>
          <a:custGeom>
            <a:avLst/>
            <a:gdLst/>
            <a:ahLst/>
            <a:cxnLst/>
            <a:rect l="l" t="t" r="r" b="b"/>
            <a:pathLst>
              <a:path w="1600200" h="692150">
                <a:moveTo>
                  <a:pt x="1530985" y="0"/>
                </a:moveTo>
                <a:lnTo>
                  <a:pt x="69215" y="0"/>
                </a:lnTo>
                <a:lnTo>
                  <a:pt x="42273" y="5439"/>
                </a:lnTo>
                <a:lnTo>
                  <a:pt x="20272" y="20272"/>
                </a:lnTo>
                <a:lnTo>
                  <a:pt x="5439" y="42273"/>
                </a:lnTo>
                <a:lnTo>
                  <a:pt x="0" y="69215"/>
                </a:lnTo>
                <a:lnTo>
                  <a:pt x="0" y="622681"/>
                </a:lnTo>
                <a:lnTo>
                  <a:pt x="5439" y="649622"/>
                </a:lnTo>
                <a:lnTo>
                  <a:pt x="20272" y="671623"/>
                </a:lnTo>
                <a:lnTo>
                  <a:pt x="42273" y="686456"/>
                </a:lnTo>
                <a:lnTo>
                  <a:pt x="69215" y="691896"/>
                </a:lnTo>
                <a:lnTo>
                  <a:pt x="1530985" y="691896"/>
                </a:lnTo>
                <a:lnTo>
                  <a:pt x="1557926" y="686456"/>
                </a:lnTo>
                <a:lnTo>
                  <a:pt x="1579927" y="671623"/>
                </a:lnTo>
                <a:lnTo>
                  <a:pt x="1594760" y="649622"/>
                </a:lnTo>
                <a:lnTo>
                  <a:pt x="1600200" y="622681"/>
                </a:lnTo>
                <a:lnTo>
                  <a:pt x="1600200" y="69215"/>
                </a:lnTo>
                <a:lnTo>
                  <a:pt x="1594760" y="42273"/>
                </a:lnTo>
                <a:lnTo>
                  <a:pt x="1579927" y="20272"/>
                </a:lnTo>
                <a:lnTo>
                  <a:pt x="1557926" y="5439"/>
                </a:lnTo>
                <a:lnTo>
                  <a:pt x="1530985" y="0"/>
                </a:lnTo>
                <a:close/>
              </a:path>
            </a:pathLst>
          </a:custGeom>
          <a:solidFill>
            <a:srgbClr val="FFAB40"/>
          </a:solidFill>
        </p:spPr>
        <p:txBody>
          <a:bodyPr wrap="square" lIns="0" tIns="0" rIns="0" bIns="0" rtlCol="0"/>
          <a:lstStyle/>
          <a:p>
            <a:endParaRPr/>
          </a:p>
        </p:txBody>
      </p:sp>
      <p:sp>
        <p:nvSpPr>
          <p:cNvPr id="19" name="object 19"/>
          <p:cNvSpPr txBox="1"/>
          <p:nvPr/>
        </p:nvSpPr>
        <p:spPr>
          <a:xfrm>
            <a:off x="3158489" y="474345"/>
            <a:ext cx="14255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Indirect</a:t>
            </a:r>
            <a:r>
              <a:rPr sz="1800" spc="-90" dirty="0">
                <a:latin typeface="Arial"/>
                <a:cs typeface="Arial"/>
              </a:rPr>
              <a:t> </a:t>
            </a:r>
            <a:r>
              <a:rPr sz="1800" dirty="0">
                <a:latin typeface="Arial"/>
                <a:cs typeface="Arial"/>
              </a:rPr>
              <a:t>threat</a:t>
            </a:r>
            <a:endParaRPr sz="1800">
              <a:latin typeface="Arial"/>
              <a:cs typeface="Arial"/>
            </a:endParaRPr>
          </a:p>
        </p:txBody>
      </p:sp>
      <p:sp>
        <p:nvSpPr>
          <p:cNvPr id="20" name="object 20"/>
          <p:cNvSpPr/>
          <p:nvPr/>
        </p:nvSpPr>
        <p:spPr>
          <a:xfrm>
            <a:off x="4776215" y="551687"/>
            <a:ext cx="457200" cy="182880"/>
          </a:xfrm>
          <a:custGeom>
            <a:avLst/>
            <a:gdLst/>
            <a:ahLst/>
            <a:cxnLst/>
            <a:rect l="l" t="t" r="r" b="b"/>
            <a:pathLst>
              <a:path w="457200" h="182879">
                <a:moveTo>
                  <a:pt x="365760" y="0"/>
                </a:moveTo>
                <a:lnTo>
                  <a:pt x="365760" y="36575"/>
                </a:lnTo>
                <a:lnTo>
                  <a:pt x="0" y="36575"/>
                </a:lnTo>
                <a:lnTo>
                  <a:pt x="0" y="146303"/>
                </a:lnTo>
                <a:lnTo>
                  <a:pt x="365760" y="146303"/>
                </a:lnTo>
                <a:lnTo>
                  <a:pt x="365760" y="182879"/>
                </a:lnTo>
                <a:lnTo>
                  <a:pt x="457200" y="91439"/>
                </a:lnTo>
                <a:lnTo>
                  <a:pt x="365760" y="0"/>
                </a:lnTo>
                <a:close/>
              </a:path>
            </a:pathLst>
          </a:custGeom>
          <a:solidFill>
            <a:srgbClr val="000000"/>
          </a:solidFill>
        </p:spPr>
        <p:txBody>
          <a:bodyPr wrap="square" lIns="0" tIns="0" rIns="0" bIns="0" rtlCol="0"/>
          <a:lstStyle/>
          <a:p>
            <a:endParaRPr/>
          </a:p>
        </p:txBody>
      </p:sp>
      <p:sp>
        <p:nvSpPr>
          <p:cNvPr id="21" name="object 21"/>
          <p:cNvSpPr/>
          <p:nvPr/>
        </p:nvSpPr>
        <p:spPr>
          <a:xfrm>
            <a:off x="5317235" y="300227"/>
            <a:ext cx="1600200" cy="692150"/>
          </a:xfrm>
          <a:custGeom>
            <a:avLst/>
            <a:gdLst/>
            <a:ahLst/>
            <a:cxnLst/>
            <a:rect l="l" t="t" r="r" b="b"/>
            <a:pathLst>
              <a:path w="1600200" h="692150">
                <a:moveTo>
                  <a:pt x="1530985" y="0"/>
                </a:moveTo>
                <a:lnTo>
                  <a:pt x="69214" y="0"/>
                </a:lnTo>
                <a:lnTo>
                  <a:pt x="42273" y="5439"/>
                </a:lnTo>
                <a:lnTo>
                  <a:pt x="20272" y="20272"/>
                </a:lnTo>
                <a:lnTo>
                  <a:pt x="5439" y="42273"/>
                </a:lnTo>
                <a:lnTo>
                  <a:pt x="0" y="69214"/>
                </a:lnTo>
                <a:lnTo>
                  <a:pt x="0" y="622681"/>
                </a:lnTo>
                <a:lnTo>
                  <a:pt x="5439" y="649622"/>
                </a:lnTo>
                <a:lnTo>
                  <a:pt x="20272" y="671623"/>
                </a:lnTo>
                <a:lnTo>
                  <a:pt x="42273" y="686456"/>
                </a:lnTo>
                <a:lnTo>
                  <a:pt x="69214" y="691896"/>
                </a:lnTo>
                <a:lnTo>
                  <a:pt x="1530985" y="691896"/>
                </a:lnTo>
                <a:lnTo>
                  <a:pt x="1557926" y="686456"/>
                </a:lnTo>
                <a:lnTo>
                  <a:pt x="1579927" y="671623"/>
                </a:lnTo>
                <a:lnTo>
                  <a:pt x="1594760" y="649622"/>
                </a:lnTo>
                <a:lnTo>
                  <a:pt x="1600199" y="622681"/>
                </a:lnTo>
                <a:lnTo>
                  <a:pt x="1600199" y="69214"/>
                </a:lnTo>
                <a:lnTo>
                  <a:pt x="1594760" y="42273"/>
                </a:lnTo>
                <a:lnTo>
                  <a:pt x="1579927" y="20272"/>
                </a:lnTo>
                <a:lnTo>
                  <a:pt x="1557926" y="5439"/>
                </a:lnTo>
                <a:lnTo>
                  <a:pt x="1530985" y="0"/>
                </a:lnTo>
                <a:close/>
              </a:path>
            </a:pathLst>
          </a:custGeom>
          <a:solidFill>
            <a:srgbClr val="ED9685">
              <a:alpha val="94900"/>
            </a:srgbClr>
          </a:solidFill>
        </p:spPr>
        <p:txBody>
          <a:bodyPr wrap="square" lIns="0" tIns="0" rIns="0" bIns="0" rtlCol="0"/>
          <a:lstStyle/>
          <a:p>
            <a:endParaRPr/>
          </a:p>
        </p:txBody>
      </p:sp>
      <p:sp>
        <p:nvSpPr>
          <p:cNvPr id="22" name="object 22"/>
          <p:cNvSpPr/>
          <p:nvPr/>
        </p:nvSpPr>
        <p:spPr>
          <a:xfrm>
            <a:off x="5317235" y="300227"/>
            <a:ext cx="1600200" cy="692150"/>
          </a:xfrm>
          <a:custGeom>
            <a:avLst/>
            <a:gdLst/>
            <a:ahLst/>
            <a:cxnLst/>
            <a:rect l="l" t="t" r="r" b="b"/>
            <a:pathLst>
              <a:path w="1600200" h="692150">
                <a:moveTo>
                  <a:pt x="0" y="69214"/>
                </a:moveTo>
                <a:lnTo>
                  <a:pt x="5439" y="42273"/>
                </a:lnTo>
                <a:lnTo>
                  <a:pt x="20272" y="20272"/>
                </a:lnTo>
                <a:lnTo>
                  <a:pt x="42273" y="5439"/>
                </a:lnTo>
                <a:lnTo>
                  <a:pt x="69214" y="0"/>
                </a:lnTo>
                <a:lnTo>
                  <a:pt x="1530985" y="0"/>
                </a:lnTo>
                <a:lnTo>
                  <a:pt x="1557926" y="5439"/>
                </a:lnTo>
                <a:lnTo>
                  <a:pt x="1579927" y="20272"/>
                </a:lnTo>
                <a:lnTo>
                  <a:pt x="1594760" y="42273"/>
                </a:lnTo>
                <a:lnTo>
                  <a:pt x="1600199" y="69214"/>
                </a:lnTo>
                <a:lnTo>
                  <a:pt x="1600199" y="622681"/>
                </a:lnTo>
                <a:lnTo>
                  <a:pt x="1594760" y="649622"/>
                </a:lnTo>
                <a:lnTo>
                  <a:pt x="1579927" y="671623"/>
                </a:lnTo>
                <a:lnTo>
                  <a:pt x="1557926" y="686456"/>
                </a:lnTo>
                <a:lnTo>
                  <a:pt x="1530985" y="691896"/>
                </a:lnTo>
                <a:lnTo>
                  <a:pt x="69214" y="691896"/>
                </a:lnTo>
                <a:lnTo>
                  <a:pt x="42273" y="686456"/>
                </a:lnTo>
                <a:lnTo>
                  <a:pt x="20272" y="671623"/>
                </a:lnTo>
                <a:lnTo>
                  <a:pt x="5439" y="649622"/>
                </a:lnTo>
                <a:lnTo>
                  <a:pt x="0" y="622681"/>
                </a:lnTo>
                <a:lnTo>
                  <a:pt x="0" y="69214"/>
                </a:lnTo>
                <a:close/>
              </a:path>
            </a:pathLst>
          </a:custGeom>
          <a:ln w="51816">
            <a:solidFill>
              <a:srgbClr val="000000"/>
            </a:solidFill>
          </a:ln>
        </p:spPr>
        <p:txBody>
          <a:bodyPr wrap="square" lIns="0" tIns="0" rIns="0" bIns="0" rtlCol="0"/>
          <a:lstStyle/>
          <a:p>
            <a:endParaRPr/>
          </a:p>
        </p:txBody>
      </p:sp>
      <p:sp>
        <p:nvSpPr>
          <p:cNvPr id="23" name="object 23"/>
          <p:cNvSpPr txBox="1"/>
          <p:nvPr/>
        </p:nvSpPr>
        <p:spPr>
          <a:xfrm>
            <a:off x="5477002" y="474345"/>
            <a:ext cx="12738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Direct</a:t>
            </a:r>
            <a:r>
              <a:rPr sz="1800" spc="-80" dirty="0">
                <a:latin typeface="Arial"/>
                <a:cs typeface="Arial"/>
              </a:rPr>
              <a:t> </a:t>
            </a:r>
            <a:r>
              <a:rPr sz="1800" dirty="0">
                <a:latin typeface="Arial"/>
                <a:cs typeface="Arial"/>
              </a:rPr>
              <a:t>threat</a:t>
            </a:r>
            <a:endParaRPr sz="1800">
              <a:latin typeface="Arial"/>
              <a:cs typeface="Arial"/>
            </a:endParaRPr>
          </a:p>
        </p:txBody>
      </p:sp>
      <p:sp>
        <p:nvSpPr>
          <p:cNvPr id="24" name="object 24"/>
          <p:cNvSpPr/>
          <p:nvPr/>
        </p:nvSpPr>
        <p:spPr>
          <a:xfrm>
            <a:off x="7016495" y="551687"/>
            <a:ext cx="457200" cy="182880"/>
          </a:xfrm>
          <a:custGeom>
            <a:avLst/>
            <a:gdLst/>
            <a:ahLst/>
            <a:cxnLst/>
            <a:rect l="l" t="t" r="r" b="b"/>
            <a:pathLst>
              <a:path w="457200" h="182879">
                <a:moveTo>
                  <a:pt x="365759" y="0"/>
                </a:moveTo>
                <a:lnTo>
                  <a:pt x="365759" y="36575"/>
                </a:lnTo>
                <a:lnTo>
                  <a:pt x="0" y="36575"/>
                </a:lnTo>
                <a:lnTo>
                  <a:pt x="0" y="146303"/>
                </a:lnTo>
                <a:lnTo>
                  <a:pt x="365759" y="146303"/>
                </a:lnTo>
                <a:lnTo>
                  <a:pt x="365759" y="182879"/>
                </a:lnTo>
                <a:lnTo>
                  <a:pt x="457200" y="91439"/>
                </a:lnTo>
                <a:lnTo>
                  <a:pt x="365759" y="0"/>
                </a:lnTo>
                <a:close/>
              </a:path>
            </a:pathLst>
          </a:custGeom>
          <a:solidFill>
            <a:srgbClr val="000000"/>
          </a:solidFill>
        </p:spPr>
        <p:txBody>
          <a:bodyPr wrap="square" lIns="0" tIns="0" rIns="0" bIns="0" rtlCol="0"/>
          <a:lstStyle/>
          <a:p>
            <a:endParaRPr/>
          </a:p>
        </p:txBody>
      </p:sp>
      <p:sp>
        <p:nvSpPr>
          <p:cNvPr id="25" name="object 25"/>
          <p:cNvSpPr/>
          <p:nvPr/>
        </p:nvSpPr>
        <p:spPr>
          <a:xfrm>
            <a:off x="7555992" y="298704"/>
            <a:ext cx="1600200" cy="692150"/>
          </a:xfrm>
          <a:custGeom>
            <a:avLst/>
            <a:gdLst/>
            <a:ahLst/>
            <a:cxnLst/>
            <a:rect l="l" t="t" r="r" b="b"/>
            <a:pathLst>
              <a:path w="1600200" h="692150">
                <a:moveTo>
                  <a:pt x="1530984"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4" y="691896"/>
                </a:lnTo>
                <a:lnTo>
                  <a:pt x="1557926" y="686456"/>
                </a:lnTo>
                <a:lnTo>
                  <a:pt x="1579927" y="671623"/>
                </a:lnTo>
                <a:lnTo>
                  <a:pt x="1594760" y="649622"/>
                </a:lnTo>
                <a:lnTo>
                  <a:pt x="1600200" y="622681"/>
                </a:lnTo>
                <a:lnTo>
                  <a:pt x="1600200" y="69215"/>
                </a:lnTo>
                <a:lnTo>
                  <a:pt x="1594760" y="42273"/>
                </a:lnTo>
                <a:lnTo>
                  <a:pt x="1579927" y="20272"/>
                </a:lnTo>
                <a:lnTo>
                  <a:pt x="1557926" y="5439"/>
                </a:lnTo>
                <a:lnTo>
                  <a:pt x="1530984" y="0"/>
                </a:lnTo>
                <a:close/>
              </a:path>
            </a:pathLst>
          </a:custGeom>
          <a:solidFill>
            <a:srgbClr val="52F318"/>
          </a:solidFill>
        </p:spPr>
        <p:txBody>
          <a:bodyPr wrap="square" lIns="0" tIns="0" rIns="0" bIns="0" rtlCol="0"/>
          <a:lstStyle/>
          <a:p>
            <a:endParaRPr/>
          </a:p>
        </p:txBody>
      </p:sp>
      <p:sp>
        <p:nvSpPr>
          <p:cNvPr id="26" name="object 26"/>
          <p:cNvSpPr txBox="1"/>
          <p:nvPr/>
        </p:nvSpPr>
        <p:spPr>
          <a:xfrm>
            <a:off x="7667625" y="355549"/>
            <a:ext cx="1379855" cy="535305"/>
          </a:xfrm>
          <a:prstGeom prst="rect">
            <a:avLst/>
          </a:prstGeom>
        </p:spPr>
        <p:txBody>
          <a:bodyPr vert="horz" wrap="square" lIns="0" tIns="12700" rIns="0" bIns="0" rtlCol="0">
            <a:spAutoFit/>
          </a:bodyPr>
          <a:lstStyle/>
          <a:p>
            <a:pPr algn="ctr">
              <a:lnSpc>
                <a:spcPts val="2005"/>
              </a:lnSpc>
              <a:spcBef>
                <a:spcPts val="100"/>
              </a:spcBef>
            </a:pPr>
            <a:r>
              <a:rPr sz="1800" dirty="0">
                <a:latin typeface="Arial"/>
                <a:cs typeface="Arial"/>
              </a:rPr>
              <a:t>Conservation</a:t>
            </a:r>
            <a:endParaRPr sz="1800">
              <a:latin typeface="Arial"/>
              <a:cs typeface="Arial"/>
            </a:endParaRPr>
          </a:p>
          <a:p>
            <a:pPr marL="1270" algn="ctr">
              <a:lnSpc>
                <a:spcPts val="2005"/>
              </a:lnSpc>
            </a:pPr>
            <a:r>
              <a:rPr sz="1800" spc="-35" dirty="0">
                <a:latin typeface="Arial"/>
                <a:cs typeface="Arial"/>
              </a:rPr>
              <a:t>Target</a:t>
            </a:r>
            <a:endParaRPr sz="1800">
              <a:latin typeface="Arial"/>
              <a:cs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98083" y="3531077"/>
            <a:ext cx="5338921" cy="312202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278751" y="1951736"/>
            <a:ext cx="2613660" cy="238125"/>
          </a:xfrm>
          <a:prstGeom prst="rect">
            <a:avLst/>
          </a:prstGeom>
        </p:spPr>
        <p:txBody>
          <a:bodyPr vert="horz" wrap="square" lIns="0" tIns="11430" rIns="0" bIns="0" rtlCol="0">
            <a:spAutoFit/>
          </a:bodyPr>
          <a:lstStyle/>
          <a:p>
            <a:pPr marL="12700">
              <a:lnSpc>
                <a:spcPct val="100000"/>
              </a:lnSpc>
              <a:spcBef>
                <a:spcPts val="90"/>
              </a:spcBef>
            </a:pPr>
            <a:r>
              <a:rPr sz="1400" b="1" spc="-10" dirty="0">
                <a:latin typeface="Arial"/>
                <a:cs typeface="Arial"/>
              </a:rPr>
              <a:t>Urbanization </a:t>
            </a:r>
            <a:r>
              <a:rPr sz="1400" b="1" spc="-15" dirty="0">
                <a:latin typeface="Arial"/>
                <a:cs typeface="Arial"/>
              </a:rPr>
              <a:t>and</a:t>
            </a:r>
            <a:r>
              <a:rPr sz="1400" b="1" spc="35" dirty="0">
                <a:latin typeface="Arial"/>
                <a:cs typeface="Arial"/>
              </a:rPr>
              <a:t> </a:t>
            </a:r>
            <a:r>
              <a:rPr sz="1400" b="1" spc="-15" dirty="0">
                <a:latin typeface="Arial"/>
                <a:cs typeface="Arial"/>
              </a:rPr>
              <a:t>Development</a:t>
            </a:r>
            <a:endParaRPr sz="1400">
              <a:latin typeface="Arial"/>
              <a:cs typeface="Arial"/>
            </a:endParaRPr>
          </a:p>
        </p:txBody>
      </p:sp>
      <p:sp>
        <p:nvSpPr>
          <p:cNvPr id="4" name="object 4"/>
          <p:cNvSpPr/>
          <p:nvPr/>
        </p:nvSpPr>
        <p:spPr>
          <a:xfrm>
            <a:off x="3073907" y="300227"/>
            <a:ext cx="1600200" cy="692150"/>
          </a:xfrm>
          <a:custGeom>
            <a:avLst/>
            <a:gdLst/>
            <a:ahLst/>
            <a:cxnLst/>
            <a:rect l="l" t="t" r="r" b="b"/>
            <a:pathLst>
              <a:path w="1600200" h="692150">
                <a:moveTo>
                  <a:pt x="1530984" y="0"/>
                </a:moveTo>
                <a:lnTo>
                  <a:pt x="69215" y="0"/>
                </a:lnTo>
                <a:lnTo>
                  <a:pt x="42273" y="5439"/>
                </a:lnTo>
                <a:lnTo>
                  <a:pt x="20272" y="20272"/>
                </a:lnTo>
                <a:lnTo>
                  <a:pt x="5439" y="42273"/>
                </a:lnTo>
                <a:lnTo>
                  <a:pt x="0" y="69214"/>
                </a:lnTo>
                <a:lnTo>
                  <a:pt x="0" y="622681"/>
                </a:lnTo>
                <a:lnTo>
                  <a:pt x="5439" y="649622"/>
                </a:lnTo>
                <a:lnTo>
                  <a:pt x="20272" y="671623"/>
                </a:lnTo>
                <a:lnTo>
                  <a:pt x="42273" y="686456"/>
                </a:lnTo>
                <a:lnTo>
                  <a:pt x="69215" y="691896"/>
                </a:lnTo>
                <a:lnTo>
                  <a:pt x="1530984" y="691896"/>
                </a:lnTo>
                <a:lnTo>
                  <a:pt x="1557926" y="686456"/>
                </a:lnTo>
                <a:lnTo>
                  <a:pt x="1579927" y="671623"/>
                </a:lnTo>
                <a:lnTo>
                  <a:pt x="1594760" y="649622"/>
                </a:lnTo>
                <a:lnTo>
                  <a:pt x="1600200" y="622681"/>
                </a:lnTo>
                <a:lnTo>
                  <a:pt x="1600200" y="69214"/>
                </a:lnTo>
                <a:lnTo>
                  <a:pt x="1594760" y="42273"/>
                </a:lnTo>
                <a:lnTo>
                  <a:pt x="1579927" y="20272"/>
                </a:lnTo>
                <a:lnTo>
                  <a:pt x="1557926" y="5439"/>
                </a:lnTo>
                <a:lnTo>
                  <a:pt x="1530984" y="0"/>
                </a:lnTo>
                <a:close/>
              </a:path>
            </a:pathLst>
          </a:custGeom>
          <a:solidFill>
            <a:srgbClr val="FFAB40"/>
          </a:solidFill>
        </p:spPr>
        <p:txBody>
          <a:bodyPr wrap="square" lIns="0" tIns="0" rIns="0" bIns="0" rtlCol="0"/>
          <a:lstStyle/>
          <a:p>
            <a:endParaRPr/>
          </a:p>
        </p:txBody>
      </p:sp>
      <p:sp>
        <p:nvSpPr>
          <p:cNvPr id="5" name="object 5"/>
          <p:cNvSpPr/>
          <p:nvPr/>
        </p:nvSpPr>
        <p:spPr>
          <a:xfrm>
            <a:off x="3073907" y="300227"/>
            <a:ext cx="1600200" cy="692150"/>
          </a:xfrm>
          <a:custGeom>
            <a:avLst/>
            <a:gdLst/>
            <a:ahLst/>
            <a:cxnLst/>
            <a:rect l="l" t="t" r="r" b="b"/>
            <a:pathLst>
              <a:path w="1600200" h="692150">
                <a:moveTo>
                  <a:pt x="0" y="69214"/>
                </a:moveTo>
                <a:lnTo>
                  <a:pt x="5439" y="42273"/>
                </a:lnTo>
                <a:lnTo>
                  <a:pt x="20272" y="20272"/>
                </a:lnTo>
                <a:lnTo>
                  <a:pt x="42273" y="5439"/>
                </a:lnTo>
                <a:lnTo>
                  <a:pt x="69215" y="0"/>
                </a:lnTo>
                <a:lnTo>
                  <a:pt x="1530984" y="0"/>
                </a:lnTo>
                <a:lnTo>
                  <a:pt x="1557926" y="5439"/>
                </a:lnTo>
                <a:lnTo>
                  <a:pt x="1579927" y="20272"/>
                </a:lnTo>
                <a:lnTo>
                  <a:pt x="1594760" y="42273"/>
                </a:lnTo>
                <a:lnTo>
                  <a:pt x="1600200" y="69214"/>
                </a:lnTo>
                <a:lnTo>
                  <a:pt x="1600200" y="622681"/>
                </a:lnTo>
                <a:lnTo>
                  <a:pt x="1594760" y="649622"/>
                </a:lnTo>
                <a:lnTo>
                  <a:pt x="1579927" y="671623"/>
                </a:lnTo>
                <a:lnTo>
                  <a:pt x="1557926" y="686456"/>
                </a:lnTo>
                <a:lnTo>
                  <a:pt x="1530984" y="691896"/>
                </a:lnTo>
                <a:lnTo>
                  <a:pt x="69215" y="691896"/>
                </a:lnTo>
                <a:lnTo>
                  <a:pt x="42273" y="686456"/>
                </a:lnTo>
                <a:lnTo>
                  <a:pt x="20272" y="671623"/>
                </a:lnTo>
                <a:lnTo>
                  <a:pt x="5439" y="649622"/>
                </a:lnTo>
                <a:lnTo>
                  <a:pt x="0" y="622681"/>
                </a:lnTo>
                <a:lnTo>
                  <a:pt x="0" y="69214"/>
                </a:lnTo>
                <a:close/>
              </a:path>
            </a:pathLst>
          </a:custGeom>
          <a:ln w="57912">
            <a:solidFill>
              <a:srgbClr val="000000"/>
            </a:solidFill>
          </a:ln>
        </p:spPr>
        <p:txBody>
          <a:bodyPr wrap="square" lIns="0" tIns="0" rIns="0" bIns="0" rtlCol="0"/>
          <a:lstStyle/>
          <a:p>
            <a:endParaRPr/>
          </a:p>
        </p:txBody>
      </p:sp>
      <p:sp>
        <p:nvSpPr>
          <p:cNvPr id="6" name="object 6"/>
          <p:cNvSpPr txBox="1"/>
          <p:nvPr/>
        </p:nvSpPr>
        <p:spPr>
          <a:xfrm>
            <a:off x="3158489" y="474345"/>
            <a:ext cx="14255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Indirect</a:t>
            </a:r>
            <a:r>
              <a:rPr sz="1800" spc="-90" dirty="0">
                <a:latin typeface="Arial"/>
                <a:cs typeface="Arial"/>
              </a:rPr>
              <a:t> </a:t>
            </a:r>
            <a:r>
              <a:rPr sz="1800" dirty="0">
                <a:latin typeface="Arial"/>
                <a:cs typeface="Arial"/>
              </a:rPr>
              <a:t>threat</a:t>
            </a:r>
            <a:endParaRPr sz="1800">
              <a:latin typeface="Arial"/>
              <a:cs typeface="Arial"/>
            </a:endParaRPr>
          </a:p>
        </p:txBody>
      </p:sp>
      <p:sp>
        <p:nvSpPr>
          <p:cNvPr id="7" name="object 7"/>
          <p:cNvSpPr/>
          <p:nvPr/>
        </p:nvSpPr>
        <p:spPr>
          <a:xfrm>
            <a:off x="4776215" y="551687"/>
            <a:ext cx="457200" cy="182880"/>
          </a:xfrm>
          <a:custGeom>
            <a:avLst/>
            <a:gdLst/>
            <a:ahLst/>
            <a:cxnLst/>
            <a:rect l="l" t="t" r="r" b="b"/>
            <a:pathLst>
              <a:path w="457200" h="182879">
                <a:moveTo>
                  <a:pt x="365760" y="0"/>
                </a:moveTo>
                <a:lnTo>
                  <a:pt x="365760" y="36575"/>
                </a:lnTo>
                <a:lnTo>
                  <a:pt x="0" y="36575"/>
                </a:lnTo>
                <a:lnTo>
                  <a:pt x="0" y="146303"/>
                </a:lnTo>
                <a:lnTo>
                  <a:pt x="365760" y="146303"/>
                </a:lnTo>
                <a:lnTo>
                  <a:pt x="365760" y="182879"/>
                </a:lnTo>
                <a:lnTo>
                  <a:pt x="457200" y="91439"/>
                </a:lnTo>
                <a:lnTo>
                  <a:pt x="365760" y="0"/>
                </a:lnTo>
                <a:close/>
              </a:path>
            </a:pathLst>
          </a:custGeom>
          <a:solidFill>
            <a:srgbClr val="000000"/>
          </a:solidFill>
        </p:spPr>
        <p:txBody>
          <a:bodyPr wrap="square" lIns="0" tIns="0" rIns="0" bIns="0" rtlCol="0"/>
          <a:lstStyle/>
          <a:p>
            <a:endParaRPr/>
          </a:p>
        </p:txBody>
      </p:sp>
      <p:sp>
        <p:nvSpPr>
          <p:cNvPr id="8" name="object 8"/>
          <p:cNvSpPr/>
          <p:nvPr/>
        </p:nvSpPr>
        <p:spPr>
          <a:xfrm>
            <a:off x="5315711" y="298704"/>
            <a:ext cx="1600200" cy="692150"/>
          </a:xfrm>
          <a:custGeom>
            <a:avLst/>
            <a:gdLst/>
            <a:ahLst/>
            <a:cxnLst/>
            <a:rect l="l" t="t" r="r" b="b"/>
            <a:pathLst>
              <a:path w="1600200" h="692150">
                <a:moveTo>
                  <a:pt x="1530985"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5" y="691896"/>
                </a:lnTo>
                <a:lnTo>
                  <a:pt x="1557926" y="686456"/>
                </a:lnTo>
                <a:lnTo>
                  <a:pt x="1579927" y="671623"/>
                </a:lnTo>
                <a:lnTo>
                  <a:pt x="1594760" y="649622"/>
                </a:lnTo>
                <a:lnTo>
                  <a:pt x="1600199" y="622681"/>
                </a:lnTo>
                <a:lnTo>
                  <a:pt x="1600199" y="69215"/>
                </a:lnTo>
                <a:lnTo>
                  <a:pt x="1594760" y="42273"/>
                </a:lnTo>
                <a:lnTo>
                  <a:pt x="1579927" y="20272"/>
                </a:lnTo>
                <a:lnTo>
                  <a:pt x="1557926" y="5439"/>
                </a:lnTo>
                <a:lnTo>
                  <a:pt x="1530985" y="0"/>
                </a:lnTo>
                <a:close/>
              </a:path>
            </a:pathLst>
          </a:custGeom>
          <a:solidFill>
            <a:srgbClr val="ED9685">
              <a:alpha val="94900"/>
            </a:srgbClr>
          </a:solidFill>
        </p:spPr>
        <p:txBody>
          <a:bodyPr wrap="square" lIns="0" tIns="0" rIns="0" bIns="0" rtlCol="0"/>
          <a:lstStyle/>
          <a:p>
            <a:endParaRPr/>
          </a:p>
        </p:txBody>
      </p:sp>
      <p:sp>
        <p:nvSpPr>
          <p:cNvPr id="9" name="object 9"/>
          <p:cNvSpPr txBox="1"/>
          <p:nvPr/>
        </p:nvSpPr>
        <p:spPr>
          <a:xfrm>
            <a:off x="5477002" y="474345"/>
            <a:ext cx="12738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Direct</a:t>
            </a:r>
            <a:r>
              <a:rPr sz="1800" spc="-80" dirty="0">
                <a:latin typeface="Arial"/>
                <a:cs typeface="Arial"/>
              </a:rPr>
              <a:t> </a:t>
            </a:r>
            <a:r>
              <a:rPr sz="1800" dirty="0">
                <a:latin typeface="Arial"/>
                <a:cs typeface="Arial"/>
              </a:rPr>
              <a:t>threat</a:t>
            </a:r>
            <a:endParaRPr sz="1800">
              <a:latin typeface="Arial"/>
              <a:cs typeface="Arial"/>
            </a:endParaRPr>
          </a:p>
        </p:txBody>
      </p:sp>
      <p:sp>
        <p:nvSpPr>
          <p:cNvPr id="10" name="object 10"/>
          <p:cNvSpPr/>
          <p:nvPr/>
        </p:nvSpPr>
        <p:spPr>
          <a:xfrm>
            <a:off x="7016495" y="551687"/>
            <a:ext cx="457200" cy="182880"/>
          </a:xfrm>
          <a:custGeom>
            <a:avLst/>
            <a:gdLst/>
            <a:ahLst/>
            <a:cxnLst/>
            <a:rect l="l" t="t" r="r" b="b"/>
            <a:pathLst>
              <a:path w="457200" h="182879">
                <a:moveTo>
                  <a:pt x="365759" y="0"/>
                </a:moveTo>
                <a:lnTo>
                  <a:pt x="365759" y="36575"/>
                </a:lnTo>
                <a:lnTo>
                  <a:pt x="0" y="36575"/>
                </a:lnTo>
                <a:lnTo>
                  <a:pt x="0" y="146303"/>
                </a:lnTo>
                <a:lnTo>
                  <a:pt x="365759" y="146303"/>
                </a:lnTo>
                <a:lnTo>
                  <a:pt x="365759" y="182879"/>
                </a:lnTo>
                <a:lnTo>
                  <a:pt x="457200" y="91439"/>
                </a:lnTo>
                <a:lnTo>
                  <a:pt x="365759" y="0"/>
                </a:lnTo>
                <a:close/>
              </a:path>
            </a:pathLst>
          </a:custGeom>
          <a:solidFill>
            <a:srgbClr val="000000"/>
          </a:solidFill>
        </p:spPr>
        <p:txBody>
          <a:bodyPr wrap="square" lIns="0" tIns="0" rIns="0" bIns="0" rtlCol="0"/>
          <a:lstStyle/>
          <a:p>
            <a:endParaRPr/>
          </a:p>
        </p:txBody>
      </p:sp>
      <p:sp>
        <p:nvSpPr>
          <p:cNvPr id="11" name="object 11"/>
          <p:cNvSpPr/>
          <p:nvPr/>
        </p:nvSpPr>
        <p:spPr>
          <a:xfrm>
            <a:off x="7555992" y="298704"/>
            <a:ext cx="1600200" cy="692150"/>
          </a:xfrm>
          <a:custGeom>
            <a:avLst/>
            <a:gdLst/>
            <a:ahLst/>
            <a:cxnLst/>
            <a:rect l="l" t="t" r="r" b="b"/>
            <a:pathLst>
              <a:path w="1600200" h="692150">
                <a:moveTo>
                  <a:pt x="1530984"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4" y="691896"/>
                </a:lnTo>
                <a:lnTo>
                  <a:pt x="1557926" y="686456"/>
                </a:lnTo>
                <a:lnTo>
                  <a:pt x="1579927" y="671623"/>
                </a:lnTo>
                <a:lnTo>
                  <a:pt x="1594760" y="649622"/>
                </a:lnTo>
                <a:lnTo>
                  <a:pt x="1600200" y="622681"/>
                </a:lnTo>
                <a:lnTo>
                  <a:pt x="1600200" y="69215"/>
                </a:lnTo>
                <a:lnTo>
                  <a:pt x="1594760" y="42273"/>
                </a:lnTo>
                <a:lnTo>
                  <a:pt x="1579927" y="20272"/>
                </a:lnTo>
                <a:lnTo>
                  <a:pt x="1557926" y="5439"/>
                </a:lnTo>
                <a:lnTo>
                  <a:pt x="1530984" y="0"/>
                </a:lnTo>
                <a:close/>
              </a:path>
            </a:pathLst>
          </a:custGeom>
          <a:solidFill>
            <a:srgbClr val="52F318"/>
          </a:solidFill>
        </p:spPr>
        <p:txBody>
          <a:bodyPr wrap="square" lIns="0" tIns="0" rIns="0" bIns="0" rtlCol="0"/>
          <a:lstStyle/>
          <a:p>
            <a:endParaRPr/>
          </a:p>
        </p:txBody>
      </p:sp>
      <p:sp>
        <p:nvSpPr>
          <p:cNvPr id="12" name="object 12"/>
          <p:cNvSpPr txBox="1"/>
          <p:nvPr/>
        </p:nvSpPr>
        <p:spPr>
          <a:xfrm>
            <a:off x="7667625" y="355549"/>
            <a:ext cx="1379855" cy="535305"/>
          </a:xfrm>
          <a:prstGeom prst="rect">
            <a:avLst/>
          </a:prstGeom>
        </p:spPr>
        <p:txBody>
          <a:bodyPr vert="horz" wrap="square" lIns="0" tIns="12700" rIns="0" bIns="0" rtlCol="0">
            <a:spAutoFit/>
          </a:bodyPr>
          <a:lstStyle/>
          <a:p>
            <a:pPr algn="ctr">
              <a:lnSpc>
                <a:spcPts val="2005"/>
              </a:lnSpc>
              <a:spcBef>
                <a:spcPts val="100"/>
              </a:spcBef>
            </a:pPr>
            <a:r>
              <a:rPr sz="1800" dirty="0">
                <a:latin typeface="Arial"/>
                <a:cs typeface="Arial"/>
              </a:rPr>
              <a:t>Conservation</a:t>
            </a:r>
            <a:endParaRPr sz="1800">
              <a:latin typeface="Arial"/>
              <a:cs typeface="Arial"/>
            </a:endParaRPr>
          </a:p>
          <a:p>
            <a:pPr marL="1270" algn="ctr">
              <a:lnSpc>
                <a:spcPts val="2005"/>
              </a:lnSpc>
            </a:pPr>
            <a:r>
              <a:rPr sz="1800" spc="-35" dirty="0">
                <a:latin typeface="Arial"/>
                <a:cs typeface="Arial"/>
              </a:rPr>
              <a:t>Target</a:t>
            </a:r>
            <a:endParaRPr sz="1800">
              <a:latin typeface="Arial"/>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10252" y="2937008"/>
            <a:ext cx="6526752" cy="371609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278751" y="1951736"/>
            <a:ext cx="2613660" cy="238125"/>
          </a:xfrm>
          <a:prstGeom prst="rect">
            <a:avLst/>
          </a:prstGeom>
        </p:spPr>
        <p:txBody>
          <a:bodyPr vert="horz" wrap="square" lIns="0" tIns="11430" rIns="0" bIns="0" rtlCol="0">
            <a:spAutoFit/>
          </a:bodyPr>
          <a:lstStyle/>
          <a:p>
            <a:pPr marL="12700">
              <a:lnSpc>
                <a:spcPct val="100000"/>
              </a:lnSpc>
              <a:spcBef>
                <a:spcPts val="90"/>
              </a:spcBef>
            </a:pPr>
            <a:r>
              <a:rPr sz="1400" b="1" spc="-10" dirty="0">
                <a:latin typeface="Arial"/>
                <a:cs typeface="Arial"/>
              </a:rPr>
              <a:t>Urbanization </a:t>
            </a:r>
            <a:r>
              <a:rPr sz="1400" b="1" spc="-15" dirty="0">
                <a:latin typeface="Arial"/>
                <a:cs typeface="Arial"/>
              </a:rPr>
              <a:t>and</a:t>
            </a:r>
            <a:r>
              <a:rPr sz="1400" b="1" spc="35" dirty="0">
                <a:latin typeface="Arial"/>
                <a:cs typeface="Arial"/>
              </a:rPr>
              <a:t> </a:t>
            </a:r>
            <a:r>
              <a:rPr sz="1400" b="1" spc="-15" dirty="0">
                <a:latin typeface="Arial"/>
                <a:cs typeface="Arial"/>
              </a:rPr>
              <a:t>Development</a:t>
            </a:r>
            <a:endParaRPr sz="1400">
              <a:latin typeface="Arial"/>
              <a:cs typeface="Arial"/>
            </a:endParaRPr>
          </a:p>
        </p:txBody>
      </p:sp>
      <p:sp>
        <p:nvSpPr>
          <p:cNvPr id="4" name="object 4"/>
          <p:cNvSpPr/>
          <p:nvPr/>
        </p:nvSpPr>
        <p:spPr>
          <a:xfrm>
            <a:off x="3073907" y="300227"/>
            <a:ext cx="1600200" cy="692150"/>
          </a:xfrm>
          <a:custGeom>
            <a:avLst/>
            <a:gdLst/>
            <a:ahLst/>
            <a:cxnLst/>
            <a:rect l="l" t="t" r="r" b="b"/>
            <a:pathLst>
              <a:path w="1600200" h="692150">
                <a:moveTo>
                  <a:pt x="1530984" y="0"/>
                </a:moveTo>
                <a:lnTo>
                  <a:pt x="69215" y="0"/>
                </a:lnTo>
                <a:lnTo>
                  <a:pt x="42273" y="5439"/>
                </a:lnTo>
                <a:lnTo>
                  <a:pt x="20272" y="20272"/>
                </a:lnTo>
                <a:lnTo>
                  <a:pt x="5439" y="42273"/>
                </a:lnTo>
                <a:lnTo>
                  <a:pt x="0" y="69214"/>
                </a:lnTo>
                <a:lnTo>
                  <a:pt x="0" y="622681"/>
                </a:lnTo>
                <a:lnTo>
                  <a:pt x="5439" y="649622"/>
                </a:lnTo>
                <a:lnTo>
                  <a:pt x="20272" y="671623"/>
                </a:lnTo>
                <a:lnTo>
                  <a:pt x="42273" y="686456"/>
                </a:lnTo>
                <a:lnTo>
                  <a:pt x="69215" y="691896"/>
                </a:lnTo>
                <a:lnTo>
                  <a:pt x="1530984" y="691896"/>
                </a:lnTo>
                <a:lnTo>
                  <a:pt x="1557926" y="686456"/>
                </a:lnTo>
                <a:lnTo>
                  <a:pt x="1579927" y="671623"/>
                </a:lnTo>
                <a:lnTo>
                  <a:pt x="1594760" y="649622"/>
                </a:lnTo>
                <a:lnTo>
                  <a:pt x="1600200" y="622681"/>
                </a:lnTo>
                <a:lnTo>
                  <a:pt x="1600200" y="69214"/>
                </a:lnTo>
                <a:lnTo>
                  <a:pt x="1594760" y="42273"/>
                </a:lnTo>
                <a:lnTo>
                  <a:pt x="1579927" y="20272"/>
                </a:lnTo>
                <a:lnTo>
                  <a:pt x="1557926" y="5439"/>
                </a:lnTo>
                <a:lnTo>
                  <a:pt x="1530984" y="0"/>
                </a:lnTo>
                <a:close/>
              </a:path>
            </a:pathLst>
          </a:custGeom>
          <a:solidFill>
            <a:srgbClr val="FFAB40"/>
          </a:solidFill>
        </p:spPr>
        <p:txBody>
          <a:bodyPr wrap="square" lIns="0" tIns="0" rIns="0" bIns="0" rtlCol="0"/>
          <a:lstStyle/>
          <a:p>
            <a:endParaRPr/>
          </a:p>
        </p:txBody>
      </p:sp>
      <p:sp>
        <p:nvSpPr>
          <p:cNvPr id="5" name="object 5"/>
          <p:cNvSpPr/>
          <p:nvPr/>
        </p:nvSpPr>
        <p:spPr>
          <a:xfrm>
            <a:off x="3073907" y="300227"/>
            <a:ext cx="1600200" cy="692150"/>
          </a:xfrm>
          <a:custGeom>
            <a:avLst/>
            <a:gdLst/>
            <a:ahLst/>
            <a:cxnLst/>
            <a:rect l="l" t="t" r="r" b="b"/>
            <a:pathLst>
              <a:path w="1600200" h="692150">
                <a:moveTo>
                  <a:pt x="0" y="69214"/>
                </a:moveTo>
                <a:lnTo>
                  <a:pt x="5439" y="42273"/>
                </a:lnTo>
                <a:lnTo>
                  <a:pt x="20272" y="20272"/>
                </a:lnTo>
                <a:lnTo>
                  <a:pt x="42273" y="5439"/>
                </a:lnTo>
                <a:lnTo>
                  <a:pt x="69215" y="0"/>
                </a:lnTo>
                <a:lnTo>
                  <a:pt x="1530984" y="0"/>
                </a:lnTo>
                <a:lnTo>
                  <a:pt x="1557926" y="5439"/>
                </a:lnTo>
                <a:lnTo>
                  <a:pt x="1579927" y="20272"/>
                </a:lnTo>
                <a:lnTo>
                  <a:pt x="1594760" y="42273"/>
                </a:lnTo>
                <a:lnTo>
                  <a:pt x="1600200" y="69214"/>
                </a:lnTo>
                <a:lnTo>
                  <a:pt x="1600200" y="622681"/>
                </a:lnTo>
                <a:lnTo>
                  <a:pt x="1594760" y="649622"/>
                </a:lnTo>
                <a:lnTo>
                  <a:pt x="1579927" y="671623"/>
                </a:lnTo>
                <a:lnTo>
                  <a:pt x="1557926" y="686456"/>
                </a:lnTo>
                <a:lnTo>
                  <a:pt x="1530984" y="691896"/>
                </a:lnTo>
                <a:lnTo>
                  <a:pt x="69215" y="691896"/>
                </a:lnTo>
                <a:lnTo>
                  <a:pt x="42273" y="686456"/>
                </a:lnTo>
                <a:lnTo>
                  <a:pt x="20272" y="671623"/>
                </a:lnTo>
                <a:lnTo>
                  <a:pt x="5439" y="649622"/>
                </a:lnTo>
                <a:lnTo>
                  <a:pt x="0" y="622681"/>
                </a:lnTo>
                <a:lnTo>
                  <a:pt x="0" y="69214"/>
                </a:lnTo>
                <a:close/>
              </a:path>
            </a:pathLst>
          </a:custGeom>
          <a:ln w="57912">
            <a:solidFill>
              <a:srgbClr val="000000"/>
            </a:solidFill>
          </a:ln>
        </p:spPr>
        <p:txBody>
          <a:bodyPr wrap="square" lIns="0" tIns="0" rIns="0" bIns="0" rtlCol="0"/>
          <a:lstStyle/>
          <a:p>
            <a:endParaRPr/>
          </a:p>
        </p:txBody>
      </p:sp>
      <p:sp>
        <p:nvSpPr>
          <p:cNvPr id="6" name="object 6"/>
          <p:cNvSpPr txBox="1"/>
          <p:nvPr/>
        </p:nvSpPr>
        <p:spPr>
          <a:xfrm>
            <a:off x="3158489" y="474345"/>
            <a:ext cx="14255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Indirect</a:t>
            </a:r>
            <a:r>
              <a:rPr sz="1800" spc="-90" dirty="0">
                <a:latin typeface="Arial"/>
                <a:cs typeface="Arial"/>
              </a:rPr>
              <a:t> </a:t>
            </a:r>
            <a:r>
              <a:rPr sz="1800" dirty="0">
                <a:latin typeface="Arial"/>
                <a:cs typeface="Arial"/>
              </a:rPr>
              <a:t>threat</a:t>
            </a:r>
            <a:endParaRPr sz="1800">
              <a:latin typeface="Arial"/>
              <a:cs typeface="Arial"/>
            </a:endParaRPr>
          </a:p>
        </p:txBody>
      </p:sp>
      <p:sp>
        <p:nvSpPr>
          <p:cNvPr id="7" name="object 7"/>
          <p:cNvSpPr/>
          <p:nvPr/>
        </p:nvSpPr>
        <p:spPr>
          <a:xfrm>
            <a:off x="4776215" y="551687"/>
            <a:ext cx="457200" cy="182880"/>
          </a:xfrm>
          <a:custGeom>
            <a:avLst/>
            <a:gdLst/>
            <a:ahLst/>
            <a:cxnLst/>
            <a:rect l="l" t="t" r="r" b="b"/>
            <a:pathLst>
              <a:path w="457200" h="182879">
                <a:moveTo>
                  <a:pt x="365760" y="0"/>
                </a:moveTo>
                <a:lnTo>
                  <a:pt x="365760" y="36575"/>
                </a:lnTo>
                <a:lnTo>
                  <a:pt x="0" y="36575"/>
                </a:lnTo>
                <a:lnTo>
                  <a:pt x="0" y="146303"/>
                </a:lnTo>
                <a:lnTo>
                  <a:pt x="365760" y="146303"/>
                </a:lnTo>
                <a:lnTo>
                  <a:pt x="365760" y="182879"/>
                </a:lnTo>
                <a:lnTo>
                  <a:pt x="457200" y="91439"/>
                </a:lnTo>
                <a:lnTo>
                  <a:pt x="365760" y="0"/>
                </a:lnTo>
                <a:close/>
              </a:path>
            </a:pathLst>
          </a:custGeom>
          <a:solidFill>
            <a:srgbClr val="000000"/>
          </a:solidFill>
        </p:spPr>
        <p:txBody>
          <a:bodyPr wrap="square" lIns="0" tIns="0" rIns="0" bIns="0" rtlCol="0"/>
          <a:lstStyle/>
          <a:p>
            <a:endParaRPr/>
          </a:p>
        </p:txBody>
      </p:sp>
      <p:sp>
        <p:nvSpPr>
          <p:cNvPr id="8" name="object 8"/>
          <p:cNvSpPr/>
          <p:nvPr/>
        </p:nvSpPr>
        <p:spPr>
          <a:xfrm>
            <a:off x="5315711" y="298704"/>
            <a:ext cx="1600200" cy="692150"/>
          </a:xfrm>
          <a:custGeom>
            <a:avLst/>
            <a:gdLst/>
            <a:ahLst/>
            <a:cxnLst/>
            <a:rect l="l" t="t" r="r" b="b"/>
            <a:pathLst>
              <a:path w="1600200" h="692150">
                <a:moveTo>
                  <a:pt x="1530985"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5" y="691896"/>
                </a:lnTo>
                <a:lnTo>
                  <a:pt x="1557926" y="686456"/>
                </a:lnTo>
                <a:lnTo>
                  <a:pt x="1579927" y="671623"/>
                </a:lnTo>
                <a:lnTo>
                  <a:pt x="1594760" y="649622"/>
                </a:lnTo>
                <a:lnTo>
                  <a:pt x="1600199" y="622681"/>
                </a:lnTo>
                <a:lnTo>
                  <a:pt x="1600199" y="69215"/>
                </a:lnTo>
                <a:lnTo>
                  <a:pt x="1594760" y="42273"/>
                </a:lnTo>
                <a:lnTo>
                  <a:pt x="1579927" y="20272"/>
                </a:lnTo>
                <a:lnTo>
                  <a:pt x="1557926" y="5439"/>
                </a:lnTo>
                <a:lnTo>
                  <a:pt x="1530985" y="0"/>
                </a:lnTo>
                <a:close/>
              </a:path>
            </a:pathLst>
          </a:custGeom>
          <a:solidFill>
            <a:srgbClr val="ED9685">
              <a:alpha val="94900"/>
            </a:srgbClr>
          </a:solidFill>
        </p:spPr>
        <p:txBody>
          <a:bodyPr wrap="square" lIns="0" tIns="0" rIns="0" bIns="0" rtlCol="0"/>
          <a:lstStyle/>
          <a:p>
            <a:endParaRPr/>
          </a:p>
        </p:txBody>
      </p:sp>
      <p:sp>
        <p:nvSpPr>
          <p:cNvPr id="9" name="object 9"/>
          <p:cNvSpPr txBox="1"/>
          <p:nvPr/>
        </p:nvSpPr>
        <p:spPr>
          <a:xfrm>
            <a:off x="5477002" y="474345"/>
            <a:ext cx="12738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Direct</a:t>
            </a:r>
            <a:r>
              <a:rPr sz="1800" spc="-80" dirty="0">
                <a:latin typeface="Arial"/>
                <a:cs typeface="Arial"/>
              </a:rPr>
              <a:t> </a:t>
            </a:r>
            <a:r>
              <a:rPr sz="1800" dirty="0">
                <a:latin typeface="Arial"/>
                <a:cs typeface="Arial"/>
              </a:rPr>
              <a:t>threat</a:t>
            </a:r>
            <a:endParaRPr sz="1800">
              <a:latin typeface="Arial"/>
              <a:cs typeface="Arial"/>
            </a:endParaRPr>
          </a:p>
        </p:txBody>
      </p:sp>
      <p:sp>
        <p:nvSpPr>
          <p:cNvPr id="10" name="object 10"/>
          <p:cNvSpPr/>
          <p:nvPr/>
        </p:nvSpPr>
        <p:spPr>
          <a:xfrm>
            <a:off x="7016495" y="551687"/>
            <a:ext cx="457200" cy="182880"/>
          </a:xfrm>
          <a:custGeom>
            <a:avLst/>
            <a:gdLst/>
            <a:ahLst/>
            <a:cxnLst/>
            <a:rect l="l" t="t" r="r" b="b"/>
            <a:pathLst>
              <a:path w="457200" h="182879">
                <a:moveTo>
                  <a:pt x="365759" y="0"/>
                </a:moveTo>
                <a:lnTo>
                  <a:pt x="365759" y="36575"/>
                </a:lnTo>
                <a:lnTo>
                  <a:pt x="0" y="36575"/>
                </a:lnTo>
                <a:lnTo>
                  <a:pt x="0" y="146303"/>
                </a:lnTo>
                <a:lnTo>
                  <a:pt x="365759" y="146303"/>
                </a:lnTo>
                <a:lnTo>
                  <a:pt x="365759" y="182879"/>
                </a:lnTo>
                <a:lnTo>
                  <a:pt x="457200" y="91439"/>
                </a:lnTo>
                <a:lnTo>
                  <a:pt x="365759" y="0"/>
                </a:lnTo>
                <a:close/>
              </a:path>
            </a:pathLst>
          </a:custGeom>
          <a:solidFill>
            <a:srgbClr val="000000"/>
          </a:solidFill>
        </p:spPr>
        <p:txBody>
          <a:bodyPr wrap="square" lIns="0" tIns="0" rIns="0" bIns="0" rtlCol="0"/>
          <a:lstStyle/>
          <a:p>
            <a:endParaRPr/>
          </a:p>
        </p:txBody>
      </p:sp>
      <p:sp>
        <p:nvSpPr>
          <p:cNvPr id="11" name="object 11"/>
          <p:cNvSpPr/>
          <p:nvPr/>
        </p:nvSpPr>
        <p:spPr>
          <a:xfrm>
            <a:off x="7555992" y="298704"/>
            <a:ext cx="1600200" cy="692150"/>
          </a:xfrm>
          <a:custGeom>
            <a:avLst/>
            <a:gdLst/>
            <a:ahLst/>
            <a:cxnLst/>
            <a:rect l="l" t="t" r="r" b="b"/>
            <a:pathLst>
              <a:path w="1600200" h="692150">
                <a:moveTo>
                  <a:pt x="1530984"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4" y="691896"/>
                </a:lnTo>
                <a:lnTo>
                  <a:pt x="1557926" y="686456"/>
                </a:lnTo>
                <a:lnTo>
                  <a:pt x="1579927" y="671623"/>
                </a:lnTo>
                <a:lnTo>
                  <a:pt x="1594760" y="649622"/>
                </a:lnTo>
                <a:lnTo>
                  <a:pt x="1600200" y="622681"/>
                </a:lnTo>
                <a:lnTo>
                  <a:pt x="1600200" y="69215"/>
                </a:lnTo>
                <a:lnTo>
                  <a:pt x="1594760" y="42273"/>
                </a:lnTo>
                <a:lnTo>
                  <a:pt x="1579927" y="20272"/>
                </a:lnTo>
                <a:lnTo>
                  <a:pt x="1557926" y="5439"/>
                </a:lnTo>
                <a:lnTo>
                  <a:pt x="1530984" y="0"/>
                </a:lnTo>
                <a:close/>
              </a:path>
            </a:pathLst>
          </a:custGeom>
          <a:solidFill>
            <a:srgbClr val="52F318"/>
          </a:solidFill>
        </p:spPr>
        <p:txBody>
          <a:bodyPr wrap="square" lIns="0" tIns="0" rIns="0" bIns="0" rtlCol="0"/>
          <a:lstStyle/>
          <a:p>
            <a:endParaRPr/>
          </a:p>
        </p:txBody>
      </p:sp>
      <p:sp>
        <p:nvSpPr>
          <p:cNvPr id="12" name="object 12"/>
          <p:cNvSpPr txBox="1"/>
          <p:nvPr/>
        </p:nvSpPr>
        <p:spPr>
          <a:xfrm>
            <a:off x="7667625" y="355549"/>
            <a:ext cx="1379855" cy="535305"/>
          </a:xfrm>
          <a:prstGeom prst="rect">
            <a:avLst/>
          </a:prstGeom>
        </p:spPr>
        <p:txBody>
          <a:bodyPr vert="horz" wrap="square" lIns="0" tIns="12700" rIns="0" bIns="0" rtlCol="0">
            <a:spAutoFit/>
          </a:bodyPr>
          <a:lstStyle/>
          <a:p>
            <a:pPr algn="ctr">
              <a:lnSpc>
                <a:spcPts val="2005"/>
              </a:lnSpc>
              <a:spcBef>
                <a:spcPts val="100"/>
              </a:spcBef>
            </a:pPr>
            <a:r>
              <a:rPr sz="1800" dirty="0">
                <a:latin typeface="Arial"/>
                <a:cs typeface="Arial"/>
              </a:rPr>
              <a:t>Conservation</a:t>
            </a:r>
            <a:endParaRPr sz="1800">
              <a:latin typeface="Arial"/>
              <a:cs typeface="Arial"/>
            </a:endParaRPr>
          </a:p>
          <a:p>
            <a:pPr marL="1270" algn="ctr">
              <a:lnSpc>
                <a:spcPts val="2005"/>
              </a:lnSpc>
            </a:pPr>
            <a:r>
              <a:rPr sz="1800" spc="-35" dirty="0">
                <a:latin typeface="Arial"/>
                <a:cs typeface="Arial"/>
              </a:rPr>
              <a:t>Target</a:t>
            </a:r>
            <a:endParaRPr sz="1800">
              <a:latin typeface="Arial"/>
              <a:cs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95354" y="2937008"/>
            <a:ext cx="9641649" cy="371609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278751" y="1951736"/>
            <a:ext cx="2613660" cy="238125"/>
          </a:xfrm>
          <a:prstGeom prst="rect">
            <a:avLst/>
          </a:prstGeom>
        </p:spPr>
        <p:txBody>
          <a:bodyPr vert="horz" wrap="square" lIns="0" tIns="11430" rIns="0" bIns="0" rtlCol="0">
            <a:spAutoFit/>
          </a:bodyPr>
          <a:lstStyle/>
          <a:p>
            <a:pPr marL="12700">
              <a:lnSpc>
                <a:spcPct val="100000"/>
              </a:lnSpc>
              <a:spcBef>
                <a:spcPts val="90"/>
              </a:spcBef>
            </a:pPr>
            <a:r>
              <a:rPr sz="1400" b="1" spc="-10" dirty="0">
                <a:latin typeface="Arial"/>
                <a:cs typeface="Arial"/>
              </a:rPr>
              <a:t>Urbanization </a:t>
            </a:r>
            <a:r>
              <a:rPr sz="1400" b="1" spc="-15" dirty="0">
                <a:latin typeface="Arial"/>
                <a:cs typeface="Arial"/>
              </a:rPr>
              <a:t>and</a:t>
            </a:r>
            <a:r>
              <a:rPr sz="1400" b="1" spc="35" dirty="0">
                <a:latin typeface="Arial"/>
                <a:cs typeface="Arial"/>
              </a:rPr>
              <a:t> </a:t>
            </a:r>
            <a:r>
              <a:rPr sz="1400" b="1" spc="-15" dirty="0">
                <a:latin typeface="Arial"/>
                <a:cs typeface="Arial"/>
              </a:rPr>
              <a:t>Development</a:t>
            </a:r>
            <a:endParaRPr sz="1400">
              <a:latin typeface="Arial"/>
              <a:cs typeface="Arial"/>
            </a:endParaRPr>
          </a:p>
        </p:txBody>
      </p:sp>
      <p:sp>
        <p:nvSpPr>
          <p:cNvPr id="4" name="object 4"/>
          <p:cNvSpPr/>
          <p:nvPr/>
        </p:nvSpPr>
        <p:spPr>
          <a:xfrm>
            <a:off x="3073907" y="300227"/>
            <a:ext cx="1600200" cy="692150"/>
          </a:xfrm>
          <a:custGeom>
            <a:avLst/>
            <a:gdLst/>
            <a:ahLst/>
            <a:cxnLst/>
            <a:rect l="l" t="t" r="r" b="b"/>
            <a:pathLst>
              <a:path w="1600200" h="692150">
                <a:moveTo>
                  <a:pt x="1530984" y="0"/>
                </a:moveTo>
                <a:lnTo>
                  <a:pt x="69215" y="0"/>
                </a:lnTo>
                <a:lnTo>
                  <a:pt x="42273" y="5439"/>
                </a:lnTo>
                <a:lnTo>
                  <a:pt x="20272" y="20272"/>
                </a:lnTo>
                <a:lnTo>
                  <a:pt x="5439" y="42273"/>
                </a:lnTo>
                <a:lnTo>
                  <a:pt x="0" y="69214"/>
                </a:lnTo>
                <a:lnTo>
                  <a:pt x="0" y="622681"/>
                </a:lnTo>
                <a:lnTo>
                  <a:pt x="5439" y="649622"/>
                </a:lnTo>
                <a:lnTo>
                  <a:pt x="20272" y="671623"/>
                </a:lnTo>
                <a:lnTo>
                  <a:pt x="42273" y="686456"/>
                </a:lnTo>
                <a:lnTo>
                  <a:pt x="69215" y="691896"/>
                </a:lnTo>
                <a:lnTo>
                  <a:pt x="1530984" y="691896"/>
                </a:lnTo>
                <a:lnTo>
                  <a:pt x="1557926" y="686456"/>
                </a:lnTo>
                <a:lnTo>
                  <a:pt x="1579927" y="671623"/>
                </a:lnTo>
                <a:lnTo>
                  <a:pt x="1594760" y="649622"/>
                </a:lnTo>
                <a:lnTo>
                  <a:pt x="1600200" y="622681"/>
                </a:lnTo>
                <a:lnTo>
                  <a:pt x="1600200" y="69214"/>
                </a:lnTo>
                <a:lnTo>
                  <a:pt x="1594760" y="42273"/>
                </a:lnTo>
                <a:lnTo>
                  <a:pt x="1579927" y="20272"/>
                </a:lnTo>
                <a:lnTo>
                  <a:pt x="1557926" y="5439"/>
                </a:lnTo>
                <a:lnTo>
                  <a:pt x="1530984" y="0"/>
                </a:lnTo>
                <a:close/>
              </a:path>
            </a:pathLst>
          </a:custGeom>
          <a:solidFill>
            <a:srgbClr val="FFAB40"/>
          </a:solidFill>
        </p:spPr>
        <p:txBody>
          <a:bodyPr wrap="square" lIns="0" tIns="0" rIns="0" bIns="0" rtlCol="0"/>
          <a:lstStyle/>
          <a:p>
            <a:endParaRPr/>
          </a:p>
        </p:txBody>
      </p:sp>
      <p:sp>
        <p:nvSpPr>
          <p:cNvPr id="5" name="object 5"/>
          <p:cNvSpPr/>
          <p:nvPr/>
        </p:nvSpPr>
        <p:spPr>
          <a:xfrm>
            <a:off x="3073907" y="300227"/>
            <a:ext cx="1600200" cy="692150"/>
          </a:xfrm>
          <a:custGeom>
            <a:avLst/>
            <a:gdLst/>
            <a:ahLst/>
            <a:cxnLst/>
            <a:rect l="l" t="t" r="r" b="b"/>
            <a:pathLst>
              <a:path w="1600200" h="692150">
                <a:moveTo>
                  <a:pt x="0" y="69214"/>
                </a:moveTo>
                <a:lnTo>
                  <a:pt x="5439" y="42273"/>
                </a:lnTo>
                <a:lnTo>
                  <a:pt x="20272" y="20272"/>
                </a:lnTo>
                <a:lnTo>
                  <a:pt x="42273" y="5439"/>
                </a:lnTo>
                <a:lnTo>
                  <a:pt x="69215" y="0"/>
                </a:lnTo>
                <a:lnTo>
                  <a:pt x="1530984" y="0"/>
                </a:lnTo>
                <a:lnTo>
                  <a:pt x="1557926" y="5439"/>
                </a:lnTo>
                <a:lnTo>
                  <a:pt x="1579927" y="20272"/>
                </a:lnTo>
                <a:lnTo>
                  <a:pt x="1594760" y="42273"/>
                </a:lnTo>
                <a:lnTo>
                  <a:pt x="1600200" y="69214"/>
                </a:lnTo>
                <a:lnTo>
                  <a:pt x="1600200" y="622681"/>
                </a:lnTo>
                <a:lnTo>
                  <a:pt x="1594760" y="649622"/>
                </a:lnTo>
                <a:lnTo>
                  <a:pt x="1579927" y="671623"/>
                </a:lnTo>
                <a:lnTo>
                  <a:pt x="1557926" y="686456"/>
                </a:lnTo>
                <a:lnTo>
                  <a:pt x="1530984" y="691896"/>
                </a:lnTo>
                <a:lnTo>
                  <a:pt x="69215" y="691896"/>
                </a:lnTo>
                <a:lnTo>
                  <a:pt x="42273" y="686456"/>
                </a:lnTo>
                <a:lnTo>
                  <a:pt x="20272" y="671623"/>
                </a:lnTo>
                <a:lnTo>
                  <a:pt x="5439" y="649622"/>
                </a:lnTo>
                <a:lnTo>
                  <a:pt x="0" y="622681"/>
                </a:lnTo>
                <a:lnTo>
                  <a:pt x="0" y="69214"/>
                </a:lnTo>
                <a:close/>
              </a:path>
            </a:pathLst>
          </a:custGeom>
          <a:ln w="57912">
            <a:solidFill>
              <a:srgbClr val="000000"/>
            </a:solidFill>
          </a:ln>
        </p:spPr>
        <p:txBody>
          <a:bodyPr wrap="square" lIns="0" tIns="0" rIns="0" bIns="0" rtlCol="0"/>
          <a:lstStyle/>
          <a:p>
            <a:endParaRPr/>
          </a:p>
        </p:txBody>
      </p:sp>
      <p:sp>
        <p:nvSpPr>
          <p:cNvPr id="6" name="object 6"/>
          <p:cNvSpPr txBox="1"/>
          <p:nvPr/>
        </p:nvSpPr>
        <p:spPr>
          <a:xfrm>
            <a:off x="3158489" y="474345"/>
            <a:ext cx="14255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Indirect</a:t>
            </a:r>
            <a:r>
              <a:rPr sz="1800" spc="-90" dirty="0">
                <a:latin typeface="Arial"/>
                <a:cs typeface="Arial"/>
              </a:rPr>
              <a:t> </a:t>
            </a:r>
            <a:r>
              <a:rPr sz="1800" dirty="0">
                <a:latin typeface="Arial"/>
                <a:cs typeface="Arial"/>
              </a:rPr>
              <a:t>threat</a:t>
            </a:r>
            <a:endParaRPr sz="1800">
              <a:latin typeface="Arial"/>
              <a:cs typeface="Arial"/>
            </a:endParaRPr>
          </a:p>
        </p:txBody>
      </p:sp>
      <p:sp>
        <p:nvSpPr>
          <p:cNvPr id="7" name="object 7"/>
          <p:cNvSpPr/>
          <p:nvPr/>
        </p:nvSpPr>
        <p:spPr>
          <a:xfrm>
            <a:off x="4776215" y="551687"/>
            <a:ext cx="457200" cy="182880"/>
          </a:xfrm>
          <a:custGeom>
            <a:avLst/>
            <a:gdLst/>
            <a:ahLst/>
            <a:cxnLst/>
            <a:rect l="l" t="t" r="r" b="b"/>
            <a:pathLst>
              <a:path w="457200" h="182879">
                <a:moveTo>
                  <a:pt x="365760" y="0"/>
                </a:moveTo>
                <a:lnTo>
                  <a:pt x="365760" y="36575"/>
                </a:lnTo>
                <a:lnTo>
                  <a:pt x="0" y="36575"/>
                </a:lnTo>
                <a:lnTo>
                  <a:pt x="0" y="146303"/>
                </a:lnTo>
                <a:lnTo>
                  <a:pt x="365760" y="146303"/>
                </a:lnTo>
                <a:lnTo>
                  <a:pt x="365760" y="182879"/>
                </a:lnTo>
                <a:lnTo>
                  <a:pt x="457200" y="91439"/>
                </a:lnTo>
                <a:lnTo>
                  <a:pt x="365760" y="0"/>
                </a:lnTo>
                <a:close/>
              </a:path>
            </a:pathLst>
          </a:custGeom>
          <a:solidFill>
            <a:srgbClr val="000000"/>
          </a:solidFill>
        </p:spPr>
        <p:txBody>
          <a:bodyPr wrap="square" lIns="0" tIns="0" rIns="0" bIns="0" rtlCol="0"/>
          <a:lstStyle/>
          <a:p>
            <a:endParaRPr/>
          </a:p>
        </p:txBody>
      </p:sp>
      <p:sp>
        <p:nvSpPr>
          <p:cNvPr id="8" name="object 8"/>
          <p:cNvSpPr/>
          <p:nvPr/>
        </p:nvSpPr>
        <p:spPr>
          <a:xfrm>
            <a:off x="5315711" y="298704"/>
            <a:ext cx="1600200" cy="692150"/>
          </a:xfrm>
          <a:custGeom>
            <a:avLst/>
            <a:gdLst/>
            <a:ahLst/>
            <a:cxnLst/>
            <a:rect l="l" t="t" r="r" b="b"/>
            <a:pathLst>
              <a:path w="1600200" h="692150">
                <a:moveTo>
                  <a:pt x="1530985"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5" y="691896"/>
                </a:lnTo>
                <a:lnTo>
                  <a:pt x="1557926" y="686456"/>
                </a:lnTo>
                <a:lnTo>
                  <a:pt x="1579927" y="671623"/>
                </a:lnTo>
                <a:lnTo>
                  <a:pt x="1594760" y="649622"/>
                </a:lnTo>
                <a:lnTo>
                  <a:pt x="1600199" y="622681"/>
                </a:lnTo>
                <a:lnTo>
                  <a:pt x="1600199" y="69215"/>
                </a:lnTo>
                <a:lnTo>
                  <a:pt x="1594760" y="42273"/>
                </a:lnTo>
                <a:lnTo>
                  <a:pt x="1579927" y="20272"/>
                </a:lnTo>
                <a:lnTo>
                  <a:pt x="1557926" y="5439"/>
                </a:lnTo>
                <a:lnTo>
                  <a:pt x="1530985" y="0"/>
                </a:lnTo>
                <a:close/>
              </a:path>
            </a:pathLst>
          </a:custGeom>
          <a:solidFill>
            <a:srgbClr val="ED9685">
              <a:alpha val="94900"/>
            </a:srgbClr>
          </a:solidFill>
        </p:spPr>
        <p:txBody>
          <a:bodyPr wrap="square" lIns="0" tIns="0" rIns="0" bIns="0" rtlCol="0"/>
          <a:lstStyle/>
          <a:p>
            <a:endParaRPr/>
          </a:p>
        </p:txBody>
      </p:sp>
      <p:sp>
        <p:nvSpPr>
          <p:cNvPr id="9" name="object 9"/>
          <p:cNvSpPr txBox="1"/>
          <p:nvPr/>
        </p:nvSpPr>
        <p:spPr>
          <a:xfrm>
            <a:off x="5477002" y="474345"/>
            <a:ext cx="12738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Direct</a:t>
            </a:r>
            <a:r>
              <a:rPr sz="1800" spc="-80" dirty="0">
                <a:latin typeface="Arial"/>
                <a:cs typeface="Arial"/>
              </a:rPr>
              <a:t> </a:t>
            </a:r>
            <a:r>
              <a:rPr sz="1800" dirty="0">
                <a:latin typeface="Arial"/>
                <a:cs typeface="Arial"/>
              </a:rPr>
              <a:t>threat</a:t>
            </a:r>
            <a:endParaRPr sz="1800">
              <a:latin typeface="Arial"/>
              <a:cs typeface="Arial"/>
            </a:endParaRPr>
          </a:p>
        </p:txBody>
      </p:sp>
      <p:sp>
        <p:nvSpPr>
          <p:cNvPr id="10" name="object 10"/>
          <p:cNvSpPr/>
          <p:nvPr/>
        </p:nvSpPr>
        <p:spPr>
          <a:xfrm>
            <a:off x="7016495" y="551687"/>
            <a:ext cx="457200" cy="182880"/>
          </a:xfrm>
          <a:custGeom>
            <a:avLst/>
            <a:gdLst/>
            <a:ahLst/>
            <a:cxnLst/>
            <a:rect l="l" t="t" r="r" b="b"/>
            <a:pathLst>
              <a:path w="457200" h="182879">
                <a:moveTo>
                  <a:pt x="365759" y="0"/>
                </a:moveTo>
                <a:lnTo>
                  <a:pt x="365759" y="36575"/>
                </a:lnTo>
                <a:lnTo>
                  <a:pt x="0" y="36575"/>
                </a:lnTo>
                <a:lnTo>
                  <a:pt x="0" y="146303"/>
                </a:lnTo>
                <a:lnTo>
                  <a:pt x="365759" y="146303"/>
                </a:lnTo>
                <a:lnTo>
                  <a:pt x="365759" y="182879"/>
                </a:lnTo>
                <a:lnTo>
                  <a:pt x="457200" y="91439"/>
                </a:lnTo>
                <a:lnTo>
                  <a:pt x="365759" y="0"/>
                </a:lnTo>
                <a:close/>
              </a:path>
            </a:pathLst>
          </a:custGeom>
          <a:solidFill>
            <a:srgbClr val="000000"/>
          </a:solidFill>
        </p:spPr>
        <p:txBody>
          <a:bodyPr wrap="square" lIns="0" tIns="0" rIns="0" bIns="0" rtlCol="0"/>
          <a:lstStyle/>
          <a:p>
            <a:endParaRPr/>
          </a:p>
        </p:txBody>
      </p:sp>
      <p:sp>
        <p:nvSpPr>
          <p:cNvPr id="11" name="object 11"/>
          <p:cNvSpPr/>
          <p:nvPr/>
        </p:nvSpPr>
        <p:spPr>
          <a:xfrm>
            <a:off x="7555992" y="298704"/>
            <a:ext cx="1600200" cy="692150"/>
          </a:xfrm>
          <a:custGeom>
            <a:avLst/>
            <a:gdLst/>
            <a:ahLst/>
            <a:cxnLst/>
            <a:rect l="l" t="t" r="r" b="b"/>
            <a:pathLst>
              <a:path w="1600200" h="692150">
                <a:moveTo>
                  <a:pt x="1530984"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4" y="691896"/>
                </a:lnTo>
                <a:lnTo>
                  <a:pt x="1557926" y="686456"/>
                </a:lnTo>
                <a:lnTo>
                  <a:pt x="1579927" y="671623"/>
                </a:lnTo>
                <a:lnTo>
                  <a:pt x="1594760" y="649622"/>
                </a:lnTo>
                <a:lnTo>
                  <a:pt x="1600200" y="622681"/>
                </a:lnTo>
                <a:lnTo>
                  <a:pt x="1600200" y="69215"/>
                </a:lnTo>
                <a:lnTo>
                  <a:pt x="1594760" y="42273"/>
                </a:lnTo>
                <a:lnTo>
                  <a:pt x="1579927" y="20272"/>
                </a:lnTo>
                <a:lnTo>
                  <a:pt x="1557926" y="5439"/>
                </a:lnTo>
                <a:lnTo>
                  <a:pt x="1530984" y="0"/>
                </a:lnTo>
                <a:close/>
              </a:path>
            </a:pathLst>
          </a:custGeom>
          <a:solidFill>
            <a:srgbClr val="52F318"/>
          </a:solidFill>
        </p:spPr>
        <p:txBody>
          <a:bodyPr wrap="square" lIns="0" tIns="0" rIns="0" bIns="0" rtlCol="0"/>
          <a:lstStyle/>
          <a:p>
            <a:endParaRPr/>
          </a:p>
        </p:txBody>
      </p:sp>
      <p:sp>
        <p:nvSpPr>
          <p:cNvPr id="12" name="object 12"/>
          <p:cNvSpPr txBox="1"/>
          <p:nvPr/>
        </p:nvSpPr>
        <p:spPr>
          <a:xfrm>
            <a:off x="7667625" y="355549"/>
            <a:ext cx="1379855" cy="535305"/>
          </a:xfrm>
          <a:prstGeom prst="rect">
            <a:avLst/>
          </a:prstGeom>
        </p:spPr>
        <p:txBody>
          <a:bodyPr vert="horz" wrap="square" lIns="0" tIns="12700" rIns="0" bIns="0" rtlCol="0">
            <a:spAutoFit/>
          </a:bodyPr>
          <a:lstStyle/>
          <a:p>
            <a:pPr algn="ctr">
              <a:lnSpc>
                <a:spcPts val="2005"/>
              </a:lnSpc>
              <a:spcBef>
                <a:spcPts val="100"/>
              </a:spcBef>
            </a:pPr>
            <a:r>
              <a:rPr sz="1800" dirty="0">
                <a:latin typeface="Arial"/>
                <a:cs typeface="Arial"/>
              </a:rPr>
              <a:t>Conservation</a:t>
            </a:r>
            <a:endParaRPr sz="1800">
              <a:latin typeface="Arial"/>
              <a:cs typeface="Arial"/>
            </a:endParaRPr>
          </a:p>
          <a:p>
            <a:pPr marL="1270" algn="ctr">
              <a:lnSpc>
                <a:spcPts val="2005"/>
              </a:lnSpc>
            </a:pPr>
            <a:r>
              <a:rPr sz="1800" spc="-35" dirty="0">
                <a:latin typeface="Arial"/>
                <a:cs typeface="Arial"/>
              </a:rPr>
              <a:t>Target</a:t>
            </a:r>
            <a:endParaRPr sz="1800">
              <a:latin typeface="Arial"/>
              <a:cs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95354" y="2045904"/>
            <a:ext cx="9641649" cy="460719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278751" y="1951736"/>
            <a:ext cx="2613660" cy="238125"/>
          </a:xfrm>
          <a:prstGeom prst="rect">
            <a:avLst/>
          </a:prstGeom>
        </p:spPr>
        <p:txBody>
          <a:bodyPr vert="horz" wrap="square" lIns="0" tIns="11430" rIns="0" bIns="0" rtlCol="0">
            <a:spAutoFit/>
          </a:bodyPr>
          <a:lstStyle/>
          <a:p>
            <a:pPr marL="12700">
              <a:lnSpc>
                <a:spcPct val="100000"/>
              </a:lnSpc>
              <a:spcBef>
                <a:spcPts val="90"/>
              </a:spcBef>
            </a:pPr>
            <a:r>
              <a:rPr sz="1400" b="1" spc="-10" dirty="0">
                <a:latin typeface="Arial"/>
                <a:cs typeface="Arial"/>
              </a:rPr>
              <a:t>Urbanization </a:t>
            </a:r>
            <a:r>
              <a:rPr sz="1400" b="1" spc="-15" dirty="0">
                <a:latin typeface="Arial"/>
                <a:cs typeface="Arial"/>
              </a:rPr>
              <a:t>and</a:t>
            </a:r>
            <a:r>
              <a:rPr sz="1400" b="1" spc="35" dirty="0">
                <a:latin typeface="Arial"/>
                <a:cs typeface="Arial"/>
              </a:rPr>
              <a:t> </a:t>
            </a:r>
            <a:r>
              <a:rPr sz="1400" b="1" spc="-15" dirty="0">
                <a:latin typeface="Arial"/>
                <a:cs typeface="Arial"/>
              </a:rPr>
              <a:t>Development</a:t>
            </a:r>
            <a:endParaRPr sz="1400">
              <a:latin typeface="Arial"/>
              <a:cs typeface="Arial"/>
            </a:endParaRPr>
          </a:p>
        </p:txBody>
      </p:sp>
      <p:sp>
        <p:nvSpPr>
          <p:cNvPr id="4" name="object 4"/>
          <p:cNvSpPr/>
          <p:nvPr/>
        </p:nvSpPr>
        <p:spPr>
          <a:xfrm>
            <a:off x="3073907" y="300227"/>
            <a:ext cx="1600200" cy="692150"/>
          </a:xfrm>
          <a:custGeom>
            <a:avLst/>
            <a:gdLst/>
            <a:ahLst/>
            <a:cxnLst/>
            <a:rect l="l" t="t" r="r" b="b"/>
            <a:pathLst>
              <a:path w="1600200" h="692150">
                <a:moveTo>
                  <a:pt x="1530984" y="0"/>
                </a:moveTo>
                <a:lnTo>
                  <a:pt x="69215" y="0"/>
                </a:lnTo>
                <a:lnTo>
                  <a:pt x="42273" y="5439"/>
                </a:lnTo>
                <a:lnTo>
                  <a:pt x="20272" y="20272"/>
                </a:lnTo>
                <a:lnTo>
                  <a:pt x="5439" y="42273"/>
                </a:lnTo>
                <a:lnTo>
                  <a:pt x="0" y="69214"/>
                </a:lnTo>
                <a:lnTo>
                  <a:pt x="0" y="622681"/>
                </a:lnTo>
                <a:lnTo>
                  <a:pt x="5439" y="649622"/>
                </a:lnTo>
                <a:lnTo>
                  <a:pt x="20272" y="671623"/>
                </a:lnTo>
                <a:lnTo>
                  <a:pt x="42273" y="686456"/>
                </a:lnTo>
                <a:lnTo>
                  <a:pt x="69215" y="691896"/>
                </a:lnTo>
                <a:lnTo>
                  <a:pt x="1530984" y="691896"/>
                </a:lnTo>
                <a:lnTo>
                  <a:pt x="1557926" y="686456"/>
                </a:lnTo>
                <a:lnTo>
                  <a:pt x="1579927" y="671623"/>
                </a:lnTo>
                <a:lnTo>
                  <a:pt x="1594760" y="649622"/>
                </a:lnTo>
                <a:lnTo>
                  <a:pt x="1600200" y="622681"/>
                </a:lnTo>
                <a:lnTo>
                  <a:pt x="1600200" y="69214"/>
                </a:lnTo>
                <a:lnTo>
                  <a:pt x="1594760" y="42273"/>
                </a:lnTo>
                <a:lnTo>
                  <a:pt x="1579927" y="20272"/>
                </a:lnTo>
                <a:lnTo>
                  <a:pt x="1557926" y="5439"/>
                </a:lnTo>
                <a:lnTo>
                  <a:pt x="1530984" y="0"/>
                </a:lnTo>
                <a:close/>
              </a:path>
            </a:pathLst>
          </a:custGeom>
          <a:solidFill>
            <a:srgbClr val="FFAB40"/>
          </a:solidFill>
        </p:spPr>
        <p:txBody>
          <a:bodyPr wrap="square" lIns="0" tIns="0" rIns="0" bIns="0" rtlCol="0"/>
          <a:lstStyle/>
          <a:p>
            <a:endParaRPr/>
          </a:p>
        </p:txBody>
      </p:sp>
      <p:sp>
        <p:nvSpPr>
          <p:cNvPr id="5" name="object 5"/>
          <p:cNvSpPr/>
          <p:nvPr/>
        </p:nvSpPr>
        <p:spPr>
          <a:xfrm>
            <a:off x="3073907" y="300227"/>
            <a:ext cx="1600200" cy="692150"/>
          </a:xfrm>
          <a:custGeom>
            <a:avLst/>
            <a:gdLst/>
            <a:ahLst/>
            <a:cxnLst/>
            <a:rect l="l" t="t" r="r" b="b"/>
            <a:pathLst>
              <a:path w="1600200" h="692150">
                <a:moveTo>
                  <a:pt x="0" y="69214"/>
                </a:moveTo>
                <a:lnTo>
                  <a:pt x="5439" y="42273"/>
                </a:lnTo>
                <a:lnTo>
                  <a:pt x="20272" y="20272"/>
                </a:lnTo>
                <a:lnTo>
                  <a:pt x="42273" y="5439"/>
                </a:lnTo>
                <a:lnTo>
                  <a:pt x="69215" y="0"/>
                </a:lnTo>
                <a:lnTo>
                  <a:pt x="1530984" y="0"/>
                </a:lnTo>
                <a:lnTo>
                  <a:pt x="1557926" y="5439"/>
                </a:lnTo>
                <a:lnTo>
                  <a:pt x="1579927" y="20272"/>
                </a:lnTo>
                <a:lnTo>
                  <a:pt x="1594760" y="42273"/>
                </a:lnTo>
                <a:lnTo>
                  <a:pt x="1600200" y="69214"/>
                </a:lnTo>
                <a:lnTo>
                  <a:pt x="1600200" y="622681"/>
                </a:lnTo>
                <a:lnTo>
                  <a:pt x="1594760" y="649622"/>
                </a:lnTo>
                <a:lnTo>
                  <a:pt x="1579927" y="671623"/>
                </a:lnTo>
                <a:lnTo>
                  <a:pt x="1557926" y="686456"/>
                </a:lnTo>
                <a:lnTo>
                  <a:pt x="1530984" y="691896"/>
                </a:lnTo>
                <a:lnTo>
                  <a:pt x="69215" y="691896"/>
                </a:lnTo>
                <a:lnTo>
                  <a:pt x="42273" y="686456"/>
                </a:lnTo>
                <a:lnTo>
                  <a:pt x="20272" y="671623"/>
                </a:lnTo>
                <a:lnTo>
                  <a:pt x="5439" y="649622"/>
                </a:lnTo>
                <a:lnTo>
                  <a:pt x="0" y="622681"/>
                </a:lnTo>
                <a:lnTo>
                  <a:pt x="0" y="69214"/>
                </a:lnTo>
                <a:close/>
              </a:path>
            </a:pathLst>
          </a:custGeom>
          <a:ln w="57912">
            <a:solidFill>
              <a:srgbClr val="000000"/>
            </a:solidFill>
          </a:ln>
        </p:spPr>
        <p:txBody>
          <a:bodyPr wrap="square" lIns="0" tIns="0" rIns="0" bIns="0" rtlCol="0"/>
          <a:lstStyle/>
          <a:p>
            <a:endParaRPr/>
          </a:p>
        </p:txBody>
      </p:sp>
      <p:sp>
        <p:nvSpPr>
          <p:cNvPr id="6" name="object 6"/>
          <p:cNvSpPr txBox="1"/>
          <p:nvPr/>
        </p:nvSpPr>
        <p:spPr>
          <a:xfrm>
            <a:off x="3158489" y="474345"/>
            <a:ext cx="14255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Indirect</a:t>
            </a:r>
            <a:r>
              <a:rPr sz="1800" spc="-90" dirty="0">
                <a:latin typeface="Arial"/>
                <a:cs typeface="Arial"/>
              </a:rPr>
              <a:t> </a:t>
            </a:r>
            <a:r>
              <a:rPr sz="1800" dirty="0">
                <a:latin typeface="Arial"/>
                <a:cs typeface="Arial"/>
              </a:rPr>
              <a:t>threat</a:t>
            </a:r>
            <a:endParaRPr sz="1800">
              <a:latin typeface="Arial"/>
              <a:cs typeface="Arial"/>
            </a:endParaRPr>
          </a:p>
        </p:txBody>
      </p:sp>
      <p:sp>
        <p:nvSpPr>
          <p:cNvPr id="7" name="object 7"/>
          <p:cNvSpPr/>
          <p:nvPr/>
        </p:nvSpPr>
        <p:spPr>
          <a:xfrm>
            <a:off x="4776215" y="551687"/>
            <a:ext cx="457200" cy="182880"/>
          </a:xfrm>
          <a:custGeom>
            <a:avLst/>
            <a:gdLst/>
            <a:ahLst/>
            <a:cxnLst/>
            <a:rect l="l" t="t" r="r" b="b"/>
            <a:pathLst>
              <a:path w="457200" h="182879">
                <a:moveTo>
                  <a:pt x="365760" y="0"/>
                </a:moveTo>
                <a:lnTo>
                  <a:pt x="365760" y="36575"/>
                </a:lnTo>
                <a:lnTo>
                  <a:pt x="0" y="36575"/>
                </a:lnTo>
                <a:lnTo>
                  <a:pt x="0" y="146303"/>
                </a:lnTo>
                <a:lnTo>
                  <a:pt x="365760" y="146303"/>
                </a:lnTo>
                <a:lnTo>
                  <a:pt x="365760" y="182879"/>
                </a:lnTo>
                <a:lnTo>
                  <a:pt x="457200" y="91439"/>
                </a:lnTo>
                <a:lnTo>
                  <a:pt x="365760" y="0"/>
                </a:lnTo>
                <a:close/>
              </a:path>
            </a:pathLst>
          </a:custGeom>
          <a:solidFill>
            <a:srgbClr val="000000"/>
          </a:solidFill>
        </p:spPr>
        <p:txBody>
          <a:bodyPr wrap="square" lIns="0" tIns="0" rIns="0" bIns="0" rtlCol="0"/>
          <a:lstStyle/>
          <a:p>
            <a:endParaRPr/>
          </a:p>
        </p:txBody>
      </p:sp>
      <p:sp>
        <p:nvSpPr>
          <p:cNvPr id="8" name="object 8"/>
          <p:cNvSpPr/>
          <p:nvPr/>
        </p:nvSpPr>
        <p:spPr>
          <a:xfrm>
            <a:off x="5315711" y="298704"/>
            <a:ext cx="1600200" cy="692150"/>
          </a:xfrm>
          <a:custGeom>
            <a:avLst/>
            <a:gdLst/>
            <a:ahLst/>
            <a:cxnLst/>
            <a:rect l="l" t="t" r="r" b="b"/>
            <a:pathLst>
              <a:path w="1600200" h="692150">
                <a:moveTo>
                  <a:pt x="1530985"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5" y="691896"/>
                </a:lnTo>
                <a:lnTo>
                  <a:pt x="1557926" y="686456"/>
                </a:lnTo>
                <a:lnTo>
                  <a:pt x="1579927" y="671623"/>
                </a:lnTo>
                <a:lnTo>
                  <a:pt x="1594760" y="649622"/>
                </a:lnTo>
                <a:lnTo>
                  <a:pt x="1600199" y="622681"/>
                </a:lnTo>
                <a:lnTo>
                  <a:pt x="1600199" y="69215"/>
                </a:lnTo>
                <a:lnTo>
                  <a:pt x="1594760" y="42273"/>
                </a:lnTo>
                <a:lnTo>
                  <a:pt x="1579927" y="20272"/>
                </a:lnTo>
                <a:lnTo>
                  <a:pt x="1557926" y="5439"/>
                </a:lnTo>
                <a:lnTo>
                  <a:pt x="1530985" y="0"/>
                </a:lnTo>
                <a:close/>
              </a:path>
            </a:pathLst>
          </a:custGeom>
          <a:solidFill>
            <a:srgbClr val="ED9685">
              <a:alpha val="94900"/>
            </a:srgbClr>
          </a:solidFill>
        </p:spPr>
        <p:txBody>
          <a:bodyPr wrap="square" lIns="0" tIns="0" rIns="0" bIns="0" rtlCol="0"/>
          <a:lstStyle/>
          <a:p>
            <a:endParaRPr/>
          </a:p>
        </p:txBody>
      </p:sp>
      <p:sp>
        <p:nvSpPr>
          <p:cNvPr id="9" name="object 9"/>
          <p:cNvSpPr txBox="1"/>
          <p:nvPr/>
        </p:nvSpPr>
        <p:spPr>
          <a:xfrm>
            <a:off x="5477002" y="474345"/>
            <a:ext cx="12738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Direct</a:t>
            </a:r>
            <a:r>
              <a:rPr sz="1800" spc="-80" dirty="0">
                <a:latin typeface="Arial"/>
                <a:cs typeface="Arial"/>
              </a:rPr>
              <a:t> </a:t>
            </a:r>
            <a:r>
              <a:rPr sz="1800" dirty="0">
                <a:latin typeface="Arial"/>
                <a:cs typeface="Arial"/>
              </a:rPr>
              <a:t>threat</a:t>
            </a:r>
            <a:endParaRPr sz="1800">
              <a:latin typeface="Arial"/>
              <a:cs typeface="Arial"/>
            </a:endParaRPr>
          </a:p>
        </p:txBody>
      </p:sp>
      <p:sp>
        <p:nvSpPr>
          <p:cNvPr id="10" name="object 10"/>
          <p:cNvSpPr/>
          <p:nvPr/>
        </p:nvSpPr>
        <p:spPr>
          <a:xfrm>
            <a:off x="7016495" y="551687"/>
            <a:ext cx="457200" cy="182880"/>
          </a:xfrm>
          <a:custGeom>
            <a:avLst/>
            <a:gdLst/>
            <a:ahLst/>
            <a:cxnLst/>
            <a:rect l="l" t="t" r="r" b="b"/>
            <a:pathLst>
              <a:path w="457200" h="182879">
                <a:moveTo>
                  <a:pt x="365759" y="0"/>
                </a:moveTo>
                <a:lnTo>
                  <a:pt x="365759" y="36575"/>
                </a:lnTo>
                <a:lnTo>
                  <a:pt x="0" y="36575"/>
                </a:lnTo>
                <a:lnTo>
                  <a:pt x="0" y="146303"/>
                </a:lnTo>
                <a:lnTo>
                  <a:pt x="365759" y="146303"/>
                </a:lnTo>
                <a:lnTo>
                  <a:pt x="365759" y="182879"/>
                </a:lnTo>
                <a:lnTo>
                  <a:pt x="457200" y="91439"/>
                </a:lnTo>
                <a:lnTo>
                  <a:pt x="365759" y="0"/>
                </a:lnTo>
                <a:close/>
              </a:path>
            </a:pathLst>
          </a:custGeom>
          <a:solidFill>
            <a:srgbClr val="000000"/>
          </a:solidFill>
        </p:spPr>
        <p:txBody>
          <a:bodyPr wrap="square" lIns="0" tIns="0" rIns="0" bIns="0" rtlCol="0"/>
          <a:lstStyle/>
          <a:p>
            <a:endParaRPr/>
          </a:p>
        </p:txBody>
      </p:sp>
      <p:sp>
        <p:nvSpPr>
          <p:cNvPr id="11" name="object 11"/>
          <p:cNvSpPr/>
          <p:nvPr/>
        </p:nvSpPr>
        <p:spPr>
          <a:xfrm>
            <a:off x="7555992" y="298704"/>
            <a:ext cx="1600200" cy="692150"/>
          </a:xfrm>
          <a:custGeom>
            <a:avLst/>
            <a:gdLst/>
            <a:ahLst/>
            <a:cxnLst/>
            <a:rect l="l" t="t" r="r" b="b"/>
            <a:pathLst>
              <a:path w="1600200" h="692150">
                <a:moveTo>
                  <a:pt x="1530984" y="0"/>
                </a:moveTo>
                <a:lnTo>
                  <a:pt x="69214" y="0"/>
                </a:lnTo>
                <a:lnTo>
                  <a:pt x="42273" y="5439"/>
                </a:lnTo>
                <a:lnTo>
                  <a:pt x="20272" y="20272"/>
                </a:lnTo>
                <a:lnTo>
                  <a:pt x="5439" y="42273"/>
                </a:lnTo>
                <a:lnTo>
                  <a:pt x="0" y="69215"/>
                </a:lnTo>
                <a:lnTo>
                  <a:pt x="0" y="622681"/>
                </a:lnTo>
                <a:lnTo>
                  <a:pt x="5439" y="649622"/>
                </a:lnTo>
                <a:lnTo>
                  <a:pt x="20272" y="671623"/>
                </a:lnTo>
                <a:lnTo>
                  <a:pt x="42273" y="686456"/>
                </a:lnTo>
                <a:lnTo>
                  <a:pt x="69214" y="691896"/>
                </a:lnTo>
                <a:lnTo>
                  <a:pt x="1530984" y="691896"/>
                </a:lnTo>
                <a:lnTo>
                  <a:pt x="1557926" y="686456"/>
                </a:lnTo>
                <a:lnTo>
                  <a:pt x="1579927" y="671623"/>
                </a:lnTo>
                <a:lnTo>
                  <a:pt x="1594760" y="649622"/>
                </a:lnTo>
                <a:lnTo>
                  <a:pt x="1600200" y="622681"/>
                </a:lnTo>
                <a:lnTo>
                  <a:pt x="1600200" y="69215"/>
                </a:lnTo>
                <a:lnTo>
                  <a:pt x="1594760" y="42273"/>
                </a:lnTo>
                <a:lnTo>
                  <a:pt x="1579927" y="20272"/>
                </a:lnTo>
                <a:lnTo>
                  <a:pt x="1557926" y="5439"/>
                </a:lnTo>
                <a:lnTo>
                  <a:pt x="1530984" y="0"/>
                </a:lnTo>
                <a:close/>
              </a:path>
            </a:pathLst>
          </a:custGeom>
          <a:solidFill>
            <a:srgbClr val="52F318"/>
          </a:solidFill>
        </p:spPr>
        <p:txBody>
          <a:bodyPr wrap="square" lIns="0" tIns="0" rIns="0" bIns="0" rtlCol="0"/>
          <a:lstStyle/>
          <a:p>
            <a:endParaRPr/>
          </a:p>
        </p:txBody>
      </p:sp>
      <p:sp>
        <p:nvSpPr>
          <p:cNvPr id="12" name="object 12"/>
          <p:cNvSpPr txBox="1"/>
          <p:nvPr/>
        </p:nvSpPr>
        <p:spPr>
          <a:xfrm>
            <a:off x="7667625" y="355549"/>
            <a:ext cx="1379855" cy="535305"/>
          </a:xfrm>
          <a:prstGeom prst="rect">
            <a:avLst/>
          </a:prstGeom>
        </p:spPr>
        <p:txBody>
          <a:bodyPr vert="horz" wrap="square" lIns="0" tIns="12700" rIns="0" bIns="0" rtlCol="0">
            <a:spAutoFit/>
          </a:bodyPr>
          <a:lstStyle/>
          <a:p>
            <a:pPr algn="ctr">
              <a:lnSpc>
                <a:spcPts val="2005"/>
              </a:lnSpc>
              <a:spcBef>
                <a:spcPts val="100"/>
              </a:spcBef>
            </a:pPr>
            <a:r>
              <a:rPr sz="1800" dirty="0">
                <a:latin typeface="Arial"/>
                <a:cs typeface="Arial"/>
              </a:rPr>
              <a:t>Conservation</a:t>
            </a:r>
            <a:endParaRPr sz="1800">
              <a:latin typeface="Arial"/>
              <a:cs typeface="Arial"/>
            </a:endParaRPr>
          </a:p>
          <a:p>
            <a:pPr marL="1270" algn="ctr">
              <a:lnSpc>
                <a:spcPts val="2005"/>
              </a:lnSpc>
            </a:pPr>
            <a:r>
              <a:rPr sz="1800" spc="-35" dirty="0">
                <a:latin typeface="Arial"/>
                <a:cs typeface="Arial"/>
              </a:rPr>
              <a:t>Target</a:t>
            </a:r>
            <a:endParaRPr sz="1800">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118616" y="780287"/>
            <a:ext cx="10152888" cy="537667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5719"/>
            <a:ext cx="12146280" cy="6766559"/>
          </a:xfrm>
          <a:custGeom>
            <a:avLst/>
            <a:gdLst/>
            <a:ahLst/>
            <a:cxnLst/>
            <a:rect l="l" t="t" r="r" b="b"/>
            <a:pathLst>
              <a:path w="12146280" h="6766559">
                <a:moveTo>
                  <a:pt x="0" y="6766560"/>
                </a:moveTo>
                <a:lnTo>
                  <a:pt x="12145772" y="6766560"/>
                </a:lnTo>
                <a:lnTo>
                  <a:pt x="12145772" y="0"/>
                </a:lnTo>
                <a:lnTo>
                  <a:pt x="0" y="0"/>
                </a:lnTo>
                <a:lnTo>
                  <a:pt x="0" y="6766560"/>
                </a:lnTo>
                <a:close/>
              </a:path>
            </a:pathLst>
          </a:custGeom>
          <a:solidFill>
            <a:srgbClr val="FDFFFF"/>
          </a:solidFill>
        </p:spPr>
        <p:txBody>
          <a:bodyPr wrap="square" lIns="0" tIns="0" rIns="0" bIns="0" rtlCol="0"/>
          <a:lstStyle/>
          <a:p>
            <a:endParaRPr/>
          </a:p>
        </p:txBody>
      </p:sp>
      <p:sp>
        <p:nvSpPr>
          <p:cNvPr id="3" name="object 3"/>
          <p:cNvSpPr/>
          <p:nvPr/>
        </p:nvSpPr>
        <p:spPr>
          <a:xfrm>
            <a:off x="0" y="6835140"/>
            <a:ext cx="12192000" cy="0"/>
          </a:xfrm>
          <a:custGeom>
            <a:avLst/>
            <a:gdLst/>
            <a:ahLst/>
            <a:cxnLst/>
            <a:rect l="l" t="t" r="r" b="b"/>
            <a:pathLst>
              <a:path w="12192000">
                <a:moveTo>
                  <a:pt x="0" y="0"/>
                </a:moveTo>
                <a:lnTo>
                  <a:pt x="12192000" y="0"/>
                </a:lnTo>
              </a:path>
            </a:pathLst>
          </a:custGeom>
          <a:ln w="45720">
            <a:solidFill>
              <a:srgbClr val="FFFFFF"/>
            </a:solidFill>
          </a:ln>
        </p:spPr>
        <p:txBody>
          <a:bodyPr wrap="square" lIns="0" tIns="0" rIns="0" bIns="0" rtlCol="0"/>
          <a:lstStyle/>
          <a:p>
            <a:endParaRPr/>
          </a:p>
        </p:txBody>
      </p:sp>
      <p:sp>
        <p:nvSpPr>
          <p:cNvPr id="4" name="object 4"/>
          <p:cNvSpPr/>
          <p:nvPr/>
        </p:nvSpPr>
        <p:spPr>
          <a:xfrm>
            <a:off x="23113" y="45719"/>
            <a:ext cx="0" cy="6766559"/>
          </a:xfrm>
          <a:custGeom>
            <a:avLst/>
            <a:gdLst/>
            <a:ahLst/>
            <a:cxnLst/>
            <a:rect l="l" t="t" r="r" b="b"/>
            <a:pathLst>
              <a:path h="6766559">
                <a:moveTo>
                  <a:pt x="0" y="0"/>
                </a:moveTo>
                <a:lnTo>
                  <a:pt x="0" y="6766559"/>
                </a:lnTo>
              </a:path>
            </a:pathLst>
          </a:custGeom>
          <a:ln w="46226">
            <a:solidFill>
              <a:srgbClr val="FFFFFF"/>
            </a:solidFill>
          </a:ln>
        </p:spPr>
        <p:txBody>
          <a:bodyPr wrap="square" lIns="0" tIns="0" rIns="0" bIns="0" rtlCol="0"/>
          <a:lstStyle/>
          <a:p>
            <a:endParaRPr/>
          </a:p>
        </p:txBody>
      </p:sp>
      <p:sp>
        <p:nvSpPr>
          <p:cNvPr id="5" name="object 5"/>
          <p:cNvSpPr/>
          <p:nvPr/>
        </p:nvSpPr>
        <p:spPr>
          <a:xfrm>
            <a:off x="0" y="22859"/>
            <a:ext cx="12192000" cy="0"/>
          </a:xfrm>
          <a:custGeom>
            <a:avLst/>
            <a:gdLst/>
            <a:ahLst/>
            <a:cxnLst/>
            <a:rect l="l" t="t" r="r" b="b"/>
            <a:pathLst>
              <a:path w="12192000">
                <a:moveTo>
                  <a:pt x="0" y="0"/>
                </a:moveTo>
                <a:lnTo>
                  <a:pt x="12192000" y="0"/>
                </a:lnTo>
              </a:path>
            </a:pathLst>
          </a:custGeom>
          <a:ln w="45720">
            <a:solidFill>
              <a:srgbClr val="FFFFFF"/>
            </a:solidFill>
          </a:ln>
        </p:spPr>
        <p:txBody>
          <a:bodyPr wrap="square" lIns="0" tIns="0" rIns="0" bIns="0" rtlCol="0"/>
          <a:lstStyle/>
          <a:p>
            <a:endParaRPr/>
          </a:p>
        </p:txBody>
      </p:sp>
      <p:sp>
        <p:nvSpPr>
          <p:cNvPr id="6" name="object 6"/>
          <p:cNvSpPr/>
          <p:nvPr/>
        </p:nvSpPr>
        <p:spPr>
          <a:xfrm>
            <a:off x="12168885" y="46228"/>
            <a:ext cx="0" cy="6765925"/>
          </a:xfrm>
          <a:custGeom>
            <a:avLst/>
            <a:gdLst/>
            <a:ahLst/>
            <a:cxnLst/>
            <a:rect l="l" t="t" r="r" b="b"/>
            <a:pathLst>
              <a:path h="6765925">
                <a:moveTo>
                  <a:pt x="0" y="0"/>
                </a:moveTo>
                <a:lnTo>
                  <a:pt x="0" y="6765544"/>
                </a:lnTo>
              </a:path>
            </a:pathLst>
          </a:custGeom>
          <a:ln w="46227">
            <a:solidFill>
              <a:srgbClr val="FFFFFF"/>
            </a:solidFill>
          </a:ln>
        </p:spPr>
        <p:txBody>
          <a:bodyPr wrap="square" lIns="0" tIns="0" rIns="0" bIns="0" rtlCol="0"/>
          <a:lstStyle/>
          <a:p>
            <a:endParaRPr/>
          </a:p>
        </p:txBody>
      </p:sp>
      <p:sp>
        <p:nvSpPr>
          <p:cNvPr id="7" name="object 7"/>
          <p:cNvSpPr/>
          <p:nvPr/>
        </p:nvSpPr>
        <p:spPr>
          <a:xfrm>
            <a:off x="640080" y="1514855"/>
            <a:ext cx="11131296" cy="4023360"/>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993749" y="157048"/>
            <a:ext cx="6262370" cy="1247140"/>
          </a:xfrm>
          <a:prstGeom prst="rect">
            <a:avLst/>
          </a:prstGeom>
        </p:spPr>
        <p:txBody>
          <a:bodyPr vert="horz" wrap="square" lIns="0" tIns="13970" rIns="0" bIns="0" rtlCol="0">
            <a:spAutoFit/>
          </a:bodyPr>
          <a:lstStyle/>
          <a:p>
            <a:pPr marL="12700" marR="5080">
              <a:lnSpc>
                <a:spcPct val="100000"/>
              </a:lnSpc>
              <a:spcBef>
                <a:spcPts val="110"/>
              </a:spcBef>
            </a:pPr>
            <a:r>
              <a:rPr sz="4000" dirty="0">
                <a:solidFill>
                  <a:srgbClr val="474754"/>
                </a:solidFill>
                <a:latin typeface="Calibri"/>
                <a:cs typeface="Calibri"/>
              </a:rPr>
              <a:t>Beneficial </a:t>
            </a:r>
            <a:r>
              <a:rPr sz="4000" spc="-5" dirty="0">
                <a:solidFill>
                  <a:srgbClr val="474754"/>
                </a:solidFill>
                <a:latin typeface="Calibri"/>
                <a:cs typeface="Calibri"/>
              </a:rPr>
              <a:t>Gardening</a:t>
            </a:r>
            <a:r>
              <a:rPr sz="4000" spc="-120" dirty="0">
                <a:solidFill>
                  <a:srgbClr val="474754"/>
                </a:solidFill>
                <a:latin typeface="Calibri"/>
                <a:cs typeface="Calibri"/>
              </a:rPr>
              <a:t> </a:t>
            </a:r>
            <a:r>
              <a:rPr sz="4000" dirty="0">
                <a:solidFill>
                  <a:srgbClr val="474754"/>
                </a:solidFill>
                <a:latin typeface="Calibri"/>
                <a:cs typeface="Calibri"/>
              </a:rPr>
              <a:t>Practices  Results</a:t>
            </a:r>
            <a:r>
              <a:rPr sz="4000" spc="-70" dirty="0">
                <a:solidFill>
                  <a:srgbClr val="474754"/>
                </a:solidFill>
                <a:latin typeface="Calibri"/>
                <a:cs typeface="Calibri"/>
              </a:rPr>
              <a:t> </a:t>
            </a:r>
            <a:r>
              <a:rPr sz="4000" spc="-5" dirty="0">
                <a:solidFill>
                  <a:srgbClr val="474754"/>
                </a:solidFill>
                <a:latin typeface="Calibri"/>
                <a:cs typeface="Calibri"/>
              </a:rPr>
              <a:t>Chain</a:t>
            </a:r>
            <a:endParaRPr sz="4000">
              <a:latin typeface="Calibri"/>
              <a:cs typeface="Calibri"/>
            </a:endParaRPr>
          </a:p>
        </p:txBody>
      </p:sp>
      <p:sp>
        <p:nvSpPr>
          <p:cNvPr id="9" name="object 9"/>
          <p:cNvSpPr/>
          <p:nvPr/>
        </p:nvSpPr>
        <p:spPr>
          <a:xfrm>
            <a:off x="656844" y="2281427"/>
            <a:ext cx="2072639" cy="1310640"/>
          </a:xfrm>
          <a:custGeom>
            <a:avLst/>
            <a:gdLst/>
            <a:ahLst/>
            <a:cxnLst/>
            <a:rect l="l" t="t" r="r" b="b"/>
            <a:pathLst>
              <a:path w="2072639" h="1310639">
                <a:moveTo>
                  <a:pt x="0" y="655320"/>
                </a:moveTo>
                <a:lnTo>
                  <a:pt x="327659" y="0"/>
                </a:lnTo>
                <a:lnTo>
                  <a:pt x="1744980" y="0"/>
                </a:lnTo>
                <a:lnTo>
                  <a:pt x="2072639" y="655320"/>
                </a:lnTo>
                <a:lnTo>
                  <a:pt x="1744980" y="1310639"/>
                </a:lnTo>
                <a:lnTo>
                  <a:pt x="327659" y="1310639"/>
                </a:lnTo>
                <a:lnTo>
                  <a:pt x="0" y="655320"/>
                </a:lnTo>
                <a:close/>
              </a:path>
            </a:pathLst>
          </a:custGeom>
          <a:ln w="76200">
            <a:solidFill>
              <a:srgbClr val="FF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85744" y="1319783"/>
            <a:ext cx="5260848" cy="530352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9176" y="311099"/>
            <a:ext cx="10483215" cy="970915"/>
          </a:xfrm>
          <a:prstGeom prst="rect">
            <a:avLst/>
          </a:prstGeom>
        </p:spPr>
        <p:txBody>
          <a:bodyPr vert="horz" wrap="square" lIns="0" tIns="58419" rIns="0" bIns="0" rtlCol="0">
            <a:spAutoFit/>
          </a:bodyPr>
          <a:lstStyle/>
          <a:p>
            <a:pPr algn="ctr">
              <a:lnSpc>
                <a:spcPct val="100000"/>
              </a:lnSpc>
              <a:spcBef>
                <a:spcPts val="459"/>
              </a:spcBef>
            </a:pPr>
            <a:r>
              <a:rPr sz="2800" b="1" spc="-5" dirty="0">
                <a:solidFill>
                  <a:srgbClr val="E36C09"/>
                </a:solidFill>
                <a:latin typeface="Verdana"/>
                <a:cs typeface="Verdana"/>
              </a:rPr>
              <a:t>What </a:t>
            </a:r>
            <a:r>
              <a:rPr sz="2800" b="1" i="1" spc="5" dirty="0">
                <a:solidFill>
                  <a:srgbClr val="E36C09"/>
                </a:solidFill>
                <a:latin typeface="Verdana"/>
                <a:cs typeface="Verdana"/>
              </a:rPr>
              <a:t>do </a:t>
            </a:r>
            <a:r>
              <a:rPr sz="2800" b="1" dirty="0">
                <a:solidFill>
                  <a:srgbClr val="E36C09"/>
                </a:solidFill>
                <a:latin typeface="Verdana"/>
                <a:cs typeface="Verdana"/>
              </a:rPr>
              <a:t>elephants and </a:t>
            </a:r>
            <a:r>
              <a:rPr sz="2800" b="1" spc="-5" dirty="0">
                <a:solidFill>
                  <a:srgbClr val="E36C09"/>
                </a:solidFill>
                <a:latin typeface="Verdana"/>
                <a:cs typeface="Verdana"/>
              </a:rPr>
              <a:t>butterflies </a:t>
            </a:r>
            <a:r>
              <a:rPr sz="2800" b="1" dirty="0">
                <a:solidFill>
                  <a:srgbClr val="E36C09"/>
                </a:solidFill>
                <a:latin typeface="Verdana"/>
                <a:cs typeface="Verdana"/>
              </a:rPr>
              <a:t>have in</a:t>
            </a:r>
            <a:r>
              <a:rPr sz="2800" b="1" spc="40" dirty="0">
                <a:solidFill>
                  <a:srgbClr val="E36C09"/>
                </a:solidFill>
                <a:latin typeface="Verdana"/>
                <a:cs typeface="Verdana"/>
              </a:rPr>
              <a:t> </a:t>
            </a:r>
            <a:r>
              <a:rPr sz="2800" b="1" dirty="0">
                <a:solidFill>
                  <a:srgbClr val="E36C09"/>
                </a:solidFill>
                <a:latin typeface="Verdana"/>
                <a:cs typeface="Verdana"/>
              </a:rPr>
              <a:t>common?</a:t>
            </a:r>
            <a:endParaRPr sz="2800">
              <a:latin typeface="Verdana"/>
              <a:cs typeface="Verdana"/>
            </a:endParaRPr>
          </a:p>
          <a:p>
            <a:pPr marL="288925" algn="ctr">
              <a:lnSpc>
                <a:spcPct val="100000"/>
              </a:lnSpc>
              <a:spcBef>
                <a:spcPts val="360"/>
              </a:spcBef>
            </a:pPr>
            <a:r>
              <a:rPr sz="2800" b="1" dirty="0">
                <a:solidFill>
                  <a:srgbClr val="E36C09"/>
                </a:solidFill>
                <a:latin typeface="Verdana"/>
                <a:cs typeface="Verdana"/>
              </a:rPr>
              <a:t>It’s</a:t>
            </a:r>
            <a:r>
              <a:rPr sz="2800" b="1" spc="-15" dirty="0">
                <a:solidFill>
                  <a:srgbClr val="E36C09"/>
                </a:solidFill>
                <a:latin typeface="Verdana"/>
                <a:cs typeface="Verdana"/>
              </a:rPr>
              <a:t> </a:t>
            </a:r>
            <a:r>
              <a:rPr sz="2800" b="1" dirty="0">
                <a:solidFill>
                  <a:srgbClr val="E36C09"/>
                </a:solidFill>
                <a:latin typeface="Verdana"/>
                <a:cs typeface="Verdana"/>
              </a:rPr>
              <a:t>complex!</a:t>
            </a:r>
            <a:endParaRPr sz="2800">
              <a:latin typeface="Verdana"/>
              <a:cs typeface="Verdan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685800" y="-3048000"/>
            <a:ext cx="12725400" cy="10287000"/>
          </a:xfrm>
          <a:prstGeom prst="rect">
            <a:avLst/>
          </a:prstGeom>
        </p:spPr>
      </p:pic>
    </p:spTree>
    <p:extLst>
      <p:ext uri="{BB962C8B-B14F-4D97-AF65-F5344CB8AC3E}">
        <p14:creationId xmlns:p14="http://schemas.microsoft.com/office/powerpoint/2010/main" val="1346130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381000" y="-228600"/>
            <a:ext cx="13029002" cy="7359068"/>
          </a:xfrm>
          <a:prstGeom prst="rect">
            <a:avLst/>
          </a:prstGeom>
        </p:spPr>
      </p:pic>
    </p:spTree>
    <p:extLst>
      <p:ext uri="{BB962C8B-B14F-4D97-AF65-F5344CB8AC3E}">
        <p14:creationId xmlns:p14="http://schemas.microsoft.com/office/powerpoint/2010/main" val="2282295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0" y="-381000"/>
            <a:ext cx="12192000" cy="6858000"/>
          </a:xfrm>
          <a:prstGeom prst="rect">
            <a:avLst/>
          </a:prstGeom>
        </p:spPr>
      </p:pic>
      <p:sp>
        <p:nvSpPr>
          <p:cNvPr id="6" name="Rectangle 5"/>
          <p:cNvSpPr/>
          <p:nvPr/>
        </p:nvSpPr>
        <p:spPr>
          <a:xfrm>
            <a:off x="5867400" y="1275924"/>
            <a:ext cx="7086600" cy="4093428"/>
          </a:xfrm>
          <a:prstGeom prst="rect">
            <a:avLst/>
          </a:prstGeom>
        </p:spPr>
        <p:txBody>
          <a:bodyPr wrap="square">
            <a:spAutoFit/>
          </a:bodyPr>
          <a:lstStyle/>
          <a:p>
            <a:r>
              <a:rPr lang="en-US" sz="4000" dirty="0">
                <a:solidFill>
                  <a:srgbClr val="FFFFFF"/>
                </a:solidFill>
                <a:latin typeface="Britannic Bold" panose="020B0903060703020204" pitchFamily="34" charset="0"/>
              </a:rPr>
              <a:t>Standards of Excellence </a:t>
            </a:r>
          </a:p>
          <a:p>
            <a:endParaRPr lang="en-US" sz="4000" dirty="0">
              <a:latin typeface="Britannic Bold" panose="020B0903060703020204" pitchFamily="34" charset="0"/>
            </a:endParaRPr>
          </a:p>
          <a:p>
            <a:r>
              <a:rPr lang="en-US" dirty="0">
                <a:solidFill>
                  <a:srgbClr val="000000"/>
                </a:solidFill>
                <a:latin typeface="Century Gothic" panose="020B0502020202020204" pitchFamily="34" charset="0"/>
              </a:rPr>
              <a:t>1.Know and Relate to the Community</a:t>
            </a:r>
          </a:p>
          <a:p>
            <a:r>
              <a:rPr lang="en-US" dirty="0">
                <a:solidFill>
                  <a:srgbClr val="000000"/>
                </a:solidFill>
                <a:latin typeface="Century Gothic" panose="020B0502020202020204" pitchFamily="34" charset="0"/>
              </a:rPr>
              <a:t>2.Connect People with Nature via Stepping Stones </a:t>
            </a:r>
            <a:r>
              <a:rPr lang="en-US" dirty="0" smtClean="0">
                <a:solidFill>
                  <a:srgbClr val="000000"/>
                </a:solidFill>
                <a:latin typeface="Century Gothic" panose="020B0502020202020204" pitchFamily="34" charset="0"/>
              </a:rPr>
              <a:t>of Engagement</a:t>
            </a:r>
            <a:endParaRPr lang="en-US" dirty="0">
              <a:solidFill>
                <a:srgbClr val="000000"/>
              </a:solidFill>
              <a:latin typeface="Century Gothic" panose="020B0502020202020204" pitchFamily="34" charset="0"/>
            </a:endParaRPr>
          </a:p>
          <a:p>
            <a:r>
              <a:rPr lang="en-US" dirty="0">
                <a:solidFill>
                  <a:srgbClr val="000000"/>
                </a:solidFill>
                <a:latin typeface="Century Gothic" panose="020B0502020202020204" pitchFamily="34" charset="0"/>
              </a:rPr>
              <a:t>3.Build Partnerships</a:t>
            </a:r>
          </a:p>
          <a:p>
            <a:r>
              <a:rPr lang="en-US" dirty="0">
                <a:solidFill>
                  <a:srgbClr val="000000"/>
                </a:solidFill>
                <a:latin typeface="Century Gothic" panose="020B0502020202020204" pitchFamily="34" charset="0"/>
              </a:rPr>
              <a:t>4.Be a Community Asset</a:t>
            </a:r>
          </a:p>
          <a:p>
            <a:r>
              <a:rPr lang="en-US" dirty="0">
                <a:solidFill>
                  <a:srgbClr val="000000"/>
                </a:solidFill>
                <a:latin typeface="Century Gothic" panose="020B0502020202020204" pitchFamily="34" charset="0"/>
              </a:rPr>
              <a:t>5.Ensure Long-Term Resources</a:t>
            </a:r>
          </a:p>
          <a:p>
            <a:r>
              <a:rPr lang="en-US" dirty="0">
                <a:solidFill>
                  <a:srgbClr val="000000"/>
                </a:solidFill>
                <a:latin typeface="Century Gothic" panose="020B0502020202020204" pitchFamily="34" charset="0"/>
              </a:rPr>
              <a:t>6.Provide Equitable Access</a:t>
            </a:r>
          </a:p>
          <a:p>
            <a:r>
              <a:rPr lang="en-US" dirty="0">
                <a:solidFill>
                  <a:srgbClr val="000000"/>
                </a:solidFill>
                <a:latin typeface="Century Gothic" panose="020B0502020202020204" pitchFamily="34" charset="0"/>
              </a:rPr>
              <a:t>7.Ensure Visitors Feel Safe and Welcome</a:t>
            </a:r>
          </a:p>
          <a:p>
            <a:r>
              <a:rPr lang="en-US" dirty="0">
                <a:solidFill>
                  <a:srgbClr val="000000"/>
                </a:solidFill>
                <a:latin typeface="Century Gothic" panose="020B0502020202020204" pitchFamily="34" charset="0"/>
              </a:rPr>
              <a:t>8.Model Sustainability</a:t>
            </a:r>
          </a:p>
          <a:p>
            <a:endParaRPr lang="en-US"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9965435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5046" y="378155"/>
            <a:ext cx="9448800" cy="1325562"/>
          </a:xfrm>
        </p:spPr>
        <p:txBody>
          <a:bodyPr/>
          <a:lstStyle/>
          <a:p>
            <a:pPr algn="ctr"/>
            <a:r>
              <a:rPr lang="en-US" sz="4000" dirty="0" smtClean="0">
                <a:solidFill>
                  <a:schemeClr val="tx1"/>
                </a:solidFill>
              </a:rPr>
              <a:t>Baltimore Rivers to Harbor Urban Refuge Partnership</a:t>
            </a:r>
            <a:endParaRPr lang="en-US" sz="4000"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3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p:cNvPicPr>
            <a:picLocks noChangeAspect="1"/>
          </p:cNvPicPr>
          <p:nvPr/>
        </p:nvPicPr>
        <p:blipFill>
          <a:blip r:embed="rId3"/>
          <a:stretch>
            <a:fillRect/>
          </a:stretch>
        </p:blipFill>
        <p:spPr>
          <a:xfrm>
            <a:off x="3001696" y="1600200"/>
            <a:ext cx="6492239" cy="4957353"/>
          </a:xfrm>
          <a:prstGeom prst="rect">
            <a:avLst/>
          </a:prstGeom>
        </p:spPr>
      </p:pic>
    </p:spTree>
    <p:extLst>
      <p:ext uri="{BB962C8B-B14F-4D97-AF65-F5344CB8AC3E}">
        <p14:creationId xmlns:p14="http://schemas.microsoft.com/office/powerpoint/2010/main" val="3160520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5113" y="304666"/>
            <a:ext cx="9448800" cy="1143000"/>
          </a:xfrm>
        </p:spPr>
        <p:txBody>
          <a:bodyPr/>
          <a:lstStyle/>
          <a:p>
            <a:pPr algn="ctr"/>
            <a:r>
              <a:rPr lang="en-US" dirty="0" err="1" smtClean="0">
                <a:solidFill>
                  <a:schemeClr val="tx1"/>
                </a:solidFill>
              </a:rPr>
              <a:t>Masonville</a:t>
            </a:r>
            <a:r>
              <a:rPr lang="en-US" dirty="0" smtClean="0">
                <a:solidFill>
                  <a:schemeClr val="tx1"/>
                </a:solidFill>
              </a:rPr>
              <a:t> Cove and its Neighborhoods </a:t>
            </a:r>
            <a:endParaRPr lang="en-US" dirty="0">
              <a:solidFill>
                <a:schemeClr val="tx1"/>
              </a:solidFill>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3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p:cNvPicPr>
            <a:picLocks noChangeAspect="1"/>
          </p:cNvPicPr>
          <p:nvPr/>
        </p:nvPicPr>
        <p:blipFill>
          <a:blip r:embed="rId3"/>
          <a:stretch>
            <a:fillRect/>
          </a:stretch>
        </p:blipFill>
        <p:spPr>
          <a:xfrm>
            <a:off x="689214" y="1752600"/>
            <a:ext cx="4998720" cy="4684008"/>
          </a:xfrm>
          <a:prstGeom prst="rect">
            <a:avLst/>
          </a:prstGeom>
        </p:spPr>
      </p:pic>
      <p:pic>
        <p:nvPicPr>
          <p:cNvPr id="7" name="Picture 6"/>
          <p:cNvPicPr>
            <a:picLocks noChangeAspect="1"/>
          </p:cNvPicPr>
          <p:nvPr/>
        </p:nvPicPr>
        <p:blipFill>
          <a:blip r:embed="rId4"/>
          <a:stretch>
            <a:fillRect/>
          </a:stretch>
        </p:blipFill>
        <p:spPr>
          <a:xfrm>
            <a:off x="6379662" y="1752600"/>
            <a:ext cx="4572638" cy="4684007"/>
          </a:xfrm>
          <a:prstGeom prst="rect">
            <a:avLst/>
          </a:prstGeom>
        </p:spPr>
      </p:pic>
    </p:spTree>
    <p:extLst>
      <p:ext uri="{BB962C8B-B14F-4D97-AF65-F5344CB8AC3E}">
        <p14:creationId xmlns:p14="http://schemas.microsoft.com/office/powerpoint/2010/main" val="22739544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61921" y="3965844"/>
            <a:ext cx="2968843" cy="2283725"/>
          </a:xfrm>
          <a:prstGeom prst="rect">
            <a:avLst/>
          </a:prstGeom>
        </p:spPr>
      </p:pic>
      <p:pic>
        <p:nvPicPr>
          <p:cNvPr id="4" name="Picture 3"/>
          <p:cNvPicPr>
            <a:picLocks noChangeAspect="1"/>
          </p:cNvPicPr>
          <p:nvPr/>
        </p:nvPicPr>
        <p:blipFill>
          <a:blip r:embed="rId4"/>
          <a:stretch>
            <a:fillRect/>
          </a:stretch>
        </p:blipFill>
        <p:spPr>
          <a:xfrm>
            <a:off x="1262682" y="1923636"/>
            <a:ext cx="2773623" cy="1664174"/>
          </a:xfrm>
          <a:prstGeom prst="rect">
            <a:avLst/>
          </a:prstGeom>
        </p:spPr>
      </p:pic>
      <p:pic>
        <p:nvPicPr>
          <p:cNvPr id="5" name="Picture 4"/>
          <p:cNvPicPr>
            <a:picLocks noChangeAspect="1"/>
          </p:cNvPicPr>
          <p:nvPr/>
        </p:nvPicPr>
        <p:blipFill>
          <a:blip r:embed="rId5"/>
          <a:stretch>
            <a:fillRect/>
          </a:stretch>
        </p:blipFill>
        <p:spPr>
          <a:xfrm>
            <a:off x="6040195" y="2024686"/>
            <a:ext cx="4843352" cy="1462087"/>
          </a:xfrm>
          <a:prstGeom prst="rect">
            <a:avLst/>
          </a:prstGeom>
        </p:spPr>
      </p:pic>
      <p:pic>
        <p:nvPicPr>
          <p:cNvPr id="6" name="Picture 5"/>
          <p:cNvPicPr>
            <a:picLocks noChangeAspect="1"/>
          </p:cNvPicPr>
          <p:nvPr/>
        </p:nvPicPr>
        <p:blipFill>
          <a:blip r:embed="rId6"/>
          <a:stretch>
            <a:fillRect/>
          </a:stretch>
        </p:blipFill>
        <p:spPr>
          <a:xfrm>
            <a:off x="4239281" y="1276332"/>
            <a:ext cx="1597943" cy="1909736"/>
          </a:xfrm>
          <a:prstGeom prst="rect">
            <a:avLst/>
          </a:prstGeom>
        </p:spPr>
      </p:pic>
      <p:pic>
        <p:nvPicPr>
          <p:cNvPr id="7" name="Picture 6"/>
          <p:cNvPicPr>
            <a:picLocks noChangeAspect="1"/>
          </p:cNvPicPr>
          <p:nvPr/>
        </p:nvPicPr>
        <p:blipFill>
          <a:blip r:embed="rId7"/>
          <a:stretch>
            <a:fillRect/>
          </a:stretch>
        </p:blipFill>
        <p:spPr>
          <a:xfrm>
            <a:off x="1605451" y="5664587"/>
            <a:ext cx="6252676" cy="816901"/>
          </a:xfrm>
          <a:prstGeom prst="rect">
            <a:avLst/>
          </a:prstGeom>
        </p:spPr>
      </p:pic>
      <p:pic>
        <p:nvPicPr>
          <p:cNvPr id="8" name="Picture 7"/>
          <p:cNvPicPr>
            <a:picLocks noChangeAspect="1"/>
          </p:cNvPicPr>
          <p:nvPr/>
        </p:nvPicPr>
        <p:blipFill>
          <a:blip r:embed="rId8"/>
          <a:stretch>
            <a:fillRect/>
          </a:stretch>
        </p:blipFill>
        <p:spPr>
          <a:xfrm>
            <a:off x="9990824" y="651617"/>
            <a:ext cx="1319472" cy="1385748"/>
          </a:xfrm>
          <a:prstGeom prst="rect">
            <a:avLst/>
          </a:prstGeom>
        </p:spPr>
      </p:pic>
      <p:pic>
        <p:nvPicPr>
          <p:cNvPr id="9" name="Picture 8"/>
          <p:cNvPicPr>
            <a:picLocks noChangeAspect="1"/>
          </p:cNvPicPr>
          <p:nvPr/>
        </p:nvPicPr>
        <p:blipFill>
          <a:blip r:embed="rId9"/>
          <a:stretch>
            <a:fillRect/>
          </a:stretch>
        </p:blipFill>
        <p:spPr>
          <a:xfrm>
            <a:off x="3444259" y="3677040"/>
            <a:ext cx="1638300" cy="1714500"/>
          </a:xfrm>
          <a:prstGeom prst="rect">
            <a:avLst/>
          </a:prstGeom>
        </p:spPr>
      </p:pic>
      <p:pic>
        <p:nvPicPr>
          <p:cNvPr id="10" name="Picture 9"/>
          <p:cNvPicPr>
            <a:picLocks noChangeAspect="1"/>
          </p:cNvPicPr>
          <p:nvPr/>
        </p:nvPicPr>
        <p:blipFill>
          <a:blip r:embed="rId10"/>
          <a:stretch>
            <a:fillRect/>
          </a:stretch>
        </p:blipFill>
        <p:spPr>
          <a:xfrm>
            <a:off x="5987264" y="3654984"/>
            <a:ext cx="1335992" cy="1774471"/>
          </a:xfrm>
          <a:prstGeom prst="rect">
            <a:avLst/>
          </a:prstGeom>
        </p:spPr>
      </p:pic>
      <p:pic>
        <p:nvPicPr>
          <p:cNvPr id="11" name="Picture 10"/>
          <p:cNvPicPr>
            <a:picLocks noChangeAspect="1"/>
          </p:cNvPicPr>
          <p:nvPr/>
        </p:nvPicPr>
        <p:blipFill>
          <a:blip r:embed="rId11"/>
          <a:stretch>
            <a:fillRect/>
          </a:stretch>
        </p:blipFill>
        <p:spPr>
          <a:xfrm>
            <a:off x="6476993" y="788089"/>
            <a:ext cx="2608387" cy="958758"/>
          </a:xfrm>
          <a:prstGeom prst="rect">
            <a:avLst/>
          </a:prstGeom>
        </p:spPr>
      </p:pic>
      <p:pic>
        <p:nvPicPr>
          <p:cNvPr id="12" name="Picture 11"/>
          <p:cNvPicPr>
            <a:picLocks noChangeAspect="1"/>
          </p:cNvPicPr>
          <p:nvPr/>
        </p:nvPicPr>
        <p:blipFill>
          <a:blip r:embed="rId12"/>
          <a:stretch>
            <a:fillRect/>
          </a:stretch>
        </p:blipFill>
        <p:spPr>
          <a:xfrm>
            <a:off x="621296" y="3544038"/>
            <a:ext cx="1008533" cy="1942360"/>
          </a:xfrm>
          <a:prstGeom prst="rect">
            <a:avLst/>
          </a:prstGeom>
        </p:spPr>
      </p:pic>
      <p:pic>
        <p:nvPicPr>
          <p:cNvPr id="13" name="Picture 12"/>
          <p:cNvPicPr>
            <a:picLocks noChangeAspect="1"/>
          </p:cNvPicPr>
          <p:nvPr/>
        </p:nvPicPr>
        <p:blipFill>
          <a:blip r:embed="rId13"/>
          <a:stretch>
            <a:fillRect/>
          </a:stretch>
        </p:blipFill>
        <p:spPr>
          <a:xfrm>
            <a:off x="596062" y="644301"/>
            <a:ext cx="3337951" cy="1006294"/>
          </a:xfrm>
          <a:prstGeom prst="rect">
            <a:avLst/>
          </a:prstGeom>
        </p:spPr>
      </p:pic>
    </p:spTree>
    <p:extLst>
      <p:ext uri="{BB962C8B-B14F-4D97-AF65-F5344CB8AC3E}">
        <p14:creationId xmlns:p14="http://schemas.microsoft.com/office/powerpoint/2010/main" val="3289424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590800" y="-2209800"/>
            <a:ext cx="18288000" cy="10287000"/>
          </a:xfrm>
          <a:prstGeom prst="rect">
            <a:avLst/>
          </a:prstGeom>
        </p:spPr>
      </p:pic>
    </p:spTree>
    <p:extLst>
      <p:ext uri="{BB962C8B-B14F-4D97-AF65-F5344CB8AC3E}">
        <p14:creationId xmlns:p14="http://schemas.microsoft.com/office/powerpoint/2010/main" val="18831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524000" y="152400"/>
            <a:ext cx="7848600" cy="6370975"/>
          </a:xfrm>
          <a:prstGeom prst="rect">
            <a:avLst/>
          </a:prstGeom>
        </p:spPr>
        <p:txBody>
          <a:bodyPr wrap="square">
            <a:spAutoFit/>
          </a:bodyPr>
          <a:lstStyle/>
          <a:p>
            <a:pPr marR="14350" algn="ctr"/>
            <a:r>
              <a:rPr lang="en-US" sz="2400" b="1" dirty="0">
                <a:latin typeface="Arial" panose="020B0604020202020204" pitchFamily="34" charset="0"/>
              </a:rPr>
              <a:t>Table 3. Perceptions of Survey Respondents (N=93)</a:t>
            </a:r>
          </a:p>
          <a:p>
            <a:endParaRPr lang="en-US" sz="2400" b="1" dirty="0">
              <a:latin typeface="Arial" panose="020B0604020202020204" pitchFamily="34" charset="0"/>
            </a:endParaRPr>
          </a:p>
          <a:p>
            <a:r>
              <a:rPr lang="en-US" sz="2400" b="1" dirty="0">
                <a:latin typeface="Arial" panose="020B0604020202020204" pitchFamily="34" charset="0"/>
              </a:rPr>
              <a:t>Appearance of community	% fair or good	</a:t>
            </a:r>
          </a:p>
          <a:p>
            <a:endParaRPr lang="en-US" sz="2400" b="1" dirty="0">
              <a:latin typeface="Arial" panose="020B0604020202020204" pitchFamily="34" charset="0"/>
            </a:endParaRPr>
          </a:p>
          <a:p>
            <a:r>
              <a:rPr lang="en-US" sz="2400" dirty="0">
                <a:latin typeface="Arial" panose="020B0604020202020204" pitchFamily="34" charset="0"/>
              </a:rPr>
              <a:t>Cleanliness of streets	</a:t>
            </a:r>
            <a:r>
              <a:rPr lang="en-US" sz="2400" b="1" dirty="0" smtClean="0">
                <a:latin typeface="Arial" panose="020B0604020202020204" pitchFamily="34" charset="0"/>
              </a:rPr>
              <a:t>	26.1</a:t>
            </a:r>
            <a:r>
              <a:rPr lang="en-US" sz="2400" b="1" dirty="0">
                <a:latin typeface="Arial" panose="020B0604020202020204" pitchFamily="34" charset="0"/>
              </a:rPr>
              <a:t>	</a:t>
            </a:r>
          </a:p>
          <a:p>
            <a:r>
              <a:rPr lang="en-US" sz="2400" dirty="0">
                <a:latin typeface="Arial" panose="020B0604020202020204" pitchFamily="34" charset="0"/>
              </a:rPr>
              <a:t>Cleanliness of yards	</a:t>
            </a:r>
            <a:r>
              <a:rPr lang="en-US" sz="2400" dirty="0" smtClean="0">
                <a:latin typeface="Arial" panose="020B0604020202020204" pitchFamily="34" charset="0"/>
              </a:rPr>
              <a:t>	</a:t>
            </a:r>
            <a:r>
              <a:rPr lang="en-US" sz="2400" b="1" dirty="0" smtClean="0">
                <a:latin typeface="Arial" panose="020B0604020202020204" pitchFamily="34" charset="0"/>
              </a:rPr>
              <a:t>70.1</a:t>
            </a:r>
            <a:r>
              <a:rPr lang="en-US" sz="2400" b="1" dirty="0">
                <a:latin typeface="Arial" panose="020B0604020202020204" pitchFamily="34" charset="0"/>
              </a:rPr>
              <a:t>	</a:t>
            </a:r>
          </a:p>
          <a:p>
            <a:r>
              <a:rPr lang="en-US" sz="2400" dirty="0">
                <a:latin typeface="Arial" panose="020B0604020202020204" pitchFamily="34" charset="0"/>
              </a:rPr>
              <a:t>Public space maintenance	</a:t>
            </a:r>
            <a:r>
              <a:rPr lang="en-US" sz="2400" dirty="0" smtClean="0">
                <a:latin typeface="Arial" panose="020B0604020202020204" pitchFamily="34" charset="0"/>
              </a:rPr>
              <a:t>	</a:t>
            </a:r>
            <a:r>
              <a:rPr lang="en-US" sz="2400" b="1" dirty="0" smtClean="0">
                <a:latin typeface="Arial" panose="020B0604020202020204" pitchFamily="34" charset="0"/>
              </a:rPr>
              <a:t>63.2</a:t>
            </a:r>
            <a:r>
              <a:rPr lang="en-US" sz="2400" b="1" dirty="0">
                <a:latin typeface="Arial" panose="020B0604020202020204" pitchFamily="34" charset="0"/>
              </a:rPr>
              <a:t>	</a:t>
            </a:r>
          </a:p>
          <a:p>
            <a:r>
              <a:rPr lang="en-US" sz="2400" dirty="0">
                <a:latin typeface="Arial" panose="020B0604020202020204" pitchFamily="34" charset="0"/>
              </a:rPr>
              <a:t>Appearance of store fronts	</a:t>
            </a:r>
            <a:r>
              <a:rPr lang="en-US" sz="2400" dirty="0" smtClean="0">
                <a:latin typeface="Arial" panose="020B0604020202020204" pitchFamily="34" charset="0"/>
              </a:rPr>
              <a:t>	</a:t>
            </a:r>
            <a:r>
              <a:rPr lang="en-US" sz="2400" b="1" dirty="0" smtClean="0">
                <a:latin typeface="Arial" panose="020B0604020202020204" pitchFamily="34" charset="0"/>
              </a:rPr>
              <a:t>24.1</a:t>
            </a:r>
            <a:r>
              <a:rPr lang="en-US" sz="2400" b="1" dirty="0">
                <a:latin typeface="Arial" panose="020B0604020202020204" pitchFamily="34" charset="0"/>
              </a:rPr>
              <a:t>	</a:t>
            </a:r>
            <a:endParaRPr lang="en-US" sz="2400" b="1" dirty="0" smtClean="0">
              <a:latin typeface="Arial" panose="020B0604020202020204" pitchFamily="34" charset="0"/>
            </a:endParaRPr>
          </a:p>
          <a:p>
            <a:endParaRPr lang="en-US" sz="2400" b="1" dirty="0">
              <a:latin typeface="Arial" panose="020B0604020202020204" pitchFamily="34" charset="0"/>
            </a:endParaRPr>
          </a:p>
          <a:p>
            <a:r>
              <a:rPr lang="en-US" sz="2400" b="1" u="sng" dirty="0">
                <a:latin typeface="Arial" panose="020B0604020202020204" pitchFamily="34" charset="0"/>
              </a:rPr>
              <a:t>Neighborliness and safety</a:t>
            </a:r>
            <a:r>
              <a:rPr lang="en-US" sz="2400" b="1" dirty="0">
                <a:latin typeface="Arial" panose="020B0604020202020204" pitchFamily="34" charset="0"/>
              </a:rPr>
              <a:t>	</a:t>
            </a:r>
            <a:r>
              <a:rPr lang="en-US" sz="2400" b="1" u="sng" dirty="0">
                <a:latin typeface="Arial" panose="020B0604020202020204" pitchFamily="34" charset="0"/>
              </a:rPr>
              <a:t>% agree or strongly agree</a:t>
            </a:r>
            <a:r>
              <a:rPr lang="en-US" sz="2400" b="1" dirty="0">
                <a:latin typeface="Arial" panose="020B0604020202020204" pitchFamily="34" charset="0"/>
              </a:rPr>
              <a:t>	</a:t>
            </a:r>
          </a:p>
          <a:p>
            <a:r>
              <a:rPr lang="en-US" sz="2400" dirty="0">
                <a:latin typeface="Arial" panose="020B0604020202020204" pitchFamily="34" charset="0"/>
              </a:rPr>
              <a:t>Neighbors can be trusted	</a:t>
            </a:r>
            <a:r>
              <a:rPr lang="en-US" sz="2400" dirty="0" smtClean="0">
                <a:latin typeface="Arial" panose="020B0604020202020204" pitchFamily="34" charset="0"/>
              </a:rPr>
              <a:t>	</a:t>
            </a:r>
            <a:r>
              <a:rPr lang="en-US" sz="2400" b="1" dirty="0" smtClean="0">
                <a:latin typeface="Arial" panose="020B0604020202020204" pitchFamily="34" charset="0"/>
              </a:rPr>
              <a:t>35.2</a:t>
            </a:r>
            <a:r>
              <a:rPr lang="en-US" sz="2400" b="1" dirty="0">
                <a:latin typeface="Arial" panose="020B0604020202020204" pitchFamily="34" charset="0"/>
              </a:rPr>
              <a:t>	</a:t>
            </a:r>
          </a:p>
          <a:p>
            <a:r>
              <a:rPr lang="en-US" sz="2400" dirty="0">
                <a:latin typeface="Arial" panose="020B0604020202020204" pitchFamily="34" charset="0"/>
              </a:rPr>
              <a:t>Neighbors help in emergency	</a:t>
            </a:r>
            <a:r>
              <a:rPr lang="en-US" sz="2400" b="1" dirty="0">
                <a:latin typeface="Arial" panose="020B0604020202020204" pitchFamily="34" charset="0"/>
              </a:rPr>
              <a:t>50.0	</a:t>
            </a:r>
          </a:p>
          <a:p>
            <a:r>
              <a:rPr lang="en-US" sz="2400" dirty="0">
                <a:latin typeface="Arial" panose="020B0604020202020204" pitchFamily="34" charset="0"/>
              </a:rPr>
              <a:t>Strong feeling of neighborliness	</a:t>
            </a:r>
            <a:r>
              <a:rPr lang="en-US" sz="2400" b="1" dirty="0">
                <a:latin typeface="Arial" panose="020B0604020202020204" pitchFamily="34" charset="0"/>
              </a:rPr>
              <a:t>40.7	</a:t>
            </a:r>
          </a:p>
          <a:p>
            <a:r>
              <a:rPr lang="en-US" sz="2400" dirty="0">
                <a:latin typeface="Arial" panose="020B0604020202020204" pitchFamily="34" charset="0"/>
              </a:rPr>
              <a:t>Cooperate to solve problems	</a:t>
            </a:r>
            <a:r>
              <a:rPr lang="en-US" sz="2400" b="1" dirty="0">
                <a:latin typeface="Arial" panose="020B0604020202020204" pitchFamily="34" charset="0"/>
              </a:rPr>
              <a:t>17.7	</a:t>
            </a:r>
          </a:p>
          <a:p>
            <a:r>
              <a:rPr lang="en-US" sz="2400" dirty="0">
                <a:latin typeface="Arial" panose="020B0604020202020204" pitchFamily="34" charset="0"/>
              </a:rPr>
              <a:t>Worry about traffic safety	</a:t>
            </a:r>
            <a:r>
              <a:rPr lang="en-US" sz="2400" dirty="0" smtClean="0">
                <a:latin typeface="Arial" panose="020B0604020202020204" pitchFamily="34" charset="0"/>
              </a:rPr>
              <a:t>	</a:t>
            </a:r>
            <a:r>
              <a:rPr lang="en-US" sz="2400" b="1" dirty="0" smtClean="0">
                <a:latin typeface="Arial" panose="020B0604020202020204" pitchFamily="34" charset="0"/>
              </a:rPr>
              <a:t>89.6</a:t>
            </a:r>
            <a:r>
              <a:rPr lang="en-US" sz="2400" b="1" dirty="0">
                <a:latin typeface="Arial" panose="020B0604020202020204" pitchFamily="34" charset="0"/>
              </a:rPr>
              <a:t>	</a:t>
            </a:r>
          </a:p>
          <a:p>
            <a:r>
              <a:rPr lang="en-US" sz="2400" dirty="0">
                <a:latin typeface="Arial" panose="020B0604020202020204" pitchFamily="34" charset="0"/>
              </a:rPr>
              <a:t>Feel safe walking around	</a:t>
            </a:r>
            <a:r>
              <a:rPr lang="en-US" sz="2400" dirty="0" smtClean="0">
                <a:latin typeface="Arial" panose="020B0604020202020204" pitchFamily="34" charset="0"/>
              </a:rPr>
              <a:t>	</a:t>
            </a:r>
            <a:r>
              <a:rPr lang="en-US" sz="2400" b="1" dirty="0" smtClean="0">
                <a:latin typeface="Arial" panose="020B0604020202020204" pitchFamily="34" charset="0"/>
              </a:rPr>
              <a:t>14.1</a:t>
            </a:r>
            <a:r>
              <a:rPr lang="en-US" sz="2400" b="1" dirty="0">
                <a:latin typeface="Arial" panose="020B0604020202020204" pitchFamily="34" charset="0"/>
              </a:rPr>
              <a:t>	</a:t>
            </a:r>
          </a:p>
        </p:txBody>
      </p:sp>
    </p:spTree>
    <p:extLst>
      <p:ext uri="{BB962C8B-B14F-4D97-AF65-F5344CB8AC3E}">
        <p14:creationId xmlns:p14="http://schemas.microsoft.com/office/powerpoint/2010/main" val="2596518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893063" y="1267967"/>
            <a:ext cx="10287000" cy="417576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171830" y="2244365"/>
            <a:ext cx="4572000" cy="2554545"/>
          </a:xfrm>
          <a:prstGeom prst="rect">
            <a:avLst/>
          </a:prstGeom>
        </p:spPr>
        <p:txBody>
          <a:bodyPr wrap="square">
            <a:spAutoFit/>
          </a:bodyPr>
          <a:lstStyle/>
          <a:p>
            <a:r>
              <a:rPr lang="en-US" sz="2000" b="1" dirty="0" smtClean="0">
                <a:latin typeface="Arial" panose="020B0604020202020204" pitchFamily="34" charset="0"/>
              </a:rPr>
              <a:t>Map </a:t>
            </a:r>
            <a:r>
              <a:rPr lang="en-US" sz="2000" b="1" dirty="0">
                <a:latin typeface="Arial" panose="020B0604020202020204" pitchFamily="34" charset="0"/>
              </a:rPr>
              <a:t>of Vacant Properties with 911 </a:t>
            </a:r>
            <a:r>
              <a:rPr lang="en-US" sz="2000" b="1" dirty="0" smtClean="0">
                <a:latin typeface="Arial" panose="020B0604020202020204" pitchFamily="34" charset="0"/>
              </a:rPr>
              <a:t>Calls</a:t>
            </a:r>
          </a:p>
          <a:p>
            <a:endParaRPr lang="en-US" b="1" dirty="0">
              <a:latin typeface="Arial" panose="020B0604020202020204" pitchFamily="34" charset="0"/>
            </a:endParaRPr>
          </a:p>
          <a:p>
            <a:r>
              <a:rPr lang="en-US" b="1" dirty="0" smtClean="0">
                <a:latin typeface="Arial" panose="020B0604020202020204" pitchFamily="34" charset="0"/>
              </a:rPr>
              <a:t>Finding: 911 </a:t>
            </a:r>
            <a:r>
              <a:rPr lang="en-US" b="1" dirty="0">
                <a:latin typeface="Arial" panose="020B0604020202020204" pitchFamily="34" charset="0"/>
              </a:rPr>
              <a:t>align closely to the list of vacant properties</a:t>
            </a:r>
            <a:endParaRPr lang="en-US" b="1" dirty="0" smtClean="0">
              <a:latin typeface="Arial" panose="020B0604020202020204" pitchFamily="34" charset="0"/>
            </a:endParaRPr>
          </a:p>
          <a:p>
            <a:endParaRPr lang="en-US" b="1" dirty="0">
              <a:latin typeface="Arial" panose="020B0604020202020204" pitchFamily="34" charset="0"/>
            </a:endParaRPr>
          </a:p>
          <a:p>
            <a:endParaRPr lang="en-US" b="1" dirty="0">
              <a:latin typeface="Arial" panose="020B0604020202020204" pitchFamily="34" charset="0"/>
            </a:endParaRPr>
          </a:p>
          <a:p>
            <a:endParaRPr lang="en-US" b="1" dirty="0">
              <a:latin typeface="Arial" panose="020B0604020202020204" pitchFamily="34" charset="0"/>
            </a:endParaRPr>
          </a:p>
          <a:p>
            <a:r>
              <a:rPr lang="en-US" sz="1200" b="1" dirty="0">
                <a:latin typeface="Times New Roman" panose="02020603050405020304" pitchFamily="18" charset="0"/>
              </a:rPr>
              <a:t> </a:t>
            </a:r>
            <a:endParaRPr lang="en-US" sz="1200" b="1" baseline="30000" dirty="0">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5486400" y="457200"/>
            <a:ext cx="5090161" cy="5353837"/>
          </a:xfrm>
          <a:prstGeom prst="rect">
            <a:avLst/>
          </a:prstGeom>
        </p:spPr>
      </p:pic>
      <p:pic>
        <p:nvPicPr>
          <p:cNvPr id="5" name="Picture 4"/>
          <p:cNvPicPr>
            <a:picLocks noChangeAspect="1"/>
          </p:cNvPicPr>
          <p:nvPr/>
        </p:nvPicPr>
        <p:blipFill>
          <a:blip r:embed="rId4"/>
          <a:stretch>
            <a:fillRect/>
          </a:stretch>
        </p:blipFill>
        <p:spPr>
          <a:xfrm>
            <a:off x="10744200" y="3124200"/>
            <a:ext cx="1219200" cy="2217867"/>
          </a:xfrm>
          <a:prstGeom prst="rect">
            <a:avLst/>
          </a:prstGeom>
        </p:spPr>
      </p:pic>
    </p:spTree>
    <p:extLst>
      <p:ext uri="{BB962C8B-B14F-4D97-AF65-F5344CB8AC3E}">
        <p14:creationId xmlns:p14="http://schemas.microsoft.com/office/powerpoint/2010/main" val="4214688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3048000" y="-1714500"/>
            <a:ext cx="18288000" cy="10287000"/>
          </a:xfrm>
          <a:prstGeom prst="rect">
            <a:avLst/>
          </a:prstGeom>
        </p:spPr>
      </p:pic>
    </p:spTree>
    <p:extLst>
      <p:ext uri="{BB962C8B-B14F-4D97-AF65-F5344CB8AC3E}">
        <p14:creationId xmlns:p14="http://schemas.microsoft.com/office/powerpoint/2010/main" val="29712132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87120"/>
            <a:ext cx="8286368" cy="984885"/>
          </a:xfrm>
        </p:spPr>
        <p:txBody>
          <a:bodyPr/>
          <a:lstStyle/>
          <a:p>
            <a:r>
              <a:rPr lang="en-US" b="1" dirty="0" smtClean="0"/>
              <a:t>Findings from Curtis Bay and Brooklyn Reports</a:t>
            </a:r>
            <a:endParaRPr lang="en-US" b="1" dirty="0"/>
          </a:p>
        </p:txBody>
      </p:sp>
      <p:sp>
        <p:nvSpPr>
          <p:cNvPr id="3" name="Text Placeholder 2"/>
          <p:cNvSpPr>
            <a:spLocks noGrp="1"/>
          </p:cNvSpPr>
          <p:nvPr>
            <p:ph type="body" idx="1"/>
          </p:nvPr>
        </p:nvSpPr>
        <p:spPr>
          <a:xfrm>
            <a:off x="1143001" y="1905000"/>
            <a:ext cx="10058400" cy="4572000"/>
          </a:xfrm>
        </p:spPr>
        <p:txBody>
          <a:bodyPr/>
          <a:lstStyle/>
          <a:p>
            <a:pPr marL="457200" indent="-457200">
              <a:buFont typeface="Arial" panose="020B0604020202020204" pitchFamily="34" charset="0"/>
              <a:buChar char="•"/>
            </a:pPr>
            <a:r>
              <a:rPr lang="en-US" dirty="0" smtClean="0"/>
              <a:t>Responses were similar across race.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Responses varied by age and length of time living in the neighborhood.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Future efforts need to focus not only on </a:t>
            </a:r>
            <a:r>
              <a:rPr lang="en-US" dirty="0"/>
              <a:t>the physical conditions and safety </a:t>
            </a:r>
            <a:r>
              <a:rPr lang="en-US" dirty="0" smtClean="0"/>
              <a:t>in the </a:t>
            </a:r>
            <a:r>
              <a:rPr lang="en-US" dirty="0"/>
              <a:t>community, but also on how to increase the level of trust and </a:t>
            </a:r>
            <a:r>
              <a:rPr lang="en-US" dirty="0" smtClean="0"/>
              <a:t>social engagement </a:t>
            </a:r>
            <a:r>
              <a:rPr lang="en-US" dirty="0"/>
              <a:t>among residents.</a:t>
            </a:r>
          </a:p>
          <a:p>
            <a:endParaRPr lang="en-US" dirty="0"/>
          </a:p>
        </p:txBody>
      </p:sp>
    </p:spTree>
    <p:extLst>
      <p:ext uri="{BB962C8B-B14F-4D97-AF65-F5344CB8AC3E}">
        <p14:creationId xmlns:p14="http://schemas.microsoft.com/office/powerpoint/2010/main" val="238759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010400" cy="984885"/>
          </a:xfrm>
        </p:spPr>
        <p:txBody>
          <a:bodyPr/>
          <a:lstStyle/>
          <a:p>
            <a:pPr algn="ctr"/>
            <a:r>
              <a:rPr lang="en-US" dirty="0" smtClean="0"/>
              <a:t>How Results are used by </a:t>
            </a:r>
            <a:r>
              <a:rPr lang="en-US" dirty="0" err="1" smtClean="0"/>
              <a:t>Masonville</a:t>
            </a:r>
            <a:r>
              <a:rPr lang="en-US" dirty="0" smtClean="0"/>
              <a:t> Cove Partnership</a:t>
            </a:r>
            <a:endParaRPr lang="en-US" dirty="0"/>
          </a:p>
        </p:txBody>
      </p:sp>
      <p:sp>
        <p:nvSpPr>
          <p:cNvPr id="3" name="Text Placeholder 2"/>
          <p:cNvSpPr>
            <a:spLocks noGrp="1"/>
          </p:cNvSpPr>
          <p:nvPr>
            <p:ph type="body" idx="1"/>
          </p:nvPr>
        </p:nvSpPr>
        <p:spPr>
          <a:xfrm>
            <a:off x="381000" y="1295400"/>
            <a:ext cx="5791200" cy="7432804"/>
          </a:xfrm>
        </p:spPr>
        <p:txBody>
          <a:bodyPr/>
          <a:lstStyle/>
          <a:p>
            <a:pPr marL="457200" indent="-457200">
              <a:buFont typeface="Arial" panose="020B0604020202020204" pitchFamily="34" charset="0"/>
              <a:buChar char="•"/>
            </a:pPr>
            <a:r>
              <a:rPr lang="en-US" sz="2800" dirty="0"/>
              <a:t>P</a:t>
            </a:r>
            <a:r>
              <a:rPr lang="en-US" sz="2800" dirty="0" smtClean="0"/>
              <a:t>rojects should focus first on issues important to the community such as trash and safety.</a:t>
            </a: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Building trust in the community is paramount – build more bridges     to community centers, leaders and churches. Hire community liaison.</a:t>
            </a:r>
            <a:endParaRPr lang="en-US" dirty="0" smtClean="0"/>
          </a:p>
          <a:p>
            <a:endParaRPr lang="en-US" sz="1400" dirty="0" smtClean="0"/>
          </a:p>
          <a:p>
            <a:endParaRPr lang="en-US" sz="1400" dirty="0"/>
          </a:p>
          <a:p>
            <a:endParaRPr lang="en-US" sz="1400" dirty="0"/>
          </a:p>
          <a:p>
            <a:r>
              <a:rPr lang="en-US" sz="1400" dirty="0" smtClean="0"/>
              <a:t>Photo courtesy of National Aquarium</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a:stretch>
            <a:fillRect/>
          </a:stretch>
        </p:blipFill>
        <p:spPr>
          <a:xfrm>
            <a:off x="7162800" y="-304800"/>
            <a:ext cx="5029200" cy="6934200"/>
          </a:xfrm>
          <a:prstGeom prst="rect">
            <a:avLst/>
          </a:prstGeom>
        </p:spPr>
      </p:pic>
    </p:spTree>
    <p:extLst>
      <p:ext uri="{BB962C8B-B14F-4D97-AF65-F5344CB8AC3E}">
        <p14:creationId xmlns:p14="http://schemas.microsoft.com/office/powerpoint/2010/main" val="34632985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152400"/>
            <a:ext cx="4572000" cy="523220"/>
          </a:xfrm>
          <a:prstGeom prst="rect">
            <a:avLst/>
          </a:prstGeom>
          <a:noFill/>
        </p:spPr>
        <p:txBody>
          <a:bodyPr wrap="square" rtlCol="0">
            <a:spAutoFit/>
          </a:bodyPr>
          <a:lstStyle/>
          <a:p>
            <a:pPr algn="ctr"/>
            <a:r>
              <a:rPr lang="en-US" sz="2800" b="1" dirty="0" smtClean="0"/>
              <a:t>Summary</a:t>
            </a:r>
            <a:endParaRPr lang="en-US" sz="2800" b="1" dirty="0"/>
          </a:p>
        </p:txBody>
      </p:sp>
      <p:sp>
        <p:nvSpPr>
          <p:cNvPr id="4" name="TextBox 3"/>
          <p:cNvSpPr txBox="1"/>
          <p:nvPr/>
        </p:nvSpPr>
        <p:spPr>
          <a:xfrm>
            <a:off x="6324600" y="647317"/>
            <a:ext cx="5486400" cy="6924973"/>
          </a:xfrm>
          <a:prstGeom prst="rect">
            <a:avLst/>
          </a:prstGeom>
          <a:noFill/>
        </p:spPr>
        <p:txBody>
          <a:bodyPr wrap="square" rtlCol="0">
            <a:spAutoFit/>
          </a:bodyPr>
          <a:lstStyle/>
          <a:p>
            <a:r>
              <a:rPr lang="en-US" sz="2400" dirty="0" smtClean="0"/>
              <a:t>We need social science to understand the opportunities and impediments to achieving our conservation goals.</a:t>
            </a:r>
          </a:p>
          <a:p>
            <a:endParaRPr lang="en-US" sz="2400" dirty="0"/>
          </a:p>
          <a:p>
            <a:r>
              <a:rPr lang="en-US" sz="2400" dirty="0" smtClean="0"/>
              <a:t>When we use social science we get more durable conservation solutions.</a:t>
            </a:r>
          </a:p>
          <a:p>
            <a:endParaRPr lang="en-US" sz="2400" dirty="0"/>
          </a:p>
          <a:p>
            <a:r>
              <a:rPr lang="en-US" sz="2400" dirty="0" smtClean="0"/>
              <a:t>Social </a:t>
            </a:r>
            <a:r>
              <a:rPr lang="en-US" sz="2400" dirty="0" smtClean="0"/>
              <a:t>science </a:t>
            </a:r>
            <a:r>
              <a:rPr lang="en-US" sz="2400" dirty="0" smtClean="0"/>
              <a:t>is hard and complicated but new tools and data are available.</a:t>
            </a:r>
          </a:p>
          <a:p>
            <a:endParaRPr lang="en-US" sz="2400" dirty="0"/>
          </a:p>
          <a:p>
            <a:r>
              <a:rPr lang="en-US" sz="2400" dirty="0" smtClean="0"/>
              <a:t>Partners who work </a:t>
            </a:r>
            <a:r>
              <a:rPr lang="en-US" sz="2400" dirty="0" smtClean="0"/>
              <a:t>in</a:t>
            </a:r>
            <a:r>
              <a:rPr lang="en-US" sz="2400" dirty="0" smtClean="0"/>
              <a:t> </a:t>
            </a:r>
            <a:r>
              <a:rPr lang="en-US" sz="2400" dirty="0" smtClean="0"/>
              <a:t>the community are good resources for existing data and collecting data.</a:t>
            </a:r>
          </a:p>
          <a:p>
            <a:endParaRPr lang="en-US" sz="2400" dirty="0"/>
          </a:p>
          <a:p>
            <a:r>
              <a:rPr lang="en-US" sz="2400" dirty="0" smtClean="0"/>
              <a:t>We need to invest more in social science and overcome our organizational obstacles </a:t>
            </a:r>
            <a:r>
              <a:rPr lang="en-US" sz="2400" dirty="0" smtClean="0"/>
              <a:t>to </a:t>
            </a:r>
            <a:r>
              <a:rPr lang="en-US" sz="2400" dirty="0" smtClean="0"/>
              <a:t>using it.</a:t>
            </a:r>
          </a:p>
          <a:p>
            <a:endParaRPr lang="en-US" dirty="0"/>
          </a:p>
          <a:p>
            <a:r>
              <a:rPr lang="en-US" dirty="0" smtClean="0"/>
              <a:t>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14010"/>
            <a:ext cx="4925590" cy="5257800"/>
          </a:xfrm>
          <a:prstGeom prst="rect">
            <a:avLst/>
          </a:prstGeom>
        </p:spPr>
      </p:pic>
    </p:spTree>
    <p:extLst>
      <p:ext uri="{BB962C8B-B14F-4D97-AF65-F5344CB8AC3E}">
        <p14:creationId xmlns:p14="http://schemas.microsoft.com/office/powerpoint/2010/main" val="678661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429000" y="-2590800"/>
            <a:ext cx="18288000" cy="10287000"/>
          </a:xfrm>
          <a:prstGeom prst="rect">
            <a:avLst/>
          </a:prstGeom>
        </p:spPr>
      </p:pic>
      <p:sp>
        <p:nvSpPr>
          <p:cNvPr id="5" name="TextBox 4"/>
          <p:cNvSpPr txBox="1"/>
          <p:nvPr/>
        </p:nvSpPr>
        <p:spPr>
          <a:xfrm>
            <a:off x="2590800" y="5334000"/>
            <a:ext cx="4114800" cy="707886"/>
          </a:xfrm>
          <a:prstGeom prst="rect">
            <a:avLst/>
          </a:prstGeom>
          <a:noFill/>
        </p:spPr>
        <p:txBody>
          <a:bodyPr wrap="square" rtlCol="0">
            <a:spAutoFit/>
          </a:bodyPr>
          <a:lstStyle/>
          <a:p>
            <a:r>
              <a:rPr lang="en-US" sz="2000" dirty="0" smtClean="0">
                <a:solidFill>
                  <a:srgbClr val="FF0000"/>
                </a:solidFill>
              </a:rPr>
              <a:t>https://naaee.org/sites/default/files/toolsofengagement.pdf</a:t>
            </a:r>
            <a:endParaRPr lang="en-US" sz="2000" dirty="0">
              <a:solidFill>
                <a:srgbClr val="FF0000"/>
              </a:solidFill>
            </a:endParaRPr>
          </a:p>
        </p:txBody>
      </p:sp>
    </p:spTree>
    <p:extLst>
      <p:ext uri="{BB962C8B-B14F-4D97-AF65-F5344CB8AC3E}">
        <p14:creationId xmlns:p14="http://schemas.microsoft.com/office/powerpoint/2010/main" val="3104382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468879" y="1143000"/>
            <a:ext cx="7354824" cy="460552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167383" y="0"/>
            <a:ext cx="5007864" cy="37520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650991" y="3371086"/>
            <a:ext cx="5785104" cy="348691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264664" y="466344"/>
            <a:ext cx="7662672" cy="571195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CE6F1"/>
          </a:solidFill>
        </p:spPr>
        <p:txBody>
          <a:bodyPr wrap="square" lIns="0" tIns="0" rIns="0" bIns="0" rtlCol="0"/>
          <a:lstStyle/>
          <a:p>
            <a:endParaRPr/>
          </a:p>
        </p:txBody>
      </p:sp>
      <p:sp>
        <p:nvSpPr>
          <p:cNvPr id="3" name="object 3"/>
          <p:cNvSpPr/>
          <p:nvPr/>
        </p:nvSpPr>
        <p:spPr>
          <a:xfrm>
            <a:off x="2660904" y="347472"/>
            <a:ext cx="7290816" cy="4937759"/>
          </a:xfrm>
          <a:prstGeom prst="rect">
            <a:avLst/>
          </a:prstGeom>
          <a:blipFill>
            <a:blip r:embed="rId3" cstate="print"/>
            <a:stretch>
              <a:fillRect/>
            </a:stretch>
          </a:blipFill>
        </p:spPr>
        <p:txBody>
          <a:bodyPr wrap="square" lIns="0" tIns="0" rIns="0" bIns="0" rtlCol="0"/>
          <a:lstStyle/>
          <a:p>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CE6F1"/>
          </a:solidFill>
        </p:spPr>
        <p:txBody>
          <a:bodyPr wrap="square" lIns="0" tIns="0" rIns="0" bIns="0" rtlCol="0"/>
          <a:lstStyle/>
          <a:p>
            <a:endParaRPr/>
          </a:p>
        </p:txBody>
      </p:sp>
      <p:sp>
        <p:nvSpPr>
          <p:cNvPr id="3" name="object 3"/>
          <p:cNvSpPr/>
          <p:nvPr/>
        </p:nvSpPr>
        <p:spPr>
          <a:xfrm>
            <a:off x="2660904" y="347472"/>
            <a:ext cx="7257288" cy="491337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24304" y="5213400"/>
            <a:ext cx="8944610" cy="1214755"/>
          </a:xfrm>
          <a:prstGeom prst="rect">
            <a:avLst/>
          </a:prstGeom>
        </p:spPr>
        <p:txBody>
          <a:bodyPr vert="horz" wrap="square" lIns="0" tIns="211455" rIns="0" bIns="0" rtlCol="0">
            <a:spAutoFit/>
          </a:bodyPr>
          <a:lstStyle/>
          <a:p>
            <a:pPr marL="527685" indent="-515620">
              <a:lnSpc>
                <a:spcPct val="100000"/>
              </a:lnSpc>
              <a:spcBef>
                <a:spcPts val="1665"/>
              </a:spcBef>
              <a:buAutoNum type="arabicPeriod"/>
              <a:tabLst>
                <a:tab pos="527685" algn="l"/>
                <a:tab pos="528320" algn="l"/>
              </a:tabLst>
            </a:pPr>
            <a:r>
              <a:rPr sz="2600" spc="-10" dirty="0">
                <a:latin typeface="Calibri"/>
                <a:cs typeface="Calibri"/>
              </a:rPr>
              <a:t>What should </a:t>
            </a:r>
            <a:r>
              <a:rPr sz="2600" spc="-5" dirty="0">
                <a:latin typeface="Calibri"/>
                <a:cs typeface="Calibri"/>
              </a:rPr>
              <a:t>our </a:t>
            </a:r>
            <a:r>
              <a:rPr sz="2600" spc="-10" dirty="0">
                <a:latin typeface="Calibri"/>
                <a:cs typeface="Calibri"/>
              </a:rPr>
              <a:t>social </a:t>
            </a:r>
            <a:r>
              <a:rPr sz="2600" spc="-5" dirty="0">
                <a:latin typeface="Calibri"/>
                <a:cs typeface="Calibri"/>
              </a:rPr>
              <a:t>objectives/desired </a:t>
            </a:r>
            <a:r>
              <a:rPr sz="2600" spc="-10" dirty="0">
                <a:latin typeface="Calibri"/>
                <a:cs typeface="Calibri"/>
              </a:rPr>
              <a:t>social </a:t>
            </a:r>
            <a:r>
              <a:rPr sz="2600" spc="-15" dirty="0">
                <a:latin typeface="Calibri"/>
                <a:cs typeface="Calibri"/>
              </a:rPr>
              <a:t>outcomes</a:t>
            </a:r>
            <a:r>
              <a:rPr sz="2600" spc="70" dirty="0">
                <a:latin typeface="Calibri"/>
                <a:cs typeface="Calibri"/>
              </a:rPr>
              <a:t> </a:t>
            </a:r>
            <a:r>
              <a:rPr sz="2600" spc="-5" dirty="0">
                <a:latin typeface="Calibri"/>
                <a:cs typeface="Calibri"/>
              </a:rPr>
              <a:t>be?</a:t>
            </a:r>
            <a:endParaRPr sz="2600">
              <a:latin typeface="Calibri"/>
              <a:cs typeface="Calibri"/>
            </a:endParaRPr>
          </a:p>
          <a:p>
            <a:pPr marL="527685" indent="-515620">
              <a:lnSpc>
                <a:spcPct val="100000"/>
              </a:lnSpc>
              <a:spcBef>
                <a:spcPts val="1560"/>
              </a:spcBef>
              <a:buAutoNum type="arabicPeriod"/>
              <a:tabLst>
                <a:tab pos="527685" algn="l"/>
                <a:tab pos="528320" algn="l"/>
              </a:tabLst>
            </a:pPr>
            <a:r>
              <a:rPr sz="2600" spc="-10" dirty="0">
                <a:latin typeface="Calibri"/>
                <a:cs typeface="Calibri"/>
              </a:rPr>
              <a:t>How do </a:t>
            </a:r>
            <a:r>
              <a:rPr sz="2600" spc="-20" dirty="0">
                <a:latin typeface="Calibri"/>
                <a:cs typeface="Calibri"/>
              </a:rPr>
              <a:t>we </a:t>
            </a:r>
            <a:r>
              <a:rPr sz="2600" spc="-10" dirty="0">
                <a:latin typeface="Calibri"/>
                <a:cs typeface="Calibri"/>
              </a:rPr>
              <a:t>determine </a:t>
            </a:r>
            <a:r>
              <a:rPr sz="2600" spc="-5" dirty="0">
                <a:latin typeface="Calibri"/>
                <a:cs typeface="Calibri"/>
              </a:rPr>
              <a:t>impacts </a:t>
            </a:r>
            <a:r>
              <a:rPr sz="2600" spc="-10" dirty="0">
                <a:latin typeface="Calibri"/>
                <a:cs typeface="Calibri"/>
              </a:rPr>
              <a:t>of </a:t>
            </a:r>
            <a:r>
              <a:rPr sz="2600" spc="-5" dirty="0">
                <a:latin typeface="Calibri"/>
                <a:cs typeface="Calibri"/>
              </a:rPr>
              <a:t>our</a:t>
            </a:r>
            <a:r>
              <a:rPr sz="2600" spc="140" dirty="0">
                <a:latin typeface="Calibri"/>
                <a:cs typeface="Calibri"/>
              </a:rPr>
              <a:t> </a:t>
            </a:r>
            <a:r>
              <a:rPr sz="2600" spc="-15" dirty="0">
                <a:latin typeface="Calibri"/>
                <a:cs typeface="Calibri"/>
              </a:rPr>
              <a:t>strategies/activities?</a:t>
            </a:r>
            <a:endParaRPr sz="2600">
              <a:latin typeface="Calibri"/>
              <a:cs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1586</TotalTime>
  <Words>1803</Words>
  <Application>Microsoft Office PowerPoint</Application>
  <PresentationFormat>Widescreen</PresentationFormat>
  <Paragraphs>238</Paragraphs>
  <Slides>45</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Britannic Bold</vt:lpstr>
      <vt:lpstr>Calibri</vt:lpstr>
      <vt:lpstr>Calibri Light</vt:lpstr>
      <vt:lpstr>Cambria</vt:lpstr>
      <vt:lpstr>Century Gothic</vt:lpstr>
      <vt:lpstr>Times New Roman</vt:lpstr>
      <vt:lpstr>Verdana</vt:lpstr>
      <vt:lpstr>Office Theme</vt:lpstr>
      <vt:lpstr>2_Office Theme</vt:lpstr>
      <vt:lpstr>Social Science in Action: Informing Conservation  Genevieve LaRouche U.S. Fish and Wildlife Service Field Supervisor Chesapeake Bay Field Office</vt:lpstr>
      <vt:lpstr>What Do Elephants and Butterflies  Have in Common?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Approach to Conservation</vt:lpstr>
      <vt:lpstr>Common Approach to Conservation</vt:lpstr>
      <vt:lpstr>Common Approach to Conservation</vt:lpstr>
      <vt:lpstr>HD and Planning Monarch Conservation</vt:lpstr>
      <vt:lpstr>Accountability &amp; Transparency</vt:lpstr>
      <vt:lpstr>Where is HD?</vt:lpstr>
      <vt:lpstr>Adaptive Management</vt:lpstr>
      <vt:lpstr>Open Standards for the Practice of Conservation</vt:lpstr>
      <vt:lpstr>Open Standards for the Practice of Conservation</vt:lpstr>
      <vt:lpstr>What’s the Scope?</vt:lpstr>
      <vt:lpstr>USFWS Monarch Planning Workshop</vt:lpstr>
      <vt:lpstr>Monarch Conceptual Model</vt:lpstr>
      <vt:lpstr>?</vt:lpstr>
      <vt:lpstr>Results Chain: Theory of Change</vt:lpstr>
      <vt:lpstr>Monarch Results Chain</vt:lpstr>
      <vt:lpstr>PowerPoint Presentation</vt:lpstr>
      <vt:lpstr>PowerPoint Presentation</vt:lpstr>
      <vt:lpstr>PowerPoint Presentation</vt:lpstr>
      <vt:lpstr>PowerPoint Presentation</vt:lpstr>
      <vt:lpstr>PowerPoint Presentation</vt:lpstr>
      <vt:lpstr>Beneficial Gardening Practices  Results Chain</vt:lpstr>
      <vt:lpstr>What do elephants and butterflies have in common? It’s complex!</vt:lpstr>
      <vt:lpstr>PowerPoint Presentation</vt:lpstr>
      <vt:lpstr>PowerPoint Presentation</vt:lpstr>
      <vt:lpstr>PowerPoint Presentation</vt:lpstr>
      <vt:lpstr>Baltimore Rivers to Harbor Urban Refuge Partnership</vt:lpstr>
      <vt:lpstr>Masonville Cove and its Neighborhoods </vt:lpstr>
      <vt:lpstr>PowerPoint Presentation</vt:lpstr>
      <vt:lpstr>PowerPoint Presentation</vt:lpstr>
      <vt:lpstr>PowerPoint Presentation</vt:lpstr>
      <vt:lpstr>PowerPoint Presentation</vt:lpstr>
      <vt:lpstr>PowerPoint Presentation</vt:lpstr>
      <vt:lpstr>Findings from Curtis Bay and Brooklyn Reports</vt:lpstr>
      <vt:lpstr>How Results are used by Masonville Cove Partnership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Situation: A Socio-Ecological Approach to Issue Framing</dc:title>
  <dc:creator>Browne-Nunez, Christine M</dc:creator>
  <cp:lastModifiedBy>LaRouche, Genevieve</cp:lastModifiedBy>
  <cp:revision>43</cp:revision>
  <dcterms:created xsi:type="dcterms:W3CDTF">2020-04-30T17:18:46Z</dcterms:created>
  <dcterms:modified xsi:type="dcterms:W3CDTF">2020-05-05T20:19:33Z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2020-02-28T00:00:00Z</vt:filetime>
  </property>
  <property fmtid="{D5CDD505-2E9C-101B-9397-08002B2CF9AE}" pid="3" name="Creator">
    <vt:lpwstr>Microsoft® PowerPoint® 2016</vt:lpwstr>
  </property>
  <property fmtid="{D5CDD505-2E9C-101B-9397-08002B2CF9AE}" pid="4" name="LastSaved">
    <vt:filetime>2020-04-30T00:00:00Z</vt:filetime>
  </property>
</Properties>
</file>