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43"/>
  </p:notesMasterIdLst>
  <p:sldIdLst>
    <p:sldId id="256" r:id="rId3"/>
    <p:sldId id="418" r:id="rId4"/>
    <p:sldId id="403" r:id="rId5"/>
    <p:sldId id="347" r:id="rId6"/>
    <p:sldId id="402" r:id="rId7"/>
    <p:sldId id="381" r:id="rId8"/>
    <p:sldId id="396" r:id="rId9"/>
    <p:sldId id="397" r:id="rId10"/>
    <p:sldId id="398" r:id="rId11"/>
    <p:sldId id="399" r:id="rId12"/>
    <p:sldId id="410" r:id="rId13"/>
    <p:sldId id="415" r:id="rId14"/>
    <p:sldId id="346" r:id="rId15"/>
    <p:sldId id="401" r:id="rId16"/>
    <p:sldId id="411" r:id="rId17"/>
    <p:sldId id="383" r:id="rId18"/>
    <p:sldId id="384" r:id="rId19"/>
    <p:sldId id="385" r:id="rId20"/>
    <p:sldId id="386" r:id="rId21"/>
    <p:sldId id="387" r:id="rId22"/>
    <p:sldId id="388" r:id="rId23"/>
    <p:sldId id="389" r:id="rId24"/>
    <p:sldId id="390" r:id="rId25"/>
    <p:sldId id="405" r:id="rId26"/>
    <p:sldId id="412" r:id="rId27"/>
    <p:sldId id="406" r:id="rId28"/>
    <p:sldId id="407" r:id="rId29"/>
    <p:sldId id="413" r:id="rId30"/>
    <p:sldId id="395" r:id="rId31"/>
    <p:sldId id="370" r:id="rId32"/>
    <p:sldId id="345" r:id="rId33"/>
    <p:sldId id="371" r:id="rId34"/>
    <p:sldId id="364" r:id="rId35"/>
    <p:sldId id="414" r:id="rId36"/>
    <p:sldId id="409" r:id="rId37"/>
    <p:sldId id="408" r:id="rId38"/>
    <p:sldId id="417" r:id="rId39"/>
    <p:sldId id="416" r:id="rId40"/>
    <p:sldId id="373" r:id="rId41"/>
    <p:sldId id="400" r:id="rId4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>
      <p:cViewPr varScale="1">
        <p:scale>
          <a:sx n="110" d="100"/>
          <a:sy n="110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204.47.238.13\User\rbatiuk\Water%20Quality\Cap%20Load%20Allocations\Progress%20Scenarios\2012%20Progress%20Scenario\031313ReducingPollution%20revised%2004182013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204.47.238.13\User\rbatiuk\Water%20Quality\Cap%20Load%20Allocations\Progress%20Scenarios\2012%20Progress%20Scenario\031313ReducingPollution%20revised%2004182013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204.47.238.13\User\rbatiuk\Water%20Quality\Cap%20Load%20Allocations\Progress%20Scenarios\2012%20Progress%20Scenario\031313ReducingPollution%20revised%2004182013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204.47.238.13\User\rbatiuk\Water%20Quality\Cap%20Load%20Allocations\Progress%20Scenarios\2012%20Progress%20Scenario\031313ReducingPollution%20revised%200418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Nitrogen</a:t>
            </a:r>
          </a:p>
        </c:rich>
      </c:tx>
      <c:layout>
        <c:manualLayout>
          <c:xMode val="edge"/>
          <c:yMode val="edge"/>
          <c:x val="0.37743197120123012"/>
          <c:y val="0.1315532294368249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840466926070038"/>
          <c:y val="0.21068279784112823"/>
          <c:w val="0.68482490272373586"/>
          <c:h val="0.557864309776505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'charts for exec sum'!$B$7:$D$7</c:f>
              <c:numCache>
                <c:formatCode>General</c:formatCode>
                <c:ptCount val="3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</c:numCache>
            </c:numRef>
          </c:cat>
          <c:val>
            <c:numRef>
              <c:f>'charts for exec sum'!$B$8:$D$8</c:f>
              <c:numCache>
                <c:formatCode>0.00</c:formatCode>
                <c:ptCount val="3"/>
                <c:pt idx="0">
                  <c:v>369.78233914984065</c:v>
                </c:pt>
                <c:pt idx="1">
                  <c:v>282.66419793723253</c:v>
                </c:pt>
                <c:pt idx="2">
                  <c:v>264.13748908929318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4972128"/>
        <c:axId val="244972520"/>
      </c:barChart>
      <c:catAx>
        <c:axId val="244972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449725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4972520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44972128"/>
        <c:crosses val="autoZero"/>
        <c:crossBetween val="between"/>
        <c:majorUnit val="5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5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Phosphorus</a:t>
            </a:r>
          </a:p>
        </c:rich>
      </c:tx>
      <c:layout>
        <c:manualLayout>
          <c:xMode val="edge"/>
          <c:yMode val="edge"/>
          <c:x val="0.34782648790523163"/>
          <c:y val="0.13412228796844181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671957355401944"/>
          <c:y val="0.21597633136094802"/>
          <c:w val="0.69170093970197422"/>
          <c:h val="0.5562130177514792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'charts for exec sum'!$B$7:$D$7</c:f>
              <c:numCache>
                <c:formatCode>General</c:formatCode>
                <c:ptCount val="3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</c:numCache>
            </c:numRef>
          </c:cat>
          <c:val>
            <c:numRef>
              <c:f>'charts for exec sum'!$B$9:$D$9</c:f>
              <c:numCache>
                <c:formatCode>0.00</c:formatCode>
                <c:ptCount val="3"/>
                <c:pt idx="0">
                  <c:v>25.620649625555281</c:v>
                </c:pt>
                <c:pt idx="1">
                  <c:v>19.228893322576841</c:v>
                </c:pt>
                <c:pt idx="2">
                  <c:v>17.971754113869952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4973304"/>
        <c:axId val="159003976"/>
      </c:barChart>
      <c:catAx>
        <c:axId val="244973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59003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9003976"/>
        <c:scaling>
          <c:orientation val="minMax"/>
          <c:max val="26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44973304"/>
        <c:crosses val="autoZero"/>
        <c:crossBetween val="between"/>
        <c:majorUnit val="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5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Sediment</a:t>
            </a:r>
          </a:p>
        </c:rich>
      </c:tx>
      <c:layout>
        <c:manualLayout>
          <c:xMode val="edge"/>
          <c:yMode val="edge"/>
          <c:x val="0.36758987695345796"/>
          <c:y val="0.1272187964456259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8972368631825576"/>
          <c:y val="0.21301775147929153"/>
          <c:w val="0.62450713413092529"/>
          <c:h val="0.5562130177514792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'charts for exec sum'!$B$7:$D$7</c:f>
              <c:numCache>
                <c:formatCode>General</c:formatCode>
                <c:ptCount val="3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</c:numCache>
            </c:numRef>
          </c:cat>
          <c:val>
            <c:numRef>
              <c:f>'charts for exec sum'!$B$10:$D$10</c:f>
              <c:numCache>
                <c:formatCode>#,##0</c:formatCode>
                <c:ptCount val="3"/>
                <c:pt idx="0">
                  <c:v>10798.384164838317</c:v>
                </c:pt>
                <c:pt idx="1">
                  <c:v>8675.2517983933303</c:v>
                </c:pt>
                <c:pt idx="2">
                  <c:v>8244.2520307769792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004760"/>
        <c:axId val="159005152"/>
      </c:barChart>
      <c:catAx>
        <c:axId val="159004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590051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9005152"/>
        <c:scaling>
          <c:orientation val="minMax"/>
          <c:max val="11000"/>
          <c:min val="0"/>
        </c:scaling>
        <c:delete val="0"/>
        <c:axPos val="l"/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59004760"/>
        <c:crosses val="autoZero"/>
        <c:crossBetween val="between"/>
        <c:majorUnit val="1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5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Simulated</a:t>
            </a:r>
            <a:r>
              <a:rPr lang="en-US" baseline="0"/>
              <a:t> </a:t>
            </a:r>
            <a:r>
              <a:rPr lang="en-US"/>
              <a:t>Nitrogen</a:t>
            </a:r>
            <a:r>
              <a:rPr lang="en-US" baseline="0"/>
              <a:t> </a:t>
            </a:r>
            <a:r>
              <a:rPr lang="en-US"/>
              <a:t>Loads Delivered to the Bay by Jurisdiction*</a:t>
            </a:r>
            <a:r>
              <a:rPr lang="en-US" baseline="0"/>
              <a:t> (</a:t>
            </a:r>
            <a:r>
              <a:rPr lang="en-US"/>
              <a:t>millio</a:t>
            </a:r>
            <a:r>
              <a:rPr lang="en-US" baseline="0"/>
              <a:t>n p</a:t>
            </a:r>
            <a:r>
              <a:rPr lang="en-US"/>
              <a:t>ounds/year)</a:t>
            </a:r>
          </a:p>
        </c:rich>
      </c:tx>
      <c:layout>
        <c:manualLayout>
          <c:xMode val="edge"/>
          <c:yMode val="edge"/>
          <c:x val="0.14120977404998289"/>
          <c:y val="3.714020427112377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8524893489969046E-2"/>
          <c:y val="6.0566573400740564E-2"/>
          <c:w val="0.53003753339606918"/>
          <c:h val="0.683865505669730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Nitrogen!$A$9</c:f>
              <c:strCache>
                <c:ptCount val="1"/>
                <c:pt idx="0">
                  <c:v>New York </c:v>
                </c:pt>
              </c:strCache>
            </c:strRef>
          </c:tx>
          <c:invertIfNegative val="0"/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Nitrogen!$B$9:$F$9</c:f>
              <c:numCache>
                <c:formatCode>0.00</c:formatCode>
                <c:ptCount val="5"/>
                <c:pt idx="0">
                  <c:v>13.914007142493498</c:v>
                </c:pt>
                <c:pt idx="1">
                  <c:v>10.719411195127099</c:v>
                </c:pt>
                <c:pt idx="2">
                  <c:v>11.105991083843401</c:v>
                </c:pt>
                <c:pt idx="3" formatCode="#,##0.00">
                  <c:v>9.597764478050836</c:v>
                </c:pt>
                <c:pt idx="4">
                  <c:v>8.8500000000000032</c:v>
                </c:pt>
              </c:numCache>
            </c:numRef>
          </c:val>
        </c:ser>
        <c:ser>
          <c:idx val="1"/>
          <c:order val="1"/>
          <c:tx>
            <c:strRef>
              <c:f>Nitrogen!$A$10</c:f>
              <c:strCache>
                <c:ptCount val="1"/>
                <c:pt idx="0">
                  <c:v>Pennsylvania </c:v>
                </c:pt>
              </c:strCache>
            </c:strRef>
          </c:tx>
          <c:invertIfNegative val="0"/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Nitrogen!$B$10:$F$10</c:f>
              <c:numCache>
                <c:formatCode>0.00</c:formatCode>
                <c:ptCount val="5"/>
                <c:pt idx="0">
                  <c:v>124.27709270300301</c:v>
                </c:pt>
                <c:pt idx="1">
                  <c:v>116.63560861272695</c:v>
                </c:pt>
                <c:pt idx="2">
                  <c:v>111.36323394719302</c:v>
                </c:pt>
                <c:pt idx="3" formatCode="#,##0.00">
                  <c:v>93.953428604485239</c:v>
                </c:pt>
                <c:pt idx="4">
                  <c:v>78.831975265657405</c:v>
                </c:pt>
              </c:numCache>
            </c:numRef>
          </c:val>
        </c:ser>
        <c:ser>
          <c:idx val="2"/>
          <c:order val="2"/>
          <c:tx>
            <c:strRef>
              <c:f>Nitrogen!$A$11</c:f>
              <c:strCache>
                <c:ptCount val="1"/>
                <c:pt idx="0">
                  <c:v>Maryland </c:v>
                </c:pt>
              </c:strCache>
            </c:strRef>
          </c:tx>
          <c:invertIfNegative val="0"/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Nitrogen!$B$11:$F$11</c:f>
              <c:numCache>
                <c:formatCode>0.00</c:formatCode>
                <c:ptCount val="5"/>
                <c:pt idx="0">
                  <c:v>76.560804185401381</c:v>
                </c:pt>
                <c:pt idx="1">
                  <c:v>51.947956549510494</c:v>
                </c:pt>
                <c:pt idx="2">
                  <c:v>49.961713723243292</c:v>
                </c:pt>
                <c:pt idx="3" formatCode="#,##0.00">
                  <c:v>45.479673529119722</c:v>
                </c:pt>
                <c:pt idx="4">
                  <c:v>41.167484848859203</c:v>
                </c:pt>
              </c:numCache>
            </c:numRef>
          </c:val>
        </c:ser>
        <c:ser>
          <c:idx val="3"/>
          <c:order val="3"/>
          <c:tx>
            <c:strRef>
              <c:f>Nitrogen!$A$12</c:f>
              <c:strCache>
                <c:ptCount val="1"/>
                <c:pt idx="0">
                  <c:v>Virginia </c:v>
                </c:pt>
              </c:strCache>
            </c:strRef>
          </c:tx>
          <c:invertIfNegative val="0"/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Nitrogen!$B$12:$F$12</c:f>
              <c:numCache>
                <c:formatCode>0.00</c:formatCode>
                <c:ptCount val="5"/>
                <c:pt idx="0">
                  <c:v>85.028256105094371</c:v>
                </c:pt>
                <c:pt idx="1">
                  <c:v>68.127539644068193</c:v>
                </c:pt>
                <c:pt idx="2">
                  <c:v>61.249635396558929</c:v>
                </c:pt>
                <c:pt idx="3" formatCode="#,##0.00">
                  <c:v>58.726614004481362</c:v>
                </c:pt>
                <c:pt idx="4">
                  <c:v>52.459330244756813</c:v>
                </c:pt>
              </c:numCache>
            </c:numRef>
          </c:val>
        </c:ser>
        <c:ser>
          <c:idx val="4"/>
          <c:order val="4"/>
          <c:tx>
            <c:strRef>
              <c:f>Nitrogen!$A$13</c:f>
              <c:strCache>
                <c:ptCount val="1"/>
                <c:pt idx="0">
                  <c:v>West Virginia </c:v>
                </c:pt>
              </c:strCache>
            </c:strRef>
          </c:tx>
          <c:invertIfNegative val="0"/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Nitrogen!$B$13:$F$13</c:f>
              <c:numCache>
                <c:formatCode>0.00</c:formatCode>
                <c:ptCount val="5"/>
                <c:pt idx="0">
                  <c:v>6.3672077624418701</c:v>
                </c:pt>
                <c:pt idx="1">
                  <c:v>5.4650482536451399</c:v>
                </c:pt>
                <c:pt idx="2">
                  <c:v>5.2168388941981814</c:v>
                </c:pt>
                <c:pt idx="3" formatCode="#,##0.00">
                  <c:v>5.1852952341955385</c:v>
                </c:pt>
                <c:pt idx="4">
                  <c:v>4.9987932212291417</c:v>
                </c:pt>
              </c:numCache>
            </c:numRef>
          </c:val>
        </c:ser>
        <c:ser>
          <c:idx val="5"/>
          <c:order val="5"/>
          <c:tx>
            <c:strRef>
              <c:f>Nitrogen!$A$14</c:f>
              <c:strCache>
                <c:ptCount val="1"/>
                <c:pt idx="0">
                  <c:v>Delaware </c:v>
                </c:pt>
              </c:strCache>
            </c:strRef>
          </c:tx>
          <c:invertIfNegative val="0"/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Nitrogen!$B$14:$F$14</c:f>
              <c:numCache>
                <c:formatCode>0.00</c:formatCode>
                <c:ptCount val="5"/>
                <c:pt idx="0">
                  <c:v>5.2668704874129997</c:v>
                </c:pt>
                <c:pt idx="1">
                  <c:v>4.4742525433531917</c:v>
                </c:pt>
                <c:pt idx="2">
                  <c:v>4.2110751110161804</c:v>
                </c:pt>
                <c:pt idx="3" formatCode="#,##0.00">
                  <c:v>3.8243309892640061</c:v>
                </c:pt>
                <c:pt idx="4">
                  <c:v>3.3910499532045484</c:v>
                </c:pt>
              </c:numCache>
            </c:numRef>
          </c:val>
        </c:ser>
        <c:ser>
          <c:idx val="6"/>
          <c:order val="6"/>
          <c:tx>
            <c:strRef>
              <c:f>Nitrogen!$A$15</c:f>
              <c:strCache>
                <c:ptCount val="1"/>
                <c:pt idx="0">
                  <c:v>District of Columbia </c:v>
                </c:pt>
              </c:strCache>
            </c:strRef>
          </c:tx>
          <c:invertIfNegative val="0"/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Nitrogen!$B$15:$F$15</c:f>
              <c:numCache>
                <c:formatCode>0.00</c:formatCode>
                <c:ptCount val="5"/>
                <c:pt idx="0">
                  <c:v>6.1709086718156181</c:v>
                </c:pt>
                <c:pt idx="1">
                  <c:v>2.8770798309533197</c:v>
                </c:pt>
                <c:pt idx="2">
                  <c:v>1.7779726488681098</c:v>
                </c:pt>
                <c:pt idx="3" formatCode="#,##0.00">
                  <c:v>2.5747181537742208</c:v>
                </c:pt>
                <c:pt idx="4">
                  <c:v>2.373143702321491</c:v>
                </c:pt>
              </c:numCache>
            </c:numRef>
          </c:val>
        </c:ser>
        <c:ser>
          <c:idx val="7"/>
          <c:order val="7"/>
          <c:tx>
            <c:strRef>
              <c:f>Nitrogen!$A$16</c:f>
              <c:strCache>
                <c:ptCount val="1"/>
                <c:pt idx="0">
                  <c:v>EPA: Atmospheric Deposition to Watershed (to be reduced under Clean Air Act)</c:v>
                </c:pt>
              </c:strCache>
            </c:strRef>
          </c:tx>
          <c:invertIfNegative val="0"/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Nitrogen!$B$16:$F$16</c:f>
              <c:numCache>
                <c:formatCode>0.00</c:formatCode>
                <c:ptCount val="5"/>
                <c:pt idx="0">
                  <c:v>26.117192092178001</c:v>
                </c:pt>
                <c:pt idx="1">
                  <c:v>3.0473013078480409</c:v>
                </c:pt>
                <c:pt idx="2">
                  <c:v>2.1781089666769802</c:v>
                </c:pt>
                <c:pt idx="3" formatCode="#,##0.00">
                  <c:v>1.2189205231392162</c:v>
                </c:pt>
                <c:pt idx="4">
                  <c:v>0</c:v>
                </c:pt>
              </c:numCache>
            </c:numRef>
          </c:val>
        </c:ser>
        <c:ser>
          <c:idx val="8"/>
          <c:order val="8"/>
          <c:tx>
            <c:strRef>
              <c:f>Nitrogen!$A$17</c:f>
              <c:strCache>
                <c:ptCount val="1"/>
                <c:pt idx="0">
                  <c:v>EPA: Atmospheric Deposition to Tidal Water (to be reduced to 15.2 million lbs/yr under Clean Air Act)</c:v>
                </c:pt>
              </c:strCache>
            </c:strRef>
          </c:tx>
          <c:invertIfNegative val="0"/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Nitrogen!$B$17:$F$17</c:f>
              <c:numCache>
                <c:formatCode>0.00</c:formatCode>
                <c:ptCount val="5"/>
                <c:pt idx="0">
                  <c:v>26.08</c:v>
                </c:pt>
                <c:pt idx="1">
                  <c:v>19.37</c:v>
                </c:pt>
                <c:pt idx="2">
                  <c:v>17.072919317695103</c:v>
                </c:pt>
                <c:pt idx="3" formatCode="#,##0.00">
                  <c:v>16.867999999999999</c:v>
                </c:pt>
                <c:pt idx="4">
                  <c:v>15.2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2203000"/>
        <c:axId val="202203392"/>
      </c:barChart>
      <c:catAx>
        <c:axId val="202203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02203392"/>
        <c:crosses val="autoZero"/>
        <c:auto val="1"/>
        <c:lblAlgn val="ctr"/>
        <c:lblOffset val="100"/>
        <c:noMultiLvlLbl val="0"/>
      </c:catAx>
      <c:valAx>
        <c:axId val="202203392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02203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158846345576079"/>
          <c:y val="0.13362068965517238"/>
          <c:w val="0.37768270023935069"/>
          <c:h val="0.756465517241383"/>
        </c:manualLayout>
      </c:layout>
      <c:overlay val="0"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0.12464</cdr:x>
      <cdr:y>0.48748</cdr:y>
    </cdr:from>
    <cdr:to>
      <cdr:x>0.8213</cdr:x>
      <cdr:y>0.48748</cdr:y>
    </cdr:to>
    <cdr:sp macro="" textlink="">
      <cdr:nvSpPr>
        <cdr:cNvPr id="53249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300360" y="1538324"/>
          <a:ext cx="1681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0.12543</cdr:x>
      <cdr:y>0.44446</cdr:y>
    </cdr:from>
    <cdr:to>
      <cdr:x>0.82065</cdr:x>
      <cdr:y>0.44446</cdr:y>
    </cdr:to>
    <cdr:sp macro="" textlink="">
      <cdr:nvSpPr>
        <cdr:cNvPr id="53250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302275" y="1404117"/>
          <a:ext cx="1677672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prstDash val="sysDot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0.02003</cdr:x>
      <cdr:y>0.00535</cdr:y>
    </cdr:from>
    <cdr:to>
      <cdr:x>0.96959</cdr:x>
      <cdr:y>0.1485</cdr:y>
    </cdr:to>
    <cdr:sp macro="" textlink="">
      <cdr:nvSpPr>
        <cdr:cNvPr id="5427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7150" y="17224"/>
          <a:ext cx="2676525" cy="4655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27432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00" b="1" i="0" u="none" strike="noStrike" baseline="0">
              <a:solidFill>
                <a:srgbClr val="000000"/>
              </a:solidFill>
              <a:latin typeface="Arial"/>
              <a:cs typeface="Arial"/>
            </a:rPr>
            <a:t>Simulated Pollution Loads Delivered </a:t>
          </a:r>
        </a:p>
        <a:p xmlns:a="http://schemas.openxmlformats.org/drawingml/2006/main">
          <a:pPr algn="ctr" rtl="0">
            <a:defRPr sz="1000"/>
          </a:pPr>
          <a:r>
            <a:rPr lang="en-US" sz="800" b="1" i="0" u="none" strike="noStrike" baseline="0">
              <a:solidFill>
                <a:srgbClr val="000000"/>
              </a:solidFill>
              <a:latin typeface="Arial"/>
              <a:cs typeface="Arial"/>
            </a:rPr>
            <a:t>to the Bay (million pounds/year)</a:t>
          </a:r>
        </a:p>
      </cdr:txBody>
    </cdr:sp>
  </cdr:relSizeAnchor>
  <cdr:relSizeAnchor xmlns:cdr="http://schemas.openxmlformats.org/drawingml/2006/chartDrawing">
    <cdr:from>
      <cdr:x>0.10297</cdr:x>
      <cdr:y>0.46778</cdr:y>
    </cdr:from>
    <cdr:to>
      <cdr:x>0.83403</cdr:x>
      <cdr:y>0.46778</cdr:y>
    </cdr:to>
    <cdr:sp macro="" textlink="">
      <cdr:nvSpPr>
        <cdr:cNvPr id="54276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303237" y="1493498"/>
          <a:ext cx="2045531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0.09785</cdr:x>
      <cdr:y>0.42675</cdr:y>
    </cdr:from>
    <cdr:to>
      <cdr:x>0.82892</cdr:x>
      <cdr:y>0.42675</cdr:y>
    </cdr:to>
    <cdr:sp macro="" textlink="">
      <cdr:nvSpPr>
        <cdr:cNvPr id="54277" name="Line 5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288125" y="1366105"/>
          <a:ext cx="2045531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prstDash val="sysDot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0.17902</cdr:x>
      <cdr:y>0.39813</cdr:y>
    </cdr:from>
    <cdr:to>
      <cdr:x>0.80133</cdr:x>
      <cdr:y>0.39813</cdr:y>
    </cdr:to>
    <cdr:sp macro="" textlink="">
      <cdr:nvSpPr>
        <cdr:cNvPr id="55298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88501" y="1255939"/>
          <a:ext cx="1911912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0.18255</cdr:x>
      <cdr:y>0.37252</cdr:y>
    </cdr:from>
    <cdr:to>
      <cdr:x>0.80318</cdr:x>
      <cdr:y>0.37252</cdr:y>
    </cdr:to>
    <cdr:sp macro="" textlink="">
      <cdr:nvSpPr>
        <cdr:cNvPr id="55299" name="Line 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98748" y="1174953"/>
          <a:ext cx="1906679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prstDash val="sysDot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0.00049</cdr:x>
      <cdr:y>0.90981</cdr:y>
    </cdr:from>
    <cdr:to>
      <cdr:x>1</cdr:x>
      <cdr:y>0.99465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048000"/>
          <a:ext cx="5248275" cy="3614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800" b="0" i="0" u="none" strike="noStrike" baseline="0">
              <a:solidFill>
                <a:sysClr val="windowText" lastClr="000000"/>
              </a:solidFill>
              <a:latin typeface="Calibri"/>
              <a:cs typeface="Arial"/>
            </a:rPr>
            <a:t>*Loads simulated using 5.3.2 version of Watershed Model and wastewater discharge data reported by Bay jurisdictions..</a:t>
          </a:r>
        </a:p>
        <a:p xmlns:a="http://schemas.openxmlformats.org/drawingml/2006/main">
          <a:pPr algn="l" rtl="0">
            <a:defRPr sz="1000"/>
          </a:pPr>
          <a:endParaRPr lang="en-US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n-US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062B749-384E-4995-8245-F888AF1DE8CD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6214838-91DC-4685-8D3A-6058EC020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5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D388C1-3172-466B-8C7F-7A0364C9BADD}" type="slidenum">
              <a:rPr lang="en-US"/>
              <a:pPr/>
              <a:t>9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167" tIns="46585" rIns="93167" bIns="46585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34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8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00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77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93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76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2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6B01C-AE68-4D64-BEE6-4BE3D38DB12D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1BE0-6063-47A0-A798-41D4878116BF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6D5C-4A77-4858-AB80-FAE2A5469636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BB1C-5C3F-498E-B626-28C239ED15FA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1F24-4108-402E-A5D9-A3FD71214265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4760-68B8-4134-B528-D26B37B2B5F3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E50A-6666-401B-BB45-08DFF124CA25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54D25-C322-4486-8BE1-63008E736D46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70E8-C997-4A81-B809-EC8AD02B1A9C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FF11-91C8-471A-A158-05AD7BAF9CD2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E466-006E-4CD8-B391-21C7993B181C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6B01C-AE68-4D64-BEE6-4BE3D38DB12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651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1BE0-6063-47A0-A798-41D4878116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4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6D5C-4A77-4858-AB80-FAE2A54696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176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BB1C-5C3F-498E-B626-28C239ED15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46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1F24-4108-402E-A5D9-A3FD7121426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84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4760-68B8-4134-B528-D26B37B2B5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914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E50A-6666-401B-BB45-08DFF124CA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9565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54D25-C322-4486-8BE1-63008E736D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5829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70E8-C997-4A81-B809-EC8AD02B1A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06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FF11-91C8-471A-A158-05AD7BAF9C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38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E466-006E-4CD8-B391-21C7993B18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85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73031-3969-4AD7-BB86-57DE0858FBE1}" type="datetime1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73031-3969-4AD7-BB86-57DE0858FB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406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chart" Target="../charts/char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emf"/><Relationship Id="rId2" Type="http://schemas.openxmlformats.org/officeDocument/2006/relationships/hyperlink" Target="http://www.vims.edu/bio/sav/sav04/quads/ss009d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sapeakebay.net/about/programs/bmpverification" TargetMode="External"/><Relationship Id="rId2" Type="http://schemas.openxmlformats.org/officeDocument/2006/relationships/hyperlink" Target="http://www.chesapeakebay.net/groups/group/best_management_practices_bmp_verification_committee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0"/>
            <a:ext cx="8610600" cy="3733800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Chesapeake Bay Program Partnership’s 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 Basinwide BMP Verification Framework:</a:t>
            </a:r>
            <a:br>
              <a:rPr lang="en-US" b="1" dirty="0" smtClean="0"/>
            </a:br>
            <a:r>
              <a:rPr lang="en-US" sz="3600" b="1" dirty="0" smtClean="0">
                <a:solidFill>
                  <a:prstClr val="black"/>
                </a:solidFill>
              </a:rPr>
              <a:t>Building </a:t>
            </a:r>
            <a:r>
              <a:rPr lang="en-US" sz="3600" b="1" dirty="0">
                <a:solidFill>
                  <a:prstClr val="black"/>
                </a:solidFill>
              </a:rPr>
              <a:t>Confidence in Delivering on Pollution Reductions to Local Waters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419600"/>
            <a:ext cx="7239000" cy="99060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Delaware Partners BMP Verification Meeting</a:t>
            </a:r>
            <a:endParaRPr lang="en-US" sz="2800" b="1" dirty="0" smtClean="0"/>
          </a:p>
          <a:p>
            <a:r>
              <a:rPr lang="en-US" sz="2800" b="1" dirty="0" smtClean="0"/>
              <a:t>March 26, 2015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486400"/>
            <a:ext cx="1333674" cy="109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1816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3600" dirty="0" smtClean="0"/>
              <a:t>Daughter is a Blue Hen—Class of 2012</a:t>
            </a:r>
          </a:p>
          <a:p>
            <a:pPr>
              <a:spcAft>
                <a:spcPts val="1200"/>
              </a:spcAft>
            </a:pPr>
            <a:r>
              <a:rPr lang="en-US" sz="3600" dirty="0" smtClean="0"/>
              <a:t>Being an out-of-state parent, made a $</a:t>
            </a:r>
            <a:r>
              <a:rPr lang="en-US" sz="3600" dirty="0" err="1" smtClean="0"/>
              <a:t>ignificant</a:t>
            </a:r>
            <a:r>
              <a:rPr lang="en-US" sz="3600" dirty="0" smtClean="0"/>
              <a:t> </a:t>
            </a:r>
            <a:r>
              <a:rPr lang="en-US" sz="3600" dirty="0" smtClean="0"/>
              <a:t>four-year investment in DE’s economy</a:t>
            </a:r>
          </a:p>
          <a:p>
            <a:pPr>
              <a:spcAft>
                <a:spcPts val="1200"/>
              </a:spcAft>
            </a:pPr>
            <a:r>
              <a:rPr lang="en-US" sz="3600" dirty="0" smtClean="0"/>
              <a:t>30+ years of purchasing DE fishing licenses</a:t>
            </a:r>
          </a:p>
          <a:p>
            <a:pPr>
              <a:spcAft>
                <a:spcPts val="1200"/>
              </a:spcAft>
            </a:pPr>
            <a:r>
              <a:rPr lang="en-US" sz="3600" dirty="0" smtClean="0"/>
              <a:t>Decades of putting up with John Schneider (starting with his days in Florida!)</a:t>
            </a:r>
          </a:p>
          <a:p>
            <a:pPr>
              <a:spcAft>
                <a:spcPts val="1200"/>
              </a:spcAft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56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Delaware Credentials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7741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990600"/>
            <a:ext cx="8229600" cy="4992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 smtClean="0">
                <a:latin typeface="+mn-lt"/>
              </a:rPr>
              <a:t>What is</a:t>
            </a:r>
          </a:p>
          <a:p>
            <a:r>
              <a:rPr lang="en-US" sz="8800" b="1" dirty="0" smtClean="0">
                <a:latin typeface="+mn-lt"/>
              </a:rPr>
              <a:t>BMP Verification?</a:t>
            </a:r>
            <a:endParaRPr lang="en-US" sz="8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336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" y="10668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“</a:t>
            </a:r>
            <a:r>
              <a:rPr lang="en-US" sz="4000" b="1" dirty="0" smtClean="0"/>
              <a:t>Verification</a:t>
            </a:r>
            <a:r>
              <a:rPr lang="en-US" sz="4000" dirty="0" smtClean="0"/>
              <a:t>: the process through which agency partners ensure practices, treatments, and technologies resulting in reductions of nitrogen, phosphorus, and sediment pollutant loads are implemented and operating correctly.”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1700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143000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/>
              <a:t>“…</a:t>
            </a:r>
            <a:r>
              <a:rPr lang="en-US" sz="8800" b="1" dirty="0" smtClean="0"/>
              <a:t>implemented </a:t>
            </a:r>
            <a:r>
              <a:rPr lang="en-US" sz="8800" b="1" dirty="0"/>
              <a:t>and operating correctly</a:t>
            </a:r>
            <a:r>
              <a:rPr lang="en-US" sz="8800" dirty="0" smtClean="0"/>
              <a:t>.”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405264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48491" y="1729403"/>
            <a:ext cx="8229600" cy="4992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 smtClean="0">
                <a:latin typeface="+mn-lt"/>
              </a:rPr>
              <a:t>Why</a:t>
            </a:r>
          </a:p>
          <a:p>
            <a:r>
              <a:rPr lang="en-US" sz="8800" b="1" dirty="0" smtClean="0">
                <a:latin typeface="+mn-lt"/>
              </a:rPr>
              <a:t>Verify BMPs?</a:t>
            </a:r>
            <a:endParaRPr lang="en-US" sz="8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219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/>
          <p:cNvGraphicFramePr>
            <a:graphicFrameLocks/>
          </p:cNvGraphicFramePr>
          <p:nvPr/>
        </p:nvGraphicFramePr>
        <p:xfrm>
          <a:off x="3276600" y="1295400"/>
          <a:ext cx="2640331" cy="32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Rectangle 17"/>
          <p:cNvSpPr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1600"/>
          </a:p>
        </p:txBody>
      </p:sp>
      <p:sp>
        <p:nvSpPr>
          <p:cNvPr id="34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65782"/>
            <a:ext cx="8229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Chesapeake Bay TMDL: Pollution Diet for All Sectors and Sources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ea typeface="MS PGothic" pitchFamily="34" charset="-128"/>
            </a:endParaRPr>
          </a:p>
        </p:txBody>
      </p:sp>
      <p:pic>
        <p:nvPicPr>
          <p:cNvPr id="33" name="Picture 7" descr="303d_county_plain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3708" y="1287280"/>
            <a:ext cx="3324079" cy="419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 descr="C:\Users\kantos\AppData\Local\Microsoft\Windows\Temporary Internet Files\Content.IE5\IT12L9I5\MC900352414[1].wm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59488" y="4926525"/>
            <a:ext cx="2333925" cy="1779075"/>
          </a:xfrm>
          <a:prstGeom prst="rect">
            <a:avLst/>
          </a:prstGeom>
          <a:noFill/>
        </p:spPr>
      </p:pic>
      <p:sp>
        <p:nvSpPr>
          <p:cNvPr id="42" name="Rectangle 41"/>
          <p:cNvSpPr/>
          <p:nvPr/>
        </p:nvSpPr>
        <p:spPr>
          <a:xfrm>
            <a:off x="0" y="1539996"/>
            <a:ext cx="1295400" cy="6698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3733800" y="1295400"/>
            <a:ext cx="517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Pollution Delivered to the Bay (million pounds/year)</a:t>
            </a:r>
            <a:endParaRPr lang="en-US" b="1" dirty="0"/>
          </a:p>
        </p:txBody>
      </p:sp>
      <p:sp>
        <p:nvSpPr>
          <p:cNvPr id="51" name="Text Box 5"/>
          <p:cNvSpPr txBox="1">
            <a:spLocks noChangeArrowheads="1"/>
          </p:cNvSpPr>
          <p:nvPr/>
        </p:nvSpPr>
        <p:spPr bwMode="auto">
          <a:xfrm>
            <a:off x="6477000" y="1828800"/>
            <a:ext cx="2209800" cy="83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en-US" sz="12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            2017 Interim target </a:t>
            </a:r>
          </a:p>
          <a:p>
            <a:pPr algn="l" rtl="0">
              <a:defRPr sz="1000"/>
            </a:pPr>
            <a:endParaRPr lang="en-US" sz="1200" b="0" i="0" u="none" strike="noStrike" baseline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rtl="0">
              <a:defRPr sz="1000"/>
            </a:pPr>
            <a:r>
              <a:rPr lang="en-US" sz="12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           2025 Planning Target 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algn="l" rtl="0">
              <a:defRPr sz="1000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           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200" b="0" i="0" u="none" strike="noStrike" baseline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2" name="Line 6"/>
          <p:cNvSpPr>
            <a:spLocks noChangeShapeType="1"/>
          </p:cNvSpPr>
          <p:nvPr/>
        </p:nvSpPr>
        <p:spPr bwMode="auto">
          <a:xfrm flipV="1">
            <a:off x="6490334" y="1891665"/>
            <a:ext cx="46286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</p:spPr>
      </p:sp>
      <p:sp>
        <p:nvSpPr>
          <p:cNvPr id="53" name="Line 7"/>
          <p:cNvSpPr>
            <a:spLocks noChangeShapeType="1"/>
          </p:cNvSpPr>
          <p:nvPr/>
        </p:nvSpPr>
        <p:spPr bwMode="auto">
          <a:xfrm flipV="1">
            <a:off x="6482714" y="2215515"/>
            <a:ext cx="46286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8BDFE-9FDA-4702-8CD2-863FFF0248C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5" name="Picture 8" descr="TMDLsignaturepage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1219200"/>
            <a:ext cx="1685925" cy="2178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17" name="Chart 16"/>
          <p:cNvGraphicFramePr>
            <a:graphicFrameLocks/>
          </p:cNvGraphicFramePr>
          <p:nvPr/>
        </p:nvGraphicFramePr>
        <p:xfrm>
          <a:off x="3048000" y="4038600"/>
          <a:ext cx="3101340" cy="3215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/>
        </p:nvGraphicFramePr>
        <p:xfrm>
          <a:off x="5676900" y="2895600"/>
          <a:ext cx="3467100" cy="316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22825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9214" y="1752600"/>
            <a:ext cx="3713085" cy="48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04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24400" y="3429000"/>
            <a:ext cx="407504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 l="13707" t="44889" r="59502" b="38277"/>
          <a:stretch>
            <a:fillRect/>
          </a:stretch>
        </p:blipFill>
        <p:spPr bwMode="auto">
          <a:xfrm>
            <a:off x="609600" y="0"/>
            <a:ext cx="3276600" cy="1600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4038600" y="0"/>
          <a:ext cx="7012305" cy="340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200400" y="2819400"/>
            <a:ext cx="2590800" cy="335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2819400"/>
            <a:ext cx="2590800" cy="335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6256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 txBox="1">
            <a:spLocks noGrp="1"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56D1BD4-60A1-4AD9-976D-C8DE6E25E4F3}" type="slidenum">
              <a:rPr lang="en-US" sz="1400"/>
              <a:pPr algn="r"/>
              <a:t>9</a:t>
            </a:fld>
            <a:endParaRPr lang="en-US" sz="1400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6200" y="0"/>
            <a:ext cx="5029200" cy="3810000"/>
          </a:xfrm>
          <a:prstGeom prst="rect">
            <a:avLst/>
          </a:prstGeom>
          <a:noFill/>
          <a:ln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-609600"/>
            <a:ext cx="4597751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52400" y="4648200"/>
            <a:ext cx="2590800" cy="211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Boxplot_AugDO_xbe5486_15750_allyrs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057400" y="3733800"/>
            <a:ext cx="2371725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>
          <a:xfrm>
            <a:off x="0" y="381000"/>
            <a:ext cx="1295400" cy="7620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5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lick to zoom i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343400"/>
            <a:ext cx="1681801" cy="235585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48" y="0"/>
            <a:ext cx="5664664" cy="4191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1" t="7179" r="10182" b="7545"/>
          <a:stretch>
            <a:fillRect/>
          </a:stretch>
        </p:blipFill>
        <p:spPr bwMode="auto">
          <a:xfrm>
            <a:off x="0" y="0"/>
            <a:ext cx="3383439" cy="46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3756025"/>
            <a:ext cx="2362200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3001"/>
            <a:ext cx="2667000" cy="190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8" cstate="print"/>
          <a:srcRect l="3571" t="8333" r="2380" b="14285"/>
          <a:stretch>
            <a:fillRect/>
          </a:stretch>
        </p:blipFill>
        <p:spPr bwMode="auto">
          <a:xfrm>
            <a:off x="2667000" y="4800600"/>
            <a:ext cx="225826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415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1295400"/>
            <a:ext cx="7239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National Academy of Sciences</a:t>
            </a:r>
          </a:p>
          <a:p>
            <a:endParaRPr lang="en-US" sz="4000" dirty="0" smtClean="0"/>
          </a:p>
          <a:p>
            <a:r>
              <a:rPr lang="en-US" sz="4000" dirty="0" smtClean="0"/>
              <a:t>“The committee was unable to determine the reliability and accuracy of the BMP data reported by the Bay jurisdictions.”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976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1295400"/>
            <a:ext cx="7239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National Academy of Sciences</a:t>
            </a:r>
          </a:p>
          <a:p>
            <a:endParaRPr lang="en-US" sz="4000" dirty="0" smtClean="0"/>
          </a:p>
          <a:p>
            <a:r>
              <a:rPr lang="en-US" sz="4000" dirty="0" smtClean="0"/>
              <a:t>“The committee was unable to determine the </a:t>
            </a:r>
            <a:r>
              <a:rPr lang="en-US" sz="4000" b="1" dirty="0" smtClean="0"/>
              <a:t>reliability</a:t>
            </a:r>
            <a:r>
              <a:rPr lang="en-US" sz="4000" dirty="0" smtClean="0"/>
              <a:t> and </a:t>
            </a:r>
            <a:r>
              <a:rPr lang="en-US" sz="4000" b="1" dirty="0" smtClean="0"/>
              <a:t>accuracy</a:t>
            </a:r>
            <a:r>
              <a:rPr lang="en-US" sz="4000" dirty="0" smtClean="0"/>
              <a:t> of the BMP data reported by the Bay jurisdictions.”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0084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/>
          <p:cNvSpPr txBox="1"/>
          <p:nvPr/>
        </p:nvSpPr>
        <p:spPr>
          <a:xfrm>
            <a:off x="1710145" y="127955"/>
            <a:ext cx="5571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How?</a:t>
            </a:r>
            <a:endParaRPr lang="en-US" sz="4000" b="1" dirty="0">
              <a:latin typeface="+mj-lt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76200" y="627829"/>
            <a:ext cx="8991600" cy="6165013"/>
            <a:chOff x="-76200" y="653518"/>
            <a:chExt cx="8991600" cy="6165013"/>
          </a:xfrm>
        </p:grpSpPr>
        <p:sp>
          <p:nvSpPr>
            <p:cNvPr id="14" name="TextBox 13"/>
            <p:cNvSpPr txBox="1"/>
            <p:nvPr/>
          </p:nvSpPr>
          <p:spPr>
            <a:xfrm>
              <a:off x="3429000" y="1210270"/>
              <a:ext cx="1447799" cy="147732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</a:t>
              </a:r>
            </a:p>
            <a:p>
              <a:pPr algn="ctr"/>
              <a:r>
                <a:rPr lang="en-US" dirty="0" smtClean="0"/>
                <a:t>installed,</a:t>
              </a:r>
            </a:p>
            <a:p>
              <a:pPr algn="ctr"/>
              <a:r>
                <a:rPr lang="en-US" dirty="0" smtClean="0"/>
                <a:t>verified, and reported by Jurisdiction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43800" y="2743200"/>
              <a:ext cx="1371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Data quality assurance/ validation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-76200" y="35052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lifespan ends – re-verify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0" y="2179493"/>
              <a:ext cx="17641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verified/</a:t>
              </a:r>
            </a:p>
            <a:p>
              <a:r>
                <a:rPr lang="en-US" dirty="0" smtClean="0"/>
                <a:t>upgraded with new technology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2402" y="653518"/>
              <a:ext cx="2438398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</a:t>
              </a:r>
              <a:r>
                <a:rPr lang="en-US" dirty="0"/>
                <a:t>n</a:t>
              </a:r>
              <a:r>
                <a:rPr lang="en-US" dirty="0" smtClean="0"/>
                <a:t>o longer present/functional  </a:t>
              </a:r>
              <a:r>
                <a:rPr lang="en-US" dirty="0"/>
                <a:t>r</a:t>
              </a:r>
              <a:r>
                <a:rPr lang="en-US" dirty="0" smtClean="0"/>
                <a:t>emoved from database</a:t>
              </a:r>
            </a:p>
            <a:p>
              <a:endParaRPr lang="en-US" sz="1600" dirty="0" smtClean="0"/>
            </a:p>
            <a:p>
              <a:r>
                <a:rPr lang="en-US" sz="1600" b="1" dirty="0" smtClean="0"/>
                <a:t>    OR</a:t>
              </a:r>
              <a:endParaRPr lang="en-US" sz="16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53000" y="2491300"/>
              <a:ext cx="1670437" cy="606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</a:t>
              </a:r>
              <a:r>
                <a:rPr lang="en-US" dirty="0"/>
                <a:t>g</a:t>
              </a:r>
              <a:r>
                <a:rPr lang="en-US" dirty="0" smtClean="0"/>
                <a:t>ains efficiency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68273" y="4765785"/>
              <a:ext cx="1265712" cy="606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fully functional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67000" y="44958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nears end of life span</a:t>
              </a: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1828800" y="914400"/>
              <a:ext cx="5410201" cy="5781972"/>
              <a:chOff x="1828800" y="914400"/>
              <a:chExt cx="5410201" cy="578197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ight Arrow 14"/>
              <p:cNvSpPr/>
              <p:nvPr/>
            </p:nvSpPr>
            <p:spPr>
              <a:xfrm rot="19111212">
                <a:off x="2691161" y="1188241"/>
                <a:ext cx="608261" cy="763457"/>
              </a:xfrm>
              <a:prstGeom prst="rightArrow">
                <a:avLst>
                  <a:gd name="adj1" fmla="val 52807"/>
                  <a:gd name="adj2" fmla="val 67736"/>
                </a:avLst>
              </a:prstGeom>
              <a:noFill/>
              <a:ln w="19050">
                <a:solidFill>
                  <a:schemeClr val="tx2">
                    <a:lumMod val="75000"/>
                  </a:schemeClr>
                </a:solidFill>
              </a:ln>
              <a:effectLst>
                <a:glow rad="101600">
                  <a:srgbClr val="92D050">
                    <a:alpha val="6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 rot="13912882">
                <a:off x="1642915" y="1100285"/>
                <a:ext cx="5781972" cy="5410201"/>
                <a:chOff x="1066800" y="304800"/>
                <a:chExt cx="6324600" cy="5562600"/>
              </a:xfrm>
            </p:grpSpPr>
            <p:sp>
              <p:nvSpPr>
                <p:cNvPr id="2" name="Block Arc 1"/>
                <p:cNvSpPr/>
                <p:nvPr/>
              </p:nvSpPr>
              <p:spPr>
                <a:xfrm>
                  <a:off x="1066800" y="304800"/>
                  <a:ext cx="6324600" cy="5562600"/>
                </a:xfrm>
                <a:prstGeom prst="blockArc">
                  <a:avLst>
                    <a:gd name="adj1" fmla="val 10061181"/>
                    <a:gd name="adj2" fmla="val 21331239"/>
                    <a:gd name="adj3" fmla="val 7382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t" anchorCtr="0">
                  <a:normAutofit/>
                </a:bodyPr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" name="Block Arc 4"/>
                <p:cNvSpPr/>
                <p:nvPr/>
              </p:nvSpPr>
              <p:spPr>
                <a:xfrm rot="10800000">
                  <a:off x="1066800" y="304800"/>
                  <a:ext cx="6324600" cy="5562600"/>
                </a:xfrm>
                <a:prstGeom prst="blockArc">
                  <a:avLst>
                    <a:gd name="adj1" fmla="val 17521491"/>
                    <a:gd name="adj2" fmla="val 3711302"/>
                    <a:gd name="adj3" fmla="val 73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>
                  <a:norm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Block Arc 6"/>
                <p:cNvSpPr/>
                <p:nvPr/>
              </p:nvSpPr>
              <p:spPr>
                <a:xfrm rot="10800000">
                  <a:off x="1066800" y="304800"/>
                  <a:ext cx="6324600" cy="5562600"/>
                </a:xfrm>
                <a:prstGeom prst="blockArc">
                  <a:avLst>
                    <a:gd name="adj1" fmla="val 13898480"/>
                    <a:gd name="adj2" fmla="val 17525208"/>
                    <a:gd name="adj3" fmla="val 7560"/>
                  </a:avLst>
                </a:prstGeom>
                <a:solidFill>
                  <a:srgbClr val="FFFF99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>
                  <a:norm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 rot="2704832">
                <a:off x="4683893" y="2347878"/>
                <a:ext cx="2134300" cy="336301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1588874"/>
                  </a:avLst>
                </a:prstTxWarp>
                <a:spAutoFit/>
              </a:bodyPr>
              <a:lstStyle/>
              <a:p>
                <a:pPr algn="ctr"/>
                <a:r>
                  <a:rPr lang="en-US" b="1" dirty="0" smtClean="0"/>
                  <a:t>Initial Inspection</a:t>
                </a:r>
              </a:p>
              <a:p>
                <a:pPr algn="ctr"/>
                <a:endParaRPr lang="en-US" b="1" dirty="0" smtClean="0"/>
              </a:p>
              <a:p>
                <a:endParaRPr lang="en-US" b="1" dirty="0" smtClean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6704387">
                <a:off x="5836821" y="4609728"/>
                <a:ext cx="1829904" cy="340777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0708853"/>
                  </a:avLst>
                </a:prstTxWarp>
                <a:spAutoFit/>
              </a:bodyPr>
              <a:lstStyle/>
              <a:p>
                <a:r>
                  <a:rPr lang="en-US" b="1" dirty="0" smtClean="0"/>
                  <a:t> Follow-up Checks</a:t>
                </a:r>
                <a:endParaRPr lang="en-US" b="1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15774014">
                <a:off x="1356029" y="3871861"/>
                <a:ext cx="1705530" cy="322881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0890356"/>
                  </a:avLst>
                </a:prstTxWarp>
                <a:spAutoFit/>
              </a:bodyPr>
              <a:lstStyle/>
              <a:p>
                <a:r>
                  <a:rPr lang="en-US" b="1" dirty="0" smtClean="0"/>
                  <a:t>BMP Performance</a:t>
                </a:r>
                <a:endParaRPr lang="en-US" b="1" dirty="0"/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5900903" y="4951719"/>
                <a:ext cx="580957" cy="641151"/>
                <a:chOff x="5715000" y="4625163"/>
                <a:chExt cx="664535" cy="708837"/>
              </a:xfrm>
            </p:grpSpPr>
            <p:sp>
              <p:nvSpPr>
                <p:cNvPr id="49" name="Freeform 48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0" name="Straight Arrow Connector 49"/>
                <p:cNvCxnSpPr>
                  <a:stCxn id="49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53"/>
              <p:cNvGrpSpPr/>
              <p:nvPr/>
            </p:nvGrpSpPr>
            <p:grpSpPr>
              <a:xfrm rot="17277834">
                <a:off x="6015432" y="2359446"/>
                <a:ext cx="601080" cy="619687"/>
                <a:chOff x="5715000" y="4625163"/>
                <a:chExt cx="664535" cy="708837"/>
              </a:xfrm>
            </p:grpSpPr>
            <p:sp>
              <p:nvSpPr>
                <p:cNvPr id="55" name="Freeform 54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6" name="Straight Arrow Connector 55"/>
                <p:cNvCxnSpPr>
                  <a:stCxn id="55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6463889">
                <a:off x="2470396" y="4545586"/>
                <a:ext cx="601080" cy="619687"/>
                <a:chOff x="5715000" y="4625163"/>
                <a:chExt cx="664535" cy="708837"/>
              </a:xfrm>
            </p:grpSpPr>
            <p:sp>
              <p:nvSpPr>
                <p:cNvPr id="58" name="Freeform 57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9" name="Straight Arrow Connector 58"/>
                <p:cNvCxnSpPr>
                  <a:stCxn id="58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2" name="Straight Arrow Connector 61"/>
            <p:cNvCxnSpPr/>
            <p:nvPr/>
          </p:nvCxnSpPr>
          <p:spPr>
            <a:xfrm flipH="1">
              <a:off x="7239000" y="2971800"/>
              <a:ext cx="304799" cy="9307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V="1">
              <a:off x="2514600" y="6019800"/>
              <a:ext cx="2286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1371600" y="3733800"/>
              <a:ext cx="304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 flipV="1">
              <a:off x="1524000" y="2057400"/>
              <a:ext cx="6096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2057400" y="1600200"/>
              <a:ext cx="152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838200" y="6172200"/>
              <a:ext cx="1905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performance metrics collected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3147691" y="3237326"/>
            <a:ext cx="2809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BMP Verification</a:t>
            </a:r>
          </a:p>
          <a:p>
            <a:pPr algn="ctr"/>
            <a:r>
              <a:rPr lang="en-US" sz="2800" b="1" dirty="0" smtClean="0">
                <a:latin typeface="+mj-lt"/>
              </a:rPr>
              <a:t> Life Cycle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606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9" b="1467"/>
          <a:stretch/>
        </p:blipFill>
        <p:spPr>
          <a:xfrm>
            <a:off x="2133600" y="0"/>
            <a:ext cx="2971800" cy="3556543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057400"/>
            <a:ext cx="3725862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C:\Users\rbatiuk\Documents\CBP Files\BMPs\BMP Verification\NRCSMI01029.TIF_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34640" cy="2107095"/>
          </a:xfrm>
          <a:prstGeom prst="rect">
            <a:avLst/>
          </a:prstGeom>
          <a:noFill/>
        </p:spPr>
      </p:pic>
      <p:pic>
        <p:nvPicPr>
          <p:cNvPr id="3" name="Picture 2" descr="C:\Documents and Settings\Joe\My Documents\My Pictures\RainGarden.jpg"/>
          <p:cNvPicPr/>
          <p:nvPr/>
        </p:nvPicPr>
        <p:blipFill>
          <a:blip r:embed="rId5" cstate="print"/>
          <a:srcRect l="2397" t="2532" r="3100" b="4304"/>
          <a:stretch>
            <a:fillRect/>
          </a:stretch>
        </p:blipFill>
        <p:spPr bwMode="auto">
          <a:xfrm>
            <a:off x="0" y="4752754"/>
            <a:ext cx="2834640" cy="210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057400"/>
            <a:ext cx="2971800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408" y="0"/>
            <a:ext cx="4077592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S:\nzhou\NZHOU\presentation\Pictures\Septic Truck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53954" y="3048000"/>
            <a:ext cx="3390046" cy="2739581"/>
          </a:xfrm>
          <a:prstGeom prst="rect">
            <a:avLst/>
          </a:prstGeom>
          <a:noFill/>
        </p:spPr>
      </p:pic>
      <p:pic>
        <p:nvPicPr>
          <p:cNvPr id="5" name="Picture 4" descr="S:\nzhou\NZHOU\presentation\Pictures\BluePlains_bird_eye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9360" y="4750904"/>
            <a:ext cx="2834640" cy="2107096"/>
          </a:xfrm>
          <a:prstGeom prst="rect">
            <a:avLst/>
          </a:prstGeom>
          <a:noFill/>
        </p:spPr>
      </p:pic>
      <p:pic>
        <p:nvPicPr>
          <p:cNvPr id="8" name="Picture 7" descr="bioretention good 2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4407408"/>
            <a:ext cx="3496056" cy="245059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743200" y="-82532"/>
            <a:ext cx="1905000" cy="1143000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 smtClean="0">
                <a:solidFill>
                  <a:schemeClr val="bg1"/>
                </a:solidFill>
              </a:rPr>
              <a:t>Who?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9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85756" y="972572"/>
            <a:ext cx="458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Framework Adoption by the Partnership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90246" y="1756598"/>
            <a:ext cx="519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Jurisdictions/Federal Agencies Development of Their BMP Verification Programs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46240" y="3989987"/>
            <a:ext cx="4792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EPA Review and Approval of the Jurisdictions’ BMP Verification Programs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30091" y="938940"/>
            <a:ext cx="4495008" cy="4145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16967" y="1767055"/>
            <a:ext cx="5056739" cy="6654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1" name="Down Arrow 30"/>
          <p:cNvSpPr/>
          <p:nvPr/>
        </p:nvSpPr>
        <p:spPr>
          <a:xfrm rot="-2700000">
            <a:off x="2551690" y="1419010"/>
            <a:ext cx="192516" cy="292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2" name="Down Arrow 31"/>
          <p:cNvSpPr/>
          <p:nvPr/>
        </p:nvSpPr>
        <p:spPr>
          <a:xfrm rot="-2700000">
            <a:off x="3320695" y="2503253"/>
            <a:ext cx="192516" cy="292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3" name="Down Arrow 32"/>
          <p:cNvSpPr/>
          <p:nvPr/>
        </p:nvSpPr>
        <p:spPr>
          <a:xfrm rot="-2700000">
            <a:off x="3945802" y="3549968"/>
            <a:ext cx="192516" cy="292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213" y="876684"/>
            <a:ext cx="1108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September 2014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2400" y="1818154"/>
            <a:ext cx="1437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FF"/>
                </a:solidFill>
              </a:rPr>
              <a:t>October 2014-July 1, 2015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0683" y="2755854"/>
            <a:ext cx="1276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July </a:t>
            </a:r>
            <a:r>
              <a:rPr lang="en-US" sz="1600" b="1" dirty="0">
                <a:solidFill>
                  <a:srgbClr val="0000FF"/>
                </a:solidFill>
              </a:rPr>
              <a:t>- </a:t>
            </a:r>
            <a:r>
              <a:rPr lang="en-US" sz="1600" b="1" dirty="0" smtClean="0">
                <a:solidFill>
                  <a:srgbClr val="0000FF"/>
                </a:solidFill>
              </a:rPr>
              <a:t>October </a:t>
            </a:r>
            <a:r>
              <a:rPr lang="en-US" sz="1600" b="1" dirty="0">
                <a:solidFill>
                  <a:srgbClr val="0000FF"/>
                </a:solidFill>
              </a:rPr>
              <a:t>2015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4998" y="6077430"/>
            <a:ext cx="4690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Full Implementation of the Jurisdictions’ Verification Programs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15706" y="6062158"/>
            <a:ext cx="4563780" cy="6964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86000" y="6228015"/>
            <a:ext cx="1328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2018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927455" y="2813367"/>
            <a:ext cx="5159145" cy="6471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446240" y="3965316"/>
            <a:ext cx="4640360" cy="6184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27455" y="2834257"/>
            <a:ext cx="5387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External Panel Review of the Jurisdictions/  Federal Agencies’ BMP Verification Programs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45502" y="4990665"/>
            <a:ext cx="4206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Jurisdictions Ramp-up Their Verification Program Implementation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245502" y="4989627"/>
            <a:ext cx="4206240" cy="6605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42" name="Down Arrow 41"/>
          <p:cNvSpPr/>
          <p:nvPr/>
        </p:nvSpPr>
        <p:spPr>
          <a:xfrm rot="-2700000">
            <a:off x="4635164" y="4646430"/>
            <a:ext cx="192516" cy="292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43" name="Down Arrow 42"/>
          <p:cNvSpPr/>
          <p:nvPr/>
        </p:nvSpPr>
        <p:spPr>
          <a:xfrm rot="-2700000">
            <a:off x="5409881" y="5736887"/>
            <a:ext cx="192516" cy="292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85627" y="3887728"/>
            <a:ext cx="1222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November </a:t>
            </a:r>
            <a:r>
              <a:rPr lang="en-US" sz="1600" b="1" dirty="0">
                <a:solidFill>
                  <a:srgbClr val="0000FF"/>
                </a:solidFill>
              </a:rPr>
              <a:t>- </a:t>
            </a:r>
            <a:r>
              <a:rPr lang="en-US" sz="1600" b="1" dirty="0" smtClean="0">
                <a:solidFill>
                  <a:srgbClr val="0000FF"/>
                </a:solidFill>
              </a:rPr>
              <a:t>December 2015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73444" y="5159156"/>
            <a:ext cx="1372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2016-2017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819399" y="125122"/>
            <a:ext cx="3443544" cy="60729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When?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41118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953" y="1014482"/>
            <a:ext cx="4163704" cy="6172201"/>
          </a:xfrm>
        </p:spPr>
        <p:txBody>
          <a:bodyPr>
            <a:noAutofit/>
          </a:bodyPr>
          <a:lstStyle/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Verification principles 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Review Panel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Sector verification guidance 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Practice life spans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Full access to federal cost-shared practice data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Enhanced reporting of federally cost shared practices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014482"/>
            <a:ext cx="4316104" cy="5843517"/>
          </a:xfrm>
        </p:spPr>
        <p:txBody>
          <a:bodyPr>
            <a:normAutofit lnSpcReduction="10000"/>
          </a:bodyPr>
          <a:lstStyle/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Accounting for non-cost shared practices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Preventing  double counting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Clean-up of historic BMP databases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Documentation </a:t>
            </a:r>
            <a:r>
              <a:rPr lang="en-US" sz="3000" dirty="0"/>
              <a:t>of jurisdictional BMP verification programs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Evaluation </a:t>
            </a:r>
            <a:r>
              <a:rPr lang="en-US" sz="3000" dirty="0"/>
              <a:t>and </a:t>
            </a:r>
            <a:r>
              <a:rPr lang="en-US" sz="3000" dirty="0" smtClean="0"/>
              <a:t>Oversight</a:t>
            </a:r>
            <a:endParaRPr lang="en-US" sz="3000" dirty="0"/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Communications </a:t>
            </a:r>
            <a:r>
              <a:rPr lang="en-US" sz="3000" dirty="0"/>
              <a:t>and outreach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56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12 Framework Elements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5837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dirty="0" smtClean="0"/>
              <a:t>Practice reporting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Scientific rigor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Public confidence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Adaptive management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Sector equity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56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Verification Principles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5673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763000" cy="36877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Defining and categorizing agricultural BMPs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Defining implementation mechanisms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Agricultural BMP verification methods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Follow-up assessment guidelines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2667000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Agriculture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6" descr="C:\Users\rbatiuk\Documents\CBP Files\BMPs\BMP Verification\NRCSMI01029.TIF_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8131" y="0"/>
            <a:ext cx="39624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848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763000" cy="3687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Agricultural riparian forest buffers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Agricultural tree planting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Expanded tree planting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Urban riparian forest buffers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Forest harvesting BMPs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2667000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Forestry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9903" y="0"/>
            <a:ext cx="3938451" cy="250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827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763000" cy="36877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Regulated BMPs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Semi-regulated BMPs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Non-regulatory BMPs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Legacy BMPs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2895600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Stormwater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6" descr="bioretention good 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20" y="0"/>
            <a:ext cx="3992880" cy="251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3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763000" cy="3687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Wastewater treatment facilities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Combined sewer overflows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Septic systems/septic system removals (connecting to wastewater treatment plants)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Advanced on-site treatment systems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55343" y="304800"/>
            <a:ext cx="2778457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Wastewater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6" descr="S:\nzhou\NZHOU\presentation\Pictures\BluePlains_bird_ey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0"/>
            <a:ext cx="39624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482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991600" cy="3687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Wetland restoration, creation and enhancement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Floodplain reconnection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Project design and siting, pre- and post construction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Inspection, maintenance, monitoring framework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Field assessment checklist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2667000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Wetlands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9" b="32457"/>
          <a:stretch/>
        </p:blipFill>
        <p:spPr>
          <a:xfrm>
            <a:off x="5185954" y="0"/>
            <a:ext cx="39624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9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763000" cy="3687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Individual stream restoration project verification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Maintenance, monitoring tied to performance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Inspection, maintenance, monitoring framework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Initial verification of installation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Recommended cycle of field verification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2667000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Streams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0"/>
            <a:ext cx="3962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13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US" sz="3200" dirty="0" smtClean="0"/>
              <a:t>Aggregated data considered transparent upon validation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Treat cost-shared data and non-cost shared agricultural conservation practice data the same in terms of applying privacy restrictions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Public access to </a:t>
            </a:r>
            <a:r>
              <a:rPr lang="en-US" sz="3200" u="sng" dirty="0" smtClean="0"/>
              <a:t>all</a:t>
            </a:r>
            <a:r>
              <a:rPr lang="en-US" sz="3200" dirty="0" smtClean="0"/>
              <a:t> credited practice data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7255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Transparency and Data Access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1728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76200" y="627829"/>
            <a:ext cx="8991600" cy="6165013"/>
            <a:chOff x="-76200" y="653518"/>
            <a:chExt cx="8991600" cy="6165013"/>
          </a:xfrm>
        </p:grpSpPr>
        <p:sp>
          <p:nvSpPr>
            <p:cNvPr id="14" name="TextBox 13"/>
            <p:cNvSpPr txBox="1"/>
            <p:nvPr/>
          </p:nvSpPr>
          <p:spPr>
            <a:xfrm>
              <a:off x="3429000" y="1210270"/>
              <a:ext cx="1447799" cy="147732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</a:t>
              </a:r>
            </a:p>
            <a:p>
              <a:pPr algn="ctr"/>
              <a:r>
                <a:rPr lang="en-US" dirty="0" smtClean="0"/>
                <a:t>installed,</a:t>
              </a:r>
            </a:p>
            <a:p>
              <a:pPr algn="ctr"/>
              <a:r>
                <a:rPr lang="en-US" dirty="0" smtClean="0"/>
                <a:t>verified, and reported by Jurisdiction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43800" y="2743200"/>
              <a:ext cx="1371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Data quality assurance/ validation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-76200" y="35052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lifespan ends – re-verify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0" y="2179493"/>
              <a:ext cx="17641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verified/</a:t>
              </a:r>
            </a:p>
            <a:p>
              <a:r>
                <a:rPr lang="en-US" dirty="0" smtClean="0"/>
                <a:t>upgraded with new technology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2402" y="653518"/>
              <a:ext cx="2438398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</a:t>
              </a:r>
              <a:r>
                <a:rPr lang="en-US" dirty="0"/>
                <a:t>n</a:t>
              </a:r>
              <a:r>
                <a:rPr lang="en-US" dirty="0" smtClean="0"/>
                <a:t>o longer present/functional  </a:t>
              </a:r>
              <a:r>
                <a:rPr lang="en-US" dirty="0"/>
                <a:t>r</a:t>
              </a:r>
              <a:r>
                <a:rPr lang="en-US" dirty="0" smtClean="0"/>
                <a:t>emoved from database</a:t>
              </a:r>
            </a:p>
            <a:p>
              <a:endParaRPr lang="en-US" sz="1600" dirty="0" smtClean="0"/>
            </a:p>
            <a:p>
              <a:r>
                <a:rPr lang="en-US" sz="1600" b="1" dirty="0" smtClean="0"/>
                <a:t>    OR</a:t>
              </a:r>
              <a:endParaRPr lang="en-US" sz="16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53000" y="2491300"/>
              <a:ext cx="1670437" cy="606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</a:t>
              </a:r>
              <a:r>
                <a:rPr lang="en-US" dirty="0"/>
                <a:t>g</a:t>
              </a:r>
              <a:r>
                <a:rPr lang="en-US" dirty="0" smtClean="0"/>
                <a:t>ains efficiency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68273" y="4765785"/>
              <a:ext cx="1265712" cy="606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fully functional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67000" y="44958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nears end of life span</a:t>
              </a: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1828800" y="914400"/>
              <a:ext cx="5410201" cy="5781972"/>
              <a:chOff x="1828800" y="914400"/>
              <a:chExt cx="5410201" cy="578197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ight Arrow 14"/>
              <p:cNvSpPr/>
              <p:nvPr/>
            </p:nvSpPr>
            <p:spPr>
              <a:xfrm rot="19111212">
                <a:off x="2691161" y="1188241"/>
                <a:ext cx="608261" cy="763457"/>
              </a:xfrm>
              <a:prstGeom prst="rightArrow">
                <a:avLst>
                  <a:gd name="adj1" fmla="val 52807"/>
                  <a:gd name="adj2" fmla="val 67736"/>
                </a:avLst>
              </a:prstGeom>
              <a:noFill/>
              <a:ln w="19050">
                <a:solidFill>
                  <a:schemeClr val="tx2">
                    <a:lumMod val="75000"/>
                  </a:schemeClr>
                </a:solidFill>
              </a:ln>
              <a:effectLst>
                <a:glow rad="101600">
                  <a:srgbClr val="92D050">
                    <a:alpha val="6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 rot="13912882">
                <a:off x="1642915" y="1100285"/>
                <a:ext cx="5781972" cy="5410201"/>
                <a:chOff x="1066800" y="304800"/>
                <a:chExt cx="6324600" cy="5562600"/>
              </a:xfrm>
            </p:grpSpPr>
            <p:sp>
              <p:nvSpPr>
                <p:cNvPr id="2" name="Block Arc 1"/>
                <p:cNvSpPr/>
                <p:nvPr/>
              </p:nvSpPr>
              <p:spPr>
                <a:xfrm>
                  <a:off x="1066800" y="304800"/>
                  <a:ext cx="6324600" cy="5562600"/>
                </a:xfrm>
                <a:prstGeom prst="blockArc">
                  <a:avLst>
                    <a:gd name="adj1" fmla="val 10061181"/>
                    <a:gd name="adj2" fmla="val 21331239"/>
                    <a:gd name="adj3" fmla="val 7382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t" anchorCtr="0">
                  <a:normAutofit/>
                </a:bodyPr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" name="Block Arc 4"/>
                <p:cNvSpPr/>
                <p:nvPr/>
              </p:nvSpPr>
              <p:spPr>
                <a:xfrm rot="10800000">
                  <a:off x="1066800" y="304800"/>
                  <a:ext cx="6324600" cy="5562600"/>
                </a:xfrm>
                <a:prstGeom prst="blockArc">
                  <a:avLst>
                    <a:gd name="adj1" fmla="val 17521491"/>
                    <a:gd name="adj2" fmla="val 3711302"/>
                    <a:gd name="adj3" fmla="val 73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>
                  <a:norm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Block Arc 6"/>
                <p:cNvSpPr/>
                <p:nvPr/>
              </p:nvSpPr>
              <p:spPr>
                <a:xfrm rot="10800000">
                  <a:off x="1066800" y="304800"/>
                  <a:ext cx="6324600" cy="5562600"/>
                </a:xfrm>
                <a:prstGeom prst="blockArc">
                  <a:avLst>
                    <a:gd name="adj1" fmla="val 13898480"/>
                    <a:gd name="adj2" fmla="val 17525208"/>
                    <a:gd name="adj3" fmla="val 7560"/>
                  </a:avLst>
                </a:prstGeom>
                <a:solidFill>
                  <a:srgbClr val="FFFF99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>
                  <a:norm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 rot="2704832">
                <a:off x="4683893" y="2347878"/>
                <a:ext cx="2134300" cy="336301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1588874"/>
                  </a:avLst>
                </a:prstTxWarp>
                <a:spAutoFit/>
              </a:bodyPr>
              <a:lstStyle/>
              <a:p>
                <a:pPr algn="ctr"/>
                <a:r>
                  <a:rPr lang="en-US" b="1" dirty="0" smtClean="0"/>
                  <a:t>Initial Inspection</a:t>
                </a:r>
              </a:p>
              <a:p>
                <a:pPr algn="ctr"/>
                <a:endParaRPr lang="en-US" b="1" dirty="0" smtClean="0"/>
              </a:p>
              <a:p>
                <a:endParaRPr lang="en-US" b="1" dirty="0" smtClean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6704387">
                <a:off x="5836821" y="4609728"/>
                <a:ext cx="1829904" cy="340777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0708853"/>
                  </a:avLst>
                </a:prstTxWarp>
                <a:spAutoFit/>
              </a:bodyPr>
              <a:lstStyle/>
              <a:p>
                <a:r>
                  <a:rPr lang="en-US" b="1" dirty="0" smtClean="0"/>
                  <a:t> Follow-up Checks</a:t>
                </a:r>
                <a:endParaRPr lang="en-US" b="1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15774014">
                <a:off x="1356029" y="3871861"/>
                <a:ext cx="1705530" cy="322881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0890356"/>
                  </a:avLst>
                </a:prstTxWarp>
                <a:spAutoFit/>
              </a:bodyPr>
              <a:lstStyle/>
              <a:p>
                <a:r>
                  <a:rPr lang="en-US" b="1" dirty="0" smtClean="0"/>
                  <a:t>BMP Performance</a:t>
                </a:r>
                <a:endParaRPr lang="en-US" b="1" dirty="0"/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5900903" y="4951719"/>
                <a:ext cx="580957" cy="641151"/>
                <a:chOff x="5715000" y="4625163"/>
                <a:chExt cx="664535" cy="708837"/>
              </a:xfrm>
            </p:grpSpPr>
            <p:sp>
              <p:nvSpPr>
                <p:cNvPr id="49" name="Freeform 48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0" name="Straight Arrow Connector 49"/>
                <p:cNvCxnSpPr>
                  <a:stCxn id="49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53"/>
              <p:cNvGrpSpPr/>
              <p:nvPr/>
            </p:nvGrpSpPr>
            <p:grpSpPr>
              <a:xfrm rot="17277834">
                <a:off x="6015432" y="2359446"/>
                <a:ext cx="601080" cy="619687"/>
                <a:chOff x="5715000" y="4625163"/>
                <a:chExt cx="664535" cy="708837"/>
              </a:xfrm>
            </p:grpSpPr>
            <p:sp>
              <p:nvSpPr>
                <p:cNvPr id="55" name="Freeform 54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6" name="Straight Arrow Connector 55"/>
                <p:cNvCxnSpPr>
                  <a:stCxn id="55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6463889">
                <a:off x="2470396" y="4545586"/>
                <a:ext cx="601080" cy="619687"/>
                <a:chOff x="5715000" y="4625163"/>
                <a:chExt cx="664535" cy="708837"/>
              </a:xfrm>
            </p:grpSpPr>
            <p:sp>
              <p:nvSpPr>
                <p:cNvPr id="58" name="Freeform 57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9" name="Straight Arrow Connector 58"/>
                <p:cNvCxnSpPr>
                  <a:stCxn id="58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2" name="Straight Arrow Connector 61"/>
            <p:cNvCxnSpPr/>
            <p:nvPr/>
          </p:nvCxnSpPr>
          <p:spPr>
            <a:xfrm flipH="1">
              <a:off x="7239000" y="2971800"/>
              <a:ext cx="304799" cy="9307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V="1">
              <a:off x="2514600" y="6019800"/>
              <a:ext cx="2286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1371600" y="3733800"/>
              <a:ext cx="304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 flipV="1">
              <a:off x="1524000" y="2057400"/>
              <a:ext cx="6096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2057400" y="1600200"/>
              <a:ext cx="152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838200" y="6172200"/>
              <a:ext cx="1905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performance metrics collected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3147691" y="3237326"/>
            <a:ext cx="2809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BMP Verification</a:t>
            </a:r>
          </a:p>
          <a:p>
            <a:pPr algn="ctr"/>
            <a:r>
              <a:rPr lang="en-US" sz="2800" b="1" dirty="0" smtClean="0">
                <a:latin typeface="+mj-lt"/>
              </a:rPr>
              <a:t> Life Cycle</a:t>
            </a:r>
            <a:endParaRPr lang="en-US" sz="2800" b="1" dirty="0"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39091" y="146396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Practice Life Spans</a:t>
            </a: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59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382000" cy="4525963"/>
          </a:xfrm>
        </p:spPr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US" sz="3200" dirty="0" smtClean="0"/>
              <a:t>Data sharing agreements in place for all 6 states and all agencies involved in reporting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Credit conservation technical assistance</a:t>
            </a:r>
          </a:p>
          <a:p>
            <a:pPr>
              <a:spcAft>
                <a:spcPts val="1800"/>
              </a:spcAft>
            </a:pPr>
            <a:r>
              <a:rPr lang="en-US" sz="3200" dirty="0"/>
              <a:t>Hold USDA agencies accountable to commitment to enhance data reporting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Common protocols and schedule for annual accessing of federal cost- shared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7255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Federal Cost Shared Practices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0012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US" sz="3200" dirty="0" smtClean="0"/>
              <a:t>Focused on practices implemented without cost share and not covered by a regulatory program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Crediting practices that meet CBP or NRCS definitions and standards </a:t>
            </a:r>
            <a:r>
              <a:rPr lang="en-US" sz="3200" i="1" dirty="0" smtClean="0"/>
              <a:t>and</a:t>
            </a:r>
            <a:r>
              <a:rPr lang="en-US" sz="3200" dirty="0" smtClean="0"/>
              <a:t> CBP approved ‘Resource Improvement Practices’ implemented w/o public cost-share funds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7255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Accounting for Non-Cost Shared Practices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6347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229600" cy="7255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Prioritize Verification Towards  Priority Practices</a:t>
            </a: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115661" cy="588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7903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229600" cy="7255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Prioritize Verification Towards  Priority Practices</a:t>
            </a: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115661" cy="588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>
          <a:xfrm>
            <a:off x="533400" y="1447800"/>
            <a:ext cx="4343400" cy="23622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602-1E09-4CBC-84FE-772522582C20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19594"/>
            <a:ext cx="9111343" cy="781594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Jurisdictions’ Verification Programs</a:t>
            </a:r>
            <a:endParaRPr lang="en-US" sz="36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4694" y="685800"/>
            <a:ext cx="5901906" cy="2733176"/>
          </a:xfrm>
          <a:prstGeom prst="rect">
            <a:avLst/>
          </a:prstGeom>
          <a:ln>
            <a:noFill/>
          </a:ln>
          <a:effectLst>
            <a:glow rad="101600">
              <a:schemeClr val="accent6">
                <a:lumMod val="40000"/>
                <a:lumOff val="60000"/>
                <a:alpha val="75000"/>
              </a:schemeClr>
            </a:glo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2258185"/>
            <a:ext cx="5410200" cy="2923415"/>
          </a:xfrm>
          <a:prstGeom prst="rect">
            <a:avLst/>
          </a:prstGeom>
          <a:effectLst>
            <a:glow rad="101600">
              <a:schemeClr val="accent6">
                <a:lumMod val="40000"/>
                <a:lumOff val="60000"/>
                <a:alpha val="75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9734" y="3962400"/>
            <a:ext cx="4841866" cy="2743200"/>
          </a:xfrm>
          <a:prstGeom prst="rect">
            <a:avLst/>
          </a:prstGeom>
          <a:effectLst>
            <a:glow rad="101600">
              <a:schemeClr val="accent6">
                <a:lumMod val="40000"/>
                <a:lumOff val="60000"/>
                <a:alpha val="75000"/>
              </a:schemeClr>
            </a:glow>
          </a:effectLst>
        </p:spPr>
      </p:pic>
      <p:sp>
        <p:nvSpPr>
          <p:cNvPr id="2" name="Rectangle 1"/>
          <p:cNvSpPr/>
          <p:nvPr/>
        </p:nvSpPr>
        <p:spPr>
          <a:xfrm>
            <a:off x="3429000" y="762000"/>
            <a:ext cx="1295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5800" y="2362200"/>
            <a:ext cx="13716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19800" y="4071688"/>
            <a:ext cx="1295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69117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594" y="764976"/>
            <a:ext cx="9144000" cy="68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Jurisdictions’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Verification </a:t>
            </a: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Programs</a:t>
            </a:r>
            <a:endParaRPr lang="en-US" sz="4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548033"/>
              </p:ext>
            </p:extLst>
          </p:nvPr>
        </p:nvGraphicFramePr>
        <p:xfrm>
          <a:off x="39352" y="2362200"/>
          <a:ext cx="9028448" cy="1904999"/>
        </p:xfrm>
        <a:graphic>
          <a:graphicData uri="http://schemas.openxmlformats.org/drawingml/2006/table">
            <a:tbl>
              <a:tblPr firstRow="1" firstCol="1" bandRow="1"/>
              <a:tblGrid>
                <a:gridCol w="559576"/>
                <a:gridCol w="671492"/>
                <a:gridCol w="559576"/>
                <a:gridCol w="671492"/>
                <a:gridCol w="671492"/>
                <a:gridCol w="925786"/>
                <a:gridCol w="925786"/>
                <a:gridCol w="783406"/>
                <a:gridCol w="783406"/>
                <a:gridCol w="783406"/>
                <a:gridCol w="853664"/>
                <a:gridCol w="839366"/>
              </a:tblGrid>
              <a:tr h="314903">
                <a:tc gridSpan="1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Table 8. Jurisdictional Verification Protocol Design Table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4265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A. WIP Priority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 Data Grouping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C. BMP Type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D. Initial Inspection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(Is the BMP there?)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Follow-up Check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(Is the BMP still there?)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F. Lifespan/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Sunset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(Is the BMP no longer there?)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G. Data QA, Recording &amp; Reporting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3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Method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 inspects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Documentation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Follow-up Inspection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Statistical Sub-sample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Response if Problem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323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1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7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16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326208"/>
              </p:ext>
            </p:extLst>
          </p:nvPr>
        </p:nvGraphicFramePr>
        <p:xfrm>
          <a:off x="533400" y="1143000"/>
          <a:ext cx="7848601" cy="5105401"/>
        </p:xfrm>
        <a:graphic>
          <a:graphicData uri="http://schemas.openxmlformats.org/drawingml/2006/table">
            <a:tbl>
              <a:tblPr/>
              <a:tblGrid>
                <a:gridCol w="816062"/>
                <a:gridCol w="855464"/>
                <a:gridCol w="820784"/>
                <a:gridCol w="682060"/>
                <a:gridCol w="1040431"/>
                <a:gridCol w="1086672"/>
                <a:gridCol w="1448896"/>
                <a:gridCol w="1098232"/>
              </a:tblGrid>
              <a:tr h="51439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 Unicode MS" pitchFamily="34" charset="-128"/>
                          <a:cs typeface="Arial" panose="020B0604020202020204" pitchFamily="34" charset="0"/>
                        </a:rPr>
                        <a:t>Illustration of Diversity of Verification Approaches Tailored to Reflect Practices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58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Sector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Inspected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Frequency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Timing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Method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Inspector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Data Recorded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Scale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99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Stormwater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All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Statistics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&lt;1 year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Monitoring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Independent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Water quality data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Percentage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Targeting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1-3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Visual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Meets Specs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Subwatershed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Subsample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Law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3-5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Aerial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Non-Regulator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Visual functioning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County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Targeted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Funding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&gt;5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Phone Survey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Self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Location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99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Agriculture</a:t>
                      </a: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Statistics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&lt;1 year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Monitoring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Independent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Water quality data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Percentage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1-3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Visual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Meets Specs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Subwatershed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Subsample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Law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3-5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Aerial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Non-Regulator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Visual functioning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County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Targeted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Funding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Phone Survey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Self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Location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99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Forestry</a:t>
                      </a: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Statistics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&lt;1 year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Monitoring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Independent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Water quality data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Percentage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1-3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Visual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Meets Specs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Subwatershed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Subsample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Law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3-5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Aerial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Non-Regulator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Visual functioning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County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Targeted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Funding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Phone Survey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Self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Location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Verification Implementation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9465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Evaluation and Oversight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" y="1143000"/>
            <a:ext cx="8229600" cy="5578475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Amend Partnership BMP protocol to address verification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Amend CBP Grant Guidance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Annual reviews of progress data submissions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Annual EPA reviews of  changes to jurisdictions’ quality assurance plans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Periodic EPA audits of jurisdictions’ BMP verification programs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77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Communications and Outreach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304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Goals: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Build </a:t>
            </a:r>
            <a:r>
              <a:rPr lang="en-US" sz="2400" dirty="0"/>
              <a:t>understanding </a:t>
            </a:r>
            <a:r>
              <a:rPr lang="en-US" sz="2400" dirty="0" smtClean="0"/>
              <a:t>of and </a:t>
            </a:r>
            <a:r>
              <a:rPr lang="en-US" sz="2400" dirty="0"/>
              <a:t>support for </a:t>
            </a:r>
            <a:r>
              <a:rPr lang="en-US" sz="2400" dirty="0" smtClean="0"/>
              <a:t>BMP Verification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/>
              <a:t>E</a:t>
            </a:r>
            <a:r>
              <a:rPr lang="en-US" sz="2400" dirty="0" smtClean="0"/>
              <a:t>nsure </a:t>
            </a:r>
            <a:r>
              <a:rPr lang="en-US" sz="2400" dirty="0"/>
              <a:t>consistent public messaging </a:t>
            </a:r>
            <a:endParaRPr lang="en-US" sz="2400" dirty="0" smtClean="0"/>
          </a:p>
          <a:p>
            <a:pPr>
              <a:spcAft>
                <a:spcPts val="600"/>
              </a:spcAft>
            </a:pPr>
            <a:r>
              <a:rPr lang="en-US" sz="2400" dirty="0" smtClean="0"/>
              <a:t>Manage expectations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" y="3305155"/>
            <a:ext cx="792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Mechanisms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</a:t>
            </a:r>
            <a:r>
              <a:rPr lang="en-US" sz="2400" dirty="0" smtClean="0"/>
              <a:t>nline </a:t>
            </a:r>
            <a:r>
              <a:rPr lang="en-US" sz="2400" dirty="0"/>
              <a:t>news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Press releases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Editorials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Social </a:t>
            </a:r>
            <a:r>
              <a:rPr lang="en-US" sz="2400" dirty="0"/>
              <a:t>media releases and </a:t>
            </a:r>
            <a:r>
              <a:rPr lang="en-US" sz="2400" dirty="0" smtClean="0"/>
              <a:t>messaging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Photo essays and video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Web-based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Supporting </a:t>
            </a:r>
            <a:r>
              <a:rPr lang="en-US" sz="2400" dirty="0"/>
              <a:t>print </a:t>
            </a:r>
            <a:r>
              <a:rPr lang="en-US" sz="2400" dirty="0" smtClean="0"/>
              <a:t>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Webinars, training sessions, and workshops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116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51816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Work towards </a:t>
            </a:r>
            <a:r>
              <a:rPr lang="en-US" b="1" dirty="0" smtClean="0"/>
              <a:t>accounting for all implemented practices</a:t>
            </a:r>
            <a:r>
              <a:rPr lang="en-US" dirty="0" smtClean="0"/>
              <a:t> which are reducing nutrient, sediment pollution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Help message on </a:t>
            </a:r>
            <a:r>
              <a:rPr lang="en-US" b="1" dirty="0" smtClean="0"/>
              <a:t>importance of verification </a:t>
            </a:r>
            <a:r>
              <a:rPr lang="en-US" dirty="0" smtClean="0"/>
              <a:t>to restoring local stream health, habitats, and recreational areas and protecting sources of drinking water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Make the investment and follow-through on demanding a </a:t>
            </a:r>
            <a:r>
              <a:rPr lang="en-US" b="1" dirty="0" smtClean="0"/>
              <a:t>return on your investment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56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State and Local Partners’ Roles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3743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788126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/>
              </a:rPr>
              <a:t>http://www.chesapeakebay.net/groups/group/best_management_practices_bmp_</a:t>
            </a:r>
          </a:p>
          <a:p>
            <a:r>
              <a:rPr lang="en-US" dirty="0" err="1" smtClean="0">
                <a:hlinkClick r:id="rId2"/>
              </a:rPr>
              <a:t>verification_committee</a:t>
            </a:r>
            <a:endParaRPr lang="en-US" dirty="0" smtClean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28600" y="1425749"/>
            <a:ext cx="8229600" cy="55784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800" dirty="0"/>
              <a:t>CBP Partnership’ BMP Verification </a:t>
            </a:r>
            <a:r>
              <a:rPr lang="en-US" sz="2800" dirty="0" smtClean="0"/>
              <a:t>Committee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CBP Partnership’s BMP Review Panel</a:t>
            </a:r>
            <a:r>
              <a:rPr lang="en-US" sz="2800" dirty="0" smtClean="0"/>
              <a:t> 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Approved BMP verification </a:t>
            </a:r>
            <a:r>
              <a:rPr lang="en-US" sz="2800" dirty="0" smtClean="0"/>
              <a:t>principles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Link </a:t>
            </a:r>
            <a:r>
              <a:rPr lang="en-US" sz="2800" dirty="0"/>
              <a:t>to Dec 2013 USGS </a:t>
            </a:r>
            <a:r>
              <a:rPr lang="en-US" sz="2800" dirty="0" smtClean="0"/>
              <a:t>Agricultural </a:t>
            </a:r>
            <a:r>
              <a:rPr lang="en-US" sz="2800" dirty="0"/>
              <a:t>Conservation </a:t>
            </a:r>
            <a:r>
              <a:rPr lang="en-US" sz="2800" dirty="0" smtClean="0"/>
              <a:t>Practices </a:t>
            </a:r>
            <a:r>
              <a:rPr lang="en-US" sz="2800" dirty="0"/>
              <a:t>report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>
              <a:spcAft>
                <a:spcPts val="1200"/>
              </a:spcAft>
            </a:pPr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2800" dirty="0"/>
              <a:t>Final Chesapeake Bay Basinwide BMP verification framework report &amp; </a:t>
            </a:r>
            <a:r>
              <a:rPr lang="en-US" sz="2800" dirty="0" smtClean="0"/>
              <a:t>appendices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Source sector BMP verification guidance</a:t>
            </a:r>
            <a:endParaRPr lang="en-US" sz="2800" dirty="0"/>
          </a:p>
          <a:p>
            <a:pPr>
              <a:spcAft>
                <a:spcPts val="1200"/>
              </a:spcAft>
            </a:pP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Information Sources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45720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www.chesapeakebay.net/about/programs/bmpverification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65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37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613667"/>
              </p:ext>
            </p:extLst>
          </p:nvPr>
        </p:nvGraphicFramePr>
        <p:xfrm>
          <a:off x="609600" y="-136"/>
          <a:ext cx="8229600" cy="2337436"/>
        </p:xfrm>
        <a:graphic>
          <a:graphicData uri="http://schemas.openxmlformats.org/drawingml/2006/table">
            <a:tbl>
              <a:tblPr firstRow="1" firstCol="1" bandRow="1"/>
              <a:tblGrid>
                <a:gridCol w="8229600"/>
              </a:tblGrid>
              <a:tr h="2755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33" marR="661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168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Strengthening Verification of Best Management Practices Implemented in the Chesapeake Bay Watershed:                               A Basinwide Framework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33" marR="661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4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Report and Documentation from the Chesapeake Bay Program Water Quality Goal Implementation Team’s  </a:t>
                      </a:r>
                      <a:r>
                        <a:rPr lang="en-US" sz="1700" dirty="0" smtClean="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BMP </a:t>
                      </a:r>
                      <a:r>
                        <a:rPr lang="en-US" sz="1700" dirty="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Verification Committee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33" marR="661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66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October 2014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33" marR="661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9" name="Picture 1" descr="NRCSMI01029.TIF_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615" y="2602504"/>
            <a:ext cx="2085975" cy="154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2" descr="Rain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" t="2531" r="3101" b="4305"/>
          <a:stretch>
            <a:fillRect/>
          </a:stretch>
        </p:blipFill>
        <p:spPr bwMode="auto">
          <a:xfrm>
            <a:off x="4707527" y="2602504"/>
            <a:ext cx="2083684" cy="154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615" y="4148469"/>
            <a:ext cx="2101215" cy="155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4" descr="BluePlains_bird_ey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121" y="4144312"/>
            <a:ext cx="2106821" cy="156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5" descr="cbplogoSRPPERIOD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827" y="5795622"/>
            <a:ext cx="12954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2690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57200" y="7358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457200" y="115681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57200" y="13034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21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77960"/>
            <a:ext cx="8229600" cy="51816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800" i="1" dirty="0" smtClean="0"/>
              <a:t>DE Chesapeake Bay Grants</a:t>
            </a:r>
            <a:r>
              <a:rPr lang="en-US" sz="2800" dirty="0" smtClean="0"/>
              <a:t>: CBIG, CBRAP</a:t>
            </a:r>
            <a:endParaRPr lang="en-US" sz="2800" i="1" dirty="0" smtClean="0"/>
          </a:p>
          <a:p>
            <a:pPr>
              <a:spcAft>
                <a:spcPts val="1200"/>
              </a:spcAft>
            </a:pPr>
            <a:r>
              <a:rPr lang="en-US" sz="2800" i="1" dirty="0" smtClean="0"/>
              <a:t>DE WIP Assistance Funds</a:t>
            </a:r>
            <a:r>
              <a:rPr lang="en-US" sz="2800" dirty="0" smtClean="0"/>
              <a:t>: Tetra Tech contractual support</a:t>
            </a:r>
          </a:p>
          <a:p>
            <a:pPr>
              <a:spcAft>
                <a:spcPts val="1200"/>
              </a:spcAft>
            </a:pPr>
            <a:r>
              <a:rPr lang="en-US" sz="2800" i="1" dirty="0" smtClean="0"/>
              <a:t>Virginia Tech Cooperative Agreement</a:t>
            </a:r>
            <a:r>
              <a:rPr lang="en-US" sz="2800" dirty="0" smtClean="0"/>
              <a:t>: access to statistical survey design experts</a:t>
            </a:r>
          </a:p>
          <a:p>
            <a:pPr>
              <a:spcAft>
                <a:spcPts val="1200"/>
              </a:spcAft>
            </a:pPr>
            <a:r>
              <a:rPr lang="en-US" sz="2800" i="1" dirty="0" smtClean="0"/>
              <a:t>Source Sector Workgroup Coordinators</a:t>
            </a:r>
            <a:r>
              <a:rPr lang="en-US" sz="2800" dirty="0" smtClean="0"/>
              <a:t>: Ag, Stormwater, Wastewater, Forestry, Wetlands, and Streams</a:t>
            </a:r>
          </a:p>
          <a:p>
            <a:pPr>
              <a:spcAft>
                <a:spcPts val="1200"/>
              </a:spcAft>
            </a:pPr>
            <a:r>
              <a:rPr lang="en-US" sz="2800" i="1" dirty="0" smtClean="0"/>
              <a:t>Source Sector webinars: </a:t>
            </a:r>
            <a:r>
              <a:rPr lang="en-US" sz="2800" dirty="0" smtClean="0"/>
              <a:t>being scheduled for this spring and summer</a:t>
            </a:r>
          </a:p>
          <a:p>
            <a:pPr>
              <a:spcAft>
                <a:spcPts val="1200"/>
              </a:spcAft>
            </a:pPr>
            <a:r>
              <a:rPr lang="en-US" sz="2800" i="1" dirty="0" smtClean="0"/>
              <a:t>Your</a:t>
            </a:r>
            <a:r>
              <a:rPr lang="en-US" sz="2800" dirty="0" smtClean="0"/>
              <a:t> State and DC Partners!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56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Available Resources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9488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602-1E09-4CBC-84FE-772522582C20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0" y="76200"/>
            <a:ext cx="9144000" cy="701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sz="2400" b="1" dirty="0" smtClean="0"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endParaRPr lang="en-US" sz="2000" b="1" dirty="0" smtClean="0"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Arial" charset="0"/>
                <a:cs typeface="Times New Roman" pitchFamily="18" charset="0"/>
              </a:rPr>
              <a:t>Rich Batiuk</a:t>
            </a:r>
          </a:p>
          <a:p>
            <a:pPr algn="ctr">
              <a:spcBef>
                <a:spcPct val="50000"/>
              </a:spcBef>
            </a:pPr>
            <a:r>
              <a:rPr lang="en-US" sz="2000" dirty="0" smtClean="0">
                <a:latin typeface="Arial" charset="0"/>
                <a:cs typeface="Times New Roman" pitchFamily="18" charset="0"/>
              </a:rPr>
              <a:t>Chair</a:t>
            </a:r>
            <a:endParaRPr lang="en-US" sz="2000" dirty="0">
              <a:latin typeface="Arial" charset="0"/>
              <a:cs typeface="Times New Roman" pitchFamily="18" charset="0"/>
            </a:endParaRPr>
          </a:p>
          <a:p>
            <a:pPr algn="ctr"/>
            <a:r>
              <a:rPr lang="en-US" sz="2000" dirty="0">
                <a:latin typeface="Arial" charset="0"/>
                <a:cs typeface="Times New Roman" pitchFamily="18" charset="0"/>
              </a:rPr>
              <a:t>Chesapeake Bay Program Partnership’s 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BMP </a:t>
            </a:r>
            <a:r>
              <a:rPr lang="en-US" sz="2000" dirty="0">
                <a:latin typeface="Arial" charset="0"/>
                <a:cs typeface="Times New Roman" pitchFamily="18" charset="0"/>
              </a:rPr>
              <a:t>Verification </a:t>
            </a:r>
            <a:r>
              <a:rPr lang="en-US" sz="2000" dirty="0" smtClean="0">
                <a:latin typeface="Arial" charset="0"/>
                <a:cs typeface="Times New Roman" pitchFamily="18" charset="0"/>
              </a:rPr>
              <a:t>Committee</a:t>
            </a:r>
            <a:r>
              <a:rPr lang="en-US" sz="2000" dirty="0">
                <a:latin typeface="Arial" charset="0"/>
                <a:cs typeface="Times New Roman" pitchFamily="18" charset="0"/>
              </a:rPr>
              <a:t/>
            </a:r>
            <a:br>
              <a:rPr lang="en-US" sz="2000" dirty="0">
                <a:latin typeface="Arial" charset="0"/>
                <a:cs typeface="Times New Roman" pitchFamily="18" charset="0"/>
              </a:rPr>
            </a:br>
            <a:endParaRPr lang="en-US" sz="2000" dirty="0" smtClean="0">
              <a:latin typeface="Arial" charset="0"/>
              <a:cs typeface="Times New Roman" pitchFamily="18" charset="0"/>
            </a:endParaRP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Associate Director for Science, Analysis and Implementation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U.S. Environmental Protection Agency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Chesapeake Bay Program Office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410 Severn Avenue, Suite 307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Annapolis, Maryland 21403</a:t>
            </a:r>
            <a:endParaRPr lang="en-US" sz="2000" dirty="0">
              <a:latin typeface="Arial" charset="0"/>
              <a:cs typeface="Times New Roman" pitchFamily="18" charset="0"/>
            </a:endParaRPr>
          </a:p>
          <a:p>
            <a:pPr algn="ctr"/>
            <a:endParaRPr lang="en-US" sz="2000" dirty="0" smtClean="0">
              <a:latin typeface="Arial" charset="0"/>
              <a:cs typeface="Times New Roman" pitchFamily="18" charset="0"/>
            </a:endParaRP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410-267-5731 Work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443-223-7823 Mobile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410-268-5226 Home</a:t>
            </a:r>
            <a:endParaRPr lang="en-US" sz="2000" dirty="0"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2000" dirty="0" smtClean="0">
                <a:latin typeface="Arial" charset="0"/>
                <a:cs typeface="Times New Roman" pitchFamily="18" charset="0"/>
              </a:rPr>
              <a:t>batiuk.richard@epa.gov</a:t>
            </a:r>
            <a:endParaRPr lang="en-US" sz="2000" dirty="0"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endParaRPr lang="en-US" dirty="0"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endParaRPr lang="en-US" b="0" dirty="0"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0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2" descr="oysterbo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724400"/>
            <a:ext cx="3581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7" name="Rectangle 3"/>
          <p:cNvSpPr>
            <a:spLocks noGrp="1" noChangeArrowheads="1"/>
          </p:cNvSpPr>
          <p:nvPr>
            <p:ph type="title"/>
          </p:nvPr>
        </p:nvSpPr>
        <p:spPr>
          <a:xfrm>
            <a:off x="2148840" y="76200"/>
            <a:ext cx="5715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/>
              <a:t>Questions</a:t>
            </a:r>
          </a:p>
        </p:txBody>
      </p:sp>
      <p:sp>
        <p:nvSpPr>
          <p:cNvPr id="80899" name="Rectangle 4"/>
          <p:cNvSpPr>
            <a:spLocks noChangeArrowheads="1"/>
          </p:cNvSpPr>
          <p:nvPr/>
        </p:nvSpPr>
        <p:spPr bwMode="auto">
          <a:xfrm>
            <a:off x="4267200" y="6477000"/>
            <a:ext cx="60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fld id="{32DE5762-CE4F-47F8-A597-74C3334ADB49}" type="slidenum">
              <a:rPr lang="en-US">
                <a:cs typeface="Arial" charset="0"/>
              </a:rPr>
              <a:pPr algn="ctr"/>
              <a:t>40</a:t>
            </a:fld>
            <a:endParaRPr lang="en-US">
              <a:cs typeface="Arial" charset="0"/>
            </a:endParaRPr>
          </a:p>
        </p:txBody>
      </p:sp>
      <p:pic>
        <p:nvPicPr>
          <p:cNvPr id="8090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288131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219200"/>
            <a:ext cx="44958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2" name="Picture 7" descr="MCj0431548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0"/>
            <a:ext cx="175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3" name="Picture 8" descr="cbp_55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1219200"/>
            <a:ext cx="190976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4" name="Picture 10" descr="bass_striped_denalsky_greg_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3581400"/>
            <a:ext cx="2438400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468813"/>
            <a:ext cx="3581400" cy="238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6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57800" y="3581400"/>
            <a:ext cx="41148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7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9800" y="5029200"/>
            <a:ext cx="31242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697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1858</TotalTime>
  <Words>1317</Words>
  <Application>Microsoft Office PowerPoint</Application>
  <PresentationFormat>On-screen Show (4:3)</PresentationFormat>
  <Paragraphs>440</Paragraphs>
  <Slides>40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 Unicode MS</vt:lpstr>
      <vt:lpstr>MS PGothic</vt:lpstr>
      <vt:lpstr>Arial</vt:lpstr>
      <vt:lpstr>Calibri</vt:lpstr>
      <vt:lpstr>Cambria</vt:lpstr>
      <vt:lpstr>Times New Roman</vt:lpstr>
      <vt:lpstr>Office Theme</vt:lpstr>
      <vt:lpstr>1_Office Theme</vt:lpstr>
      <vt:lpstr>Chesapeake Bay Program Partnership’s   Basinwide BMP Verification Framework: Building Confidence in Delivering on Pollution Reductions to Local Waters</vt:lpstr>
      <vt:lpstr>Delaware Credentials</vt:lpstr>
      <vt:lpstr>PowerPoint Presentation</vt:lpstr>
      <vt:lpstr>PowerPoint Presentation</vt:lpstr>
      <vt:lpstr>PowerPoint Presentation</vt:lpstr>
      <vt:lpstr>PowerPoint Presentation</vt:lpstr>
      <vt:lpstr>Chesapeake Bay TMDL: Pollution Diet for All Sectors and 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12 Framework Elements</vt:lpstr>
      <vt:lpstr>Verification Principles</vt:lpstr>
      <vt:lpstr>Agriculture Verification Guidance</vt:lpstr>
      <vt:lpstr>Forestry Verification Guidance</vt:lpstr>
      <vt:lpstr>Stormwater Verification Guidance</vt:lpstr>
      <vt:lpstr>Wastewater Verification Guidance</vt:lpstr>
      <vt:lpstr>Wetlands Verification Guidance</vt:lpstr>
      <vt:lpstr>Streams Verification Guidance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Jurisdictions’ Verification Programs</vt:lpstr>
      <vt:lpstr>PowerPoint Presentation</vt:lpstr>
      <vt:lpstr>PowerPoint Presentation</vt:lpstr>
      <vt:lpstr>Evaluation and Oversight</vt:lpstr>
      <vt:lpstr>Communications and Outreach</vt:lpstr>
      <vt:lpstr>State and Local Partners’ Roles</vt:lpstr>
      <vt:lpstr>PowerPoint Presentation</vt:lpstr>
      <vt:lpstr>PowerPoint Presentation</vt:lpstr>
      <vt:lpstr>Available Resources</vt:lpstr>
      <vt:lpstr>PowerPoint Presentation</vt:lpstr>
      <vt:lpstr>Questions</vt:lpstr>
    </vt:vector>
  </TitlesOfParts>
  <Company>US-EPA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Chesapeake Bay Program Partnership’s  BMP Verification Review Panel Meeting</dc:title>
  <dc:creator>rbatiuk</dc:creator>
  <cp:lastModifiedBy>Batiuk, Rich</cp:lastModifiedBy>
  <cp:revision>116</cp:revision>
  <cp:lastPrinted>2014-09-19T19:01:39Z</cp:lastPrinted>
  <dcterms:created xsi:type="dcterms:W3CDTF">2014-03-06T12:21:43Z</dcterms:created>
  <dcterms:modified xsi:type="dcterms:W3CDTF">2015-03-25T22:21:11Z</dcterms:modified>
</cp:coreProperties>
</file>