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rawings/drawing4.xml" ContentType="application/vnd.openxmlformats-officedocument.drawingml.chartshape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drawings/drawing2.xml" ContentType="application/vnd.openxmlformats-officedocument.drawingml.chartshap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drawings/drawing3.xml" ContentType="application/vnd.openxmlformats-officedocument.drawingml.chartshapes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</p:sldMasterIdLst>
  <p:notesMasterIdLst>
    <p:notesMasterId r:id="rId40"/>
  </p:notesMasterIdLst>
  <p:sldIdLst>
    <p:sldId id="256" r:id="rId3"/>
    <p:sldId id="403" r:id="rId4"/>
    <p:sldId id="347" r:id="rId5"/>
    <p:sldId id="402" r:id="rId6"/>
    <p:sldId id="381" r:id="rId7"/>
    <p:sldId id="396" r:id="rId8"/>
    <p:sldId id="397" r:id="rId9"/>
    <p:sldId id="398" r:id="rId10"/>
    <p:sldId id="399" r:id="rId11"/>
    <p:sldId id="410" r:id="rId12"/>
    <p:sldId id="415" r:id="rId13"/>
    <p:sldId id="346" r:id="rId14"/>
    <p:sldId id="401" r:id="rId15"/>
    <p:sldId id="411" r:id="rId16"/>
    <p:sldId id="383" r:id="rId17"/>
    <p:sldId id="384" r:id="rId18"/>
    <p:sldId id="385" r:id="rId19"/>
    <p:sldId id="386" r:id="rId20"/>
    <p:sldId id="387" r:id="rId21"/>
    <p:sldId id="388" r:id="rId22"/>
    <p:sldId id="389" r:id="rId23"/>
    <p:sldId id="390" r:id="rId24"/>
    <p:sldId id="405" r:id="rId25"/>
    <p:sldId id="412" r:id="rId26"/>
    <p:sldId id="406" r:id="rId27"/>
    <p:sldId id="407" r:id="rId28"/>
    <p:sldId id="413" r:id="rId29"/>
    <p:sldId id="395" r:id="rId30"/>
    <p:sldId id="370" r:id="rId31"/>
    <p:sldId id="345" r:id="rId32"/>
    <p:sldId id="371" r:id="rId33"/>
    <p:sldId id="364" r:id="rId34"/>
    <p:sldId id="414" r:id="rId35"/>
    <p:sldId id="409" r:id="rId36"/>
    <p:sldId id="408" r:id="rId37"/>
    <p:sldId id="373" r:id="rId38"/>
    <p:sldId id="400" r:id="rId39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52" autoAdjust="0"/>
    <p:restoredTop sz="94660"/>
  </p:normalViewPr>
  <p:slideViewPr>
    <p:cSldViewPr>
      <p:cViewPr varScale="1">
        <p:scale>
          <a:sx n="67" d="100"/>
          <a:sy n="67" d="100"/>
        </p:scale>
        <p:origin x="-34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-219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204.47.238.13\User\rbatiuk\Water%20Quality\Cap%20Load%20Allocations\Progress%20Scenarios\2012%20Progress%20Scenario\031313ReducingPollution%20revised%2004182013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204.47.238.13\User\rbatiuk\Water%20Quality\Cap%20Load%20Allocations\Progress%20Scenarios\2012%20Progress%20Scenario\031313ReducingPollution%20revised%2004182013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\\204.47.238.13\User\rbatiuk\Water%20Quality\Cap%20Load%20Allocations\Progress%20Scenarios\2012%20Progress%20Scenario\031313ReducingPollution%20revised%2004182013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\\204.47.238.13\User\rbatiuk\Water%20Quality\Cap%20Load%20Allocations\Progress%20Scenarios\2012%20Progress%20Scenario\031313ReducingPollution%20revised%2004182013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Nitrogen</a:t>
            </a:r>
          </a:p>
        </c:rich>
      </c:tx>
      <c:layout>
        <c:manualLayout>
          <c:xMode val="edge"/>
          <c:yMode val="edge"/>
          <c:x val="0.37743197120123012"/>
          <c:y val="0.1315532294368249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0.12840466926070038"/>
          <c:y val="0.21068279784112823"/>
          <c:w val="0.68482490272373586"/>
          <c:h val="0.55786430977650558"/>
        </c:manualLayout>
      </c:layout>
      <c:barChart>
        <c:barDir val="col"/>
        <c:grouping val="clustered"/>
        <c:ser>
          <c:idx val="0"/>
          <c:order val="0"/>
          <c:spPr>
            <a:solidFill>
              <a:schemeClr val="accent5">
                <a:lumMod val="40000"/>
                <a:lumOff val="60000"/>
              </a:schemeClr>
            </a:solidFill>
            <a:ln w="9525">
              <a:solidFill>
                <a:srgbClr val="000000"/>
              </a:solidFill>
              <a:prstDash val="solid"/>
            </a:ln>
          </c:spPr>
          <c:cat>
            <c:numRef>
              <c:f>'charts for exec sum'!$B$7:$D$7</c:f>
              <c:numCache>
                <c:formatCode>General</c:formatCode>
                <c:ptCount val="3"/>
                <c:pt idx="0">
                  <c:v>1985</c:v>
                </c:pt>
                <c:pt idx="1">
                  <c:v>2009</c:v>
                </c:pt>
                <c:pt idx="2">
                  <c:v>2012</c:v>
                </c:pt>
              </c:numCache>
            </c:numRef>
          </c:cat>
          <c:val>
            <c:numRef>
              <c:f>'charts for exec sum'!$B$8:$D$8</c:f>
              <c:numCache>
                <c:formatCode>0.00</c:formatCode>
                <c:ptCount val="3"/>
                <c:pt idx="0">
                  <c:v>369.78233914984065</c:v>
                </c:pt>
                <c:pt idx="1">
                  <c:v>282.66419793723253</c:v>
                </c:pt>
                <c:pt idx="2">
                  <c:v>264.13748908929318</c:v>
                </c:pt>
              </c:numCache>
            </c:numRef>
          </c:val>
        </c:ser>
        <c:axId val="78782464"/>
        <c:axId val="78784000"/>
      </c:barChart>
      <c:catAx>
        <c:axId val="78782464"/>
        <c:scaling>
          <c:orientation val="minMax"/>
        </c:scaling>
        <c:axPos val="b"/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78784000"/>
        <c:crosses val="autoZero"/>
        <c:auto val="1"/>
        <c:lblAlgn val="ctr"/>
        <c:lblOffset val="100"/>
        <c:tickLblSkip val="1"/>
        <c:tickMarkSkip val="1"/>
      </c:catAx>
      <c:valAx>
        <c:axId val="78784000"/>
        <c:scaling>
          <c:orientation val="minMax"/>
        </c:scaling>
        <c:axPos val="l"/>
        <c:numFmt formatCode="0" sourceLinked="0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78782464"/>
        <c:crosses val="autoZero"/>
        <c:crossBetween val="between"/>
        <c:majorUnit val="50"/>
      </c:valAx>
      <c:spPr>
        <a:noFill/>
        <a:ln w="25400">
          <a:noFill/>
        </a:ln>
      </c:spPr>
    </c:plotArea>
    <c:plotVisOnly val="1"/>
    <c:dispBlanksAs val="gap"/>
  </c:chart>
  <c:spPr>
    <a:solidFill>
      <a:srgbClr val="FFFFFF"/>
    </a:solidFill>
    <a:ln w="9525">
      <a:noFill/>
    </a:ln>
  </c:spPr>
  <c:txPr>
    <a:bodyPr/>
    <a:lstStyle/>
    <a:p>
      <a:pPr>
        <a:defRPr sz="5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Phosphorus</a:t>
            </a:r>
          </a:p>
        </c:rich>
      </c:tx>
      <c:layout>
        <c:manualLayout>
          <c:xMode val="edge"/>
          <c:yMode val="edge"/>
          <c:x val="0.34782648790523163"/>
          <c:y val="0.13412228796844181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0.10671957355401944"/>
          <c:y val="0.21597633136094802"/>
          <c:w val="0.69170093970197422"/>
          <c:h val="0.55621301775147924"/>
        </c:manualLayout>
      </c:layout>
      <c:barChart>
        <c:barDir val="col"/>
        <c:grouping val="clustered"/>
        <c:ser>
          <c:idx val="0"/>
          <c:order val="0"/>
          <c:spPr>
            <a:solidFill>
              <a:schemeClr val="accent5">
                <a:lumMod val="40000"/>
                <a:lumOff val="60000"/>
              </a:schemeClr>
            </a:solidFill>
            <a:ln w="12700">
              <a:solidFill>
                <a:srgbClr val="000000"/>
              </a:solidFill>
              <a:prstDash val="solid"/>
            </a:ln>
          </c:spPr>
          <c:cat>
            <c:numRef>
              <c:f>'charts for exec sum'!$B$7:$D$7</c:f>
              <c:numCache>
                <c:formatCode>General</c:formatCode>
                <c:ptCount val="3"/>
                <c:pt idx="0">
                  <c:v>1985</c:v>
                </c:pt>
                <c:pt idx="1">
                  <c:v>2009</c:v>
                </c:pt>
                <c:pt idx="2">
                  <c:v>2012</c:v>
                </c:pt>
              </c:numCache>
            </c:numRef>
          </c:cat>
          <c:val>
            <c:numRef>
              <c:f>'charts for exec sum'!$B$9:$D$9</c:f>
              <c:numCache>
                <c:formatCode>0.00</c:formatCode>
                <c:ptCount val="3"/>
                <c:pt idx="0">
                  <c:v>25.620649625555281</c:v>
                </c:pt>
                <c:pt idx="1">
                  <c:v>19.228893322576841</c:v>
                </c:pt>
                <c:pt idx="2">
                  <c:v>17.971754113869952</c:v>
                </c:pt>
              </c:numCache>
            </c:numRef>
          </c:val>
        </c:ser>
        <c:axId val="78473856"/>
        <c:axId val="78508416"/>
      </c:barChart>
      <c:catAx>
        <c:axId val="78473856"/>
        <c:scaling>
          <c:orientation val="minMax"/>
        </c:scaling>
        <c:axPos val="b"/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78508416"/>
        <c:crosses val="autoZero"/>
        <c:auto val="1"/>
        <c:lblAlgn val="ctr"/>
        <c:lblOffset val="100"/>
        <c:tickLblSkip val="1"/>
        <c:tickMarkSkip val="1"/>
      </c:catAx>
      <c:valAx>
        <c:axId val="78508416"/>
        <c:scaling>
          <c:orientation val="minMax"/>
          <c:max val="26"/>
          <c:min val="0"/>
        </c:scaling>
        <c:axPos val="l"/>
        <c:numFmt formatCode="0" sourceLinked="0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78473856"/>
        <c:crosses val="autoZero"/>
        <c:crossBetween val="between"/>
        <c:majorUnit val="5"/>
      </c:valAx>
      <c:spPr>
        <a:noFill/>
        <a:ln w="25400">
          <a:noFill/>
        </a:ln>
      </c:spPr>
    </c:plotArea>
    <c:plotVisOnly val="1"/>
    <c:dispBlanksAs val="gap"/>
  </c:chart>
  <c:spPr>
    <a:solidFill>
      <a:srgbClr val="FFFFFF"/>
    </a:solidFill>
    <a:ln w="9525">
      <a:noFill/>
    </a:ln>
  </c:spPr>
  <c:txPr>
    <a:bodyPr/>
    <a:lstStyle/>
    <a:p>
      <a:pPr>
        <a:defRPr sz="5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Sediment</a:t>
            </a:r>
          </a:p>
        </c:rich>
      </c:tx>
      <c:layout>
        <c:manualLayout>
          <c:xMode val="edge"/>
          <c:yMode val="edge"/>
          <c:x val="0.36758987695345796"/>
          <c:y val="0.12721879644562592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0.18972368631825576"/>
          <c:y val="0.21301775147929153"/>
          <c:w val="0.62450713413092529"/>
          <c:h val="0.55621301775147924"/>
        </c:manualLayout>
      </c:layout>
      <c:barChart>
        <c:barDir val="col"/>
        <c:grouping val="clustered"/>
        <c:ser>
          <c:idx val="0"/>
          <c:order val="0"/>
          <c:spPr>
            <a:solidFill>
              <a:schemeClr val="accent5">
                <a:lumMod val="40000"/>
                <a:lumOff val="60000"/>
              </a:schemeClr>
            </a:solidFill>
            <a:ln w="12700">
              <a:solidFill>
                <a:srgbClr val="000000"/>
              </a:solidFill>
              <a:prstDash val="solid"/>
            </a:ln>
          </c:spPr>
          <c:cat>
            <c:numRef>
              <c:f>'charts for exec sum'!$B$7:$D$7</c:f>
              <c:numCache>
                <c:formatCode>General</c:formatCode>
                <c:ptCount val="3"/>
                <c:pt idx="0">
                  <c:v>1985</c:v>
                </c:pt>
                <c:pt idx="1">
                  <c:v>2009</c:v>
                </c:pt>
                <c:pt idx="2">
                  <c:v>2012</c:v>
                </c:pt>
              </c:numCache>
            </c:numRef>
          </c:cat>
          <c:val>
            <c:numRef>
              <c:f>'charts for exec sum'!$B$10:$D$10</c:f>
              <c:numCache>
                <c:formatCode>#,##0</c:formatCode>
                <c:ptCount val="3"/>
                <c:pt idx="0">
                  <c:v>10798.384164838317</c:v>
                </c:pt>
                <c:pt idx="1">
                  <c:v>8675.2517983933303</c:v>
                </c:pt>
                <c:pt idx="2">
                  <c:v>8244.2520307769792</c:v>
                </c:pt>
              </c:numCache>
            </c:numRef>
          </c:val>
        </c:ser>
        <c:axId val="78475264"/>
        <c:axId val="78476800"/>
      </c:barChart>
      <c:catAx>
        <c:axId val="78475264"/>
        <c:scaling>
          <c:orientation val="minMax"/>
        </c:scaling>
        <c:axPos val="b"/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78476800"/>
        <c:crosses val="autoZero"/>
        <c:auto val="1"/>
        <c:lblAlgn val="ctr"/>
        <c:lblOffset val="100"/>
        <c:tickLblSkip val="1"/>
        <c:tickMarkSkip val="1"/>
      </c:catAx>
      <c:valAx>
        <c:axId val="78476800"/>
        <c:scaling>
          <c:orientation val="minMax"/>
          <c:max val="11000"/>
          <c:min val="0"/>
        </c:scaling>
        <c:axPos val="l"/>
        <c:numFmt formatCode="#,##0" sourceLinked="0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78475264"/>
        <c:crosses val="autoZero"/>
        <c:crossBetween val="between"/>
        <c:majorUnit val="1000"/>
      </c:valAx>
      <c:spPr>
        <a:noFill/>
        <a:ln w="25400">
          <a:noFill/>
        </a:ln>
      </c:spPr>
    </c:plotArea>
    <c:plotVisOnly val="1"/>
    <c:dispBlanksAs val="gap"/>
  </c:chart>
  <c:spPr>
    <a:solidFill>
      <a:srgbClr val="FFFFFF"/>
    </a:solidFill>
    <a:ln w="9525">
      <a:noFill/>
    </a:ln>
  </c:spPr>
  <c:txPr>
    <a:bodyPr/>
    <a:lstStyle/>
    <a:p>
      <a:pPr>
        <a:defRPr sz="5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n-US"/>
              <a:t>Simulated</a:t>
            </a:r>
            <a:r>
              <a:rPr lang="en-US" baseline="0"/>
              <a:t> </a:t>
            </a:r>
            <a:r>
              <a:rPr lang="en-US"/>
              <a:t>Nitrogen</a:t>
            </a:r>
            <a:r>
              <a:rPr lang="en-US" baseline="0"/>
              <a:t> </a:t>
            </a:r>
            <a:r>
              <a:rPr lang="en-US"/>
              <a:t>Loads Delivered to the Bay by Jurisdiction*</a:t>
            </a:r>
            <a:r>
              <a:rPr lang="en-US" baseline="0"/>
              <a:t> (</a:t>
            </a:r>
            <a:r>
              <a:rPr lang="en-US"/>
              <a:t>millio</a:t>
            </a:r>
            <a:r>
              <a:rPr lang="en-US" baseline="0"/>
              <a:t>n p</a:t>
            </a:r>
            <a:r>
              <a:rPr lang="en-US"/>
              <a:t>ounds/year)</a:t>
            </a:r>
          </a:p>
        </c:rich>
      </c:tx>
      <c:layout>
        <c:manualLayout>
          <c:xMode val="edge"/>
          <c:yMode val="edge"/>
          <c:x val="0.14120977404998289"/>
          <c:y val="3.7140204271123778E-3"/>
        </c:manualLayout>
      </c:layout>
    </c:title>
    <c:plotArea>
      <c:layout>
        <c:manualLayout>
          <c:layoutTarget val="inner"/>
          <c:xMode val="edge"/>
          <c:yMode val="edge"/>
          <c:x val="5.8524893489969046E-2"/>
          <c:y val="6.0566573400740564E-2"/>
          <c:w val="0.53003753339606918"/>
          <c:h val="0.68386550566973003"/>
        </c:manualLayout>
      </c:layout>
      <c:barChart>
        <c:barDir val="col"/>
        <c:grouping val="stacked"/>
        <c:ser>
          <c:idx val="0"/>
          <c:order val="0"/>
          <c:tx>
            <c:strRef>
              <c:f>Nitrogen!$A$9</c:f>
              <c:strCache>
                <c:ptCount val="1"/>
                <c:pt idx="0">
                  <c:v>New York </c:v>
                </c:pt>
              </c:strCache>
            </c:strRef>
          </c:tx>
          <c:cat>
            <c:strRef>
              <c:f>Nitrogen!$B$8:$F$8</c:f>
              <c:strCache>
                <c:ptCount val="5"/>
                <c:pt idx="0">
                  <c:v>1985</c:v>
                </c:pt>
                <c:pt idx="1">
                  <c:v>2009</c:v>
                </c:pt>
                <c:pt idx="2">
                  <c:v>2012</c:v>
                </c:pt>
                <c:pt idx="3">
                  <c:v>2017 Interim Target</c:v>
                </c:pt>
                <c:pt idx="4">
                  <c:v>2025 Planning Target</c:v>
                </c:pt>
              </c:strCache>
            </c:strRef>
          </c:cat>
          <c:val>
            <c:numRef>
              <c:f>Nitrogen!$B$9:$F$9</c:f>
              <c:numCache>
                <c:formatCode>0.00</c:formatCode>
                <c:ptCount val="5"/>
                <c:pt idx="0">
                  <c:v>13.914007142493498</c:v>
                </c:pt>
                <c:pt idx="1">
                  <c:v>10.719411195127099</c:v>
                </c:pt>
                <c:pt idx="2">
                  <c:v>11.105991083843401</c:v>
                </c:pt>
                <c:pt idx="3" formatCode="#,##0.00">
                  <c:v>9.597764478050836</c:v>
                </c:pt>
                <c:pt idx="4">
                  <c:v>8.8500000000000032</c:v>
                </c:pt>
              </c:numCache>
            </c:numRef>
          </c:val>
        </c:ser>
        <c:ser>
          <c:idx val="1"/>
          <c:order val="1"/>
          <c:tx>
            <c:strRef>
              <c:f>Nitrogen!$A$10</c:f>
              <c:strCache>
                <c:ptCount val="1"/>
                <c:pt idx="0">
                  <c:v>Pennsylvania </c:v>
                </c:pt>
              </c:strCache>
            </c:strRef>
          </c:tx>
          <c:cat>
            <c:strRef>
              <c:f>Nitrogen!$B$8:$F$8</c:f>
              <c:strCache>
                <c:ptCount val="5"/>
                <c:pt idx="0">
                  <c:v>1985</c:v>
                </c:pt>
                <c:pt idx="1">
                  <c:v>2009</c:v>
                </c:pt>
                <c:pt idx="2">
                  <c:v>2012</c:v>
                </c:pt>
                <c:pt idx="3">
                  <c:v>2017 Interim Target</c:v>
                </c:pt>
                <c:pt idx="4">
                  <c:v>2025 Planning Target</c:v>
                </c:pt>
              </c:strCache>
            </c:strRef>
          </c:cat>
          <c:val>
            <c:numRef>
              <c:f>Nitrogen!$B$10:$F$10</c:f>
              <c:numCache>
                <c:formatCode>0.00</c:formatCode>
                <c:ptCount val="5"/>
                <c:pt idx="0">
                  <c:v>124.27709270300301</c:v>
                </c:pt>
                <c:pt idx="1">
                  <c:v>116.63560861272695</c:v>
                </c:pt>
                <c:pt idx="2">
                  <c:v>111.36323394719302</c:v>
                </c:pt>
                <c:pt idx="3" formatCode="#,##0.00">
                  <c:v>93.953428604485239</c:v>
                </c:pt>
                <c:pt idx="4">
                  <c:v>78.831975265657405</c:v>
                </c:pt>
              </c:numCache>
            </c:numRef>
          </c:val>
        </c:ser>
        <c:ser>
          <c:idx val="2"/>
          <c:order val="2"/>
          <c:tx>
            <c:strRef>
              <c:f>Nitrogen!$A$11</c:f>
              <c:strCache>
                <c:ptCount val="1"/>
                <c:pt idx="0">
                  <c:v>Maryland </c:v>
                </c:pt>
              </c:strCache>
            </c:strRef>
          </c:tx>
          <c:cat>
            <c:strRef>
              <c:f>Nitrogen!$B$8:$F$8</c:f>
              <c:strCache>
                <c:ptCount val="5"/>
                <c:pt idx="0">
                  <c:v>1985</c:v>
                </c:pt>
                <c:pt idx="1">
                  <c:v>2009</c:v>
                </c:pt>
                <c:pt idx="2">
                  <c:v>2012</c:v>
                </c:pt>
                <c:pt idx="3">
                  <c:v>2017 Interim Target</c:v>
                </c:pt>
                <c:pt idx="4">
                  <c:v>2025 Planning Target</c:v>
                </c:pt>
              </c:strCache>
            </c:strRef>
          </c:cat>
          <c:val>
            <c:numRef>
              <c:f>Nitrogen!$B$11:$F$11</c:f>
              <c:numCache>
                <c:formatCode>0.00</c:formatCode>
                <c:ptCount val="5"/>
                <c:pt idx="0">
                  <c:v>76.560804185401381</c:v>
                </c:pt>
                <c:pt idx="1">
                  <c:v>51.947956549510494</c:v>
                </c:pt>
                <c:pt idx="2">
                  <c:v>49.961713723243292</c:v>
                </c:pt>
                <c:pt idx="3" formatCode="#,##0.00">
                  <c:v>45.479673529119722</c:v>
                </c:pt>
                <c:pt idx="4">
                  <c:v>41.167484848859203</c:v>
                </c:pt>
              </c:numCache>
            </c:numRef>
          </c:val>
        </c:ser>
        <c:ser>
          <c:idx val="3"/>
          <c:order val="3"/>
          <c:tx>
            <c:strRef>
              <c:f>Nitrogen!$A$12</c:f>
              <c:strCache>
                <c:ptCount val="1"/>
                <c:pt idx="0">
                  <c:v>Virginia </c:v>
                </c:pt>
              </c:strCache>
            </c:strRef>
          </c:tx>
          <c:cat>
            <c:strRef>
              <c:f>Nitrogen!$B$8:$F$8</c:f>
              <c:strCache>
                <c:ptCount val="5"/>
                <c:pt idx="0">
                  <c:v>1985</c:v>
                </c:pt>
                <c:pt idx="1">
                  <c:v>2009</c:v>
                </c:pt>
                <c:pt idx="2">
                  <c:v>2012</c:v>
                </c:pt>
                <c:pt idx="3">
                  <c:v>2017 Interim Target</c:v>
                </c:pt>
                <c:pt idx="4">
                  <c:v>2025 Planning Target</c:v>
                </c:pt>
              </c:strCache>
            </c:strRef>
          </c:cat>
          <c:val>
            <c:numRef>
              <c:f>Nitrogen!$B$12:$F$12</c:f>
              <c:numCache>
                <c:formatCode>0.00</c:formatCode>
                <c:ptCount val="5"/>
                <c:pt idx="0">
                  <c:v>85.028256105094371</c:v>
                </c:pt>
                <c:pt idx="1">
                  <c:v>68.127539644068193</c:v>
                </c:pt>
                <c:pt idx="2">
                  <c:v>61.249635396558929</c:v>
                </c:pt>
                <c:pt idx="3" formatCode="#,##0.00">
                  <c:v>58.726614004481362</c:v>
                </c:pt>
                <c:pt idx="4">
                  <c:v>52.459330244756813</c:v>
                </c:pt>
              </c:numCache>
            </c:numRef>
          </c:val>
        </c:ser>
        <c:ser>
          <c:idx val="4"/>
          <c:order val="4"/>
          <c:tx>
            <c:strRef>
              <c:f>Nitrogen!$A$13</c:f>
              <c:strCache>
                <c:ptCount val="1"/>
                <c:pt idx="0">
                  <c:v>West Virginia </c:v>
                </c:pt>
              </c:strCache>
            </c:strRef>
          </c:tx>
          <c:cat>
            <c:strRef>
              <c:f>Nitrogen!$B$8:$F$8</c:f>
              <c:strCache>
                <c:ptCount val="5"/>
                <c:pt idx="0">
                  <c:v>1985</c:v>
                </c:pt>
                <c:pt idx="1">
                  <c:v>2009</c:v>
                </c:pt>
                <c:pt idx="2">
                  <c:v>2012</c:v>
                </c:pt>
                <c:pt idx="3">
                  <c:v>2017 Interim Target</c:v>
                </c:pt>
                <c:pt idx="4">
                  <c:v>2025 Planning Target</c:v>
                </c:pt>
              </c:strCache>
            </c:strRef>
          </c:cat>
          <c:val>
            <c:numRef>
              <c:f>Nitrogen!$B$13:$F$13</c:f>
              <c:numCache>
                <c:formatCode>0.00</c:formatCode>
                <c:ptCount val="5"/>
                <c:pt idx="0">
                  <c:v>6.3672077624418701</c:v>
                </c:pt>
                <c:pt idx="1">
                  <c:v>5.4650482536451399</c:v>
                </c:pt>
                <c:pt idx="2">
                  <c:v>5.2168388941981814</c:v>
                </c:pt>
                <c:pt idx="3" formatCode="#,##0.00">
                  <c:v>5.1852952341955385</c:v>
                </c:pt>
                <c:pt idx="4">
                  <c:v>4.9987932212291417</c:v>
                </c:pt>
              </c:numCache>
            </c:numRef>
          </c:val>
        </c:ser>
        <c:ser>
          <c:idx val="5"/>
          <c:order val="5"/>
          <c:tx>
            <c:strRef>
              <c:f>Nitrogen!$A$14</c:f>
              <c:strCache>
                <c:ptCount val="1"/>
                <c:pt idx="0">
                  <c:v>Delaware </c:v>
                </c:pt>
              </c:strCache>
            </c:strRef>
          </c:tx>
          <c:cat>
            <c:strRef>
              <c:f>Nitrogen!$B$8:$F$8</c:f>
              <c:strCache>
                <c:ptCount val="5"/>
                <c:pt idx="0">
                  <c:v>1985</c:v>
                </c:pt>
                <c:pt idx="1">
                  <c:v>2009</c:v>
                </c:pt>
                <c:pt idx="2">
                  <c:v>2012</c:v>
                </c:pt>
                <c:pt idx="3">
                  <c:v>2017 Interim Target</c:v>
                </c:pt>
                <c:pt idx="4">
                  <c:v>2025 Planning Target</c:v>
                </c:pt>
              </c:strCache>
            </c:strRef>
          </c:cat>
          <c:val>
            <c:numRef>
              <c:f>Nitrogen!$B$14:$F$14</c:f>
              <c:numCache>
                <c:formatCode>0.00</c:formatCode>
                <c:ptCount val="5"/>
                <c:pt idx="0">
                  <c:v>5.2668704874129997</c:v>
                </c:pt>
                <c:pt idx="1">
                  <c:v>4.4742525433531917</c:v>
                </c:pt>
                <c:pt idx="2">
                  <c:v>4.2110751110161804</c:v>
                </c:pt>
                <c:pt idx="3" formatCode="#,##0.00">
                  <c:v>3.8243309892640061</c:v>
                </c:pt>
                <c:pt idx="4">
                  <c:v>3.3910499532045484</c:v>
                </c:pt>
              </c:numCache>
            </c:numRef>
          </c:val>
        </c:ser>
        <c:ser>
          <c:idx val="6"/>
          <c:order val="6"/>
          <c:tx>
            <c:strRef>
              <c:f>Nitrogen!$A$15</c:f>
              <c:strCache>
                <c:ptCount val="1"/>
                <c:pt idx="0">
                  <c:v>District of Columbia </c:v>
                </c:pt>
              </c:strCache>
            </c:strRef>
          </c:tx>
          <c:cat>
            <c:strRef>
              <c:f>Nitrogen!$B$8:$F$8</c:f>
              <c:strCache>
                <c:ptCount val="5"/>
                <c:pt idx="0">
                  <c:v>1985</c:v>
                </c:pt>
                <c:pt idx="1">
                  <c:v>2009</c:v>
                </c:pt>
                <c:pt idx="2">
                  <c:v>2012</c:v>
                </c:pt>
                <c:pt idx="3">
                  <c:v>2017 Interim Target</c:v>
                </c:pt>
                <c:pt idx="4">
                  <c:v>2025 Planning Target</c:v>
                </c:pt>
              </c:strCache>
            </c:strRef>
          </c:cat>
          <c:val>
            <c:numRef>
              <c:f>Nitrogen!$B$15:$F$15</c:f>
              <c:numCache>
                <c:formatCode>0.00</c:formatCode>
                <c:ptCount val="5"/>
                <c:pt idx="0">
                  <c:v>6.1709086718156181</c:v>
                </c:pt>
                <c:pt idx="1">
                  <c:v>2.8770798309533197</c:v>
                </c:pt>
                <c:pt idx="2">
                  <c:v>1.7779726488681098</c:v>
                </c:pt>
                <c:pt idx="3" formatCode="#,##0.00">
                  <c:v>2.5747181537742208</c:v>
                </c:pt>
                <c:pt idx="4">
                  <c:v>2.373143702321491</c:v>
                </c:pt>
              </c:numCache>
            </c:numRef>
          </c:val>
        </c:ser>
        <c:ser>
          <c:idx val="7"/>
          <c:order val="7"/>
          <c:tx>
            <c:strRef>
              <c:f>Nitrogen!$A$16</c:f>
              <c:strCache>
                <c:ptCount val="1"/>
                <c:pt idx="0">
                  <c:v>EPA: Atmospheric Deposition to Watershed (to be reduced under Clean Air Act)</c:v>
                </c:pt>
              </c:strCache>
            </c:strRef>
          </c:tx>
          <c:cat>
            <c:strRef>
              <c:f>Nitrogen!$B$8:$F$8</c:f>
              <c:strCache>
                <c:ptCount val="5"/>
                <c:pt idx="0">
                  <c:v>1985</c:v>
                </c:pt>
                <c:pt idx="1">
                  <c:v>2009</c:v>
                </c:pt>
                <c:pt idx="2">
                  <c:v>2012</c:v>
                </c:pt>
                <c:pt idx="3">
                  <c:v>2017 Interim Target</c:v>
                </c:pt>
                <c:pt idx="4">
                  <c:v>2025 Planning Target</c:v>
                </c:pt>
              </c:strCache>
            </c:strRef>
          </c:cat>
          <c:val>
            <c:numRef>
              <c:f>Nitrogen!$B$16:$F$16</c:f>
              <c:numCache>
                <c:formatCode>0.00</c:formatCode>
                <c:ptCount val="5"/>
                <c:pt idx="0">
                  <c:v>26.117192092178001</c:v>
                </c:pt>
                <c:pt idx="1">
                  <c:v>3.0473013078480409</c:v>
                </c:pt>
                <c:pt idx="2">
                  <c:v>2.1781089666769802</c:v>
                </c:pt>
                <c:pt idx="3" formatCode="#,##0.00">
                  <c:v>1.2189205231392162</c:v>
                </c:pt>
                <c:pt idx="4">
                  <c:v>0</c:v>
                </c:pt>
              </c:numCache>
            </c:numRef>
          </c:val>
        </c:ser>
        <c:ser>
          <c:idx val="8"/>
          <c:order val="8"/>
          <c:tx>
            <c:strRef>
              <c:f>Nitrogen!$A$17</c:f>
              <c:strCache>
                <c:ptCount val="1"/>
                <c:pt idx="0">
                  <c:v>EPA: Atmospheric Deposition to Tidal Water (to be reduced to 15.2 million lbs/yr under Clean Air Act)</c:v>
                </c:pt>
              </c:strCache>
            </c:strRef>
          </c:tx>
          <c:cat>
            <c:strRef>
              <c:f>Nitrogen!$B$8:$F$8</c:f>
              <c:strCache>
                <c:ptCount val="5"/>
                <c:pt idx="0">
                  <c:v>1985</c:v>
                </c:pt>
                <c:pt idx="1">
                  <c:v>2009</c:v>
                </c:pt>
                <c:pt idx="2">
                  <c:v>2012</c:v>
                </c:pt>
                <c:pt idx="3">
                  <c:v>2017 Interim Target</c:v>
                </c:pt>
                <c:pt idx="4">
                  <c:v>2025 Planning Target</c:v>
                </c:pt>
              </c:strCache>
            </c:strRef>
          </c:cat>
          <c:val>
            <c:numRef>
              <c:f>Nitrogen!$B$17:$F$17</c:f>
              <c:numCache>
                <c:formatCode>0.00</c:formatCode>
                <c:ptCount val="5"/>
                <c:pt idx="0">
                  <c:v>26.08</c:v>
                </c:pt>
                <c:pt idx="1">
                  <c:v>19.37</c:v>
                </c:pt>
                <c:pt idx="2">
                  <c:v>17.072919317695103</c:v>
                </c:pt>
                <c:pt idx="3" formatCode="#,##0.00">
                  <c:v>16.867999999999999</c:v>
                </c:pt>
                <c:pt idx="4">
                  <c:v>15.2</c:v>
                </c:pt>
              </c:numCache>
            </c:numRef>
          </c:val>
        </c:ser>
        <c:overlap val="100"/>
        <c:axId val="79362688"/>
        <c:axId val="79434112"/>
      </c:barChart>
      <c:catAx>
        <c:axId val="79362688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79434112"/>
        <c:crosses val="autoZero"/>
        <c:auto val="1"/>
        <c:lblAlgn val="ctr"/>
        <c:lblOffset val="100"/>
      </c:catAx>
      <c:valAx>
        <c:axId val="79434112"/>
        <c:scaling>
          <c:orientation val="minMax"/>
        </c:scaling>
        <c:axPos val="l"/>
        <c:majorGridlines/>
        <c:numFmt formatCode="0" sourceLinked="0"/>
        <c:tickLblPos val="nextTo"/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7936268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1158846345576079"/>
          <c:y val="0.13362068965517238"/>
          <c:w val="0.37768270023935069"/>
          <c:h val="0.756465517241383"/>
        </c:manualLayout>
      </c:layout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en-US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0.12464</cdr:x>
      <cdr:y>0.48748</cdr:y>
    </cdr:from>
    <cdr:to>
      <cdr:x>0.8213</cdr:x>
      <cdr:y>0.48748</cdr:y>
    </cdr:to>
    <cdr:sp macro="" textlink="">
      <cdr:nvSpPr>
        <cdr:cNvPr id="53249" name="Line 1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>
          <a:off x="300360" y="1538324"/>
          <a:ext cx="1681720" cy="0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12700">
          <a:solidFill>
            <a:srgbClr val="000000"/>
          </a:solidFill>
          <a:round/>
          <a:headEnd/>
          <a:tailEnd/>
        </a:ln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0.12543</cdr:x>
      <cdr:y>0.44446</cdr:y>
    </cdr:from>
    <cdr:to>
      <cdr:x>0.82065</cdr:x>
      <cdr:y>0.44446</cdr:y>
    </cdr:to>
    <cdr:sp macro="" textlink="">
      <cdr:nvSpPr>
        <cdr:cNvPr id="53250" name="Line 2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>
          <a:off x="302275" y="1404117"/>
          <a:ext cx="1677672" cy="0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12700">
          <a:solidFill>
            <a:srgbClr val="000000"/>
          </a:solidFill>
          <a:prstDash val="sysDot"/>
          <a:round/>
          <a:headEnd/>
          <a:tailEnd/>
        </a:ln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0.02003</cdr:x>
      <cdr:y>0.00535</cdr:y>
    </cdr:from>
    <cdr:to>
      <cdr:x>0.96959</cdr:x>
      <cdr:y>0.1485</cdr:y>
    </cdr:to>
    <cdr:sp macro="" textlink="">
      <cdr:nvSpPr>
        <cdr:cNvPr id="54275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7150" y="17224"/>
          <a:ext cx="2676525" cy="46553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27432" bIns="0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en-US" sz="800" b="1" i="0" u="none" strike="noStrike" baseline="0">
              <a:solidFill>
                <a:srgbClr val="000000"/>
              </a:solidFill>
              <a:latin typeface="Arial"/>
              <a:cs typeface="Arial"/>
            </a:rPr>
            <a:t>Simulated Pollution Loads Delivered </a:t>
          </a:r>
        </a:p>
        <a:p xmlns:a="http://schemas.openxmlformats.org/drawingml/2006/main">
          <a:pPr algn="ctr" rtl="0">
            <a:defRPr sz="1000"/>
          </a:pPr>
          <a:r>
            <a:rPr lang="en-US" sz="800" b="1" i="0" u="none" strike="noStrike" baseline="0">
              <a:solidFill>
                <a:srgbClr val="000000"/>
              </a:solidFill>
              <a:latin typeface="Arial"/>
              <a:cs typeface="Arial"/>
            </a:rPr>
            <a:t>to the Bay (million pounds/year)</a:t>
          </a:r>
        </a:p>
      </cdr:txBody>
    </cdr:sp>
  </cdr:relSizeAnchor>
  <cdr:relSizeAnchor xmlns:cdr="http://schemas.openxmlformats.org/drawingml/2006/chartDrawing">
    <cdr:from>
      <cdr:x>0.10297</cdr:x>
      <cdr:y>0.46778</cdr:y>
    </cdr:from>
    <cdr:to>
      <cdr:x>0.83403</cdr:x>
      <cdr:y>0.46778</cdr:y>
    </cdr:to>
    <cdr:sp macro="" textlink="">
      <cdr:nvSpPr>
        <cdr:cNvPr id="54276" name="Line 4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>
          <a:off x="303237" y="1493498"/>
          <a:ext cx="2045531" cy="0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12700">
          <a:solidFill>
            <a:srgbClr val="000000"/>
          </a:solidFill>
          <a:round/>
          <a:headEnd/>
          <a:tailEnd/>
        </a:ln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0.09785</cdr:x>
      <cdr:y>0.42675</cdr:y>
    </cdr:from>
    <cdr:to>
      <cdr:x>0.82892</cdr:x>
      <cdr:y>0.42675</cdr:y>
    </cdr:to>
    <cdr:sp macro="" textlink="">
      <cdr:nvSpPr>
        <cdr:cNvPr id="54277" name="Line 5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>
          <a:off x="288125" y="1366105"/>
          <a:ext cx="2045531" cy="0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12700">
          <a:solidFill>
            <a:srgbClr val="000000"/>
          </a:solidFill>
          <a:prstDash val="sysDot"/>
          <a:round/>
          <a:headEnd/>
          <a:tailEnd/>
        </a:ln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0.17902</cdr:x>
      <cdr:y>0.39813</cdr:y>
    </cdr:from>
    <cdr:to>
      <cdr:x>0.80133</cdr:x>
      <cdr:y>0.39813</cdr:y>
    </cdr:to>
    <cdr:sp macro="" textlink="">
      <cdr:nvSpPr>
        <cdr:cNvPr id="55298" name="Line 2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 flipV="1">
          <a:off x="588501" y="1255939"/>
          <a:ext cx="1911912" cy="0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12700">
          <a:solidFill>
            <a:srgbClr val="000000"/>
          </a:solidFill>
          <a:round/>
          <a:headEnd/>
          <a:tailEnd/>
        </a:ln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0.18255</cdr:x>
      <cdr:y>0.37252</cdr:y>
    </cdr:from>
    <cdr:to>
      <cdr:x>0.80318</cdr:x>
      <cdr:y>0.37252</cdr:y>
    </cdr:to>
    <cdr:sp macro="" textlink="">
      <cdr:nvSpPr>
        <cdr:cNvPr id="55299" name="Line 3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 flipV="1">
          <a:off x="598748" y="1174953"/>
          <a:ext cx="1906679" cy="0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12700">
          <a:solidFill>
            <a:srgbClr val="000000"/>
          </a:solidFill>
          <a:prstDash val="sysDot"/>
          <a:round/>
          <a:headEnd/>
          <a:tailEnd/>
        </a:ln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0.00049</cdr:x>
      <cdr:y>0.90981</cdr:y>
    </cdr:from>
    <cdr:to>
      <cdr:x>1</cdr:x>
      <cdr:y>0.99465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0" y="3048000"/>
          <a:ext cx="5248275" cy="36149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2860" rIns="0" bIns="0" anchor="t" upright="1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marL="0" marR="0" indent="0" algn="l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000"/>
          </a:pPr>
          <a:r>
            <a:rPr lang="en-US" sz="800" b="0" i="0" u="none" strike="noStrike" baseline="0">
              <a:solidFill>
                <a:sysClr val="windowText" lastClr="000000"/>
              </a:solidFill>
              <a:latin typeface="Calibri"/>
              <a:cs typeface="Arial"/>
            </a:rPr>
            <a:t>*Loads simulated using 5.3.2 version of Watershed Model and wastewater discharge data reported by Bay jurisdictions..</a:t>
          </a:r>
        </a:p>
        <a:p xmlns:a="http://schemas.openxmlformats.org/drawingml/2006/main">
          <a:pPr algn="l" rtl="0">
            <a:defRPr sz="1000"/>
          </a:pPr>
          <a:endParaRPr lang="en-US" sz="1000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defRPr sz="1000"/>
          </a:pPr>
          <a:endParaRPr lang="en-US" sz="1000" b="0" i="0" u="none" strike="noStrike" baseline="0">
            <a:solidFill>
              <a:srgbClr val="000000"/>
            </a:solidFill>
            <a:latin typeface="Arial"/>
            <a:cs typeface="Arial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062B749-384E-4995-8245-F888AF1DE8CD}" type="datetimeFigureOut">
              <a:rPr lang="en-US" smtClean="0"/>
              <a:pPr/>
              <a:t>9/23/2014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6214838-91DC-4685-8D3A-6058EC0201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66253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1D388C1-3172-466B-8C7F-7A0364C9BADD}" type="slidenum">
              <a:rPr lang="en-US"/>
              <a:pPr/>
              <a:t>8</a:t>
            </a:fld>
            <a:endParaRPr lang="en-US"/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3167" tIns="46585" rIns="93167" bIns="46585"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837341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214838-91DC-4685-8D3A-6058EC020192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457859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214838-91DC-4685-8D3A-6058EC020192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274005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214838-91DC-4685-8D3A-6058EC020192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788777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214838-91DC-4685-8D3A-6058EC020192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543930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214838-91DC-4685-8D3A-6058EC020192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008767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214838-91DC-4685-8D3A-6058EC020192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086222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6B01C-AE68-4D64-BEE6-4BE3D38DB12D}" type="datetime1">
              <a:rPr lang="en-US" smtClean="0"/>
              <a:pPr/>
              <a:t>9/23/2014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41BE0-6063-47A0-A798-41D4878116BF}" type="datetime1">
              <a:rPr lang="en-US" smtClean="0"/>
              <a:pPr/>
              <a:t>9/23/2014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16D5C-4A77-4858-AB80-FAE2A5469636}" type="datetime1">
              <a:rPr lang="en-US" smtClean="0"/>
              <a:pPr/>
              <a:t>9/23/2014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3BB1C-5C3F-498E-B626-28C239ED15FA}" type="datetime1">
              <a:rPr lang="en-US" smtClean="0"/>
              <a:pPr/>
              <a:t>9/23/2014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31F24-4108-402E-A5D9-A3FD71214265}" type="datetime1">
              <a:rPr lang="en-US" smtClean="0"/>
              <a:pPr/>
              <a:t>9/23/2014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64760-68B8-4134-B528-D26B37B2B5F3}" type="datetime1">
              <a:rPr lang="en-US" smtClean="0"/>
              <a:pPr/>
              <a:t>9/23/2014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3E50A-6666-401B-BB45-08DFF124CA25}" type="datetime1">
              <a:rPr lang="en-US" smtClean="0"/>
              <a:pPr/>
              <a:t>9/23/2014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54D25-C322-4486-8BE1-63008E736D46}" type="datetime1">
              <a:rPr lang="en-US" smtClean="0"/>
              <a:pPr/>
              <a:t>9/23/2014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F70E8-C997-4A81-B809-EC8AD02B1A9C}" type="datetime1">
              <a:rPr lang="en-US" smtClean="0"/>
              <a:pPr/>
              <a:t>9/23/2014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3FF11-91C8-471A-A158-05AD7BAF9CD2}" type="datetime1">
              <a:rPr lang="en-US" smtClean="0"/>
              <a:pPr/>
              <a:t>9/23/2014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AE466-006E-4CD8-B391-21C7993B181C}" type="datetime1">
              <a:rPr lang="en-US" smtClean="0"/>
              <a:pPr/>
              <a:t>9/23/2014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6B01C-AE68-4D64-BEE6-4BE3D38DB12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486516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41BE0-6063-47A0-A798-41D4878116B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266490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16D5C-4A77-4858-AB80-FAE2A546963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611766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3BB1C-5C3F-498E-B626-28C239ED15F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259461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31F24-4108-402E-A5D9-A3FD7121426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264848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64760-68B8-4134-B528-D26B37B2B5F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682914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3E50A-6666-401B-BB45-08DFF124CA2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219565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54D25-C322-4486-8BE1-63008E736D4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085829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F70E8-C997-4A81-B809-EC8AD02B1A9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212069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3FF11-91C8-471A-A158-05AD7BAF9CD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034389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AE466-006E-4CD8-B391-21C7993B181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74854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73031-3969-4AD7-BB86-57DE0858FBE1}" type="datetime1">
              <a:rPr lang="en-US" smtClean="0"/>
              <a:pPr/>
              <a:t>9/23/2014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205C77-CCE4-4280-9B70-5CCD553BAC7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73031-3969-4AD7-BB86-57DE0858FBE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205C77-CCE4-4280-9B70-5CCD553BAC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84406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chart" Target="../charts/chart3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.xml"/><Relationship Id="rId5" Type="http://schemas.openxmlformats.org/officeDocument/2006/relationships/image" Target="../media/image4.jpeg"/><Relationship Id="rId4" Type="http://schemas.openxmlformats.org/officeDocument/2006/relationships/image" Target="../media/image3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chart" Target="../charts/chart4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emf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emf"/><Relationship Id="rId2" Type="http://schemas.openxmlformats.org/officeDocument/2006/relationships/hyperlink" Target="http://www.vims.edu/bio/sav/sav04/quads/ss009d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10" Type="http://schemas.openxmlformats.org/officeDocument/2006/relationships/image" Target="../media/image29.jpeg"/><Relationship Id="rId4" Type="http://schemas.openxmlformats.org/officeDocument/2006/relationships/image" Target="../media/image23.jpeg"/><Relationship Id="rId9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hesapeakebay.net/groups/group/best_management_practices_bmp_verification_committee" TargetMode="Externa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png"/><Relationship Id="rId10" Type="http://schemas.openxmlformats.org/officeDocument/2006/relationships/image" Target="../media/image42.jpeg"/><Relationship Id="rId4" Type="http://schemas.openxmlformats.org/officeDocument/2006/relationships/image" Target="../media/image36.jpeg"/><Relationship Id="rId9" Type="http://schemas.openxmlformats.org/officeDocument/2006/relationships/image" Target="../media/image4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381000"/>
            <a:ext cx="8610600" cy="3733800"/>
          </a:xfrm>
        </p:spPr>
        <p:txBody>
          <a:bodyPr>
            <a:normAutofit fontScale="90000"/>
          </a:bodyPr>
          <a:lstStyle/>
          <a:p>
            <a:pPr>
              <a:spcAft>
                <a:spcPts val="600"/>
              </a:spcAft>
            </a:pPr>
            <a:r>
              <a:rPr lang="en-US" b="1" dirty="0"/>
              <a:t>Chesapeake Bay Program Partnership’s </a:t>
            </a:r>
            <a:r>
              <a:rPr lang="en-US" dirty="0"/>
              <a:t/>
            </a:r>
            <a:br>
              <a:rPr lang="en-US" dirty="0"/>
            </a:br>
            <a:r>
              <a:rPr lang="en-US" b="1" dirty="0" smtClean="0"/>
              <a:t> Basinwide BMP Verification Framework:</a:t>
            </a:r>
            <a:br>
              <a:rPr lang="en-US" b="1" dirty="0" smtClean="0"/>
            </a:br>
            <a:r>
              <a:rPr lang="en-US" sz="3600" b="1" dirty="0" smtClean="0">
                <a:solidFill>
                  <a:prstClr val="black"/>
                </a:solidFill>
              </a:rPr>
              <a:t>Building </a:t>
            </a:r>
            <a:r>
              <a:rPr lang="en-US" sz="3600" b="1" dirty="0">
                <a:solidFill>
                  <a:prstClr val="black"/>
                </a:solidFill>
              </a:rPr>
              <a:t>Confidence in Delivering on Pollution Reductions to Local Waters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4419600"/>
            <a:ext cx="7239000" cy="990600"/>
          </a:xfrm>
        </p:spPr>
        <p:txBody>
          <a:bodyPr>
            <a:normAutofit lnSpcReduction="10000"/>
          </a:bodyPr>
          <a:lstStyle/>
          <a:p>
            <a:r>
              <a:rPr lang="en-US" sz="2800" b="1" dirty="0" smtClean="0"/>
              <a:t>Maryland WIP Partners Webinar</a:t>
            </a:r>
          </a:p>
          <a:p>
            <a:r>
              <a:rPr lang="en-US" sz="2800" b="1" dirty="0" smtClean="0"/>
              <a:t>September 25, 2014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5486400"/>
            <a:ext cx="1333674" cy="109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990600"/>
            <a:ext cx="8229600" cy="499207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800" b="1" dirty="0" smtClean="0">
                <a:latin typeface="+mn-lt"/>
              </a:rPr>
              <a:t>What is</a:t>
            </a:r>
          </a:p>
          <a:p>
            <a:r>
              <a:rPr lang="en-US" sz="8800" b="1" dirty="0" smtClean="0">
                <a:latin typeface="+mn-lt"/>
              </a:rPr>
              <a:t>BMP Verification?</a:t>
            </a:r>
            <a:endParaRPr lang="en-US" sz="8800" dirty="0"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33360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33400" y="1066800"/>
            <a:ext cx="82296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“</a:t>
            </a:r>
            <a:r>
              <a:rPr lang="en-US" sz="4000" b="1" dirty="0" smtClean="0"/>
              <a:t>Verification</a:t>
            </a:r>
            <a:r>
              <a:rPr lang="en-US" sz="4000" dirty="0" smtClean="0"/>
              <a:t>: the process through which agency partners ensure practices, treatments, and technologies resulting in reductions of nitrogen, phosphorus, and sediment pollutant loads are implemented and operating correctly.”</a:t>
            </a:r>
            <a:endParaRPr lang="en-US" sz="4000" dirty="0"/>
          </a:p>
        </p:txBody>
      </p:sp>
    </p:spTree>
    <p:extLst>
      <p:ext uri="{BB962C8B-B14F-4D97-AF65-F5344CB8AC3E}">
        <p14:creationId xmlns="" xmlns:p14="http://schemas.microsoft.com/office/powerpoint/2010/main" val="517007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1143000"/>
            <a:ext cx="82296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 smtClean="0"/>
              <a:t>“…</a:t>
            </a:r>
            <a:r>
              <a:rPr lang="en-US" sz="8800" b="1" dirty="0" smtClean="0"/>
              <a:t>implemented </a:t>
            </a:r>
            <a:r>
              <a:rPr lang="en-US" sz="8800" b="1" dirty="0"/>
              <a:t>and operating correctly</a:t>
            </a:r>
            <a:r>
              <a:rPr lang="en-US" sz="8800" dirty="0" smtClean="0"/>
              <a:t>.”</a:t>
            </a:r>
            <a:endParaRPr lang="en-US" sz="8800" dirty="0"/>
          </a:p>
        </p:txBody>
      </p:sp>
    </p:spTree>
    <p:extLst>
      <p:ext uri="{BB962C8B-B14F-4D97-AF65-F5344CB8AC3E}">
        <p14:creationId xmlns="" xmlns:p14="http://schemas.microsoft.com/office/powerpoint/2010/main" val="4052640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48491" y="1729403"/>
            <a:ext cx="8229600" cy="499207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800" b="1" dirty="0" smtClean="0">
                <a:latin typeface="+mn-lt"/>
              </a:rPr>
              <a:t>Why</a:t>
            </a:r>
          </a:p>
          <a:p>
            <a:r>
              <a:rPr lang="en-US" sz="8800" b="1" dirty="0" smtClean="0">
                <a:latin typeface="+mn-lt"/>
              </a:rPr>
              <a:t>Verify BMPs?</a:t>
            </a:r>
            <a:endParaRPr lang="en-US" sz="8800" dirty="0"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22198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Chart 15"/>
          <p:cNvGraphicFramePr>
            <a:graphicFrameLocks/>
          </p:cNvGraphicFramePr>
          <p:nvPr/>
        </p:nvGraphicFramePr>
        <p:xfrm>
          <a:off x="3276600" y="1295400"/>
          <a:ext cx="2640331" cy="32080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2" name="Rectangle 17"/>
          <p:cNvSpPr>
            <a:spLocks noChangeArrowheads="1"/>
          </p:cNvSpPr>
          <p:nvPr/>
        </p:nvSpPr>
        <p:spPr bwMode="auto">
          <a:xfrm>
            <a:off x="0" y="0"/>
            <a:ext cx="9144000" cy="1219200"/>
          </a:xfrm>
          <a:prstGeom prst="rect">
            <a:avLst/>
          </a:prstGeom>
          <a:solidFill>
            <a:srgbClr val="0066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sz="1600"/>
          </a:p>
        </p:txBody>
      </p:sp>
      <p:sp>
        <p:nvSpPr>
          <p:cNvPr id="34" name="Text Box 8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457200" y="65782"/>
            <a:ext cx="82296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3200" b="1" dirty="0" smtClean="0">
                <a:solidFill>
                  <a:schemeClr val="bg1"/>
                </a:solidFill>
                <a:latin typeface="Calibri" pitchFamily="34" charset="0"/>
                <a:ea typeface="MS PGothic" pitchFamily="34" charset="-128"/>
              </a:rPr>
              <a:t>Chesapeake Bay TMDL: Pollution Diet for All Sectors and Sources</a:t>
            </a:r>
            <a:endParaRPr lang="en-US" sz="3200" b="1" dirty="0">
              <a:solidFill>
                <a:schemeClr val="bg1"/>
              </a:solidFill>
              <a:latin typeface="Calibri" pitchFamily="34" charset="0"/>
              <a:ea typeface="MS PGothic" pitchFamily="34" charset="-128"/>
            </a:endParaRPr>
          </a:p>
        </p:txBody>
      </p:sp>
      <p:pic>
        <p:nvPicPr>
          <p:cNvPr id="33" name="Picture 7" descr="303d_county_plain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13708" y="1287280"/>
            <a:ext cx="3324079" cy="4199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2" descr="C:\Users\kantos\AppData\Local\Microsoft\Windows\Temporary Internet Files\Content.IE5\IT12L9I5\MC900352414[1].wmf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59488" y="4926525"/>
            <a:ext cx="2333925" cy="1779075"/>
          </a:xfrm>
          <a:prstGeom prst="rect">
            <a:avLst/>
          </a:prstGeom>
          <a:noFill/>
        </p:spPr>
      </p:pic>
      <p:sp>
        <p:nvSpPr>
          <p:cNvPr id="42" name="Rectangle 41"/>
          <p:cNvSpPr/>
          <p:nvPr/>
        </p:nvSpPr>
        <p:spPr>
          <a:xfrm>
            <a:off x="0" y="1539996"/>
            <a:ext cx="1295400" cy="6698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>
            <a:off x="3733800" y="1295400"/>
            <a:ext cx="5175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Pollution Delivered to the Bay (million pounds/year)</a:t>
            </a:r>
            <a:endParaRPr lang="en-US" b="1" dirty="0"/>
          </a:p>
        </p:txBody>
      </p:sp>
      <p:sp>
        <p:nvSpPr>
          <p:cNvPr id="51" name="Text Box 5"/>
          <p:cNvSpPr txBox="1">
            <a:spLocks noChangeArrowheads="1"/>
          </p:cNvSpPr>
          <p:nvPr/>
        </p:nvSpPr>
        <p:spPr bwMode="auto">
          <a:xfrm>
            <a:off x="6477000" y="1828800"/>
            <a:ext cx="2209800" cy="836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18288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en-US" sz="1200" b="0" i="0" u="none" strike="noStrike" baseline="0" dirty="0">
                <a:solidFill>
                  <a:srgbClr val="000000"/>
                </a:solidFill>
                <a:latin typeface="Arial"/>
                <a:cs typeface="Arial"/>
              </a:rPr>
              <a:t>             2017 Interim target </a:t>
            </a:r>
          </a:p>
          <a:p>
            <a:pPr algn="l" rtl="0">
              <a:defRPr sz="1000"/>
            </a:pPr>
            <a:endParaRPr lang="en-US" sz="1200" b="0" i="0" u="none" strike="noStrike" baseline="0" dirty="0">
              <a:solidFill>
                <a:srgbClr val="000000"/>
              </a:solidFill>
              <a:latin typeface="Arial"/>
              <a:cs typeface="Arial"/>
            </a:endParaRPr>
          </a:p>
          <a:p>
            <a:pPr algn="l" rtl="0">
              <a:defRPr sz="1000"/>
            </a:pPr>
            <a:r>
              <a:rPr lang="en-US" sz="1200" b="0" i="0" u="none" strike="noStrike" baseline="0" dirty="0">
                <a:solidFill>
                  <a:srgbClr val="000000"/>
                </a:solidFill>
                <a:latin typeface="Arial"/>
                <a:cs typeface="Arial"/>
              </a:rPr>
              <a:t>            2025 Planning Target </a:t>
            </a:r>
            <a:r>
              <a:rPr lang="en-US" sz="1200" b="0" i="0" u="none" strike="noStrike" baseline="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</a:p>
          <a:p>
            <a:pPr algn="l" rtl="0">
              <a:defRPr sz="1000"/>
            </a:pPr>
            <a:r>
              <a:rPr lang="en-US" sz="1200" dirty="0" smtClean="0">
                <a:solidFill>
                  <a:srgbClr val="000000"/>
                </a:solidFill>
                <a:latin typeface="Arial"/>
                <a:cs typeface="Arial"/>
              </a:rPr>
              <a:t>           </a:t>
            </a:r>
            <a:r>
              <a:rPr lang="en-US" sz="1200" b="0" i="0" u="none" strike="noStrike" baseline="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endParaRPr lang="en-US" sz="1200" b="0" i="0" u="none" strike="noStrike" baseline="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2" name="Line 6"/>
          <p:cNvSpPr>
            <a:spLocks noChangeShapeType="1"/>
          </p:cNvSpPr>
          <p:nvPr/>
        </p:nvSpPr>
        <p:spPr bwMode="auto">
          <a:xfrm flipV="1">
            <a:off x="6490334" y="1891665"/>
            <a:ext cx="462868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ysDot"/>
            <a:round/>
            <a:headEnd/>
            <a:tailEnd/>
          </a:ln>
        </p:spPr>
      </p:sp>
      <p:sp>
        <p:nvSpPr>
          <p:cNvPr id="53" name="Line 7"/>
          <p:cNvSpPr>
            <a:spLocks noChangeShapeType="1"/>
          </p:cNvSpPr>
          <p:nvPr/>
        </p:nvSpPr>
        <p:spPr bwMode="auto">
          <a:xfrm flipV="1">
            <a:off x="6482714" y="2215515"/>
            <a:ext cx="462868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</p:sp>
      <p:sp>
        <p:nvSpPr>
          <p:cNvPr id="54" name="Slide Number Placeholder 5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8BDFE-9FDA-4702-8CD2-863FFF0248CB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15" name="Picture 8" descr="TMDLsignaturepage.jpg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0" y="1219200"/>
            <a:ext cx="1685925" cy="2178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graphicFrame>
        <p:nvGraphicFramePr>
          <p:cNvPr id="17" name="Chart 16"/>
          <p:cNvGraphicFramePr>
            <a:graphicFrameLocks/>
          </p:cNvGraphicFramePr>
          <p:nvPr/>
        </p:nvGraphicFramePr>
        <p:xfrm>
          <a:off x="3048000" y="4038600"/>
          <a:ext cx="3101340" cy="3215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8" name="Chart 17"/>
          <p:cNvGraphicFramePr>
            <a:graphicFrameLocks/>
          </p:cNvGraphicFramePr>
          <p:nvPr/>
        </p:nvGraphicFramePr>
        <p:xfrm>
          <a:off x="5676900" y="2895600"/>
          <a:ext cx="3467100" cy="3162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="" xmlns:p14="http://schemas.microsoft.com/office/powerpoint/2010/main" val="1228256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29214" y="1752600"/>
            <a:ext cx="3713085" cy="4800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048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724400" y="3429000"/>
            <a:ext cx="4075044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4" cstate="print"/>
          <a:srcRect l="13707" t="44889" r="59502" b="38277"/>
          <a:stretch>
            <a:fillRect/>
          </a:stretch>
        </p:blipFill>
        <p:spPr bwMode="auto">
          <a:xfrm>
            <a:off x="609600" y="0"/>
            <a:ext cx="3276600" cy="16002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  <p:graphicFrame>
        <p:nvGraphicFramePr>
          <p:cNvPr id="9" name="Chart 8"/>
          <p:cNvGraphicFramePr>
            <a:graphicFrameLocks/>
          </p:cNvGraphicFramePr>
          <p:nvPr/>
        </p:nvGraphicFramePr>
        <p:xfrm>
          <a:off x="4038600" y="0"/>
          <a:ext cx="7012305" cy="340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3200400" y="2819400"/>
            <a:ext cx="2590800" cy="3357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00400" y="2819400"/>
            <a:ext cx="2590800" cy="3351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4062562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6"/>
          <p:cNvSpPr txBox="1">
            <a:spLocks noGrp="1" noChangeArrowheads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56D1BD4-60A1-4AD9-976D-C8DE6E25E4F3}" type="slidenum">
              <a:rPr lang="en-US" sz="1400"/>
              <a:pPr algn="r"/>
              <a:t>8</a:t>
            </a:fld>
            <a:endParaRPr lang="en-US" sz="1400"/>
          </a:p>
        </p:txBody>
      </p:sp>
      <p:pic>
        <p:nvPicPr>
          <p:cNvPr id="2867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429000"/>
            <a:ext cx="4572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Content Placeholder 5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76200" y="0"/>
            <a:ext cx="5029200" cy="3810000"/>
          </a:xfrm>
          <a:prstGeom prst="rect">
            <a:avLst/>
          </a:prstGeom>
          <a:noFill/>
          <a:ln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38600" y="-609600"/>
            <a:ext cx="4597751" cy="421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4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152400" y="4648200"/>
            <a:ext cx="2590800" cy="2113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 descr="Boxplot_AugDO_xbe5486_15750_allyrs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2057400" y="3733800"/>
            <a:ext cx="2371725" cy="154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Oval 8"/>
          <p:cNvSpPr/>
          <p:nvPr/>
        </p:nvSpPr>
        <p:spPr>
          <a:xfrm>
            <a:off x="0" y="381000"/>
            <a:ext cx="1295400" cy="762000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93155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lick to zoom in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4343400"/>
            <a:ext cx="1681801" cy="2355850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4148" y="0"/>
            <a:ext cx="5664664" cy="4191000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801" t="7179" r="10182" b="7545"/>
          <a:stretch>
            <a:fillRect/>
          </a:stretch>
        </p:blipFill>
        <p:spPr bwMode="auto">
          <a:xfrm>
            <a:off x="0" y="0"/>
            <a:ext cx="3383439" cy="466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05600" y="3756025"/>
            <a:ext cx="2362200" cy="310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/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53001"/>
            <a:ext cx="2667000" cy="1904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3"/>
          <p:cNvPicPr>
            <a:picLocks noChangeAspect="1"/>
          </p:cNvPicPr>
          <p:nvPr/>
        </p:nvPicPr>
        <p:blipFill>
          <a:blip r:embed="rId8" cstate="print"/>
          <a:srcRect l="3571" t="8333" r="2380" b="14285"/>
          <a:stretch>
            <a:fillRect/>
          </a:stretch>
        </p:blipFill>
        <p:spPr bwMode="auto">
          <a:xfrm>
            <a:off x="2667000" y="4800600"/>
            <a:ext cx="2258267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594159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838200" y="1295400"/>
            <a:ext cx="723900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National Academy of Sciences</a:t>
            </a:r>
          </a:p>
          <a:p>
            <a:endParaRPr lang="en-US" sz="4000" dirty="0" smtClean="0"/>
          </a:p>
          <a:p>
            <a:r>
              <a:rPr lang="en-US" sz="4000" dirty="0" smtClean="0"/>
              <a:t>“The committee was unable to determine the reliability and accuracy of the BMP data reported by the Bay jurisdictions.”</a:t>
            </a:r>
            <a:endParaRPr lang="en-US" sz="4000" dirty="0"/>
          </a:p>
        </p:txBody>
      </p:sp>
    </p:spTree>
    <p:extLst>
      <p:ext uri="{BB962C8B-B14F-4D97-AF65-F5344CB8AC3E}">
        <p14:creationId xmlns="" xmlns:p14="http://schemas.microsoft.com/office/powerpoint/2010/main" val="3397683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838200" y="1295400"/>
            <a:ext cx="723900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National Academy of Sciences</a:t>
            </a:r>
          </a:p>
          <a:p>
            <a:endParaRPr lang="en-US" sz="4000" dirty="0" smtClean="0"/>
          </a:p>
          <a:p>
            <a:r>
              <a:rPr lang="en-US" sz="4000" dirty="0" smtClean="0"/>
              <a:t>“The committee was unable to determine the </a:t>
            </a:r>
            <a:r>
              <a:rPr lang="en-US" sz="4000" b="1" dirty="0" smtClean="0"/>
              <a:t>reliability</a:t>
            </a:r>
            <a:r>
              <a:rPr lang="en-US" sz="4000" dirty="0" smtClean="0"/>
              <a:t> and </a:t>
            </a:r>
            <a:r>
              <a:rPr lang="en-US" sz="4000" b="1" dirty="0" smtClean="0"/>
              <a:t>accuracy</a:t>
            </a:r>
            <a:r>
              <a:rPr lang="en-US" sz="4000" dirty="0" smtClean="0"/>
              <a:t> of the BMP data reported by the Bay jurisdictions.”</a:t>
            </a:r>
            <a:endParaRPr lang="en-US" sz="4000" dirty="0"/>
          </a:p>
        </p:txBody>
      </p:sp>
    </p:spTree>
    <p:extLst>
      <p:ext uri="{BB962C8B-B14F-4D97-AF65-F5344CB8AC3E}">
        <p14:creationId xmlns="" xmlns:p14="http://schemas.microsoft.com/office/powerpoint/2010/main" val="17008427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Box 72"/>
          <p:cNvSpPr txBox="1"/>
          <p:nvPr/>
        </p:nvSpPr>
        <p:spPr>
          <a:xfrm>
            <a:off x="1710145" y="127955"/>
            <a:ext cx="55713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+mj-lt"/>
              </a:rPr>
              <a:t>How?</a:t>
            </a:r>
            <a:endParaRPr lang="en-US" sz="4000" b="1" dirty="0">
              <a:latin typeface="+mj-lt"/>
            </a:endParaRPr>
          </a:p>
        </p:txBody>
      </p:sp>
      <p:grpSp>
        <p:nvGrpSpPr>
          <p:cNvPr id="46" name="Group 45"/>
          <p:cNvGrpSpPr/>
          <p:nvPr/>
        </p:nvGrpSpPr>
        <p:grpSpPr>
          <a:xfrm>
            <a:off x="76200" y="627829"/>
            <a:ext cx="8991600" cy="6165013"/>
            <a:chOff x="-76200" y="653518"/>
            <a:chExt cx="8991600" cy="6165013"/>
          </a:xfrm>
        </p:grpSpPr>
        <p:sp>
          <p:nvSpPr>
            <p:cNvPr id="14" name="TextBox 13"/>
            <p:cNvSpPr txBox="1"/>
            <p:nvPr/>
          </p:nvSpPr>
          <p:spPr>
            <a:xfrm>
              <a:off x="3429000" y="1210270"/>
              <a:ext cx="1447799" cy="1477328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BMP </a:t>
              </a:r>
            </a:p>
            <a:p>
              <a:pPr algn="ctr"/>
              <a:r>
                <a:rPr lang="en-US" dirty="0" smtClean="0"/>
                <a:t>installed,</a:t>
              </a:r>
            </a:p>
            <a:p>
              <a:pPr algn="ctr"/>
              <a:r>
                <a:rPr lang="en-US" dirty="0" smtClean="0"/>
                <a:t>verified, and reported by Jurisdiction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543800" y="2743200"/>
              <a:ext cx="13716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Data quality assurance/ validation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-76200" y="3505200"/>
              <a:ext cx="1676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BMP lifespan ends – re-verify</a:t>
              </a:r>
              <a:endParaRPr lang="en-US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30" y="2179493"/>
              <a:ext cx="176413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BMP verified/</a:t>
              </a:r>
            </a:p>
            <a:p>
              <a:r>
                <a:rPr lang="en-US" dirty="0" smtClean="0"/>
                <a:t>upgraded with new technology</a:t>
              </a:r>
              <a:endParaRPr 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52402" y="653518"/>
              <a:ext cx="2438398" cy="14157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BMP </a:t>
              </a:r>
              <a:r>
                <a:rPr lang="en-US" dirty="0"/>
                <a:t>n</a:t>
              </a:r>
              <a:r>
                <a:rPr lang="en-US" dirty="0" smtClean="0"/>
                <a:t>o longer present/functional  </a:t>
              </a:r>
              <a:r>
                <a:rPr lang="en-US" dirty="0"/>
                <a:t>r</a:t>
              </a:r>
              <a:r>
                <a:rPr lang="en-US" dirty="0" smtClean="0"/>
                <a:t>emoved from database</a:t>
              </a:r>
            </a:p>
            <a:p>
              <a:endParaRPr lang="en-US" sz="1600" dirty="0" smtClean="0"/>
            </a:p>
            <a:p>
              <a:r>
                <a:rPr lang="en-US" sz="1600" b="1" dirty="0" smtClean="0"/>
                <a:t>    OR</a:t>
              </a:r>
              <a:endParaRPr lang="en-US" sz="1600" b="1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953000" y="2491300"/>
              <a:ext cx="1670437" cy="606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BMP </a:t>
              </a:r>
              <a:r>
                <a:rPr lang="en-US" dirty="0"/>
                <a:t>g</a:t>
              </a:r>
              <a:r>
                <a:rPr lang="en-US" dirty="0" smtClean="0"/>
                <a:t>ains efficiency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968273" y="4765785"/>
              <a:ext cx="1265712" cy="606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BMP fully functional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667000" y="4495800"/>
              <a:ext cx="1676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BMP nears end of life span</a:t>
              </a:r>
            </a:p>
          </p:txBody>
        </p:sp>
        <p:grpSp>
          <p:nvGrpSpPr>
            <p:cNvPr id="99" name="Group 98"/>
            <p:cNvGrpSpPr/>
            <p:nvPr/>
          </p:nvGrpSpPr>
          <p:grpSpPr>
            <a:xfrm>
              <a:off x="1828800" y="914400"/>
              <a:ext cx="5410201" cy="5781972"/>
              <a:chOff x="1828800" y="914400"/>
              <a:chExt cx="5410201" cy="5781972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15" name="Right Arrow 14"/>
              <p:cNvSpPr/>
              <p:nvPr/>
            </p:nvSpPr>
            <p:spPr>
              <a:xfrm rot="19111212">
                <a:off x="2691161" y="1188241"/>
                <a:ext cx="608261" cy="763457"/>
              </a:xfrm>
              <a:prstGeom prst="rightArrow">
                <a:avLst>
                  <a:gd name="adj1" fmla="val 52807"/>
                  <a:gd name="adj2" fmla="val 67736"/>
                </a:avLst>
              </a:prstGeom>
              <a:noFill/>
              <a:ln w="19050">
                <a:solidFill>
                  <a:schemeClr val="tx2">
                    <a:lumMod val="75000"/>
                  </a:schemeClr>
                </a:solidFill>
              </a:ln>
              <a:effectLst>
                <a:glow rad="101600">
                  <a:srgbClr val="92D050">
                    <a:alpha val="6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8" name="Group 7"/>
              <p:cNvGrpSpPr/>
              <p:nvPr/>
            </p:nvGrpSpPr>
            <p:grpSpPr>
              <a:xfrm rot="13912882">
                <a:off x="1642915" y="1100285"/>
                <a:ext cx="5781972" cy="5410201"/>
                <a:chOff x="1066800" y="304800"/>
                <a:chExt cx="6324600" cy="5562600"/>
              </a:xfrm>
            </p:grpSpPr>
            <p:sp>
              <p:nvSpPr>
                <p:cNvPr id="2" name="Block Arc 1"/>
                <p:cNvSpPr/>
                <p:nvPr/>
              </p:nvSpPr>
              <p:spPr>
                <a:xfrm>
                  <a:off x="1066800" y="304800"/>
                  <a:ext cx="6324600" cy="5562600"/>
                </a:xfrm>
                <a:prstGeom prst="blockArc">
                  <a:avLst>
                    <a:gd name="adj1" fmla="val 10061181"/>
                    <a:gd name="adj2" fmla="val 21331239"/>
                    <a:gd name="adj3" fmla="val 7382"/>
                  </a:avLst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" rtlCol="0" anchor="t" anchorCtr="0">
                  <a:normAutofit/>
                </a:bodyPr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" name="Block Arc 4"/>
                <p:cNvSpPr/>
                <p:nvPr/>
              </p:nvSpPr>
              <p:spPr>
                <a:xfrm rot="10800000">
                  <a:off x="1066800" y="304800"/>
                  <a:ext cx="6324600" cy="5562600"/>
                </a:xfrm>
                <a:prstGeom prst="blockArc">
                  <a:avLst>
                    <a:gd name="adj1" fmla="val 17521491"/>
                    <a:gd name="adj2" fmla="val 3711302"/>
                    <a:gd name="adj3" fmla="val 7300"/>
                  </a:avLst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" rtlCol="0" anchor="ctr">
                  <a:normAutofit/>
                </a:bodyPr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" name="Block Arc 6"/>
                <p:cNvSpPr/>
                <p:nvPr/>
              </p:nvSpPr>
              <p:spPr>
                <a:xfrm rot="10800000">
                  <a:off x="1066800" y="304800"/>
                  <a:ext cx="6324600" cy="5562600"/>
                </a:xfrm>
                <a:prstGeom prst="blockArc">
                  <a:avLst>
                    <a:gd name="adj1" fmla="val 13898480"/>
                    <a:gd name="adj2" fmla="val 17525208"/>
                    <a:gd name="adj3" fmla="val 7560"/>
                  </a:avLst>
                </a:prstGeom>
                <a:solidFill>
                  <a:srgbClr val="FFFF99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" rtlCol="0" anchor="ctr">
                  <a:normAutofit/>
                </a:bodyPr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9" name="TextBox 8"/>
              <p:cNvSpPr txBox="1"/>
              <p:nvPr/>
            </p:nvSpPr>
            <p:spPr>
              <a:xfrm rot="2704832">
                <a:off x="4683893" y="2347878"/>
                <a:ext cx="2134300" cy="336301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ArchUp">
                  <a:avLst>
                    <a:gd name="adj" fmla="val 11588874"/>
                  </a:avLst>
                </a:prstTxWarp>
                <a:spAutoFit/>
              </a:bodyPr>
              <a:lstStyle/>
              <a:p>
                <a:pPr algn="ctr"/>
                <a:r>
                  <a:rPr lang="en-US" b="1" dirty="0" smtClean="0"/>
                  <a:t>Initial Inspection</a:t>
                </a:r>
              </a:p>
              <a:p>
                <a:pPr algn="ctr"/>
                <a:endParaRPr lang="en-US" b="1" dirty="0" smtClean="0"/>
              </a:p>
              <a:p>
                <a:endParaRPr lang="en-US" b="1" dirty="0" smtClean="0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 rot="6704387">
                <a:off x="5836821" y="4609728"/>
                <a:ext cx="1829904" cy="340777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ArchUp">
                  <a:avLst>
                    <a:gd name="adj" fmla="val 10708853"/>
                  </a:avLst>
                </a:prstTxWarp>
                <a:spAutoFit/>
              </a:bodyPr>
              <a:lstStyle/>
              <a:p>
                <a:r>
                  <a:rPr lang="en-US" b="1" dirty="0" smtClean="0"/>
                  <a:t> Follow-up Checks</a:t>
                </a:r>
                <a:endParaRPr lang="en-US" b="1" dirty="0"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 rot="15774014">
                <a:off x="1356029" y="3871861"/>
                <a:ext cx="1705530" cy="322881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ArchUp">
                  <a:avLst>
                    <a:gd name="adj" fmla="val 10890356"/>
                  </a:avLst>
                </a:prstTxWarp>
                <a:spAutoFit/>
              </a:bodyPr>
              <a:lstStyle/>
              <a:p>
                <a:r>
                  <a:rPr lang="en-US" b="1" dirty="0" smtClean="0"/>
                  <a:t>BMP Performance</a:t>
                </a:r>
                <a:endParaRPr lang="en-US" b="1" dirty="0"/>
              </a:p>
            </p:txBody>
          </p:sp>
          <p:grpSp>
            <p:nvGrpSpPr>
              <p:cNvPr id="53" name="Group 52"/>
              <p:cNvGrpSpPr/>
              <p:nvPr/>
            </p:nvGrpSpPr>
            <p:grpSpPr>
              <a:xfrm>
                <a:off x="5900903" y="4951719"/>
                <a:ext cx="580957" cy="641151"/>
                <a:chOff x="5715000" y="4625163"/>
                <a:chExt cx="664535" cy="708837"/>
              </a:xfrm>
            </p:grpSpPr>
            <p:sp>
              <p:nvSpPr>
                <p:cNvPr id="49" name="Freeform 48"/>
                <p:cNvSpPr/>
                <p:nvPr/>
              </p:nvSpPr>
              <p:spPr>
                <a:xfrm>
                  <a:off x="5879805" y="4625163"/>
                  <a:ext cx="499730" cy="606056"/>
                </a:xfrm>
                <a:custGeom>
                  <a:avLst/>
                  <a:gdLst>
                    <a:gd name="connsiteX0" fmla="*/ 499730 w 499730"/>
                    <a:gd name="connsiteY0" fmla="*/ 0 h 606056"/>
                    <a:gd name="connsiteX1" fmla="*/ 265814 w 499730"/>
                    <a:gd name="connsiteY1" fmla="*/ 350874 h 606056"/>
                    <a:gd name="connsiteX2" fmla="*/ 0 w 499730"/>
                    <a:gd name="connsiteY2" fmla="*/ 606056 h 6060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99730" h="606056">
                      <a:moveTo>
                        <a:pt x="499730" y="0"/>
                      </a:moveTo>
                      <a:cubicBezTo>
                        <a:pt x="424416" y="124932"/>
                        <a:pt x="349102" y="249865"/>
                        <a:pt x="265814" y="350874"/>
                      </a:cubicBezTo>
                      <a:cubicBezTo>
                        <a:pt x="182526" y="451883"/>
                        <a:pt x="91263" y="528969"/>
                        <a:pt x="0" y="606056"/>
                      </a:cubicBezTo>
                    </a:path>
                  </a:pathLst>
                </a:cu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50" name="Straight Arrow Connector 49"/>
                <p:cNvCxnSpPr>
                  <a:stCxn id="49" idx="2"/>
                </p:cNvCxnSpPr>
                <p:nvPr/>
              </p:nvCxnSpPr>
              <p:spPr>
                <a:xfrm flipH="1">
                  <a:off x="5715000" y="5231219"/>
                  <a:ext cx="164805" cy="102781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4" name="Group 53"/>
              <p:cNvGrpSpPr/>
              <p:nvPr/>
            </p:nvGrpSpPr>
            <p:grpSpPr>
              <a:xfrm rot="17277834">
                <a:off x="6015432" y="2359446"/>
                <a:ext cx="601080" cy="619687"/>
                <a:chOff x="5715000" y="4625163"/>
                <a:chExt cx="664535" cy="708837"/>
              </a:xfrm>
            </p:grpSpPr>
            <p:sp>
              <p:nvSpPr>
                <p:cNvPr id="55" name="Freeform 54"/>
                <p:cNvSpPr/>
                <p:nvPr/>
              </p:nvSpPr>
              <p:spPr>
                <a:xfrm>
                  <a:off x="5879805" y="4625163"/>
                  <a:ext cx="499730" cy="606056"/>
                </a:xfrm>
                <a:custGeom>
                  <a:avLst/>
                  <a:gdLst>
                    <a:gd name="connsiteX0" fmla="*/ 499730 w 499730"/>
                    <a:gd name="connsiteY0" fmla="*/ 0 h 606056"/>
                    <a:gd name="connsiteX1" fmla="*/ 265814 w 499730"/>
                    <a:gd name="connsiteY1" fmla="*/ 350874 h 606056"/>
                    <a:gd name="connsiteX2" fmla="*/ 0 w 499730"/>
                    <a:gd name="connsiteY2" fmla="*/ 606056 h 6060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99730" h="606056">
                      <a:moveTo>
                        <a:pt x="499730" y="0"/>
                      </a:moveTo>
                      <a:cubicBezTo>
                        <a:pt x="424416" y="124932"/>
                        <a:pt x="349102" y="249865"/>
                        <a:pt x="265814" y="350874"/>
                      </a:cubicBezTo>
                      <a:cubicBezTo>
                        <a:pt x="182526" y="451883"/>
                        <a:pt x="91263" y="528969"/>
                        <a:pt x="0" y="606056"/>
                      </a:cubicBezTo>
                    </a:path>
                  </a:pathLst>
                </a:cu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56" name="Straight Arrow Connector 55"/>
                <p:cNvCxnSpPr>
                  <a:stCxn id="55" idx="2"/>
                </p:cNvCxnSpPr>
                <p:nvPr/>
              </p:nvCxnSpPr>
              <p:spPr>
                <a:xfrm flipH="1">
                  <a:off x="5715000" y="5231219"/>
                  <a:ext cx="164805" cy="102781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7" name="Group 56"/>
              <p:cNvGrpSpPr/>
              <p:nvPr/>
            </p:nvGrpSpPr>
            <p:grpSpPr>
              <a:xfrm rot="6463889">
                <a:off x="2470396" y="4545586"/>
                <a:ext cx="601080" cy="619687"/>
                <a:chOff x="5715000" y="4625163"/>
                <a:chExt cx="664535" cy="708837"/>
              </a:xfrm>
            </p:grpSpPr>
            <p:sp>
              <p:nvSpPr>
                <p:cNvPr id="58" name="Freeform 57"/>
                <p:cNvSpPr/>
                <p:nvPr/>
              </p:nvSpPr>
              <p:spPr>
                <a:xfrm>
                  <a:off x="5879805" y="4625163"/>
                  <a:ext cx="499730" cy="606056"/>
                </a:xfrm>
                <a:custGeom>
                  <a:avLst/>
                  <a:gdLst>
                    <a:gd name="connsiteX0" fmla="*/ 499730 w 499730"/>
                    <a:gd name="connsiteY0" fmla="*/ 0 h 606056"/>
                    <a:gd name="connsiteX1" fmla="*/ 265814 w 499730"/>
                    <a:gd name="connsiteY1" fmla="*/ 350874 h 606056"/>
                    <a:gd name="connsiteX2" fmla="*/ 0 w 499730"/>
                    <a:gd name="connsiteY2" fmla="*/ 606056 h 6060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99730" h="606056">
                      <a:moveTo>
                        <a:pt x="499730" y="0"/>
                      </a:moveTo>
                      <a:cubicBezTo>
                        <a:pt x="424416" y="124932"/>
                        <a:pt x="349102" y="249865"/>
                        <a:pt x="265814" y="350874"/>
                      </a:cubicBezTo>
                      <a:cubicBezTo>
                        <a:pt x="182526" y="451883"/>
                        <a:pt x="91263" y="528969"/>
                        <a:pt x="0" y="606056"/>
                      </a:cubicBezTo>
                    </a:path>
                  </a:pathLst>
                </a:cu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59" name="Straight Arrow Connector 58"/>
                <p:cNvCxnSpPr>
                  <a:stCxn id="58" idx="2"/>
                </p:cNvCxnSpPr>
                <p:nvPr/>
              </p:nvCxnSpPr>
              <p:spPr>
                <a:xfrm flipH="1">
                  <a:off x="5715000" y="5231219"/>
                  <a:ext cx="164805" cy="102781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62" name="Straight Arrow Connector 61"/>
            <p:cNvCxnSpPr/>
            <p:nvPr/>
          </p:nvCxnSpPr>
          <p:spPr>
            <a:xfrm flipH="1">
              <a:off x="7239000" y="2971800"/>
              <a:ext cx="304799" cy="93077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0" name="Straight Arrow Connector 69"/>
            <p:cNvCxnSpPr/>
            <p:nvPr/>
          </p:nvCxnSpPr>
          <p:spPr>
            <a:xfrm flipV="1">
              <a:off x="2514600" y="6019800"/>
              <a:ext cx="228600" cy="2286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/>
            <p:nvPr/>
          </p:nvCxnSpPr>
          <p:spPr>
            <a:xfrm>
              <a:off x="1371600" y="3733800"/>
              <a:ext cx="3048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3" name="Straight Arrow Connector 82"/>
            <p:cNvCxnSpPr/>
            <p:nvPr/>
          </p:nvCxnSpPr>
          <p:spPr>
            <a:xfrm flipV="1">
              <a:off x="1524000" y="2057400"/>
              <a:ext cx="609600" cy="3048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6" name="Straight Arrow Connector 85"/>
            <p:cNvCxnSpPr/>
            <p:nvPr/>
          </p:nvCxnSpPr>
          <p:spPr>
            <a:xfrm>
              <a:off x="2057400" y="1600200"/>
              <a:ext cx="152400" cy="3048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92" name="TextBox 91"/>
            <p:cNvSpPr txBox="1"/>
            <p:nvPr/>
          </p:nvSpPr>
          <p:spPr>
            <a:xfrm>
              <a:off x="838200" y="6172200"/>
              <a:ext cx="1905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BMP performance metrics collected</a:t>
              </a: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3147691" y="3237326"/>
            <a:ext cx="28095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+mj-lt"/>
              </a:rPr>
              <a:t>BMP Verification</a:t>
            </a:r>
          </a:p>
          <a:p>
            <a:pPr algn="ctr"/>
            <a:r>
              <a:rPr lang="en-US" sz="2800" b="1" dirty="0" smtClean="0">
                <a:latin typeface="+mj-lt"/>
              </a:rPr>
              <a:t> Life Cycle</a:t>
            </a:r>
            <a:endParaRPr lang="en-US" sz="2800" b="1" dirty="0"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56061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0729" b="1467"/>
          <a:stretch/>
        </p:blipFill>
        <p:spPr>
          <a:xfrm>
            <a:off x="2133600" y="0"/>
            <a:ext cx="2971800" cy="3556543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2057400"/>
            <a:ext cx="3725862" cy="243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 descr="C:\Users\rbatiuk\Documents\CBP Files\BMPs\BMP Verification\NRCSMI01029.TIF_1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834640" cy="2107095"/>
          </a:xfrm>
          <a:prstGeom prst="rect">
            <a:avLst/>
          </a:prstGeom>
          <a:noFill/>
        </p:spPr>
      </p:pic>
      <p:pic>
        <p:nvPicPr>
          <p:cNvPr id="3" name="Picture 2" descr="C:\Documents and Settings\Joe\My Documents\My Pictures\RainGarden.jpg"/>
          <p:cNvPicPr/>
          <p:nvPr/>
        </p:nvPicPr>
        <p:blipFill>
          <a:blip r:embed="rId5" cstate="print"/>
          <a:srcRect l="2397" t="2532" r="3100" b="4304"/>
          <a:stretch>
            <a:fillRect/>
          </a:stretch>
        </p:blipFill>
        <p:spPr bwMode="auto">
          <a:xfrm>
            <a:off x="0" y="4752754"/>
            <a:ext cx="2834640" cy="2105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2057400"/>
            <a:ext cx="2971800" cy="243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6408" y="0"/>
            <a:ext cx="4077592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S:\nzhou\NZHOU\presentation\Pictures\Septic Truck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753954" y="3048000"/>
            <a:ext cx="3390046" cy="2739581"/>
          </a:xfrm>
          <a:prstGeom prst="rect">
            <a:avLst/>
          </a:prstGeom>
          <a:noFill/>
        </p:spPr>
      </p:pic>
      <p:pic>
        <p:nvPicPr>
          <p:cNvPr id="5" name="Picture 4" descr="S:\nzhou\NZHOU\presentation\Pictures\BluePlains_bird_eye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309360" y="4750904"/>
            <a:ext cx="2834640" cy="2107096"/>
          </a:xfrm>
          <a:prstGeom prst="rect">
            <a:avLst/>
          </a:prstGeom>
          <a:noFill/>
        </p:spPr>
      </p:pic>
      <p:pic>
        <p:nvPicPr>
          <p:cNvPr id="8" name="Picture 7" descr="bioretention good 2.jp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4407408"/>
            <a:ext cx="3496056" cy="2450592"/>
          </a:xfrm>
          <a:prstGeom prst="rect">
            <a:avLst/>
          </a:prstGeom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2743200" y="-82532"/>
            <a:ext cx="1905000" cy="1143000"/>
          </a:xfrm>
          <a:prstGeom prst="rect">
            <a:avLst/>
          </a:prstGeom>
        </p:spPr>
        <p:txBody>
          <a:bodyPr/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b="1" dirty="0" smtClean="0">
                <a:solidFill>
                  <a:schemeClr val="bg1"/>
                </a:solidFill>
              </a:rPr>
              <a:t>Who?</a:t>
            </a:r>
            <a:endParaRPr lang="en-US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77944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185756" y="972572"/>
            <a:ext cx="45858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Framework Adoption by the Partnership</a:t>
            </a:r>
            <a:endParaRPr lang="en-US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90246" y="1756598"/>
            <a:ext cx="5191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Jurisdictions/Federal Agencies Development of Their BMP Verification Programs</a:t>
            </a:r>
            <a:endParaRPr lang="en-US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46240" y="3989987"/>
            <a:ext cx="4792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EPA Review and Approval of the Jurisdictions’ BMP Verification Programs</a:t>
            </a:r>
            <a:endParaRPr lang="en-US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230091" y="938940"/>
            <a:ext cx="4495008" cy="41456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prstClr val="white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616967" y="1767055"/>
            <a:ext cx="5056739" cy="6654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prstClr val="white"/>
              </a:solidFill>
            </a:endParaRPr>
          </a:p>
        </p:txBody>
      </p:sp>
      <p:sp>
        <p:nvSpPr>
          <p:cNvPr id="31" name="Down Arrow 30"/>
          <p:cNvSpPr/>
          <p:nvPr/>
        </p:nvSpPr>
        <p:spPr>
          <a:xfrm rot="-2700000">
            <a:off x="2551690" y="1419010"/>
            <a:ext cx="192516" cy="2924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prstClr val="white"/>
              </a:solidFill>
            </a:endParaRPr>
          </a:p>
        </p:txBody>
      </p:sp>
      <p:sp>
        <p:nvSpPr>
          <p:cNvPr id="32" name="Down Arrow 31"/>
          <p:cNvSpPr/>
          <p:nvPr/>
        </p:nvSpPr>
        <p:spPr>
          <a:xfrm rot="-2700000">
            <a:off x="3320695" y="2503253"/>
            <a:ext cx="192516" cy="2924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prstClr val="white"/>
              </a:solidFill>
            </a:endParaRPr>
          </a:p>
        </p:txBody>
      </p:sp>
      <p:sp>
        <p:nvSpPr>
          <p:cNvPr id="33" name="Down Arrow 32"/>
          <p:cNvSpPr/>
          <p:nvPr/>
        </p:nvSpPr>
        <p:spPr>
          <a:xfrm rot="-2700000">
            <a:off x="3945802" y="3549968"/>
            <a:ext cx="192516" cy="2924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prstClr val="white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8213" y="876684"/>
            <a:ext cx="11088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0000FF"/>
                </a:solidFill>
              </a:rPr>
              <a:t>September 2014</a:t>
            </a:r>
            <a:endParaRPr lang="en-US" sz="1600" b="1" dirty="0">
              <a:solidFill>
                <a:srgbClr val="0000FF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52400" y="1818154"/>
            <a:ext cx="14378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00FF"/>
                </a:solidFill>
              </a:rPr>
              <a:t>October 2014-July 1, 2015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50683" y="2755854"/>
            <a:ext cx="12767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0000FF"/>
                </a:solidFill>
              </a:rPr>
              <a:t>July </a:t>
            </a:r>
            <a:r>
              <a:rPr lang="en-US" sz="1600" b="1" dirty="0">
                <a:solidFill>
                  <a:srgbClr val="0000FF"/>
                </a:solidFill>
              </a:rPr>
              <a:t>- September 2015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14998" y="6077430"/>
            <a:ext cx="46908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Full Implementation of the Jurisdictions’ Verification Programs</a:t>
            </a:r>
            <a:endParaRPr lang="en-US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615706" y="6062158"/>
            <a:ext cx="4563780" cy="69648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prstClr val="white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286000" y="6228015"/>
            <a:ext cx="13289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0000FF"/>
                </a:solidFill>
              </a:rPr>
              <a:t>2018</a:t>
            </a:r>
            <a:endParaRPr lang="en-US" sz="1600" b="1" dirty="0">
              <a:solidFill>
                <a:srgbClr val="0000FF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927455" y="2813367"/>
            <a:ext cx="5159145" cy="64711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prstClr val="white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446240" y="3965316"/>
            <a:ext cx="4640360" cy="61841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prstClr val="white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927455" y="2834257"/>
            <a:ext cx="53877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External Panel Review of the Jurisdictions/  Federal Agencies’ BMP Verification Programs</a:t>
            </a:r>
            <a:endParaRPr lang="en-US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245502" y="4990665"/>
            <a:ext cx="4206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Jurisdictions Ramp-up Their Verification Program Implementation</a:t>
            </a:r>
            <a:endParaRPr lang="en-US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3245502" y="4989627"/>
            <a:ext cx="4206240" cy="66055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prstClr val="white"/>
              </a:solidFill>
            </a:endParaRPr>
          </a:p>
        </p:txBody>
      </p:sp>
      <p:sp>
        <p:nvSpPr>
          <p:cNvPr id="42" name="Down Arrow 41"/>
          <p:cNvSpPr/>
          <p:nvPr/>
        </p:nvSpPr>
        <p:spPr>
          <a:xfrm rot="-2700000">
            <a:off x="4635164" y="4646430"/>
            <a:ext cx="192516" cy="2924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prstClr val="white"/>
              </a:solidFill>
            </a:endParaRPr>
          </a:p>
        </p:txBody>
      </p:sp>
      <p:sp>
        <p:nvSpPr>
          <p:cNvPr id="43" name="Down Arrow 42"/>
          <p:cNvSpPr/>
          <p:nvPr/>
        </p:nvSpPr>
        <p:spPr>
          <a:xfrm rot="-2700000">
            <a:off x="5409881" y="5736887"/>
            <a:ext cx="192516" cy="2924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prstClr val="white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185627" y="3887728"/>
            <a:ext cx="12227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0000FF"/>
                </a:solidFill>
              </a:rPr>
              <a:t>October </a:t>
            </a:r>
            <a:r>
              <a:rPr lang="en-US" sz="1600" b="1" dirty="0">
                <a:solidFill>
                  <a:srgbClr val="0000FF"/>
                </a:solidFill>
              </a:rPr>
              <a:t>- </a:t>
            </a:r>
            <a:r>
              <a:rPr lang="en-US" sz="1600" b="1" dirty="0" smtClean="0">
                <a:solidFill>
                  <a:srgbClr val="0000FF"/>
                </a:solidFill>
              </a:rPr>
              <a:t>December 2015</a:t>
            </a:r>
            <a:endParaRPr lang="en-US" sz="1600" b="1" dirty="0">
              <a:solidFill>
                <a:srgbClr val="0000FF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873444" y="5159156"/>
            <a:ext cx="1372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0000FF"/>
                </a:solidFill>
              </a:rPr>
              <a:t>2016-2017</a:t>
            </a:r>
            <a:endParaRPr lang="en-US" sz="1600" b="1" dirty="0">
              <a:solidFill>
                <a:srgbClr val="0000FF"/>
              </a:solidFill>
            </a:endParaRPr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2819399" y="125122"/>
            <a:ext cx="3443544" cy="607293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 smtClean="0"/>
              <a:t>When?</a:t>
            </a:r>
            <a:endParaRPr lang="en-US" sz="4000" b="1" dirty="0"/>
          </a:p>
        </p:txBody>
      </p:sp>
    </p:spTree>
    <p:extLst>
      <p:ext uri="{BB962C8B-B14F-4D97-AF65-F5344CB8AC3E}">
        <p14:creationId xmlns="" xmlns:p14="http://schemas.microsoft.com/office/powerpoint/2010/main" val="3411188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4953" y="1014482"/>
            <a:ext cx="4163704" cy="6172201"/>
          </a:xfrm>
        </p:spPr>
        <p:txBody>
          <a:bodyPr>
            <a:noAutofit/>
          </a:bodyPr>
          <a:lstStyle/>
          <a:p>
            <a:pPr marL="457200" lvl="1" indent="-4572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3000" dirty="0" smtClean="0"/>
              <a:t>Verification principles </a:t>
            </a:r>
          </a:p>
          <a:p>
            <a:pPr marL="457200" lvl="1" indent="-4572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3000" dirty="0" smtClean="0"/>
              <a:t>Review Panel</a:t>
            </a:r>
          </a:p>
          <a:p>
            <a:pPr marL="457200" lvl="1" indent="-4572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3000" dirty="0" smtClean="0"/>
              <a:t>Sector verification guidance </a:t>
            </a:r>
          </a:p>
          <a:p>
            <a:pPr marL="457200" lvl="1" indent="-4572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3000" dirty="0" smtClean="0"/>
              <a:t>Practice life spans</a:t>
            </a:r>
          </a:p>
          <a:p>
            <a:pPr marL="457200" lvl="1" indent="-4572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3000" dirty="0" smtClean="0"/>
              <a:t>Full access to federal cost-shared practice data</a:t>
            </a:r>
          </a:p>
          <a:p>
            <a:pPr marL="457200" lvl="1" indent="-4572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3000" dirty="0" smtClean="0"/>
              <a:t>Enhanced reporting of federally cost shared practices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014482"/>
            <a:ext cx="4316104" cy="5843517"/>
          </a:xfrm>
        </p:spPr>
        <p:txBody>
          <a:bodyPr>
            <a:normAutofit lnSpcReduction="10000"/>
          </a:bodyPr>
          <a:lstStyle/>
          <a:p>
            <a:pPr marL="457200" lvl="1" indent="-4572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3000" dirty="0"/>
              <a:t>Accounting for non-cost shared practices</a:t>
            </a:r>
          </a:p>
          <a:p>
            <a:pPr marL="457200" lvl="1" indent="-4572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3000" dirty="0"/>
              <a:t>Preventing  double counting</a:t>
            </a:r>
          </a:p>
          <a:p>
            <a:pPr marL="457200" lvl="1" indent="-4572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3000" dirty="0"/>
              <a:t>Clean-up of historic BMP databases</a:t>
            </a:r>
          </a:p>
          <a:p>
            <a:pPr marL="457200" lvl="1" indent="-4572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3000" dirty="0" smtClean="0"/>
              <a:t>Documentation </a:t>
            </a:r>
            <a:r>
              <a:rPr lang="en-US" sz="3000" dirty="0"/>
              <a:t>of jurisdictional BMP verification programs</a:t>
            </a:r>
          </a:p>
          <a:p>
            <a:pPr marL="457200" lvl="1" indent="-4572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3000" dirty="0" smtClean="0"/>
              <a:t>Evaluation </a:t>
            </a:r>
            <a:r>
              <a:rPr lang="en-US" sz="3000" dirty="0"/>
              <a:t>and </a:t>
            </a:r>
            <a:r>
              <a:rPr lang="en-US" sz="3000" dirty="0" smtClean="0"/>
              <a:t>Oversight</a:t>
            </a:r>
            <a:endParaRPr lang="en-US" sz="3000" dirty="0"/>
          </a:p>
          <a:p>
            <a:pPr marL="457200" lvl="1" indent="-4572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3000" dirty="0" smtClean="0"/>
              <a:t>Communications </a:t>
            </a:r>
            <a:r>
              <a:rPr lang="en-US" sz="3000" dirty="0"/>
              <a:t>and outreach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2556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12 Framework Elements</a:t>
            </a:r>
            <a:endParaRPr lang="en-US" sz="4000" dirty="0"/>
          </a:p>
        </p:txBody>
      </p:sp>
    </p:spTree>
    <p:extLst>
      <p:ext uri="{BB962C8B-B14F-4D97-AF65-F5344CB8AC3E}">
        <p14:creationId xmlns="" xmlns:p14="http://schemas.microsoft.com/office/powerpoint/2010/main" val="8583756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229600" cy="452596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3600" dirty="0" smtClean="0"/>
              <a:t>Practice reporting</a:t>
            </a:r>
          </a:p>
          <a:p>
            <a:pPr>
              <a:lnSpc>
                <a:spcPct val="150000"/>
              </a:lnSpc>
            </a:pPr>
            <a:r>
              <a:rPr lang="en-US" sz="3600" dirty="0" smtClean="0"/>
              <a:t>Scientific rigor</a:t>
            </a:r>
          </a:p>
          <a:p>
            <a:pPr>
              <a:lnSpc>
                <a:spcPct val="150000"/>
              </a:lnSpc>
            </a:pPr>
            <a:r>
              <a:rPr lang="en-US" sz="3600" dirty="0" smtClean="0"/>
              <a:t>Public confidence</a:t>
            </a:r>
          </a:p>
          <a:p>
            <a:pPr>
              <a:lnSpc>
                <a:spcPct val="150000"/>
              </a:lnSpc>
            </a:pPr>
            <a:r>
              <a:rPr lang="en-US" sz="3600" dirty="0" smtClean="0"/>
              <a:t>Adaptive management</a:t>
            </a:r>
          </a:p>
          <a:p>
            <a:pPr>
              <a:lnSpc>
                <a:spcPct val="150000"/>
              </a:lnSpc>
            </a:pPr>
            <a:r>
              <a:rPr lang="en-US" sz="3600" dirty="0" smtClean="0"/>
              <a:t>Sector equity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2556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Verification Principles</a:t>
            </a:r>
            <a:endParaRPr lang="en-US" sz="4000" dirty="0"/>
          </a:p>
        </p:txBody>
      </p:sp>
    </p:spTree>
    <p:extLst>
      <p:ext uri="{BB962C8B-B14F-4D97-AF65-F5344CB8AC3E}">
        <p14:creationId xmlns="" xmlns:p14="http://schemas.microsoft.com/office/powerpoint/2010/main" val="17567306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851151"/>
            <a:ext cx="8763000" cy="36877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3200" dirty="0" smtClean="0"/>
              <a:t>Defining and categorizing agricultural BMPs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Defining implementation mechanisms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Agricultural BMP verification methods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Follow-up assessment guidelines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90600" y="304800"/>
            <a:ext cx="2667000" cy="20574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Agriculture Verification</a:t>
            </a:r>
            <a:br>
              <a:rPr lang="en-US" sz="4000" b="1" dirty="0" smtClean="0"/>
            </a:br>
            <a:r>
              <a:rPr lang="en-US" sz="4000" b="1" dirty="0" smtClean="0"/>
              <a:t>Guidance</a:t>
            </a:r>
            <a:endParaRPr lang="en-US" sz="4000" dirty="0"/>
          </a:p>
        </p:txBody>
      </p:sp>
      <p:pic>
        <p:nvPicPr>
          <p:cNvPr id="7" name="Picture 6" descr="C:\Users\rbatiuk\Documents\CBP Files\BMPs\BMP Verification\NRCSMI01029.TIF_1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8131" y="0"/>
            <a:ext cx="3962400" cy="2514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0584846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851151"/>
            <a:ext cx="8763000" cy="368776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sz="3200" dirty="0" smtClean="0"/>
              <a:t>Agricultural riparian forest buffers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Agricultural tree planting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Expanded tree planting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Urban riparian forest buffers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Forest harvesting BMPs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90600" y="304800"/>
            <a:ext cx="2667000" cy="20574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Forestry Verification</a:t>
            </a:r>
            <a:br>
              <a:rPr lang="en-US" sz="4000" b="1" dirty="0" smtClean="0"/>
            </a:br>
            <a:r>
              <a:rPr lang="en-US" sz="4000" b="1" dirty="0" smtClean="0"/>
              <a:t>Guidance</a:t>
            </a:r>
            <a:endParaRPr lang="en-US" sz="4000" dirty="0"/>
          </a:p>
        </p:txBody>
      </p:sp>
      <p:pic>
        <p:nvPicPr>
          <p:cNvPr id="7" name="Picture 6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09903" y="0"/>
            <a:ext cx="3938451" cy="2503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9182709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851151"/>
            <a:ext cx="8763000" cy="36877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3200" dirty="0" smtClean="0"/>
              <a:t>Regulated BMPs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Semi-regulated BMPs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Non-regulatory BMPs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Legacy BMPs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2895600" cy="20574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Stormwater Verification</a:t>
            </a:r>
            <a:br>
              <a:rPr lang="en-US" sz="4000" b="1" dirty="0" smtClean="0"/>
            </a:br>
            <a:r>
              <a:rPr lang="en-US" sz="4000" b="1" dirty="0" smtClean="0"/>
              <a:t>Guidance</a:t>
            </a:r>
            <a:endParaRPr lang="en-US" sz="4000" dirty="0"/>
          </a:p>
        </p:txBody>
      </p:sp>
      <p:pic>
        <p:nvPicPr>
          <p:cNvPr id="7" name="Picture 6" descr="bioretention good 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120" y="0"/>
            <a:ext cx="3992880" cy="251460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675336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851151"/>
            <a:ext cx="8763000" cy="368776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sz="3200" dirty="0" smtClean="0"/>
              <a:t>Wastewater treatment facilities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Combined sewer overflows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Septic systems/septic system removals (connecting to wastewater treatment plants)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Advanced on-site treatment systems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55343" y="304800"/>
            <a:ext cx="2778457" cy="20574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Wastewater Verification</a:t>
            </a:r>
            <a:br>
              <a:rPr lang="en-US" sz="4000" b="1" dirty="0" smtClean="0"/>
            </a:br>
            <a:r>
              <a:rPr lang="en-US" sz="4000" b="1" dirty="0" smtClean="0"/>
              <a:t>Guidance</a:t>
            </a:r>
            <a:endParaRPr lang="en-US" sz="4000" dirty="0"/>
          </a:p>
        </p:txBody>
      </p:sp>
      <p:pic>
        <p:nvPicPr>
          <p:cNvPr id="7" name="Picture 6" descr="S:\nzhou\NZHOU\presentation\Pictures\BluePlains_bird_eye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0"/>
            <a:ext cx="3962400" cy="2514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8048297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851151"/>
            <a:ext cx="8991600" cy="368776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sz="3200" dirty="0" smtClean="0"/>
              <a:t>Wetland restoration, creation and enhancement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Floodplain reconnection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Project design and siting, pre- and post construction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Inspection, maintenance, monitoring framework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Field assessment checklist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90600" y="304800"/>
            <a:ext cx="2667000" cy="20574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Wetlands Verification</a:t>
            </a:r>
            <a:br>
              <a:rPr lang="en-US" sz="4000" b="1" dirty="0" smtClean="0"/>
            </a:br>
            <a:r>
              <a:rPr lang="en-US" sz="4000" b="1" dirty="0" smtClean="0"/>
              <a:t>Guidance</a:t>
            </a:r>
            <a:endParaRPr lang="en-US" sz="4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0729" b="32457"/>
          <a:stretch/>
        </p:blipFill>
        <p:spPr>
          <a:xfrm>
            <a:off x="5185954" y="0"/>
            <a:ext cx="3962400" cy="2514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333937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851151"/>
            <a:ext cx="8763000" cy="368776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sz="3200" dirty="0" smtClean="0"/>
              <a:t>Individual stream restoration project verification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Maintenance, monitoring tied to performance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Inspection, maintenance, monitoring framework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Initial verification of installation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Recommended cycle of field verification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90600" y="304800"/>
            <a:ext cx="2667000" cy="20574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Streams Verification</a:t>
            </a:r>
            <a:br>
              <a:rPr lang="en-US" sz="4000" b="1" dirty="0" smtClean="0"/>
            </a:br>
            <a:r>
              <a:rPr lang="en-US" sz="4000" b="1" dirty="0" smtClean="0"/>
              <a:t>Guidance</a:t>
            </a:r>
            <a:endParaRPr lang="en-US" sz="40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0"/>
            <a:ext cx="3962400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8741339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Aft>
                <a:spcPts val="1800"/>
              </a:spcAft>
            </a:pPr>
            <a:r>
              <a:rPr lang="en-US" sz="3200" dirty="0" smtClean="0"/>
              <a:t>Aggregated data considered transparent upon validation</a:t>
            </a:r>
          </a:p>
          <a:p>
            <a:pPr>
              <a:spcAft>
                <a:spcPts val="1800"/>
              </a:spcAft>
            </a:pPr>
            <a:r>
              <a:rPr lang="en-US" sz="3200" dirty="0" smtClean="0"/>
              <a:t>Treat cost-shared data and non-cost shared agricultural conservation practice data the same in terms of applying privacy restrictions</a:t>
            </a:r>
          </a:p>
          <a:p>
            <a:pPr>
              <a:spcAft>
                <a:spcPts val="1800"/>
              </a:spcAft>
            </a:pPr>
            <a:r>
              <a:rPr lang="en-US" sz="3200" dirty="0" smtClean="0"/>
              <a:t>Public access to </a:t>
            </a:r>
            <a:r>
              <a:rPr lang="en-US" sz="3200" u="sng" dirty="0" smtClean="0"/>
              <a:t>all</a:t>
            </a:r>
            <a:r>
              <a:rPr lang="en-US" sz="3200" dirty="0" smtClean="0"/>
              <a:t> credited practice data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152400"/>
            <a:ext cx="8229600" cy="72556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 smtClean="0"/>
              <a:t>Transparency and Data Access</a:t>
            </a:r>
            <a:endParaRPr lang="en-US" sz="4000" dirty="0"/>
          </a:p>
        </p:txBody>
      </p:sp>
    </p:spTree>
    <p:extLst>
      <p:ext uri="{BB962C8B-B14F-4D97-AF65-F5344CB8AC3E}">
        <p14:creationId xmlns="" xmlns:p14="http://schemas.microsoft.com/office/powerpoint/2010/main" val="20172829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/>
          <p:cNvGrpSpPr/>
          <p:nvPr/>
        </p:nvGrpSpPr>
        <p:grpSpPr>
          <a:xfrm>
            <a:off x="76200" y="627829"/>
            <a:ext cx="8991600" cy="6165013"/>
            <a:chOff x="-76200" y="653518"/>
            <a:chExt cx="8991600" cy="6165013"/>
          </a:xfrm>
        </p:grpSpPr>
        <p:sp>
          <p:nvSpPr>
            <p:cNvPr id="14" name="TextBox 13"/>
            <p:cNvSpPr txBox="1"/>
            <p:nvPr/>
          </p:nvSpPr>
          <p:spPr>
            <a:xfrm>
              <a:off x="3429000" y="1210270"/>
              <a:ext cx="1447799" cy="1477328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BMP </a:t>
              </a:r>
            </a:p>
            <a:p>
              <a:pPr algn="ctr"/>
              <a:r>
                <a:rPr lang="en-US" dirty="0" smtClean="0"/>
                <a:t>installed,</a:t>
              </a:r>
            </a:p>
            <a:p>
              <a:pPr algn="ctr"/>
              <a:r>
                <a:rPr lang="en-US" dirty="0" smtClean="0"/>
                <a:t>verified, and reported by Jurisdiction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543800" y="2743200"/>
              <a:ext cx="13716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Data quality assurance/ validation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-76200" y="3505200"/>
              <a:ext cx="1676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BMP lifespan ends – re-verify</a:t>
              </a:r>
              <a:endParaRPr lang="en-US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30" y="2179493"/>
              <a:ext cx="176413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BMP verified/</a:t>
              </a:r>
            </a:p>
            <a:p>
              <a:r>
                <a:rPr lang="en-US" dirty="0" smtClean="0"/>
                <a:t>upgraded with new technology</a:t>
              </a:r>
              <a:endParaRPr 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52402" y="653518"/>
              <a:ext cx="2438398" cy="14157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BMP </a:t>
              </a:r>
              <a:r>
                <a:rPr lang="en-US" dirty="0"/>
                <a:t>n</a:t>
              </a:r>
              <a:r>
                <a:rPr lang="en-US" dirty="0" smtClean="0"/>
                <a:t>o longer present/functional  </a:t>
              </a:r>
              <a:r>
                <a:rPr lang="en-US" dirty="0"/>
                <a:t>r</a:t>
              </a:r>
              <a:r>
                <a:rPr lang="en-US" dirty="0" smtClean="0"/>
                <a:t>emoved from database</a:t>
              </a:r>
            </a:p>
            <a:p>
              <a:endParaRPr lang="en-US" sz="1600" dirty="0" smtClean="0"/>
            </a:p>
            <a:p>
              <a:r>
                <a:rPr lang="en-US" sz="1600" b="1" dirty="0" smtClean="0"/>
                <a:t>    OR</a:t>
              </a:r>
              <a:endParaRPr lang="en-US" sz="1600" b="1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953000" y="2491300"/>
              <a:ext cx="1670437" cy="606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BMP </a:t>
              </a:r>
              <a:r>
                <a:rPr lang="en-US" dirty="0"/>
                <a:t>g</a:t>
              </a:r>
              <a:r>
                <a:rPr lang="en-US" dirty="0" smtClean="0"/>
                <a:t>ains efficiency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968273" y="4765785"/>
              <a:ext cx="1265712" cy="606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BMP fully functional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667000" y="4495800"/>
              <a:ext cx="1676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BMP nears end of life span</a:t>
              </a:r>
            </a:p>
          </p:txBody>
        </p:sp>
        <p:grpSp>
          <p:nvGrpSpPr>
            <p:cNvPr id="99" name="Group 98"/>
            <p:cNvGrpSpPr/>
            <p:nvPr/>
          </p:nvGrpSpPr>
          <p:grpSpPr>
            <a:xfrm>
              <a:off x="1828800" y="914400"/>
              <a:ext cx="5410201" cy="5781972"/>
              <a:chOff x="1828800" y="914400"/>
              <a:chExt cx="5410201" cy="5781972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15" name="Right Arrow 14"/>
              <p:cNvSpPr/>
              <p:nvPr/>
            </p:nvSpPr>
            <p:spPr>
              <a:xfrm rot="19111212">
                <a:off x="2691161" y="1188241"/>
                <a:ext cx="608261" cy="763457"/>
              </a:xfrm>
              <a:prstGeom prst="rightArrow">
                <a:avLst>
                  <a:gd name="adj1" fmla="val 52807"/>
                  <a:gd name="adj2" fmla="val 67736"/>
                </a:avLst>
              </a:prstGeom>
              <a:noFill/>
              <a:ln w="19050">
                <a:solidFill>
                  <a:schemeClr val="tx2">
                    <a:lumMod val="75000"/>
                  </a:schemeClr>
                </a:solidFill>
              </a:ln>
              <a:effectLst>
                <a:glow rad="101600">
                  <a:srgbClr val="92D050">
                    <a:alpha val="6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8" name="Group 7"/>
              <p:cNvGrpSpPr/>
              <p:nvPr/>
            </p:nvGrpSpPr>
            <p:grpSpPr>
              <a:xfrm rot="13912882">
                <a:off x="1642915" y="1100285"/>
                <a:ext cx="5781972" cy="5410201"/>
                <a:chOff x="1066800" y="304800"/>
                <a:chExt cx="6324600" cy="5562600"/>
              </a:xfrm>
            </p:grpSpPr>
            <p:sp>
              <p:nvSpPr>
                <p:cNvPr id="2" name="Block Arc 1"/>
                <p:cNvSpPr/>
                <p:nvPr/>
              </p:nvSpPr>
              <p:spPr>
                <a:xfrm>
                  <a:off x="1066800" y="304800"/>
                  <a:ext cx="6324600" cy="5562600"/>
                </a:xfrm>
                <a:prstGeom prst="blockArc">
                  <a:avLst>
                    <a:gd name="adj1" fmla="val 10061181"/>
                    <a:gd name="adj2" fmla="val 21331239"/>
                    <a:gd name="adj3" fmla="val 7382"/>
                  </a:avLst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" rtlCol="0" anchor="t" anchorCtr="0">
                  <a:normAutofit/>
                </a:bodyPr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" name="Block Arc 4"/>
                <p:cNvSpPr/>
                <p:nvPr/>
              </p:nvSpPr>
              <p:spPr>
                <a:xfrm rot="10800000">
                  <a:off x="1066800" y="304800"/>
                  <a:ext cx="6324600" cy="5562600"/>
                </a:xfrm>
                <a:prstGeom prst="blockArc">
                  <a:avLst>
                    <a:gd name="adj1" fmla="val 17521491"/>
                    <a:gd name="adj2" fmla="val 3711302"/>
                    <a:gd name="adj3" fmla="val 7300"/>
                  </a:avLst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" rtlCol="0" anchor="ctr">
                  <a:normAutofit/>
                </a:bodyPr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" name="Block Arc 6"/>
                <p:cNvSpPr/>
                <p:nvPr/>
              </p:nvSpPr>
              <p:spPr>
                <a:xfrm rot="10800000">
                  <a:off x="1066800" y="304800"/>
                  <a:ext cx="6324600" cy="5562600"/>
                </a:xfrm>
                <a:prstGeom prst="blockArc">
                  <a:avLst>
                    <a:gd name="adj1" fmla="val 13898480"/>
                    <a:gd name="adj2" fmla="val 17525208"/>
                    <a:gd name="adj3" fmla="val 7560"/>
                  </a:avLst>
                </a:prstGeom>
                <a:solidFill>
                  <a:srgbClr val="FFFF99"/>
                </a:solidFill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" rtlCol="0" anchor="ctr">
                  <a:normAutofit/>
                </a:bodyPr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9" name="TextBox 8"/>
              <p:cNvSpPr txBox="1"/>
              <p:nvPr/>
            </p:nvSpPr>
            <p:spPr>
              <a:xfrm rot="2704832">
                <a:off x="4683893" y="2347878"/>
                <a:ext cx="2134300" cy="336301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ArchUp">
                  <a:avLst>
                    <a:gd name="adj" fmla="val 11588874"/>
                  </a:avLst>
                </a:prstTxWarp>
                <a:spAutoFit/>
              </a:bodyPr>
              <a:lstStyle/>
              <a:p>
                <a:pPr algn="ctr"/>
                <a:r>
                  <a:rPr lang="en-US" b="1" dirty="0" smtClean="0"/>
                  <a:t>Initial Inspection</a:t>
                </a:r>
              </a:p>
              <a:p>
                <a:pPr algn="ctr"/>
                <a:endParaRPr lang="en-US" b="1" dirty="0" smtClean="0"/>
              </a:p>
              <a:p>
                <a:endParaRPr lang="en-US" b="1" dirty="0" smtClean="0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 rot="6704387">
                <a:off x="5836821" y="4609728"/>
                <a:ext cx="1829904" cy="340777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ArchUp">
                  <a:avLst>
                    <a:gd name="adj" fmla="val 10708853"/>
                  </a:avLst>
                </a:prstTxWarp>
                <a:spAutoFit/>
              </a:bodyPr>
              <a:lstStyle/>
              <a:p>
                <a:r>
                  <a:rPr lang="en-US" b="1" dirty="0" smtClean="0"/>
                  <a:t> Follow-up Checks</a:t>
                </a:r>
                <a:endParaRPr lang="en-US" b="1" dirty="0"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 rot="15774014">
                <a:off x="1356029" y="3871861"/>
                <a:ext cx="1705530" cy="322881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ArchUp">
                  <a:avLst>
                    <a:gd name="adj" fmla="val 10890356"/>
                  </a:avLst>
                </a:prstTxWarp>
                <a:spAutoFit/>
              </a:bodyPr>
              <a:lstStyle/>
              <a:p>
                <a:r>
                  <a:rPr lang="en-US" b="1" dirty="0" smtClean="0"/>
                  <a:t>BMP Performance</a:t>
                </a:r>
                <a:endParaRPr lang="en-US" b="1" dirty="0"/>
              </a:p>
            </p:txBody>
          </p:sp>
          <p:grpSp>
            <p:nvGrpSpPr>
              <p:cNvPr id="53" name="Group 52"/>
              <p:cNvGrpSpPr/>
              <p:nvPr/>
            </p:nvGrpSpPr>
            <p:grpSpPr>
              <a:xfrm>
                <a:off x="5900903" y="4951719"/>
                <a:ext cx="580957" cy="641151"/>
                <a:chOff x="5715000" y="4625163"/>
                <a:chExt cx="664535" cy="708837"/>
              </a:xfrm>
            </p:grpSpPr>
            <p:sp>
              <p:nvSpPr>
                <p:cNvPr id="49" name="Freeform 48"/>
                <p:cNvSpPr/>
                <p:nvPr/>
              </p:nvSpPr>
              <p:spPr>
                <a:xfrm>
                  <a:off x="5879805" y="4625163"/>
                  <a:ext cx="499730" cy="606056"/>
                </a:xfrm>
                <a:custGeom>
                  <a:avLst/>
                  <a:gdLst>
                    <a:gd name="connsiteX0" fmla="*/ 499730 w 499730"/>
                    <a:gd name="connsiteY0" fmla="*/ 0 h 606056"/>
                    <a:gd name="connsiteX1" fmla="*/ 265814 w 499730"/>
                    <a:gd name="connsiteY1" fmla="*/ 350874 h 606056"/>
                    <a:gd name="connsiteX2" fmla="*/ 0 w 499730"/>
                    <a:gd name="connsiteY2" fmla="*/ 606056 h 6060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99730" h="606056">
                      <a:moveTo>
                        <a:pt x="499730" y="0"/>
                      </a:moveTo>
                      <a:cubicBezTo>
                        <a:pt x="424416" y="124932"/>
                        <a:pt x="349102" y="249865"/>
                        <a:pt x="265814" y="350874"/>
                      </a:cubicBezTo>
                      <a:cubicBezTo>
                        <a:pt x="182526" y="451883"/>
                        <a:pt x="91263" y="528969"/>
                        <a:pt x="0" y="606056"/>
                      </a:cubicBezTo>
                    </a:path>
                  </a:pathLst>
                </a:cu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50" name="Straight Arrow Connector 49"/>
                <p:cNvCxnSpPr>
                  <a:stCxn id="49" idx="2"/>
                </p:cNvCxnSpPr>
                <p:nvPr/>
              </p:nvCxnSpPr>
              <p:spPr>
                <a:xfrm flipH="1">
                  <a:off x="5715000" y="5231219"/>
                  <a:ext cx="164805" cy="102781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4" name="Group 53"/>
              <p:cNvGrpSpPr/>
              <p:nvPr/>
            </p:nvGrpSpPr>
            <p:grpSpPr>
              <a:xfrm rot="17277834">
                <a:off x="6015432" y="2359446"/>
                <a:ext cx="601080" cy="619687"/>
                <a:chOff x="5715000" y="4625163"/>
                <a:chExt cx="664535" cy="708837"/>
              </a:xfrm>
            </p:grpSpPr>
            <p:sp>
              <p:nvSpPr>
                <p:cNvPr id="55" name="Freeform 54"/>
                <p:cNvSpPr/>
                <p:nvPr/>
              </p:nvSpPr>
              <p:spPr>
                <a:xfrm>
                  <a:off x="5879805" y="4625163"/>
                  <a:ext cx="499730" cy="606056"/>
                </a:xfrm>
                <a:custGeom>
                  <a:avLst/>
                  <a:gdLst>
                    <a:gd name="connsiteX0" fmla="*/ 499730 w 499730"/>
                    <a:gd name="connsiteY0" fmla="*/ 0 h 606056"/>
                    <a:gd name="connsiteX1" fmla="*/ 265814 w 499730"/>
                    <a:gd name="connsiteY1" fmla="*/ 350874 h 606056"/>
                    <a:gd name="connsiteX2" fmla="*/ 0 w 499730"/>
                    <a:gd name="connsiteY2" fmla="*/ 606056 h 6060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99730" h="606056">
                      <a:moveTo>
                        <a:pt x="499730" y="0"/>
                      </a:moveTo>
                      <a:cubicBezTo>
                        <a:pt x="424416" y="124932"/>
                        <a:pt x="349102" y="249865"/>
                        <a:pt x="265814" y="350874"/>
                      </a:cubicBezTo>
                      <a:cubicBezTo>
                        <a:pt x="182526" y="451883"/>
                        <a:pt x="91263" y="528969"/>
                        <a:pt x="0" y="606056"/>
                      </a:cubicBezTo>
                    </a:path>
                  </a:pathLst>
                </a:cu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56" name="Straight Arrow Connector 55"/>
                <p:cNvCxnSpPr>
                  <a:stCxn id="55" idx="2"/>
                </p:cNvCxnSpPr>
                <p:nvPr/>
              </p:nvCxnSpPr>
              <p:spPr>
                <a:xfrm flipH="1">
                  <a:off x="5715000" y="5231219"/>
                  <a:ext cx="164805" cy="102781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7" name="Group 56"/>
              <p:cNvGrpSpPr/>
              <p:nvPr/>
            </p:nvGrpSpPr>
            <p:grpSpPr>
              <a:xfrm rot="6463889">
                <a:off x="2470396" y="4545586"/>
                <a:ext cx="601080" cy="619687"/>
                <a:chOff x="5715000" y="4625163"/>
                <a:chExt cx="664535" cy="708837"/>
              </a:xfrm>
            </p:grpSpPr>
            <p:sp>
              <p:nvSpPr>
                <p:cNvPr id="58" name="Freeform 57"/>
                <p:cNvSpPr/>
                <p:nvPr/>
              </p:nvSpPr>
              <p:spPr>
                <a:xfrm>
                  <a:off x="5879805" y="4625163"/>
                  <a:ext cx="499730" cy="606056"/>
                </a:xfrm>
                <a:custGeom>
                  <a:avLst/>
                  <a:gdLst>
                    <a:gd name="connsiteX0" fmla="*/ 499730 w 499730"/>
                    <a:gd name="connsiteY0" fmla="*/ 0 h 606056"/>
                    <a:gd name="connsiteX1" fmla="*/ 265814 w 499730"/>
                    <a:gd name="connsiteY1" fmla="*/ 350874 h 606056"/>
                    <a:gd name="connsiteX2" fmla="*/ 0 w 499730"/>
                    <a:gd name="connsiteY2" fmla="*/ 606056 h 6060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99730" h="606056">
                      <a:moveTo>
                        <a:pt x="499730" y="0"/>
                      </a:moveTo>
                      <a:cubicBezTo>
                        <a:pt x="424416" y="124932"/>
                        <a:pt x="349102" y="249865"/>
                        <a:pt x="265814" y="350874"/>
                      </a:cubicBezTo>
                      <a:cubicBezTo>
                        <a:pt x="182526" y="451883"/>
                        <a:pt x="91263" y="528969"/>
                        <a:pt x="0" y="606056"/>
                      </a:cubicBezTo>
                    </a:path>
                  </a:pathLst>
                </a:cu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59" name="Straight Arrow Connector 58"/>
                <p:cNvCxnSpPr>
                  <a:stCxn id="58" idx="2"/>
                </p:cNvCxnSpPr>
                <p:nvPr/>
              </p:nvCxnSpPr>
              <p:spPr>
                <a:xfrm flipH="1">
                  <a:off x="5715000" y="5231219"/>
                  <a:ext cx="164805" cy="102781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62" name="Straight Arrow Connector 61"/>
            <p:cNvCxnSpPr/>
            <p:nvPr/>
          </p:nvCxnSpPr>
          <p:spPr>
            <a:xfrm flipH="1">
              <a:off x="7239000" y="2971800"/>
              <a:ext cx="304799" cy="93077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0" name="Straight Arrow Connector 69"/>
            <p:cNvCxnSpPr/>
            <p:nvPr/>
          </p:nvCxnSpPr>
          <p:spPr>
            <a:xfrm flipV="1">
              <a:off x="2514600" y="6019800"/>
              <a:ext cx="228600" cy="2286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/>
            <p:nvPr/>
          </p:nvCxnSpPr>
          <p:spPr>
            <a:xfrm>
              <a:off x="1371600" y="3733800"/>
              <a:ext cx="3048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3" name="Straight Arrow Connector 82"/>
            <p:cNvCxnSpPr/>
            <p:nvPr/>
          </p:nvCxnSpPr>
          <p:spPr>
            <a:xfrm flipV="1">
              <a:off x="1524000" y="2057400"/>
              <a:ext cx="609600" cy="3048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6" name="Straight Arrow Connector 85"/>
            <p:cNvCxnSpPr/>
            <p:nvPr/>
          </p:nvCxnSpPr>
          <p:spPr>
            <a:xfrm>
              <a:off x="2057400" y="1600200"/>
              <a:ext cx="152400" cy="3048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92" name="TextBox 91"/>
            <p:cNvSpPr txBox="1"/>
            <p:nvPr/>
          </p:nvSpPr>
          <p:spPr>
            <a:xfrm>
              <a:off x="838200" y="6172200"/>
              <a:ext cx="1905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BMP performance metrics collected</a:t>
              </a: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3147691" y="3237326"/>
            <a:ext cx="28095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+mj-lt"/>
              </a:rPr>
              <a:t>BMP Verification</a:t>
            </a:r>
          </a:p>
          <a:p>
            <a:pPr algn="ctr"/>
            <a:r>
              <a:rPr lang="en-US" sz="2800" b="1" dirty="0" smtClean="0">
                <a:latin typeface="+mj-lt"/>
              </a:rPr>
              <a:t> Life Cycle</a:t>
            </a:r>
            <a:endParaRPr lang="en-US" sz="2800" b="1" dirty="0">
              <a:latin typeface="+mj-lt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439091" y="146396"/>
            <a:ext cx="6553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+mj-lt"/>
              </a:rPr>
              <a:t>Practice Life Spans</a:t>
            </a:r>
            <a:endParaRPr lang="en-US" sz="4000" b="1" dirty="0"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3590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2"/>
            <a:ext cx="8382000" cy="4525963"/>
          </a:xfrm>
        </p:spPr>
        <p:txBody>
          <a:bodyPr>
            <a:noAutofit/>
          </a:bodyPr>
          <a:lstStyle/>
          <a:p>
            <a:pPr>
              <a:spcAft>
                <a:spcPts val="1800"/>
              </a:spcAft>
            </a:pPr>
            <a:r>
              <a:rPr lang="en-US" sz="3200" dirty="0" smtClean="0"/>
              <a:t>Data sharing agreements in place for all 6 states and all agencies involved in reporting</a:t>
            </a:r>
          </a:p>
          <a:p>
            <a:pPr>
              <a:spcAft>
                <a:spcPts val="1800"/>
              </a:spcAft>
            </a:pPr>
            <a:r>
              <a:rPr lang="en-US" sz="3200" dirty="0" smtClean="0"/>
              <a:t>Credit conservation technical assistance</a:t>
            </a:r>
          </a:p>
          <a:p>
            <a:pPr>
              <a:spcAft>
                <a:spcPts val="1800"/>
              </a:spcAft>
            </a:pPr>
            <a:r>
              <a:rPr lang="en-US" sz="3200" dirty="0"/>
              <a:t>Hold USDA agencies accountable to commitment to enhance data reporting</a:t>
            </a:r>
          </a:p>
          <a:p>
            <a:pPr>
              <a:spcAft>
                <a:spcPts val="1800"/>
              </a:spcAft>
            </a:pPr>
            <a:r>
              <a:rPr lang="en-US" sz="3200" dirty="0" smtClean="0"/>
              <a:t>Common protocols and schedule for annual accessing of federal cost- shared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152400"/>
            <a:ext cx="8229600" cy="72556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/>
              <a:t>Federal Cost Shared Practices</a:t>
            </a:r>
            <a:endParaRPr lang="en-US" sz="4000" dirty="0"/>
          </a:p>
        </p:txBody>
      </p:sp>
    </p:spTree>
    <p:extLst>
      <p:ext uri="{BB962C8B-B14F-4D97-AF65-F5344CB8AC3E}">
        <p14:creationId xmlns="" xmlns:p14="http://schemas.microsoft.com/office/powerpoint/2010/main" val="37001202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Aft>
                <a:spcPts val="1800"/>
              </a:spcAft>
            </a:pPr>
            <a:r>
              <a:rPr lang="en-US" sz="3200" dirty="0" smtClean="0"/>
              <a:t>Focused on practices implemented without cost share and not covered by a regulatory program</a:t>
            </a:r>
          </a:p>
          <a:p>
            <a:pPr>
              <a:spcAft>
                <a:spcPts val="1800"/>
              </a:spcAft>
            </a:pPr>
            <a:r>
              <a:rPr lang="en-US" sz="3200" dirty="0" smtClean="0"/>
              <a:t>Crediting practices that meet CBP or NRCS definitions and standards </a:t>
            </a:r>
            <a:r>
              <a:rPr lang="en-US" sz="3200" i="1" dirty="0" smtClean="0"/>
              <a:t>and</a:t>
            </a:r>
            <a:r>
              <a:rPr lang="en-US" sz="3200" dirty="0" smtClean="0"/>
              <a:t> CBP approved ‘Resource Improvement Practices’ implemented w/o public cost-share funds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152400"/>
            <a:ext cx="8229600" cy="72556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/>
              <a:t>Accounting for Non-Cost Shared Practices</a:t>
            </a:r>
            <a:endParaRPr lang="en-US" sz="4000" dirty="0"/>
          </a:p>
        </p:txBody>
      </p:sp>
    </p:spTree>
    <p:extLst>
      <p:ext uri="{BB962C8B-B14F-4D97-AF65-F5344CB8AC3E}">
        <p14:creationId xmlns="" xmlns:p14="http://schemas.microsoft.com/office/powerpoint/2010/main" val="40634739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152400"/>
            <a:ext cx="8229600" cy="72556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 smtClean="0"/>
              <a:t>Prioritize Verification Towards  Priority Practices</a:t>
            </a:r>
            <a:endParaRPr lang="en-US" sz="40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295400"/>
            <a:ext cx="8115661" cy="5881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4790349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152400"/>
            <a:ext cx="8229600" cy="72556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 smtClean="0"/>
              <a:t>Prioritize Verification Towards  Priority Practices</a:t>
            </a:r>
            <a:endParaRPr lang="en-US" sz="40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295400"/>
            <a:ext cx="8115661" cy="5881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Oval 2"/>
          <p:cNvSpPr/>
          <p:nvPr/>
        </p:nvSpPr>
        <p:spPr>
          <a:xfrm>
            <a:off x="533400" y="1447800"/>
            <a:ext cx="4343400" cy="2362200"/>
          </a:xfrm>
          <a:prstGeom prst="ellipse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420339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FA602-1E09-4CBC-84FE-772522582C20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-19594"/>
            <a:ext cx="9111343" cy="781594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Jurisdictions’ Verification Programs</a:t>
            </a:r>
            <a:endParaRPr lang="en-US" sz="3600" b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4694" y="685800"/>
            <a:ext cx="5901906" cy="2733176"/>
          </a:xfrm>
          <a:prstGeom prst="rect">
            <a:avLst/>
          </a:prstGeom>
          <a:ln>
            <a:noFill/>
          </a:ln>
          <a:effectLst>
            <a:glow rad="101600">
              <a:schemeClr val="accent6">
                <a:lumMod val="40000"/>
                <a:lumOff val="60000"/>
                <a:alpha val="75000"/>
              </a:schemeClr>
            </a:glo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4600" y="2258185"/>
            <a:ext cx="5410200" cy="2923415"/>
          </a:xfrm>
          <a:prstGeom prst="rect">
            <a:avLst/>
          </a:prstGeom>
          <a:effectLst>
            <a:glow rad="101600">
              <a:schemeClr val="accent6">
                <a:lumMod val="40000"/>
                <a:lumOff val="60000"/>
                <a:alpha val="75000"/>
              </a:schemeClr>
            </a:glo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49734" y="3962400"/>
            <a:ext cx="4841866" cy="2743200"/>
          </a:xfrm>
          <a:prstGeom prst="rect">
            <a:avLst/>
          </a:prstGeom>
          <a:effectLst>
            <a:glow rad="101600">
              <a:schemeClr val="accent6">
                <a:lumMod val="40000"/>
                <a:lumOff val="60000"/>
                <a:alpha val="75000"/>
              </a:schemeClr>
            </a:glow>
          </a:effectLst>
        </p:spPr>
      </p:pic>
      <p:sp>
        <p:nvSpPr>
          <p:cNvPr id="2" name="Rectangle 1"/>
          <p:cNvSpPr/>
          <p:nvPr/>
        </p:nvSpPr>
        <p:spPr>
          <a:xfrm>
            <a:off x="3429000" y="762000"/>
            <a:ext cx="1295400" cy="15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495800" y="2362200"/>
            <a:ext cx="1371600" cy="15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019800" y="4071688"/>
            <a:ext cx="1295400" cy="15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91179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9594" y="764976"/>
            <a:ext cx="9144000" cy="6848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0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Jurisdictions’ </a:t>
            </a:r>
            <a:r>
              <a:rPr lang="en-US" sz="4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Verification </a:t>
            </a:r>
            <a:r>
              <a:rPr lang="en-US" sz="40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Programs</a:t>
            </a:r>
            <a:endParaRPr lang="en-US" sz="40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614548033"/>
              </p:ext>
            </p:extLst>
          </p:nvPr>
        </p:nvGraphicFramePr>
        <p:xfrm>
          <a:off x="39352" y="2362200"/>
          <a:ext cx="9028448" cy="1904999"/>
        </p:xfrm>
        <a:graphic>
          <a:graphicData uri="http://schemas.openxmlformats.org/drawingml/2006/table">
            <a:tbl>
              <a:tblPr firstRow="1" firstCol="1" bandRow="1"/>
              <a:tblGrid>
                <a:gridCol w="559576"/>
                <a:gridCol w="671492"/>
                <a:gridCol w="559576"/>
                <a:gridCol w="671492"/>
                <a:gridCol w="671492"/>
                <a:gridCol w="925786"/>
                <a:gridCol w="925786"/>
                <a:gridCol w="783406"/>
                <a:gridCol w="783406"/>
                <a:gridCol w="783406"/>
                <a:gridCol w="853664"/>
                <a:gridCol w="839366"/>
              </a:tblGrid>
              <a:tr h="314903">
                <a:tc gridSpan="1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Table 8. Jurisdictional Verification Protocol Design Table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54265"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A. WIP Priority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B. Data Grouping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C. BMP Type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D. Initial Inspection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(Is the BMP there?)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8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Follow-up Check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(Is the BMP still there?)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F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F. Lifespan/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Sunset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(Is the BMP no longer there?)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G. Data QA, Recording &amp; Reporting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53139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Method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Frequency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Who inspects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Documentation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Follow-up Inspection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Statistical Sub-sample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Response if Problem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FE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3239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216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977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87" marR="64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890160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02326208"/>
              </p:ext>
            </p:extLst>
          </p:nvPr>
        </p:nvGraphicFramePr>
        <p:xfrm>
          <a:off x="533400" y="1143000"/>
          <a:ext cx="7848601" cy="5105401"/>
        </p:xfrm>
        <a:graphic>
          <a:graphicData uri="http://schemas.openxmlformats.org/drawingml/2006/table">
            <a:tbl>
              <a:tblPr/>
              <a:tblGrid>
                <a:gridCol w="816062"/>
                <a:gridCol w="855464"/>
                <a:gridCol w="820784"/>
                <a:gridCol w="682060"/>
                <a:gridCol w="1040431"/>
                <a:gridCol w="1086672"/>
                <a:gridCol w="1448896"/>
                <a:gridCol w="1098232"/>
              </a:tblGrid>
              <a:tr h="514399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 Unicode MS" pitchFamily="34" charset="-128"/>
                          <a:cs typeface="Arial" panose="020B0604020202020204" pitchFamily="34" charset="0"/>
                        </a:rPr>
                        <a:t>Illustration of Diversity of Verification Approaches Tailored to Reflect Practices</a:t>
                      </a:r>
                    </a:p>
                  </a:txBody>
                  <a:tcPr marL="9053" marR="9053" marT="90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7581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Sector</a:t>
                      </a:r>
                    </a:p>
                  </a:txBody>
                  <a:tcPr marL="9053" marR="9053" marT="90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Inspected</a:t>
                      </a:r>
                    </a:p>
                  </a:txBody>
                  <a:tcPr marL="9053" marR="9053" marT="90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Frequency</a:t>
                      </a:r>
                    </a:p>
                  </a:txBody>
                  <a:tcPr marL="9053" marR="9053" marT="90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Timing</a:t>
                      </a:r>
                    </a:p>
                  </a:txBody>
                  <a:tcPr marL="9053" marR="9053" marT="90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Method</a:t>
                      </a:r>
                    </a:p>
                  </a:txBody>
                  <a:tcPr marL="9053" marR="9053" marT="90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Inspector</a:t>
                      </a:r>
                    </a:p>
                  </a:txBody>
                  <a:tcPr marL="9053" marR="9053" marT="90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Data Recorded</a:t>
                      </a:r>
                    </a:p>
                  </a:txBody>
                  <a:tcPr marL="9053" marR="9053" marT="90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Scale</a:t>
                      </a:r>
                    </a:p>
                  </a:txBody>
                  <a:tcPr marL="9053" marR="9053" marT="90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199">
                <a:tc rowSpan="4"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Stormwater</a:t>
                      </a:r>
                      <a:endParaRPr lang="en-US" sz="1200" b="0" i="0" u="none" strike="noStrike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ctr" fontAlgn="b"/>
                      <a:endParaRPr lang="en-US" sz="1200" b="0" i="0" u="none" strike="noStrike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All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Statistics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&lt;1 year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Monitoring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Independent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Water quality data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Site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</a:tr>
              <a:tr h="25719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Percentage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Targeting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1-3 yrs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Visual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Regulator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Meets Specs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Subwatershed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719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Subsample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Law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3-5 yrs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Aerial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Non-Regulator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Visual functioning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County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719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Targeted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Funding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&gt;5 yrs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Phone Survey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Self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Location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State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1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571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199">
                <a:tc rowSpan="4"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Agriculture</a:t>
                      </a:r>
                    </a:p>
                    <a:p>
                      <a:pPr algn="ctr" fontAlgn="b"/>
                      <a:endParaRPr lang="en-US" sz="1200" b="0" i="0" u="none" strike="noStrike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All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Statistics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&lt;1 year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Monitoring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Independent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Water quality data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Site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5719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Percentage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Targeting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1-3 yrs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Visual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Regulator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Meets Specs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Subwatershed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719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Subsample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Law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3-5 yrs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Aerial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Non-Regulator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Visual functioning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County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4BC"/>
                    </a:solidFill>
                  </a:tcPr>
                </a:tc>
              </a:tr>
              <a:tr h="25719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Targeted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Funding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&gt;5 yrs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Phone Survey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Self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Location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State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1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571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199">
                <a:tc rowSpan="4"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Forestry</a:t>
                      </a:r>
                    </a:p>
                    <a:p>
                      <a:pPr algn="ctr" fontAlgn="b"/>
                      <a:endParaRPr lang="en-US" sz="1200" b="0" i="0" u="none" strike="noStrike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All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Statistics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&lt;1 year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Monitoring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Independent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Water quality data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Site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5719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Percentage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Targeting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1-3 yrs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Visual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Regulator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Meets Specs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Subwatershed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719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Subsample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Law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3-5 yrs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Aerial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Non-Regulator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Visual functioning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County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719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Targeted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Funding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&gt;5 yrs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Phone Survey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Self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Location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State</a:t>
                      </a:r>
                    </a:p>
                  </a:txBody>
                  <a:tcPr marL="9053" marR="9053" marT="9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</a:tr>
            </a:tbl>
          </a:graphicData>
        </a:graphic>
      </p:graphicFrame>
      <p:sp>
        <p:nvSpPr>
          <p:cNvPr id="3" name="Title 1"/>
          <p:cNvSpPr txBox="1">
            <a:spLocks/>
          </p:cNvSpPr>
          <p:nvPr/>
        </p:nvSpPr>
        <p:spPr>
          <a:xfrm>
            <a:off x="457200" y="76200"/>
            <a:ext cx="8229600" cy="762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 smtClean="0"/>
              <a:t>Verification Implementation</a:t>
            </a:r>
            <a:endParaRPr lang="en-US" sz="4000" b="1" dirty="0"/>
          </a:p>
        </p:txBody>
      </p:sp>
    </p:spTree>
    <p:extLst>
      <p:ext uri="{BB962C8B-B14F-4D97-AF65-F5344CB8AC3E}">
        <p14:creationId xmlns="" xmlns:p14="http://schemas.microsoft.com/office/powerpoint/2010/main" val="2594651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62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Evaluation and Oversight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4137" y="1143000"/>
            <a:ext cx="8229600" cy="5578475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dirty="0" smtClean="0"/>
              <a:t>Amend Partnership BMP protocol to address verification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Amend CBP Grant Guidance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Annual reviews of progress data submissions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Annual EPA reviews of  changes to jurisdictions’ quality assurance plans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Periodic EPA audits of jurisdictions’ BMP verification programs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47772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62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Communications and Outreach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8229600" cy="304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/>
              <a:t>Goals:</a:t>
            </a:r>
          </a:p>
          <a:p>
            <a:pPr>
              <a:spcAft>
                <a:spcPts val="600"/>
              </a:spcAft>
            </a:pPr>
            <a:r>
              <a:rPr lang="en-US" sz="2400" dirty="0" smtClean="0"/>
              <a:t>Build </a:t>
            </a:r>
            <a:r>
              <a:rPr lang="en-US" sz="2400" dirty="0"/>
              <a:t>understanding </a:t>
            </a:r>
            <a:r>
              <a:rPr lang="en-US" sz="2400" dirty="0" smtClean="0"/>
              <a:t>of and </a:t>
            </a:r>
            <a:r>
              <a:rPr lang="en-US" sz="2400" dirty="0"/>
              <a:t>support for </a:t>
            </a:r>
            <a:r>
              <a:rPr lang="en-US" sz="2400" dirty="0" smtClean="0"/>
              <a:t>BMP Verification</a:t>
            </a:r>
            <a:endParaRPr lang="en-US" sz="2400" dirty="0"/>
          </a:p>
          <a:p>
            <a:pPr>
              <a:spcAft>
                <a:spcPts val="600"/>
              </a:spcAft>
            </a:pPr>
            <a:r>
              <a:rPr lang="en-US" sz="2400" dirty="0"/>
              <a:t>E</a:t>
            </a:r>
            <a:r>
              <a:rPr lang="en-US" sz="2400" dirty="0" smtClean="0"/>
              <a:t>nsure </a:t>
            </a:r>
            <a:r>
              <a:rPr lang="en-US" sz="2400" dirty="0"/>
              <a:t>consistent public messaging </a:t>
            </a:r>
            <a:endParaRPr lang="en-US" sz="2400" dirty="0" smtClean="0"/>
          </a:p>
          <a:p>
            <a:pPr>
              <a:spcAft>
                <a:spcPts val="600"/>
              </a:spcAft>
            </a:pPr>
            <a:r>
              <a:rPr lang="en-US" sz="2400" dirty="0" smtClean="0"/>
              <a:t>Manage expectations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28600" y="3305155"/>
            <a:ext cx="7924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/>
              <a:t>Mechanisms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O</a:t>
            </a:r>
            <a:r>
              <a:rPr lang="en-US" sz="2400" dirty="0" smtClean="0"/>
              <a:t>nline </a:t>
            </a:r>
            <a:r>
              <a:rPr lang="en-US" sz="2400" dirty="0"/>
              <a:t>news features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Press releases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Editorials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Social </a:t>
            </a:r>
            <a:r>
              <a:rPr lang="en-US" sz="2400" dirty="0"/>
              <a:t>media releases and </a:t>
            </a:r>
            <a:r>
              <a:rPr lang="en-US" sz="2400" dirty="0" smtClean="0"/>
              <a:t>messaging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Photo essays and video products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Web-based resources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Supporting </a:t>
            </a:r>
            <a:r>
              <a:rPr lang="en-US" sz="2400" dirty="0"/>
              <a:t>print </a:t>
            </a:r>
            <a:r>
              <a:rPr lang="en-US" sz="2400" dirty="0" smtClean="0"/>
              <a:t>materials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Webinars, training sessions, and workshops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741167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229600" cy="5181600"/>
          </a:xfrm>
        </p:spPr>
        <p:txBody>
          <a:bodyPr>
            <a:noAutofit/>
          </a:bodyPr>
          <a:lstStyle/>
          <a:p>
            <a:pPr>
              <a:spcAft>
                <a:spcPts val="1200"/>
              </a:spcAft>
            </a:pPr>
            <a:r>
              <a:rPr lang="en-US" dirty="0" smtClean="0"/>
              <a:t>Work towards </a:t>
            </a:r>
            <a:r>
              <a:rPr lang="en-US" b="1" dirty="0" smtClean="0"/>
              <a:t>accounting for all implemented practices</a:t>
            </a:r>
            <a:r>
              <a:rPr lang="en-US" dirty="0" smtClean="0"/>
              <a:t> which are reducing nutrient, sediment pollution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Help message on </a:t>
            </a:r>
            <a:r>
              <a:rPr lang="en-US" b="1" dirty="0" smtClean="0"/>
              <a:t>importance of verification </a:t>
            </a:r>
            <a:r>
              <a:rPr lang="en-US" dirty="0" smtClean="0"/>
              <a:t>to restoring local stream health, habitats, and recreational areas and protecting sources of drinking water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Make the investment and follow-through on demanding a </a:t>
            </a:r>
            <a:r>
              <a:rPr lang="en-US" b="1" dirty="0" smtClean="0"/>
              <a:t>return on your investment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5C77-CCE4-4280-9B70-5CCD553BAC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2556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State and Local Partners’ Roles</a:t>
            </a:r>
            <a:endParaRPr lang="en-US" sz="4000" dirty="0"/>
          </a:p>
        </p:txBody>
      </p:sp>
    </p:spTree>
    <p:extLst>
      <p:ext uri="{BB962C8B-B14F-4D97-AF65-F5344CB8AC3E}">
        <p14:creationId xmlns="" xmlns:p14="http://schemas.microsoft.com/office/powerpoint/2010/main" val="413743656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1143000"/>
            <a:ext cx="883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2"/>
              </a:rPr>
              <a:t>http://www.chesapeakebay.net/groups/group/best_management_practices_bmp_</a:t>
            </a:r>
          </a:p>
          <a:p>
            <a:r>
              <a:rPr lang="en-US" dirty="0" err="1" smtClean="0">
                <a:hlinkClick r:id="rId2"/>
              </a:rPr>
              <a:t>verification_committee</a:t>
            </a:r>
            <a:endParaRPr lang="en-US" dirty="0" smtClean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304800" y="2057400"/>
            <a:ext cx="8229600" cy="557847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r>
              <a:rPr lang="en-US" dirty="0"/>
              <a:t>CBP Partnership’ BMP Verification </a:t>
            </a:r>
            <a:r>
              <a:rPr lang="en-US" dirty="0" smtClean="0"/>
              <a:t>Committee</a:t>
            </a:r>
          </a:p>
          <a:p>
            <a:pPr>
              <a:spcAft>
                <a:spcPts val="1200"/>
              </a:spcAft>
            </a:pPr>
            <a:r>
              <a:rPr lang="en-US" dirty="0"/>
              <a:t>CBP Partnership’s BMP Review Panel</a:t>
            </a:r>
            <a:r>
              <a:rPr lang="en-US" dirty="0" smtClean="0"/>
              <a:t> </a:t>
            </a:r>
          </a:p>
          <a:p>
            <a:pPr>
              <a:spcAft>
                <a:spcPts val="1200"/>
              </a:spcAft>
            </a:pPr>
            <a:r>
              <a:rPr lang="en-US" dirty="0"/>
              <a:t>Approved BMP verification </a:t>
            </a:r>
            <a:r>
              <a:rPr lang="en-US" dirty="0" smtClean="0"/>
              <a:t>principles</a:t>
            </a:r>
          </a:p>
          <a:p>
            <a:pPr>
              <a:spcAft>
                <a:spcPts val="1200"/>
              </a:spcAft>
            </a:pPr>
            <a:r>
              <a:rPr lang="en-US" dirty="0"/>
              <a:t>Final </a:t>
            </a:r>
            <a:r>
              <a:rPr lang="en-US" dirty="0" smtClean="0"/>
              <a:t>Chesapeake </a:t>
            </a:r>
            <a:r>
              <a:rPr lang="en-US" dirty="0"/>
              <a:t>Bay Basinwide BMP verification framework report &amp; </a:t>
            </a:r>
            <a:r>
              <a:rPr lang="en-US" dirty="0" smtClean="0"/>
              <a:t>appendices</a:t>
            </a:r>
          </a:p>
          <a:p>
            <a:pPr>
              <a:spcAft>
                <a:spcPts val="1200"/>
              </a:spcAft>
            </a:pPr>
            <a:r>
              <a:rPr lang="en-US" dirty="0"/>
              <a:t>Link to Dec 2013 USGS </a:t>
            </a:r>
            <a:r>
              <a:rPr lang="en-US" dirty="0" smtClean="0"/>
              <a:t>Agricultural </a:t>
            </a:r>
            <a:r>
              <a:rPr lang="en-US" dirty="0"/>
              <a:t>Conservation </a:t>
            </a:r>
            <a:r>
              <a:rPr lang="en-US" dirty="0" smtClean="0"/>
              <a:t>Practices </a:t>
            </a:r>
            <a:r>
              <a:rPr lang="en-US" dirty="0"/>
              <a:t>report</a:t>
            </a:r>
            <a:r>
              <a:rPr lang="en-US" dirty="0" smtClean="0"/>
              <a:t>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76200"/>
            <a:ext cx="8229600" cy="762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 smtClean="0"/>
              <a:t>Information Sources</a:t>
            </a:r>
            <a:endParaRPr lang="en-US" sz="4000" b="1" dirty="0"/>
          </a:p>
        </p:txBody>
      </p:sp>
    </p:spTree>
    <p:extLst>
      <p:ext uri="{BB962C8B-B14F-4D97-AF65-F5344CB8AC3E}">
        <p14:creationId xmlns="" xmlns:p14="http://schemas.microsoft.com/office/powerpoint/2010/main" val="3131656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FA602-1E09-4CBC-84FE-772522582C20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0" y="76200"/>
            <a:ext cx="9144000" cy="7017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endParaRPr lang="en-US" sz="2400" b="1" dirty="0" smtClean="0">
              <a:latin typeface="Arial" charset="0"/>
              <a:cs typeface="Times New Roman" pitchFamily="18" charset="0"/>
            </a:endParaRPr>
          </a:p>
          <a:p>
            <a:pPr algn="ctr">
              <a:spcBef>
                <a:spcPct val="50000"/>
              </a:spcBef>
            </a:pPr>
            <a:endParaRPr lang="en-US" sz="2000" b="1" dirty="0" smtClean="0">
              <a:latin typeface="Arial" charset="0"/>
              <a:cs typeface="Times New Roman" pitchFamily="18" charset="0"/>
            </a:endParaRPr>
          </a:p>
          <a:p>
            <a:pPr algn="ctr">
              <a:spcBef>
                <a:spcPct val="50000"/>
              </a:spcBef>
            </a:pPr>
            <a:r>
              <a:rPr lang="en-US" sz="2800" b="1" dirty="0" smtClean="0">
                <a:latin typeface="Arial" charset="0"/>
                <a:cs typeface="Times New Roman" pitchFamily="18" charset="0"/>
              </a:rPr>
              <a:t>Rich Batiuk</a:t>
            </a:r>
          </a:p>
          <a:p>
            <a:pPr algn="ctr">
              <a:spcBef>
                <a:spcPct val="50000"/>
              </a:spcBef>
            </a:pPr>
            <a:r>
              <a:rPr lang="en-US" sz="2000" dirty="0" smtClean="0">
                <a:latin typeface="Arial" charset="0"/>
                <a:cs typeface="Times New Roman" pitchFamily="18" charset="0"/>
              </a:rPr>
              <a:t>Chair</a:t>
            </a:r>
            <a:endParaRPr lang="en-US" sz="2000" dirty="0">
              <a:latin typeface="Arial" charset="0"/>
              <a:cs typeface="Times New Roman" pitchFamily="18" charset="0"/>
            </a:endParaRPr>
          </a:p>
          <a:p>
            <a:pPr algn="ctr"/>
            <a:r>
              <a:rPr lang="en-US" sz="2000" dirty="0">
                <a:latin typeface="Arial" charset="0"/>
                <a:cs typeface="Times New Roman" pitchFamily="18" charset="0"/>
              </a:rPr>
              <a:t>Chesapeake Bay Program Partnership’s </a:t>
            </a:r>
          </a:p>
          <a:p>
            <a:pPr algn="ctr"/>
            <a:r>
              <a:rPr lang="en-US" sz="2000" dirty="0" smtClean="0">
                <a:latin typeface="Arial" charset="0"/>
                <a:cs typeface="Times New Roman" pitchFamily="18" charset="0"/>
              </a:rPr>
              <a:t>BMP </a:t>
            </a:r>
            <a:r>
              <a:rPr lang="en-US" sz="2000" dirty="0">
                <a:latin typeface="Arial" charset="0"/>
                <a:cs typeface="Times New Roman" pitchFamily="18" charset="0"/>
              </a:rPr>
              <a:t>Verification </a:t>
            </a:r>
            <a:r>
              <a:rPr lang="en-US" sz="2000" dirty="0" smtClean="0">
                <a:latin typeface="Arial" charset="0"/>
                <a:cs typeface="Times New Roman" pitchFamily="18" charset="0"/>
              </a:rPr>
              <a:t>Committee</a:t>
            </a:r>
            <a:r>
              <a:rPr lang="en-US" sz="2000" dirty="0">
                <a:latin typeface="Arial" charset="0"/>
                <a:cs typeface="Times New Roman" pitchFamily="18" charset="0"/>
              </a:rPr>
              <a:t/>
            </a:r>
            <a:br>
              <a:rPr lang="en-US" sz="2000" dirty="0">
                <a:latin typeface="Arial" charset="0"/>
                <a:cs typeface="Times New Roman" pitchFamily="18" charset="0"/>
              </a:rPr>
            </a:br>
            <a:endParaRPr lang="en-US" sz="2000" dirty="0" smtClean="0">
              <a:latin typeface="Arial" charset="0"/>
              <a:cs typeface="Times New Roman" pitchFamily="18" charset="0"/>
            </a:endParaRPr>
          </a:p>
          <a:p>
            <a:pPr algn="ctr"/>
            <a:r>
              <a:rPr lang="en-US" sz="2000" dirty="0" smtClean="0">
                <a:latin typeface="Arial" charset="0"/>
                <a:cs typeface="Times New Roman" pitchFamily="18" charset="0"/>
              </a:rPr>
              <a:t>Associate Director for Science, Analysis and Implementation</a:t>
            </a:r>
          </a:p>
          <a:p>
            <a:pPr algn="ctr"/>
            <a:r>
              <a:rPr lang="en-US" sz="2000" dirty="0" smtClean="0">
                <a:latin typeface="Arial" charset="0"/>
                <a:cs typeface="Times New Roman" pitchFamily="18" charset="0"/>
              </a:rPr>
              <a:t>U.S. Environmental Protection Agency</a:t>
            </a:r>
          </a:p>
          <a:p>
            <a:pPr algn="ctr"/>
            <a:r>
              <a:rPr lang="en-US" sz="2000" dirty="0" smtClean="0">
                <a:latin typeface="Arial" charset="0"/>
                <a:cs typeface="Times New Roman" pitchFamily="18" charset="0"/>
              </a:rPr>
              <a:t>Chesapeake Bay Program Office</a:t>
            </a:r>
          </a:p>
          <a:p>
            <a:pPr algn="ctr"/>
            <a:r>
              <a:rPr lang="en-US" sz="2000" dirty="0" smtClean="0">
                <a:latin typeface="Arial" charset="0"/>
                <a:cs typeface="Times New Roman" pitchFamily="18" charset="0"/>
              </a:rPr>
              <a:t>410 Severn Avenue, Suite 307</a:t>
            </a:r>
          </a:p>
          <a:p>
            <a:pPr algn="ctr"/>
            <a:r>
              <a:rPr lang="en-US" sz="2000" dirty="0" smtClean="0">
                <a:latin typeface="Arial" charset="0"/>
                <a:cs typeface="Times New Roman" pitchFamily="18" charset="0"/>
              </a:rPr>
              <a:t>Annapolis, Maryland 21403</a:t>
            </a:r>
            <a:endParaRPr lang="en-US" sz="2000" dirty="0">
              <a:latin typeface="Arial" charset="0"/>
              <a:cs typeface="Times New Roman" pitchFamily="18" charset="0"/>
            </a:endParaRPr>
          </a:p>
          <a:p>
            <a:pPr algn="ctr"/>
            <a:endParaRPr lang="en-US" sz="2000" dirty="0" smtClean="0">
              <a:latin typeface="Arial" charset="0"/>
              <a:cs typeface="Times New Roman" pitchFamily="18" charset="0"/>
            </a:endParaRPr>
          </a:p>
          <a:p>
            <a:pPr algn="ctr"/>
            <a:r>
              <a:rPr lang="en-US" sz="2000" dirty="0" smtClean="0">
                <a:latin typeface="Arial" charset="0"/>
                <a:cs typeface="Times New Roman" pitchFamily="18" charset="0"/>
              </a:rPr>
              <a:t>410-267-5731 Work</a:t>
            </a:r>
          </a:p>
          <a:p>
            <a:pPr algn="ctr"/>
            <a:r>
              <a:rPr lang="en-US" sz="2000" dirty="0" smtClean="0">
                <a:latin typeface="Arial" charset="0"/>
                <a:cs typeface="Times New Roman" pitchFamily="18" charset="0"/>
              </a:rPr>
              <a:t>443-223-7823 Mobile</a:t>
            </a:r>
          </a:p>
          <a:p>
            <a:pPr algn="ctr"/>
            <a:r>
              <a:rPr lang="en-US" sz="2000" dirty="0" smtClean="0">
                <a:latin typeface="Arial" charset="0"/>
                <a:cs typeface="Times New Roman" pitchFamily="18" charset="0"/>
              </a:rPr>
              <a:t>410-268-5226 Home</a:t>
            </a:r>
            <a:endParaRPr lang="en-US" sz="2000" dirty="0">
              <a:latin typeface="Arial" charset="0"/>
              <a:cs typeface="Times New Roman" pitchFamily="18" charset="0"/>
            </a:endParaRPr>
          </a:p>
          <a:p>
            <a:pPr algn="ctr">
              <a:spcBef>
                <a:spcPct val="50000"/>
              </a:spcBef>
            </a:pPr>
            <a:r>
              <a:rPr lang="en-US" sz="2000" dirty="0" smtClean="0">
                <a:latin typeface="Arial" charset="0"/>
                <a:cs typeface="Times New Roman" pitchFamily="18" charset="0"/>
              </a:rPr>
              <a:t>batiuk.richard@epa.gov</a:t>
            </a:r>
            <a:endParaRPr lang="en-US" sz="2000" dirty="0">
              <a:latin typeface="Arial" charset="0"/>
              <a:cs typeface="Times New Roman" pitchFamily="18" charset="0"/>
            </a:endParaRPr>
          </a:p>
          <a:p>
            <a:pPr algn="ctr">
              <a:spcBef>
                <a:spcPct val="50000"/>
              </a:spcBef>
            </a:pPr>
            <a:endParaRPr lang="en-US" dirty="0">
              <a:latin typeface="Arial" charset="0"/>
              <a:cs typeface="Times New Roman" pitchFamily="18" charset="0"/>
            </a:endParaRPr>
          </a:p>
          <a:p>
            <a:pPr algn="ctr">
              <a:spcBef>
                <a:spcPct val="50000"/>
              </a:spcBef>
            </a:pPr>
            <a:endParaRPr lang="en-US" b="0" dirty="0">
              <a:latin typeface="Arial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94030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7" name="Picture 2" descr="oysterboa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4724400"/>
            <a:ext cx="35814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3187" name="Rectangle 3"/>
          <p:cNvSpPr>
            <a:spLocks noGrp="1" noChangeArrowheads="1"/>
          </p:cNvSpPr>
          <p:nvPr>
            <p:ph type="title"/>
          </p:nvPr>
        </p:nvSpPr>
        <p:spPr>
          <a:xfrm>
            <a:off x="2148840" y="76200"/>
            <a:ext cx="57150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4800" b="1" dirty="0"/>
              <a:t>Questions</a:t>
            </a:r>
          </a:p>
        </p:txBody>
      </p:sp>
      <p:sp>
        <p:nvSpPr>
          <p:cNvPr id="80899" name="Rectangle 4"/>
          <p:cNvSpPr>
            <a:spLocks noChangeArrowheads="1"/>
          </p:cNvSpPr>
          <p:nvPr/>
        </p:nvSpPr>
        <p:spPr bwMode="auto">
          <a:xfrm>
            <a:off x="4267200" y="6477000"/>
            <a:ext cx="609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fld id="{32DE5762-CE4F-47F8-A597-74C3334ADB49}" type="slidenum">
              <a:rPr lang="en-US">
                <a:cs typeface="Arial" charset="0"/>
              </a:rPr>
              <a:pPr algn="ctr"/>
              <a:t>37</a:t>
            </a:fld>
            <a:endParaRPr lang="en-US">
              <a:cs typeface="Arial" charset="0"/>
            </a:endParaRPr>
          </a:p>
        </p:txBody>
      </p:sp>
      <p:pic>
        <p:nvPicPr>
          <p:cNvPr id="80900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19200"/>
            <a:ext cx="2881313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901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1219200"/>
            <a:ext cx="4495800" cy="354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902" name="Picture 7" descr="MCj04315480000[1]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" y="0"/>
            <a:ext cx="1752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903" name="Picture 8" descr="cbp_55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19400" y="1219200"/>
            <a:ext cx="1909763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904" name="Picture 10" descr="bass_striped_denalsky_greg_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19400" y="3581400"/>
            <a:ext cx="2438400" cy="160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905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4468813"/>
            <a:ext cx="3581400" cy="2389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906" name="Picture 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257800" y="3581400"/>
            <a:ext cx="4114800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907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019800" y="5029200"/>
            <a:ext cx="3124200" cy="241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256971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1828</TotalTime>
  <Words>1161</Words>
  <Application>Microsoft Office PowerPoint</Application>
  <PresentationFormat>On-screen Show (4:3)</PresentationFormat>
  <Paragraphs>416</Paragraphs>
  <Slides>37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37</vt:i4>
      </vt:variant>
    </vt:vector>
  </HeadingPairs>
  <TitlesOfParts>
    <vt:vector size="39" baseType="lpstr">
      <vt:lpstr>Office Theme</vt:lpstr>
      <vt:lpstr>1_Office Theme</vt:lpstr>
      <vt:lpstr>Chesapeake Bay Program Partnership’s   Basinwide BMP Verification Framework: Building Confidence in Delivering on Pollution Reductions to Local Waters</vt:lpstr>
      <vt:lpstr>Slide 2</vt:lpstr>
      <vt:lpstr>Slide 3</vt:lpstr>
      <vt:lpstr>Slide 4</vt:lpstr>
      <vt:lpstr>Slide 5</vt:lpstr>
      <vt:lpstr>Chesapeake Bay TMDL: Pollution Diet for All Sectors and Sources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12 Framework Elements</vt:lpstr>
      <vt:lpstr>Verification Principles</vt:lpstr>
      <vt:lpstr>Agriculture Verification Guidance</vt:lpstr>
      <vt:lpstr>Forestry Verification Guidance</vt:lpstr>
      <vt:lpstr>Stormwater Verification Guidance</vt:lpstr>
      <vt:lpstr>Wastewater Verification Guidance</vt:lpstr>
      <vt:lpstr>Wetlands Verification Guidance</vt:lpstr>
      <vt:lpstr>Streams Verification Guidance</vt:lpstr>
      <vt:lpstr>Slide 23</vt:lpstr>
      <vt:lpstr>Slide 24</vt:lpstr>
      <vt:lpstr>Slide 25</vt:lpstr>
      <vt:lpstr>Slide 26</vt:lpstr>
      <vt:lpstr>Slide 27</vt:lpstr>
      <vt:lpstr>Slide 28</vt:lpstr>
      <vt:lpstr>Jurisdictions’ Verification Programs</vt:lpstr>
      <vt:lpstr>Slide 30</vt:lpstr>
      <vt:lpstr>Slide 31</vt:lpstr>
      <vt:lpstr>Evaluation and Oversight</vt:lpstr>
      <vt:lpstr>Communications and Outreach</vt:lpstr>
      <vt:lpstr>State and Local Partners’ Roles</vt:lpstr>
      <vt:lpstr>Slide 35</vt:lpstr>
      <vt:lpstr>Slide 36</vt:lpstr>
      <vt:lpstr>Questions</vt:lpstr>
    </vt:vector>
  </TitlesOfParts>
  <Company>US-EPA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Chesapeake Bay Program Partnership’s  BMP Verification Review Panel Meeting</dc:title>
  <dc:creator>rbatiuk</dc:creator>
  <cp:lastModifiedBy>Tom Thornton</cp:lastModifiedBy>
  <cp:revision>112</cp:revision>
  <cp:lastPrinted>2014-09-19T19:01:39Z</cp:lastPrinted>
  <dcterms:created xsi:type="dcterms:W3CDTF">2014-03-06T12:21:43Z</dcterms:created>
  <dcterms:modified xsi:type="dcterms:W3CDTF">2014-09-23T14:39:03Z</dcterms:modified>
</cp:coreProperties>
</file>