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8"/>
  </p:sldMasterIdLst>
  <p:notesMasterIdLst>
    <p:notesMasterId r:id="rId31"/>
  </p:notesMasterIdLst>
  <p:sldIdLst>
    <p:sldId id="328" r:id="rId19"/>
    <p:sldId id="260" r:id="rId20"/>
    <p:sldId id="301" r:id="rId21"/>
    <p:sldId id="325" r:id="rId22"/>
    <p:sldId id="320" r:id="rId23"/>
    <p:sldId id="324" r:id="rId24"/>
    <p:sldId id="285" r:id="rId25"/>
    <p:sldId id="263" r:id="rId26"/>
    <p:sldId id="330" r:id="rId27"/>
    <p:sldId id="290" r:id="rId28"/>
    <p:sldId id="304" r:id="rId29"/>
    <p:sldId id="329" r:id="rId30"/>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escher, Laura" initials="DL" lastIdx="7" clrIdx="0">
    <p:extLst>
      <p:ext uri="{19B8F6BF-5375-455C-9EA6-DF929625EA0E}">
        <p15:presenceInfo xmlns:p15="http://schemas.microsoft.com/office/powerpoint/2012/main" userId="S-1-5-21-1339303556-449845944-1601390327-275644" providerId="AD"/>
      </p:ext>
    </p:extLst>
  </p:cmAuthor>
  <p:cmAuthor id="2" name="Vetter, Doreen" initials="VD" lastIdx="3" clrIdx="1">
    <p:extLst>
      <p:ext uri="{19B8F6BF-5375-455C-9EA6-DF929625EA0E}">
        <p15:presenceInfo xmlns:p15="http://schemas.microsoft.com/office/powerpoint/2012/main" userId="S-1-5-21-1339303556-449845944-1601390327-161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4454"/>
    <a:srgbClr val="1154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78A900C-7CE9-4E3A-8019-603A3B7F293A}">
  <a:tblStyle styleId="{778A900C-7CE9-4E3A-8019-603A3B7F293A}"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0"/>
    <p:restoredTop sz="62601" autoAdjust="0"/>
  </p:normalViewPr>
  <p:slideViewPr>
    <p:cSldViewPr snapToGrid="0" snapToObjects="1">
      <p:cViewPr varScale="1">
        <p:scale>
          <a:sx n="59" d="100"/>
          <a:sy n="59" d="100"/>
        </p:scale>
        <p:origin x="1698" y="66"/>
      </p:cViewPr>
      <p:guideLst>
        <p:guide orient="horz" pos="1620"/>
        <p:guide pos="2880"/>
      </p:guideLst>
    </p:cSldViewPr>
  </p:slideViewPr>
  <p:notesTextViewPr>
    <p:cViewPr>
      <p:scale>
        <a:sx n="1" d="1"/>
        <a:sy n="1" d="1"/>
      </p:scale>
      <p:origin x="0" y="0"/>
    </p:cViewPr>
  </p:notesTextViewPr>
  <p:sorterViewPr>
    <p:cViewPr>
      <p:scale>
        <a:sx n="200" d="100"/>
        <a:sy n="200" d="100"/>
      </p:scale>
      <p:origin x="0" y="0"/>
    </p:cViewPr>
  </p:sorterViewPr>
  <p:notesViewPr>
    <p:cSldViewPr snapToGrid="0" snapToObjects="1">
      <p:cViewPr varScale="1">
        <p:scale>
          <a:sx n="54" d="100"/>
          <a:sy n="54" d="100"/>
        </p:scale>
        <p:origin x="286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Master" Target="slideMasters/slideMaster1.xml"/><Relationship Id="rId26" Type="http://schemas.openxmlformats.org/officeDocument/2006/relationships/slide" Target="slides/slide8.xml"/><Relationship Id="rId3" Type="http://schemas.openxmlformats.org/officeDocument/2006/relationships/customXml" Target="../customXml/item3.xml"/><Relationship Id="rId21" Type="http://schemas.openxmlformats.org/officeDocument/2006/relationships/slide" Target="slides/slide3.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7.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6.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 Target="slides/slide1.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Expected Trajectory</c:v>
                </c:pt>
              </c:strCache>
            </c:strRef>
          </c:tx>
          <c:spPr>
            <a:ln w="28575" cap="rnd">
              <a:solidFill>
                <a:schemeClr val="accent1"/>
              </a:solidFill>
              <a:round/>
            </a:ln>
            <a:effectLst/>
          </c:spPr>
          <c:marker>
            <c:symbol val="none"/>
          </c:marker>
          <c:cat>
            <c:strRef>
              <c:f>Sheet1!$A$2:$A$5</c:f>
              <c:strCache>
                <c:ptCount val="4"/>
                <c:pt idx="0">
                  <c:v>Baseline</c:v>
                </c:pt>
                <c:pt idx="1">
                  <c:v>Year 1</c:v>
                </c:pt>
                <c:pt idx="2">
                  <c:v>Year 2</c:v>
                </c:pt>
                <c:pt idx="3">
                  <c:v>Year 3</c:v>
                </c:pt>
              </c:strCache>
            </c:strRef>
          </c:cat>
          <c:val>
            <c:numRef>
              <c:f>Sheet1!$B$2:$B$5</c:f>
              <c:numCache>
                <c:formatCode>General</c:formatCode>
                <c:ptCount val="4"/>
                <c:pt idx="0">
                  <c:v>1</c:v>
                </c:pt>
                <c:pt idx="1">
                  <c:v>10</c:v>
                </c:pt>
                <c:pt idx="2">
                  <c:v>20</c:v>
                </c:pt>
                <c:pt idx="3">
                  <c:v>30</c:v>
                </c:pt>
              </c:numCache>
            </c:numRef>
          </c:val>
          <c:smooth val="0"/>
          <c:extLst>
            <c:ext xmlns:c16="http://schemas.microsoft.com/office/drawing/2014/chart" uri="{C3380CC4-5D6E-409C-BE32-E72D297353CC}">
              <c16:uniqueId val="{00000000-53DF-44B3-BD03-9C69FC987E6A}"/>
            </c:ext>
          </c:extLst>
        </c:ser>
        <c:ser>
          <c:idx val="1"/>
          <c:order val="1"/>
          <c:tx>
            <c:strRef>
              <c:f>Sheet1!$C$1</c:f>
              <c:strCache>
                <c:ptCount val="1"/>
                <c:pt idx="0">
                  <c:v>Actual Progress</c:v>
                </c:pt>
              </c:strCache>
            </c:strRef>
          </c:tx>
          <c:spPr>
            <a:ln w="28575" cap="rnd">
              <a:solidFill>
                <a:srgbClr val="C00000"/>
              </a:solidFill>
              <a:round/>
            </a:ln>
            <a:effectLst/>
          </c:spPr>
          <c:marker>
            <c:symbol val="none"/>
          </c:marker>
          <c:cat>
            <c:strRef>
              <c:f>Sheet1!$A$2:$A$5</c:f>
              <c:strCache>
                <c:ptCount val="4"/>
                <c:pt idx="0">
                  <c:v>Baseline</c:v>
                </c:pt>
                <c:pt idx="1">
                  <c:v>Year 1</c:v>
                </c:pt>
                <c:pt idx="2">
                  <c:v>Year 2</c:v>
                </c:pt>
                <c:pt idx="3">
                  <c:v>Year 3</c:v>
                </c:pt>
              </c:strCache>
            </c:strRef>
          </c:cat>
          <c:val>
            <c:numRef>
              <c:f>Sheet1!$C$2:$C$5</c:f>
              <c:numCache>
                <c:formatCode>General</c:formatCode>
                <c:ptCount val="4"/>
                <c:pt idx="0">
                  <c:v>1</c:v>
                </c:pt>
                <c:pt idx="1">
                  <c:v>4</c:v>
                </c:pt>
                <c:pt idx="2">
                  <c:v>17</c:v>
                </c:pt>
                <c:pt idx="3">
                  <c:v>20</c:v>
                </c:pt>
              </c:numCache>
            </c:numRef>
          </c:val>
          <c:smooth val="0"/>
          <c:extLst>
            <c:ext xmlns:c16="http://schemas.microsoft.com/office/drawing/2014/chart" uri="{C3380CC4-5D6E-409C-BE32-E72D297353CC}">
              <c16:uniqueId val="{00000001-53DF-44B3-BD03-9C69FC987E6A}"/>
            </c:ext>
          </c:extLst>
        </c:ser>
        <c:ser>
          <c:idx val="2"/>
          <c:order val="2"/>
          <c:tx>
            <c:strRef>
              <c:f>Sheet1!$D$1</c:f>
              <c:strCache>
                <c:ptCount val="1"/>
                <c:pt idx="0">
                  <c:v>Uncertainty - positive</c:v>
                </c:pt>
              </c:strCache>
            </c:strRef>
          </c:tx>
          <c:spPr>
            <a:ln w="28575" cap="rnd">
              <a:solidFill>
                <a:schemeClr val="accent3"/>
              </a:solidFill>
              <a:prstDash val="lgDash"/>
              <a:round/>
            </a:ln>
            <a:effectLst/>
          </c:spPr>
          <c:marker>
            <c:symbol val="none"/>
          </c:marker>
          <c:cat>
            <c:strRef>
              <c:f>Sheet1!$A$2:$A$5</c:f>
              <c:strCache>
                <c:ptCount val="4"/>
                <c:pt idx="0">
                  <c:v>Baseline</c:v>
                </c:pt>
                <c:pt idx="1">
                  <c:v>Year 1</c:v>
                </c:pt>
                <c:pt idx="2">
                  <c:v>Year 2</c:v>
                </c:pt>
                <c:pt idx="3">
                  <c:v>Year 3</c:v>
                </c:pt>
              </c:strCache>
            </c:strRef>
          </c:cat>
          <c:val>
            <c:numRef>
              <c:f>Sheet1!$D$2:$D$5</c:f>
              <c:numCache>
                <c:formatCode>General</c:formatCode>
                <c:ptCount val="4"/>
                <c:pt idx="0">
                  <c:v>15</c:v>
                </c:pt>
                <c:pt idx="1">
                  <c:v>23</c:v>
                </c:pt>
                <c:pt idx="2">
                  <c:v>27</c:v>
                </c:pt>
                <c:pt idx="3">
                  <c:v>33</c:v>
                </c:pt>
              </c:numCache>
            </c:numRef>
          </c:val>
          <c:smooth val="0"/>
          <c:extLst>
            <c:ext xmlns:c16="http://schemas.microsoft.com/office/drawing/2014/chart" uri="{C3380CC4-5D6E-409C-BE32-E72D297353CC}">
              <c16:uniqueId val="{00000002-53DF-44B3-BD03-9C69FC987E6A}"/>
            </c:ext>
          </c:extLst>
        </c:ser>
        <c:ser>
          <c:idx val="3"/>
          <c:order val="3"/>
          <c:tx>
            <c:strRef>
              <c:f>Sheet1!$E$1</c:f>
              <c:strCache>
                <c:ptCount val="1"/>
                <c:pt idx="0">
                  <c:v>Uncertainty - negative</c:v>
                </c:pt>
              </c:strCache>
            </c:strRef>
          </c:tx>
          <c:spPr>
            <a:ln w="28575" cap="rnd">
              <a:solidFill>
                <a:schemeClr val="accent3"/>
              </a:solidFill>
              <a:prstDash val="lgDash"/>
              <a:round/>
            </a:ln>
            <a:effectLst/>
          </c:spPr>
          <c:marker>
            <c:symbol val="none"/>
          </c:marker>
          <c:cat>
            <c:strRef>
              <c:f>Sheet1!$A$2:$A$5</c:f>
              <c:strCache>
                <c:ptCount val="4"/>
                <c:pt idx="0">
                  <c:v>Baseline</c:v>
                </c:pt>
                <c:pt idx="1">
                  <c:v>Year 1</c:v>
                </c:pt>
                <c:pt idx="2">
                  <c:v>Year 2</c:v>
                </c:pt>
                <c:pt idx="3">
                  <c:v>Year 3</c:v>
                </c:pt>
              </c:strCache>
            </c:strRef>
          </c:cat>
          <c:val>
            <c:numRef>
              <c:f>Sheet1!$E$2:$E$5</c:f>
              <c:numCache>
                <c:formatCode>General</c:formatCode>
                <c:ptCount val="4"/>
                <c:pt idx="0">
                  <c:v>0</c:v>
                </c:pt>
                <c:pt idx="1">
                  <c:v>5</c:v>
                </c:pt>
                <c:pt idx="2">
                  <c:v>15</c:v>
                </c:pt>
                <c:pt idx="3">
                  <c:v>25</c:v>
                </c:pt>
              </c:numCache>
            </c:numRef>
          </c:val>
          <c:smooth val="0"/>
          <c:extLst>
            <c:ext xmlns:c16="http://schemas.microsoft.com/office/drawing/2014/chart" uri="{C3380CC4-5D6E-409C-BE32-E72D297353CC}">
              <c16:uniqueId val="{00000003-53DF-44B3-BD03-9C69FC987E6A}"/>
            </c:ext>
          </c:extLst>
        </c:ser>
        <c:dLbls>
          <c:showLegendKey val="0"/>
          <c:showVal val="0"/>
          <c:showCatName val="0"/>
          <c:showSerName val="0"/>
          <c:showPercent val="0"/>
          <c:showBubbleSize val="0"/>
        </c:dLbls>
        <c:smooth val="0"/>
        <c:axId val="1341850048"/>
        <c:axId val="1341850464"/>
      </c:lineChart>
      <c:catAx>
        <c:axId val="134185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1850464"/>
        <c:crosses val="autoZero"/>
        <c:auto val="1"/>
        <c:lblAlgn val="ctr"/>
        <c:lblOffset val="100"/>
        <c:noMultiLvlLbl val="0"/>
      </c:catAx>
      <c:valAx>
        <c:axId val="1341850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1850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2" y="4415790"/>
            <a:ext cx="5608319" cy="4183380"/>
          </a:xfrm>
          <a:prstGeom prst="rect">
            <a:avLst/>
          </a:prstGeom>
          <a:noFill/>
          <a:ln>
            <a:noFill/>
          </a:ln>
        </p:spPr>
        <p:txBody>
          <a:bodyPr lIns="93148" tIns="93148" rIns="93148" bIns="93148"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1019248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Find photos </a:t>
            </a:r>
            <a:r>
              <a:rPr lang="en-US" dirty="0"/>
              <a:t>on our Flickr</a:t>
            </a:r>
            <a:r>
              <a:rPr lang="en-US" baseline="0" dirty="0"/>
              <a:t> site: https://www.flickr.com/photos/29388462@N06/sets/ </a:t>
            </a:r>
          </a:p>
          <a:p>
            <a:r>
              <a:rPr lang="en-US" baseline="0" dirty="0"/>
              <a:t>You can also browse photos by category on our website: http://www.chesapeakebay.net/photos </a:t>
            </a:r>
          </a:p>
          <a:p>
            <a:endParaRPr lang="en-US" dirty="0"/>
          </a:p>
        </p:txBody>
      </p:sp>
    </p:spTree>
    <p:extLst>
      <p:ext uri="{BB962C8B-B14F-4D97-AF65-F5344CB8AC3E}">
        <p14:creationId xmlns:p14="http://schemas.microsoft.com/office/powerpoint/2010/main" val="1787261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881390" rtl="0" eaLnBrk="1" fontAlgn="auto" latinLnBrk="0" hangingPunct="1">
              <a:lnSpc>
                <a:spcPct val="100000"/>
              </a:lnSpc>
              <a:spcBef>
                <a:spcPts val="0"/>
              </a:spcBef>
              <a:spcAft>
                <a:spcPts val="0"/>
              </a:spcAft>
              <a:buClrTx/>
              <a:buSzTx/>
              <a:buFontTx/>
              <a:buNone/>
              <a:tabLst/>
              <a:defRPr/>
            </a:pPr>
            <a:r>
              <a:rPr lang="en-US" dirty="0"/>
              <a:t>INSTRUCTIONS:</a:t>
            </a:r>
            <a:r>
              <a:rPr lang="en-US" baseline="0" dirty="0"/>
              <a:t> This slide is a transition slide and does not need to be modified.</a:t>
            </a:r>
            <a:endParaRPr lang="en-US" dirty="0"/>
          </a:p>
          <a:p>
            <a:pPr defTabSz="881390">
              <a:defRPr/>
            </a:pPr>
            <a:endParaRPr dirty="0"/>
          </a:p>
        </p:txBody>
      </p:sp>
    </p:spTree>
    <p:extLst>
      <p:ext uri="{BB962C8B-B14F-4D97-AF65-F5344CB8AC3E}">
        <p14:creationId xmlns:p14="http://schemas.microsoft.com/office/powerpoint/2010/main" val="1876179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931637" rtl="0" eaLnBrk="1" fontAlgn="auto" latinLnBrk="0" hangingPunct="1">
              <a:lnSpc>
                <a:spcPct val="100000"/>
              </a:lnSpc>
              <a:spcBef>
                <a:spcPts val="0"/>
              </a:spcBef>
              <a:spcAft>
                <a:spcPts val="0"/>
              </a:spcAft>
              <a:buClrTx/>
              <a:buSzTx/>
              <a:buFontTx/>
              <a:buNone/>
              <a:tabLst/>
              <a:defRPr/>
            </a:pPr>
            <a:r>
              <a:rPr lang="en-US" dirty="0"/>
              <a:t>INSTRUCTIONS: This slide should </a:t>
            </a:r>
            <a:r>
              <a:rPr lang="en-US" b="1" dirty="0"/>
              <a:t>briefly summarize </a:t>
            </a:r>
            <a:r>
              <a:rPr lang="en-US" dirty="0"/>
              <a:t>your answer to the second part of narrative analysis question #4</a:t>
            </a:r>
            <a:r>
              <a:rPr lang="en-US" dirty="0">
                <a:latin typeface="Rockwell" charset="0"/>
                <a:ea typeface="Rockwell" charset="0"/>
                <a:cs typeface="Rockwell" charset="0"/>
              </a:rPr>
              <a:t>.</a:t>
            </a:r>
            <a:endParaRPr lang="en-US" sz="1100" i="1" kern="1200" dirty="0">
              <a:solidFill>
                <a:schemeClr val="tx1"/>
              </a:solidFill>
              <a:effectLst/>
              <a:latin typeface="+mn-lt"/>
              <a:ea typeface="+mn-ea"/>
              <a:cs typeface="+mn-cs"/>
            </a:endParaRPr>
          </a:p>
          <a:p>
            <a:pPr defTabSz="931637">
              <a:defRPr/>
            </a:pPr>
            <a:endParaRPr lang="en-US" sz="1100" i="1" kern="1200" dirty="0">
              <a:solidFill>
                <a:schemeClr val="tx1"/>
              </a:solidFill>
              <a:effectLst/>
              <a:latin typeface="+mn-lt"/>
              <a:ea typeface="+mn-ea"/>
              <a:cs typeface="+mn-cs"/>
            </a:endParaRPr>
          </a:p>
          <a:p>
            <a:pPr defTabSz="931637">
              <a:defRPr/>
            </a:pPr>
            <a:r>
              <a:rPr lang="en-US" dirty="0"/>
              <a:t>FROM NARRATIVE ANALYSIS (</a:t>
            </a:r>
            <a:r>
              <a:rPr lang="en-US" sz="1100" i="0" kern="1200" dirty="0">
                <a:solidFill>
                  <a:schemeClr val="tx1"/>
                </a:solidFill>
                <a:effectLst/>
                <a:latin typeface="+mn-lt"/>
                <a:ea typeface="+mn-ea"/>
                <a:cs typeface="+mn-cs"/>
              </a:rPr>
              <a:t>FOR YOUR REFERENCE ONLY): </a:t>
            </a:r>
          </a:p>
          <a:p>
            <a:pPr fontAlgn="ctr"/>
            <a:r>
              <a:rPr lang="en-US" sz="1100" i="0" kern="1200" dirty="0">
                <a:solidFill>
                  <a:schemeClr val="tx1"/>
                </a:solidFill>
                <a:effectLst/>
                <a:latin typeface="+mn-lt"/>
                <a:ea typeface="+mn-ea"/>
                <a:cs typeface="+mn-cs"/>
              </a:rPr>
              <a:t>“4. If we need to accelerate progress towards achieving our outcome, what steps are needed and, in particular, what specific actions or needs are beyond the ability of your group to meet and, therefore, you need the assistance of the Management Board to achieve?” </a:t>
            </a:r>
          </a:p>
          <a:p>
            <a:pPr fontAlgn="ctr"/>
            <a:endParaRPr lang="en-US" sz="1100" i="1" kern="1200" dirty="0">
              <a:solidFill>
                <a:schemeClr val="tx1"/>
              </a:solidFill>
              <a:effectLst/>
              <a:latin typeface="+mn-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100" i="0" kern="1200" dirty="0">
                <a:solidFill>
                  <a:schemeClr val="tx1"/>
                </a:solidFill>
                <a:effectLst/>
                <a:latin typeface="+mn-lt"/>
                <a:ea typeface="+mn-ea"/>
                <a:cs typeface="+mn-cs"/>
              </a:rPr>
              <a:t>Using the </a:t>
            </a:r>
            <a:r>
              <a:rPr lang="en-US" sz="1100" b="1" i="0" kern="1200" dirty="0">
                <a:solidFill>
                  <a:schemeClr val="tx1"/>
                </a:solidFill>
                <a:effectLst/>
                <a:latin typeface="+mn-lt"/>
                <a:ea typeface="+mn-ea"/>
                <a:cs typeface="+mn-cs"/>
              </a:rPr>
              <a:t>SPURR</a:t>
            </a:r>
            <a:r>
              <a:rPr lang="en-US" sz="1100" i="0" kern="1200" dirty="0">
                <a:solidFill>
                  <a:schemeClr val="tx1"/>
                </a:solidFill>
                <a:effectLst/>
                <a:latin typeface="+mn-lt"/>
                <a:ea typeface="+mn-ea"/>
                <a:cs typeface="+mn-cs"/>
              </a:rPr>
              <a:t> model described in question #2, describe needed steps and actions to fill gaps that remain and are necessary to accelerate progress. What is needed to fill that gap?</a:t>
            </a:r>
            <a:endParaRPr lang="en-US" sz="1100" b="0" i="0" kern="1200" dirty="0">
              <a:solidFill>
                <a:schemeClr val="tx1"/>
              </a:solidFill>
              <a:effectLst/>
              <a:latin typeface="+mn-lt"/>
              <a:ea typeface="+mn-ea"/>
              <a:cs typeface="+mn-cs"/>
            </a:endParaRPr>
          </a:p>
          <a:p>
            <a:pPr fontAlgn="ctr"/>
            <a:endParaRPr lang="en-US" sz="1100" i="1" kern="1200" dirty="0">
              <a:solidFill>
                <a:schemeClr val="tx1"/>
              </a:solidFill>
              <a:effectLst/>
              <a:latin typeface="+mn-lt"/>
              <a:ea typeface="+mn-ea"/>
              <a:cs typeface="+mn-cs"/>
            </a:endParaRPr>
          </a:p>
          <a:p>
            <a:pPr defTabSz="931637">
              <a:defRPr/>
            </a:pPr>
            <a:endParaRPr lang="en" i="0" dirty="0">
              <a:latin typeface="Rockwell" charset="0"/>
              <a:ea typeface="Rockwell" charset="0"/>
              <a:cs typeface="Rockwell" charset="0"/>
            </a:endParaRPr>
          </a:p>
        </p:txBody>
      </p:sp>
    </p:spTree>
    <p:extLst>
      <p:ext uri="{BB962C8B-B14F-4D97-AF65-F5344CB8AC3E}">
        <p14:creationId xmlns:p14="http://schemas.microsoft.com/office/powerpoint/2010/main" val="1583086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for discussion at the end of the presentation, before the next outcome presentation]</a:t>
            </a:r>
          </a:p>
          <a:p>
            <a:endParaRPr lang="en-US" dirty="0"/>
          </a:p>
        </p:txBody>
      </p:sp>
    </p:spTree>
    <p:extLst>
      <p:ext uri="{BB962C8B-B14F-4D97-AF65-F5344CB8AC3E}">
        <p14:creationId xmlns:p14="http://schemas.microsoft.com/office/powerpoint/2010/main" val="1361215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r>
              <a:rPr lang="en-US" dirty="0"/>
              <a:t>INSTRUCTIONS:</a:t>
            </a:r>
            <a:r>
              <a:rPr lang="en-US" baseline="0" dirty="0"/>
              <a:t> </a:t>
            </a:r>
          </a:p>
          <a:p>
            <a:endParaRPr lang="en-US" baseline="0" dirty="0"/>
          </a:p>
          <a:p>
            <a:pPr marL="171450" indent="-171450">
              <a:buFont typeface="Arial" panose="020B0604020202020204" pitchFamily="34" charset="0"/>
              <a:buChar char="•"/>
            </a:pPr>
            <a:r>
              <a:rPr lang="en-US" baseline="0" dirty="0"/>
              <a:t>Add the title of your goal and the language of your outcome from the 2014 Agreement (copy and paste).</a:t>
            </a:r>
          </a:p>
          <a:p>
            <a:pPr marL="171450" indent="-171450">
              <a:buFont typeface="Arial" panose="020B0604020202020204" pitchFamily="34" charset="0"/>
              <a:buChar char="•"/>
            </a:pPr>
            <a:r>
              <a:rPr lang="en-US" baseline="0" dirty="0"/>
              <a:t>Add a relevant photo (if it all fits). </a:t>
            </a:r>
          </a:p>
          <a:p>
            <a:pPr marL="171450" indent="-171450">
              <a:buFont typeface="Arial" panose="020B0604020202020204" pitchFamily="34" charset="0"/>
              <a:buChar char="•"/>
            </a:pPr>
            <a:r>
              <a:rPr lang="en-US" baseline="0" dirty="0"/>
              <a:t>If desired, talking points could include more contextual information, </a:t>
            </a:r>
            <a:r>
              <a:rPr lang="en-US" i="1" baseline="0" dirty="0"/>
              <a:t>e.g.,</a:t>
            </a:r>
            <a:r>
              <a:rPr lang="en-US" baseline="0" dirty="0"/>
              <a:t> the importance of the outcome and the historic trends that led to the establishment of the specific target.</a:t>
            </a:r>
          </a:p>
          <a:p>
            <a:endParaRPr lang="en-US" baseline="0" dirty="0"/>
          </a:p>
          <a:p>
            <a:endParaRPr lang="en-US" baseline="0" dirty="0"/>
          </a:p>
        </p:txBody>
      </p:sp>
    </p:spTree>
    <p:extLst>
      <p:ext uri="{BB962C8B-B14F-4D97-AF65-F5344CB8AC3E}">
        <p14:creationId xmlns:p14="http://schemas.microsoft.com/office/powerpoint/2010/main" val="32824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1" name="Shape 341"/>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INSTRUCTIONS: Copy and paste the graph or chart you used to answer narrative analysis question #1. An editable graph has been included here to use if desired. Explain any gap(s) between our actual progress and our anticipated trajectory.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FROM NARRATIVE ANALYSIS (FOR YOUR REFERENCE ONLY):</a:t>
            </a:r>
          </a:p>
          <a:p>
            <a:r>
              <a:rPr lang="en-US" dirty="0"/>
              <a:t>“1. Are we, as a partnership, making progress at a rate that is necessary to achieve this outcome? Use a graph or chart to illustrate where feasible (replace the example provided with your illustration)</a:t>
            </a:r>
            <a:r>
              <a:rPr lang="en-US" i="1"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p:txBody>
      </p:sp>
    </p:spTree>
    <p:extLst>
      <p:ext uri="{BB962C8B-B14F-4D97-AF65-F5344CB8AC3E}">
        <p14:creationId xmlns:p14="http://schemas.microsoft.com/office/powerpoint/2010/main" val="4007774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INSTRUCTIONS:</a:t>
            </a:r>
            <a:r>
              <a:rPr lang="en-US" baseline="0" dirty="0"/>
              <a:t> This slide is a transition slide and does not need to be modified.</a:t>
            </a:r>
            <a:endParaRPr lang="en-US" dirty="0"/>
          </a:p>
        </p:txBody>
      </p:sp>
    </p:spTree>
    <p:extLst>
      <p:ext uri="{BB962C8B-B14F-4D97-AF65-F5344CB8AC3E}">
        <p14:creationId xmlns:p14="http://schemas.microsoft.com/office/powerpoint/2010/main" val="2240605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INSTRUCTIONS: This slide should </a:t>
            </a:r>
            <a:r>
              <a:rPr lang="en-US" b="1" dirty="0"/>
              <a:t>briefly summarize </a:t>
            </a:r>
            <a:r>
              <a:rPr lang="en-US" dirty="0"/>
              <a:t>your answer to narrative analysis question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FROM NARRATIVE ANALYSIS (FOR YOUR REFERENCE ONLY):</a:t>
            </a:r>
          </a:p>
          <a:p>
            <a:r>
              <a:rPr lang="en-US" dirty="0"/>
              <a:t>“3. Based on the red/yellow/green analysis of the actions described in your logic and action plan, summarize what you have learned over the past two years of implementation.</a:t>
            </a:r>
          </a:p>
          <a:p>
            <a:endParaRPr lang="en-US" dirty="0"/>
          </a:p>
          <a:p>
            <a:r>
              <a:rPr lang="en-US" sz="1100" i="1" kern="1200" dirty="0">
                <a:solidFill>
                  <a:schemeClr val="tx1"/>
                </a:solidFill>
                <a:effectLst/>
                <a:latin typeface="+mn-lt"/>
                <a:ea typeface="+mn-ea"/>
                <a:cs typeface="+mn-cs"/>
              </a:rPr>
              <a:t>Summarize overall (not per action) what you have learned about what worked and what didn’t work. For example, have you identified additional factors to consider or filled an information gap?</a:t>
            </a:r>
            <a:r>
              <a:rPr lang="en-US" i="1" dirty="0"/>
              <a:t>” </a:t>
            </a:r>
          </a:p>
          <a:p>
            <a:endParaRPr lang="en-US" dirty="0"/>
          </a:p>
        </p:txBody>
      </p:sp>
    </p:spTree>
    <p:extLst>
      <p:ext uri="{BB962C8B-B14F-4D97-AF65-F5344CB8AC3E}">
        <p14:creationId xmlns:p14="http://schemas.microsoft.com/office/powerpoint/2010/main" val="1885829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INSTRUCTIONS: This slide should </a:t>
            </a:r>
            <a:r>
              <a:rPr lang="en-US" b="1" dirty="0"/>
              <a:t>briefly summarize </a:t>
            </a:r>
            <a:r>
              <a:rPr lang="en-US" dirty="0"/>
              <a:t>your answer to narrative analysis question #2</a:t>
            </a:r>
            <a:r>
              <a:rPr lang="en-US" dirty="0">
                <a:latin typeface="Rockwell" charset="0"/>
              </a:rPr>
              <a:t>. </a:t>
            </a:r>
            <a:endParaRPr lang="en-US" dirty="0"/>
          </a:p>
          <a:p>
            <a:endParaRPr lang="en-US" dirty="0"/>
          </a:p>
          <a:p>
            <a:pPr defTabSz="931637">
              <a:defRPr/>
            </a:pPr>
            <a:r>
              <a:rPr lang="en-US" dirty="0"/>
              <a:t>FROM NARRATIVE ANALYSIS (</a:t>
            </a:r>
            <a:r>
              <a:rPr lang="en-US" sz="1100" i="0" kern="1200" dirty="0">
                <a:solidFill>
                  <a:schemeClr val="tx1"/>
                </a:solidFill>
                <a:effectLst/>
                <a:latin typeface="+mn-lt"/>
                <a:ea typeface="+mn-ea"/>
                <a:cs typeface="+mn-cs"/>
              </a:rPr>
              <a:t>FOR YOUR REFERENCE ONLY): </a:t>
            </a:r>
          </a:p>
          <a:p>
            <a:pPr defTabSz="931637">
              <a:defRPr/>
            </a:pPr>
            <a:r>
              <a:rPr lang="en-US" sz="1100" i="0" kern="1200" dirty="0">
                <a:solidFill>
                  <a:schemeClr val="tx1"/>
                </a:solidFill>
                <a:effectLst/>
                <a:latin typeface="+mn-lt"/>
                <a:ea typeface="+mn-ea"/>
                <a:cs typeface="+mn-cs"/>
              </a:rPr>
              <a:t>“2. Looking back over the last two or more years, describe any scientific (including the impacts of climate change), fiscal, and policy-related developments that impacted your progress or may influence your work over the next two years. Have these resulted in revised needs (e.g., less, more) to achieve the outcome?  </a:t>
            </a:r>
          </a:p>
          <a:p>
            <a:pPr defTabSz="931637">
              <a:defRPr/>
            </a:pPr>
            <a:endParaRPr lang="en-US" sz="1100" i="0" kern="1200" dirty="0">
              <a:solidFill>
                <a:schemeClr val="tx1"/>
              </a:solidFill>
              <a:effectLst/>
              <a:latin typeface="+mn-lt"/>
              <a:ea typeface="+mn-ea"/>
              <a:cs typeface="+mn-cs"/>
            </a:endParaRPr>
          </a:p>
          <a:p>
            <a:pPr defTabSz="931637">
              <a:defRPr/>
            </a:pPr>
            <a:r>
              <a:rPr lang="en-US" sz="1100" i="1" kern="1200" dirty="0">
                <a:solidFill>
                  <a:schemeClr val="tx1"/>
                </a:solidFill>
                <a:effectLst/>
                <a:latin typeface="+mn-lt"/>
                <a:ea typeface="+mn-ea"/>
                <a:cs typeface="+mn-cs"/>
              </a:rPr>
              <a:t>To the extent feasible, describe your needs using the </a:t>
            </a:r>
            <a:r>
              <a:rPr lang="en-US" sz="1100" b="1" i="1" kern="1200" dirty="0">
                <a:solidFill>
                  <a:schemeClr val="tx1"/>
                </a:solidFill>
                <a:effectLst/>
                <a:latin typeface="+mn-lt"/>
                <a:ea typeface="+mn-ea"/>
                <a:cs typeface="+mn-cs"/>
              </a:rPr>
              <a:t>SPURR</a:t>
            </a:r>
            <a:r>
              <a:rPr lang="en-US" sz="1100" i="1" kern="1200" dirty="0">
                <a:solidFill>
                  <a:schemeClr val="tx1"/>
                </a:solidFill>
                <a:effectLst/>
                <a:latin typeface="+mn-lt"/>
                <a:ea typeface="+mn-ea"/>
                <a:cs typeface="+mn-cs"/>
              </a:rPr>
              <a:t> thought model, i.e., </a:t>
            </a:r>
            <a:r>
              <a:rPr lang="en-US" sz="1100" b="1" i="1" kern="1200" dirty="0">
                <a:solidFill>
                  <a:schemeClr val="tx1"/>
                </a:solidFill>
                <a:effectLst/>
                <a:latin typeface="+mn-lt"/>
                <a:ea typeface="+mn-ea"/>
                <a:cs typeface="+mn-cs"/>
              </a:rPr>
              <a:t>S</a:t>
            </a:r>
            <a:r>
              <a:rPr lang="en-US" sz="1100" i="1" kern="1200" dirty="0">
                <a:solidFill>
                  <a:schemeClr val="tx1"/>
                </a:solidFill>
                <a:effectLst/>
                <a:latin typeface="+mn-lt"/>
                <a:ea typeface="+mn-ea"/>
                <a:cs typeface="+mn-cs"/>
              </a:rPr>
              <a:t>pecific and actionable, </a:t>
            </a:r>
            <a:r>
              <a:rPr lang="en-US" sz="1100" b="1" i="1" kern="1200" dirty="0">
                <a:solidFill>
                  <a:schemeClr val="tx1"/>
                </a:solidFill>
                <a:effectLst/>
                <a:latin typeface="+mn-lt"/>
                <a:ea typeface="+mn-ea"/>
                <a:cs typeface="+mn-cs"/>
              </a:rPr>
              <a:t>P</a:t>
            </a:r>
            <a:r>
              <a:rPr lang="en-US" sz="1100" i="1" kern="1200" dirty="0">
                <a:solidFill>
                  <a:schemeClr val="tx1"/>
                </a:solidFill>
                <a:effectLst/>
                <a:latin typeface="+mn-lt"/>
                <a:ea typeface="+mn-ea"/>
                <a:cs typeface="+mn-cs"/>
              </a:rPr>
              <a:t>rogrammatic partner, </a:t>
            </a:r>
            <a:r>
              <a:rPr lang="en-US" sz="1100" b="1" i="1" kern="1200" dirty="0">
                <a:solidFill>
                  <a:schemeClr val="tx1"/>
                </a:solidFill>
                <a:effectLst/>
                <a:latin typeface="+mn-lt"/>
                <a:ea typeface="+mn-ea"/>
                <a:cs typeface="+mn-cs"/>
              </a:rPr>
              <a:t>U</a:t>
            </a:r>
            <a:r>
              <a:rPr lang="en-US" sz="1100" i="1" kern="1200" dirty="0">
                <a:solidFill>
                  <a:schemeClr val="tx1"/>
                </a:solidFill>
                <a:effectLst/>
                <a:latin typeface="+mn-lt"/>
                <a:ea typeface="+mn-ea"/>
                <a:cs typeface="+mn-cs"/>
              </a:rPr>
              <a:t>rgency of the needed action, </a:t>
            </a:r>
            <a:r>
              <a:rPr lang="en-US" sz="1100" b="1" i="1" kern="1200" dirty="0">
                <a:solidFill>
                  <a:schemeClr val="tx1"/>
                </a:solidFill>
                <a:effectLst/>
                <a:latin typeface="+mn-lt"/>
                <a:ea typeface="+mn-ea"/>
                <a:cs typeface="+mn-cs"/>
              </a:rPr>
              <a:t>R</a:t>
            </a:r>
            <a:r>
              <a:rPr lang="en-US" sz="1100" i="1" kern="1200" dirty="0">
                <a:solidFill>
                  <a:schemeClr val="tx1"/>
                </a:solidFill>
                <a:effectLst/>
                <a:latin typeface="+mn-lt"/>
                <a:ea typeface="+mn-ea"/>
                <a:cs typeface="+mn-cs"/>
              </a:rPr>
              <a:t>isk of not acting, </a:t>
            </a:r>
            <a:r>
              <a:rPr lang="en-US" sz="1100" b="1" i="1" kern="1200" dirty="0">
                <a:solidFill>
                  <a:schemeClr val="tx1"/>
                </a:solidFill>
                <a:effectLst/>
                <a:latin typeface="+mn-lt"/>
                <a:ea typeface="+mn-ea"/>
                <a:cs typeface="+mn-cs"/>
              </a:rPr>
              <a:t>R</a:t>
            </a:r>
            <a:r>
              <a:rPr lang="en-US" sz="1100" i="1" kern="1200" dirty="0">
                <a:solidFill>
                  <a:schemeClr val="tx1"/>
                </a:solidFill>
                <a:effectLst/>
                <a:latin typeface="+mn-lt"/>
                <a:ea typeface="+mn-ea"/>
                <a:cs typeface="+mn-cs"/>
              </a:rPr>
              <a:t>esources required.” </a:t>
            </a:r>
          </a:p>
          <a:p>
            <a:pPr defTabSz="931637">
              <a:defRPr/>
            </a:pPr>
            <a:endParaRPr lang="en-US" sz="110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26729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INSTRUCTIONS:</a:t>
            </a:r>
            <a:r>
              <a:rPr lang="en-US" baseline="0" dirty="0"/>
              <a:t> This slide is a transition slide and does not need to be modified.</a:t>
            </a:r>
            <a:endParaRPr lang="en-US" dirty="0"/>
          </a:p>
          <a:p>
            <a:endParaRPr dirty="0"/>
          </a:p>
        </p:txBody>
      </p:sp>
    </p:spTree>
    <p:extLst>
      <p:ext uri="{BB962C8B-B14F-4D97-AF65-F5344CB8AC3E}">
        <p14:creationId xmlns:p14="http://schemas.microsoft.com/office/powerpoint/2010/main" val="4006548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931637" rtl="0" eaLnBrk="1" fontAlgn="auto" latinLnBrk="0" hangingPunct="1">
              <a:lnSpc>
                <a:spcPct val="100000"/>
              </a:lnSpc>
              <a:spcBef>
                <a:spcPts val="0"/>
              </a:spcBef>
              <a:spcAft>
                <a:spcPts val="0"/>
              </a:spcAft>
              <a:buClrTx/>
              <a:buSzTx/>
              <a:buFontTx/>
              <a:buNone/>
              <a:tabLst/>
              <a:defRPr/>
            </a:pPr>
            <a:r>
              <a:rPr lang="en-US" dirty="0"/>
              <a:t>INSTRUCTIONS: This slide should </a:t>
            </a:r>
            <a:r>
              <a:rPr lang="en-US" b="1" dirty="0"/>
              <a:t>briefly summarize </a:t>
            </a:r>
            <a:r>
              <a:rPr lang="en-US" dirty="0"/>
              <a:t>your answer to the first part of narrative analysis question #4</a:t>
            </a:r>
            <a:r>
              <a:rPr lang="en-US" dirty="0">
                <a:latin typeface="Rockwell" charset="0"/>
              </a:rPr>
              <a:t>. As a reminder, question four refers back to the first three questions in the Narrative Analysis.</a:t>
            </a:r>
            <a:r>
              <a:rPr lang="en-US" dirty="0"/>
              <a:t> </a:t>
            </a:r>
          </a:p>
          <a:p>
            <a:pPr>
              <a:buNone/>
            </a:pPr>
            <a:endParaRPr lang="en-US" dirty="0">
              <a:latin typeface="Rockwell" charset="0"/>
              <a:ea typeface="Rockwell" charset="0"/>
              <a:cs typeface="Rockwell" charset="0"/>
            </a:endParaRPr>
          </a:p>
          <a:p>
            <a:pPr>
              <a:buNone/>
            </a:pPr>
            <a:r>
              <a:rPr lang="en-US" dirty="0"/>
              <a:t>FROM NARRATIVE ANALYSIS (</a:t>
            </a:r>
            <a:r>
              <a:rPr lang="en-US" dirty="0">
                <a:latin typeface="Rockwell" charset="0"/>
                <a:ea typeface="Rockwell" charset="0"/>
                <a:cs typeface="Rockwell" charset="0"/>
              </a:rPr>
              <a:t>FOR YOUR REFERENCE ONLY):</a:t>
            </a:r>
          </a:p>
          <a:p>
            <a:pPr>
              <a:buNone/>
            </a:pPr>
            <a:r>
              <a:rPr lang="en-US" dirty="0">
                <a:latin typeface="Rockwell" charset="0"/>
                <a:ea typeface="Rockwell" charset="0"/>
                <a:cs typeface="Rockwell" charset="0"/>
              </a:rPr>
              <a:t>“4. Based on what you have learned through this process and any new developments or considerations described in response to question #2, how will your work change over the next two years? </a:t>
            </a:r>
          </a:p>
          <a:p>
            <a:pPr>
              <a:buNone/>
            </a:pPr>
            <a:r>
              <a:rPr lang="en-US" i="1" dirty="0">
                <a:latin typeface="Rockwell" charset="0"/>
                <a:ea typeface="Rockwell" charset="0"/>
                <a:cs typeface="Rockwell" charset="0"/>
              </a:rPr>
              <a:t>Describe any adaptations that may be necessary to more efficiently achieve your outcome and explain how these changes might lead you to adjust your management strategy (if significant) or the actions described in column four of your logic and action plan. What new science, fiscal, and policy-related information, could be recommended or pursued over the next two years to maintain or, if needed, accelerate progress?” </a:t>
            </a:r>
          </a:p>
          <a:p>
            <a:pPr>
              <a:buNone/>
            </a:pPr>
            <a:endParaRPr lang="en-US" dirty="0">
              <a:latin typeface="Rockwell" charset="0"/>
              <a:ea typeface="Rockwell" charset="0"/>
              <a:cs typeface="Rockwell" charset="0"/>
            </a:endParaRPr>
          </a:p>
          <a:p>
            <a:endParaRPr lang="en-US" baseline="0" dirty="0">
              <a:latin typeface="Rockwell" charset="0"/>
            </a:endParaRPr>
          </a:p>
        </p:txBody>
      </p:sp>
    </p:spTree>
    <p:extLst>
      <p:ext uri="{BB962C8B-B14F-4D97-AF65-F5344CB8AC3E}">
        <p14:creationId xmlns:p14="http://schemas.microsoft.com/office/powerpoint/2010/main" val="3273389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701042" y="4415790"/>
            <a:ext cx="5608319" cy="4183380"/>
          </a:xfrm>
          <a:prstGeom prst="rect">
            <a:avLst/>
          </a:prstGeom>
        </p:spPr>
        <p:txBody>
          <a:bodyPr lIns="93148" tIns="93148" rIns="93148" bIns="93148" anchor="t" anchorCtr="0">
            <a:noAutofit/>
          </a:bodyPr>
          <a:lstStyle/>
          <a:p>
            <a:pPr marL="0" marR="0" lvl="0" indent="0" algn="l" defTabSz="931637" rtl="0" eaLnBrk="1" fontAlgn="auto" latinLnBrk="0" hangingPunct="1">
              <a:lnSpc>
                <a:spcPct val="100000"/>
              </a:lnSpc>
              <a:spcBef>
                <a:spcPts val="0"/>
              </a:spcBef>
              <a:spcAft>
                <a:spcPts val="0"/>
              </a:spcAft>
              <a:buClrTx/>
              <a:buSzTx/>
              <a:buFontTx/>
              <a:buNone/>
              <a:tabLst/>
              <a:defRPr/>
            </a:pPr>
            <a:r>
              <a:rPr lang="en-US" dirty="0"/>
              <a:t>INSTRUCTIONS: This slide should </a:t>
            </a:r>
            <a:r>
              <a:rPr lang="en-US" b="1" dirty="0"/>
              <a:t>briefly summarize </a:t>
            </a:r>
            <a:r>
              <a:rPr lang="en-US" dirty="0"/>
              <a:t>your answer to narrative analysis question #5</a:t>
            </a:r>
            <a:r>
              <a:rPr lang="en-US" dirty="0">
                <a:latin typeface="Rockwell" charset="0"/>
              </a:rPr>
              <a:t>. </a:t>
            </a:r>
            <a:endParaRPr lang="en-US" dirty="0"/>
          </a:p>
          <a:p>
            <a:pPr>
              <a:buNone/>
            </a:pPr>
            <a:endParaRPr lang="en-US" dirty="0">
              <a:latin typeface="Rockwell" charset="0"/>
              <a:ea typeface="Rockwell" charset="0"/>
              <a:cs typeface="Rockwell" charset="0"/>
            </a:endParaRPr>
          </a:p>
          <a:p>
            <a:pPr>
              <a:buNone/>
            </a:pPr>
            <a:r>
              <a:rPr lang="en-US" dirty="0"/>
              <a:t>FROM NARRATIVE ANALYSIS (</a:t>
            </a:r>
            <a:r>
              <a:rPr lang="en-US" dirty="0">
                <a:latin typeface="Rockwell" charset="0"/>
                <a:ea typeface="Rockwell" charset="0"/>
                <a:cs typeface="Rockwell" charset="0"/>
              </a:rPr>
              <a:t>FOR YOUR REFERENCE ONLY):</a:t>
            </a:r>
          </a:p>
          <a:p>
            <a:pPr>
              <a:buNone/>
            </a:pPr>
            <a:r>
              <a:rPr lang="en-US" dirty="0">
                <a:latin typeface="Rockwell" charset="0"/>
                <a:ea typeface="Rockwell" charset="0"/>
                <a:cs typeface="Rockwell" charset="0"/>
              </a:rPr>
              <a:t>“5. What steps are you taking, or do you recommend, to ensure your actions and work will be equitably distributed and focused in geographic areas and communities that have been underserved in the past?</a:t>
            </a:r>
            <a:endParaRPr lang="en-US" baseline="0" dirty="0">
              <a:latin typeface="Rockwell" charset="0"/>
            </a:endParaRPr>
          </a:p>
        </p:txBody>
      </p:sp>
    </p:spTree>
    <p:extLst>
      <p:ext uri="{BB962C8B-B14F-4D97-AF65-F5344CB8AC3E}">
        <p14:creationId xmlns:p14="http://schemas.microsoft.com/office/powerpoint/2010/main" val="152057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ub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4113600" y="2878750"/>
            <a:ext cx="4505699" cy="1159799"/>
          </a:xfrm>
          <a:prstGeom prst="rect">
            <a:avLst/>
          </a:prstGeom>
        </p:spPr>
        <p:txBody>
          <a:bodyPr lIns="91425" tIns="91425" rIns="91425" bIns="91425" anchor="b" anchorCtr="0"/>
          <a:lstStyle>
            <a:lvl1pPr lvl="0" rtl="0">
              <a:spcBef>
                <a:spcPts val="0"/>
              </a:spcBef>
              <a:buClr>
                <a:srgbClr val="114454"/>
              </a:buClr>
              <a:buSzPct val="100000"/>
              <a:defRPr sz="4800">
                <a:solidFill>
                  <a:srgbClr val="114454"/>
                </a:solidFill>
              </a:defRPr>
            </a:lvl1pPr>
            <a:lvl2pPr lvl="1" rtl="0">
              <a:spcBef>
                <a:spcPts val="0"/>
              </a:spcBef>
              <a:buClr>
                <a:srgbClr val="114454"/>
              </a:buClr>
              <a:buSzPct val="100000"/>
              <a:defRPr sz="4800">
                <a:solidFill>
                  <a:srgbClr val="114454"/>
                </a:solidFill>
              </a:defRPr>
            </a:lvl2pPr>
            <a:lvl3pPr lvl="2" rtl="0">
              <a:spcBef>
                <a:spcPts val="0"/>
              </a:spcBef>
              <a:buClr>
                <a:srgbClr val="114454"/>
              </a:buClr>
              <a:buSzPct val="100000"/>
              <a:defRPr sz="4800">
                <a:solidFill>
                  <a:srgbClr val="114454"/>
                </a:solidFill>
              </a:defRPr>
            </a:lvl3pPr>
            <a:lvl4pPr lvl="3" rtl="0">
              <a:spcBef>
                <a:spcPts val="0"/>
              </a:spcBef>
              <a:buClr>
                <a:srgbClr val="114454"/>
              </a:buClr>
              <a:buSzPct val="100000"/>
              <a:defRPr sz="4800">
                <a:solidFill>
                  <a:srgbClr val="114454"/>
                </a:solidFill>
              </a:defRPr>
            </a:lvl4pPr>
            <a:lvl5pPr lvl="4" rtl="0">
              <a:spcBef>
                <a:spcPts val="0"/>
              </a:spcBef>
              <a:buClr>
                <a:srgbClr val="114454"/>
              </a:buClr>
              <a:buSzPct val="100000"/>
              <a:defRPr sz="4800">
                <a:solidFill>
                  <a:srgbClr val="114454"/>
                </a:solidFill>
              </a:defRPr>
            </a:lvl5pPr>
            <a:lvl6pPr lvl="5" rtl="0">
              <a:spcBef>
                <a:spcPts val="0"/>
              </a:spcBef>
              <a:buClr>
                <a:srgbClr val="114454"/>
              </a:buClr>
              <a:buSzPct val="100000"/>
              <a:defRPr sz="4800">
                <a:solidFill>
                  <a:srgbClr val="114454"/>
                </a:solidFill>
              </a:defRPr>
            </a:lvl6pPr>
            <a:lvl7pPr lvl="6" rtl="0">
              <a:spcBef>
                <a:spcPts val="0"/>
              </a:spcBef>
              <a:buClr>
                <a:srgbClr val="114454"/>
              </a:buClr>
              <a:buSzPct val="100000"/>
              <a:defRPr sz="4800">
                <a:solidFill>
                  <a:srgbClr val="114454"/>
                </a:solidFill>
              </a:defRPr>
            </a:lvl7pPr>
            <a:lvl8pPr lvl="7" rtl="0">
              <a:spcBef>
                <a:spcPts val="0"/>
              </a:spcBef>
              <a:buClr>
                <a:srgbClr val="114454"/>
              </a:buClr>
              <a:buSzPct val="100000"/>
              <a:defRPr sz="4800">
                <a:solidFill>
                  <a:srgbClr val="114454"/>
                </a:solidFill>
              </a:defRPr>
            </a:lvl8pPr>
            <a:lvl9pPr lvl="8" rtl="0">
              <a:spcBef>
                <a:spcPts val="0"/>
              </a:spcBef>
              <a:buClr>
                <a:srgbClr val="114454"/>
              </a:buClr>
              <a:buSzPct val="100000"/>
              <a:defRPr sz="4800">
                <a:solidFill>
                  <a:srgbClr val="114454"/>
                </a:solidFill>
              </a:defRPr>
            </a:lvl9pPr>
          </a:lstStyle>
          <a:p>
            <a:endParaRPr/>
          </a:p>
        </p:txBody>
      </p:sp>
      <p:sp>
        <p:nvSpPr>
          <p:cNvPr id="17" name="Shape 17"/>
          <p:cNvSpPr txBox="1">
            <a:spLocks noGrp="1"/>
          </p:cNvSpPr>
          <p:nvPr>
            <p:ph type="subTitle" idx="1"/>
          </p:nvPr>
        </p:nvSpPr>
        <p:spPr>
          <a:xfrm>
            <a:off x="4113600" y="3983050"/>
            <a:ext cx="4505699" cy="784799"/>
          </a:xfrm>
          <a:prstGeom prst="rect">
            <a:avLst/>
          </a:prstGeom>
        </p:spPr>
        <p:txBody>
          <a:bodyPr lIns="91425" tIns="91425" rIns="91425" bIns="91425" anchor="t" anchorCtr="0"/>
          <a:lstStyle>
            <a:lvl1pPr lvl="0" rtl="0">
              <a:spcBef>
                <a:spcPts val="0"/>
              </a:spcBef>
              <a:buClr>
                <a:srgbClr val="94BF6E"/>
              </a:buClr>
              <a:buSzPct val="100000"/>
              <a:buNone/>
              <a:defRPr sz="1800" b="1">
                <a:solidFill>
                  <a:srgbClr val="94BF6E"/>
                </a:solidFill>
              </a:defRPr>
            </a:lvl1pPr>
            <a:lvl2pPr lvl="1" rtl="0">
              <a:spcBef>
                <a:spcPts val="0"/>
              </a:spcBef>
              <a:buClr>
                <a:srgbClr val="94BF6E"/>
              </a:buClr>
              <a:buSzPct val="100000"/>
              <a:buNone/>
              <a:defRPr sz="1800" b="1">
                <a:solidFill>
                  <a:srgbClr val="94BF6E"/>
                </a:solidFill>
              </a:defRPr>
            </a:lvl2pPr>
            <a:lvl3pPr lvl="2" rtl="0">
              <a:spcBef>
                <a:spcPts val="0"/>
              </a:spcBef>
              <a:buClr>
                <a:srgbClr val="94BF6E"/>
              </a:buClr>
              <a:buSzPct val="100000"/>
              <a:buNone/>
              <a:defRPr sz="1800" b="1">
                <a:solidFill>
                  <a:srgbClr val="94BF6E"/>
                </a:solidFill>
              </a:defRPr>
            </a:lvl3pPr>
            <a:lvl4pPr lvl="3" rtl="0">
              <a:spcBef>
                <a:spcPts val="0"/>
              </a:spcBef>
              <a:buClr>
                <a:srgbClr val="94BF6E"/>
              </a:buClr>
              <a:buNone/>
              <a:defRPr b="1">
                <a:solidFill>
                  <a:srgbClr val="94BF6E"/>
                </a:solidFill>
              </a:defRPr>
            </a:lvl4pPr>
            <a:lvl5pPr lvl="4" rtl="0">
              <a:spcBef>
                <a:spcPts val="0"/>
              </a:spcBef>
              <a:buClr>
                <a:srgbClr val="94BF6E"/>
              </a:buClr>
              <a:buNone/>
              <a:defRPr b="1">
                <a:solidFill>
                  <a:srgbClr val="94BF6E"/>
                </a:solidFill>
              </a:defRPr>
            </a:lvl5pPr>
            <a:lvl6pPr lvl="5" rtl="0">
              <a:spcBef>
                <a:spcPts val="0"/>
              </a:spcBef>
              <a:buClr>
                <a:srgbClr val="94BF6E"/>
              </a:buClr>
              <a:buNone/>
              <a:defRPr b="1">
                <a:solidFill>
                  <a:srgbClr val="94BF6E"/>
                </a:solidFill>
              </a:defRPr>
            </a:lvl6pPr>
            <a:lvl7pPr lvl="6" rtl="0">
              <a:spcBef>
                <a:spcPts val="0"/>
              </a:spcBef>
              <a:buClr>
                <a:srgbClr val="94BF6E"/>
              </a:buClr>
              <a:buNone/>
              <a:defRPr b="1">
                <a:solidFill>
                  <a:srgbClr val="94BF6E"/>
                </a:solidFill>
              </a:defRPr>
            </a:lvl7pPr>
            <a:lvl8pPr lvl="7" rtl="0">
              <a:spcBef>
                <a:spcPts val="0"/>
              </a:spcBef>
              <a:buClr>
                <a:srgbClr val="94BF6E"/>
              </a:buClr>
              <a:buNone/>
              <a:defRPr b="1">
                <a:solidFill>
                  <a:srgbClr val="94BF6E"/>
                </a:solidFill>
              </a:defRPr>
            </a:lvl8pPr>
            <a:lvl9pPr lvl="8" rtl="0">
              <a:spcBef>
                <a:spcPts val="0"/>
              </a:spcBef>
              <a:buClr>
                <a:srgbClr val="94BF6E"/>
              </a:buClr>
              <a:buNone/>
              <a:defRPr b="1">
                <a:solidFill>
                  <a:srgbClr val="94BF6E"/>
                </a:solidFill>
              </a:defRPr>
            </a:lvl9pPr>
          </a:lstStyle>
          <a:p>
            <a:endParaRPr/>
          </a:p>
        </p:txBody>
      </p:sp>
      <p:sp>
        <p:nvSpPr>
          <p:cNvPr id="18" name="Shape 18"/>
          <p:cNvSpPr/>
          <p:nvPr/>
        </p:nvSpPr>
        <p:spPr>
          <a:xfrm>
            <a:off x="0" y="4288499"/>
            <a:ext cx="3474300" cy="2475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0" y="0"/>
            <a:ext cx="34743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20" name="Shape 20"/>
          <p:cNvSpPr/>
          <p:nvPr/>
        </p:nvSpPr>
        <p:spPr>
          <a:xfrm>
            <a:off x="0" y="500625"/>
            <a:ext cx="3474300" cy="38241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0" y="4493604"/>
            <a:ext cx="3474300" cy="118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0" y="4584075"/>
            <a:ext cx="3474300" cy="5594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23"/>
        <p:cNvGrpSpPr/>
        <p:nvPr/>
      </p:nvGrpSpPr>
      <p:grpSpPr>
        <a:xfrm>
          <a:off x="0" y="0"/>
          <a:ext cx="0" cy="0"/>
          <a:chOff x="0" y="0"/>
          <a:chExt cx="0" cy="0"/>
        </a:xfrm>
      </p:grpSpPr>
      <p:sp>
        <p:nvSpPr>
          <p:cNvPr id="24" name="Shape 24"/>
          <p:cNvSpPr/>
          <p:nvPr/>
        </p:nvSpPr>
        <p:spPr>
          <a:xfrm>
            <a:off x="0" y="1148250"/>
            <a:ext cx="9144000" cy="28470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3398537" y="1599537"/>
            <a:ext cx="2346925" cy="1944425"/>
          </a:xfrm>
          <a:prstGeom prst="rect">
            <a:avLst/>
          </a:prstGeom>
        </p:spPr>
        <p:txBody>
          <a:bodyPr>
            <a:prstTxWarp prst="textPlain">
              <a:avLst/>
            </a:prstTxWarp>
          </a:bodyPr>
          <a:lstStyle/>
          <a:p>
            <a:pPr lvl="0" algn="ctr"/>
            <a:r>
              <a:rPr b="0" i="0">
                <a:ln>
                  <a:noFill/>
                </a:ln>
                <a:solidFill>
                  <a:srgbClr val="0E3142">
                    <a:alpha val="20380"/>
                  </a:srgbClr>
                </a:solidFill>
                <a:latin typeface="Impact"/>
              </a:rPr>
              <a:t>“</a:t>
            </a:r>
          </a:p>
        </p:txBody>
      </p:sp>
      <p:sp>
        <p:nvSpPr>
          <p:cNvPr id="26" name="Shape 26"/>
          <p:cNvSpPr/>
          <p:nvPr/>
        </p:nvSpPr>
        <p:spPr>
          <a:xfrm>
            <a:off x="0" y="0"/>
            <a:ext cx="91440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27" name="Shape 27"/>
          <p:cNvSpPr/>
          <p:nvPr/>
        </p:nvSpPr>
        <p:spPr>
          <a:xfrm>
            <a:off x="0" y="500624"/>
            <a:ext cx="9144000" cy="7320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28" name="Shape 28"/>
          <p:cNvSpPr/>
          <p:nvPr/>
        </p:nvSpPr>
        <p:spPr>
          <a:xfrm>
            <a:off x="0" y="3962800"/>
            <a:ext cx="9144000" cy="370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0" y="4333125"/>
            <a:ext cx="9144000" cy="8102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
        <p:nvSpPr>
          <p:cNvPr id="30" name="Shape 30"/>
          <p:cNvSpPr txBox="1">
            <a:spLocks noGrp="1"/>
          </p:cNvSpPr>
          <p:nvPr>
            <p:ph type="body" idx="1"/>
          </p:nvPr>
        </p:nvSpPr>
        <p:spPr>
          <a:xfrm>
            <a:off x="1556175" y="2300275"/>
            <a:ext cx="6031800" cy="605100"/>
          </a:xfrm>
          <a:prstGeom prst="rect">
            <a:avLst/>
          </a:prstGeom>
        </p:spPr>
        <p:txBody>
          <a:bodyPr lIns="91425" tIns="91425" rIns="91425" bIns="91425" anchor="ctr" anchorCtr="0"/>
          <a:lstStyle>
            <a:lvl1pPr lvl="0" algn="ctr" rtl="0">
              <a:spcBef>
                <a:spcPts val="0"/>
              </a:spcBef>
              <a:buClr>
                <a:srgbClr val="FFFFFF"/>
              </a:buClr>
              <a:buSzPct val="100000"/>
              <a:defRPr sz="2000">
                <a:solidFill>
                  <a:srgbClr val="FFFFFF"/>
                </a:solidFill>
              </a:defRPr>
            </a:lvl1pPr>
            <a:lvl2pPr lvl="1" algn="ctr" rtl="0">
              <a:spcBef>
                <a:spcPts val="0"/>
              </a:spcBef>
              <a:buClr>
                <a:srgbClr val="FFFFFF"/>
              </a:buClr>
              <a:buSzPct val="100000"/>
              <a:defRPr sz="2000">
                <a:solidFill>
                  <a:srgbClr val="FFFFFF"/>
                </a:solidFill>
              </a:defRPr>
            </a:lvl2pPr>
            <a:lvl3pPr lvl="2" algn="ctr" rtl="0">
              <a:spcBef>
                <a:spcPts val="0"/>
              </a:spcBef>
              <a:buClr>
                <a:srgbClr val="FFFFFF"/>
              </a:buClr>
              <a:buSzPct val="100000"/>
              <a:defRPr sz="2000">
                <a:solidFill>
                  <a:srgbClr val="FFFFFF"/>
                </a:solidFill>
              </a:defRPr>
            </a:lvl3pPr>
            <a:lvl4pPr lvl="3" algn="ctr" rtl="0">
              <a:spcBef>
                <a:spcPts val="0"/>
              </a:spcBef>
              <a:buClr>
                <a:srgbClr val="FFFFFF"/>
              </a:buClr>
              <a:buSzPct val="100000"/>
              <a:defRPr sz="2000">
                <a:solidFill>
                  <a:srgbClr val="FFFFFF"/>
                </a:solidFill>
              </a:defRPr>
            </a:lvl4pPr>
            <a:lvl5pPr lvl="4" algn="ctr" rtl="0">
              <a:spcBef>
                <a:spcPts val="0"/>
              </a:spcBef>
              <a:buClr>
                <a:srgbClr val="FFFFFF"/>
              </a:buClr>
              <a:buSzPct val="100000"/>
              <a:defRPr sz="2000">
                <a:solidFill>
                  <a:srgbClr val="FFFFFF"/>
                </a:solidFill>
              </a:defRPr>
            </a:lvl5pPr>
            <a:lvl6pPr lvl="5" algn="ctr" rtl="0">
              <a:spcBef>
                <a:spcPts val="0"/>
              </a:spcBef>
              <a:buClr>
                <a:srgbClr val="FFFFFF"/>
              </a:buClr>
              <a:buSzPct val="100000"/>
              <a:defRPr sz="2000">
                <a:solidFill>
                  <a:srgbClr val="FFFFFF"/>
                </a:solidFill>
              </a:defRPr>
            </a:lvl6pPr>
            <a:lvl7pPr lvl="6" algn="ctr" rtl="0">
              <a:spcBef>
                <a:spcPts val="0"/>
              </a:spcBef>
              <a:buClr>
                <a:srgbClr val="FFFFFF"/>
              </a:buClr>
              <a:buSzPct val="100000"/>
              <a:defRPr sz="2000">
                <a:solidFill>
                  <a:srgbClr val="FFFFFF"/>
                </a:solidFill>
              </a:defRPr>
            </a:lvl7pPr>
            <a:lvl8pPr lvl="7" algn="ctr" rtl="0">
              <a:spcBef>
                <a:spcPts val="0"/>
              </a:spcBef>
              <a:buClr>
                <a:srgbClr val="FFFFFF"/>
              </a:buClr>
              <a:buSzPct val="100000"/>
              <a:defRPr sz="2000">
                <a:solidFill>
                  <a:srgbClr val="FFFFFF"/>
                </a:solidFill>
              </a:defRPr>
            </a:lvl8pPr>
            <a:lvl9pPr lvl="8" algn="ctr">
              <a:spcBef>
                <a:spcPts val="0"/>
              </a:spcBef>
              <a:buClr>
                <a:srgbClr val="FFFFFF"/>
              </a:buClr>
              <a:buSzPct val="100000"/>
              <a:defRPr sz="20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2" name="Shape 32"/>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33" name="Shape 33"/>
          <p:cNvSpPr/>
          <p:nvPr/>
        </p:nvSpPr>
        <p:spPr>
          <a:xfrm>
            <a:off x="0" y="500625"/>
            <a:ext cx="4572000" cy="10586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1553405"/>
            <a:ext cx="247200" cy="15327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35" name="Shape 35"/>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cxnSp>
        <p:nvCxnSpPr>
          <p:cNvPr id="37" name="Shape 37"/>
          <p:cNvCxnSpPr/>
          <p:nvPr/>
        </p:nvCxnSpPr>
        <p:spPr>
          <a:xfrm>
            <a:off x="1037450" y="809725"/>
            <a:ext cx="0" cy="470700"/>
          </a:xfrm>
          <a:prstGeom prst="straightConnector1">
            <a:avLst/>
          </a:prstGeom>
          <a:noFill/>
          <a:ln w="9525" cap="flat" cmpd="sng">
            <a:solidFill>
              <a:srgbClr val="18637B"/>
            </a:solidFill>
            <a:prstDash val="solid"/>
            <a:round/>
            <a:headEnd type="none" w="lg" len="lg"/>
            <a:tailEnd type="none" w="lg" len="lg"/>
          </a:ln>
        </p:spPr>
      </p:cxnSp>
      <p:sp>
        <p:nvSpPr>
          <p:cNvPr id="38" name="Shape 38"/>
          <p:cNvSpPr txBox="1">
            <a:spLocks noGrp="1"/>
          </p:cNvSpPr>
          <p:nvPr>
            <p:ph type="title"/>
          </p:nvPr>
        </p:nvSpPr>
        <p:spPr>
          <a:xfrm>
            <a:off x="1146025" y="530725"/>
            <a:ext cx="3208799" cy="10287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body" idx="1"/>
          </p:nvPr>
        </p:nvSpPr>
        <p:spPr>
          <a:xfrm>
            <a:off x="1146025" y="1767275"/>
            <a:ext cx="7540800" cy="3158699"/>
          </a:xfrm>
          <a:prstGeom prst="rect">
            <a:avLst/>
          </a:prstGeom>
        </p:spPr>
        <p:txBody>
          <a:bodyPr lIns="91425" tIns="91425" rIns="91425" bIns="91425" anchor="t" anchorCtr="0"/>
          <a:lstStyle>
            <a:lvl1pPr lvl="0">
              <a:spcBef>
                <a:spcPts val="0"/>
              </a:spcBef>
              <a:buSzPct val="100000"/>
              <a:defRPr sz="2800"/>
            </a:lvl1pPr>
            <a:lvl2pPr lvl="1">
              <a:spcBef>
                <a:spcPts val="0"/>
              </a:spcBef>
              <a:buSzPct val="100000"/>
              <a:defRPr sz="2800"/>
            </a:lvl2pPr>
            <a:lvl3pPr lvl="2">
              <a:spcBef>
                <a:spcPts val="0"/>
              </a:spcBef>
              <a:buSzPct val="100000"/>
              <a:defRPr sz="2800"/>
            </a:lvl3pPr>
            <a:lvl4pPr lvl="3">
              <a:spcBef>
                <a:spcPts val="0"/>
              </a:spcBef>
              <a:buSzPct val="100000"/>
              <a:defRPr sz="2800"/>
            </a:lvl4pPr>
            <a:lvl5pPr lvl="4">
              <a:spcBef>
                <a:spcPts val="0"/>
              </a:spcBef>
              <a:buSzPct val="100000"/>
              <a:defRPr sz="2800"/>
            </a:lvl5pPr>
            <a:lvl6pPr lvl="5">
              <a:spcBef>
                <a:spcPts val="0"/>
              </a:spcBef>
              <a:buSzPct val="100000"/>
              <a:defRPr sz="2800"/>
            </a:lvl6pPr>
            <a:lvl7pPr lvl="6">
              <a:spcBef>
                <a:spcPts val="0"/>
              </a:spcBef>
              <a:buSzPct val="100000"/>
              <a:defRPr sz="2800"/>
            </a:lvl7pPr>
            <a:lvl8pPr lvl="7">
              <a:spcBef>
                <a:spcPts val="0"/>
              </a:spcBef>
              <a:buSzPct val="100000"/>
              <a:defRPr sz="2800"/>
            </a:lvl8pPr>
            <a:lvl9pPr lvl="8">
              <a:spcBef>
                <a:spcPts val="0"/>
              </a:spcBef>
              <a:buSzPct val="100000"/>
              <a:defRPr sz="2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1" name="Shape 41"/>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42" name="Shape 42"/>
          <p:cNvSpPr/>
          <p:nvPr/>
        </p:nvSpPr>
        <p:spPr>
          <a:xfrm>
            <a:off x="0" y="500625"/>
            <a:ext cx="4572000" cy="10586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0" y="1553405"/>
            <a:ext cx="247200" cy="15327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cxnSp>
        <p:nvCxnSpPr>
          <p:cNvPr id="46" name="Shape 46"/>
          <p:cNvCxnSpPr/>
          <p:nvPr/>
        </p:nvCxnSpPr>
        <p:spPr>
          <a:xfrm>
            <a:off x="1037450" y="809725"/>
            <a:ext cx="0" cy="470700"/>
          </a:xfrm>
          <a:prstGeom prst="straightConnector1">
            <a:avLst/>
          </a:prstGeom>
          <a:noFill/>
          <a:ln w="9525" cap="flat" cmpd="sng">
            <a:solidFill>
              <a:srgbClr val="18637B"/>
            </a:solidFill>
            <a:prstDash val="solid"/>
            <a:round/>
            <a:headEnd type="none" w="lg" len="lg"/>
            <a:tailEnd type="none" w="lg" len="lg"/>
          </a:ln>
        </p:spPr>
      </p:cxnSp>
      <p:sp>
        <p:nvSpPr>
          <p:cNvPr id="47" name="Shape 47"/>
          <p:cNvSpPr txBox="1">
            <a:spLocks noGrp="1"/>
          </p:cNvSpPr>
          <p:nvPr>
            <p:ph type="title"/>
          </p:nvPr>
        </p:nvSpPr>
        <p:spPr>
          <a:xfrm>
            <a:off x="1146025" y="530725"/>
            <a:ext cx="3208799" cy="10287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body" idx="1"/>
          </p:nvPr>
        </p:nvSpPr>
        <p:spPr>
          <a:xfrm>
            <a:off x="1146025" y="1767275"/>
            <a:ext cx="3660300" cy="3158699"/>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49" name="Shape 49"/>
          <p:cNvSpPr txBox="1">
            <a:spLocks noGrp="1"/>
          </p:cNvSpPr>
          <p:nvPr>
            <p:ph type="body" idx="2"/>
          </p:nvPr>
        </p:nvSpPr>
        <p:spPr>
          <a:xfrm>
            <a:off x="5026623" y="1767275"/>
            <a:ext cx="3660300" cy="3158699"/>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63" name="Shape 63"/>
          <p:cNvSpPr/>
          <p:nvPr/>
        </p:nvSpPr>
        <p:spPr>
          <a:xfrm>
            <a:off x="0" y="500625"/>
            <a:ext cx="4572000" cy="10586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0" y="1553405"/>
            <a:ext cx="247200" cy="15327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65" name="Shape 65"/>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cxnSp>
        <p:nvCxnSpPr>
          <p:cNvPr id="67" name="Shape 67"/>
          <p:cNvCxnSpPr/>
          <p:nvPr/>
        </p:nvCxnSpPr>
        <p:spPr>
          <a:xfrm>
            <a:off x="1037450" y="809725"/>
            <a:ext cx="0" cy="470700"/>
          </a:xfrm>
          <a:prstGeom prst="straightConnector1">
            <a:avLst/>
          </a:prstGeom>
          <a:noFill/>
          <a:ln w="9525" cap="flat" cmpd="sng">
            <a:solidFill>
              <a:srgbClr val="18637B"/>
            </a:solidFill>
            <a:prstDash val="solid"/>
            <a:round/>
            <a:headEnd type="none" w="lg" len="lg"/>
            <a:tailEnd type="none" w="lg" len="lg"/>
          </a:ln>
        </p:spPr>
      </p:cxnSp>
      <p:sp>
        <p:nvSpPr>
          <p:cNvPr id="68" name="Shape 68"/>
          <p:cNvSpPr txBox="1">
            <a:spLocks noGrp="1"/>
          </p:cNvSpPr>
          <p:nvPr>
            <p:ph type="title"/>
          </p:nvPr>
        </p:nvSpPr>
        <p:spPr>
          <a:xfrm>
            <a:off x="1146025" y="530725"/>
            <a:ext cx="3208799" cy="10287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style B">
    <p:spTree>
      <p:nvGrpSpPr>
        <p:cNvPr id="1" name="Shape 88"/>
        <p:cNvGrpSpPr/>
        <p:nvPr/>
      </p:nvGrpSpPr>
      <p:grpSpPr>
        <a:xfrm>
          <a:off x="0" y="0"/>
          <a:ext cx="0" cy="0"/>
          <a:chOff x="0" y="0"/>
          <a:chExt cx="0" cy="0"/>
        </a:xfrm>
      </p:grpSpPr>
      <p:sp>
        <p:nvSpPr>
          <p:cNvPr id="89" name="Shape 89"/>
          <p:cNvSpPr/>
          <p:nvPr/>
        </p:nvSpPr>
        <p:spPr>
          <a:xfrm>
            <a:off x="0" y="4294550"/>
            <a:ext cx="9144000" cy="241199"/>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90" name="Shape 90"/>
          <p:cNvSpPr/>
          <p:nvPr/>
        </p:nvSpPr>
        <p:spPr>
          <a:xfrm>
            <a:off x="0" y="0"/>
            <a:ext cx="91440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91" name="Shape 91"/>
          <p:cNvSpPr/>
          <p:nvPr/>
        </p:nvSpPr>
        <p:spPr>
          <a:xfrm>
            <a:off x="0" y="500625"/>
            <a:ext cx="9144000" cy="38241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92" name="Shape 92"/>
          <p:cNvSpPr/>
          <p:nvPr/>
        </p:nvSpPr>
        <p:spPr>
          <a:xfrm>
            <a:off x="0" y="4493604"/>
            <a:ext cx="9144000" cy="118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93" name="Shape 93"/>
          <p:cNvSpPr/>
          <p:nvPr/>
        </p:nvSpPr>
        <p:spPr>
          <a:xfrm>
            <a:off x="0" y="4584075"/>
            <a:ext cx="9144000" cy="5594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46025" y="530725"/>
            <a:ext cx="3208799" cy="10287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146025" y="1767275"/>
            <a:ext cx="7540800" cy="3158699"/>
          </a:xfrm>
          <a:prstGeom prst="rect">
            <a:avLst/>
          </a:prstGeom>
          <a:noFill/>
          <a:ln>
            <a:noFill/>
          </a:ln>
        </p:spPr>
        <p:txBody>
          <a:bodyPr lIns="91425" tIns="91425" rIns="91425" bIns="91425" anchor="t" anchorCtr="0"/>
          <a:lstStyle>
            <a:lvl1pPr lvl="0">
              <a:spcBef>
                <a:spcPts val="600"/>
              </a:spcBef>
              <a:buClr>
                <a:srgbClr val="114454"/>
              </a:buClr>
              <a:buSzPct val="100000"/>
              <a:buFont typeface="Nixie One"/>
              <a:buChar char="▪"/>
              <a:defRPr sz="3000">
                <a:solidFill>
                  <a:srgbClr val="114454"/>
                </a:solidFill>
                <a:latin typeface="Nixie One"/>
                <a:ea typeface="Nixie One"/>
                <a:cs typeface="Nixie One"/>
                <a:sym typeface="Nixie One"/>
              </a:defRPr>
            </a:lvl1pPr>
            <a:lvl2pPr lvl="1">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2pPr>
            <a:lvl3pPr lvl="2">
              <a:spcBef>
                <a:spcPts val="480"/>
              </a:spcBef>
              <a:buClr>
                <a:srgbClr val="114454"/>
              </a:buClr>
              <a:buSzPct val="100000"/>
              <a:buFont typeface="Nixie One"/>
              <a:defRPr sz="2400">
                <a:solidFill>
                  <a:srgbClr val="114454"/>
                </a:solidFill>
                <a:latin typeface="Nixie One"/>
                <a:ea typeface="Nixie One"/>
                <a:cs typeface="Nixie One"/>
                <a:sym typeface="Nixie One"/>
              </a:defRPr>
            </a:lvl3pPr>
            <a:lvl4pPr lvl="3">
              <a:spcBef>
                <a:spcPts val="360"/>
              </a:spcBef>
              <a:buClr>
                <a:srgbClr val="114454"/>
              </a:buClr>
              <a:buSzPct val="100000"/>
              <a:buFont typeface="Nixie One"/>
              <a:defRPr sz="1800">
                <a:solidFill>
                  <a:srgbClr val="114454"/>
                </a:solidFill>
                <a:latin typeface="Nixie One"/>
                <a:ea typeface="Nixie One"/>
                <a:cs typeface="Nixie One"/>
                <a:sym typeface="Nixie One"/>
              </a:defRPr>
            </a:lvl4pPr>
            <a:lvl5pPr lvl="4">
              <a:spcBef>
                <a:spcPts val="360"/>
              </a:spcBef>
              <a:buClr>
                <a:srgbClr val="114454"/>
              </a:buClr>
              <a:buSzPct val="100000"/>
              <a:buFont typeface="Nixie One"/>
              <a:defRPr sz="1800">
                <a:solidFill>
                  <a:srgbClr val="114454"/>
                </a:solidFill>
                <a:latin typeface="Nixie One"/>
                <a:ea typeface="Nixie One"/>
                <a:cs typeface="Nixie One"/>
                <a:sym typeface="Nixie One"/>
              </a:defRPr>
            </a:lvl5pPr>
            <a:lvl6pPr lvl="5">
              <a:spcBef>
                <a:spcPts val="360"/>
              </a:spcBef>
              <a:buClr>
                <a:srgbClr val="114454"/>
              </a:buClr>
              <a:buSzPct val="100000"/>
              <a:buFont typeface="Nixie One"/>
              <a:defRPr sz="1800">
                <a:solidFill>
                  <a:srgbClr val="114454"/>
                </a:solidFill>
                <a:latin typeface="Nixie One"/>
                <a:ea typeface="Nixie One"/>
                <a:cs typeface="Nixie One"/>
                <a:sym typeface="Nixie One"/>
              </a:defRPr>
            </a:lvl6pPr>
            <a:lvl7pPr lvl="6">
              <a:spcBef>
                <a:spcPts val="360"/>
              </a:spcBef>
              <a:buClr>
                <a:srgbClr val="114454"/>
              </a:buClr>
              <a:buSzPct val="100000"/>
              <a:buFont typeface="Nixie One"/>
              <a:defRPr sz="1800">
                <a:solidFill>
                  <a:srgbClr val="114454"/>
                </a:solidFill>
                <a:latin typeface="Nixie One"/>
                <a:ea typeface="Nixie One"/>
                <a:cs typeface="Nixie One"/>
                <a:sym typeface="Nixie One"/>
              </a:defRPr>
            </a:lvl7pPr>
            <a:lvl8pPr lvl="7">
              <a:spcBef>
                <a:spcPts val="360"/>
              </a:spcBef>
              <a:buClr>
                <a:srgbClr val="114454"/>
              </a:buClr>
              <a:buSzPct val="100000"/>
              <a:buFont typeface="Nixie One"/>
              <a:defRPr sz="1800">
                <a:solidFill>
                  <a:srgbClr val="114454"/>
                </a:solidFill>
                <a:latin typeface="Nixie One"/>
                <a:ea typeface="Nixie One"/>
                <a:cs typeface="Nixie One"/>
                <a:sym typeface="Nixie One"/>
              </a:defRPr>
            </a:lvl8pPr>
            <a:lvl9pPr lvl="8">
              <a:spcBef>
                <a:spcPts val="360"/>
              </a:spcBef>
              <a:buClr>
                <a:srgbClr val="114454"/>
              </a:buClr>
              <a:buSzPct val="100000"/>
              <a:buFont typeface="Nixie One"/>
              <a:defRPr sz="1800">
                <a:solidFill>
                  <a:srgbClr val="114454"/>
                </a:solidFill>
                <a:latin typeface="Nixie One"/>
                <a:ea typeface="Nixie One"/>
                <a:cs typeface="Nixie One"/>
                <a:sym typeface="Nixie One"/>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8"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2C7C21A-E3BF-491A-9D8F-5A56D2B453C7}"/>
              </a:ext>
            </a:extLst>
          </p:cNvPr>
          <p:cNvSpPr/>
          <p:nvPr/>
        </p:nvSpPr>
        <p:spPr>
          <a:xfrm>
            <a:off x="223520" y="1"/>
            <a:ext cx="8920480" cy="1767274"/>
          </a:xfrm>
          <a:prstGeom prst="rect">
            <a:avLst/>
          </a:prstGeom>
          <a:solidFill>
            <a:srgbClr val="13314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 lastClr="FFFFFF"/>
                </a:solidFill>
                <a:effectLst/>
                <a:uLnTx/>
                <a:uFillTx/>
                <a:latin typeface="Georgia" panose="02040502050405020303" pitchFamily="18" charset="0"/>
                <a:ea typeface="PMingLiU" panose="02020500000000000000" pitchFamily="18" charset="-120"/>
                <a:cs typeface="Times New Roman" panose="02020603050405020304" pitchFamily="18" charset="0"/>
              </a:rPr>
              <a:t> </a:t>
            </a:r>
          </a:p>
        </p:txBody>
      </p:sp>
      <p:sp>
        <p:nvSpPr>
          <p:cNvPr id="8" name="Text Box 2">
            <a:extLst>
              <a:ext uri="{FF2B5EF4-FFF2-40B4-BE49-F238E27FC236}">
                <a16:creationId xmlns:a16="http://schemas.microsoft.com/office/drawing/2014/main" id="{4707C556-0D42-4D7E-BEA8-5BC5203F1804}"/>
              </a:ext>
            </a:extLst>
          </p:cNvPr>
          <p:cNvSpPr txBox="1">
            <a:spLocks noChangeArrowheads="1"/>
          </p:cNvSpPr>
          <p:nvPr/>
        </p:nvSpPr>
        <p:spPr bwMode="auto">
          <a:xfrm>
            <a:off x="396557" y="288801"/>
            <a:ext cx="6136323" cy="10953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5000"/>
              </a:lnSpc>
              <a:spcBef>
                <a:spcPts val="0"/>
              </a:spcBef>
              <a:spcAft>
                <a:spcPts val="1000"/>
              </a:spcAft>
            </a:pPr>
            <a:r>
              <a:rPr lang="en-US" sz="1600" b="1" dirty="0">
                <a:solidFill>
                  <a:srgbClr val="FFFFFF"/>
                </a:solidFill>
                <a:effectLst/>
                <a:latin typeface="Georgia" panose="02040502050405020303" pitchFamily="18" charset="0"/>
                <a:ea typeface="PMingLiU" panose="02020500000000000000" pitchFamily="18" charset="-120"/>
                <a:cs typeface="Times New Roman" panose="02020603050405020304" pitchFamily="18" charset="0"/>
              </a:rPr>
              <a:t>QUARTERLY PROGRESS MEETING – [MONTH] [YEAR]</a:t>
            </a:r>
            <a:br>
              <a:rPr lang="en-US" sz="1600" b="1" dirty="0">
                <a:solidFill>
                  <a:srgbClr val="FFFFFF"/>
                </a:solidFill>
                <a:effectLst/>
                <a:latin typeface="Georgia" panose="02040502050405020303" pitchFamily="18" charset="0"/>
                <a:ea typeface="PMingLiU" panose="02020500000000000000" pitchFamily="18" charset="-120"/>
                <a:cs typeface="Times New Roman" panose="02020603050405020304" pitchFamily="18" charset="0"/>
              </a:rPr>
            </a:br>
            <a:r>
              <a:rPr lang="en-US" sz="1600" b="1" i="1" dirty="0">
                <a:solidFill>
                  <a:srgbClr val="FFFFFF"/>
                </a:solidFill>
                <a:effectLst/>
                <a:latin typeface="Georgia" panose="02040502050405020303" pitchFamily="18" charset="0"/>
                <a:ea typeface="PMingLiU" panose="02020500000000000000" pitchFamily="18" charset="-120"/>
                <a:cs typeface="Times New Roman" panose="02020603050405020304" pitchFamily="18" charset="0"/>
              </a:rPr>
              <a:t>Chesapeake Bay Program</a:t>
            </a:r>
            <a:endParaRPr lang="en-US" sz="1100" dirty="0">
              <a:effectLst/>
              <a:latin typeface="Georgia" panose="02040502050405020303" pitchFamily="18" charset="0"/>
              <a:ea typeface="PMingLiU" panose="02020500000000000000" pitchFamily="18" charset="-120"/>
              <a:cs typeface="Times New Roman" panose="02020603050405020304" pitchFamily="18" charset="0"/>
            </a:endParaRPr>
          </a:p>
        </p:txBody>
      </p:sp>
      <p:pic>
        <p:nvPicPr>
          <p:cNvPr id="10" name="Picture 9" descr="A close up of a sign&#10;&#10;Description generated with high confidence">
            <a:extLst>
              <a:ext uri="{FF2B5EF4-FFF2-40B4-BE49-F238E27FC236}">
                <a16:creationId xmlns:a16="http://schemas.microsoft.com/office/drawing/2014/main" id="{E72EFEBD-6BD3-4A4B-B20A-621AD3E03419}"/>
              </a:ext>
            </a:extLst>
          </p:cNvPr>
          <p:cNvPicPr/>
          <p:nvPr/>
        </p:nvPicPr>
        <p:blipFill rotWithShape="1">
          <a:blip r:embed="rId3">
            <a:extLst>
              <a:ext uri="{28A0092B-C50C-407E-A947-70E740481C1C}">
                <a14:useLocalDpi xmlns:a14="http://schemas.microsoft.com/office/drawing/2010/main" val="0"/>
              </a:ext>
            </a:extLst>
          </a:blip>
          <a:srcRect b="24723"/>
          <a:stretch/>
        </p:blipFill>
        <p:spPr bwMode="auto">
          <a:xfrm>
            <a:off x="7163118" y="217526"/>
            <a:ext cx="1584325" cy="1000125"/>
          </a:xfrm>
          <a:prstGeom prst="rect">
            <a:avLst/>
          </a:prstGeom>
          <a:ln>
            <a:noFill/>
          </a:ln>
          <a:extLst>
            <a:ext uri="{53640926-AAD7-44D8-BBD7-CCE9431645EC}">
              <a14:shadowObscured xmlns:a14="http://schemas.microsoft.com/office/drawing/2010/main"/>
            </a:ext>
          </a:extLst>
        </p:spPr>
      </p:pic>
      <p:sp>
        <p:nvSpPr>
          <p:cNvPr id="14" name="Shape 98">
            <a:extLst>
              <a:ext uri="{FF2B5EF4-FFF2-40B4-BE49-F238E27FC236}">
                <a16:creationId xmlns:a16="http://schemas.microsoft.com/office/drawing/2014/main" id="{8C763562-8299-4C94-AC36-E1F98BC18F9F}"/>
              </a:ext>
            </a:extLst>
          </p:cNvPr>
          <p:cNvSpPr txBox="1">
            <a:spLocks noGrp="1"/>
          </p:cNvSpPr>
          <p:nvPr>
            <p:ph type="body" idx="1"/>
          </p:nvPr>
        </p:nvSpPr>
        <p:spPr>
          <a:xfrm>
            <a:off x="1206818" y="1984800"/>
            <a:ext cx="7540625" cy="1000126"/>
          </a:xfrm>
          <a:prstGeom prst="rect">
            <a:avLst/>
          </a:prstGeom>
        </p:spPr>
        <p:txBody>
          <a:bodyPr lIns="91425" tIns="91425" rIns="91425" bIns="91425" anchor="b" anchorCtr="0">
            <a:noAutofit/>
          </a:bodyPr>
          <a:lstStyle/>
          <a:p>
            <a:pPr lvl="0">
              <a:spcBef>
                <a:spcPts val="0"/>
              </a:spcBef>
              <a:buNone/>
            </a:pPr>
            <a:r>
              <a:rPr lang="en" sz="4800" dirty="0">
                <a:latin typeface="Georgia" panose="02040502050405020303" pitchFamily="18" charset="0"/>
                <a:ea typeface="Rockwell" charset="0"/>
                <a:cs typeface="Rockwell" charset="0"/>
              </a:rPr>
              <a:t>Name of </a:t>
            </a:r>
            <a:r>
              <a:rPr lang="en-US" sz="4800" dirty="0">
                <a:latin typeface="Georgia" panose="02040502050405020303" pitchFamily="18" charset="0"/>
                <a:ea typeface="Rockwell" charset="0"/>
                <a:cs typeface="Rockwell" charset="0"/>
              </a:rPr>
              <a:t>Y</a:t>
            </a:r>
            <a:r>
              <a:rPr lang="en" sz="4800" dirty="0">
                <a:latin typeface="Georgia" panose="02040502050405020303" pitchFamily="18" charset="0"/>
                <a:ea typeface="Rockwell" charset="0"/>
                <a:cs typeface="Rockwell" charset="0"/>
              </a:rPr>
              <a:t>our Outcome</a:t>
            </a:r>
          </a:p>
        </p:txBody>
      </p:sp>
      <p:sp>
        <p:nvSpPr>
          <p:cNvPr id="15" name="Rectangle 14">
            <a:extLst>
              <a:ext uri="{FF2B5EF4-FFF2-40B4-BE49-F238E27FC236}">
                <a16:creationId xmlns:a16="http://schemas.microsoft.com/office/drawing/2014/main" id="{7A485F0B-EAAE-4911-8894-1CD055AD1E28}"/>
              </a:ext>
            </a:extLst>
          </p:cNvPr>
          <p:cNvSpPr/>
          <p:nvPr/>
        </p:nvSpPr>
        <p:spPr>
          <a:xfrm>
            <a:off x="5507355" y="3931911"/>
            <a:ext cx="3474720" cy="923330"/>
          </a:xfrm>
          <a:prstGeom prst="rect">
            <a:avLst/>
          </a:prstGeom>
        </p:spPr>
        <p:txBody>
          <a:bodyPr wrap="square">
            <a:spAutoFit/>
          </a:bodyPr>
          <a:lstStyle/>
          <a:p>
            <a:r>
              <a:rPr lang="en-US" sz="1800" i="1" dirty="0">
                <a:solidFill>
                  <a:srgbClr val="114454"/>
                </a:solidFill>
                <a:latin typeface="Georgia" panose="02040502050405020303" pitchFamily="18" charset="0"/>
                <a:ea typeface="Rockwell" charset="0"/>
                <a:cs typeface="Rockwell" charset="0"/>
              </a:rPr>
              <a:t>Presenter’s Name, </a:t>
            </a:r>
          </a:p>
          <a:p>
            <a:r>
              <a:rPr lang="en-US" sz="1800" i="1" dirty="0">
                <a:solidFill>
                  <a:srgbClr val="114454"/>
                </a:solidFill>
                <a:latin typeface="Georgia" panose="02040502050405020303" pitchFamily="18" charset="0"/>
                <a:ea typeface="Rockwell" charset="0"/>
                <a:cs typeface="Rockwell" charset="0"/>
              </a:rPr>
              <a:t>Organization and </a:t>
            </a:r>
          </a:p>
          <a:p>
            <a:r>
              <a:rPr lang="en-US" sz="1800" i="1" dirty="0">
                <a:solidFill>
                  <a:srgbClr val="114454"/>
                </a:solidFill>
                <a:latin typeface="Georgia" panose="02040502050405020303" pitchFamily="18" charset="0"/>
                <a:ea typeface="Rockwell" charset="0"/>
                <a:cs typeface="Rockwell" charset="0"/>
              </a:rPr>
              <a:t>Role in Relation to the Outcome</a:t>
            </a:r>
            <a:endParaRPr lang="en-US" dirty="0">
              <a:solidFill>
                <a:srgbClr val="114454"/>
              </a:solidFill>
              <a:latin typeface="Georgia" panose="02040502050405020303" pitchFamily="18" charset="0"/>
            </a:endParaRPr>
          </a:p>
        </p:txBody>
      </p:sp>
    </p:spTree>
    <p:extLst>
      <p:ext uri="{BB962C8B-B14F-4D97-AF65-F5344CB8AC3E}">
        <p14:creationId xmlns:p14="http://schemas.microsoft.com/office/powerpoint/2010/main" val="3442817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15360" y="1609344"/>
            <a:ext cx="5527040" cy="1480198"/>
          </a:xfrm>
          <a:prstGeom prst="rect">
            <a:avLst/>
          </a:prstGeom>
        </p:spPr>
        <p:txBody>
          <a:bodyPr lIns="91425" tIns="91425" rIns="91425" bIns="91425" anchor="b" anchorCtr="0">
            <a:noAutofit/>
          </a:bodyPr>
          <a:lstStyle/>
          <a:p>
            <a:pPr lvl="0"/>
            <a:r>
              <a:rPr lang="en-US" dirty="0">
                <a:latin typeface="Georgia" panose="02040502050405020303" pitchFamily="18" charset="0"/>
                <a:ea typeface="Rockwell" charset="0"/>
                <a:cs typeface="Rockwell" charset="0"/>
              </a:rPr>
              <a:t>Help</a:t>
            </a:r>
            <a:br>
              <a:rPr lang="en-US" dirty="0">
                <a:latin typeface="Georgia" panose="02040502050405020303" pitchFamily="18" charset="0"/>
                <a:ea typeface="Rockwell" charset="0"/>
                <a:cs typeface="Rockwell" charset="0"/>
              </a:rPr>
            </a:br>
            <a:r>
              <a:rPr lang="en-US" sz="2200" i="1" dirty="0">
                <a:latin typeface="Georgia" panose="02040502050405020303" pitchFamily="18" charset="0"/>
                <a:ea typeface="Rockwell" charset="0"/>
                <a:cs typeface="Rockwell" charset="0"/>
              </a:rPr>
              <a:t>How can the Management Board lead the Program to adapt?</a:t>
            </a:r>
            <a:endParaRPr lang="en" sz="2200" dirty="0">
              <a:latin typeface="Georgia" panose="02040502050405020303" pitchFamily="18" charset="0"/>
              <a:ea typeface="Rockwell" charset="0"/>
              <a:cs typeface="Rockwell" charset="0"/>
            </a:endParaRPr>
          </a:p>
        </p:txBody>
      </p:sp>
      <p:sp>
        <p:nvSpPr>
          <p:cNvPr id="136" name="Shape 136"/>
          <p:cNvSpPr txBox="1"/>
          <p:nvPr/>
        </p:nvSpPr>
        <p:spPr>
          <a:xfrm>
            <a:off x="0" y="503350"/>
            <a:ext cx="3471299" cy="3818699"/>
          </a:xfrm>
          <a:prstGeom prst="rect">
            <a:avLst/>
          </a:prstGeom>
          <a:noFill/>
          <a:ln>
            <a:noFill/>
          </a:ln>
        </p:spPr>
        <p:txBody>
          <a:bodyPr lIns="91425" tIns="91425" rIns="91425" bIns="91425" anchor="ctr" anchorCtr="0">
            <a:noAutofit/>
          </a:bodyPr>
          <a:lstStyle/>
          <a:p>
            <a:pPr lvl="0" algn="ctr">
              <a:spcBef>
                <a:spcPts val="0"/>
              </a:spcBef>
              <a:buNone/>
            </a:pPr>
            <a:r>
              <a:rPr lang="en-US" sz="20000" dirty="0">
                <a:solidFill>
                  <a:srgbClr val="18637B"/>
                </a:solidFill>
                <a:latin typeface="Rockwell" charset="0"/>
                <a:ea typeface="Rockwell" charset="0"/>
                <a:cs typeface="Rockwell" charset="0"/>
                <a:sym typeface="Roboto Slab"/>
              </a:rPr>
              <a:t>H</a:t>
            </a:r>
            <a:endParaRPr lang="en" sz="20000" dirty="0">
              <a:solidFill>
                <a:srgbClr val="18637B"/>
              </a:solidFill>
              <a:latin typeface="Rockwell" charset="0"/>
              <a:ea typeface="Rockwell" charset="0"/>
              <a:cs typeface="Rockwell" charset="0"/>
              <a:sym typeface="Roboto Slab"/>
            </a:endParaRPr>
          </a:p>
        </p:txBody>
      </p:sp>
    </p:spTree>
    <p:extLst>
      <p:ext uri="{BB962C8B-B14F-4D97-AF65-F5344CB8AC3E}">
        <p14:creationId xmlns:p14="http://schemas.microsoft.com/office/powerpoint/2010/main" val="2002317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7" name="Shape 177"/>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dirty="0">
                <a:latin typeface="Georgia" panose="02040502050405020303" pitchFamily="18" charset="0"/>
                <a:ea typeface="Rockwell" charset="0"/>
                <a:cs typeface="Rockwell" charset="0"/>
              </a:rPr>
              <a:t>Help Needed</a:t>
            </a:r>
            <a:endParaRPr lang="en" dirty="0">
              <a:latin typeface="Georgia" panose="02040502050405020303" pitchFamily="18" charset="0"/>
              <a:ea typeface="Rockwell" charset="0"/>
              <a:cs typeface="Rockwell" charset="0"/>
            </a:endParaRPr>
          </a:p>
        </p:txBody>
      </p:sp>
      <p:sp>
        <p:nvSpPr>
          <p:cNvPr id="178" name="Shape 178"/>
          <p:cNvSpPr txBox="1">
            <a:spLocks noGrp="1"/>
          </p:cNvSpPr>
          <p:nvPr>
            <p:ph type="body" idx="1"/>
          </p:nvPr>
        </p:nvSpPr>
        <p:spPr>
          <a:xfrm>
            <a:off x="1146025" y="1678262"/>
            <a:ext cx="7540800" cy="3158699"/>
          </a:xfrm>
          <a:prstGeom prst="rect">
            <a:avLst/>
          </a:prstGeom>
        </p:spPr>
        <p:txBody>
          <a:bodyPr lIns="91425" tIns="91425" rIns="91425" bIns="91425" anchor="t" anchorCtr="0">
            <a:noAutofit/>
          </a:bodyPr>
          <a:lstStyle/>
          <a:p>
            <a:pPr>
              <a:buNone/>
            </a:pPr>
            <a:endParaRPr lang="en" sz="1600" dirty="0">
              <a:latin typeface="Rockwell" charset="0"/>
              <a:ea typeface="Rockwell" charset="0"/>
              <a:cs typeface="Rockwell" charset="0"/>
            </a:endParaRPr>
          </a:p>
          <a:p>
            <a:pPr lvl="0">
              <a:spcBef>
                <a:spcPts val="0"/>
              </a:spcBef>
              <a:buNone/>
            </a:pPr>
            <a:endParaRPr lang="en-US" sz="1600" dirty="0">
              <a:latin typeface="Rockwell" charset="0"/>
              <a:ea typeface="Rockwell" charset="0"/>
              <a:cs typeface="Rockwell" charset="0"/>
            </a:endParaRPr>
          </a:p>
        </p:txBody>
      </p:sp>
      <p:grpSp>
        <p:nvGrpSpPr>
          <p:cNvPr id="21" name="Shape 511"/>
          <p:cNvGrpSpPr/>
          <p:nvPr/>
        </p:nvGrpSpPr>
        <p:grpSpPr>
          <a:xfrm>
            <a:off x="491557" y="864656"/>
            <a:ext cx="254773" cy="360837"/>
            <a:chOff x="3979850" y="1598950"/>
            <a:chExt cx="356825" cy="505375"/>
          </a:xfrm>
        </p:grpSpPr>
        <p:sp>
          <p:nvSpPr>
            <p:cNvPr id="22" name="Shape 512"/>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 name="Shape 513"/>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7" name="Text Placeholder 2">
            <a:extLst>
              <a:ext uri="{FF2B5EF4-FFF2-40B4-BE49-F238E27FC236}">
                <a16:creationId xmlns:a16="http://schemas.microsoft.com/office/drawing/2014/main" id="{5B2DCC37-1481-4D6C-B4A6-F3148A86A59B}"/>
              </a:ext>
            </a:extLst>
          </p:cNvPr>
          <p:cNvSpPr txBox="1">
            <a:spLocks/>
          </p:cNvSpPr>
          <p:nvPr/>
        </p:nvSpPr>
        <p:spPr>
          <a:xfrm>
            <a:off x="1146175" y="1638300"/>
            <a:ext cx="7540625" cy="3157538"/>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4454"/>
              </a:buClr>
              <a:buSzPct val="100000"/>
              <a:buFont typeface="Nixie One"/>
              <a:buChar char="▪"/>
              <a:defRPr sz="2800" b="0" i="0" u="none" strike="noStrike" cap="none">
                <a:solidFill>
                  <a:srgbClr val="114454"/>
                </a:solidFill>
                <a:latin typeface="Nixie One"/>
                <a:ea typeface="Nixie One"/>
                <a:cs typeface="Nixie One"/>
                <a:sym typeface="Nixie One"/>
              </a:defRPr>
            </a:lvl1pPr>
            <a:lvl2pPr marR="0" lvl="1" algn="l" rtl="0">
              <a:lnSpc>
                <a:spcPct val="100000"/>
              </a:lnSpc>
              <a:spcBef>
                <a:spcPts val="0"/>
              </a:spcBef>
              <a:spcAft>
                <a:spcPts val="0"/>
              </a:spcAft>
              <a:buClr>
                <a:srgbClr val="114454"/>
              </a:buClr>
              <a:buSzPct val="100000"/>
              <a:buFont typeface="Nixie One"/>
              <a:buChar char="▫"/>
              <a:defRPr sz="2800" b="0" i="0" u="none" strike="noStrike" cap="none">
                <a:solidFill>
                  <a:srgbClr val="114454"/>
                </a:solidFill>
                <a:latin typeface="Nixie One"/>
                <a:ea typeface="Nixie One"/>
                <a:cs typeface="Nixie One"/>
                <a:sym typeface="Nixie One"/>
              </a:defRPr>
            </a:lvl2pPr>
            <a:lvl3pPr marR="0" lvl="2"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3pPr>
            <a:lvl4pPr marR="0" lvl="3"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4pPr>
            <a:lvl5pPr marR="0" lvl="4"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5pPr>
            <a:lvl6pPr marR="0" lvl="5"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6pPr>
            <a:lvl7pPr marR="0" lvl="6"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7pPr>
            <a:lvl8pPr marR="0" lvl="7"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8pPr>
            <a:lvl9pPr marR="0" lvl="8" algn="l" rtl="0">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9pPr>
          </a:lstStyle>
          <a:p>
            <a:r>
              <a:rPr lang="en-US" dirty="0">
                <a:latin typeface="Georgia" panose="02040502050405020303" pitchFamily="18" charset="0"/>
              </a:rPr>
              <a:t>Summarize your answer to the second part of Narrative Analysis question #4 and the impact of not meeting the identified need.</a:t>
            </a:r>
          </a:p>
          <a:p>
            <a:r>
              <a:rPr lang="en-US" dirty="0">
                <a:latin typeface="Georgia" panose="02040502050405020303" pitchFamily="18" charset="0"/>
              </a:rPr>
              <a:t>Are any gaps being unfulfilled? If so, why, and what is needed to fill that gap?</a:t>
            </a:r>
          </a:p>
        </p:txBody>
      </p:sp>
    </p:spTree>
    <p:extLst>
      <p:ext uri="{BB962C8B-B14F-4D97-AF65-F5344CB8AC3E}">
        <p14:creationId xmlns:p14="http://schemas.microsoft.com/office/powerpoint/2010/main" val="397566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2C7C21A-E3BF-491A-9D8F-5A56D2B453C7}"/>
              </a:ext>
            </a:extLst>
          </p:cNvPr>
          <p:cNvSpPr/>
          <p:nvPr/>
        </p:nvSpPr>
        <p:spPr>
          <a:xfrm>
            <a:off x="223520" y="1"/>
            <a:ext cx="8920480" cy="1767274"/>
          </a:xfrm>
          <a:prstGeom prst="rect">
            <a:avLst/>
          </a:prstGeom>
          <a:solidFill>
            <a:srgbClr val="13314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 lastClr="FFFFFF"/>
                </a:solidFill>
                <a:effectLst/>
                <a:uLnTx/>
                <a:uFillTx/>
                <a:latin typeface="Georgia" panose="02040502050405020303" pitchFamily="18" charset="0"/>
                <a:ea typeface="PMingLiU" panose="02020500000000000000" pitchFamily="18" charset="-120"/>
                <a:cs typeface="Times New Roman" panose="02020603050405020304" pitchFamily="18" charset="0"/>
              </a:rPr>
              <a:t> </a:t>
            </a:r>
          </a:p>
        </p:txBody>
      </p:sp>
      <p:sp>
        <p:nvSpPr>
          <p:cNvPr id="8" name="Text Box 2">
            <a:extLst>
              <a:ext uri="{FF2B5EF4-FFF2-40B4-BE49-F238E27FC236}">
                <a16:creationId xmlns:a16="http://schemas.microsoft.com/office/drawing/2014/main" id="{4707C556-0D42-4D7E-BEA8-5BC5203F1804}"/>
              </a:ext>
            </a:extLst>
          </p:cNvPr>
          <p:cNvSpPr txBox="1">
            <a:spLocks noChangeArrowheads="1"/>
          </p:cNvSpPr>
          <p:nvPr/>
        </p:nvSpPr>
        <p:spPr bwMode="auto">
          <a:xfrm>
            <a:off x="396557" y="288801"/>
            <a:ext cx="6136323" cy="109537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5000"/>
              </a:lnSpc>
              <a:spcBef>
                <a:spcPts val="0"/>
              </a:spcBef>
              <a:spcAft>
                <a:spcPts val="1000"/>
              </a:spcAft>
            </a:pPr>
            <a:r>
              <a:rPr lang="en-US" sz="1600" b="1" dirty="0">
                <a:solidFill>
                  <a:srgbClr val="FFFFFF"/>
                </a:solidFill>
                <a:effectLst/>
                <a:latin typeface="Georgia" panose="02040502050405020303" pitchFamily="18" charset="0"/>
                <a:ea typeface="PMingLiU" panose="02020500000000000000" pitchFamily="18" charset="-120"/>
                <a:cs typeface="Times New Roman" panose="02020603050405020304" pitchFamily="18" charset="0"/>
              </a:rPr>
              <a:t>QUARTERLY PROGRESS MEETING </a:t>
            </a:r>
            <a:br>
              <a:rPr lang="en-US" sz="1600" b="1" dirty="0">
                <a:solidFill>
                  <a:srgbClr val="FFFFFF"/>
                </a:solidFill>
                <a:effectLst/>
                <a:latin typeface="Georgia" panose="02040502050405020303" pitchFamily="18" charset="0"/>
                <a:ea typeface="PMingLiU" panose="02020500000000000000" pitchFamily="18" charset="-120"/>
                <a:cs typeface="Times New Roman" panose="02020603050405020304" pitchFamily="18" charset="0"/>
              </a:rPr>
            </a:br>
            <a:r>
              <a:rPr lang="en-US" sz="1600" b="1" i="1" dirty="0">
                <a:solidFill>
                  <a:srgbClr val="FFFFFF"/>
                </a:solidFill>
                <a:effectLst/>
                <a:latin typeface="Georgia" panose="02040502050405020303" pitchFamily="18" charset="0"/>
                <a:ea typeface="PMingLiU" panose="02020500000000000000" pitchFamily="18" charset="-120"/>
                <a:cs typeface="Times New Roman" panose="02020603050405020304" pitchFamily="18" charset="0"/>
              </a:rPr>
              <a:t>Chesapeake Bay Program</a:t>
            </a:r>
            <a:endParaRPr lang="en-US" sz="1100" dirty="0">
              <a:effectLst/>
              <a:latin typeface="Georgia" panose="02040502050405020303" pitchFamily="18" charset="0"/>
              <a:ea typeface="PMingLiU" panose="02020500000000000000" pitchFamily="18" charset="-120"/>
              <a:cs typeface="Times New Roman" panose="02020603050405020304" pitchFamily="18" charset="0"/>
            </a:endParaRPr>
          </a:p>
        </p:txBody>
      </p:sp>
      <p:pic>
        <p:nvPicPr>
          <p:cNvPr id="10" name="Picture 9" descr="A close up of a sign&#10;&#10;Description generated with high confidence">
            <a:extLst>
              <a:ext uri="{FF2B5EF4-FFF2-40B4-BE49-F238E27FC236}">
                <a16:creationId xmlns:a16="http://schemas.microsoft.com/office/drawing/2014/main" id="{E72EFEBD-6BD3-4A4B-B20A-621AD3E03419}"/>
              </a:ext>
            </a:extLst>
          </p:cNvPr>
          <p:cNvPicPr/>
          <p:nvPr/>
        </p:nvPicPr>
        <p:blipFill rotWithShape="1">
          <a:blip r:embed="rId3">
            <a:extLst>
              <a:ext uri="{28A0092B-C50C-407E-A947-70E740481C1C}">
                <a14:useLocalDpi xmlns:a14="http://schemas.microsoft.com/office/drawing/2010/main" val="0"/>
              </a:ext>
            </a:extLst>
          </a:blip>
          <a:srcRect b="24723"/>
          <a:stretch/>
        </p:blipFill>
        <p:spPr bwMode="auto">
          <a:xfrm>
            <a:off x="7163118" y="217526"/>
            <a:ext cx="1584325" cy="1000125"/>
          </a:xfrm>
          <a:prstGeom prst="rect">
            <a:avLst/>
          </a:prstGeom>
          <a:ln>
            <a:noFill/>
          </a:ln>
          <a:extLst>
            <a:ext uri="{53640926-AAD7-44D8-BBD7-CCE9431645EC}">
              <a14:shadowObscured xmlns:a14="http://schemas.microsoft.com/office/drawing/2010/main"/>
            </a:ext>
          </a:extLst>
        </p:spPr>
      </p:pic>
      <p:sp>
        <p:nvSpPr>
          <p:cNvPr id="14" name="Shape 98">
            <a:extLst>
              <a:ext uri="{FF2B5EF4-FFF2-40B4-BE49-F238E27FC236}">
                <a16:creationId xmlns:a16="http://schemas.microsoft.com/office/drawing/2014/main" id="{8C763562-8299-4C94-AC36-E1F98BC18F9F}"/>
              </a:ext>
            </a:extLst>
          </p:cNvPr>
          <p:cNvSpPr txBox="1">
            <a:spLocks noGrp="1"/>
          </p:cNvSpPr>
          <p:nvPr>
            <p:ph type="body" idx="1"/>
          </p:nvPr>
        </p:nvSpPr>
        <p:spPr>
          <a:xfrm>
            <a:off x="515938" y="3722160"/>
            <a:ext cx="7540625" cy="1000126"/>
          </a:xfrm>
          <a:prstGeom prst="rect">
            <a:avLst/>
          </a:prstGeom>
        </p:spPr>
        <p:txBody>
          <a:bodyPr lIns="91425" tIns="91425" rIns="91425" bIns="91425" anchor="b" anchorCtr="0">
            <a:noAutofit/>
          </a:bodyPr>
          <a:lstStyle/>
          <a:p>
            <a:pPr lvl="0">
              <a:spcBef>
                <a:spcPts val="0"/>
              </a:spcBef>
              <a:buNone/>
            </a:pPr>
            <a:r>
              <a:rPr lang="en" sz="4800" dirty="0">
                <a:latin typeface="Georgia" panose="02040502050405020303" pitchFamily="18" charset="0"/>
                <a:ea typeface="Rockwell" charset="0"/>
                <a:cs typeface="Rockwell" charset="0"/>
              </a:rPr>
              <a:t>Discussion</a:t>
            </a:r>
          </a:p>
        </p:txBody>
      </p:sp>
      <p:sp>
        <p:nvSpPr>
          <p:cNvPr id="9" name="TextBox 8">
            <a:extLst>
              <a:ext uri="{FF2B5EF4-FFF2-40B4-BE49-F238E27FC236}">
                <a16:creationId xmlns:a16="http://schemas.microsoft.com/office/drawing/2014/main" id="{3544D1EE-031A-409F-9EED-75C144324587}"/>
              </a:ext>
            </a:extLst>
          </p:cNvPr>
          <p:cNvSpPr txBox="1"/>
          <p:nvPr/>
        </p:nvSpPr>
        <p:spPr>
          <a:xfrm>
            <a:off x="6223000" y="4787474"/>
            <a:ext cx="3022600" cy="276999"/>
          </a:xfrm>
          <a:prstGeom prst="rect">
            <a:avLst/>
          </a:prstGeom>
          <a:noFill/>
        </p:spPr>
        <p:txBody>
          <a:bodyPr wrap="square" rtlCol="0">
            <a:spAutoFit/>
          </a:bodyPr>
          <a:lstStyle/>
          <a:p>
            <a:r>
              <a:rPr lang="en-US" sz="1200" dirty="0">
                <a:solidFill>
                  <a:srgbClr val="114454"/>
                </a:solidFill>
                <a:latin typeface="Georgia" panose="02040502050405020303" pitchFamily="18" charset="0"/>
                <a:ea typeface="Rockwell" charset="0"/>
                <a:cs typeface="Rockwell" charset="0"/>
              </a:rPr>
              <a:t>Presentation template by </a:t>
            </a:r>
            <a:r>
              <a:rPr lang="en-US" sz="1200" dirty="0" err="1">
                <a:solidFill>
                  <a:srgbClr val="114454"/>
                </a:solidFill>
                <a:latin typeface="Georgia" panose="02040502050405020303" pitchFamily="18" charset="0"/>
                <a:ea typeface="Rockwell" charset="0"/>
                <a:cs typeface="Rockwell" charset="0"/>
              </a:rPr>
              <a:t>SlidesCarnival</a:t>
            </a:r>
            <a:r>
              <a:rPr lang="en-US" sz="1200" dirty="0">
                <a:solidFill>
                  <a:srgbClr val="FFFFFF"/>
                </a:solidFill>
                <a:latin typeface="Georgia" panose="02040502050405020303" pitchFamily="18" charset="0"/>
                <a:ea typeface="Rockwell" charset="0"/>
                <a:cs typeface="Rockwell" charset="0"/>
              </a:rPr>
              <a:t>.</a:t>
            </a:r>
            <a:endParaRPr lang="en-US" sz="1200" dirty="0">
              <a:latin typeface="Georgia" panose="02040502050405020303" pitchFamily="18" charset="0"/>
            </a:endParaRPr>
          </a:p>
        </p:txBody>
      </p:sp>
    </p:spTree>
    <p:extLst>
      <p:ext uri="{BB962C8B-B14F-4D97-AF65-F5344CB8AC3E}">
        <p14:creationId xmlns:p14="http://schemas.microsoft.com/office/powerpoint/2010/main" val="269389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3146318" y="1609717"/>
            <a:ext cx="5263745" cy="1886012"/>
          </a:xfrm>
          <a:prstGeom prst="rect">
            <a:avLst/>
          </a:prstGeom>
        </p:spPr>
        <p:txBody>
          <a:bodyPr lIns="91425" tIns="91425" rIns="91425" bIns="91425" anchor="ctr" anchorCtr="0">
            <a:noAutofit/>
          </a:bodyPr>
          <a:lstStyle/>
          <a:p>
            <a:pPr lvl="0" algn="l">
              <a:spcBef>
                <a:spcPts val="0"/>
              </a:spcBef>
              <a:buNone/>
            </a:pPr>
            <a:r>
              <a:rPr lang="en" sz="3600" dirty="0">
                <a:latin typeface="Georgia" panose="02040502050405020303" pitchFamily="18" charset="0"/>
                <a:ea typeface="Rockwell" charset="0"/>
                <a:cs typeface="Rockwell" charset="0"/>
              </a:rPr>
              <a:t>Goal: </a:t>
            </a:r>
            <a:r>
              <a:rPr lang="en" sz="2400" i="1" dirty="0">
                <a:latin typeface="Georgia" panose="02040502050405020303" pitchFamily="18" charset="0"/>
                <a:ea typeface="Rockwell" charset="0"/>
                <a:cs typeface="Rockwell" charset="0"/>
              </a:rPr>
              <a:t>(title </a:t>
            </a:r>
            <a:r>
              <a:rPr lang="en-US" sz="2400" i="1" dirty="0">
                <a:latin typeface="Georgia" panose="02040502050405020303" pitchFamily="18" charset="0"/>
                <a:ea typeface="Rockwell" charset="0"/>
                <a:cs typeface="Rockwell" charset="0"/>
              </a:rPr>
              <a:t>ONLY</a:t>
            </a:r>
            <a:r>
              <a:rPr lang="en" sz="2400" i="1" dirty="0">
                <a:latin typeface="Georgia" panose="02040502050405020303" pitchFamily="18" charset="0"/>
                <a:ea typeface="Rockwell" charset="0"/>
                <a:cs typeface="Rockwell" charset="0"/>
              </a:rPr>
              <a:t>)</a:t>
            </a:r>
          </a:p>
          <a:p>
            <a:pPr lvl="0" algn="l">
              <a:spcBef>
                <a:spcPts val="0"/>
              </a:spcBef>
              <a:buNone/>
            </a:pPr>
            <a:endParaRPr lang="en" i="1" dirty="0">
              <a:latin typeface="Georgia" panose="02040502050405020303" pitchFamily="18" charset="0"/>
              <a:ea typeface="Rockwell" charset="0"/>
              <a:cs typeface="Rockwell" charset="0"/>
            </a:endParaRPr>
          </a:p>
          <a:p>
            <a:pPr lvl="0" algn="l">
              <a:spcBef>
                <a:spcPts val="0"/>
              </a:spcBef>
              <a:buNone/>
            </a:pPr>
            <a:r>
              <a:rPr lang="en-US" sz="3600" dirty="0">
                <a:latin typeface="Georgia" panose="02040502050405020303" pitchFamily="18" charset="0"/>
                <a:ea typeface="Rockwell" charset="0"/>
                <a:cs typeface="Rockwell" charset="0"/>
              </a:rPr>
              <a:t>Outcome</a:t>
            </a:r>
            <a:r>
              <a:rPr lang="en-US" sz="3600" i="1" dirty="0">
                <a:latin typeface="Georgia" panose="02040502050405020303" pitchFamily="18" charset="0"/>
                <a:ea typeface="Rockwell" charset="0"/>
                <a:cs typeface="Rockwell" charset="0"/>
              </a:rPr>
              <a:t>: </a:t>
            </a:r>
            <a:endParaRPr lang="en-US" sz="2800" i="1" dirty="0">
              <a:latin typeface="Georgia" panose="02040502050405020303" pitchFamily="18" charset="0"/>
              <a:ea typeface="Rockwell" charset="0"/>
              <a:cs typeface="Rockwell" charset="0"/>
            </a:endParaRPr>
          </a:p>
          <a:p>
            <a:pPr lvl="0" algn="l">
              <a:spcBef>
                <a:spcPts val="0"/>
              </a:spcBef>
              <a:buNone/>
            </a:pPr>
            <a:r>
              <a:rPr lang="en-US" sz="2400" i="1" dirty="0">
                <a:latin typeface="Georgia" panose="02040502050405020303" pitchFamily="18" charset="0"/>
                <a:ea typeface="Rockwell" charset="0"/>
                <a:cs typeface="Rockwell" charset="0"/>
              </a:rPr>
              <a:t>(language from Agreement)</a:t>
            </a:r>
            <a:endParaRPr lang="en" sz="2800" i="1" dirty="0">
              <a:latin typeface="Georgia" panose="02040502050405020303" pitchFamily="18" charset="0"/>
              <a:ea typeface="Rockwell" charset="0"/>
              <a:cs typeface="Rockwell" charset="0"/>
            </a:endParaRPr>
          </a:p>
        </p:txBody>
      </p:sp>
      <p:sp>
        <p:nvSpPr>
          <p:cNvPr id="3" name="TextBox 2"/>
          <p:cNvSpPr txBox="1"/>
          <p:nvPr/>
        </p:nvSpPr>
        <p:spPr>
          <a:xfrm>
            <a:off x="0" y="709113"/>
            <a:ext cx="9144000" cy="307777"/>
          </a:xfrm>
          <a:prstGeom prst="rect">
            <a:avLst/>
          </a:prstGeom>
          <a:noFill/>
        </p:spPr>
        <p:txBody>
          <a:bodyPr wrap="square" rtlCol="0">
            <a:spAutoFit/>
          </a:bodyPr>
          <a:lstStyle/>
          <a:p>
            <a:pPr algn="ctr"/>
            <a:r>
              <a:rPr lang="en-US" i="1" dirty="0">
                <a:solidFill>
                  <a:schemeClr val="bg1"/>
                </a:solidFill>
                <a:latin typeface="Georgia" panose="02040502050405020303" pitchFamily="18" charset="0"/>
                <a:ea typeface="Rockwell" charset="0"/>
                <a:cs typeface="Rockwell" charset="0"/>
              </a:rPr>
              <a:t>Through the </a:t>
            </a:r>
            <a:r>
              <a:rPr lang="en-US" dirty="0">
                <a:solidFill>
                  <a:schemeClr val="bg1"/>
                </a:solidFill>
                <a:latin typeface="Georgia" panose="02040502050405020303" pitchFamily="18" charset="0"/>
                <a:ea typeface="Rockwell" charset="0"/>
                <a:cs typeface="Rockwell" charset="0"/>
              </a:rPr>
              <a:t>Chesapeake Bay Watershed Agreement</a:t>
            </a:r>
            <a:r>
              <a:rPr lang="en-US" i="1" dirty="0">
                <a:solidFill>
                  <a:schemeClr val="bg1"/>
                </a:solidFill>
                <a:latin typeface="Georgia" panose="02040502050405020303" pitchFamily="18" charset="0"/>
                <a:ea typeface="Rockwell" charset="0"/>
                <a:cs typeface="Rockwell" charset="0"/>
              </a:rPr>
              <a:t>, the Chesapeake Bay Program has committed to</a:t>
            </a:r>
            <a:r>
              <a:rPr lang="mr-IN" i="1" dirty="0">
                <a:solidFill>
                  <a:schemeClr val="bg1"/>
                </a:solidFill>
                <a:latin typeface="Georgia" panose="02040502050405020303" pitchFamily="18" charset="0"/>
                <a:ea typeface="Rockwell" charset="0"/>
                <a:cs typeface="Rockwell" charset="0"/>
              </a:rPr>
              <a:t>…</a:t>
            </a:r>
            <a:endParaRPr lang="en-US" i="1" dirty="0">
              <a:solidFill>
                <a:schemeClr val="bg1"/>
              </a:solidFill>
              <a:latin typeface="Georgia" panose="02040502050405020303" pitchFamily="18" charset="0"/>
              <a:ea typeface="Rockwell" charset="0"/>
              <a:cs typeface="Rockwell" charset="0"/>
            </a:endParaRPr>
          </a:p>
        </p:txBody>
      </p:sp>
      <p:sp>
        <p:nvSpPr>
          <p:cNvPr id="2" name="Rectangle 1"/>
          <p:cNvSpPr/>
          <p:nvPr/>
        </p:nvSpPr>
        <p:spPr>
          <a:xfrm>
            <a:off x="463296" y="1614678"/>
            <a:ext cx="2450592" cy="1914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83110" y="2417862"/>
            <a:ext cx="1410964" cy="307777"/>
          </a:xfrm>
          <a:prstGeom prst="rect">
            <a:avLst/>
          </a:prstGeom>
        </p:spPr>
        <p:txBody>
          <a:bodyPr wrap="none">
            <a:spAutoFit/>
          </a:bodyPr>
          <a:lstStyle/>
          <a:p>
            <a:r>
              <a:rPr lang="en-US" dirty="0">
                <a:solidFill>
                  <a:schemeClr val="bg1"/>
                </a:solidFill>
                <a:latin typeface="Rockwell" charset="0"/>
              </a:rPr>
              <a:t>Relevant Photo</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1146025" y="530725"/>
            <a:ext cx="3208799" cy="1028700"/>
          </a:xfrm>
          <a:prstGeom prst="rect">
            <a:avLst/>
          </a:prstGeom>
        </p:spPr>
        <p:txBody>
          <a:bodyPr lIns="91425" tIns="91425" rIns="91425" bIns="91425" anchor="ctr" anchorCtr="0">
            <a:noAutofit/>
          </a:bodyPr>
          <a:lstStyle/>
          <a:p>
            <a:pPr lvl="0"/>
            <a:r>
              <a:rPr lang="en-US" dirty="0">
                <a:latin typeface="Georgia" panose="02040502050405020303" pitchFamily="18" charset="0"/>
                <a:ea typeface="Rockwell" charset="0"/>
                <a:cs typeface="Rockwell" charset="0"/>
              </a:rPr>
              <a:t>What is our Expected and Actual Progress?</a:t>
            </a:r>
            <a:endParaRPr lang="en" dirty="0">
              <a:latin typeface="Georgia" panose="02040502050405020303" pitchFamily="18" charset="0"/>
              <a:ea typeface="Rockwell" charset="0"/>
              <a:cs typeface="Rockwell" charset="0"/>
            </a:endParaRPr>
          </a:p>
        </p:txBody>
      </p:sp>
      <p:grpSp>
        <p:nvGrpSpPr>
          <p:cNvPr id="37" name="Shape 633"/>
          <p:cNvGrpSpPr/>
          <p:nvPr/>
        </p:nvGrpSpPr>
        <p:grpSpPr>
          <a:xfrm>
            <a:off x="427794" y="931165"/>
            <a:ext cx="313892" cy="227819"/>
            <a:chOff x="4604550" y="3714775"/>
            <a:chExt cx="439625" cy="319075"/>
          </a:xfrm>
        </p:grpSpPr>
        <p:sp>
          <p:nvSpPr>
            <p:cNvPr id="38" name="Shape 634"/>
            <p:cNvSpPr/>
            <p:nvPr/>
          </p:nvSpPr>
          <p:spPr>
            <a:xfrm>
              <a:off x="4604550" y="3714775"/>
              <a:ext cx="439625" cy="319075"/>
            </a:xfrm>
            <a:custGeom>
              <a:avLst/>
              <a:gdLst/>
              <a:ahLst/>
              <a:cxnLst/>
              <a:rect l="0" t="0" r="0" b="0"/>
              <a:pathLst>
                <a:path w="17585" h="12763" fill="none" extrusionOk="0">
                  <a:moveTo>
                    <a:pt x="1" y="1"/>
                  </a:moveTo>
                  <a:lnTo>
                    <a:pt x="1" y="12276"/>
                  </a:lnTo>
                  <a:lnTo>
                    <a:pt x="1" y="12276"/>
                  </a:lnTo>
                  <a:lnTo>
                    <a:pt x="1" y="12373"/>
                  </a:lnTo>
                  <a:lnTo>
                    <a:pt x="25" y="12471"/>
                  </a:lnTo>
                  <a:lnTo>
                    <a:pt x="74" y="12544"/>
                  </a:lnTo>
                  <a:lnTo>
                    <a:pt x="122"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 name="Shape 635"/>
            <p:cNvSpPr/>
            <p:nvPr/>
          </p:nvSpPr>
          <p:spPr>
            <a:xfrm>
              <a:off x="4647175" y="3761675"/>
              <a:ext cx="354400" cy="213725"/>
            </a:xfrm>
            <a:custGeom>
              <a:avLst/>
              <a:gdLst/>
              <a:ahLst/>
              <a:cxnLst/>
              <a:rect l="0" t="0" r="0" b="0"/>
              <a:pathLst>
                <a:path w="14176" h="8549" fill="none" extrusionOk="0">
                  <a:moveTo>
                    <a:pt x="1" y="8549"/>
                  </a:moveTo>
                  <a:lnTo>
                    <a:pt x="3654" y="4408"/>
                  </a:lnTo>
                  <a:lnTo>
                    <a:pt x="5821" y="5699"/>
                  </a:lnTo>
                  <a:lnTo>
                    <a:pt x="9085" y="1924"/>
                  </a:lnTo>
                  <a:lnTo>
                    <a:pt x="9085" y="1924"/>
                  </a:lnTo>
                  <a:lnTo>
                    <a:pt x="9085" y="1924"/>
                  </a:lnTo>
                  <a:lnTo>
                    <a:pt x="9085" y="1924"/>
                  </a:lnTo>
                  <a:lnTo>
                    <a:pt x="9061" y="1924"/>
                  </a:lnTo>
                  <a:lnTo>
                    <a:pt x="9085" y="1924"/>
                  </a:lnTo>
                  <a:lnTo>
                    <a:pt x="9085" y="1924"/>
                  </a:lnTo>
                  <a:lnTo>
                    <a:pt x="9085" y="1924"/>
                  </a:lnTo>
                  <a:lnTo>
                    <a:pt x="9085" y="1924"/>
                  </a:lnTo>
                  <a:lnTo>
                    <a:pt x="9061" y="1924"/>
                  </a:lnTo>
                  <a:lnTo>
                    <a:pt x="9085" y="1924"/>
                  </a:lnTo>
                  <a:lnTo>
                    <a:pt x="10571" y="3337"/>
                  </a:lnTo>
                  <a:lnTo>
                    <a:pt x="14175" y="0"/>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aphicFrame>
        <p:nvGraphicFramePr>
          <p:cNvPr id="7" name="Chart 6">
            <a:extLst>
              <a:ext uri="{FF2B5EF4-FFF2-40B4-BE49-F238E27FC236}">
                <a16:creationId xmlns:a16="http://schemas.microsoft.com/office/drawing/2014/main" id="{588462AC-C782-40FD-9E7C-68A77905A3F3}"/>
              </a:ext>
            </a:extLst>
          </p:cNvPr>
          <p:cNvGraphicFramePr/>
          <p:nvPr>
            <p:extLst>
              <p:ext uri="{D42A27DB-BD31-4B8C-83A1-F6EECF244321}">
                <p14:modId xmlns:p14="http://schemas.microsoft.com/office/powerpoint/2010/main" val="768086883"/>
              </p:ext>
            </p:extLst>
          </p:nvPr>
        </p:nvGraphicFramePr>
        <p:xfrm>
          <a:off x="2255519" y="1635760"/>
          <a:ext cx="5742455" cy="33742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138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606800" y="1609344"/>
            <a:ext cx="5405120" cy="1481328"/>
          </a:xfrm>
          <a:prstGeom prst="rect">
            <a:avLst/>
          </a:prstGeom>
        </p:spPr>
        <p:txBody>
          <a:bodyPr lIns="91425" tIns="91425" rIns="91425" bIns="91425" anchor="b" anchorCtr="0">
            <a:noAutofit/>
          </a:bodyPr>
          <a:lstStyle/>
          <a:p>
            <a:pPr lvl="0" rtl="0">
              <a:spcBef>
                <a:spcPts val="0"/>
              </a:spcBef>
              <a:buNone/>
            </a:pPr>
            <a:r>
              <a:rPr lang="en-US" dirty="0">
                <a:latin typeface="Georgia" panose="02040502050405020303" pitchFamily="18" charset="0"/>
                <a:ea typeface="Rockwell" charset="0"/>
                <a:cs typeface="Rockwell" charset="0"/>
              </a:rPr>
              <a:t>Learn</a:t>
            </a:r>
            <a:br>
              <a:rPr lang="en-US" dirty="0">
                <a:latin typeface="Georgia" panose="02040502050405020303" pitchFamily="18" charset="0"/>
                <a:ea typeface="Rockwell" charset="0"/>
                <a:cs typeface="Rockwell" charset="0"/>
              </a:rPr>
            </a:br>
            <a:r>
              <a:rPr lang="en-US" sz="2200" i="1" dirty="0">
                <a:latin typeface="Georgia" panose="02040502050405020303" pitchFamily="18" charset="0"/>
                <a:ea typeface="Rockwell" charset="0"/>
                <a:cs typeface="Rockwell" charset="0"/>
              </a:rPr>
              <a:t>What have we learned in the last two years?</a:t>
            </a:r>
            <a:endParaRPr lang="en" sz="2200" b="0" dirty="0">
              <a:latin typeface="Georgia" panose="02040502050405020303" pitchFamily="18" charset="0"/>
              <a:ea typeface="Rockwell" charset="0"/>
              <a:cs typeface="Rockwell" charset="0"/>
            </a:endParaRPr>
          </a:p>
        </p:txBody>
      </p:sp>
      <p:sp>
        <p:nvSpPr>
          <p:cNvPr id="136" name="Shape 136"/>
          <p:cNvSpPr txBox="1"/>
          <p:nvPr/>
        </p:nvSpPr>
        <p:spPr>
          <a:xfrm>
            <a:off x="0" y="503350"/>
            <a:ext cx="3471299" cy="3818699"/>
          </a:xfrm>
          <a:prstGeom prst="rect">
            <a:avLst/>
          </a:prstGeom>
          <a:noFill/>
          <a:ln>
            <a:noFill/>
          </a:ln>
        </p:spPr>
        <p:txBody>
          <a:bodyPr lIns="91425" tIns="91425" rIns="91425" bIns="91425" anchor="ctr" anchorCtr="0">
            <a:noAutofit/>
          </a:bodyPr>
          <a:lstStyle/>
          <a:p>
            <a:pPr lvl="0" algn="ctr">
              <a:spcBef>
                <a:spcPts val="0"/>
              </a:spcBef>
              <a:buNone/>
            </a:pPr>
            <a:r>
              <a:rPr lang="en-US" sz="20000" dirty="0">
                <a:solidFill>
                  <a:srgbClr val="18637B"/>
                </a:solidFill>
                <a:latin typeface="Rockwell" charset="0"/>
                <a:ea typeface="Rockwell" charset="0"/>
                <a:cs typeface="Rockwell" charset="0"/>
                <a:sym typeface="Roboto Slab"/>
              </a:rPr>
              <a:t>L</a:t>
            </a:r>
            <a:endParaRPr lang="en" sz="20000" dirty="0">
              <a:solidFill>
                <a:srgbClr val="18637B"/>
              </a:solidFill>
              <a:latin typeface="Rockwell" charset="0"/>
              <a:ea typeface="Rockwell" charset="0"/>
              <a:cs typeface="Rockwell" charset="0"/>
              <a:sym typeface="Roboto Slab"/>
            </a:endParaRPr>
          </a:p>
        </p:txBody>
      </p:sp>
    </p:spTree>
    <p:extLst>
      <p:ext uri="{BB962C8B-B14F-4D97-AF65-F5344CB8AC3E}">
        <p14:creationId xmlns:p14="http://schemas.microsoft.com/office/powerpoint/2010/main" val="400507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Successes and Challenges</a:t>
            </a:r>
          </a:p>
        </p:txBody>
      </p:sp>
      <p:sp>
        <p:nvSpPr>
          <p:cNvPr id="3" name="Text Placeholder 2"/>
          <p:cNvSpPr>
            <a:spLocks noGrp="1"/>
          </p:cNvSpPr>
          <p:nvPr>
            <p:ph type="body" idx="1"/>
          </p:nvPr>
        </p:nvSpPr>
        <p:spPr/>
        <p:txBody>
          <a:bodyPr/>
          <a:lstStyle/>
          <a:p>
            <a:r>
              <a:rPr lang="en-US" dirty="0">
                <a:latin typeface="Georgia" panose="02040502050405020303" pitchFamily="18" charset="0"/>
              </a:rPr>
              <a:t>Summarize your answer to Narrative Analysis question #3.</a:t>
            </a:r>
          </a:p>
        </p:txBody>
      </p:sp>
      <p:grpSp>
        <p:nvGrpSpPr>
          <p:cNvPr id="4" name="Shape 457">
            <a:extLst>
              <a:ext uri="{FF2B5EF4-FFF2-40B4-BE49-F238E27FC236}">
                <a16:creationId xmlns:a16="http://schemas.microsoft.com/office/drawing/2014/main" id="{92FEC64C-9362-45BD-BDB0-B184EC3DE0F7}"/>
              </a:ext>
            </a:extLst>
          </p:cNvPr>
          <p:cNvGrpSpPr/>
          <p:nvPr/>
        </p:nvGrpSpPr>
        <p:grpSpPr>
          <a:xfrm>
            <a:off x="256214" y="773236"/>
            <a:ext cx="567570" cy="586007"/>
            <a:chOff x="4630125" y="278900"/>
            <a:chExt cx="400675" cy="456675"/>
          </a:xfrm>
        </p:grpSpPr>
        <p:sp>
          <p:nvSpPr>
            <p:cNvPr id="5" name="Shape 458">
              <a:extLst>
                <a:ext uri="{FF2B5EF4-FFF2-40B4-BE49-F238E27FC236}">
                  <a16:creationId xmlns:a16="http://schemas.microsoft.com/office/drawing/2014/main" id="{28CFCA02-D575-4F12-8FAD-F85845ED8ACF}"/>
                </a:ext>
              </a:extLst>
            </p:cNvPr>
            <p:cNvSpPr/>
            <p:nvPr/>
          </p:nvSpPr>
          <p:spPr>
            <a:xfrm>
              <a:off x="4659350" y="328825"/>
              <a:ext cx="371450" cy="96850"/>
            </a:xfrm>
            <a:custGeom>
              <a:avLst/>
              <a:gdLst/>
              <a:ahLst/>
              <a:cxnLst/>
              <a:rect l="0" t="0" r="0" b="0"/>
              <a:pathLst>
                <a:path w="14858" h="3874" fill="none" extrusionOk="0">
                  <a:moveTo>
                    <a:pt x="12763" y="1"/>
                  </a:moveTo>
                  <a:lnTo>
                    <a:pt x="926" y="1"/>
                  </a:lnTo>
                  <a:lnTo>
                    <a:pt x="926" y="1"/>
                  </a:lnTo>
                  <a:lnTo>
                    <a:pt x="731" y="25"/>
                  </a:lnTo>
                  <a:lnTo>
                    <a:pt x="561" y="74"/>
                  </a:lnTo>
                  <a:lnTo>
                    <a:pt x="390" y="171"/>
                  </a:lnTo>
                  <a:lnTo>
                    <a:pt x="269" y="269"/>
                  </a:lnTo>
                  <a:lnTo>
                    <a:pt x="147" y="415"/>
                  </a:lnTo>
                  <a:lnTo>
                    <a:pt x="74" y="561"/>
                  </a:lnTo>
                  <a:lnTo>
                    <a:pt x="1" y="732"/>
                  </a:lnTo>
                  <a:lnTo>
                    <a:pt x="1" y="926"/>
                  </a:lnTo>
                  <a:lnTo>
                    <a:pt x="1" y="2948"/>
                  </a:lnTo>
                  <a:lnTo>
                    <a:pt x="1" y="2948"/>
                  </a:lnTo>
                  <a:lnTo>
                    <a:pt x="1" y="3143"/>
                  </a:lnTo>
                  <a:lnTo>
                    <a:pt x="74" y="3313"/>
                  </a:lnTo>
                  <a:lnTo>
                    <a:pt x="147" y="3459"/>
                  </a:lnTo>
                  <a:lnTo>
                    <a:pt x="269" y="3605"/>
                  </a:lnTo>
                  <a:lnTo>
                    <a:pt x="390" y="3727"/>
                  </a:lnTo>
                  <a:lnTo>
                    <a:pt x="561" y="3800"/>
                  </a:lnTo>
                  <a:lnTo>
                    <a:pt x="731" y="3849"/>
                  </a:lnTo>
                  <a:lnTo>
                    <a:pt x="926" y="3873"/>
                  </a:lnTo>
                  <a:lnTo>
                    <a:pt x="12763" y="3873"/>
                  </a:lnTo>
                  <a:lnTo>
                    <a:pt x="14857" y="1949"/>
                  </a:lnTo>
                  <a:lnTo>
                    <a:pt x="12763" y="1"/>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6" name="Shape 459">
              <a:extLst>
                <a:ext uri="{FF2B5EF4-FFF2-40B4-BE49-F238E27FC236}">
                  <a16:creationId xmlns:a16="http://schemas.microsoft.com/office/drawing/2014/main" id="{2866C9DA-4791-4A20-8F3B-2DA5831947FD}"/>
                </a:ext>
              </a:extLst>
            </p:cNvPr>
            <p:cNvSpPr/>
            <p:nvPr/>
          </p:nvSpPr>
          <p:spPr>
            <a:xfrm>
              <a:off x="4630125" y="452425"/>
              <a:ext cx="371450" cy="96850"/>
            </a:xfrm>
            <a:custGeom>
              <a:avLst/>
              <a:gdLst/>
              <a:ahLst/>
              <a:cxnLst/>
              <a:rect l="0" t="0" r="0" b="0"/>
              <a:pathLst>
                <a:path w="14858" h="3874" fill="none" extrusionOk="0">
                  <a:moveTo>
                    <a:pt x="2095" y="1"/>
                  </a:moveTo>
                  <a:lnTo>
                    <a:pt x="13932" y="1"/>
                  </a:lnTo>
                  <a:lnTo>
                    <a:pt x="13932" y="1"/>
                  </a:lnTo>
                  <a:lnTo>
                    <a:pt x="14126" y="25"/>
                  </a:lnTo>
                  <a:lnTo>
                    <a:pt x="14297" y="74"/>
                  </a:lnTo>
                  <a:lnTo>
                    <a:pt x="14467" y="147"/>
                  </a:lnTo>
                  <a:lnTo>
                    <a:pt x="14589" y="269"/>
                  </a:lnTo>
                  <a:lnTo>
                    <a:pt x="14711" y="415"/>
                  </a:lnTo>
                  <a:lnTo>
                    <a:pt x="14784" y="561"/>
                  </a:lnTo>
                  <a:lnTo>
                    <a:pt x="14857" y="732"/>
                  </a:lnTo>
                  <a:lnTo>
                    <a:pt x="14857" y="926"/>
                  </a:lnTo>
                  <a:lnTo>
                    <a:pt x="14857" y="2948"/>
                  </a:lnTo>
                  <a:lnTo>
                    <a:pt x="14857" y="2948"/>
                  </a:lnTo>
                  <a:lnTo>
                    <a:pt x="14857" y="3143"/>
                  </a:lnTo>
                  <a:lnTo>
                    <a:pt x="14784" y="3313"/>
                  </a:lnTo>
                  <a:lnTo>
                    <a:pt x="14711" y="3459"/>
                  </a:lnTo>
                  <a:lnTo>
                    <a:pt x="14589" y="3605"/>
                  </a:lnTo>
                  <a:lnTo>
                    <a:pt x="14467" y="3703"/>
                  </a:lnTo>
                  <a:lnTo>
                    <a:pt x="14297" y="3800"/>
                  </a:lnTo>
                  <a:lnTo>
                    <a:pt x="14126" y="3849"/>
                  </a:lnTo>
                  <a:lnTo>
                    <a:pt x="13932" y="3873"/>
                  </a:lnTo>
                  <a:lnTo>
                    <a:pt x="2095" y="3873"/>
                  </a:lnTo>
                  <a:lnTo>
                    <a:pt x="1" y="1925"/>
                  </a:lnTo>
                  <a:lnTo>
                    <a:pt x="2095" y="1"/>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7" name="Shape 460">
              <a:extLst>
                <a:ext uri="{FF2B5EF4-FFF2-40B4-BE49-F238E27FC236}">
                  <a16:creationId xmlns:a16="http://schemas.microsoft.com/office/drawing/2014/main" id="{0188F0DB-25B4-4991-A313-ACF0A1999C4F}"/>
                </a:ext>
              </a:extLst>
            </p:cNvPr>
            <p:cNvSpPr/>
            <p:nvPr/>
          </p:nvSpPr>
          <p:spPr>
            <a:xfrm>
              <a:off x="4808525" y="278900"/>
              <a:ext cx="43875" cy="49950"/>
            </a:xfrm>
            <a:custGeom>
              <a:avLst/>
              <a:gdLst/>
              <a:ahLst/>
              <a:cxnLst/>
              <a:rect l="0" t="0" r="0" b="0"/>
              <a:pathLst>
                <a:path w="1755" h="1998" fill="none" extrusionOk="0">
                  <a:moveTo>
                    <a:pt x="1754" y="1998"/>
                  </a:moveTo>
                  <a:lnTo>
                    <a:pt x="1754" y="585"/>
                  </a:lnTo>
                  <a:lnTo>
                    <a:pt x="1754" y="585"/>
                  </a:lnTo>
                  <a:lnTo>
                    <a:pt x="1754" y="464"/>
                  </a:lnTo>
                  <a:lnTo>
                    <a:pt x="1730" y="366"/>
                  </a:lnTo>
                  <a:lnTo>
                    <a:pt x="1657" y="269"/>
                  </a:lnTo>
                  <a:lnTo>
                    <a:pt x="1584" y="171"/>
                  </a:lnTo>
                  <a:lnTo>
                    <a:pt x="1511" y="98"/>
                  </a:lnTo>
                  <a:lnTo>
                    <a:pt x="1413" y="49"/>
                  </a:lnTo>
                  <a:lnTo>
                    <a:pt x="1291" y="25"/>
                  </a:lnTo>
                  <a:lnTo>
                    <a:pt x="1194" y="1"/>
                  </a:lnTo>
                  <a:lnTo>
                    <a:pt x="561" y="1"/>
                  </a:lnTo>
                  <a:lnTo>
                    <a:pt x="561" y="1"/>
                  </a:lnTo>
                  <a:lnTo>
                    <a:pt x="463" y="25"/>
                  </a:lnTo>
                  <a:lnTo>
                    <a:pt x="342" y="49"/>
                  </a:lnTo>
                  <a:lnTo>
                    <a:pt x="244" y="98"/>
                  </a:lnTo>
                  <a:lnTo>
                    <a:pt x="171" y="171"/>
                  </a:lnTo>
                  <a:lnTo>
                    <a:pt x="98" y="269"/>
                  </a:lnTo>
                  <a:lnTo>
                    <a:pt x="25" y="366"/>
                  </a:lnTo>
                  <a:lnTo>
                    <a:pt x="1" y="464"/>
                  </a:lnTo>
                  <a:lnTo>
                    <a:pt x="1" y="585"/>
                  </a:lnTo>
                  <a:lnTo>
                    <a:pt x="1" y="1998"/>
                  </a:lnTo>
                  <a:lnTo>
                    <a:pt x="1754" y="1998"/>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8" name="Shape 461">
              <a:extLst>
                <a:ext uri="{FF2B5EF4-FFF2-40B4-BE49-F238E27FC236}">
                  <a16:creationId xmlns:a16="http://schemas.microsoft.com/office/drawing/2014/main" id="{9AB29DB1-D515-48E1-8461-1B5E78AA5CDB}"/>
                </a:ext>
              </a:extLst>
            </p:cNvPr>
            <p:cNvSpPr/>
            <p:nvPr/>
          </p:nvSpPr>
          <p:spPr>
            <a:xfrm>
              <a:off x="4808525" y="549250"/>
              <a:ext cx="43875" cy="186325"/>
            </a:xfrm>
            <a:custGeom>
              <a:avLst/>
              <a:gdLst/>
              <a:ahLst/>
              <a:cxnLst/>
              <a:rect l="0" t="0" r="0" b="0"/>
              <a:pathLst>
                <a:path w="1755" h="7453" fill="none" extrusionOk="0">
                  <a:moveTo>
                    <a:pt x="1" y="0"/>
                  </a:moveTo>
                  <a:lnTo>
                    <a:pt x="1" y="7453"/>
                  </a:lnTo>
                  <a:lnTo>
                    <a:pt x="1754" y="7453"/>
                  </a:lnTo>
                  <a:lnTo>
                    <a:pt x="1754" y="0"/>
                  </a:lnTo>
                  <a:lnTo>
                    <a:pt x="1"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Tree>
    <p:extLst>
      <p:ext uri="{BB962C8B-B14F-4D97-AF65-F5344CB8AC3E}">
        <p14:creationId xmlns:p14="http://schemas.microsoft.com/office/powerpoint/2010/main" val="4148196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eorgia" panose="02040502050405020303" pitchFamily="18" charset="0"/>
              </a:rPr>
              <a:t>On the Horizon</a:t>
            </a:r>
          </a:p>
        </p:txBody>
      </p:sp>
      <p:sp>
        <p:nvSpPr>
          <p:cNvPr id="3" name="Text Placeholder 2"/>
          <p:cNvSpPr>
            <a:spLocks noGrp="1"/>
          </p:cNvSpPr>
          <p:nvPr>
            <p:ph type="body" idx="1"/>
          </p:nvPr>
        </p:nvSpPr>
        <p:spPr/>
        <p:txBody>
          <a:bodyPr/>
          <a:lstStyle/>
          <a:p>
            <a:r>
              <a:rPr lang="en-US" dirty="0">
                <a:latin typeface="Georgia" panose="02040502050405020303" pitchFamily="18" charset="0"/>
              </a:rPr>
              <a:t>Summarize your answer to Narrative Analysis question #2.</a:t>
            </a:r>
          </a:p>
          <a:p>
            <a:pPr>
              <a:buNone/>
            </a:pPr>
            <a:endParaRPr lang="en-US" dirty="0">
              <a:latin typeface="Georgia" panose="02040502050405020303" pitchFamily="18" charset="0"/>
            </a:endParaRPr>
          </a:p>
        </p:txBody>
      </p:sp>
      <p:grpSp>
        <p:nvGrpSpPr>
          <p:cNvPr id="4" name="Shape 589">
            <a:extLst>
              <a:ext uri="{FF2B5EF4-FFF2-40B4-BE49-F238E27FC236}">
                <a16:creationId xmlns:a16="http://schemas.microsoft.com/office/drawing/2014/main" id="{05175135-6C88-4AB7-B420-894FD1BB7076}"/>
              </a:ext>
            </a:extLst>
          </p:cNvPr>
          <p:cNvGrpSpPr/>
          <p:nvPr/>
        </p:nvGrpSpPr>
        <p:grpSpPr>
          <a:xfrm>
            <a:off x="369951" y="828939"/>
            <a:ext cx="549273" cy="430901"/>
            <a:chOff x="5247525" y="3007275"/>
            <a:chExt cx="517575" cy="384825"/>
          </a:xfrm>
        </p:grpSpPr>
        <p:sp>
          <p:nvSpPr>
            <p:cNvPr id="5" name="Shape 590">
              <a:extLst>
                <a:ext uri="{FF2B5EF4-FFF2-40B4-BE49-F238E27FC236}">
                  <a16:creationId xmlns:a16="http://schemas.microsoft.com/office/drawing/2014/main" id="{821E6840-F300-490B-9439-EE69B767A33F}"/>
                </a:ext>
              </a:extLst>
            </p:cNvPr>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6" name="Shape 591">
              <a:extLst>
                <a:ext uri="{FF2B5EF4-FFF2-40B4-BE49-F238E27FC236}">
                  <a16:creationId xmlns:a16="http://schemas.microsoft.com/office/drawing/2014/main" id="{F2F6722C-5C5D-4519-AE64-2A5BD32EF74C}"/>
                </a:ext>
              </a:extLst>
            </p:cNvPr>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grpSp>
    </p:spTree>
    <p:extLst>
      <p:ext uri="{BB962C8B-B14F-4D97-AF65-F5344CB8AC3E}">
        <p14:creationId xmlns:p14="http://schemas.microsoft.com/office/powerpoint/2010/main" val="23254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627120" y="1609344"/>
            <a:ext cx="5313680" cy="1481328"/>
          </a:xfrm>
          <a:prstGeom prst="rect">
            <a:avLst/>
          </a:prstGeom>
        </p:spPr>
        <p:txBody>
          <a:bodyPr lIns="91425" tIns="91425" rIns="91425" bIns="91425" anchor="b" anchorCtr="0">
            <a:noAutofit/>
          </a:bodyPr>
          <a:lstStyle/>
          <a:p>
            <a:pPr lvl="0" rtl="0">
              <a:spcBef>
                <a:spcPts val="0"/>
              </a:spcBef>
              <a:buNone/>
            </a:pPr>
            <a:r>
              <a:rPr lang="en-US" dirty="0">
                <a:latin typeface="Georgia" panose="02040502050405020303" pitchFamily="18" charset="0"/>
                <a:ea typeface="Rockwell" charset="0"/>
                <a:cs typeface="Rockwell" charset="0"/>
              </a:rPr>
              <a:t>Adapt</a:t>
            </a:r>
            <a:br>
              <a:rPr lang="en-US" dirty="0">
                <a:latin typeface="Georgia" panose="02040502050405020303" pitchFamily="18" charset="0"/>
                <a:ea typeface="Rockwell" charset="0"/>
                <a:cs typeface="Rockwell" charset="0"/>
              </a:rPr>
            </a:br>
            <a:r>
              <a:rPr lang="en-US" sz="2200" i="1" dirty="0">
                <a:latin typeface="Georgia" panose="02040502050405020303" pitchFamily="18" charset="0"/>
                <a:ea typeface="Rockwell" charset="0"/>
                <a:cs typeface="Rockwell" charset="0"/>
              </a:rPr>
              <a:t>How does all of this impact our work?</a:t>
            </a:r>
            <a:endParaRPr lang="en" sz="2200" b="0" dirty="0">
              <a:latin typeface="Georgia" panose="02040502050405020303" pitchFamily="18" charset="0"/>
              <a:ea typeface="Rockwell" charset="0"/>
              <a:cs typeface="Rockwell" charset="0"/>
            </a:endParaRPr>
          </a:p>
        </p:txBody>
      </p:sp>
      <p:sp>
        <p:nvSpPr>
          <p:cNvPr id="136" name="Shape 136"/>
          <p:cNvSpPr txBox="1"/>
          <p:nvPr/>
        </p:nvSpPr>
        <p:spPr>
          <a:xfrm>
            <a:off x="0" y="503350"/>
            <a:ext cx="3471299" cy="3818699"/>
          </a:xfrm>
          <a:prstGeom prst="rect">
            <a:avLst/>
          </a:prstGeom>
          <a:noFill/>
          <a:ln>
            <a:noFill/>
          </a:ln>
        </p:spPr>
        <p:txBody>
          <a:bodyPr lIns="91425" tIns="91425" rIns="91425" bIns="91425" anchor="ctr" anchorCtr="0">
            <a:noAutofit/>
          </a:bodyPr>
          <a:lstStyle/>
          <a:p>
            <a:pPr lvl="0" algn="ctr">
              <a:spcBef>
                <a:spcPts val="0"/>
              </a:spcBef>
              <a:buNone/>
            </a:pPr>
            <a:r>
              <a:rPr lang="en" sz="20000" dirty="0">
                <a:solidFill>
                  <a:srgbClr val="18637B"/>
                </a:solidFill>
                <a:latin typeface="Rockwell" charset="0"/>
                <a:ea typeface="Rockwell" charset="0"/>
                <a:cs typeface="Rockwell" charset="0"/>
                <a:sym typeface="Roboto Slab"/>
              </a:rPr>
              <a:t>A</a:t>
            </a:r>
          </a:p>
        </p:txBody>
      </p:sp>
    </p:spTree>
    <p:extLst>
      <p:ext uri="{BB962C8B-B14F-4D97-AF65-F5344CB8AC3E}">
        <p14:creationId xmlns:p14="http://schemas.microsoft.com/office/powerpoint/2010/main" val="1016398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7" name="Shape 177"/>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dirty="0">
                <a:latin typeface="Georgia" panose="02040502050405020303" pitchFamily="18" charset="0"/>
                <a:ea typeface="Rockwell" charset="0"/>
                <a:cs typeface="Rockwell" charset="0"/>
              </a:rPr>
              <a:t>Based on what we learned, we plan to … </a:t>
            </a:r>
            <a:endParaRPr lang="en" dirty="0">
              <a:latin typeface="Georgia" panose="02040502050405020303" pitchFamily="18" charset="0"/>
              <a:ea typeface="Rockwell" charset="0"/>
              <a:cs typeface="Rockwell" charset="0"/>
            </a:endParaRPr>
          </a:p>
        </p:txBody>
      </p:sp>
      <p:grpSp>
        <p:nvGrpSpPr>
          <p:cNvPr id="12" name="Shape 636"/>
          <p:cNvGrpSpPr/>
          <p:nvPr/>
        </p:nvGrpSpPr>
        <p:grpSpPr>
          <a:xfrm>
            <a:off x="333039" y="806801"/>
            <a:ext cx="495313" cy="480379"/>
            <a:chOff x="5292575" y="3681900"/>
            <a:chExt cx="420150" cy="373275"/>
          </a:xfrm>
        </p:grpSpPr>
        <p:sp>
          <p:nvSpPr>
            <p:cNvPr id="13" name="Shape 637"/>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638"/>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639"/>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640"/>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641"/>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642"/>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643"/>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0" name="Text Placeholder 2">
            <a:extLst>
              <a:ext uri="{FF2B5EF4-FFF2-40B4-BE49-F238E27FC236}">
                <a16:creationId xmlns:a16="http://schemas.microsoft.com/office/drawing/2014/main" id="{822FBDA3-5973-4433-85C4-A03CD44800D2}"/>
              </a:ext>
            </a:extLst>
          </p:cNvPr>
          <p:cNvSpPr>
            <a:spLocks noGrp="1"/>
          </p:cNvSpPr>
          <p:nvPr>
            <p:ph type="body" idx="1"/>
          </p:nvPr>
        </p:nvSpPr>
        <p:spPr>
          <a:xfrm>
            <a:off x="1146175" y="1638300"/>
            <a:ext cx="7540625" cy="3157538"/>
          </a:xfrm>
        </p:spPr>
        <p:txBody>
          <a:bodyPr/>
          <a:lstStyle/>
          <a:p>
            <a:r>
              <a:rPr lang="en-US" dirty="0">
                <a:latin typeface="Georgia" panose="02040502050405020303" pitchFamily="18" charset="0"/>
              </a:rPr>
              <a:t>Summarize your answer to the first part of Narrative Analysis question #4.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7" name="Shape 177"/>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n-US" dirty="0">
                <a:latin typeface="Georgia" panose="02040502050405020303" pitchFamily="18" charset="0"/>
                <a:ea typeface="Rockwell" charset="0"/>
                <a:cs typeface="Rockwell" charset="0"/>
              </a:rPr>
              <a:t>Equitable and inclusive restoration … </a:t>
            </a:r>
            <a:endParaRPr lang="en" dirty="0">
              <a:latin typeface="Georgia" panose="02040502050405020303" pitchFamily="18" charset="0"/>
              <a:ea typeface="Rockwell" charset="0"/>
              <a:cs typeface="Rockwell" charset="0"/>
            </a:endParaRPr>
          </a:p>
        </p:txBody>
      </p:sp>
      <p:grpSp>
        <p:nvGrpSpPr>
          <p:cNvPr id="12" name="Shape 636"/>
          <p:cNvGrpSpPr/>
          <p:nvPr/>
        </p:nvGrpSpPr>
        <p:grpSpPr>
          <a:xfrm>
            <a:off x="333039" y="806801"/>
            <a:ext cx="495313" cy="480379"/>
            <a:chOff x="5292575" y="3681900"/>
            <a:chExt cx="420150" cy="373275"/>
          </a:xfrm>
        </p:grpSpPr>
        <p:sp>
          <p:nvSpPr>
            <p:cNvPr id="13" name="Shape 637"/>
            <p:cNvSpPr/>
            <p:nvPr/>
          </p:nvSpPr>
          <p:spPr>
            <a:xfrm>
              <a:off x="5292575" y="3706875"/>
              <a:ext cx="420150" cy="266700"/>
            </a:xfrm>
            <a:custGeom>
              <a:avLst/>
              <a:gdLst/>
              <a:ahLst/>
              <a:cxnLst/>
              <a:rect l="0" t="0" r="0" b="0"/>
              <a:pathLst>
                <a:path w="16806" h="10668" fill="none" extrusionOk="0">
                  <a:moveTo>
                    <a:pt x="16319" y="0"/>
                  </a:moveTo>
                  <a:lnTo>
                    <a:pt x="488" y="0"/>
                  </a:lnTo>
                  <a:lnTo>
                    <a:pt x="488" y="0"/>
                  </a:lnTo>
                  <a:lnTo>
                    <a:pt x="390" y="0"/>
                  </a:lnTo>
                  <a:lnTo>
                    <a:pt x="293" y="25"/>
                  </a:lnTo>
                  <a:lnTo>
                    <a:pt x="196" y="73"/>
                  </a:lnTo>
                  <a:lnTo>
                    <a:pt x="123" y="146"/>
                  </a:lnTo>
                  <a:lnTo>
                    <a:pt x="74" y="219"/>
                  </a:lnTo>
                  <a:lnTo>
                    <a:pt x="25" y="292"/>
                  </a:lnTo>
                  <a:lnTo>
                    <a:pt x="1" y="390"/>
                  </a:lnTo>
                  <a:lnTo>
                    <a:pt x="1" y="487"/>
                  </a:lnTo>
                  <a:lnTo>
                    <a:pt x="1" y="10181"/>
                  </a:lnTo>
                  <a:lnTo>
                    <a:pt x="1" y="10181"/>
                  </a:lnTo>
                  <a:lnTo>
                    <a:pt x="1" y="10278"/>
                  </a:lnTo>
                  <a:lnTo>
                    <a:pt x="25" y="10375"/>
                  </a:lnTo>
                  <a:lnTo>
                    <a:pt x="74" y="10448"/>
                  </a:lnTo>
                  <a:lnTo>
                    <a:pt x="123" y="10522"/>
                  </a:lnTo>
                  <a:lnTo>
                    <a:pt x="196" y="10570"/>
                  </a:lnTo>
                  <a:lnTo>
                    <a:pt x="293" y="10619"/>
                  </a:lnTo>
                  <a:lnTo>
                    <a:pt x="390" y="10643"/>
                  </a:lnTo>
                  <a:lnTo>
                    <a:pt x="488" y="10668"/>
                  </a:lnTo>
                  <a:lnTo>
                    <a:pt x="16319" y="10668"/>
                  </a:lnTo>
                  <a:lnTo>
                    <a:pt x="16319" y="10668"/>
                  </a:lnTo>
                  <a:lnTo>
                    <a:pt x="16416" y="10643"/>
                  </a:lnTo>
                  <a:lnTo>
                    <a:pt x="16513" y="10619"/>
                  </a:lnTo>
                  <a:lnTo>
                    <a:pt x="16611" y="10570"/>
                  </a:lnTo>
                  <a:lnTo>
                    <a:pt x="16684" y="10522"/>
                  </a:lnTo>
                  <a:lnTo>
                    <a:pt x="16733" y="10448"/>
                  </a:lnTo>
                  <a:lnTo>
                    <a:pt x="16781" y="10375"/>
                  </a:lnTo>
                  <a:lnTo>
                    <a:pt x="16806" y="10278"/>
                  </a:lnTo>
                  <a:lnTo>
                    <a:pt x="16806" y="10181"/>
                  </a:lnTo>
                  <a:lnTo>
                    <a:pt x="16806" y="487"/>
                  </a:lnTo>
                  <a:lnTo>
                    <a:pt x="16806" y="487"/>
                  </a:lnTo>
                  <a:lnTo>
                    <a:pt x="16806" y="390"/>
                  </a:lnTo>
                  <a:lnTo>
                    <a:pt x="16781" y="292"/>
                  </a:lnTo>
                  <a:lnTo>
                    <a:pt x="16733" y="219"/>
                  </a:lnTo>
                  <a:lnTo>
                    <a:pt x="16684" y="146"/>
                  </a:lnTo>
                  <a:lnTo>
                    <a:pt x="16611" y="73"/>
                  </a:lnTo>
                  <a:lnTo>
                    <a:pt x="16513" y="25"/>
                  </a:lnTo>
                  <a:lnTo>
                    <a:pt x="16416" y="0"/>
                  </a:lnTo>
                  <a:lnTo>
                    <a:pt x="16319" y="0"/>
                  </a:lnTo>
                  <a:lnTo>
                    <a:pt x="16319"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638"/>
            <p:cNvSpPr/>
            <p:nvPr/>
          </p:nvSpPr>
          <p:spPr>
            <a:xfrm>
              <a:off x="5490475" y="3681900"/>
              <a:ext cx="24375" cy="25000"/>
            </a:xfrm>
            <a:custGeom>
              <a:avLst/>
              <a:gdLst/>
              <a:ahLst/>
              <a:cxnLst/>
              <a:rect l="0" t="0" r="0" b="0"/>
              <a:pathLst>
                <a:path w="975" h="1000" fill="none" extrusionOk="0">
                  <a:moveTo>
                    <a:pt x="974" y="999"/>
                  </a:moveTo>
                  <a:lnTo>
                    <a:pt x="974" y="488"/>
                  </a:lnTo>
                  <a:lnTo>
                    <a:pt x="974" y="488"/>
                  </a:lnTo>
                  <a:lnTo>
                    <a:pt x="974" y="390"/>
                  </a:lnTo>
                  <a:lnTo>
                    <a:pt x="926" y="293"/>
                  </a:lnTo>
                  <a:lnTo>
                    <a:pt x="901" y="220"/>
                  </a:lnTo>
                  <a:lnTo>
                    <a:pt x="828" y="147"/>
                  </a:lnTo>
                  <a:lnTo>
                    <a:pt x="755" y="74"/>
                  </a:lnTo>
                  <a:lnTo>
                    <a:pt x="682" y="49"/>
                  </a:lnTo>
                  <a:lnTo>
                    <a:pt x="585" y="1"/>
                  </a:lnTo>
                  <a:lnTo>
                    <a:pt x="487" y="1"/>
                  </a:lnTo>
                  <a:lnTo>
                    <a:pt x="487" y="1"/>
                  </a:lnTo>
                  <a:lnTo>
                    <a:pt x="390" y="1"/>
                  </a:lnTo>
                  <a:lnTo>
                    <a:pt x="292" y="49"/>
                  </a:lnTo>
                  <a:lnTo>
                    <a:pt x="219" y="74"/>
                  </a:lnTo>
                  <a:lnTo>
                    <a:pt x="146" y="147"/>
                  </a:lnTo>
                  <a:lnTo>
                    <a:pt x="73" y="220"/>
                  </a:lnTo>
                  <a:lnTo>
                    <a:pt x="49" y="293"/>
                  </a:lnTo>
                  <a:lnTo>
                    <a:pt x="0" y="390"/>
                  </a:lnTo>
                  <a:lnTo>
                    <a:pt x="0" y="488"/>
                  </a:lnTo>
                  <a:lnTo>
                    <a:pt x="0" y="999"/>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639"/>
            <p:cNvSpPr/>
            <p:nvPr/>
          </p:nvSpPr>
          <p:spPr>
            <a:xfrm>
              <a:off x="5358350" y="3973550"/>
              <a:ext cx="60900" cy="81625"/>
            </a:xfrm>
            <a:custGeom>
              <a:avLst/>
              <a:gdLst/>
              <a:ahLst/>
              <a:cxnLst/>
              <a:rect l="0" t="0" r="0" b="0"/>
              <a:pathLst>
                <a:path w="2436" h="3265" fill="none" extrusionOk="0">
                  <a:moveTo>
                    <a:pt x="1340" y="1"/>
                  </a:moveTo>
                  <a:lnTo>
                    <a:pt x="49" y="2558"/>
                  </a:lnTo>
                  <a:lnTo>
                    <a:pt x="49" y="2558"/>
                  </a:lnTo>
                  <a:lnTo>
                    <a:pt x="24" y="2631"/>
                  </a:lnTo>
                  <a:lnTo>
                    <a:pt x="0" y="2728"/>
                  </a:lnTo>
                  <a:lnTo>
                    <a:pt x="0" y="2826"/>
                  </a:lnTo>
                  <a:lnTo>
                    <a:pt x="24" y="2923"/>
                  </a:lnTo>
                  <a:lnTo>
                    <a:pt x="73" y="2996"/>
                  </a:lnTo>
                  <a:lnTo>
                    <a:pt x="122" y="3094"/>
                  </a:lnTo>
                  <a:lnTo>
                    <a:pt x="195" y="3142"/>
                  </a:lnTo>
                  <a:lnTo>
                    <a:pt x="268" y="3215"/>
                  </a:lnTo>
                  <a:lnTo>
                    <a:pt x="268" y="3215"/>
                  </a:lnTo>
                  <a:lnTo>
                    <a:pt x="390" y="3240"/>
                  </a:lnTo>
                  <a:lnTo>
                    <a:pt x="487" y="3264"/>
                  </a:lnTo>
                  <a:lnTo>
                    <a:pt x="487" y="3264"/>
                  </a:lnTo>
                  <a:lnTo>
                    <a:pt x="633" y="3240"/>
                  </a:lnTo>
                  <a:lnTo>
                    <a:pt x="755" y="3191"/>
                  </a:lnTo>
                  <a:lnTo>
                    <a:pt x="853" y="3094"/>
                  </a:lnTo>
                  <a:lnTo>
                    <a:pt x="926" y="2996"/>
                  </a:lnTo>
                  <a:lnTo>
                    <a:pt x="2436" y="1"/>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640"/>
            <p:cNvSpPr/>
            <p:nvPr/>
          </p:nvSpPr>
          <p:spPr>
            <a:xfrm>
              <a:off x="5586050" y="3973550"/>
              <a:ext cx="60925" cy="81625"/>
            </a:xfrm>
            <a:custGeom>
              <a:avLst/>
              <a:gdLst/>
              <a:ahLst/>
              <a:cxnLst/>
              <a:rect l="0" t="0" r="0" b="0"/>
              <a:pathLst>
                <a:path w="2437" h="3265" fill="none" extrusionOk="0">
                  <a:moveTo>
                    <a:pt x="1" y="1"/>
                  </a:moveTo>
                  <a:lnTo>
                    <a:pt x="1511" y="2996"/>
                  </a:lnTo>
                  <a:lnTo>
                    <a:pt x="1511" y="2996"/>
                  </a:lnTo>
                  <a:lnTo>
                    <a:pt x="1584" y="3094"/>
                  </a:lnTo>
                  <a:lnTo>
                    <a:pt x="1681" y="3191"/>
                  </a:lnTo>
                  <a:lnTo>
                    <a:pt x="1803" y="3240"/>
                  </a:lnTo>
                  <a:lnTo>
                    <a:pt x="1949" y="3264"/>
                  </a:lnTo>
                  <a:lnTo>
                    <a:pt x="1949" y="3264"/>
                  </a:lnTo>
                  <a:lnTo>
                    <a:pt x="2047" y="3240"/>
                  </a:lnTo>
                  <a:lnTo>
                    <a:pt x="2168" y="3215"/>
                  </a:lnTo>
                  <a:lnTo>
                    <a:pt x="2168" y="3215"/>
                  </a:lnTo>
                  <a:lnTo>
                    <a:pt x="2241" y="3142"/>
                  </a:lnTo>
                  <a:lnTo>
                    <a:pt x="2315" y="3094"/>
                  </a:lnTo>
                  <a:lnTo>
                    <a:pt x="2363" y="2996"/>
                  </a:lnTo>
                  <a:lnTo>
                    <a:pt x="2412" y="2923"/>
                  </a:lnTo>
                  <a:lnTo>
                    <a:pt x="2436" y="2826"/>
                  </a:lnTo>
                  <a:lnTo>
                    <a:pt x="2436" y="2728"/>
                  </a:lnTo>
                  <a:lnTo>
                    <a:pt x="2412" y="2631"/>
                  </a:lnTo>
                  <a:lnTo>
                    <a:pt x="2388" y="2558"/>
                  </a:lnTo>
                  <a:lnTo>
                    <a:pt x="1097" y="1"/>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641"/>
            <p:cNvSpPr/>
            <p:nvPr/>
          </p:nvSpPr>
          <p:spPr>
            <a:xfrm>
              <a:off x="5316925" y="3731225"/>
              <a:ext cx="371450" cy="218000"/>
            </a:xfrm>
            <a:custGeom>
              <a:avLst/>
              <a:gdLst/>
              <a:ahLst/>
              <a:cxnLst/>
              <a:rect l="0" t="0" r="0" b="0"/>
              <a:pathLst>
                <a:path w="14858" h="8720" fill="none" extrusionOk="0">
                  <a:moveTo>
                    <a:pt x="1" y="0"/>
                  </a:moveTo>
                  <a:lnTo>
                    <a:pt x="1" y="8719"/>
                  </a:lnTo>
                  <a:lnTo>
                    <a:pt x="14857" y="8719"/>
                  </a:lnTo>
                  <a:lnTo>
                    <a:pt x="14857" y="0"/>
                  </a:lnTo>
                  <a:lnTo>
                    <a:pt x="1"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642"/>
            <p:cNvSpPr/>
            <p:nvPr/>
          </p:nvSpPr>
          <p:spPr>
            <a:xfrm>
              <a:off x="5380250" y="3784800"/>
              <a:ext cx="230200" cy="115725"/>
            </a:xfrm>
            <a:custGeom>
              <a:avLst/>
              <a:gdLst/>
              <a:ahLst/>
              <a:cxnLst/>
              <a:rect l="0" t="0" r="0" b="0"/>
              <a:pathLst>
                <a:path w="9208" h="4629" fill="none" extrusionOk="0">
                  <a:moveTo>
                    <a:pt x="9207" y="1"/>
                  </a:moveTo>
                  <a:lnTo>
                    <a:pt x="5213" y="3995"/>
                  </a:lnTo>
                  <a:lnTo>
                    <a:pt x="5213" y="3995"/>
                  </a:lnTo>
                  <a:lnTo>
                    <a:pt x="5140" y="4044"/>
                  </a:lnTo>
                  <a:lnTo>
                    <a:pt x="5067" y="4092"/>
                  </a:lnTo>
                  <a:lnTo>
                    <a:pt x="4969" y="4117"/>
                  </a:lnTo>
                  <a:lnTo>
                    <a:pt x="4872" y="4141"/>
                  </a:lnTo>
                  <a:lnTo>
                    <a:pt x="4774" y="4117"/>
                  </a:lnTo>
                  <a:lnTo>
                    <a:pt x="4677" y="4092"/>
                  </a:lnTo>
                  <a:lnTo>
                    <a:pt x="4604" y="4044"/>
                  </a:lnTo>
                  <a:lnTo>
                    <a:pt x="4531" y="3995"/>
                  </a:lnTo>
                  <a:lnTo>
                    <a:pt x="2582" y="2046"/>
                  </a:lnTo>
                  <a:lnTo>
                    <a:pt x="1" y="4628"/>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 name="Shape 643"/>
            <p:cNvSpPr/>
            <p:nvPr/>
          </p:nvSpPr>
          <p:spPr>
            <a:xfrm>
              <a:off x="5547700" y="3779925"/>
              <a:ext cx="68825" cy="68825"/>
            </a:xfrm>
            <a:custGeom>
              <a:avLst/>
              <a:gdLst/>
              <a:ahLst/>
              <a:cxnLst/>
              <a:rect l="0" t="0" r="0" b="0"/>
              <a:pathLst>
                <a:path w="2753" h="2753" fill="none" extrusionOk="0">
                  <a:moveTo>
                    <a:pt x="0" y="1"/>
                  </a:moveTo>
                  <a:lnTo>
                    <a:pt x="2265" y="1"/>
                  </a:lnTo>
                  <a:lnTo>
                    <a:pt x="2265" y="1"/>
                  </a:lnTo>
                  <a:lnTo>
                    <a:pt x="2363" y="1"/>
                  </a:lnTo>
                  <a:lnTo>
                    <a:pt x="2460" y="25"/>
                  </a:lnTo>
                  <a:lnTo>
                    <a:pt x="2533" y="74"/>
                  </a:lnTo>
                  <a:lnTo>
                    <a:pt x="2606" y="147"/>
                  </a:lnTo>
                  <a:lnTo>
                    <a:pt x="2680" y="220"/>
                  </a:lnTo>
                  <a:lnTo>
                    <a:pt x="2728" y="293"/>
                  </a:lnTo>
                  <a:lnTo>
                    <a:pt x="2753" y="390"/>
                  </a:lnTo>
                  <a:lnTo>
                    <a:pt x="2753" y="488"/>
                  </a:lnTo>
                  <a:lnTo>
                    <a:pt x="2753" y="275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0" name="Text Placeholder 2">
            <a:extLst>
              <a:ext uri="{FF2B5EF4-FFF2-40B4-BE49-F238E27FC236}">
                <a16:creationId xmlns:a16="http://schemas.microsoft.com/office/drawing/2014/main" id="{822FBDA3-5973-4433-85C4-A03CD44800D2}"/>
              </a:ext>
            </a:extLst>
          </p:cNvPr>
          <p:cNvSpPr>
            <a:spLocks noGrp="1"/>
          </p:cNvSpPr>
          <p:nvPr>
            <p:ph type="body" idx="1"/>
          </p:nvPr>
        </p:nvSpPr>
        <p:spPr>
          <a:xfrm>
            <a:off x="1146175" y="1638300"/>
            <a:ext cx="7540625" cy="3157538"/>
          </a:xfrm>
        </p:spPr>
        <p:txBody>
          <a:bodyPr/>
          <a:lstStyle/>
          <a:p>
            <a:r>
              <a:rPr lang="en-US" dirty="0">
                <a:latin typeface="Georgia" panose="02040502050405020303" pitchFamily="18" charset="0"/>
              </a:rPr>
              <a:t>Summarize your answer to Narrative Analysis question #5.</a:t>
            </a:r>
          </a:p>
          <a:p>
            <a:r>
              <a:rPr lang="en-US" dirty="0">
                <a:latin typeface="Georgia" panose="02040502050405020303" pitchFamily="18" charset="0"/>
              </a:rPr>
              <a:t>What opportunities exist to work with historically underserved communities and ensure that meeting our outcomes benefits all residents of the Bay watershed?</a:t>
            </a:r>
          </a:p>
        </p:txBody>
      </p:sp>
    </p:spTree>
    <p:extLst>
      <p:ext uri="{BB962C8B-B14F-4D97-AF65-F5344CB8AC3E}">
        <p14:creationId xmlns:p14="http://schemas.microsoft.com/office/powerpoint/2010/main" val="2785607685"/>
      </p:ext>
    </p:extLst>
  </p:cSld>
  <p:clrMapOvr>
    <a:masterClrMapping/>
  </p:clrMapOvr>
</p:sld>
</file>

<file path=ppt/theme/theme1.xml><?xml version="1.0" encoding="utf-8"?>
<a:theme xmlns:a="http://schemas.openxmlformats.org/drawingml/2006/main" name="Warw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ct:contentTypeSchema xmlns:ct="http://schemas.microsoft.com/office/2006/metadata/contentType" xmlns:ma="http://schemas.microsoft.com/office/2006/metadata/properties/metaAttributes" ct:_="" ma:_="" ma:contentTypeName="Document" ma:contentTypeID="0x0101007299ACFDB1F7B243A8BE670D52864591" ma:contentTypeVersion="4" ma:contentTypeDescription="Create a new document." ma:contentTypeScope="" ma:versionID="bedc101f92e1a0c51ece9094e7d6ea51">
  <xsd:schema xmlns:xsd="http://www.w3.org/2001/XMLSchema" xmlns:xs="http://www.w3.org/2001/XMLSchema" xmlns:p="http://schemas.microsoft.com/office/2006/metadata/properties" xmlns:ns2="c2de63d9-61f2-4114-9950-8094353c4192" targetNamespace="http://schemas.microsoft.com/office/2006/metadata/properties" ma:root="true" ma:fieldsID="5bde11fa1469642d44d86ec58a7d9c72" ns2:_="">
    <xsd:import namespace="c2de63d9-61f2-4114-9950-8094353c419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e63d9-61f2-4114-9950-8094353c419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EsriMapsInfo xmlns="ESRI.ArcGIS.Mapping.OfficeIntegration.PowerPointInfo">
  <Version>Version1</Version>
  <RequiresSignIn>False</RequiresSignIn>
</EsriMapsInfo>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4F6E9DD8-4E4E-4463-8C2B-1ABD78665744}">
  <ds:schemaRefs>
    <ds:schemaRef ds:uri="ESRI.ArcGIS.Mapping.OfficeIntegration.PowerPointInfo"/>
  </ds:schemaRefs>
</ds:datastoreItem>
</file>

<file path=customXml/itemProps10.xml><?xml version="1.0" encoding="utf-8"?>
<ds:datastoreItem xmlns:ds="http://schemas.openxmlformats.org/officeDocument/2006/customXml" ds:itemID="{55F989C4-A50C-49F2-A2D5-2F533AD9D067}">
  <ds:schemaRefs>
    <ds:schemaRef ds:uri="ESRI.ArcGIS.Mapping.OfficeIntegration.PowerPointInfo"/>
  </ds:schemaRefs>
</ds:datastoreItem>
</file>

<file path=customXml/itemProps11.xml><?xml version="1.0" encoding="utf-8"?>
<ds:datastoreItem xmlns:ds="http://schemas.openxmlformats.org/officeDocument/2006/customXml" ds:itemID="{A474D4E0-64B2-495C-8D87-43DA111C7C28}">
  <ds:schemaRefs>
    <ds:schemaRef ds:uri="ESRI.ArcGIS.Mapping.OfficeIntegration.PowerPointInfo"/>
  </ds:schemaRefs>
</ds:datastoreItem>
</file>

<file path=customXml/itemProps12.xml><?xml version="1.0" encoding="utf-8"?>
<ds:datastoreItem xmlns:ds="http://schemas.openxmlformats.org/officeDocument/2006/customXml" ds:itemID="{17A23024-511E-4A74-BF2C-6516326581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e63d9-61f2-4114-9950-8094353c41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3.xml><?xml version="1.0" encoding="utf-8"?>
<ds:datastoreItem xmlns:ds="http://schemas.openxmlformats.org/officeDocument/2006/customXml" ds:itemID="{571267E0-A1A7-4733-96AA-41775714C2CF}">
  <ds:schemaRefs>
    <ds:schemaRef ds:uri="ESRI.ArcGIS.Mapping.OfficeIntegration.PowerPointInfo"/>
  </ds:schemaRefs>
</ds:datastoreItem>
</file>

<file path=customXml/itemProps14.xml><?xml version="1.0" encoding="utf-8"?>
<ds:datastoreItem xmlns:ds="http://schemas.openxmlformats.org/officeDocument/2006/customXml" ds:itemID="{D23F5A4E-D19D-44BE-9A14-B641A118331B}">
  <ds:schemaRefs>
    <ds:schemaRef ds:uri="ESRI.ArcGIS.Mapping.OfficeIntegration.PowerPointInfo"/>
  </ds:schemaRefs>
</ds:datastoreItem>
</file>

<file path=customXml/itemProps15.xml><?xml version="1.0" encoding="utf-8"?>
<ds:datastoreItem xmlns:ds="http://schemas.openxmlformats.org/officeDocument/2006/customXml" ds:itemID="{B703ED97-4220-49F5-97F8-75A4AC4FFC4C}">
  <ds:schemaRefs>
    <ds:schemaRef ds:uri="ESRI.ArcGIS.Mapping.OfficeIntegration.PowerPointInfo"/>
  </ds:schemaRefs>
</ds:datastoreItem>
</file>

<file path=customXml/itemProps16.xml><?xml version="1.0" encoding="utf-8"?>
<ds:datastoreItem xmlns:ds="http://schemas.openxmlformats.org/officeDocument/2006/customXml" ds:itemID="{8ED37029-9C88-4C42-AFDF-C1ED0D3B3F66}">
  <ds:schemaRefs>
    <ds:schemaRef ds:uri="ESRI.ArcGIS.Mapping.OfficeIntegration.PowerPointInfo"/>
  </ds:schemaRefs>
</ds:datastoreItem>
</file>

<file path=customXml/itemProps17.xml><?xml version="1.0" encoding="utf-8"?>
<ds:datastoreItem xmlns:ds="http://schemas.openxmlformats.org/officeDocument/2006/customXml" ds:itemID="{8872A0B0-370F-4323-BF4E-D589DE50C5F6}">
  <ds:schemaRefs>
    <ds:schemaRef ds:uri="ESRI.ArcGIS.Mapping.OfficeIntegration.PowerPointInfo"/>
  </ds:schemaRefs>
</ds:datastoreItem>
</file>

<file path=customXml/itemProps2.xml><?xml version="1.0" encoding="utf-8"?>
<ds:datastoreItem xmlns:ds="http://schemas.openxmlformats.org/officeDocument/2006/customXml" ds:itemID="{1FB39C2D-9676-41D1-9E56-3B60BBD4EDA0}">
  <ds:schemaRefs>
    <ds:schemaRef ds:uri="ESRI.ArcGIS.Mapping.OfficeIntegration.PowerPointInfo"/>
  </ds:schemaRefs>
</ds:datastoreItem>
</file>

<file path=customXml/itemProps3.xml><?xml version="1.0" encoding="utf-8"?>
<ds:datastoreItem xmlns:ds="http://schemas.openxmlformats.org/officeDocument/2006/customXml" ds:itemID="{D193DC0A-DA83-4AC4-A3D0-E1DDA4E1CA29}">
  <ds:schemaRefs>
    <ds:schemaRef ds:uri="http://schemas.microsoft.com/sharepoint/v3/contenttype/forms"/>
  </ds:schemaRefs>
</ds:datastoreItem>
</file>

<file path=customXml/itemProps4.xml><?xml version="1.0" encoding="utf-8"?>
<ds:datastoreItem xmlns:ds="http://schemas.openxmlformats.org/officeDocument/2006/customXml" ds:itemID="{4275E6C4-E755-4DDE-B477-A58B28879AFF}">
  <ds:schemaRefs>
    <ds:schemaRef ds:uri="ESRI.ArcGIS.Mapping.OfficeIntegration.PowerPointInfo"/>
  </ds:schemaRefs>
</ds:datastoreItem>
</file>

<file path=customXml/itemProps5.xml><?xml version="1.0" encoding="utf-8"?>
<ds:datastoreItem xmlns:ds="http://schemas.openxmlformats.org/officeDocument/2006/customXml" ds:itemID="{5B229134-EC8F-4234-BDBD-F6252274FB35}">
  <ds:schemaRefs>
    <ds:schemaRef ds:uri="http://purl.org/dc/terms/"/>
    <ds:schemaRef ds:uri="http://purl.org/dc/dcmitype/"/>
    <ds:schemaRef ds:uri="http://schemas.microsoft.com/office/2006/documentManagement/types"/>
    <ds:schemaRef ds:uri="http://schemas.microsoft.com/office/infopath/2007/PartnerControls"/>
    <ds:schemaRef ds:uri="http://purl.org/dc/elements/1.1/"/>
    <ds:schemaRef ds:uri="http://www.w3.org/XML/1998/namespace"/>
    <ds:schemaRef ds:uri="c2de63d9-61f2-4114-9950-8094353c4192"/>
    <ds:schemaRef ds:uri="http://schemas.openxmlformats.org/package/2006/metadata/core-properties"/>
    <ds:schemaRef ds:uri="http://schemas.microsoft.com/office/2006/metadata/properties"/>
  </ds:schemaRefs>
</ds:datastoreItem>
</file>

<file path=customXml/itemProps6.xml><?xml version="1.0" encoding="utf-8"?>
<ds:datastoreItem xmlns:ds="http://schemas.openxmlformats.org/officeDocument/2006/customXml" ds:itemID="{95BA3650-AC55-4740-9A73-788C0241F052}">
  <ds:schemaRefs>
    <ds:schemaRef ds:uri="ESRI.ArcGIS.Mapping.OfficeIntegration.PowerPointInfo"/>
  </ds:schemaRefs>
</ds:datastoreItem>
</file>

<file path=customXml/itemProps7.xml><?xml version="1.0" encoding="utf-8"?>
<ds:datastoreItem xmlns:ds="http://schemas.openxmlformats.org/officeDocument/2006/customXml" ds:itemID="{7B5587FA-2CBF-4CE1-BFE0-C712953C7E84}">
  <ds:schemaRefs>
    <ds:schemaRef ds:uri="ESRI.ArcGIS.Mapping.OfficeIntegration.PowerPointInfo"/>
  </ds:schemaRefs>
</ds:datastoreItem>
</file>

<file path=customXml/itemProps8.xml><?xml version="1.0" encoding="utf-8"?>
<ds:datastoreItem xmlns:ds="http://schemas.openxmlformats.org/officeDocument/2006/customXml" ds:itemID="{EC738E43-9B1B-4E52-A67B-7CF5C8642CA3}">
  <ds:schemaRefs>
    <ds:schemaRef ds:uri="ESRI.ArcGIS.Mapping.OfficeIntegration.PowerPointInfo"/>
  </ds:schemaRefs>
</ds:datastoreItem>
</file>

<file path=customXml/itemProps9.xml><?xml version="1.0" encoding="utf-8"?>
<ds:datastoreItem xmlns:ds="http://schemas.openxmlformats.org/officeDocument/2006/customXml" ds:itemID="{264E8007-01B3-4757-ADB3-5F8B49977323}">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10552</TotalTime>
  <Words>1088</Words>
  <Application>Microsoft Office PowerPoint</Application>
  <PresentationFormat>On-screen Show (16:9)</PresentationFormat>
  <Paragraphs>78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Georgia</vt:lpstr>
      <vt:lpstr>Impact</vt:lpstr>
      <vt:lpstr>Nixie One</vt:lpstr>
      <vt:lpstr>Roboto Slab</vt:lpstr>
      <vt:lpstr>Rockwell</vt:lpstr>
      <vt:lpstr>Warwick template</vt:lpstr>
      <vt:lpstr>PowerPoint Presentation</vt:lpstr>
      <vt:lpstr>PowerPoint Presentation</vt:lpstr>
      <vt:lpstr>What is our Expected and Actual Progress?</vt:lpstr>
      <vt:lpstr>Learn What have we learned in the last two years?</vt:lpstr>
      <vt:lpstr>Successes and Challenges</vt:lpstr>
      <vt:lpstr>On the Horizon</vt:lpstr>
      <vt:lpstr>Adapt How does all of this impact our work?</vt:lpstr>
      <vt:lpstr>Based on what we learned, we plan to … </vt:lpstr>
      <vt:lpstr>Equitable and inclusive restoration … </vt:lpstr>
      <vt:lpstr>Help How can the Management Board lead the Program to adapt?</vt:lpstr>
      <vt:lpstr>Help Needed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Free, Laura</dc:creator>
  <cp:lastModifiedBy>Vetter, Doreen</cp:lastModifiedBy>
  <cp:revision>157</cp:revision>
  <cp:lastPrinted>2017-03-30T13:27:36Z</cp:lastPrinted>
  <dcterms:modified xsi:type="dcterms:W3CDTF">2021-07-29T15:57:53Z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0x0101007299ACFDB1F7B243A8BE670D52864591</vt:lpwstr>
  </property>
</Properties>
</file>