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8"/>
  </p:sldMasterIdLst>
  <p:notesMasterIdLst>
    <p:notesMasterId r:id="rId31"/>
  </p:notesMasterIdLst>
  <p:sldIdLst>
    <p:sldId id="328" r:id="rId19"/>
    <p:sldId id="260" r:id="rId20"/>
    <p:sldId id="316" r:id="rId21"/>
    <p:sldId id="325" r:id="rId22"/>
    <p:sldId id="320" r:id="rId23"/>
    <p:sldId id="301" r:id="rId24"/>
    <p:sldId id="324" r:id="rId25"/>
    <p:sldId id="285" r:id="rId26"/>
    <p:sldId id="263" r:id="rId27"/>
    <p:sldId id="290" r:id="rId28"/>
    <p:sldId id="304" r:id="rId29"/>
    <p:sldId id="329" r:id="rId30"/>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escher, Laura" initials="DL" lastIdx="7" clrIdx="0">
    <p:extLst>
      <p:ext uri="{19B8F6BF-5375-455C-9EA6-DF929625EA0E}">
        <p15:presenceInfo xmlns:p15="http://schemas.microsoft.com/office/powerpoint/2012/main" userId="S-1-5-21-1339303556-449845944-1601390327-275644" providerId="AD"/>
      </p:ext>
    </p:extLst>
  </p:cmAuthor>
  <p:cmAuthor id="2" name="Vetter, Doreen" initials="VD" lastIdx="3" clrIdx="1">
    <p:extLst>
      <p:ext uri="{19B8F6BF-5375-455C-9EA6-DF929625EA0E}">
        <p15:presenceInfo xmlns:p15="http://schemas.microsoft.com/office/powerpoint/2012/main" userId="S-1-5-21-1339303556-449845944-1601390327-1615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454"/>
    <a:srgbClr val="1154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8A900C-7CE9-4E3A-8019-603A3B7F293A}">
  <a:tblStyle styleId="{778A900C-7CE9-4E3A-8019-603A3B7F293A}"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0"/>
    <p:restoredTop sz="62601" autoAdjust="0"/>
  </p:normalViewPr>
  <p:slideViewPr>
    <p:cSldViewPr snapToGrid="0" snapToObjects="1">
      <p:cViewPr varScale="1">
        <p:scale>
          <a:sx n="94" d="100"/>
          <a:sy n="94" d="100"/>
        </p:scale>
        <p:origin x="2076" y="90"/>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54" d="100"/>
          <a:sy n="54"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slideMaster" Target="slideMasters/slideMaster1.xml"/><Relationship Id="rId26"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6.xml"/><Relationship Id="rId32"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tableStyles" Target="tableStyles.xml"/><Relationship Id="rId10" Type="http://schemas.openxmlformats.org/officeDocument/2006/relationships/customXml" Target="../customXml/item10.xml"/><Relationship Id="rId19" Type="http://schemas.openxmlformats.org/officeDocument/2006/relationships/slide" Target="slides/slide1.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Expected Trajectory</c:v>
                </c:pt>
              </c:strCache>
            </c:strRef>
          </c:tx>
          <c:spPr>
            <a:ln w="28575" cap="rnd">
              <a:solidFill>
                <a:schemeClr val="accent1"/>
              </a:solidFill>
              <a:round/>
            </a:ln>
            <a:effectLst/>
          </c:spPr>
          <c:marker>
            <c:symbol val="none"/>
          </c:marker>
          <c:cat>
            <c:strRef>
              <c:f>Sheet1!$A$2:$A$5</c:f>
              <c:strCache>
                <c:ptCount val="4"/>
                <c:pt idx="0">
                  <c:v>Baseline</c:v>
                </c:pt>
                <c:pt idx="1">
                  <c:v>Year 1</c:v>
                </c:pt>
                <c:pt idx="2">
                  <c:v>Year 2</c:v>
                </c:pt>
                <c:pt idx="3">
                  <c:v>Year 3</c:v>
                </c:pt>
              </c:strCache>
            </c:strRef>
          </c:cat>
          <c:val>
            <c:numRef>
              <c:f>Sheet1!$B$2:$B$5</c:f>
              <c:numCache>
                <c:formatCode>General</c:formatCode>
                <c:ptCount val="4"/>
                <c:pt idx="0">
                  <c:v>1</c:v>
                </c:pt>
                <c:pt idx="1">
                  <c:v>10</c:v>
                </c:pt>
                <c:pt idx="2">
                  <c:v>20</c:v>
                </c:pt>
                <c:pt idx="3">
                  <c:v>30</c:v>
                </c:pt>
              </c:numCache>
            </c:numRef>
          </c:val>
          <c:smooth val="0"/>
          <c:extLst>
            <c:ext xmlns:c16="http://schemas.microsoft.com/office/drawing/2014/chart" uri="{C3380CC4-5D6E-409C-BE32-E72D297353CC}">
              <c16:uniqueId val="{00000000-53DF-44B3-BD03-9C69FC987E6A}"/>
            </c:ext>
          </c:extLst>
        </c:ser>
        <c:ser>
          <c:idx val="1"/>
          <c:order val="1"/>
          <c:tx>
            <c:strRef>
              <c:f>Sheet1!$C$1</c:f>
              <c:strCache>
                <c:ptCount val="1"/>
                <c:pt idx="0">
                  <c:v>Actual Progress</c:v>
                </c:pt>
              </c:strCache>
            </c:strRef>
          </c:tx>
          <c:spPr>
            <a:ln w="28575" cap="rnd">
              <a:solidFill>
                <a:srgbClr val="C00000"/>
              </a:solidFill>
              <a:round/>
            </a:ln>
            <a:effectLst/>
          </c:spPr>
          <c:marker>
            <c:symbol val="none"/>
          </c:marker>
          <c:cat>
            <c:strRef>
              <c:f>Sheet1!$A$2:$A$5</c:f>
              <c:strCache>
                <c:ptCount val="4"/>
                <c:pt idx="0">
                  <c:v>Baseline</c:v>
                </c:pt>
                <c:pt idx="1">
                  <c:v>Year 1</c:v>
                </c:pt>
                <c:pt idx="2">
                  <c:v>Year 2</c:v>
                </c:pt>
                <c:pt idx="3">
                  <c:v>Year 3</c:v>
                </c:pt>
              </c:strCache>
            </c:strRef>
          </c:cat>
          <c:val>
            <c:numRef>
              <c:f>Sheet1!$C$2:$C$5</c:f>
              <c:numCache>
                <c:formatCode>General</c:formatCode>
                <c:ptCount val="4"/>
                <c:pt idx="0">
                  <c:v>1</c:v>
                </c:pt>
                <c:pt idx="1">
                  <c:v>4</c:v>
                </c:pt>
                <c:pt idx="2">
                  <c:v>17</c:v>
                </c:pt>
                <c:pt idx="3">
                  <c:v>20</c:v>
                </c:pt>
              </c:numCache>
            </c:numRef>
          </c:val>
          <c:smooth val="0"/>
          <c:extLst>
            <c:ext xmlns:c16="http://schemas.microsoft.com/office/drawing/2014/chart" uri="{C3380CC4-5D6E-409C-BE32-E72D297353CC}">
              <c16:uniqueId val="{00000001-53DF-44B3-BD03-9C69FC987E6A}"/>
            </c:ext>
          </c:extLst>
        </c:ser>
        <c:ser>
          <c:idx val="2"/>
          <c:order val="2"/>
          <c:tx>
            <c:strRef>
              <c:f>Sheet1!$D$1</c:f>
              <c:strCache>
                <c:ptCount val="1"/>
                <c:pt idx="0">
                  <c:v>Uncertainty - positive</c:v>
                </c:pt>
              </c:strCache>
            </c:strRef>
          </c:tx>
          <c:spPr>
            <a:ln w="28575" cap="rnd">
              <a:solidFill>
                <a:schemeClr val="accent3"/>
              </a:solidFill>
              <a:prstDash val="lgDash"/>
              <a:round/>
            </a:ln>
            <a:effectLst/>
          </c:spPr>
          <c:marker>
            <c:symbol val="none"/>
          </c:marker>
          <c:cat>
            <c:strRef>
              <c:f>Sheet1!$A$2:$A$5</c:f>
              <c:strCache>
                <c:ptCount val="4"/>
                <c:pt idx="0">
                  <c:v>Baseline</c:v>
                </c:pt>
                <c:pt idx="1">
                  <c:v>Year 1</c:v>
                </c:pt>
                <c:pt idx="2">
                  <c:v>Year 2</c:v>
                </c:pt>
                <c:pt idx="3">
                  <c:v>Year 3</c:v>
                </c:pt>
              </c:strCache>
            </c:strRef>
          </c:cat>
          <c:val>
            <c:numRef>
              <c:f>Sheet1!$D$2:$D$5</c:f>
              <c:numCache>
                <c:formatCode>General</c:formatCode>
                <c:ptCount val="4"/>
                <c:pt idx="0">
                  <c:v>15</c:v>
                </c:pt>
                <c:pt idx="1">
                  <c:v>23</c:v>
                </c:pt>
                <c:pt idx="2">
                  <c:v>27</c:v>
                </c:pt>
                <c:pt idx="3">
                  <c:v>33</c:v>
                </c:pt>
              </c:numCache>
            </c:numRef>
          </c:val>
          <c:smooth val="0"/>
          <c:extLst>
            <c:ext xmlns:c16="http://schemas.microsoft.com/office/drawing/2014/chart" uri="{C3380CC4-5D6E-409C-BE32-E72D297353CC}">
              <c16:uniqueId val="{00000002-53DF-44B3-BD03-9C69FC987E6A}"/>
            </c:ext>
          </c:extLst>
        </c:ser>
        <c:ser>
          <c:idx val="3"/>
          <c:order val="3"/>
          <c:tx>
            <c:strRef>
              <c:f>Sheet1!$E$1</c:f>
              <c:strCache>
                <c:ptCount val="1"/>
                <c:pt idx="0">
                  <c:v>Uncertainty - negative</c:v>
                </c:pt>
              </c:strCache>
            </c:strRef>
          </c:tx>
          <c:spPr>
            <a:ln w="28575" cap="rnd">
              <a:solidFill>
                <a:schemeClr val="accent3"/>
              </a:solidFill>
              <a:prstDash val="lgDash"/>
              <a:round/>
            </a:ln>
            <a:effectLst/>
          </c:spPr>
          <c:marker>
            <c:symbol val="none"/>
          </c:marker>
          <c:cat>
            <c:strRef>
              <c:f>Sheet1!$A$2:$A$5</c:f>
              <c:strCache>
                <c:ptCount val="4"/>
                <c:pt idx="0">
                  <c:v>Baseline</c:v>
                </c:pt>
                <c:pt idx="1">
                  <c:v>Year 1</c:v>
                </c:pt>
                <c:pt idx="2">
                  <c:v>Year 2</c:v>
                </c:pt>
                <c:pt idx="3">
                  <c:v>Year 3</c:v>
                </c:pt>
              </c:strCache>
            </c:strRef>
          </c:cat>
          <c:val>
            <c:numRef>
              <c:f>Sheet1!$E$2:$E$5</c:f>
              <c:numCache>
                <c:formatCode>General</c:formatCode>
                <c:ptCount val="4"/>
                <c:pt idx="0">
                  <c:v>0</c:v>
                </c:pt>
                <c:pt idx="1">
                  <c:v>5</c:v>
                </c:pt>
                <c:pt idx="2">
                  <c:v>15</c:v>
                </c:pt>
                <c:pt idx="3">
                  <c:v>25</c:v>
                </c:pt>
              </c:numCache>
            </c:numRef>
          </c:val>
          <c:smooth val="0"/>
          <c:extLst>
            <c:ext xmlns:c16="http://schemas.microsoft.com/office/drawing/2014/chart" uri="{C3380CC4-5D6E-409C-BE32-E72D297353CC}">
              <c16:uniqueId val="{00000003-53DF-44B3-BD03-9C69FC987E6A}"/>
            </c:ext>
          </c:extLst>
        </c:ser>
        <c:dLbls>
          <c:showLegendKey val="0"/>
          <c:showVal val="0"/>
          <c:showCatName val="0"/>
          <c:showSerName val="0"/>
          <c:showPercent val="0"/>
          <c:showBubbleSize val="0"/>
        </c:dLbls>
        <c:smooth val="0"/>
        <c:axId val="1341850048"/>
        <c:axId val="1341850464"/>
      </c:lineChart>
      <c:catAx>
        <c:axId val="134185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1850464"/>
        <c:crosses val="autoZero"/>
        <c:auto val="1"/>
        <c:lblAlgn val="ctr"/>
        <c:lblOffset val="100"/>
        <c:noMultiLvlLbl val="0"/>
      </c:catAx>
      <c:valAx>
        <c:axId val="134185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185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01042" y="4415790"/>
            <a:ext cx="5608319" cy="4183380"/>
          </a:xfrm>
          <a:prstGeom prst="rect">
            <a:avLst/>
          </a:prstGeom>
          <a:noFill/>
          <a:ln>
            <a:noFill/>
          </a:ln>
        </p:spPr>
        <p:txBody>
          <a:bodyPr lIns="93148" tIns="93148" rIns="93148" bIns="93148"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10192480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Find photos </a:t>
            </a:r>
            <a:r>
              <a:rPr lang="en-US" dirty="0"/>
              <a:t>on our Flickr</a:t>
            </a:r>
            <a:r>
              <a:rPr lang="en-US" baseline="0" dirty="0"/>
              <a:t> site: https://www.flickr.com/photos/29388462@N06/sets/ </a:t>
            </a:r>
          </a:p>
          <a:p>
            <a:r>
              <a:rPr lang="en-US" baseline="0" dirty="0"/>
              <a:t>You can also browse photos by category on our website: http://www.chesapeakebay.net/photos </a:t>
            </a:r>
          </a:p>
          <a:p>
            <a:endParaRPr lang="en-US" dirty="0"/>
          </a:p>
        </p:txBody>
      </p:sp>
    </p:spTree>
    <p:extLst>
      <p:ext uri="{BB962C8B-B14F-4D97-AF65-F5344CB8AC3E}">
        <p14:creationId xmlns:p14="http://schemas.microsoft.com/office/powerpoint/2010/main" val="178726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r>
              <a:rPr lang="en-US" dirty="0"/>
              <a:t>INSTRUCTIONS:</a:t>
            </a:r>
            <a:r>
              <a:rPr lang="en-US" baseline="0" dirty="0"/>
              <a:t> </a:t>
            </a:r>
          </a:p>
          <a:p>
            <a:endParaRPr lang="en-US" baseline="0" dirty="0"/>
          </a:p>
          <a:p>
            <a:pPr marL="171450" indent="-171450">
              <a:buFont typeface="Arial" panose="020B0604020202020204" pitchFamily="34" charset="0"/>
              <a:buChar char="•"/>
            </a:pPr>
            <a:r>
              <a:rPr lang="en-US" baseline="0" dirty="0"/>
              <a:t>Add the title of your goal and the language of your outcome from the 2014 Agreement (copy and paste).</a:t>
            </a:r>
          </a:p>
          <a:p>
            <a:pPr marL="171450" indent="-171450">
              <a:buFont typeface="Arial" panose="020B0604020202020204" pitchFamily="34" charset="0"/>
              <a:buChar char="•"/>
            </a:pPr>
            <a:r>
              <a:rPr lang="en-US" baseline="0" dirty="0"/>
              <a:t>Add a relevant photo (if it all fits). </a:t>
            </a:r>
          </a:p>
          <a:p>
            <a:pPr marL="171450" indent="-171450">
              <a:buFont typeface="Arial" panose="020B0604020202020204" pitchFamily="34" charset="0"/>
              <a:buChar char="•"/>
            </a:pPr>
            <a:r>
              <a:rPr lang="en-US" baseline="0" dirty="0"/>
              <a:t>If desired, talking points could include more contextual information, e.g. the importance of the outcome and the historic trends that led to the establishment of the specific target.</a:t>
            </a:r>
          </a:p>
          <a:p>
            <a:endParaRPr lang="en-US" baseline="0" dirty="0"/>
          </a:p>
          <a:p>
            <a:endParaRPr lang="en-US" baseline="0" dirty="0"/>
          </a:p>
        </p:txBody>
      </p:sp>
    </p:spTree>
    <p:extLst>
      <p:ext uri="{BB962C8B-B14F-4D97-AF65-F5344CB8AC3E}">
        <p14:creationId xmlns:p14="http://schemas.microsoft.com/office/powerpoint/2010/main" val="328247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381000" y="685800"/>
            <a:ext cx="6094413"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1" y="4343401"/>
            <a:ext cx="5486399" cy="4114800"/>
          </a:xfrm>
          <a:prstGeom prst="rect">
            <a:avLst/>
          </a:prstGeom>
        </p:spPr>
        <p:txBody>
          <a:bodyPr lIns="91411" tIns="91411" rIns="91411" bIns="91411"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a:t>
            </a:r>
            <a:r>
              <a:rPr lang="en-US" baseline="0" dirty="0"/>
              <a:t> This slide is intended to provide context for your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Summarize your progress and preview your needs without going into detail on either point. If you don’t have a request, identify a few key points you want the to convey to the Management Board. </a:t>
            </a:r>
          </a:p>
          <a:p>
            <a:pPr marL="171450" indent="-171450">
              <a:buFont typeface="Arial" panose="020B0604020202020204" pitchFamily="34" charset="0"/>
              <a:buChar char="•"/>
            </a:pPr>
            <a:r>
              <a:rPr lang="en-US" sz="1100" dirty="0">
                <a:latin typeface="Rockwell" charset="0"/>
                <a:ea typeface="Rockwell" charset="0"/>
                <a:cs typeface="Rockwell" charset="0"/>
              </a:rPr>
              <a:t>Replace the provided </a:t>
            </a:r>
            <a:r>
              <a:rPr lang="en" sz="1100" dirty="0">
                <a:latin typeface="Rockwell" charset="0"/>
                <a:ea typeface="Rockwell" charset="0"/>
                <a:cs typeface="Rockwell" charset="0"/>
              </a:rPr>
              <a:t>picture </a:t>
            </a:r>
            <a:r>
              <a:rPr lang="en-US" sz="1100" dirty="0">
                <a:latin typeface="Rockwell" charset="0"/>
                <a:ea typeface="Rockwell" charset="0"/>
                <a:cs typeface="Rockwell" charset="0"/>
              </a:rPr>
              <a:t>with your own or one selected from the sources identified on the first slide.</a:t>
            </a:r>
            <a:endParaRPr lang="en-US" baseline="0" dirty="0"/>
          </a:p>
        </p:txBody>
      </p:sp>
    </p:spTree>
    <p:extLst>
      <p:ext uri="{BB962C8B-B14F-4D97-AF65-F5344CB8AC3E}">
        <p14:creationId xmlns:p14="http://schemas.microsoft.com/office/powerpoint/2010/main" val="429346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a:t>
            </a:r>
            <a:r>
              <a:rPr lang="en-US" baseline="0" dirty="0"/>
              <a:t> This slide is a transition slide and does not need to be modified.</a:t>
            </a:r>
            <a:endParaRPr lang="en-US" dirty="0"/>
          </a:p>
        </p:txBody>
      </p:sp>
    </p:spTree>
    <p:extLst>
      <p:ext uri="{BB962C8B-B14F-4D97-AF65-F5344CB8AC3E}">
        <p14:creationId xmlns:p14="http://schemas.microsoft.com/office/powerpoint/2010/main" val="2240605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 This slide should </a:t>
            </a:r>
            <a:r>
              <a:rPr lang="en-US" b="1" dirty="0"/>
              <a:t>briefly summarize </a:t>
            </a:r>
            <a:r>
              <a:rPr lang="en-US" dirty="0"/>
              <a:t>your answer to narrative analysis question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FROM NARRATIVE ANALYSIS (FOR YOUR REFERENCE ONLY):</a:t>
            </a:r>
          </a:p>
          <a:p>
            <a:r>
              <a:rPr lang="en-US" dirty="0"/>
              <a:t>“1. Examine your red/yellow/green analysis of your management actions. What lessons have you learned over the past two years of implementation?</a:t>
            </a:r>
          </a:p>
          <a:p>
            <a:endParaRPr lang="en-US" dirty="0"/>
          </a:p>
          <a:p>
            <a:r>
              <a:rPr lang="en-US" i="1" dirty="0"/>
              <a:t>Summarize what you have learned about what worked and what didn’t. For example, have you identified additional factors to consider or filled an information gap?” </a:t>
            </a:r>
          </a:p>
          <a:p>
            <a:endParaRPr lang="en-US" dirty="0"/>
          </a:p>
        </p:txBody>
      </p:sp>
    </p:spTree>
    <p:extLst>
      <p:ext uri="{BB962C8B-B14F-4D97-AF65-F5344CB8AC3E}">
        <p14:creationId xmlns:p14="http://schemas.microsoft.com/office/powerpoint/2010/main" val="1885829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 Copy and paste the graph or chart you used to answer narrative analysis question #2. The editable graph from the Narrative Analysis template has been included here for your reference.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FROM NARRATIVE ANALYSIS (FOR YOUR REFERENCE ONLY):</a:t>
            </a:r>
          </a:p>
          <a:p>
            <a:r>
              <a:rPr lang="en-US" dirty="0"/>
              <a:t>“2. Regardless of how successful your short-term progress has been over the past two years, indicate whether we are making progress at a rate that is necessary to achieve the outcome you are working toward.  </a:t>
            </a:r>
          </a:p>
          <a:p>
            <a:r>
              <a:rPr lang="en-US" i="1" dirty="0"/>
              <a:t>Use the editable graph or your own chart to illustrate your progress. Explain any gap(s) between our actual progress and our anticipated trajectory.”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baseline="0" dirty="0"/>
          </a:p>
        </p:txBody>
      </p:sp>
    </p:spTree>
    <p:extLst>
      <p:ext uri="{BB962C8B-B14F-4D97-AF65-F5344CB8AC3E}">
        <p14:creationId xmlns:p14="http://schemas.microsoft.com/office/powerpoint/2010/main" val="4007774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 This slide should </a:t>
            </a:r>
            <a:r>
              <a:rPr lang="en-US" b="1" dirty="0"/>
              <a:t>briefly summarize </a:t>
            </a:r>
            <a:r>
              <a:rPr lang="en-US" dirty="0"/>
              <a:t>your answer to narrative analysis question #3</a:t>
            </a:r>
            <a:r>
              <a:rPr lang="en-US" dirty="0">
                <a:latin typeface="Rockwell" charset="0"/>
              </a:rPr>
              <a:t>. </a:t>
            </a:r>
            <a:endParaRPr lang="en-US" dirty="0"/>
          </a:p>
          <a:p>
            <a:endParaRPr lang="en-US" dirty="0"/>
          </a:p>
          <a:p>
            <a:pPr defTabSz="931637">
              <a:defRPr/>
            </a:pPr>
            <a:r>
              <a:rPr lang="en-US" dirty="0"/>
              <a:t>FROM NARRATIVE ANALYSIS (</a:t>
            </a:r>
            <a:r>
              <a:rPr lang="en-US" sz="1100" i="0" kern="1200" dirty="0">
                <a:solidFill>
                  <a:schemeClr val="tx1"/>
                </a:solidFill>
                <a:effectLst/>
                <a:latin typeface="+mn-lt"/>
                <a:ea typeface="+mn-ea"/>
                <a:cs typeface="+mn-cs"/>
              </a:rPr>
              <a:t>FOR YOUR REFERENCE ONLY): </a:t>
            </a:r>
          </a:p>
          <a:p>
            <a:pPr defTabSz="931637">
              <a:defRPr/>
            </a:pPr>
            <a:r>
              <a:rPr lang="en-US" sz="1100" i="0" kern="1200" dirty="0">
                <a:solidFill>
                  <a:schemeClr val="tx1"/>
                </a:solidFill>
                <a:effectLst/>
                <a:latin typeface="+mn-lt"/>
                <a:ea typeface="+mn-ea"/>
                <a:cs typeface="+mn-cs"/>
              </a:rPr>
              <a:t>“3. What scientific, fiscal and policy-related developments will influence your work over the next two years? </a:t>
            </a:r>
          </a:p>
          <a:p>
            <a:pPr defTabSz="931637">
              <a:defRPr/>
            </a:pPr>
            <a:endParaRPr lang="en-US" sz="1100" i="0" kern="1200" dirty="0">
              <a:solidFill>
                <a:schemeClr val="tx1"/>
              </a:solidFill>
              <a:effectLst/>
              <a:latin typeface="+mn-lt"/>
              <a:ea typeface="+mn-ea"/>
              <a:cs typeface="+mn-cs"/>
            </a:endParaRPr>
          </a:p>
          <a:p>
            <a:pPr defTabSz="931637">
              <a:defRPr/>
            </a:pPr>
            <a:r>
              <a:rPr lang="en-US" sz="1100" i="1" kern="1200" dirty="0">
                <a:solidFill>
                  <a:schemeClr val="tx1"/>
                </a:solidFill>
                <a:effectLst/>
                <a:latin typeface="+mn-lt"/>
                <a:ea typeface="+mn-ea"/>
                <a:cs typeface="+mn-cs"/>
              </a:rPr>
              <a:t>This may include information learned at the previous biennial SRS meeting or more specific information about your outcome such as an increase or decrease in funding, new programs that address gaps, and new scientific data or research. Describe how these developments are likely to impact your recommended measure(s) of progress, the factors you believe impact your ability to succeed, and newly created or filled gaps. These changes should be reflected in the first three columns of your revised logic and action plan after your quarterly progress meeting.” </a:t>
            </a:r>
          </a:p>
          <a:p>
            <a:pPr defTabSz="931637">
              <a:defRPr/>
            </a:pPr>
            <a:endParaRPr lang="en-US" sz="110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26729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INSTRUCTIONS:</a:t>
            </a:r>
            <a:r>
              <a:rPr lang="en-US" baseline="0" dirty="0"/>
              <a:t> This slide is a transition slide and does not need to be modified.</a:t>
            </a:r>
            <a:endParaRPr lang="en-US" dirty="0"/>
          </a:p>
          <a:p>
            <a:endParaRPr dirty="0"/>
          </a:p>
        </p:txBody>
      </p:sp>
    </p:spTree>
    <p:extLst>
      <p:ext uri="{BB962C8B-B14F-4D97-AF65-F5344CB8AC3E}">
        <p14:creationId xmlns:p14="http://schemas.microsoft.com/office/powerpoint/2010/main" val="4006548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931637" rtl="0" eaLnBrk="1" fontAlgn="auto" latinLnBrk="0" hangingPunct="1">
              <a:lnSpc>
                <a:spcPct val="100000"/>
              </a:lnSpc>
              <a:spcBef>
                <a:spcPts val="0"/>
              </a:spcBef>
              <a:spcAft>
                <a:spcPts val="0"/>
              </a:spcAft>
              <a:buClrTx/>
              <a:buSzTx/>
              <a:buFontTx/>
              <a:buNone/>
              <a:tabLst/>
              <a:defRPr/>
            </a:pPr>
            <a:r>
              <a:rPr lang="en-US" dirty="0"/>
              <a:t>INSTRUCTIONS: This slide should </a:t>
            </a:r>
            <a:r>
              <a:rPr lang="en-US" b="1" dirty="0"/>
              <a:t>briefly summarize </a:t>
            </a:r>
            <a:r>
              <a:rPr lang="en-US" dirty="0"/>
              <a:t>your answer to narrative analysis question #4</a:t>
            </a:r>
            <a:r>
              <a:rPr lang="en-US" dirty="0">
                <a:latin typeface="Rockwell" charset="0"/>
              </a:rPr>
              <a:t>. As a reminder, question four refers back to the first three questions in the Narrative Analysis.</a:t>
            </a:r>
            <a:r>
              <a:rPr lang="en-US" dirty="0"/>
              <a:t> </a:t>
            </a:r>
          </a:p>
          <a:p>
            <a:pPr>
              <a:buNone/>
            </a:pPr>
            <a:endParaRPr lang="en-US" dirty="0">
              <a:latin typeface="Rockwell" charset="0"/>
              <a:ea typeface="Rockwell" charset="0"/>
              <a:cs typeface="Rockwell" charset="0"/>
            </a:endParaRPr>
          </a:p>
          <a:p>
            <a:pPr>
              <a:buNone/>
            </a:pPr>
            <a:r>
              <a:rPr lang="en-US" dirty="0"/>
              <a:t>FROM NARRATIVE ANALYSIS (</a:t>
            </a:r>
            <a:r>
              <a:rPr lang="en-US" dirty="0">
                <a:latin typeface="Rockwell" charset="0"/>
                <a:ea typeface="Rockwell" charset="0"/>
                <a:cs typeface="Rockwell" charset="0"/>
              </a:rPr>
              <a:t>FOR YOUR REFERENCE ONLY):</a:t>
            </a:r>
          </a:p>
          <a:p>
            <a:pPr>
              <a:buNone/>
            </a:pPr>
            <a:r>
              <a:rPr lang="en-US" dirty="0">
                <a:latin typeface="Rockwell" charset="0"/>
                <a:ea typeface="Rockwell" charset="0"/>
                <a:cs typeface="Rockwell" charset="0"/>
              </a:rPr>
              <a:t>“4. Based on your response to the questions above, how will your work change over the next two years? </a:t>
            </a:r>
          </a:p>
          <a:p>
            <a:pPr>
              <a:buNone/>
            </a:pPr>
            <a:endParaRPr lang="en-US" i="1" dirty="0">
              <a:latin typeface="Rockwell" charset="0"/>
              <a:ea typeface="Rockwell" charset="0"/>
              <a:cs typeface="Rockwell" charset="0"/>
            </a:endParaRPr>
          </a:p>
          <a:p>
            <a:pPr>
              <a:buNone/>
            </a:pPr>
            <a:r>
              <a:rPr lang="en-US" i="1" dirty="0">
                <a:latin typeface="Rockwell" charset="0"/>
                <a:ea typeface="Rockwell" charset="0"/>
                <a:cs typeface="Rockwell" charset="0"/>
              </a:rPr>
              <a:t>Describe the adaptations that will be necessary to more efficiently achieve your outcome and explain how these changes will lead you to adjust your management strategy or the actions described in column four of your logic and action plan. Changes that the workgroup, GIT or Management Board consider significant should be reflected in your management strategy.”</a:t>
            </a:r>
          </a:p>
          <a:p>
            <a:pPr>
              <a:buNone/>
            </a:pPr>
            <a:endParaRPr lang="en-US" dirty="0">
              <a:latin typeface="Rockwell" charset="0"/>
              <a:ea typeface="Rockwell" charset="0"/>
              <a:cs typeface="Rockwell" charset="0"/>
            </a:endParaRPr>
          </a:p>
          <a:p>
            <a:endParaRPr lang="en-US" baseline="0" dirty="0">
              <a:latin typeface="Rockwell" charset="0"/>
            </a:endParaRPr>
          </a:p>
        </p:txBody>
      </p:sp>
    </p:spTree>
    <p:extLst>
      <p:ext uri="{BB962C8B-B14F-4D97-AF65-F5344CB8AC3E}">
        <p14:creationId xmlns:p14="http://schemas.microsoft.com/office/powerpoint/2010/main" val="3273389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881390" rtl="0" eaLnBrk="1" fontAlgn="auto" latinLnBrk="0" hangingPunct="1">
              <a:lnSpc>
                <a:spcPct val="100000"/>
              </a:lnSpc>
              <a:spcBef>
                <a:spcPts val="0"/>
              </a:spcBef>
              <a:spcAft>
                <a:spcPts val="0"/>
              </a:spcAft>
              <a:buClrTx/>
              <a:buSzTx/>
              <a:buFontTx/>
              <a:buNone/>
              <a:tabLst/>
              <a:defRPr/>
            </a:pPr>
            <a:r>
              <a:rPr lang="en-US" dirty="0"/>
              <a:t>INSTRUCTIONS:</a:t>
            </a:r>
            <a:r>
              <a:rPr lang="en-US" baseline="0" dirty="0"/>
              <a:t> This slide is a transition slide and does not need to be modified.</a:t>
            </a:r>
            <a:endParaRPr lang="en-US" dirty="0"/>
          </a:p>
          <a:p>
            <a:pPr defTabSz="881390">
              <a:defRPr/>
            </a:pPr>
            <a:endParaRPr dirty="0"/>
          </a:p>
        </p:txBody>
      </p:sp>
    </p:spTree>
    <p:extLst>
      <p:ext uri="{BB962C8B-B14F-4D97-AF65-F5344CB8AC3E}">
        <p14:creationId xmlns:p14="http://schemas.microsoft.com/office/powerpoint/2010/main" val="1876179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701042" y="4415790"/>
            <a:ext cx="5608319" cy="4183380"/>
          </a:xfrm>
          <a:prstGeom prst="rect">
            <a:avLst/>
          </a:prstGeom>
        </p:spPr>
        <p:txBody>
          <a:bodyPr lIns="93148" tIns="93148" rIns="93148" bIns="93148" anchor="t" anchorCtr="0">
            <a:noAutofit/>
          </a:bodyPr>
          <a:lstStyle/>
          <a:p>
            <a:pPr marL="0" marR="0" lvl="0" indent="0" algn="l" defTabSz="931637" rtl="0" eaLnBrk="1" fontAlgn="auto" latinLnBrk="0" hangingPunct="1">
              <a:lnSpc>
                <a:spcPct val="100000"/>
              </a:lnSpc>
              <a:spcBef>
                <a:spcPts val="0"/>
              </a:spcBef>
              <a:spcAft>
                <a:spcPts val="0"/>
              </a:spcAft>
              <a:buClrTx/>
              <a:buSzTx/>
              <a:buFontTx/>
              <a:buNone/>
              <a:tabLst/>
              <a:defRPr/>
            </a:pPr>
            <a:r>
              <a:rPr lang="en-US" dirty="0"/>
              <a:t>INSTRUCTIONS: This slide should </a:t>
            </a:r>
            <a:r>
              <a:rPr lang="en-US" b="1" dirty="0"/>
              <a:t>briefly summarize </a:t>
            </a:r>
            <a:r>
              <a:rPr lang="en-US" dirty="0"/>
              <a:t>your answer to narrative analysis question #5</a:t>
            </a:r>
            <a:r>
              <a:rPr lang="en-US" dirty="0">
                <a:latin typeface="Rockwell" charset="0"/>
                <a:ea typeface="Rockwell" charset="0"/>
                <a:cs typeface="Rockwell" charset="0"/>
              </a:rPr>
              <a:t>.</a:t>
            </a:r>
            <a:endParaRPr lang="en-US" sz="1100" i="1" kern="1200" dirty="0">
              <a:solidFill>
                <a:schemeClr val="tx1"/>
              </a:solidFill>
              <a:effectLst/>
              <a:latin typeface="+mn-lt"/>
              <a:ea typeface="+mn-ea"/>
              <a:cs typeface="+mn-cs"/>
            </a:endParaRPr>
          </a:p>
          <a:p>
            <a:pPr defTabSz="931637">
              <a:defRPr/>
            </a:pPr>
            <a:endParaRPr lang="en-US" sz="1100" i="1" kern="1200" dirty="0">
              <a:solidFill>
                <a:schemeClr val="tx1"/>
              </a:solidFill>
              <a:effectLst/>
              <a:latin typeface="+mn-lt"/>
              <a:ea typeface="+mn-ea"/>
              <a:cs typeface="+mn-cs"/>
            </a:endParaRPr>
          </a:p>
          <a:p>
            <a:pPr defTabSz="931637">
              <a:defRPr/>
            </a:pPr>
            <a:r>
              <a:rPr lang="en-US" dirty="0"/>
              <a:t>FROM NARRATIVE ANALYSIS (</a:t>
            </a:r>
            <a:r>
              <a:rPr lang="en-US" sz="1100" i="0" kern="1200" dirty="0">
                <a:solidFill>
                  <a:schemeClr val="tx1"/>
                </a:solidFill>
                <a:effectLst/>
                <a:latin typeface="+mn-lt"/>
                <a:ea typeface="+mn-ea"/>
                <a:cs typeface="+mn-cs"/>
              </a:rPr>
              <a:t>FOR YOUR REFERENCE ONLY): </a:t>
            </a:r>
          </a:p>
          <a:p>
            <a:pPr defTabSz="931637">
              <a:defRPr/>
            </a:pPr>
            <a:r>
              <a:rPr lang="en-US" sz="1100" i="0" kern="1200" dirty="0">
                <a:solidFill>
                  <a:schemeClr val="tx1"/>
                </a:solidFill>
                <a:effectLst/>
                <a:latin typeface="+mn-lt"/>
                <a:ea typeface="+mn-ea"/>
                <a:cs typeface="+mn-cs"/>
              </a:rPr>
              <a:t>“5. What, if any, actions can the Management Board take to help ensure success in achieving your outcome?</a:t>
            </a:r>
          </a:p>
          <a:p>
            <a:pPr defTabSz="931637">
              <a:defRPr/>
            </a:pPr>
            <a:endParaRPr lang="en-US" sz="1100" i="0" kern="1200" dirty="0">
              <a:solidFill>
                <a:schemeClr val="tx1"/>
              </a:solidFill>
              <a:effectLst/>
              <a:latin typeface="+mn-lt"/>
              <a:ea typeface="+mn-ea"/>
              <a:cs typeface="+mn-cs"/>
            </a:endParaRPr>
          </a:p>
          <a:p>
            <a:pPr defTabSz="931637">
              <a:defRPr/>
            </a:pPr>
            <a:r>
              <a:rPr lang="en-US" sz="1100" i="1" kern="1200" dirty="0">
                <a:solidFill>
                  <a:schemeClr val="tx1"/>
                </a:solidFill>
                <a:effectLst/>
                <a:latin typeface="+mn-lt"/>
                <a:ea typeface="+mn-ea"/>
                <a:cs typeface="+mn-cs"/>
              </a:rPr>
              <a:t>Please be as specific as possible. Do you need direct action by the Management Board? Or can the Management Board direct or facilitate action through other groups? Can you describe efforts the workgroup has already taken to address this issue? If this need is not met, how will progress toward your outcome be affected? This assistance may include support from within a Management Board member’s jurisdiction or agency.”</a:t>
            </a:r>
          </a:p>
          <a:p>
            <a:pPr defTabSz="931637">
              <a:defRPr/>
            </a:pPr>
            <a:endParaRPr lang="en" i="0" dirty="0">
              <a:latin typeface="Rockwell" charset="0"/>
              <a:ea typeface="Rockwell" charset="0"/>
              <a:cs typeface="Rockwell" charset="0"/>
            </a:endParaRPr>
          </a:p>
        </p:txBody>
      </p:sp>
    </p:spTree>
    <p:extLst>
      <p:ext uri="{BB962C8B-B14F-4D97-AF65-F5344CB8AC3E}">
        <p14:creationId xmlns:p14="http://schemas.microsoft.com/office/powerpoint/2010/main" val="1583086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for discussion at the end of the presentation, before the next outcome presentation]</a:t>
            </a:r>
          </a:p>
          <a:p>
            <a:endParaRPr lang="en-US" dirty="0"/>
          </a:p>
        </p:txBody>
      </p:sp>
    </p:spTree>
    <p:extLst>
      <p:ext uri="{BB962C8B-B14F-4D97-AF65-F5344CB8AC3E}">
        <p14:creationId xmlns:p14="http://schemas.microsoft.com/office/powerpoint/2010/main" val="1361215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4113600" y="2878750"/>
            <a:ext cx="4505699" cy="11597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endParaRPr/>
          </a:p>
        </p:txBody>
      </p:sp>
      <p:sp>
        <p:nvSpPr>
          <p:cNvPr id="17" name="Shape 17"/>
          <p:cNvSpPr txBox="1">
            <a:spLocks noGrp="1"/>
          </p:cNvSpPr>
          <p:nvPr>
            <p:ph type="subTitle" idx="1"/>
          </p:nvPr>
        </p:nvSpPr>
        <p:spPr>
          <a:xfrm>
            <a:off x="4113600" y="3983050"/>
            <a:ext cx="4505699" cy="784799"/>
          </a:xfrm>
          <a:prstGeom prst="rect">
            <a:avLst/>
          </a:prstGeom>
        </p:spPr>
        <p:txBody>
          <a:bodyPr lIns="91425" tIns="91425" rIns="91425" bIns="91425" anchor="t" anchorCtr="0"/>
          <a:lstStyle>
            <a:lvl1pPr lvl="0" rtl="0">
              <a:spcBef>
                <a:spcPts val="0"/>
              </a:spcBef>
              <a:buClr>
                <a:srgbClr val="94BF6E"/>
              </a:buClr>
              <a:buSzPct val="100000"/>
              <a:buNone/>
              <a:defRPr sz="1800" b="1">
                <a:solidFill>
                  <a:srgbClr val="94BF6E"/>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endParaRPr/>
          </a:p>
        </p:txBody>
      </p:sp>
      <p:sp>
        <p:nvSpPr>
          <p:cNvPr id="18" name="Shape 18"/>
          <p:cNvSpPr/>
          <p:nvPr/>
        </p:nvSpPr>
        <p:spPr>
          <a:xfrm>
            <a:off x="0" y="4288499"/>
            <a:ext cx="3474300" cy="2475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19" name="Shape 19"/>
          <p:cNvSpPr/>
          <p:nvPr/>
        </p:nvSpPr>
        <p:spPr>
          <a:xfrm>
            <a:off x="0" y="0"/>
            <a:ext cx="34743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20" name="Shape 20"/>
          <p:cNvSpPr/>
          <p:nvPr/>
        </p:nvSpPr>
        <p:spPr>
          <a:xfrm>
            <a:off x="0" y="500625"/>
            <a:ext cx="3474300" cy="38241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21" name="Shape 21"/>
          <p:cNvSpPr/>
          <p:nvPr/>
        </p:nvSpPr>
        <p:spPr>
          <a:xfrm>
            <a:off x="0" y="4493604"/>
            <a:ext cx="3474300" cy="118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a:off x="0" y="4584075"/>
            <a:ext cx="3474300" cy="5594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Quote">
    <p:spTree>
      <p:nvGrpSpPr>
        <p:cNvPr id="1" name="Shape 23"/>
        <p:cNvGrpSpPr/>
        <p:nvPr/>
      </p:nvGrpSpPr>
      <p:grpSpPr>
        <a:xfrm>
          <a:off x="0" y="0"/>
          <a:ext cx="0" cy="0"/>
          <a:chOff x="0" y="0"/>
          <a:chExt cx="0" cy="0"/>
        </a:xfrm>
      </p:grpSpPr>
      <p:sp>
        <p:nvSpPr>
          <p:cNvPr id="24" name="Shape 24"/>
          <p:cNvSpPr/>
          <p:nvPr/>
        </p:nvSpPr>
        <p:spPr>
          <a:xfrm>
            <a:off x="0" y="1148250"/>
            <a:ext cx="9144000" cy="2847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a:off x="3398537" y="1599537"/>
            <a:ext cx="2346925" cy="1944425"/>
          </a:xfrm>
          <a:prstGeom prst="rect">
            <a:avLst/>
          </a:prstGeom>
        </p:spPr>
        <p:txBody>
          <a:bodyPr>
            <a:prstTxWarp prst="textPlain">
              <a:avLst/>
            </a:prstTxWarp>
          </a:bodyPr>
          <a:lstStyle/>
          <a:p>
            <a:pPr lvl="0" algn="ctr"/>
            <a:r>
              <a:rPr b="0" i="0">
                <a:ln>
                  <a:noFill/>
                </a:ln>
                <a:solidFill>
                  <a:srgbClr val="0E3142">
                    <a:alpha val="20380"/>
                  </a:srgbClr>
                </a:solidFill>
                <a:latin typeface="Impact"/>
              </a:rPr>
              <a:t>“</a:t>
            </a:r>
          </a:p>
        </p:txBody>
      </p:sp>
      <p:sp>
        <p:nvSpPr>
          <p:cNvPr id="26" name="Shape 26"/>
          <p:cNvSpPr/>
          <p:nvPr/>
        </p:nvSpPr>
        <p:spPr>
          <a:xfrm>
            <a:off x="0" y="0"/>
            <a:ext cx="91440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27" name="Shape 27"/>
          <p:cNvSpPr/>
          <p:nvPr/>
        </p:nvSpPr>
        <p:spPr>
          <a:xfrm>
            <a:off x="0" y="500624"/>
            <a:ext cx="9144000" cy="7320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28" name="Shape 28"/>
          <p:cNvSpPr/>
          <p:nvPr/>
        </p:nvSpPr>
        <p:spPr>
          <a:xfrm>
            <a:off x="0" y="3962800"/>
            <a:ext cx="9144000" cy="370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29" name="Shape 29"/>
          <p:cNvSpPr/>
          <p:nvPr/>
        </p:nvSpPr>
        <p:spPr>
          <a:xfrm>
            <a:off x="0" y="4333125"/>
            <a:ext cx="9144000" cy="8102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sp>
        <p:nvSpPr>
          <p:cNvPr id="30" name="Shape 30"/>
          <p:cNvSpPr txBox="1">
            <a:spLocks noGrp="1"/>
          </p:cNvSpPr>
          <p:nvPr>
            <p:ph type="body" idx="1"/>
          </p:nvPr>
        </p:nvSpPr>
        <p:spPr>
          <a:xfrm>
            <a:off x="1556175" y="2300275"/>
            <a:ext cx="6031800" cy="605100"/>
          </a:xfrm>
          <a:prstGeom prst="rect">
            <a:avLst/>
          </a:prstGeom>
        </p:spPr>
        <p:txBody>
          <a:bodyPr lIns="91425" tIns="91425" rIns="91425" bIns="91425" anchor="ctr" anchorCtr="0"/>
          <a:lstStyle>
            <a:lvl1pPr lvl="0" algn="ctr" rtl="0">
              <a:spcBef>
                <a:spcPts val="0"/>
              </a:spcBef>
              <a:buClr>
                <a:srgbClr val="FFFFFF"/>
              </a:buClr>
              <a:buSzPct val="100000"/>
              <a:defRPr sz="2000">
                <a:solidFill>
                  <a:srgbClr val="FFFFFF"/>
                </a:solidFill>
              </a:defRPr>
            </a:lvl1pPr>
            <a:lvl2pPr lvl="1" algn="ctr" rtl="0">
              <a:spcBef>
                <a:spcPts val="0"/>
              </a:spcBef>
              <a:buClr>
                <a:srgbClr val="FFFFFF"/>
              </a:buClr>
              <a:buSzPct val="100000"/>
              <a:defRPr sz="2000">
                <a:solidFill>
                  <a:srgbClr val="FFFFFF"/>
                </a:solidFill>
              </a:defRPr>
            </a:lvl2pPr>
            <a:lvl3pPr lvl="2" algn="ctr" rtl="0">
              <a:spcBef>
                <a:spcPts val="0"/>
              </a:spcBef>
              <a:buClr>
                <a:srgbClr val="FFFFFF"/>
              </a:buClr>
              <a:buSzPct val="100000"/>
              <a:defRPr sz="2000">
                <a:solidFill>
                  <a:srgbClr val="FFFFFF"/>
                </a:solidFill>
              </a:defRPr>
            </a:lvl3pPr>
            <a:lvl4pPr lvl="3" algn="ctr" rtl="0">
              <a:spcBef>
                <a:spcPts val="0"/>
              </a:spcBef>
              <a:buClr>
                <a:srgbClr val="FFFFFF"/>
              </a:buClr>
              <a:buSzPct val="100000"/>
              <a:defRPr sz="2000">
                <a:solidFill>
                  <a:srgbClr val="FFFFFF"/>
                </a:solidFill>
              </a:defRPr>
            </a:lvl4pPr>
            <a:lvl5pPr lvl="4" algn="ctr" rtl="0">
              <a:spcBef>
                <a:spcPts val="0"/>
              </a:spcBef>
              <a:buClr>
                <a:srgbClr val="FFFFFF"/>
              </a:buClr>
              <a:buSzPct val="100000"/>
              <a:defRPr sz="2000">
                <a:solidFill>
                  <a:srgbClr val="FFFFFF"/>
                </a:solidFill>
              </a:defRPr>
            </a:lvl5pPr>
            <a:lvl6pPr lvl="5" algn="ctr" rtl="0">
              <a:spcBef>
                <a:spcPts val="0"/>
              </a:spcBef>
              <a:buClr>
                <a:srgbClr val="FFFFFF"/>
              </a:buClr>
              <a:buSzPct val="100000"/>
              <a:defRPr sz="2000">
                <a:solidFill>
                  <a:srgbClr val="FFFFFF"/>
                </a:solidFill>
              </a:defRPr>
            </a:lvl6pPr>
            <a:lvl7pPr lvl="6" algn="ctr" rtl="0">
              <a:spcBef>
                <a:spcPts val="0"/>
              </a:spcBef>
              <a:buClr>
                <a:srgbClr val="FFFFFF"/>
              </a:buClr>
              <a:buSzPct val="100000"/>
              <a:defRPr sz="2000">
                <a:solidFill>
                  <a:srgbClr val="FFFFFF"/>
                </a:solidFill>
              </a:defRPr>
            </a:lvl7pPr>
            <a:lvl8pPr lvl="7" algn="ctr" rtl="0">
              <a:spcBef>
                <a:spcPts val="0"/>
              </a:spcBef>
              <a:buClr>
                <a:srgbClr val="FFFFFF"/>
              </a:buClr>
              <a:buSzPct val="100000"/>
              <a:defRPr sz="2000">
                <a:solidFill>
                  <a:srgbClr val="FFFFFF"/>
                </a:solidFill>
              </a:defRPr>
            </a:lvl8pPr>
            <a:lvl9pPr lvl="8" algn="ctr">
              <a:spcBef>
                <a:spcPts val="0"/>
              </a:spcBef>
              <a:buClr>
                <a:srgbClr val="FFFFFF"/>
              </a:buClr>
              <a:buSzPct val="100000"/>
              <a:defRPr sz="2000">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1"/>
        <p:cNvGrpSpPr/>
        <p:nvPr/>
      </p:nvGrpSpPr>
      <p:grpSpPr>
        <a:xfrm>
          <a:off x="0" y="0"/>
          <a:ext cx="0" cy="0"/>
          <a:chOff x="0" y="0"/>
          <a:chExt cx="0" cy="0"/>
        </a:xfrm>
      </p:grpSpPr>
      <p:sp>
        <p:nvSpPr>
          <p:cNvPr id="32" name="Shape 32"/>
          <p:cNvSpPr/>
          <p:nvPr/>
        </p:nvSpPr>
        <p:spPr>
          <a:xfrm>
            <a:off x="0" y="0"/>
            <a:ext cx="2472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33" name="Shape 33"/>
          <p:cNvSpPr/>
          <p:nvPr/>
        </p:nvSpPr>
        <p:spPr>
          <a:xfrm>
            <a:off x="0" y="500625"/>
            <a:ext cx="4572000" cy="10586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1553405"/>
            <a:ext cx="247200" cy="15327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35" name="Shape 35"/>
          <p:cNvSpPr/>
          <p:nvPr/>
        </p:nvSpPr>
        <p:spPr>
          <a:xfrm>
            <a:off x="0" y="3086100"/>
            <a:ext cx="247200" cy="6054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36" name="Shape 36"/>
          <p:cNvSpPr/>
          <p:nvPr/>
        </p:nvSpPr>
        <p:spPr>
          <a:xfrm>
            <a:off x="0" y="3691500"/>
            <a:ext cx="247200" cy="1451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cxnSp>
        <p:nvCxnSpPr>
          <p:cNvPr id="37" name="Shape 37"/>
          <p:cNvCxnSpPr/>
          <p:nvPr/>
        </p:nvCxnSpPr>
        <p:spPr>
          <a:xfrm>
            <a:off x="1037450" y="809725"/>
            <a:ext cx="0" cy="470700"/>
          </a:xfrm>
          <a:prstGeom prst="straightConnector1">
            <a:avLst/>
          </a:prstGeom>
          <a:noFill/>
          <a:ln w="9525" cap="flat" cmpd="sng">
            <a:solidFill>
              <a:srgbClr val="18637B"/>
            </a:solidFill>
            <a:prstDash val="solid"/>
            <a:round/>
            <a:headEnd type="none" w="lg" len="lg"/>
            <a:tailEnd type="none" w="lg" len="lg"/>
          </a:ln>
        </p:spPr>
      </p:cxnSp>
      <p:sp>
        <p:nvSpPr>
          <p:cNvPr id="38" name="Shape 38"/>
          <p:cNvSpPr txBox="1">
            <a:spLocks noGrp="1"/>
          </p:cNvSpPr>
          <p:nvPr>
            <p:ph type="title"/>
          </p:nvPr>
        </p:nvSpPr>
        <p:spPr>
          <a:xfrm>
            <a:off x="1146025" y="530725"/>
            <a:ext cx="3208799" cy="10287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9" name="Shape 39"/>
          <p:cNvSpPr txBox="1">
            <a:spLocks noGrp="1"/>
          </p:cNvSpPr>
          <p:nvPr>
            <p:ph type="body" idx="1"/>
          </p:nvPr>
        </p:nvSpPr>
        <p:spPr>
          <a:xfrm>
            <a:off x="1146025" y="1767275"/>
            <a:ext cx="7540800" cy="31586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40"/>
        <p:cNvGrpSpPr/>
        <p:nvPr/>
      </p:nvGrpSpPr>
      <p:grpSpPr>
        <a:xfrm>
          <a:off x="0" y="0"/>
          <a:ext cx="0" cy="0"/>
          <a:chOff x="0" y="0"/>
          <a:chExt cx="0" cy="0"/>
        </a:xfrm>
      </p:grpSpPr>
      <p:sp>
        <p:nvSpPr>
          <p:cNvPr id="41" name="Shape 41"/>
          <p:cNvSpPr/>
          <p:nvPr/>
        </p:nvSpPr>
        <p:spPr>
          <a:xfrm>
            <a:off x="0" y="0"/>
            <a:ext cx="2472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42" name="Shape 42"/>
          <p:cNvSpPr/>
          <p:nvPr/>
        </p:nvSpPr>
        <p:spPr>
          <a:xfrm>
            <a:off x="0" y="500625"/>
            <a:ext cx="4572000" cy="10586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43" name="Shape 43"/>
          <p:cNvSpPr/>
          <p:nvPr/>
        </p:nvSpPr>
        <p:spPr>
          <a:xfrm>
            <a:off x="0" y="1553405"/>
            <a:ext cx="247200" cy="15327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44" name="Shape 44"/>
          <p:cNvSpPr/>
          <p:nvPr/>
        </p:nvSpPr>
        <p:spPr>
          <a:xfrm>
            <a:off x="0" y="3086100"/>
            <a:ext cx="247200" cy="6054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45" name="Shape 45"/>
          <p:cNvSpPr/>
          <p:nvPr/>
        </p:nvSpPr>
        <p:spPr>
          <a:xfrm>
            <a:off x="0" y="3691500"/>
            <a:ext cx="247200" cy="1451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cxnSp>
        <p:nvCxnSpPr>
          <p:cNvPr id="46" name="Shape 46"/>
          <p:cNvCxnSpPr/>
          <p:nvPr/>
        </p:nvCxnSpPr>
        <p:spPr>
          <a:xfrm>
            <a:off x="1037450" y="809725"/>
            <a:ext cx="0" cy="470700"/>
          </a:xfrm>
          <a:prstGeom prst="straightConnector1">
            <a:avLst/>
          </a:prstGeom>
          <a:noFill/>
          <a:ln w="9525" cap="flat" cmpd="sng">
            <a:solidFill>
              <a:srgbClr val="18637B"/>
            </a:solidFill>
            <a:prstDash val="solid"/>
            <a:round/>
            <a:headEnd type="none" w="lg" len="lg"/>
            <a:tailEnd type="none" w="lg" len="lg"/>
          </a:ln>
        </p:spPr>
      </p:cxnSp>
      <p:sp>
        <p:nvSpPr>
          <p:cNvPr id="47" name="Shape 47"/>
          <p:cNvSpPr txBox="1">
            <a:spLocks noGrp="1"/>
          </p:cNvSpPr>
          <p:nvPr>
            <p:ph type="title"/>
          </p:nvPr>
        </p:nvSpPr>
        <p:spPr>
          <a:xfrm>
            <a:off x="1146025" y="530725"/>
            <a:ext cx="3208799" cy="10287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body" idx="1"/>
          </p:nvPr>
        </p:nvSpPr>
        <p:spPr>
          <a:xfrm>
            <a:off x="1146025" y="1767275"/>
            <a:ext cx="3660300" cy="31586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
        <p:nvSpPr>
          <p:cNvPr id="49" name="Shape 49"/>
          <p:cNvSpPr txBox="1">
            <a:spLocks noGrp="1"/>
          </p:cNvSpPr>
          <p:nvPr>
            <p:ph type="body" idx="2"/>
          </p:nvPr>
        </p:nvSpPr>
        <p:spPr>
          <a:xfrm>
            <a:off x="5026623" y="1767275"/>
            <a:ext cx="3660300" cy="31586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1"/>
        <p:cNvGrpSpPr/>
        <p:nvPr/>
      </p:nvGrpSpPr>
      <p:grpSpPr>
        <a:xfrm>
          <a:off x="0" y="0"/>
          <a:ext cx="0" cy="0"/>
          <a:chOff x="0" y="0"/>
          <a:chExt cx="0" cy="0"/>
        </a:xfrm>
      </p:grpSpPr>
      <p:sp>
        <p:nvSpPr>
          <p:cNvPr id="62" name="Shape 62"/>
          <p:cNvSpPr/>
          <p:nvPr/>
        </p:nvSpPr>
        <p:spPr>
          <a:xfrm>
            <a:off x="0" y="0"/>
            <a:ext cx="2472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63" name="Shape 63"/>
          <p:cNvSpPr/>
          <p:nvPr/>
        </p:nvSpPr>
        <p:spPr>
          <a:xfrm>
            <a:off x="0" y="500625"/>
            <a:ext cx="4572000" cy="10586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64" name="Shape 64"/>
          <p:cNvSpPr/>
          <p:nvPr/>
        </p:nvSpPr>
        <p:spPr>
          <a:xfrm>
            <a:off x="0" y="1553405"/>
            <a:ext cx="247200" cy="15327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65" name="Shape 65"/>
          <p:cNvSpPr/>
          <p:nvPr/>
        </p:nvSpPr>
        <p:spPr>
          <a:xfrm>
            <a:off x="0" y="3086100"/>
            <a:ext cx="247200" cy="6054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66" name="Shape 66"/>
          <p:cNvSpPr/>
          <p:nvPr/>
        </p:nvSpPr>
        <p:spPr>
          <a:xfrm>
            <a:off x="0" y="3691500"/>
            <a:ext cx="247200" cy="1451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cxnSp>
        <p:nvCxnSpPr>
          <p:cNvPr id="67" name="Shape 67"/>
          <p:cNvCxnSpPr/>
          <p:nvPr/>
        </p:nvCxnSpPr>
        <p:spPr>
          <a:xfrm>
            <a:off x="1037450" y="809725"/>
            <a:ext cx="0" cy="470700"/>
          </a:xfrm>
          <a:prstGeom prst="straightConnector1">
            <a:avLst/>
          </a:prstGeom>
          <a:noFill/>
          <a:ln w="9525" cap="flat" cmpd="sng">
            <a:solidFill>
              <a:srgbClr val="18637B"/>
            </a:solidFill>
            <a:prstDash val="solid"/>
            <a:round/>
            <a:headEnd type="none" w="lg" len="lg"/>
            <a:tailEnd type="none" w="lg" len="lg"/>
          </a:ln>
        </p:spPr>
      </p:cxnSp>
      <p:sp>
        <p:nvSpPr>
          <p:cNvPr id="68" name="Shape 68"/>
          <p:cNvSpPr txBox="1">
            <a:spLocks noGrp="1"/>
          </p:cNvSpPr>
          <p:nvPr>
            <p:ph type="title"/>
          </p:nvPr>
        </p:nvSpPr>
        <p:spPr>
          <a:xfrm>
            <a:off x="1146025" y="530725"/>
            <a:ext cx="3208799" cy="10287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style B">
    <p:spTree>
      <p:nvGrpSpPr>
        <p:cNvPr id="1" name="Shape 88"/>
        <p:cNvGrpSpPr/>
        <p:nvPr/>
      </p:nvGrpSpPr>
      <p:grpSpPr>
        <a:xfrm>
          <a:off x="0" y="0"/>
          <a:ext cx="0" cy="0"/>
          <a:chOff x="0" y="0"/>
          <a:chExt cx="0" cy="0"/>
        </a:xfrm>
      </p:grpSpPr>
      <p:sp>
        <p:nvSpPr>
          <p:cNvPr id="89" name="Shape 89"/>
          <p:cNvSpPr/>
          <p:nvPr/>
        </p:nvSpPr>
        <p:spPr>
          <a:xfrm>
            <a:off x="0" y="4294550"/>
            <a:ext cx="9144000" cy="241199"/>
          </a:xfrm>
          <a:prstGeom prst="rect">
            <a:avLst/>
          </a:prstGeom>
          <a:solidFill>
            <a:srgbClr val="165751"/>
          </a:solidFill>
          <a:ln>
            <a:noFill/>
          </a:ln>
        </p:spPr>
        <p:txBody>
          <a:bodyPr lIns="91425" tIns="91425" rIns="91425" bIns="91425" anchor="ctr" anchorCtr="0">
            <a:noAutofit/>
          </a:bodyPr>
          <a:lstStyle/>
          <a:p>
            <a:pPr lvl="0">
              <a:spcBef>
                <a:spcPts val="0"/>
              </a:spcBef>
              <a:buNone/>
            </a:pPr>
            <a:endParaRPr/>
          </a:p>
        </p:txBody>
      </p:sp>
      <p:sp>
        <p:nvSpPr>
          <p:cNvPr id="90" name="Shape 90"/>
          <p:cNvSpPr/>
          <p:nvPr/>
        </p:nvSpPr>
        <p:spPr>
          <a:xfrm>
            <a:off x="0" y="0"/>
            <a:ext cx="9144000" cy="5306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a:solidFill>
                <a:srgbClr val="114454"/>
              </a:solidFill>
            </a:endParaRPr>
          </a:p>
        </p:txBody>
      </p:sp>
      <p:sp>
        <p:nvSpPr>
          <p:cNvPr id="91" name="Shape 91"/>
          <p:cNvSpPr/>
          <p:nvPr/>
        </p:nvSpPr>
        <p:spPr>
          <a:xfrm>
            <a:off x="0" y="500625"/>
            <a:ext cx="9144000" cy="38241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a:p>
        </p:txBody>
      </p:sp>
      <p:sp>
        <p:nvSpPr>
          <p:cNvPr id="92" name="Shape 92"/>
          <p:cNvSpPr/>
          <p:nvPr/>
        </p:nvSpPr>
        <p:spPr>
          <a:xfrm>
            <a:off x="0" y="4493604"/>
            <a:ext cx="9144000" cy="118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a:p>
        </p:txBody>
      </p:sp>
      <p:sp>
        <p:nvSpPr>
          <p:cNvPr id="93" name="Shape 93"/>
          <p:cNvSpPr/>
          <p:nvPr/>
        </p:nvSpPr>
        <p:spPr>
          <a:xfrm>
            <a:off x="0" y="4584075"/>
            <a:ext cx="9144000" cy="5594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146025" y="530725"/>
            <a:ext cx="3208799" cy="1028700"/>
          </a:xfrm>
          <a:prstGeom prst="rect">
            <a:avLst/>
          </a:prstGeom>
          <a:noFill/>
          <a:ln>
            <a:noFill/>
          </a:ln>
        </p:spPr>
        <p:txBody>
          <a:bodyPr lIns="91425" tIns="91425" rIns="91425" bIns="91425" anchor="ctr" anchorCtr="0"/>
          <a:lstStyle>
            <a:lvl1pPr lvl="0">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1pPr>
            <a:lvl2pPr lvl="1">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2pPr>
            <a:lvl3pPr lvl="2">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3pPr>
            <a:lvl4pPr lvl="3">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4pPr>
            <a:lvl5pPr lvl="4">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5pPr>
            <a:lvl6pPr lvl="5">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6pPr>
            <a:lvl7pPr lvl="6">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7pPr>
            <a:lvl8pPr lvl="7">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8pPr>
            <a:lvl9pPr lvl="8">
              <a:spcBef>
                <a:spcPts val="0"/>
              </a:spcBef>
              <a:buClr>
                <a:srgbClr val="FFFFFF"/>
              </a:buClr>
              <a:buSzPct val="100000"/>
              <a:buFont typeface="Roboto Slab"/>
              <a:buNone/>
              <a:defRPr sz="1800" b="1">
                <a:solidFill>
                  <a:srgbClr val="FFFFFF"/>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1146025" y="1767275"/>
            <a:ext cx="7540800" cy="3158699"/>
          </a:xfrm>
          <a:prstGeom prst="rect">
            <a:avLst/>
          </a:prstGeom>
          <a:noFill/>
          <a:ln>
            <a:noFill/>
          </a:ln>
        </p:spPr>
        <p:txBody>
          <a:bodyPr lIns="91425" tIns="91425" rIns="91425" bIns="91425" anchor="t" anchorCtr="0"/>
          <a:lstStyle>
            <a:lvl1pPr lvl="0">
              <a:spcBef>
                <a:spcPts val="600"/>
              </a:spcBef>
              <a:buClr>
                <a:srgbClr val="114454"/>
              </a:buClr>
              <a:buSzPct val="100000"/>
              <a:buFont typeface="Nixie One"/>
              <a:buChar char="▪"/>
              <a:defRPr sz="3000">
                <a:solidFill>
                  <a:srgbClr val="114454"/>
                </a:solidFill>
                <a:latin typeface="Nixie One"/>
                <a:ea typeface="Nixie One"/>
                <a:cs typeface="Nixie One"/>
                <a:sym typeface="Nixie One"/>
              </a:defRPr>
            </a:lvl1pPr>
            <a:lvl2pPr lvl="1">
              <a:spcBef>
                <a:spcPts val="480"/>
              </a:spcBef>
              <a:buClr>
                <a:srgbClr val="114454"/>
              </a:buClr>
              <a:buSzPct val="100000"/>
              <a:buFont typeface="Nixie One"/>
              <a:buChar char="▫"/>
              <a:defRPr sz="2400">
                <a:solidFill>
                  <a:srgbClr val="114454"/>
                </a:solidFill>
                <a:latin typeface="Nixie One"/>
                <a:ea typeface="Nixie One"/>
                <a:cs typeface="Nixie One"/>
                <a:sym typeface="Nixie One"/>
              </a:defRPr>
            </a:lvl2pPr>
            <a:lvl3pPr lvl="2">
              <a:spcBef>
                <a:spcPts val="480"/>
              </a:spcBef>
              <a:buClr>
                <a:srgbClr val="114454"/>
              </a:buClr>
              <a:buSzPct val="100000"/>
              <a:buFont typeface="Nixie One"/>
              <a:defRPr sz="2400">
                <a:solidFill>
                  <a:srgbClr val="114454"/>
                </a:solidFill>
                <a:latin typeface="Nixie One"/>
                <a:ea typeface="Nixie One"/>
                <a:cs typeface="Nixie One"/>
                <a:sym typeface="Nixie One"/>
              </a:defRPr>
            </a:lvl3pPr>
            <a:lvl4pPr lvl="3">
              <a:spcBef>
                <a:spcPts val="360"/>
              </a:spcBef>
              <a:buClr>
                <a:srgbClr val="114454"/>
              </a:buClr>
              <a:buSzPct val="100000"/>
              <a:buFont typeface="Nixie One"/>
              <a:defRPr sz="1800">
                <a:solidFill>
                  <a:srgbClr val="114454"/>
                </a:solidFill>
                <a:latin typeface="Nixie One"/>
                <a:ea typeface="Nixie One"/>
                <a:cs typeface="Nixie One"/>
                <a:sym typeface="Nixie One"/>
              </a:defRPr>
            </a:lvl4pPr>
            <a:lvl5pPr lvl="4">
              <a:spcBef>
                <a:spcPts val="360"/>
              </a:spcBef>
              <a:buClr>
                <a:srgbClr val="114454"/>
              </a:buClr>
              <a:buSzPct val="100000"/>
              <a:buFont typeface="Nixie One"/>
              <a:defRPr sz="1800">
                <a:solidFill>
                  <a:srgbClr val="114454"/>
                </a:solidFill>
                <a:latin typeface="Nixie One"/>
                <a:ea typeface="Nixie One"/>
                <a:cs typeface="Nixie One"/>
                <a:sym typeface="Nixie One"/>
              </a:defRPr>
            </a:lvl5pPr>
            <a:lvl6pPr lvl="5">
              <a:spcBef>
                <a:spcPts val="360"/>
              </a:spcBef>
              <a:buClr>
                <a:srgbClr val="114454"/>
              </a:buClr>
              <a:buSzPct val="100000"/>
              <a:buFont typeface="Nixie One"/>
              <a:defRPr sz="1800">
                <a:solidFill>
                  <a:srgbClr val="114454"/>
                </a:solidFill>
                <a:latin typeface="Nixie One"/>
                <a:ea typeface="Nixie One"/>
                <a:cs typeface="Nixie One"/>
                <a:sym typeface="Nixie One"/>
              </a:defRPr>
            </a:lvl6pPr>
            <a:lvl7pPr lvl="6">
              <a:spcBef>
                <a:spcPts val="360"/>
              </a:spcBef>
              <a:buClr>
                <a:srgbClr val="114454"/>
              </a:buClr>
              <a:buSzPct val="100000"/>
              <a:buFont typeface="Nixie One"/>
              <a:defRPr sz="1800">
                <a:solidFill>
                  <a:srgbClr val="114454"/>
                </a:solidFill>
                <a:latin typeface="Nixie One"/>
                <a:ea typeface="Nixie One"/>
                <a:cs typeface="Nixie One"/>
                <a:sym typeface="Nixie One"/>
              </a:defRPr>
            </a:lvl7pPr>
            <a:lvl8pPr lvl="7">
              <a:spcBef>
                <a:spcPts val="360"/>
              </a:spcBef>
              <a:buClr>
                <a:srgbClr val="114454"/>
              </a:buClr>
              <a:buSzPct val="100000"/>
              <a:buFont typeface="Nixie One"/>
              <a:defRPr sz="1800">
                <a:solidFill>
                  <a:srgbClr val="114454"/>
                </a:solidFill>
                <a:latin typeface="Nixie One"/>
                <a:ea typeface="Nixie One"/>
                <a:cs typeface="Nixie One"/>
                <a:sym typeface="Nixie One"/>
              </a:defRPr>
            </a:lvl8pPr>
            <a:lvl9pPr lvl="8">
              <a:spcBef>
                <a:spcPts val="360"/>
              </a:spcBef>
              <a:buClr>
                <a:srgbClr val="114454"/>
              </a:buClr>
              <a:buSzPct val="100000"/>
              <a:buFont typeface="Nixie One"/>
              <a:defRPr sz="1800">
                <a:solidFill>
                  <a:srgbClr val="114454"/>
                </a:solidFill>
                <a:latin typeface="Nixie One"/>
                <a:ea typeface="Nixie One"/>
                <a:cs typeface="Nixie One"/>
                <a:sym typeface="Nixie One"/>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C7C21A-E3BF-491A-9D8F-5A56D2B453C7}"/>
              </a:ext>
            </a:extLst>
          </p:cNvPr>
          <p:cNvSpPr/>
          <p:nvPr/>
        </p:nvSpPr>
        <p:spPr>
          <a:xfrm>
            <a:off x="223520" y="1"/>
            <a:ext cx="8920480" cy="1767274"/>
          </a:xfrm>
          <a:prstGeom prst="rect">
            <a:avLst/>
          </a:prstGeom>
          <a:solidFill>
            <a:srgbClr val="13314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5000"/>
              </a:lnSpc>
              <a:spcBef>
                <a:spcPts val="0"/>
              </a:spcBef>
              <a:spcAft>
                <a:spcPts val="1000"/>
              </a:spcAft>
              <a:buClrTx/>
              <a:buSzTx/>
              <a:buFontTx/>
              <a:buNone/>
              <a:tabLst/>
              <a:defRPr/>
            </a:pPr>
            <a:r>
              <a:rPr kumimoji="0" lang="en-US" sz="1100" b="0" i="0" u="none" strike="noStrike" kern="0" cap="none" spc="0" normalizeH="0" baseline="0" noProof="0">
                <a:ln>
                  <a:noFill/>
                </a:ln>
                <a:solidFill>
                  <a:sysClr val="window" lastClr="FFFFFF"/>
                </a:solidFill>
                <a:effectLst/>
                <a:uLnTx/>
                <a:uFillTx/>
                <a:latin typeface="Georgia" panose="02040502050405020303" pitchFamily="18" charset="0"/>
                <a:ea typeface="PMingLiU" panose="02020500000000000000" pitchFamily="18" charset="-120"/>
                <a:cs typeface="Times New Roman" panose="02020603050405020304" pitchFamily="18" charset="0"/>
              </a:rPr>
              <a:t> </a:t>
            </a:r>
          </a:p>
        </p:txBody>
      </p:sp>
      <p:sp>
        <p:nvSpPr>
          <p:cNvPr id="8" name="Text Box 2">
            <a:extLst>
              <a:ext uri="{FF2B5EF4-FFF2-40B4-BE49-F238E27FC236}">
                <a16:creationId xmlns:a16="http://schemas.microsoft.com/office/drawing/2014/main" id="{4707C556-0D42-4D7E-BEA8-5BC5203F1804}"/>
              </a:ext>
            </a:extLst>
          </p:cNvPr>
          <p:cNvSpPr txBox="1">
            <a:spLocks noChangeArrowheads="1"/>
          </p:cNvSpPr>
          <p:nvPr/>
        </p:nvSpPr>
        <p:spPr bwMode="auto">
          <a:xfrm>
            <a:off x="396557" y="288801"/>
            <a:ext cx="6136323" cy="109537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5000"/>
              </a:lnSpc>
              <a:spcBef>
                <a:spcPts val="0"/>
              </a:spcBef>
              <a:spcAft>
                <a:spcPts val="1000"/>
              </a:spcAft>
            </a:pPr>
            <a:r>
              <a:rPr lang="en-US" sz="1600" b="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t>QUARTERLY PROGRESS MEETING – [MONTH] [YEAR]</a:t>
            </a:r>
            <a:br>
              <a:rPr lang="en-US" sz="1600" b="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br>
            <a:r>
              <a:rPr lang="en-US" sz="1600" b="1" i="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t>Chesapeake Bay Program</a:t>
            </a:r>
            <a:endParaRPr lang="en-US" sz="1100" dirty="0">
              <a:effectLst/>
              <a:latin typeface="Georgia" panose="02040502050405020303" pitchFamily="18" charset="0"/>
              <a:ea typeface="PMingLiU" panose="02020500000000000000" pitchFamily="18" charset="-120"/>
              <a:cs typeface="Times New Roman" panose="02020603050405020304" pitchFamily="18" charset="0"/>
            </a:endParaRPr>
          </a:p>
        </p:txBody>
      </p:sp>
      <p:pic>
        <p:nvPicPr>
          <p:cNvPr id="10" name="Picture 9" descr="A close up of a sign&#10;&#10;Description generated with high confidence">
            <a:extLst>
              <a:ext uri="{FF2B5EF4-FFF2-40B4-BE49-F238E27FC236}">
                <a16:creationId xmlns:a16="http://schemas.microsoft.com/office/drawing/2014/main" id="{E72EFEBD-6BD3-4A4B-B20A-621AD3E03419}"/>
              </a:ext>
            </a:extLst>
          </p:cNvPr>
          <p:cNvPicPr/>
          <p:nvPr/>
        </p:nvPicPr>
        <p:blipFill rotWithShape="1">
          <a:blip r:embed="rId3">
            <a:extLst>
              <a:ext uri="{28A0092B-C50C-407E-A947-70E740481C1C}">
                <a14:useLocalDpi xmlns:a14="http://schemas.microsoft.com/office/drawing/2010/main" val="0"/>
              </a:ext>
            </a:extLst>
          </a:blip>
          <a:srcRect b="24723"/>
          <a:stretch/>
        </p:blipFill>
        <p:spPr bwMode="auto">
          <a:xfrm>
            <a:off x="7163118" y="217526"/>
            <a:ext cx="1584325" cy="1000125"/>
          </a:xfrm>
          <a:prstGeom prst="rect">
            <a:avLst/>
          </a:prstGeom>
          <a:ln>
            <a:noFill/>
          </a:ln>
          <a:extLst>
            <a:ext uri="{53640926-AAD7-44D8-BBD7-CCE9431645EC}">
              <a14:shadowObscured xmlns:a14="http://schemas.microsoft.com/office/drawing/2010/main"/>
            </a:ext>
          </a:extLst>
        </p:spPr>
      </p:pic>
      <p:sp>
        <p:nvSpPr>
          <p:cNvPr id="14" name="Shape 98">
            <a:extLst>
              <a:ext uri="{FF2B5EF4-FFF2-40B4-BE49-F238E27FC236}">
                <a16:creationId xmlns:a16="http://schemas.microsoft.com/office/drawing/2014/main" id="{8C763562-8299-4C94-AC36-E1F98BC18F9F}"/>
              </a:ext>
            </a:extLst>
          </p:cNvPr>
          <p:cNvSpPr txBox="1">
            <a:spLocks noGrp="1"/>
          </p:cNvSpPr>
          <p:nvPr>
            <p:ph type="body" idx="1"/>
          </p:nvPr>
        </p:nvSpPr>
        <p:spPr>
          <a:xfrm>
            <a:off x="1206818" y="1984800"/>
            <a:ext cx="7540625" cy="1000126"/>
          </a:xfrm>
          <a:prstGeom prst="rect">
            <a:avLst/>
          </a:prstGeom>
        </p:spPr>
        <p:txBody>
          <a:bodyPr lIns="91425" tIns="91425" rIns="91425" bIns="91425" anchor="b" anchorCtr="0">
            <a:noAutofit/>
          </a:bodyPr>
          <a:lstStyle/>
          <a:p>
            <a:pPr lvl="0">
              <a:spcBef>
                <a:spcPts val="0"/>
              </a:spcBef>
              <a:buNone/>
            </a:pPr>
            <a:r>
              <a:rPr lang="en" sz="4800" dirty="0">
                <a:latin typeface="Georgia" panose="02040502050405020303" pitchFamily="18" charset="0"/>
                <a:ea typeface="Rockwell" charset="0"/>
                <a:cs typeface="Rockwell" charset="0"/>
              </a:rPr>
              <a:t>Name of </a:t>
            </a:r>
            <a:r>
              <a:rPr lang="en-US" sz="4800" dirty="0">
                <a:latin typeface="Georgia" panose="02040502050405020303" pitchFamily="18" charset="0"/>
                <a:ea typeface="Rockwell" charset="0"/>
                <a:cs typeface="Rockwell" charset="0"/>
              </a:rPr>
              <a:t>Y</a:t>
            </a:r>
            <a:r>
              <a:rPr lang="en" sz="4800" dirty="0">
                <a:latin typeface="Georgia" panose="02040502050405020303" pitchFamily="18" charset="0"/>
                <a:ea typeface="Rockwell" charset="0"/>
                <a:cs typeface="Rockwell" charset="0"/>
              </a:rPr>
              <a:t>our Outcome</a:t>
            </a:r>
          </a:p>
        </p:txBody>
      </p:sp>
      <p:sp>
        <p:nvSpPr>
          <p:cNvPr id="15" name="Rectangle 14">
            <a:extLst>
              <a:ext uri="{FF2B5EF4-FFF2-40B4-BE49-F238E27FC236}">
                <a16:creationId xmlns:a16="http://schemas.microsoft.com/office/drawing/2014/main" id="{7A485F0B-EAAE-4911-8894-1CD055AD1E28}"/>
              </a:ext>
            </a:extLst>
          </p:cNvPr>
          <p:cNvSpPr/>
          <p:nvPr/>
        </p:nvSpPr>
        <p:spPr>
          <a:xfrm>
            <a:off x="5507355" y="3931911"/>
            <a:ext cx="3474720" cy="923330"/>
          </a:xfrm>
          <a:prstGeom prst="rect">
            <a:avLst/>
          </a:prstGeom>
        </p:spPr>
        <p:txBody>
          <a:bodyPr wrap="square">
            <a:spAutoFit/>
          </a:bodyPr>
          <a:lstStyle/>
          <a:p>
            <a:r>
              <a:rPr lang="en-US" sz="1800" i="1" dirty="0">
                <a:solidFill>
                  <a:srgbClr val="114454"/>
                </a:solidFill>
                <a:latin typeface="Georgia" panose="02040502050405020303" pitchFamily="18" charset="0"/>
                <a:ea typeface="Rockwell" charset="0"/>
                <a:cs typeface="Rockwell" charset="0"/>
              </a:rPr>
              <a:t>Presenter’s Name, </a:t>
            </a:r>
          </a:p>
          <a:p>
            <a:r>
              <a:rPr lang="en-US" sz="1800" i="1" dirty="0">
                <a:solidFill>
                  <a:srgbClr val="114454"/>
                </a:solidFill>
                <a:latin typeface="Georgia" panose="02040502050405020303" pitchFamily="18" charset="0"/>
                <a:ea typeface="Rockwell" charset="0"/>
                <a:cs typeface="Rockwell" charset="0"/>
              </a:rPr>
              <a:t>Organization and </a:t>
            </a:r>
          </a:p>
          <a:p>
            <a:r>
              <a:rPr lang="en-US" sz="1800" i="1" dirty="0">
                <a:solidFill>
                  <a:srgbClr val="114454"/>
                </a:solidFill>
                <a:latin typeface="Georgia" panose="02040502050405020303" pitchFamily="18" charset="0"/>
                <a:ea typeface="Rockwell" charset="0"/>
                <a:cs typeface="Rockwell" charset="0"/>
              </a:rPr>
              <a:t>Role in Relation to the Outcome</a:t>
            </a:r>
            <a:endParaRPr lang="en-US" dirty="0">
              <a:solidFill>
                <a:srgbClr val="114454"/>
              </a:solidFill>
              <a:latin typeface="Georgia" panose="02040502050405020303" pitchFamily="18" charset="0"/>
            </a:endParaRPr>
          </a:p>
        </p:txBody>
      </p:sp>
    </p:spTree>
    <p:extLst>
      <p:ext uri="{BB962C8B-B14F-4D97-AF65-F5344CB8AC3E}">
        <p14:creationId xmlns:p14="http://schemas.microsoft.com/office/powerpoint/2010/main" val="3442817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3146318" y="1609717"/>
            <a:ext cx="5263745" cy="1886012"/>
          </a:xfrm>
          <a:prstGeom prst="rect">
            <a:avLst/>
          </a:prstGeom>
        </p:spPr>
        <p:txBody>
          <a:bodyPr lIns="91425" tIns="91425" rIns="91425" bIns="91425" anchor="ctr" anchorCtr="0">
            <a:noAutofit/>
          </a:bodyPr>
          <a:lstStyle/>
          <a:p>
            <a:pPr lvl="0" algn="l">
              <a:spcBef>
                <a:spcPts val="0"/>
              </a:spcBef>
              <a:buNone/>
            </a:pPr>
            <a:r>
              <a:rPr lang="en" sz="3600" dirty="0">
                <a:latin typeface="Georgia" panose="02040502050405020303" pitchFamily="18" charset="0"/>
                <a:ea typeface="Rockwell" charset="0"/>
                <a:cs typeface="Rockwell" charset="0"/>
              </a:rPr>
              <a:t>Goal: </a:t>
            </a:r>
            <a:r>
              <a:rPr lang="en" sz="2400" i="1" dirty="0">
                <a:latin typeface="Georgia" panose="02040502050405020303" pitchFamily="18" charset="0"/>
                <a:ea typeface="Rockwell" charset="0"/>
                <a:cs typeface="Rockwell" charset="0"/>
              </a:rPr>
              <a:t>(title </a:t>
            </a:r>
            <a:r>
              <a:rPr lang="en-US" sz="2400" i="1" dirty="0">
                <a:latin typeface="Georgia" panose="02040502050405020303" pitchFamily="18" charset="0"/>
                <a:ea typeface="Rockwell" charset="0"/>
                <a:cs typeface="Rockwell" charset="0"/>
              </a:rPr>
              <a:t>ONLY</a:t>
            </a:r>
            <a:r>
              <a:rPr lang="en" sz="2400" i="1" dirty="0">
                <a:latin typeface="Georgia" panose="02040502050405020303" pitchFamily="18" charset="0"/>
                <a:ea typeface="Rockwell" charset="0"/>
                <a:cs typeface="Rockwell" charset="0"/>
              </a:rPr>
              <a:t>)</a:t>
            </a:r>
          </a:p>
          <a:p>
            <a:pPr lvl="0" algn="l">
              <a:spcBef>
                <a:spcPts val="0"/>
              </a:spcBef>
              <a:buNone/>
            </a:pPr>
            <a:endParaRPr lang="en" i="1" dirty="0">
              <a:latin typeface="Georgia" panose="02040502050405020303" pitchFamily="18" charset="0"/>
              <a:ea typeface="Rockwell" charset="0"/>
              <a:cs typeface="Rockwell" charset="0"/>
            </a:endParaRPr>
          </a:p>
          <a:p>
            <a:pPr lvl="0" algn="l">
              <a:spcBef>
                <a:spcPts val="0"/>
              </a:spcBef>
              <a:buNone/>
            </a:pPr>
            <a:r>
              <a:rPr lang="en-US" sz="3600" dirty="0">
                <a:latin typeface="Georgia" panose="02040502050405020303" pitchFamily="18" charset="0"/>
                <a:ea typeface="Rockwell" charset="0"/>
                <a:cs typeface="Rockwell" charset="0"/>
              </a:rPr>
              <a:t>Outcome</a:t>
            </a:r>
            <a:r>
              <a:rPr lang="en-US" sz="3600" i="1" dirty="0">
                <a:latin typeface="Georgia" panose="02040502050405020303" pitchFamily="18" charset="0"/>
                <a:ea typeface="Rockwell" charset="0"/>
                <a:cs typeface="Rockwell" charset="0"/>
              </a:rPr>
              <a:t>: </a:t>
            </a:r>
            <a:endParaRPr lang="en-US" sz="2800" i="1" dirty="0">
              <a:latin typeface="Georgia" panose="02040502050405020303" pitchFamily="18" charset="0"/>
              <a:ea typeface="Rockwell" charset="0"/>
              <a:cs typeface="Rockwell" charset="0"/>
            </a:endParaRPr>
          </a:p>
          <a:p>
            <a:pPr lvl="0" algn="l">
              <a:spcBef>
                <a:spcPts val="0"/>
              </a:spcBef>
              <a:buNone/>
            </a:pPr>
            <a:r>
              <a:rPr lang="en-US" sz="2400" i="1" dirty="0">
                <a:latin typeface="Georgia" panose="02040502050405020303" pitchFamily="18" charset="0"/>
                <a:ea typeface="Rockwell" charset="0"/>
                <a:cs typeface="Rockwell" charset="0"/>
              </a:rPr>
              <a:t>(language from Agreement)</a:t>
            </a:r>
            <a:endParaRPr lang="en" sz="2800" i="1" dirty="0">
              <a:latin typeface="Georgia" panose="02040502050405020303" pitchFamily="18" charset="0"/>
              <a:ea typeface="Rockwell" charset="0"/>
              <a:cs typeface="Rockwell" charset="0"/>
            </a:endParaRPr>
          </a:p>
        </p:txBody>
      </p:sp>
      <p:sp>
        <p:nvSpPr>
          <p:cNvPr id="3" name="TextBox 2"/>
          <p:cNvSpPr txBox="1"/>
          <p:nvPr/>
        </p:nvSpPr>
        <p:spPr>
          <a:xfrm>
            <a:off x="0" y="709113"/>
            <a:ext cx="9144000" cy="307777"/>
          </a:xfrm>
          <a:prstGeom prst="rect">
            <a:avLst/>
          </a:prstGeom>
          <a:noFill/>
        </p:spPr>
        <p:txBody>
          <a:bodyPr wrap="square" rtlCol="0">
            <a:spAutoFit/>
          </a:bodyPr>
          <a:lstStyle/>
          <a:p>
            <a:pPr algn="ctr"/>
            <a:r>
              <a:rPr lang="en-US" i="1" dirty="0">
                <a:solidFill>
                  <a:schemeClr val="bg1"/>
                </a:solidFill>
                <a:latin typeface="Georgia" panose="02040502050405020303" pitchFamily="18" charset="0"/>
                <a:ea typeface="Rockwell" charset="0"/>
                <a:cs typeface="Rockwell" charset="0"/>
              </a:rPr>
              <a:t>Through the </a:t>
            </a:r>
            <a:r>
              <a:rPr lang="en-US" dirty="0">
                <a:solidFill>
                  <a:schemeClr val="bg1"/>
                </a:solidFill>
                <a:latin typeface="Georgia" panose="02040502050405020303" pitchFamily="18" charset="0"/>
                <a:ea typeface="Rockwell" charset="0"/>
                <a:cs typeface="Rockwell" charset="0"/>
              </a:rPr>
              <a:t>Chesapeake Bay Watershed Agreement</a:t>
            </a:r>
            <a:r>
              <a:rPr lang="en-US" i="1" dirty="0">
                <a:solidFill>
                  <a:schemeClr val="bg1"/>
                </a:solidFill>
                <a:latin typeface="Georgia" panose="02040502050405020303" pitchFamily="18" charset="0"/>
                <a:ea typeface="Rockwell" charset="0"/>
                <a:cs typeface="Rockwell" charset="0"/>
              </a:rPr>
              <a:t>, the Chesapeake Bay Program has committed to</a:t>
            </a:r>
            <a:r>
              <a:rPr lang="mr-IN" i="1" dirty="0">
                <a:solidFill>
                  <a:schemeClr val="bg1"/>
                </a:solidFill>
                <a:latin typeface="Georgia" panose="02040502050405020303" pitchFamily="18" charset="0"/>
                <a:ea typeface="Rockwell" charset="0"/>
                <a:cs typeface="Rockwell" charset="0"/>
              </a:rPr>
              <a:t>…</a:t>
            </a:r>
            <a:endParaRPr lang="en-US" i="1" dirty="0">
              <a:solidFill>
                <a:schemeClr val="bg1"/>
              </a:solidFill>
              <a:latin typeface="Georgia" panose="02040502050405020303" pitchFamily="18" charset="0"/>
              <a:ea typeface="Rockwell" charset="0"/>
              <a:cs typeface="Rockwell" charset="0"/>
            </a:endParaRPr>
          </a:p>
        </p:txBody>
      </p:sp>
      <p:sp>
        <p:nvSpPr>
          <p:cNvPr id="2" name="Rectangle 1"/>
          <p:cNvSpPr/>
          <p:nvPr/>
        </p:nvSpPr>
        <p:spPr>
          <a:xfrm>
            <a:off x="463296" y="1614678"/>
            <a:ext cx="2450592" cy="1914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83110" y="2417862"/>
            <a:ext cx="1410964" cy="307777"/>
          </a:xfrm>
          <a:prstGeom prst="rect">
            <a:avLst/>
          </a:prstGeom>
        </p:spPr>
        <p:txBody>
          <a:bodyPr wrap="none">
            <a:spAutoFit/>
          </a:bodyPr>
          <a:lstStyle/>
          <a:p>
            <a:r>
              <a:rPr lang="en-US" dirty="0">
                <a:solidFill>
                  <a:schemeClr val="bg1"/>
                </a:solidFill>
                <a:latin typeface="Rockwell" charset="0"/>
              </a:rPr>
              <a:t>Relevant Photo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rtl="0">
              <a:spcBef>
                <a:spcPts val="0"/>
              </a:spcBef>
              <a:buNone/>
            </a:pPr>
            <a:r>
              <a:rPr lang="en" dirty="0">
                <a:latin typeface="Georgia" panose="02040502050405020303" pitchFamily="18" charset="0"/>
                <a:ea typeface="Rockwell" charset="0"/>
                <a:cs typeface="Rockwell" charset="0"/>
              </a:rPr>
              <a:t>How You Can Help</a:t>
            </a:r>
          </a:p>
        </p:txBody>
      </p:sp>
      <p:sp>
        <p:nvSpPr>
          <p:cNvPr id="206" name="Shape 206"/>
          <p:cNvSpPr txBox="1">
            <a:spLocks noGrp="1"/>
          </p:cNvSpPr>
          <p:nvPr>
            <p:ph type="body" idx="1"/>
          </p:nvPr>
        </p:nvSpPr>
        <p:spPr>
          <a:xfrm>
            <a:off x="4992871" y="1188022"/>
            <a:ext cx="3911391" cy="3020699"/>
          </a:xfrm>
          <a:prstGeom prst="rect">
            <a:avLst/>
          </a:prstGeom>
        </p:spPr>
        <p:txBody>
          <a:bodyPr lIns="91425" tIns="91425" rIns="91425" bIns="91425" anchor="t" anchorCtr="0">
            <a:noAutofit/>
          </a:bodyPr>
          <a:lstStyle/>
          <a:p>
            <a:pPr lvl="0" rtl="0">
              <a:spcBef>
                <a:spcPts val="0"/>
              </a:spcBef>
              <a:buNone/>
            </a:pPr>
            <a:r>
              <a:rPr lang="en-US" sz="2400" dirty="0">
                <a:latin typeface="Georgia" panose="02040502050405020303" pitchFamily="18" charset="0"/>
                <a:ea typeface="Rockwell" charset="0"/>
                <a:cs typeface="Rockwell" charset="0"/>
              </a:rPr>
              <a:t>Provide a high-level summary: </a:t>
            </a:r>
          </a:p>
          <a:p>
            <a:pPr marL="342900" indent="-342900"/>
            <a:r>
              <a:rPr lang="en-US" sz="2400" dirty="0">
                <a:latin typeface="Georgia" panose="02040502050405020303" pitchFamily="18" charset="0"/>
                <a:ea typeface="Rockwell" charset="0"/>
                <a:cs typeface="Rockwell" charset="0"/>
              </a:rPr>
              <a:t>Are you on or off-track?</a:t>
            </a:r>
          </a:p>
          <a:p>
            <a:pPr marL="342900" indent="-342900"/>
            <a:r>
              <a:rPr lang="en-US" sz="2400" dirty="0">
                <a:latin typeface="Georgia" panose="02040502050405020303" pitchFamily="18" charset="0"/>
                <a:ea typeface="Rockwell" charset="0"/>
                <a:cs typeface="Rockwell" charset="0"/>
              </a:rPr>
              <a:t>Is it what you expected? </a:t>
            </a:r>
          </a:p>
          <a:p>
            <a:pPr marL="342900" indent="-342900"/>
            <a:r>
              <a:rPr lang="en-US" sz="2400" dirty="0">
                <a:latin typeface="Georgia" panose="02040502050405020303" pitchFamily="18" charset="0"/>
                <a:ea typeface="Rockwell" charset="0"/>
                <a:cs typeface="Rockwell" charset="0"/>
              </a:rPr>
              <a:t>Give a preview of what help you will be asking for at the end of the presentation. </a:t>
            </a:r>
            <a:endParaRPr lang="en" sz="2400" dirty="0">
              <a:latin typeface="Georgia" panose="02040502050405020303" pitchFamily="18" charset="0"/>
              <a:ea typeface="Rockwell" charset="0"/>
              <a:cs typeface="Rockwell" charset="0"/>
            </a:endParaRPr>
          </a:p>
        </p:txBody>
      </p:sp>
      <p:pic>
        <p:nvPicPr>
          <p:cNvPr id="207" name="Shape 207"/>
          <p:cNvPicPr preferRelativeResize="0"/>
          <p:nvPr/>
        </p:nvPicPr>
        <p:blipFill rotWithShape="1">
          <a:blip r:embed="rId3">
            <a:alphaModFix/>
          </a:blip>
          <a:srcRect t="17259"/>
          <a:stretch/>
        </p:blipFill>
        <p:spPr>
          <a:xfrm>
            <a:off x="239738" y="1559425"/>
            <a:ext cx="4331575" cy="3584075"/>
          </a:xfrm>
          <a:prstGeom prst="rect">
            <a:avLst/>
          </a:prstGeom>
          <a:noFill/>
          <a:ln>
            <a:noFill/>
          </a:ln>
        </p:spPr>
      </p:pic>
      <p:grpSp>
        <p:nvGrpSpPr>
          <p:cNvPr id="11" name="Shape 531"/>
          <p:cNvGrpSpPr/>
          <p:nvPr/>
        </p:nvGrpSpPr>
        <p:grpSpPr>
          <a:xfrm>
            <a:off x="422732" y="890735"/>
            <a:ext cx="326065" cy="308680"/>
            <a:chOff x="6618700" y="1635475"/>
            <a:chExt cx="456675" cy="432325"/>
          </a:xfrm>
        </p:grpSpPr>
        <p:sp>
          <p:nvSpPr>
            <p:cNvPr id="12" name="Shape 532"/>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Shape 533"/>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 name="Shape 534"/>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 name="Shape 535"/>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 name="Shape 536"/>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extLst>
      <p:ext uri="{BB962C8B-B14F-4D97-AF65-F5344CB8AC3E}">
        <p14:creationId xmlns:p14="http://schemas.microsoft.com/office/powerpoint/2010/main" val="1635547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3606800" y="1609344"/>
            <a:ext cx="5405120" cy="1481328"/>
          </a:xfrm>
          <a:prstGeom prst="rect">
            <a:avLst/>
          </a:prstGeom>
        </p:spPr>
        <p:txBody>
          <a:bodyPr lIns="91425" tIns="91425" rIns="91425" bIns="91425" anchor="b" anchorCtr="0">
            <a:noAutofit/>
          </a:bodyPr>
          <a:lstStyle/>
          <a:p>
            <a:pPr lvl="0" rtl="0">
              <a:spcBef>
                <a:spcPts val="0"/>
              </a:spcBef>
              <a:buNone/>
            </a:pPr>
            <a:r>
              <a:rPr lang="en-US" dirty="0">
                <a:latin typeface="Georgia" panose="02040502050405020303" pitchFamily="18" charset="0"/>
                <a:ea typeface="Rockwell" charset="0"/>
                <a:cs typeface="Rockwell" charset="0"/>
              </a:rPr>
              <a:t>Learn</a:t>
            </a:r>
            <a:br>
              <a:rPr lang="en-US" dirty="0">
                <a:latin typeface="Georgia" panose="02040502050405020303" pitchFamily="18" charset="0"/>
                <a:ea typeface="Rockwell" charset="0"/>
                <a:cs typeface="Rockwell" charset="0"/>
              </a:rPr>
            </a:br>
            <a:r>
              <a:rPr lang="en-US" sz="2200" i="1" dirty="0">
                <a:latin typeface="Georgia" panose="02040502050405020303" pitchFamily="18" charset="0"/>
                <a:ea typeface="Rockwell" charset="0"/>
                <a:cs typeface="Rockwell" charset="0"/>
              </a:rPr>
              <a:t>What have we learned in the last two years?</a:t>
            </a:r>
            <a:endParaRPr lang="en" sz="2200" b="0" dirty="0">
              <a:latin typeface="Georgia" panose="02040502050405020303" pitchFamily="18" charset="0"/>
              <a:ea typeface="Rockwell" charset="0"/>
              <a:cs typeface="Rockwell" charset="0"/>
            </a:endParaRPr>
          </a:p>
        </p:txBody>
      </p:sp>
      <p:sp>
        <p:nvSpPr>
          <p:cNvPr id="136" name="Shape 136"/>
          <p:cNvSpPr txBox="1"/>
          <p:nvPr/>
        </p:nvSpPr>
        <p:spPr>
          <a:xfrm>
            <a:off x="0" y="503350"/>
            <a:ext cx="3471299" cy="3818699"/>
          </a:xfrm>
          <a:prstGeom prst="rect">
            <a:avLst/>
          </a:prstGeom>
          <a:noFill/>
          <a:ln>
            <a:noFill/>
          </a:ln>
        </p:spPr>
        <p:txBody>
          <a:bodyPr lIns="91425" tIns="91425" rIns="91425" bIns="91425" anchor="ctr" anchorCtr="0">
            <a:noAutofit/>
          </a:bodyPr>
          <a:lstStyle/>
          <a:p>
            <a:pPr lvl="0" algn="ctr">
              <a:spcBef>
                <a:spcPts val="0"/>
              </a:spcBef>
              <a:buNone/>
            </a:pPr>
            <a:r>
              <a:rPr lang="en-US" sz="20000" dirty="0">
                <a:solidFill>
                  <a:srgbClr val="18637B"/>
                </a:solidFill>
                <a:latin typeface="Rockwell" charset="0"/>
                <a:ea typeface="Rockwell" charset="0"/>
                <a:cs typeface="Rockwell" charset="0"/>
                <a:sym typeface="Roboto Slab"/>
              </a:rPr>
              <a:t>L</a:t>
            </a:r>
            <a:endParaRPr lang="en" sz="20000" dirty="0">
              <a:solidFill>
                <a:srgbClr val="18637B"/>
              </a:solidFill>
              <a:latin typeface="Rockwell" charset="0"/>
              <a:ea typeface="Rockwell" charset="0"/>
              <a:cs typeface="Rockwell" charset="0"/>
              <a:sym typeface="Roboto Slab"/>
            </a:endParaRPr>
          </a:p>
        </p:txBody>
      </p:sp>
    </p:spTree>
    <p:extLst>
      <p:ext uri="{BB962C8B-B14F-4D97-AF65-F5344CB8AC3E}">
        <p14:creationId xmlns:p14="http://schemas.microsoft.com/office/powerpoint/2010/main" val="4005077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panose="02040502050405020303" pitchFamily="18" charset="0"/>
              </a:rPr>
              <a:t>Successes and Challenges</a:t>
            </a:r>
          </a:p>
        </p:txBody>
      </p:sp>
      <p:sp>
        <p:nvSpPr>
          <p:cNvPr id="3" name="Text Placeholder 2"/>
          <p:cNvSpPr>
            <a:spLocks noGrp="1"/>
          </p:cNvSpPr>
          <p:nvPr>
            <p:ph type="body" idx="1"/>
          </p:nvPr>
        </p:nvSpPr>
        <p:spPr/>
        <p:txBody>
          <a:bodyPr/>
          <a:lstStyle/>
          <a:p>
            <a:r>
              <a:rPr lang="en-US" dirty="0">
                <a:latin typeface="Georgia" panose="02040502050405020303" pitchFamily="18" charset="0"/>
              </a:rPr>
              <a:t>Summarize your answer to Narrative Analysis question #1.</a:t>
            </a:r>
          </a:p>
        </p:txBody>
      </p:sp>
      <p:grpSp>
        <p:nvGrpSpPr>
          <p:cNvPr id="4" name="Shape 457">
            <a:extLst>
              <a:ext uri="{FF2B5EF4-FFF2-40B4-BE49-F238E27FC236}">
                <a16:creationId xmlns:a16="http://schemas.microsoft.com/office/drawing/2014/main" id="{92FEC64C-9362-45BD-BDB0-B184EC3DE0F7}"/>
              </a:ext>
            </a:extLst>
          </p:cNvPr>
          <p:cNvGrpSpPr/>
          <p:nvPr/>
        </p:nvGrpSpPr>
        <p:grpSpPr>
          <a:xfrm>
            <a:off x="256214" y="773236"/>
            <a:ext cx="567570" cy="586007"/>
            <a:chOff x="4630125" y="278900"/>
            <a:chExt cx="400675" cy="456675"/>
          </a:xfrm>
        </p:grpSpPr>
        <p:sp>
          <p:nvSpPr>
            <p:cNvPr id="5" name="Shape 458">
              <a:extLst>
                <a:ext uri="{FF2B5EF4-FFF2-40B4-BE49-F238E27FC236}">
                  <a16:creationId xmlns:a16="http://schemas.microsoft.com/office/drawing/2014/main" id="{28CFCA02-D575-4F12-8FAD-F85845ED8ACF}"/>
                </a:ext>
              </a:extLst>
            </p:cNvPr>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sp>
          <p:nvSpPr>
            <p:cNvPr id="6" name="Shape 459">
              <a:extLst>
                <a:ext uri="{FF2B5EF4-FFF2-40B4-BE49-F238E27FC236}">
                  <a16:creationId xmlns:a16="http://schemas.microsoft.com/office/drawing/2014/main" id="{2866C9DA-4791-4A20-8F3B-2DA5831947FD}"/>
                </a:ext>
              </a:extLst>
            </p:cNvPr>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sp>
          <p:nvSpPr>
            <p:cNvPr id="7" name="Shape 460">
              <a:extLst>
                <a:ext uri="{FF2B5EF4-FFF2-40B4-BE49-F238E27FC236}">
                  <a16:creationId xmlns:a16="http://schemas.microsoft.com/office/drawing/2014/main" id="{0188F0DB-25B4-4991-A313-ACF0A1999C4F}"/>
                </a:ext>
              </a:extLst>
            </p:cNvPr>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sp>
          <p:nvSpPr>
            <p:cNvPr id="8" name="Shape 461">
              <a:extLst>
                <a:ext uri="{FF2B5EF4-FFF2-40B4-BE49-F238E27FC236}">
                  <a16:creationId xmlns:a16="http://schemas.microsoft.com/office/drawing/2014/main" id="{9AB29DB1-D515-48E1-8461-1B5E78AA5CDB}"/>
                </a:ext>
              </a:extLst>
            </p:cNvPr>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grpSp>
    </p:spTree>
    <p:extLst>
      <p:ext uri="{BB962C8B-B14F-4D97-AF65-F5344CB8AC3E}">
        <p14:creationId xmlns:p14="http://schemas.microsoft.com/office/powerpoint/2010/main" val="4148196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1146025" y="530725"/>
            <a:ext cx="3208799" cy="1028700"/>
          </a:xfrm>
          <a:prstGeom prst="rect">
            <a:avLst/>
          </a:prstGeom>
        </p:spPr>
        <p:txBody>
          <a:bodyPr lIns="91425" tIns="91425" rIns="91425" bIns="91425" anchor="ctr" anchorCtr="0">
            <a:noAutofit/>
          </a:bodyPr>
          <a:lstStyle/>
          <a:p>
            <a:pPr lvl="0"/>
            <a:r>
              <a:rPr lang="en-US" dirty="0">
                <a:latin typeface="Georgia" panose="02040502050405020303" pitchFamily="18" charset="0"/>
                <a:ea typeface="Rockwell" charset="0"/>
                <a:cs typeface="Rockwell" charset="0"/>
              </a:rPr>
              <a:t>What is our Expected and Actual Progress?</a:t>
            </a:r>
            <a:endParaRPr lang="en" dirty="0">
              <a:latin typeface="Georgia" panose="02040502050405020303" pitchFamily="18" charset="0"/>
              <a:ea typeface="Rockwell" charset="0"/>
              <a:cs typeface="Rockwell" charset="0"/>
            </a:endParaRPr>
          </a:p>
        </p:txBody>
      </p:sp>
      <p:grpSp>
        <p:nvGrpSpPr>
          <p:cNvPr id="37" name="Shape 633"/>
          <p:cNvGrpSpPr/>
          <p:nvPr/>
        </p:nvGrpSpPr>
        <p:grpSpPr>
          <a:xfrm>
            <a:off x="427794" y="931165"/>
            <a:ext cx="313892" cy="227819"/>
            <a:chOff x="4604550" y="3714775"/>
            <a:chExt cx="439625" cy="319075"/>
          </a:xfrm>
        </p:grpSpPr>
        <p:sp>
          <p:nvSpPr>
            <p:cNvPr id="38" name="Shape 634"/>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9" name="Shape 635"/>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aphicFrame>
        <p:nvGraphicFramePr>
          <p:cNvPr id="7" name="Chart 6">
            <a:extLst>
              <a:ext uri="{FF2B5EF4-FFF2-40B4-BE49-F238E27FC236}">
                <a16:creationId xmlns:a16="http://schemas.microsoft.com/office/drawing/2014/main" id="{588462AC-C782-40FD-9E7C-68A77905A3F3}"/>
              </a:ext>
            </a:extLst>
          </p:cNvPr>
          <p:cNvGraphicFramePr/>
          <p:nvPr>
            <p:extLst>
              <p:ext uri="{D42A27DB-BD31-4B8C-83A1-F6EECF244321}">
                <p14:modId xmlns:p14="http://schemas.microsoft.com/office/powerpoint/2010/main" val="768086883"/>
              </p:ext>
            </p:extLst>
          </p:nvPr>
        </p:nvGraphicFramePr>
        <p:xfrm>
          <a:off x="2255519" y="1635760"/>
          <a:ext cx="5742455" cy="33742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01382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panose="02040502050405020303" pitchFamily="18" charset="0"/>
              </a:rPr>
              <a:t>On the Horizon</a:t>
            </a:r>
          </a:p>
        </p:txBody>
      </p:sp>
      <p:sp>
        <p:nvSpPr>
          <p:cNvPr id="3" name="Text Placeholder 2"/>
          <p:cNvSpPr>
            <a:spLocks noGrp="1"/>
          </p:cNvSpPr>
          <p:nvPr>
            <p:ph type="body" idx="1"/>
          </p:nvPr>
        </p:nvSpPr>
        <p:spPr/>
        <p:txBody>
          <a:bodyPr/>
          <a:lstStyle/>
          <a:p>
            <a:r>
              <a:rPr lang="en-US" dirty="0">
                <a:latin typeface="Georgia" panose="02040502050405020303" pitchFamily="18" charset="0"/>
              </a:rPr>
              <a:t>Summarize your answer to Narrative Analysis question #3.</a:t>
            </a:r>
          </a:p>
          <a:p>
            <a:pPr>
              <a:buNone/>
            </a:pPr>
            <a:endParaRPr lang="en-US" dirty="0">
              <a:latin typeface="Georgia" panose="02040502050405020303" pitchFamily="18" charset="0"/>
            </a:endParaRPr>
          </a:p>
        </p:txBody>
      </p:sp>
      <p:grpSp>
        <p:nvGrpSpPr>
          <p:cNvPr id="4" name="Shape 589">
            <a:extLst>
              <a:ext uri="{FF2B5EF4-FFF2-40B4-BE49-F238E27FC236}">
                <a16:creationId xmlns:a16="http://schemas.microsoft.com/office/drawing/2014/main" id="{05175135-6C88-4AB7-B420-894FD1BB7076}"/>
              </a:ext>
            </a:extLst>
          </p:cNvPr>
          <p:cNvGrpSpPr/>
          <p:nvPr/>
        </p:nvGrpSpPr>
        <p:grpSpPr>
          <a:xfrm>
            <a:off x="369951" y="828939"/>
            <a:ext cx="549273" cy="430901"/>
            <a:chOff x="5247525" y="3007275"/>
            <a:chExt cx="517575" cy="384825"/>
          </a:xfrm>
        </p:grpSpPr>
        <p:sp>
          <p:nvSpPr>
            <p:cNvPr id="5" name="Shape 590">
              <a:extLst>
                <a:ext uri="{FF2B5EF4-FFF2-40B4-BE49-F238E27FC236}">
                  <a16:creationId xmlns:a16="http://schemas.microsoft.com/office/drawing/2014/main" id="{821E6840-F300-490B-9439-EE69B767A33F}"/>
                </a:ext>
              </a:extLst>
            </p:cNvPr>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sp>
          <p:nvSpPr>
            <p:cNvPr id="6" name="Shape 591">
              <a:extLst>
                <a:ext uri="{FF2B5EF4-FFF2-40B4-BE49-F238E27FC236}">
                  <a16:creationId xmlns:a16="http://schemas.microsoft.com/office/drawing/2014/main" id="{F2F6722C-5C5D-4519-AE64-2A5BD32EF74C}"/>
                </a:ext>
              </a:extLst>
            </p:cNvPr>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p>
          </p:txBody>
        </p:sp>
      </p:grpSp>
    </p:spTree>
    <p:extLst>
      <p:ext uri="{BB962C8B-B14F-4D97-AF65-F5344CB8AC3E}">
        <p14:creationId xmlns:p14="http://schemas.microsoft.com/office/powerpoint/2010/main" val="232541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3627120" y="1609344"/>
            <a:ext cx="5313680" cy="1481328"/>
          </a:xfrm>
          <a:prstGeom prst="rect">
            <a:avLst/>
          </a:prstGeom>
        </p:spPr>
        <p:txBody>
          <a:bodyPr lIns="91425" tIns="91425" rIns="91425" bIns="91425" anchor="b" anchorCtr="0">
            <a:noAutofit/>
          </a:bodyPr>
          <a:lstStyle/>
          <a:p>
            <a:pPr lvl="0" rtl="0">
              <a:spcBef>
                <a:spcPts val="0"/>
              </a:spcBef>
              <a:buNone/>
            </a:pPr>
            <a:r>
              <a:rPr lang="en-US" dirty="0">
                <a:latin typeface="Georgia" panose="02040502050405020303" pitchFamily="18" charset="0"/>
                <a:ea typeface="Rockwell" charset="0"/>
                <a:cs typeface="Rockwell" charset="0"/>
              </a:rPr>
              <a:t>Adapt</a:t>
            </a:r>
            <a:br>
              <a:rPr lang="en-US" dirty="0">
                <a:latin typeface="Georgia" panose="02040502050405020303" pitchFamily="18" charset="0"/>
                <a:ea typeface="Rockwell" charset="0"/>
                <a:cs typeface="Rockwell" charset="0"/>
              </a:rPr>
            </a:br>
            <a:r>
              <a:rPr lang="en-US" sz="2200" i="1" dirty="0">
                <a:latin typeface="Georgia" panose="02040502050405020303" pitchFamily="18" charset="0"/>
                <a:ea typeface="Rockwell" charset="0"/>
                <a:cs typeface="Rockwell" charset="0"/>
              </a:rPr>
              <a:t>How does all of this impact our work?</a:t>
            </a:r>
            <a:endParaRPr lang="en" sz="2200" b="0" dirty="0">
              <a:latin typeface="Georgia" panose="02040502050405020303" pitchFamily="18" charset="0"/>
              <a:ea typeface="Rockwell" charset="0"/>
              <a:cs typeface="Rockwell" charset="0"/>
            </a:endParaRPr>
          </a:p>
        </p:txBody>
      </p:sp>
      <p:sp>
        <p:nvSpPr>
          <p:cNvPr id="136" name="Shape 136"/>
          <p:cNvSpPr txBox="1"/>
          <p:nvPr/>
        </p:nvSpPr>
        <p:spPr>
          <a:xfrm>
            <a:off x="0" y="503350"/>
            <a:ext cx="3471299" cy="3818699"/>
          </a:xfrm>
          <a:prstGeom prst="rect">
            <a:avLst/>
          </a:prstGeom>
          <a:noFill/>
          <a:ln>
            <a:noFill/>
          </a:ln>
        </p:spPr>
        <p:txBody>
          <a:bodyPr lIns="91425" tIns="91425" rIns="91425" bIns="91425" anchor="ctr" anchorCtr="0">
            <a:noAutofit/>
          </a:bodyPr>
          <a:lstStyle/>
          <a:p>
            <a:pPr lvl="0" algn="ctr">
              <a:spcBef>
                <a:spcPts val="0"/>
              </a:spcBef>
              <a:buNone/>
            </a:pPr>
            <a:r>
              <a:rPr lang="en" sz="20000" dirty="0">
                <a:solidFill>
                  <a:srgbClr val="18637B"/>
                </a:solidFill>
                <a:latin typeface="Rockwell" charset="0"/>
                <a:ea typeface="Rockwell" charset="0"/>
                <a:cs typeface="Rockwell" charset="0"/>
                <a:sym typeface="Roboto Slab"/>
              </a:rPr>
              <a:t>A</a:t>
            </a:r>
          </a:p>
        </p:txBody>
      </p:sp>
    </p:spTree>
    <p:extLst>
      <p:ext uri="{BB962C8B-B14F-4D97-AF65-F5344CB8AC3E}">
        <p14:creationId xmlns:p14="http://schemas.microsoft.com/office/powerpoint/2010/main" val="1016398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Shape 177"/>
          <p:cNvSpPr txBox="1">
            <a:spLocks noGrp="1"/>
          </p:cNvSpPr>
          <p:nvPr>
            <p:ph type="title"/>
          </p:nvPr>
        </p:nvSpPr>
        <p:spPr>
          <a:prstGeom prst="rect">
            <a:avLst/>
          </a:prstGeom>
        </p:spPr>
        <p:txBody>
          <a:bodyPr lIns="91425" tIns="91425" rIns="91425" bIns="91425" anchor="ctr" anchorCtr="0">
            <a:noAutofit/>
          </a:bodyPr>
          <a:lstStyle/>
          <a:p>
            <a:pPr lvl="0">
              <a:spcBef>
                <a:spcPts val="0"/>
              </a:spcBef>
              <a:buNone/>
            </a:pPr>
            <a:r>
              <a:rPr lang="en-US" dirty="0">
                <a:latin typeface="Georgia" panose="02040502050405020303" pitchFamily="18" charset="0"/>
                <a:ea typeface="Rockwell" charset="0"/>
                <a:cs typeface="Rockwell" charset="0"/>
              </a:rPr>
              <a:t>Based on what we learned, we plan to … </a:t>
            </a:r>
            <a:endParaRPr lang="en" dirty="0">
              <a:latin typeface="Georgia" panose="02040502050405020303" pitchFamily="18" charset="0"/>
              <a:ea typeface="Rockwell" charset="0"/>
              <a:cs typeface="Rockwell" charset="0"/>
            </a:endParaRPr>
          </a:p>
        </p:txBody>
      </p:sp>
      <p:grpSp>
        <p:nvGrpSpPr>
          <p:cNvPr id="12" name="Shape 636"/>
          <p:cNvGrpSpPr/>
          <p:nvPr/>
        </p:nvGrpSpPr>
        <p:grpSpPr>
          <a:xfrm>
            <a:off x="333039" y="806801"/>
            <a:ext cx="495313" cy="480379"/>
            <a:chOff x="5292575" y="3681900"/>
            <a:chExt cx="420150" cy="373275"/>
          </a:xfrm>
        </p:grpSpPr>
        <p:sp>
          <p:nvSpPr>
            <p:cNvPr id="13" name="Shape 637"/>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 name="Shape 638"/>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 name="Shape 639"/>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 name="Shape 640"/>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7" name="Shape 641"/>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 name="Shape 642"/>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 name="Shape 643"/>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20" name="Text Placeholder 2">
            <a:extLst>
              <a:ext uri="{FF2B5EF4-FFF2-40B4-BE49-F238E27FC236}">
                <a16:creationId xmlns:a16="http://schemas.microsoft.com/office/drawing/2014/main" id="{822FBDA3-5973-4433-85C4-A03CD44800D2}"/>
              </a:ext>
            </a:extLst>
          </p:cNvPr>
          <p:cNvSpPr>
            <a:spLocks noGrp="1"/>
          </p:cNvSpPr>
          <p:nvPr>
            <p:ph type="body" idx="1"/>
          </p:nvPr>
        </p:nvSpPr>
        <p:spPr>
          <a:xfrm>
            <a:off x="1146175" y="1638300"/>
            <a:ext cx="7540625" cy="3157538"/>
          </a:xfrm>
        </p:spPr>
        <p:txBody>
          <a:bodyPr/>
          <a:lstStyle/>
          <a:p>
            <a:r>
              <a:rPr lang="en-US" dirty="0">
                <a:latin typeface="Georgia" panose="02040502050405020303" pitchFamily="18" charset="0"/>
              </a:rPr>
              <a:t>Summarize your answer to Narrative Analysis question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3515360" y="1609344"/>
            <a:ext cx="5527040" cy="1480198"/>
          </a:xfrm>
          <a:prstGeom prst="rect">
            <a:avLst/>
          </a:prstGeom>
        </p:spPr>
        <p:txBody>
          <a:bodyPr lIns="91425" tIns="91425" rIns="91425" bIns="91425" anchor="b" anchorCtr="0">
            <a:noAutofit/>
          </a:bodyPr>
          <a:lstStyle/>
          <a:p>
            <a:pPr lvl="0"/>
            <a:r>
              <a:rPr lang="en-US" dirty="0">
                <a:latin typeface="Georgia" panose="02040502050405020303" pitchFamily="18" charset="0"/>
                <a:ea typeface="Rockwell" charset="0"/>
                <a:cs typeface="Rockwell" charset="0"/>
              </a:rPr>
              <a:t>Help</a:t>
            </a:r>
            <a:br>
              <a:rPr lang="en-US" dirty="0">
                <a:latin typeface="Georgia" panose="02040502050405020303" pitchFamily="18" charset="0"/>
                <a:ea typeface="Rockwell" charset="0"/>
                <a:cs typeface="Rockwell" charset="0"/>
              </a:rPr>
            </a:br>
            <a:r>
              <a:rPr lang="en-US" sz="2200" i="1" dirty="0">
                <a:latin typeface="Georgia" panose="02040502050405020303" pitchFamily="18" charset="0"/>
                <a:ea typeface="Rockwell" charset="0"/>
                <a:cs typeface="Rockwell" charset="0"/>
              </a:rPr>
              <a:t>How can the Management Board lead the Program to adapt?</a:t>
            </a:r>
            <a:endParaRPr lang="en" sz="2200" dirty="0">
              <a:latin typeface="Georgia" panose="02040502050405020303" pitchFamily="18" charset="0"/>
              <a:ea typeface="Rockwell" charset="0"/>
              <a:cs typeface="Rockwell" charset="0"/>
            </a:endParaRPr>
          </a:p>
        </p:txBody>
      </p:sp>
      <p:sp>
        <p:nvSpPr>
          <p:cNvPr id="136" name="Shape 136"/>
          <p:cNvSpPr txBox="1"/>
          <p:nvPr/>
        </p:nvSpPr>
        <p:spPr>
          <a:xfrm>
            <a:off x="0" y="503350"/>
            <a:ext cx="3471299" cy="3818699"/>
          </a:xfrm>
          <a:prstGeom prst="rect">
            <a:avLst/>
          </a:prstGeom>
          <a:noFill/>
          <a:ln>
            <a:noFill/>
          </a:ln>
        </p:spPr>
        <p:txBody>
          <a:bodyPr lIns="91425" tIns="91425" rIns="91425" bIns="91425" anchor="ctr" anchorCtr="0">
            <a:noAutofit/>
          </a:bodyPr>
          <a:lstStyle/>
          <a:p>
            <a:pPr lvl="0" algn="ctr">
              <a:spcBef>
                <a:spcPts val="0"/>
              </a:spcBef>
              <a:buNone/>
            </a:pPr>
            <a:r>
              <a:rPr lang="en-US" sz="20000" dirty="0">
                <a:solidFill>
                  <a:srgbClr val="18637B"/>
                </a:solidFill>
                <a:latin typeface="Rockwell" charset="0"/>
                <a:ea typeface="Rockwell" charset="0"/>
                <a:cs typeface="Rockwell" charset="0"/>
                <a:sym typeface="Roboto Slab"/>
              </a:rPr>
              <a:t>H</a:t>
            </a:r>
            <a:endParaRPr lang="en" sz="20000" dirty="0">
              <a:solidFill>
                <a:srgbClr val="18637B"/>
              </a:solidFill>
              <a:latin typeface="Rockwell" charset="0"/>
              <a:ea typeface="Rockwell" charset="0"/>
              <a:cs typeface="Rockwell" charset="0"/>
              <a:sym typeface="Roboto Slab"/>
            </a:endParaRPr>
          </a:p>
        </p:txBody>
      </p:sp>
    </p:spTree>
    <p:extLst>
      <p:ext uri="{BB962C8B-B14F-4D97-AF65-F5344CB8AC3E}">
        <p14:creationId xmlns:p14="http://schemas.microsoft.com/office/powerpoint/2010/main" val="200231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Shape 177"/>
          <p:cNvSpPr txBox="1">
            <a:spLocks noGrp="1"/>
          </p:cNvSpPr>
          <p:nvPr>
            <p:ph type="title"/>
          </p:nvPr>
        </p:nvSpPr>
        <p:spPr>
          <a:prstGeom prst="rect">
            <a:avLst/>
          </a:prstGeom>
        </p:spPr>
        <p:txBody>
          <a:bodyPr lIns="91425" tIns="91425" rIns="91425" bIns="91425" anchor="ctr" anchorCtr="0">
            <a:noAutofit/>
          </a:bodyPr>
          <a:lstStyle/>
          <a:p>
            <a:pPr lvl="0">
              <a:spcBef>
                <a:spcPts val="0"/>
              </a:spcBef>
              <a:buNone/>
            </a:pPr>
            <a:r>
              <a:rPr lang="en-US" dirty="0">
                <a:latin typeface="Georgia" panose="02040502050405020303" pitchFamily="18" charset="0"/>
                <a:ea typeface="Rockwell" charset="0"/>
                <a:cs typeface="Rockwell" charset="0"/>
              </a:rPr>
              <a:t>Help Needed</a:t>
            </a:r>
            <a:endParaRPr lang="en" dirty="0">
              <a:latin typeface="Georgia" panose="02040502050405020303" pitchFamily="18" charset="0"/>
              <a:ea typeface="Rockwell" charset="0"/>
              <a:cs typeface="Rockwell" charset="0"/>
            </a:endParaRPr>
          </a:p>
        </p:txBody>
      </p:sp>
      <p:sp>
        <p:nvSpPr>
          <p:cNvPr id="178" name="Shape 178"/>
          <p:cNvSpPr txBox="1">
            <a:spLocks noGrp="1"/>
          </p:cNvSpPr>
          <p:nvPr>
            <p:ph type="body" idx="1"/>
          </p:nvPr>
        </p:nvSpPr>
        <p:spPr>
          <a:xfrm>
            <a:off x="1146025" y="1678262"/>
            <a:ext cx="7540800" cy="3158699"/>
          </a:xfrm>
          <a:prstGeom prst="rect">
            <a:avLst/>
          </a:prstGeom>
        </p:spPr>
        <p:txBody>
          <a:bodyPr lIns="91425" tIns="91425" rIns="91425" bIns="91425" anchor="t" anchorCtr="0">
            <a:noAutofit/>
          </a:bodyPr>
          <a:lstStyle/>
          <a:p>
            <a:pPr>
              <a:buNone/>
            </a:pPr>
            <a:endParaRPr lang="en" sz="1600" dirty="0">
              <a:latin typeface="Rockwell" charset="0"/>
              <a:ea typeface="Rockwell" charset="0"/>
              <a:cs typeface="Rockwell" charset="0"/>
            </a:endParaRPr>
          </a:p>
          <a:p>
            <a:pPr lvl="0">
              <a:spcBef>
                <a:spcPts val="0"/>
              </a:spcBef>
              <a:buNone/>
            </a:pPr>
            <a:endParaRPr lang="en-US" sz="1600" dirty="0">
              <a:latin typeface="Rockwell" charset="0"/>
              <a:ea typeface="Rockwell" charset="0"/>
              <a:cs typeface="Rockwell" charset="0"/>
            </a:endParaRPr>
          </a:p>
        </p:txBody>
      </p:sp>
      <p:grpSp>
        <p:nvGrpSpPr>
          <p:cNvPr id="21" name="Shape 511"/>
          <p:cNvGrpSpPr/>
          <p:nvPr/>
        </p:nvGrpSpPr>
        <p:grpSpPr>
          <a:xfrm>
            <a:off x="491557" y="864656"/>
            <a:ext cx="254773" cy="360837"/>
            <a:chOff x="3979850" y="1598950"/>
            <a:chExt cx="356825" cy="505375"/>
          </a:xfrm>
        </p:grpSpPr>
        <p:sp>
          <p:nvSpPr>
            <p:cNvPr id="22" name="Shape 512"/>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 name="Shape 513"/>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7" name="Text Placeholder 2">
            <a:extLst>
              <a:ext uri="{FF2B5EF4-FFF2-40B4-BE49-F238E27FC236}">
                <a16:creationId xmlns:a16="http://schemas.microsoft.com/office/drawing/2014/main" id="{5B2DCC37-1481-4D6C-B4A6-F3148A86A59B}"/>
              </a:ext>
            </a:extLst>
          </p:cNvPr>
          <p:cNvSpPr txBox="1">
            <a:spLocks/>
          </p:cNvSpPr>
          <p:nvPr/>
        </p:nvSpPr>
        <p:spPr>
          <a:xfrm>
            <a:off x="1146175" y="1638300"/>
            <a:ext cx="7540625" cy="3157538"/>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14454"/>
              </a:buClr>
              <a:buSzPct val="100000"/>
              <a:buFont typeface="Nixie One"/>
              <a:buChar char="▪"/>
              <a:defRPr sz="2800" b="0" i="0" u="none" strike="noStrike" cap="none">
                <a:solidFill>
                  <a:srgbClr val="114454"/>
                </a:solidFill>
                <a:latin typeface="Nixie One"/>
                <a:ea typeface="Nixie One"/>
                <a:cs typeface="Nixie One"/>
                <a:sym typeface="Nixie One"/>
              </a:defRPr>
            </a:lvl1pPr>
            <a:lvl2pPr marR="0" lvl="1" algn="l" rtl="0">
              <a:lnSpc>
                <a:spcPct val="100000"/>
              </a:lnSpc>
              <a:spcBef>
                <a:spcPts val="0"/>
              </a:spcBef>
              <a:spcAft>
                <a:spcPts val="0"/>
              </a:spcAft>
              <a:buClr>
                <a:srgbClr val="114454"/>
              </a:buClr>
              <a:buSzPct val="100000"/>
              <a:buFont typeface="Nixie One"/>
              <a:buChar char="▫"/>
              <a:defRPr sz="2800" b="0" i="0" u="none" strike="noStrike" cap="none">
                <a:solidFill>
                  <a:srgbClr val="114454"/>
                </a:solidFill>
                <a:latin typeface="Nixie One"/>
                <a:ea typeface="Nixie One"/>
                <a:cs typeface="Nixie One"/>
                <a:sym typeface="Nixie One"/>
              </a:defRPr>
            </a:lvl2pPr>
            <a:lvl3pPr marR="0" lvl="2"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3pPr>
            <a:lvl4pPr marR="0" lvl="3"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4pPr>
            <a:lvl5pPr marR="0" lvl="4"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5pPr>
            <a:lvl6pPr marR="0" lvl="5"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6pPr>
            <a:lvl7pPr marR="0" lvl="6"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7pPr>
            <a:lvl8pPr marR="0" lvl="7"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8pPr>
            <a:lvl9pPr marR="0" lvl="8" algn="l" rtl="0">
              <a:lnSpc>
                <a:spcPct val="100000"/>
              </a:lnSpc>
              <a:spcBef>
                <a:spcPts val="0"/>
              </a:spcBef>
              <a:spcAft>
                <a:spcPts val="0"/>
              </a:spcAft>
              <a:buClr>
                <a:srgbClr val="114454"/>
              </a:buClr>
              <a:buSzPct val="100000"/>
              <a:buFont typeface="Nixie One"/>
              <a:buNone/>
              <a:defRPr sz="2800" b="0" i="0" u="none" strike="noStrike" cap="none">
                <a:solidFill>
                  <a:srgbClr val="114454"/>
                </a:solidFill>
                <a:latin typeface="Nixie One"/>
                <a:ea typeface="Nixie One"/>
                <a:cs typeface="Nixie One"/>
                <a:sym typeface="Nixie One"/>
              </a:defRPr>
            </a:lvl9pPr>
          </a:lstStyle>
          <a:p>
            <a:r>
              <a:rPr lang="en-US" dirty="0">
                <a:latin typeface="Georgia" panose="02040502050405020303" pitchFamily="18" charset="0"/>
              </a:rPr>
              <a:t>Summarize your answer to Narrative Analysis question #5 and the impact of not meeting the identified need.</a:t>
            </a:r>
          </a:p>
        </p:txBody>
      </p:sp>
    </p:spTree>
    <p:extLst>
      <p:ext uri="{BB962C8B-B14F-4D97-AF65-F5344CB8AC3E}">
        <p14:creationId xmlns:p14="http://schemas.microsoft.com/office/powerpoint/2010/main" val="3975664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C7C21A-E3BF-491A-9D8F-5A56D2B453C7}"/>
              </a:ext>
            </a:extLst>
          </p:cNvPr>
          <p:cNvSpPr/>
          <p:nvPr/>
        </p:nvSpPr>
        <p:spPr>
          <a:xfrm>
            <a:off x="223520" y="1"/>
            <a:ext cx="8920480" cy="1767274"/>
          </a:xfrm>
          <a:prstGeom prst="rect">
            <a:avLst/>
          </a:prstGeom>
          <a:solidFill>
            <a:srgbClr val="13314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5000"/>
              </a:lnSpc>
              <a:spcBef>
                <a:spcPts val="0"/>
              </a:spcBef>
              <a:spcAft>
                <a:spcPts val="1000"/>
              </a:spcAft>
              <a:buClrTx/>
              <a:buSzTx/>
              <a:buFontTx/>
              <a:buNone/>
              <a:tabLst/>
              <a:defRPr/>
            </a:pPr>
            <a:r>
              <a:rPr kumimoji="0" lang="en-US" sz="1100" b="0" i="0" u="none" strike="noStrike" kern="0" cap="none" spc="0" normalizeH="0" baseline="0" noProof="0">
                <a:ln>
                  <a:noFill/>
                </a:ln>
                <a:solidFill>
                  <a:sysClr val="window" lastClr="FFFFFF"/>
                </a:solidFill>
                <a:effectLst/>
                <a:uLnTx/>
                <a:uFillTx/>
                <a:latin typeface="Georgia" panose="02040502050405020303" pitchFamily="18" charset="0"/>
                <a:ea typeface="PMingLiU" panose="02020500000000000000" pitchFamily="18" charset="-120"/>
                <a:cs typeface="Times New Roman" panose="02020603050405020304" pitchFamily="18" charset="0"/>
              </a:rPr>
              <a:t> </a:t>
            </a:r>
          </a:p>
        </p:txBody>
      </p:sp>
      <p:sp>
        <p:nvSpPr>
          <p:cNvPr id="8" name="Text Box 2">
            <a:extLst>
              <a:ext uri="{FF2B5EF4-FFF2-40B4-BE49-F238E27FC236}">
                <a16:creationId xmlns:a16="http://schemas.microsoft.com/office/drawing/2014/main" id="{4707C556-0D42-4D7E-BEA8-5BC5203F1804}"/>
              </a:ext>
            </a:extLst>
          </p:cNvPr>
          <p:cNvSpPr txBox="1">
            <a:spLocks noChangeArrowheads="1"/>
          </p:cNvSpPr>
          <p:nvPr/>
        </p:nvSpPr>
        <p:spPr bwMode="auto">
          <a:xfrm>
            <a:off x="396557" y="288801"/>
            <a:ext cx="6136323" cy="109537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5000"/>
              </a:lnSpc>
              <a:spcBef>
                <a:spcPts val="0"/>
              </a:spcBef>
              <a:spcAft>
                <a:spcPts val="1000"/>
              </a:spcAft>
            </a:pPr>
            <a:r>
              <a:rPr lang="en-US" sz="1600" b="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t>QUARTERLY PROGRESS MEETING </a:t>
            </a:r>
            <a:br>
              <a:rPr lang="en-US" sz="1600" b="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br>
            <a:r>
              <a:rPr lang="en-US" sz="1600" b="1" i="1" dirty="0">
                <a:solidFill>
                  <a:srgbClr val="FFFFFF"/>
                </a:solidFill>
                <a:effectLst/>
                <a:latin typeface="Georgia" panose="02040502050405020303" pitchFamily="18" charset="0"/>
                <a:ea typeface="PMingLiU" panose="02020500000000000000" pitchFamily="18" charset="-120"/>
                <a:cs typeface="Times New Roman" panose="02020603050405020304" pitchFamily="18" charset="0"/>
              </a:rPr>
              <a:t>Chesapeake Bay Program</a:t>
            </a:r>
            <a:endParaRPr lang="en-US" sz="1100" dirty="0">
              <a:effectLst/>
              <a:latin typeface="Georgia" panose="02040502050405020303" pitchFamily="18" charset="0"/>
              <a:ea typeface="PMingLiU" panose="02020500000000000000" pitchFamily="18" charset="-120"/>
              <a:cs typeface="Times New Roman" panose="02020603050405020304" pitchFamily="18" charset="0"/>
            </a:endParaRPr>
          </a:p>
        </p:txBody>
      </p:sp>
      <p:pic>
        <p:nvPicPr>
          <p:cNvPr id="10" name="Picture 9" descr="A close up of a sign&#10;&#10;Description generated with high confidence">
            <a:extLst>
              <a:ext uri="{FF2B5EF4-FFF2-40B4-BE49-F238E27FC236}">
                <a16:creationId xmlns:a16="http://schemas.microsoft.com/office/drawing/2014/main" id="{E72EFEBD-6BD3-4A4B-B20A-621AD3E03419}"/>
              </a:ext>
            </a:extLst>
          </p:cNvPr>
          <p:cNvPicPr/>
          <p:nvPr/>
        </p:nvPicPr>
        <p:blipFill rotWithShape="1">
          <a:blip r:embed="rId3">
            <a:extLst>
              <a:ext uri="{28A0092B-C50C-407E-A947-70E740481C1C}">
                <a14:useLocalDpi xmlns:a14="http://schemas.microsoft.com/office/drawing/2010/main" val="0"/>
              </a:ext>
            </a:extLst>
          </a:blip>
          <a:srcRect b="24723"/>
          <a:stretch/>
        </p:blipFill>
        <p:spPr bwMode="auto">
          <a:xfrm>
            <a:off x="7163118" y="217526"/>
            <a:ext cx="1584325" cy="1000125"/>
          </a:xfrm>
          <a:prstGeom prst="rect">
            <a:avLst/>
          </a:prstGeom>
          <a:ln>
            <a:noFill/>
          </a:ln>
          <a:extLst>
            <a:ext uri="{53640926-AAD7-44D8-BBD7-CCE9431645EC}">
              <a14:shadowObscured xmlns:a14="http://schemas.microsoft.com/office/drawing/2010/main"/>
            </a:ext>
          </a:extLst>
        </p:spPr>
      </p:pic>
      <p:sp>
        <p:nvSpPr>
          <p:cNvPr id="14" name="Shape 98">
            <a:extLst>
              <a:ext uri="{FF2B5EF4-FFF2-40B4-BE49-F238E27FC236}">
                <a16:creationId xmlns:a16="http://schemas.microsoft.com/office/drawing/2014/main" id="{8C763562-8299-4C94-AC36-E1F98BC18F9F}"/>
              </a:ext>
            </a:extLst>
          </p:cNvPr>
          <p:cNvSpPr txBox="1">
            <a:spLocks noGrp="1"/>
          </p:cNvSpPr>
          <p:nvPr>
            <p:ph type="body" idx="1"/>
          </p:nvPr>
        </p:nvSpPr>
        <p:spPr>
          <a:xfrm>
            <a:off x="515938" y="3722160"/>
            <a:ext cx="7540625" cy="1000126"/>
          </a:xfrm>
          <a:prstGeom prst="rect">
            <a:avLst/>
          </a:prstGeom>
        </p:spPr>
        <p:txBody>
          <a:bodyPr lIns="91425" tIns="91425" rIns="91425" bIns="91425" anchor="b" anchorCtr="0">
            <a:noAutofit/>
          </a:bodyPr>
          <a:lstStyle/>
          <a:p>
            <a:pPr lvl="0">
              <a:spcBef>
                <a:spcPts val="0"/>
              </a:spcBef>
              <a:buNone/>
            </a:pPr>
            <a:r>
              <a:rPr lang="en" sz="4800" dirty="0">
                <a:latin typeface="Georgia" panose="02040502050405020303" pitchFamily="18" charset="0"/>
                <a:ea typeface="Rockwell" charset="0"/>
                <a:cs typeface="Rockwell" charset="0"/>
              </a:rPr>
              <a:t>Discussion</a:t>
            </a:r>
          </a:p>
        </p:txBody>
      </p:sp>
      <p:sp>
        <p:nvSpPr>
          <p:cNvPr id="9" name="TextBox 8">
            <a:extLst>
              <a:ext uri="{FF2B5EF4-FFF2-40B4-BE49-F238E27FC236}">
                <a16:creationId xmlns:a16="http://schemas.microsoft.com/office/drawing/2014/main" id="{3544D1EE-031A-409F-9EED-75C144324587}"/>
              </a:ext>
            </a:extLst>
          </p:cNvPr>
          <p:cNvSpPr txBox="1"/>
          <p:nvPr/>
        </p:nvSpPr>
        <p:spPr>
          <a:xfrm>
            <a:off x="6223000" y="4787474"/>
            <a:ext cx="3022600" cy="276999"/>
          </a:xfrm>
          <a:prstGeom prst="rect">
            <a:avLst/>
          </a:prstGeom>
          <a:noFill/>
        </p:spPr>
        <p:txBody>
          <a:bodyPr wrap="square" rtlCol="0">
            <a:spAutoFit/>
          </a:bodyPr>
          <a:lstStyle/>
          <a:p>
            <a:r>
              <a:rPr lang="en-US" sz="1200" dirty="0">
                <a:solidFill>
                  <a:srgbClr val="114454"/>
                </a:solidFill>
                <a:latin typeface="Georgia" panose="02040502050405020303" pitchFamily="18" charset="0"/>
                <a:ea typeface="Rockwell" charset="0"/>
                <a:cs typeface="Rockwell" charset="0"/>
              </a:rPr>
              <a:t>Presentation template by </a:t>
            </a:r>
            <a:r>
              <a:rPr lang="en-US" sz="1200" dirty="0" err="1">
                <a:solidFill>
                  <a:srgbClr val="114454"/>
                </a:solidFill>
                <a:latin typeface="Georgia" panose="02040502050405020303" pitchFamily="18" charset="0"/>
                <a:ea typeface="Rockwell" charset="0"/>
                <a:cs typeface="Rockwell" charset="0"/>
              </a:rPr>
              <a:t>SlidesCarnival</a:t>
            </a:r>
            <a:r>
              <a:rPr lang="en-US" sz="1200" dirty="0">
                <a:solidFill>
                  <a:srgbClr val="FFFFFF"/>
                </a:solidFill>
                <a:latin typeface="Georgia" panose="02040502050405020303" pitchFamily="18" charset="0"/>
                <a:ea typeface="Rockwell" charset="0"/>
                <a:cs typeface="Rockwell" charset="0"/>
              </a:rPr>
              <a:t>.</a:t>
            </a:r>
            <a:endParaRPr lang="en-US" sz="1200" dirty="0">
              <a:latin typeface="Georgia" panose="02040502050405020303" pitchFamily="18" charset="0"/>
            </a:endParaRPr>
          </a:p>
        </p:txBody>
      </p:sp>
    </p:spTree>
    <p:extLst>
      <p:ext uri="{BB962C8B-B14F-4D97-AF65-F5344CB8AC3E}">
        <p14:creationId xmlns:p14="http://schemas.microsoft.com/office/powerpoint/2010/main" val="2693896263"/>
      </p:ext>
    </p:extLst>
  </p:cSld>
  <p:clrMapOvr>
    <a:masterClrMapping/>
  </p:clrMapOvr>
</p:sld>
</file>

<file path=ppt/theme/theme1.xml><?xml version="1.0" encoding="utf-8"?>
<a:theme xmlns:a="http://schemas.openxmlformats.org/drawingml/2006/main" name="Warwick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p:properties xmlns:p="http://schemas.microsoft.com/office/2006/metadata/properties" xmlns:xsi="http://www.w3.org/2001/XMLSchema-instance" xmlns:pc="http://schemas.microsoft.com/office/infopath/2007/PartnerControls">
  <documentManagement/>
</p:properties>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ct:contentTypeSchema xmlns:ct="http://schemas.microsoft.com/office/2006/metadata/contentType" xmlns:ma="http://schemas.microsoft.com/office/2006/metadata/properties/metaAttributes" ct:_="" ma:_="" ma:contentTypeName="Document" ma:contentTypeID="0x0101007299ACFDB1F7B243A8BE670D52864591" ma:contentTypeVersion="4" ma:contentTypeDescription="Create a new document." ma:contentTypeScope="" ma:versionID="bedc101f92e1a0c51ece9094e7d6ea51">
  <xsd:schema xmlns:xsd="http://www.w3.org/2001/XMLSchema" xmlns:xs="http://www.w3.org/2001/XMLSchema" xmlns:p="http://schemas.microsoft.com/office/2006/metadata/properties" xmlns:ns2="c2de63d9-61f2-4114-9950-8094353c4192" targetNamespace="http://schemas.microsoft.com/office/2006/metadata/properties" ma:root="true" ma:fieldsID="5bde11fa1469642d44d86ec58a7d9c72" ns2:_="">
    <xsd:import namespace="c2de63d9-61f2-4114-9950-8094353c4192"/>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de63d9-61f2-4114-9950-8094353c419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3.xml><?xml version="1.0" encoding="utf-8"?>
<EsriMapsInfo xmlns="ESRI.ArcGIS.Mapping.OfficeIntegration.PowerPointInfo">
  <Version>Version1</Version>
  <RequiresSignIn>False</RequiresSignIn>
</EsriMapsInfo>
</file>

<file path=customXml/item14.xml><?xml version="1.0" encoding="utf-8"?>
<?mso-contentType ?>
<FormTemplates xmlns="http://schemas.microsoft.com/sharepoint/v3/contenttype/forms">
  <Display>DocumentLibraryForm</Display>
  <Edit>DocumentLibraryForm</Edit>
  <New>DocumentLibraryForm</New>
</FormTemplates>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4F6E9DD8-4E4E-4463-8C2B-1ABD78665744}">
  <ds:schemaRefs>
    <ds:schemaRef ds:uri="ESRI.ArcGIS.Mapping.OfficeIntegration.PowerPointInfo"/>
  </ds:schemaRefs>
</ds:datastoreItem>
</file>

<file path=customXml/itemProps2.xml><?xml version="1.0" encoding="utf-8"?>
<ds:datastoreItem xmlns:ds="http://schemas.openxmlformats.org/officeDocument/2006/customXml" ds:itemID="{B703ED97-4220-49F5-97F8-75A4AC4FFC4C}">
  <ds:schemaRefs>
    <ds:schemaRef ds:uri="ESRI.ArcGIS.Mapping.OfficeIntegration.PowerPointInfo"/>
  </ds:schemaRefs>
</ds:datastoreItem>
</file>

<file path=customXml/itemProps3.xml><?xml version="1.0" encoding="utf-8"?>
<ds:datastoreItem xmlns:ds="http://schemas.openxmlformats.org/officeDocument/2006/customXml" ds:itemID="{95BA3650-AC55-4740-9A73-788C0241F052}">
  <ds:schemaRefs>
    <ds:schemaRef ds:uri="ESRI.ArcGIS.Mapping.OfficeIntegration.PowerPointInfo"/>
  </ds:schemaRefs>
</ds:datastoreItem>
</file>

<file path=customXml/itemProps4.xml><?xml version="1.0" encoding="utf-8"?>
<ds:datastoreItem xmlns:ds="http://schemas.openxmlformats.org/officeDocument/2006/customXml" ds:itemID="{4275E6C4-E755-4DDE-B477-A58B28879AFF}">
  <ds:schemaRefs>
    <ds:schemaRef ds:uri="ESRI.ArcGIS.Mapping.OfficeIntegration.PowerPointInfo"/>
  </ds:schemaRefs>
</ds:datastoreItem>
</file>

<file path=customXml/itemProps5.xml><?xml version="1.0" encoding="utf-8"?>
<ds:datastoreItem xmlns:ds="http://schemas.openxmlformats.org/officeDocument/2006/customXml" ds:itemID="{571267E0-A1A7-4733-96AA-41775714C2CF}">
  <ds:schemaRefs>
    <ds:schemaRef ds:uri="ESRI.ArcGIS.Mapping.OfficeIntegration.PowerPointInfo"/>
  </ds:schemaRefs>
</ds:datastoreItem>
</file>

<file path=customXml/itemProps6.xml><?xml version="1.0" encoding="utf-8"?>
<ds:datastoreItem xmlns:ds="http://schemas.openxmlformats.org/officeDocument/2006/customXml" ds:itemID="{1FB39C2D-9676-41D1-9E56-3B60BBD4EDA0}">
  <ds:schemaRefs>
    <ds:schemaRef ds:uri="ESRI.ArcGIS.Mapping.OfficeIntegration.PowerPointInfo"/>
  </ds:schemaRefs>
</ds:datastoreItem>
</file>

<file path=customXml/itemProps7.xml><?xml version="1.0" encoding="utf-8"?>
<ds:datastoreItem xmlns:ds="http://schemas.openxmlformats.org/officeDocument/2006/customXml" ds:itemID="{5B229134-EC8F-4234-BDBD-F6252274FB35}">
  <ds:schemaRefs>
    <ds:schemaRef ds:uri="http://purl.org/dc/terms/"/>
    <ds:schemaRef ds:uri="http://schemas.microsoft.com/office/2006/documentManagement/types"/>
    <ds:schemaRef ds:uri="c2de63d9-61f2-4114-9950-8094353c4192"/>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8.xml><?xml version="1.0" encoding="utf-8"?>
<ds:datastoreItem xmlns:ds="http://schemas.openxmlformats.org/officeDocument/2006/customXml" ds:itemID="{8ED37029-9C88-4C42-AFDF-C1ED0D3B3F66}">
  <ds:schemaRefs>
    <ds:schemaRef ds:uri="ESRI.ArcGIS.Mapping.OfficeIntegration.PowerPointInfo"/>
  </ds:schemaRefs>
</ds:datastoreItem>
</file>

<file path=customXml/itemProps9.xml><?xml version="1.0" encoding="utf-8"?>
<ds:datastoreItem xmlns:ds="http://schemas.openxmlformats.org/officeDocument/2006/customXml" ds:itemID="{264E8007-01B3-4757-ADB3-5F8B49977323}">
  <ds:schemaRefs>
    <ds:schemaRef ds:uri="ESRI.ArcGIS.Mapping.OfficeIntegration.PowerPointInfo"/>
  </ds:schemaRefs>
</ds:datastoreItem>
</file>

<file path=customXml/itemProps10.xml><?xml version="1.0" encoding="utf-8"?>
<ds:datastoreItem xmlns:ds="http://schemas.openxmlformats.org/officeDocument/2006/customXml" ds:itemID="{EC738E43-9B1B-4E52-A67B-7CF5C8642CA3}">
  <ds:schemaRefs>
    <ds:schemaRef ds:uri="ESRI.ArcGIS.Mapping.OfficeIntegration.PowerPointInfo"/>
  </ds:schemaRefs>
</ds:datastoreItem>
</file>

<file path=customXml/itemProps11.xml><?xml version="1.0" encoding="utf-8"?>
<ds:datastoreItem xmlns:ds="http://schemas.openxmlformats.org/officeDocument/2006/customXml" ds:itemID="{7B5587FA-2CBF-4CE1-BFE0-C712953C7E84}">
  <ds:schemaRefs>
    <ds:schemaRef ds:uri="ESRI.ArcGIS.Mapping.OfficeIntegration.PowerPointInfo"/>
  </ds:schemaRefs>
</ds:datastoreItem>
</file>

<file path=customXml/itemProps12.xml><?xml version="1.0" encoding="utf-8"?>
<ds:datastoreItem xmlns:ds="http://schemas.openxmlformats.org/officeDocument/2006/customXml" ds:itemID="{17A23024-511E-4A74-BF2C-6516326581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de63d9-61f2-4114-9950-8094353c41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3.xml><?xml version="1.0" encoding="utf-8"?>
<ds:datastoreItem xmlns:ds="http://schemas.openxmlformats.org/officeDocument/2006/customXml" ds:itemID="{909B1E89-D88D-4285-911D-1BED73DA985F}">
  <ds:schemaRefs>
    <ds:schemaRef ds:uri="ESRI.ArcGIS.Mapping.OfficeIntegration.PowerPointInfo"/>
  </ds:schemaRefs>
</ds:datastoreItem>
</file>

<file path=customXml/itemProps14.xml><?xml version="1.0" encoding="utf-8"?>
<ds:datastoreItem xmlns:ds="http://schemas.openxmlformats.org/officeDocument/2006/customXml" ds:itemID="{D193DC0A-DA83-4AC4-A3D0-E1DDA4E1CA29}">
  <ds:schemaRefs>
    <ds:schemaRef ds:uri="http://schemas.microsoft.com/sharepoint/v3/contenttype/forms"/>
  </ds:schemaRefs>
</ds:datastoreItem>
</file>

<file path=customXml/itemProps15.xml><?xml version="1.0" encoding="utf-8"?>
<ds:datastoreItem xmlns:ds="http://schemas.openxmlformats.org/officeDocument/2006/customXml" ds:itemID="{D23F5A4E-D19D-44BE-9A14-B641A118331B}">
  <ds:schemaRefs>
    <ds:schemaRef ds:uri="ESRI.ArcGIS.Mapping.OfficeIntegration.PowerPointInfo"/>
  </ds:schemaRefs>
</ds:datastoreItem>
</file>

<file path=customXml/itemProps16.xml><?xml version="1.0" encoding="utf-8"?>
<ds:datastoreItem xmlns:ds="http://schemas.openxmlformats.org/officeDocument/2006/customXml" ds:itemID="{A474D4E0-64B2-495C-8D87-43DA111C7C28}">
  <ds:schemaRefs>
    <ds:schemaRef ds:uri="ESRI.ArcGIS.Mapping.OfficeIntegration.PowerPointInfo"/>
  </ds:schemaRefs>
</ds:datastoreItem>
</file>

<file path=customXml/itemProps17.xml><?xml version="1.0" encoding="utf-8"?>
<ds:datastoreItem xmlns:ds="http://schemas.openxmlformats.org/officeDocument/2006/customXml" ds:itemID="{8872A0B0-370F-4323-BF4E-D589DE50C5F6}">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10179</TotalTime>
  <Words>1012</Words>
  <Application>Microsoft Office PowerPoint</Application>
  <PresentationFormat>On-screen Show (16:9)</PresentationFormat>
  <Paragraphs>81</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PMingLiU</vt:lpstr>
      <vt:lpstr>Arial</vt:lpstr>
      <vt:lpstr>Georgia</vt:lpstr>
      <vt:lpstr>Impact</vt:lpstr>
      <vt:lpstr>Nixie One</vt:lpstr>
      <vt:lpstr>Roboto Slab</vt:lpstr>
      <vt:lpstr>Rockwell</vt:lpstr>
      <vt:lpstr>Times New Roman</vt:lpstr>
      <vt:lpstr>Warwick template</vt:lpstr>
      <vt:lpstr>PowerPoint Presentation</vt:lpstr>
      <vt:lpstr>PowerPoint Presentation</vt:lpstr>
      <vt:lpstr>How You Can Help</vt:lpstr>
      <vt:lpstr>Learn What have we learned in the last two years?</vt:lpstr>
      <vt:lpstr>Successes and Challenges</vt:lpstr>
      <vt:lpstr>What is our Expected and Actual Progress?</vt:lpstr>
      <vt:lpstr>On the Horizon</vt:lpstr>
      <vt:lpstr>Adapt How does all of this impact our work?</vt:lpstr>
      <vt:lpstr>Based on what we learned, we plan to … </vt:lpstr>
      <vt:lpstr>Help How can the Management Board lead the Program to adapt?</vt:lpstr>
      <vt:lpstr>Help Needed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Free, Laura</dc:creator>
  <cp:lastModifiedBy>Vetter, Doreen</cp:lastModifiedBy>
  <cp:revision>143</cp:revision>
  <cp:lastPrinted>2017-03-30T13:27:36Z</cp:lastPrinted>
  <dcterms:modified xsi:type="dcterms:W3CDTF">2019-05-08T21:57:44Z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0x0101007299ACFDB1F7B243A8BE670D52864591</vt:lpwstr>
  </property>
</Properties>
</file>