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851" r:id="rId3"/>
    <p:sldId id="852" r:id="rId4"/>
    <p:sldId id="257" r:id="rId5"/>
    <p:sldId id="258" r:id="rId6"/>
    <p:sldId id="3510" r:id="rId7"/>
    <p:sldId id="858" r:id="rId8"/>
    <p:sldId id="8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08" autoAdjust="0"/>
    <p:restoredTop sz="94660"/>
  </p:normalViewPr>
  <p:slideViewPr>
    <p:cSldViewPr snapToGrid="0">
      <p:cViewPr>
        <p:scale>
          <a:sx n="77" d="100"/>
          <a:sy n="77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4FF67-653C-4091-BCDE-FCDC6794D81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34C25-2041-42F1-A688-6B6C729D4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8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65E1D-8160-01C4-3CA0-FC682D334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6ED1B-DC69-9D5E-DA14-E1E933C13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C2191-5314-428D-1BD3-871631EA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624CF-6118-EC96-473E-D48ADBFF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84367-DB10-6183-C472-901E0D2A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7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788A-FA5A-320F-A0CF-CA0ACA2F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FC301-20BB-CEB4-E019-56120A171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95A56-79E0-5754-8F47-3C0949FE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642D0-B195-4FCC-4689-906174AF2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AF167-B6A5-7B1B-9EBD-3A396173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1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1F2E88-39CC-ACC1-4941-096CB3BC7C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C1CC66-0E77-D44F-71E0-DBF467FEA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D533E-8E9E-73E9-2D66-04147D698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42CEE-E1F0-AD27-B743-03466362A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1A92D-1AE2-FB37-A1E9-88CE4E7F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7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4CF1-5F34-9066-B107-70A65875B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DEAD5-7BD0-6C32-1F27-879A0F008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21F06-FE9C-DA5C-24D0-65F0B719A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362D2-C4A2-C3C9-2041-E1F833ED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490AF-F608-87E4-F503-2EE638F7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9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D1338-35CD-2EA4-8CC6-64ECEEBA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5DC7A-7493-D2A8-C948-A192CD82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05817-442C-478C-91F8-B3D13472F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176A-0710-A340-3E9F-13805440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FA109-8DC3-9B56-C15A-F4EB66DFD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7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C39B8-3FCA-D9DF-E90E-39C979486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027C-ACC2-C9A2-0401-2DFE6D5436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85C64C-01B5-60CA-469F-26D3A0351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FD554-9A3E-8DDD-5FB7-27A9161E0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233D0A-0B6B-D21B-E7F6-77E7736D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1C84C-0960-ECD2-0780-82519367D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00DE-4950-628F-5793-25CC59E7F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628FD-4BBD-3B14-F4AA-8CAE2F275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AFEE44-F75A-16E2-F43B-89C483CF3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E0140-FAB9-C511-06F1-021A41B2D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DF8CC-79BD-6A35-E09B-F2D4D02C9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2C34A9-0A95-0791-4343-B628C42FC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462F57-6F25-AFAA-2D34-4597DF279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6DB5EF-106D-B799-195F-BFCDEF09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3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6512-3C01-EDD7-0DA7-4EB6090E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0981ED-20B7-1ACF-FA24-42A0862FF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B0894-7542-2F67-E14E-66C3378F7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2C8D2-911F-5444-9FD0-51B037C67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5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A8CE9C-5707-A993-F587-E68FCBB76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A7311D-41DB-466E-93A2-FCBF2768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13D78-64A1-CB1E-1700-DDACF8E5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8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15DA-F308-1257-54C5-EC0541A8D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9E6BD-157D-1715-B8DF-18576C76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20A41F-4D71-B17E-3320-619B168C7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600B5-0B88-A0B2-1A48-D449DB24C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74BB7-D91C-EE57-E7A9-C607E3CD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3CA45-49FF-5B86-9F0E-A55E9036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4E260-5AB3-0E15-B2A1-9BFE9954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4C8F61-DB99-F235-45A3-C8FB9009E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96EBC-8E99-ADC4-A586-4E6D28C28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FDF87-F020-B166-F419-05CD11B5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B05C9-C2F4-CF2E-AA09-376FBDD91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B1C08-A846-52CC-72CD-0A3AE05E2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2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53F0F-FB3E-D8CB-8A64-DF89CB08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56BA2-C50A-F2E5-28B1-D194B7EF6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84C6C-A373-E7E6-9114-27E7C9FED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28C59-2934-46C2-AA7C-7B07BC6D00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2D984-B070-9256-813F-91D89D20C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1E720-598F-30D8-3D1D-51A1DFB29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8C54E-1FCB-411E-8CC5-1FBDA7479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853B-E91F-BB53-1F36-B0BA217D8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372" y="774020"/>
            <a:ext cx="9938657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WQGIT P7 Update:</a:t>
            </a:r>
            <a:br>
              <a:rPr lang="en-US" dirty="0"/>
            </a:br>
            <a:r>
              <a:rPr lang="en-US" dirty="0"/>
              <a:t>4D Assessment Tool and Criteria Assessment Monitoring Advances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9DA4A-B033-F71E-579C-86853A2611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24, 2023</a:t>
            </a:r>
          </a:p>
          <a:p>
            <a:r>
              <a:rPr lang="en-US" dirty="0"/>
              <a:t>Peter Tango, Rebecca Murphy</a:t>
            </a:r>
          </a:p>
          <a:p>
            <a:r>
              <a:rPr lang="en-US" dirty="0"/>
              <a:t>USGS, UMCES</a:t>
            </a:r>
          </a:p>
        </p:txBody>
      </p:sp>
    </p:spTree>
    <p:extLst>
      <p:ext uri="{BB962C8B-B14F-4D97-AF65-F5344CB8AC3E}">
        <p14:creationId xmlns:p14="http://schemas.microsoft.com/office/powerpoint/2010/main" val="298588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2730E2-D63B-41B4-8871-34B46B20D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698"/>
            <a:ext cx="10515600" cy="1325563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Historical interest in 4-dimensional (4D) water quality interpolation: 2008 STAC Workshop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0AB2EE-D18C-4E88-82AB-F95277396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3728" y="3175686"/>
            <a:ext cx="4990072" cy="24960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     2008 Findings </a:t>
            </a:r>
          </a:p>
          <a:p>
            <a:r>
              <a:rPr lang="en-US" dirty="0"/>
              <a:t>The panel recommended a study to evaluate the different approaches available for developing a 4-D interpolator </a:t>
            </a: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796626-C058-4A0C-A091-65C5F2F8306D}"/>
              </a:ext>
            </a:extLst>
          </p:cNvPr>
          <p:cNvSpPr/>
          <p:nvPr/>
        </p:nvSpPr>
        <p:spPr>
          <a:xfrm>
            <a:off x="838200" y="1690688"/>
            <a:ext cx="4697627" cy="44862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9A6FFA1D-16A1-47E5-910D-EDE2B6921D5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46976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/>
              <a:t>Assessing the feasibility of developing a four-dimensional (4-D) interpolator for use in impaired waters listing assessment December 2008 STAC Publication 08-008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/>
              <a:t>Recommendations from the STAC Expert Panel </a:t>
            </a:r>
          </a:p>
          <a:p>
            <a:endParaRPr lang="en-US" sz="2100"/>
          </a:p>
          <a:p>
            <a:r>
              <a:rPr lang="en-US" sz="2100"/>
              <a:t>Frank Curriero (Johns Hopkins University)</a:t>
            </a:r>
          </a:p>
          <a:p>
            <a:r>
              <a:rPr lang="en-US" sz="2100"/>
              <a:t>Eileen Hofmann (Old Dominion University) </a:t>
            </a:r>
          </a:p>
          <a:p>
            <a:r>
              <a:rPr lang="en-US" sz="2100"/>
              <a:t>Ragu Murtugudde (University of Maryland) </a:t>
            </a:r>
          </a:p>
          <a:p>
            <a:r>
              <a:rPr lang="en-US" sz="2100"/>
              <a:t>Jian Shen (Virginia Institute of Marine Science) </a:t>
            </a:r>
          </a:p>
          <a:p>
            <a:r>
              <a:rPr lang="en-US" sz="2100"/>
              <a:t>J. Andrew Royle (U.S. Geological Survey)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09186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1B03FF-80D9-431D-B45B-2D68BB396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CCC4B5-CA60-4BFD-8104-C727B0D94744}"/>
              </a:ext>
            </a:extLst>
          </p:cNvPr>
          <p:cNvSpPr/>
          <p:nvPr/>
        </p:nvSpPr>
        <p:spPr>
          <a:xfrm>
            <a:off x="0" y="-75814"/>
            <a:ext cx="12192000" cy="9514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D90957-131F-4B3C-8766-4EBEE95E0332}"/>
              </a:ext>
            </a:extLst>
          </p:cNvPr>
          <p:cNvSpPr/>
          <p:nvPr/>
        </p:nvSpPr>
        <p:spPr>
          <a:xfrm>
            <a:off x="10614453" y="753763"/>
            <a:ext cx="1577547" cy="61042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516C08-B997-4D19-B41F-2A48B0F52805}"/>
              </a:ext>
            </a:extLst>
          </p:cNvPr>
          <p:cNvSpPr/>
          <p:nvPr/>
        </p:nvSpPr>
        <p:spPr>
          <a:xfrm>
            <a:off x="0" y="877330"/>
            <a:ext cx="1482811" cy="59789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4FC562-9089-4BBD-8BE3-D94B6BA948F5}"/>
              </a:ext>
            </a:extLst>
          </p:cNvPr>
          <p:cNvSpPr/>
          <p:nvPr/>
        </p:nvSpPr>
        <p:spPr>
          <a:xfrm>
            <a:off x="0" y="6376086"/>
            <a:ext cx="12192000" cy="4819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EC5AB5-688E-4941-AE01-2C186794CED0}"/>
              </a:ext>
            </a:extLst>
          </p:cNvPr>
          <p:cNvSpPr/>
          <p:nvPr/>
        </p:nvSpPr>
        <p:spPr>
          <a:xfrm>
            <a:off x="1482811" y="841833"/>
            <a:ext cx="9131642" cy="12374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CF3259-858F-4B79-A1CA-85E299DBFA66}"/>
              </a:ext>
            </a:extLst>
          </p:cNvPr>
          <p:cNvSpPr txBox="1"/>
          <p:nvPr/>
        </p:nvSpPr>
        <p:spPr>
          <a:xfrm>
            <a:off x="1482811" y="953143"/>
            <a:ext cx="8983362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Where we are heading: Assessment of all Bay oxygen water quality criteria for 2025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6BBA6-BB84-473A-BD15-5A2FB6B3FEE1}"/>
              </a:ext>
            </a:extLst>
          </p:cNvPr>
          <p:cNvSpPr txBox="1"/>
          <p:nvPr/>
        </p:nvSpPr>
        <p:spPr>
          <a:xfrm>
            <a:off x="8983362" y="6432377"/>
            <a:ext cx="1791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G. Shenk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711DA3-AF0A-A378-6CBB-7056069ED26C}"/>
              </a:ext>
            </a:extLst>
          </p:cNvPr>
          <p:cNvSpPr txBox="1"/>
          <p:nvPr/>
        </p:nvSpPr>
        <p:spPr>
          <a:xfrm>
            <a:off x="4271375" y="3206663"/>
            <a:ext cx="338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34447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76ADF-7800-A3CF-9707-1187874A5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4183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n-US" dirty="0"/>
              <a:t>4D Interpolator Tool: Work timeline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3D010-6877-A744-7800-80C66B408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831492"/>
          </a:xfrm>
        </p:spPr>
        <p:txBody>
          <a:bodyPr/>
          <a:lstStyle/>
          <a:p>
            <a:r>
              <a:rPr lang="en-US" dirty="0"/>
              <a:t>We are still very much in the early development and testing phases.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8B906A-0DA3-3C97-723F-FC8003C48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73" y="2920448"/>
            <a:ext cx="11157455" cy="3665703"/>
          </a:xfrm>
          <a:prstGeom prst="rect">
            <a:avLst/>
          </a:prstGeom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0A86530E-E2D7-5349-AEE8-B9C427EE912C}"/>
              </a:ext>
            </a:extLst>
          </p:cNvPr>
          <p:cNvSpPr/>
          <p:nvPr/>
        </p:nvSpPr>
        <p:spPr>
          <a:xfrm>
            <a:off x="4219834" y="2523938"/>
            <a:ext cx="432486" cy="617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630BA1-3342-A71E-0550-E480456141EF}"/>
              </a:ext>
            </a:extLst>
          </p:cNvPr>
          <p:cNvSpPr txBox="1"/>
          <p:nvPr/>
        </p:nvSpPr>
        <p:spPr>
          <a:xfrm flipH="1">
            <a:off x="3764899" y="2141017"/>
            <a:ext cx="1342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</a:t>
            </a:r>
          </a:p>
        </p:txBody>
      </p:sp>
    </p:spTree>
    <p:extLst>
      <p:ext uri="{BB962C8B-B14F-4D97-AF65-F5344CB8AC3E}">
        <p14:creationId xmlns:p14="http://schemas.microsoft.com/office/powerpoint/2010/main" val="109784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7A7F-4025-F04C-94F7-BBFE9F45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123" y="278627"/>
            <a:ext cx="7320699" cy="132556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4D progress for interpolating dissolved oxygen</a:t>
            </a:r>
            <a:br>
              <a:rPr lang="en-US" sz="3200" dirty="0"/>
            </a:br>
            <a:r>
              <a:rPr lang="en-US" sz="3200" dirty="0"/>
              <a:t> concentrations (2022-early 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7D775-82D6-A6F1-86D3-934878CBA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9598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A coordinate system </a:t>
            </a:r>
            <a:r>
              <a:rPr lang="en-US" dirty="0"/>
              <a:t>has been proposed underpinning the tool </a:t>
            </a:r>
            <a:r>
              <a:rPr lang="en-US" sz="1800" dirty="0"/>
              <a:t>(Angie Wie, GIS)</a:t>
            </a:r>
          </a:p>
          <a:p>
            <a:endParaRPr lang="en-US" sz="1800" dirty="0"/>
          </a:p>
          <a:p>
            <a:r>
              <a:rPr lang="en-US" dirty="0"/>
              <a:t>Success on having a working </a:t>
            </a:r>
            <a:r>
              <a:rPr lang="en-US" i="1" dirty="0"/>
              <a:t>daily average</a:t>
            </a:r>
            <a:r>
              <a:rPr lang="en-US" dirty="0"/>
              <a:t> </a:t>
            </a:r>
            <a:r>
              <a:rPr lang="en-US" b="1" dirty="0"/>
              <a:t>prototype using Generalized Additive Models (GAMs) </a:t>
            </a:r>
            <a:r>
              <a:rPr lang="en-US" dirty="0"/>
              <a:t>for a large chunk of the mainstem bay. </a:t>
            </a:r>
            <a:r>
              <a:rPr lang="en-US" sz="1800" dirty="0"/>
              <a:t>(Elgin Perry and Rebecca Murphy)</a:t>
            </a:r>
          </a:p>
          <a:p>
            <a:pPr lvl="1"/>
            <a:r>
              <a:rPr lang="en-US" dirty="0"/>
              <a:t>Work ahead further calibrating and verifying its performance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Successful application of </a:t>
            </a:r>
            <a:r>
              <a:rPr lang="en-US" i="1" dirty="0"/>
              <a:t>daily average</a:t>
            </a:r>
            <a:r>
              <a:rPr lang="en-US" dirty="0"/>
              <a:t> </a:t>
            </a:r>
            <a:r>
              <a:rPr lang="en-US" b="1" dirty="0"/>
              <a:t>prototype to the tidal Patuxent River</a:t>
            </a:r>
            <a:r>
              <a:rPr lang="en-US" dirty="0"/>
              <a:t> </a:t>
            </a:r>
            <a:r>
              <a:rPr lang="en-US" sz="1800" dirty="0"/>
              <a:t>(Rebecca Murphy)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375295-FACB-B150-4A70-23992616B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9641" y="365125"/>
            <a:ext cx="2694159" cy="43229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4CA79A-0341-6946-A2B7-54F166406967}"/>
              </a:ext>
            </a:extLst>
          </p:cNvPr>
          <p:cNvSpPr txBox="1"/>
          <p:nvPr/>
        </p:nvSpPr>
        <p:spPr>
          <a:xfrm>
            <a:off x="8798010" y="4810220"/>
            <a:ext cx="25557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Mainstem bay</a:t>
            </a:r>
          </a:p>
          <a:p>
            <a:pPr algn="ctr"/>
            <a:r>
              <a:rPr lang="en-US" dirty="0"/>
              <a:t>Coordinate system </a:t>
            </a:r>
          </a:p>
          <a:p>
            <a:pPr algn="ctr"/>
            <a:r>
              <a:rPr lang="en-US" dirty="0"/>
              <a:t>Testing for the 4D world</a:t>
            </a:r>
          </a:p>
          <a:p>
            <a:pPr algn="ctr"/>
            <a:r>
              <a:rPr lang="en-US" dirty="0"/>
              <a:t>from Angie Wei, GIS team, 2023.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01F777-E08D-419F-1A04-B964B703100B}"/>
              </a:ext>
            </a:extLst>
          </p:cNvPr>
          <p:cNvSpPr/>
          <p:nvPr/>
        </p:nvSpPr>
        <p:spPr>
          <a:xfrm>
            <a:off x="8447313" y="82378"/>
            <a:ext cx="3407229" cy="63884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4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7A7F-4025-F04C-94F7-BBFE9F452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95457" cy="132556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4D progress for interpolating dissolved oxygen</a:t>
            </a:r>
            <a:br>
              <a:rPr lang="en-US" sz="3200" dirty="0"/>
            </a:br>
            <a:r>
              <a:rPr lang="en-US" sz="3200" dirty="0"/>
              <a:t> concentrations (2022-early 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7D775-82D6-A6F1-86D3-934878CBA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6065"/>
            <a:ext cx="6662057" cy="3680898"/>
          </a:xfrm>
        </p:spPr>
        <p:txBody>
          <a:bodyPr>
            <a:normAutofit/>
          </a:bodyPr>
          <a:lstStyle/>
          <a:p>
            <a:r>
              <a:rPr lang="en-US" dirty="0"/>
              <a:t>Method exploration for </a:t>
            </a:r>
            <a:r>
              <a:rPr lang="en-US" b="1" dirty="0"/>
              <a:t>short-duration </a:t>
            </a:r>
            <a:r>
              <a:rPr lang="en-US" b="1" dirty="0" err="1"/>
              <a:t>d.o</a:t>
            </a:r>
            <a:r>
              <a:rPr lang="en-US" b="1" dirty="0"/>
              <a:t>. dynamics</a:t>
            </a:r>
            <a:r>
              <a:rPr lang="en-US" dirty="0"/>
              <a:t> component of the interpolator is underway </a:t>
            </a:r>
            <a:r>
              <a:rPr lang="en-US" sz="1800" dirty="0"/>
              <a:t>(Elgin Perry)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b="1" dirty="0"/>
              <a:t>Tetra Tech support </a:t>
            </a:r>
            <a:r>
              <a:rPr lang="en-US" dirty="0"/>
              <a:t>in place to help on assembling data, creating the software of a working tool, documentation, etc.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4CA79A-0341-6946-A2B7-54F166406967}"/>
              </a:ext>
            </a:extLst>
          </p:cNvPr>
          <p:cNvSpPr txBox="1"/>
          <p:nvPr/>
        </p:nvSpPr>
        <p:spPr>
          <a:xfrm>
            <a:off x="8798010" y="4810220"/>
            <a:ext cx="2555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Short duration D.O. pattern assessment with wavelet analysis</a:t>
            </a:r>
          </a:p>
          <a:p>
            <a:pPr algn="ctr"/>
            <a:r>
              <a:rPr lang="en-US" dirty="0"/>
              <a:t>Elgin Perry, 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B53C0E-0BF0-DDD4-6FA8-056DB36628AA}"/>
              </a:ext>
            </a:extLst>
          </p:cNvPr>
          <p:cNvSpPr/>
          <p:nvPr/>
        </p:nvSpPr>
        <p:spPr>
          <a:xfrm>
            <a:off x="8447313" y="82378"/>
            <a:ext cx="3407229" cy="63884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9DDB24-C773-C247-2789-F8DF267E1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0876" y="1825625"/>
            <a:ext cx="3205738" cy="240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15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501F3-67CB-4D97-955B-B8ECCBE11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262" y="1275072"/>
            <a:ext cx="5157610" cy="1325563"/>
          </a:xfrm>
        </p:spPr>
        <p:txBody>
          <a:bodyPr>
            <a:normAutofit fontScale="9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NOAA Deployments of 3 vertical arrays: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	Lower Potomac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	Mainstem Bay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	Lower </a:t>
            </a:r>
            <a:r>
              <a:rPr lang="en-US" sz="2400" dirty="0" err="1">
                <a:latin typeface="+mn-lt"/>
              </a:rPr>
              <a:t>Choptank</a:t>
            </a:r>
            <a:r>
              <a:rPr lang="en-US" sz="2400" dirty="0">
                <a:latin typeface="+mn-lt"/>
              </a:rPr>
              <a:t>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A3E70-8178-4F5F-A4E3-009135A1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145" y="4461858"/>
            <a:ext cx="4440291" cy="3336002"/>
          </a:xfrm>
        </p:spPr>
        <p:txBody>
          <a:bodyPr>
            <a:normAutofit/>
          </a:bodyPr>
          <a:lstStyle/>
          <a:p>
            <a:r>
              <a:rPr lang="en-US" sz="2400" dirty="0"/>
              <a:t>River input monitoring sites </a:t>
            </a:r>
          </a:p>
          <a:p>
            <a:pPr lvl="1"/>
            <a:r>
              <a:rPr lang="en-US" sz="1800" dirty="0"/>
              <a:t>2023: 2 new deployments - river input water quality continuous monitoring sites (Patuxent, </a:t>
            </a:r>
            <a:r>
              <a:rPr lang="en-US" sz="1800" dirty="0" err="1"/>
              <a:t>Choptank</a:t>
            </a:r>
            <a:r>
              <a:rPr lang="en-US" sz="1800" dirty="0"/>
              <a:t>)</a:t>
            </a:r>
          </a:p>
          <a:p>
            <a:pPr lvl="2"/>
            <a:r>
              <a:rPr lang="en-US" sz="1400" dirty="0"/>
              <a:t>VA </a:t>
            </a:r>
            <a:r>
              <a:rPr lang="en-US" sz="1400" dirty="0" err="1"/>
              <a:t>Appomatox</a:t>
            </a:r>
            <a:r>
              <a:rPr lang="en-US" sz="1400" dirty="0"/>
              <a:t> online now too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35F44F-2936-4EA9-B3AF-36614CE6F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4505" y="216844"/>
            <a:ext cx="4728676" cy="6355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B3639516-0E7C-423E-92EB-9F3261AE7DCD}"/>
              </a:ext>
            </a:extLst>
          </p:cNvPr>
          <p:cNvSpPr/>
          <p:nvPr/>
        </p:nvSpPr>
        <p:spPr>
          <a:xfrm>
            <a:off x="9415849" y="2866768"/>
            <a:ext cx="172994" cy="16063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8DC107F-E183-4AA6-A472-FA366734FAA9}"/>
              </a:ext>
            </a:extLst>
          </p:cNvPr>
          <p:cNvSpPr/>
          <p:nvPr/>
        </p:nvSpPr>
        <p:spPr>
          <a:xfrm>
            <a:off x="9605397" y="2852351"/>
            <a:ext cx="172994" cy="17505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5EC8C64-99C9-4AE1-8463-AE9270F2B2B8}"/>
              </a:ext>
            </a:extLst>
          </p:cNvPr>
          <p:cNvSpPr/>
          <p:nvPr/>
        </p:nvSpPr>
        <p:spPr>
          <a:xfrm>
            <a:off x="8147758" y="3203654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84982A9-F72D-41FF-8D36-EF560C0666F3}"/>
              </a:ext>
            </a:extLst>
          </p:cNvPr>
          <p:cNvSpPr/>
          <p:nvPr/>
        </p:nvSpPr>
        <p:spPr>
          <a:xfrm>
            <a:off x="8715326" y="4123800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F90522A-0013-4F33-ACCE-B0EBCEB0C89D}"/>
              </a:ext>
            </a:extLst>
          </p:cNvPr>
          <p:cNvSpPr/>
          <p:nvPr/>
        </p:nvSpPr>
        <p:spPr>
          <a:xfrm>
            <a:off x="8276738" y="4712738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C57FDCE-46F5-4C03-B38A-B3DF1BFA38C8}"/>
              </a:ext>
            </a:extLst>
          </p:cNvPr>
          <p:cNvSpPr txBox="1"/>
          <p:nvPr/>
        </p:nvSpPr>
        <p:spPr>
          <a:xfrm>
            <a:off x="9456627" y="457979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B6C4EEF-57AB-4EF9-B9A9-B220F9769A28}"/>
              </a:ext>
            </a:extLst>
          </p:cNvPr>
          <p:cNvSpPr/>
          <p:nvPr/>
        </p:nvSpPr>
        <p:spPr>
          <a:xfrm>
            <a:off x="6628316" y="5139438"/>
            <a:ext cx="317674" cy="35048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3DF1A6B-ADA5-4070-B33A-32FC9AFD2E46}"/>
              </a:ext>
            </a:extLst>
          </p:cNvPr>
          <p:cNvSpPr/>
          <p:nvPr/>
        </p:nvSpPr>
        <p:spPr>
          <a:xfrm>
            <a:off x="6633351" y="4362253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80AE2B7C-D9CD-85E9-5494-A2B7DC1D4B2A}"/>
              </a:ext>
            </a:extLst>
          </p:cNvPr>
          <p:cNvSpPr/>
          <p:nvPr/>
        </p:nvSpPr>
        <p:spPr>
          <a:xfrm>
            <a:off x="9236522" y="3436629"/>
            <a:ext cx="817531" cy="624261"/>
          </a:xfrm>
          <a:prstGeom prst="star5">
            <a:avLst/>
          </a:prstGeom>
          <a:solidFill>
            <a:srgbClr val="FFFF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8C9FAD5E-841B-AABD-6D73-454F0E862A75}"/>
              </a:ext>
            </a:extLst>
          </p:cNvPr>
          <p:cNvSpPr/>
          <p:nvPr/>
        </p:nvSpPr>
        <p:spPr>
          <a:xfrm>
            <a:off x="9196631" y="2634955"/>
            <a:ext cx="817531" cy="624261"/>
          </a:xfrm>
          <a:prstGeom prst="star5">
            <a:avLst/>
          </a:prstGeom>
          <a:solidFill>
            <a:srgbClr val="FFFF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1EB76DE8-EE98-9A12-65D3-4E19B2437C21}"/>
              </a:ext>
            </a:extLst>
          </p:cNvPr>
          <p:cNvSpPr/>
          <p:nvPr/>
        </p:nvSpPr>
        <p:spPr>
          <a:xfrm>
            <a:off x="9419253" y="2234677"/>
            <a:ext cx="817531" cy="624261"/>
          </a:xfrm>
          <a:prstGeom prst="star5">
            <a:avLst/>
          </a:prstGeom>
          <a:solidFill>
            <a:srgbClr val="FFFF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0E5467C4-055A-82CB-BB97-2BB6392F730C}"/>
              </a:ext>
            </a:extLst>
          </p:cNvPr>
          <p:cNvSpPr/>
          <p:nvPr/>
        </p:nvSpPr>
        <p:spPr>
          <a:xfrm>
            <a:off x="6114750" y="1886949"/>
            <a:ext cx="1049641" cy="898450"/>
          </a:xfrm>
          <a:prstGeom prst="star5">
            <a:avLst/>
          </a:prstGeom>
          <a:solidFill>
            <a:srgbClr val="FFFF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BA65F24-D6FA-B4C6-6173-BCF029F06954}"/>
              </a:ext>
            </a:extLst>
          </p:cNvPr>
          <p:cNvSpPr/>
          <p:nvPr/>
        </p:nvSpPr>
        <p:spPr>
          <a:xfrm>
            <a:off x="8435575" y="1985689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C33FD44-7929-61C9-2D50-F99B5AB24093}"/>
              </a:ext>
            </a:extLst>
          </p:cNvPr>
          <p:cNvSpPr/>
          <p:nvPr/>
        </p:nvSpPr>
        <p:spPr>
          <a:xfrm>
            <a:off x="9025835" y="2216262"/>
            <a:ext cx="317674" cy="35048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EF7B518-060C-F906-489B-64562A5627EA}"/>
              </a:ext>
            </a:extLst>
          </p:cNvPr>
          <p:cNvSpPr/>
          <p:nvPr/>
        </p:nvSpPr>
        <p:spPr>
          <a:xfrm>
            <a:off x="9826239" y="833675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813315-F0E0-D74C-BDB8-6B825CFDBDE8}"/>
              </a:ext>
            </a:extLst>
          </p:cNvPr>
          <p:cNvSpPr/>
          <p:nvPr/>
        </p:nvSpPr>
        <p:spPr>
          <a:xfrm>
            <a:off x="10194378" y="2023685"/>
            <a:ext cx="317674" cy="35048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5A71104-01DD-B89E-B92A-5928CDDF98D6}"/>
              </a:ext>
            </a:extLst>
          </p:cNvPr>
          <p:cNvSpPr/>
          <p:nvPr/>
        </p:nvSpPr>
        <p:spPr>
          <a:xfrm>
            <a:off x="8556489" y="4346584"/>
            <a:ext cx="317674" cy="350485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76B0AD0-E370-1608-68C5-EE6D6FE92DEC}"/>
              </a:ext>
            </a:extLst>
          </p:cNvPr>
          <p:cNvSpPr/>
          <p:nvPr/>
        </p:nvSpPr>
        <p:spPr>
          <a:xfrm>
            <a:off x="8823714" y="4982175"/>
            <a:ext cx="317674" cy="35048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B3323CF-0943-558B-3A55-3F9480DA74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12" y="1210014"/>
            <a:ext cx="2141166" cy="1901833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7CD0A2B-2BC2-247A-7A9A-0F874748BFB4}"/>
              </a:ext>
            </a:extLst>
          </p:cNvPr>
          <p:cNvCxnSpPr/>
          <p:nvPr/>
        </p:nvCxnSpPr>
        <p:spPr>
          <a:xfrm>
            <a:off x="164412" y="3590228"/>
            <a:ext cx="6781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A7D5B4F-A919-35AD-4AFC-9CA07124073F}"/>
              </a:ext>
            </a:extLst>
          </p:cNvPr>
          <p:cNvSpPr txBox="1"/>
          <p:nvPr/>
        </p:nvSpPr>
        <p:spPr>
          <a:xfrm flipH="1">
            <a:off x="154765" y="150716"/>
            <a:ext cx="6791224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2023 Habitat assessment update:  New infrastructure</a:t>
            </a:r>
          </a:p>
          <a:p>
            <a:pPr algn="ctr"/>
            <a:r>
              <a:rPr lang="en-US" sz="2400" dirty="0"/>
              <a:t>Dissolved Oxygen, Salinity, Temperature </a:t>
            </a:r>
          </a:p>
        </p:txBody>
      </p:sp>
      <p:pic>
        <p:nvPicPr>
          <p:cNvPr id="1026" name="Picture 2" descr="Chesapeake Bay watershed water quality gets mixed results">
            <a:extLst>
              <a:ext uri="{FF2B5EF4-FFF2-40B4-BE49-F238E27FC236}">
                <a16:creationId xmlns:a16="http://schemas.microsoft.com/office/drawing/2014/main" id="{24A46A2C-B856-74FC-45D4-770639E4E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5" y="4461858"/>
            <a:ext cx="2112644" cy="118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6869E5F-B175-EF09-B664-F248FEA51033}"/>
              </a:ext>
            </a:extLst>
          </p:cNvPr>
          <p:cNvSpPr txBox="1"/>
          <p:nvPr/>
        </p:nvSpPr>
        <p:spPr>
          <a:xfrm>
            <a:off x="153885" y="5711448"/>
            <a:ext cx="2112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Conowingo Dam, MD</a:t>
            </a:r>
          </a:p>
          <a:p>
            <a:pPr algn="ctr"/>
            <a:r>
              <a:rPr lang="en-US" sz="1600" i="1" dirty="0"/>
              <a:t>One of 9 RIM sites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66CB770-6FB5-FD4C-DC65-083D7518E40B}"/>
              </a:ext>
            </a:extLst>
          </p:cNvPr>
          <p:cNvSpPr/>
          <p:nvPr/>
        </p:nvSpPr>
        <p:spPr>
          <a:xfrm>
            <a:off x="6628316" y="5578473"/>
            <a:ext cx="317674" cy="350485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4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1F9AE-C30C-541A-B219-BDE007F5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27937" cy="1325563"/>
          </a:xfrm>
          <a:solidFill>
            <a:schemeClr val="bg2"/>
          </a:solidFill>
        </p:spPr>
        <p:txBody>
          <a:bodyPr/>
          <a:lstStyle/>
          <a:p>
            <a:pPr algn="ctr"/>
            <a:r>
              <a:rPr lang="en-US" dirty="0"/>
              <a:t>Satellite-assessment of SAV</a:t>
            </a:r>
            <a:br>
              <a:rPr lang="en-US" dirty="0"/>
            </a:br>
            <a:r>
              <a:rPr lang="en-US" dirty="0"/>
              <a:t>in Chesapeake Bay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253DC-D905-DC3F-3F45-6FD9FB5B3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903" y="2559861"/>
            <a:ext cx="6118654" cy="2458995"/>
          </a:xfrm>
        </p:spPr>
        <p:txBody>
          <a:bodyPr>
            <a:normAutofit/>
          </a:bodyPr>
          <a:lstStyle/>
          <a:p>
            <a:r>
              <a:rPr lang="en-US" dirty="0"/>
              <a:t>2023 – EPA is providing support for work to address </a:t>
            </a:r>
            <a:r>
              <a:rPr lang="en-US" b="1" dirty="0"/>
              <a:t>2021 PSC Monitoring Review Report recommendations</a:t>
            </a:r>
            <a:r>
              <a:rPr lang="en-US" dirty="0"/>
              <a:t> regarding the developing of satellite-based SAV monitoring programming capacity.  </a:t>
            </a:r>
          </a:p>
        </p:txBody>
      </p:sp>
      <p:pic>
        <p:nvPicPr>
          <p:cNvPr id="1028" name="Picture 4" descr="Improving Chesapeake Bay Program Monitoring Networks">
            <a:extLst>
              <a:ext uri="{FF2B5EF4-FFF2-40B4-BE49-F238E27FC236}">
                <a16:creationId xmlns:a16="http://schemas.microsoft.com/office/drawing/2014/main" id="{3DE24C5C-356B-4E57-E052-CB7846E2C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183" y="2471351"/>
            <a:ext cx="3388900" cy="438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NASA Satellite Begins Orbit to Record Changes in Sea Level -- Environmental  Protection">
            <a:extLst>
              <a:ext uri="{FF2B5EF4-FFF2-40B4-BE49-F238E27FC236}">
                <a16:creationId xmlns:a16="http://schemas.microsoft.com/office/drawing/2014/main" id="{FD5CA69D-88C6-3229-067B-4FAC1B552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88" y="365125"/>
            <a:ext cx="3526344" cy="170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417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6027</TotalTime>
  <Words>446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WQGIT P7 Update: 4D Assessment Tool and Criteria Assessment Monitoring Advances</vt:lpstr>
      <vt:lpstr>Historical interest in 4-dimensional (4D) water quality interpolation: 2008 STAC Workshop</vt:lpstr>
      <vt:lpstr>PowerPoint Presentation</vt:lpstr>
      <vt:lpstr>4D Interpolator Tool: Work timeline</vt:lpstr>
      <vt:lpstr>4D progress for interpolating dissolved oxygen  concentrations (2022-early 2023)</vt:lpstr>
      <vt:lpstr>4D progress for interpolating dissolved oxygen  concentrations (2022-early 2023)</vt:lpstr>
      <vt:lpstr>NOAA Deployments of 3 vertical arrays:  Lower Potomac  Mainstem Bay  Lower Choptank River</vt:lpstr>
      <vt:lpstr>Satellite-assessment of SAV in Chesapeake Bay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Criteria Assessment Protocol Workgroup</dc:title>
  <dc:creator>Peter Tango</dc:creator>
  <cp:lastModifiedBy>Peter Tango</cp:lastModifiedBy>
  <cp:revision>11</cp:revision>
  <dcterms:created xsi:type="dcterms:W3CDTF">2023-04-12T13:25:10Z</dcterms:created>
  <dcterms:modified xsi:type="dcterms:W3CDTF">2023-04-19T18:23:57Z</dcterms:modified>
</cp:coreProperties>
</file>