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3"/>
  </p:notesMasterIdLst>
  <p:sldIdLst>
    <p:sldId id="256" r:id="rId7"/>
    <p:sldId id="280" r:id="rId8"/>
    <p:sldId id="282" r:id="rId9"/>
    <p:sldId id="266" r:id="rId10"/>
    <p:sldId id="258" r:id="rId11"/>
    <p:sldId id="285" r:id="rId12"/>
    <p:sldId id="286" r:id="rId13"/>
    <p:sldId id="283" r:id="rId14"/>
    <p:sldId id="289" r:id="rId15"/>
    <p:sldId id="290" r:id="rId16"/>
    <p:sldId id="293" r:id="rId17"/>
    <p:sldId id="281" r:id="rId18"/>
    <p:sldId id="287" r:id="rId19"/>
    <p:sldId id="274" r:id="rId20"/>
    <p:sldId id="276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4"/>
    <p:restoredTop sz="76132" autoAdjust="0"/>
  </p:normalViewPr>
  <p:slideViewPr>
    <p:cSldViewPr snapToGrid="0" snapToObjects="1">
      <p:cViewPr varScale="1">
        <p:scale>
          <a:sx n="50" d="100"/>
          <a:sy n="50" d="100"/>
        </p:scale>
        <p:origin x="14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Charles (he/him/his)" userId="ba835de8-79e1-4788-8b6a-5ca42d024e92" providerId="ADAL" clId="{530BE9A4-24BA-4466-8785-066633630639}"/>
    <pc:docChg chg="undo custSel addSld delSld modSld sldOrd">
      <pc:chgData name="Brown, Charles (he/him/his)" userId="ba835de8-79e1-4788-8b6a-5ca42d024e92" providerId="ADAL" clId="{530BE9A4-24BA-4466-8785-066633630639}" dt="2023-05-09T20:49:34.058" v="52"/>
      <pc:docMkLst>
        <pc:docMk/>
      </pc:docMkLst>
      <pc:sldChg chg="add del">
        <pc:chgData name="Brown, Charles (he/him/his)" userId="ba835de8-79e1-4788-8b6a-5ca42d024e92" providerId="ADAL" clId="{530BE9A4-24BA-4466-8785-066633630639}" dt="2023-05-09T19:03:42.877" v="3" actId="47"/>
        <pc:sldMkLst>
          <pc:docMk/>
          <pc:sldMk cId="489680484" sldId="256"/>
        </pc:sldMkLst>
      </pc:sldChg>
      <pc:sldChg chg="add del modNotesTx">
        <pc:chgData name="Brown, Charles (he/him/his)" userId="ba835de8-79e1-4788-8b6a-5ca42d024e92" providerId="ADAL" clId="{530BE9A4-24BA-4466-8785-066633630639}" dt="2023-05-09T19:04:00.125" v="7" actId="6549"/>
        <pc:sldMkLst>
          <pc:docMk/>
          <pc:sldMk cId="285594212" sldId="258"/>
        </pc:sldMkLst>
      </pc:sldChg>
      <pc:sldChg chg="add del">
        <pc:chgData name="Brown, Charles (he/him/his)" userId="ba835de8-79e1-4788-8b6a-5ca42d024e92" providerId="ADAL" clId="{530BE9A4-24BA-4466-8785-066633630639}" dt="2023-05-09T19:03:42.877" v="3" actId="47"/>
        <pc:sldMkLst>
          <pc:docMk/>
          <pc:sldMk cId="3761150598" sldId="261"/>
        </pc:sldMkLst>
      </pc:sldChg>
      <pc:sldChg chg="add del modNotesTx">
        <pc:chgData name="Brown, Charles (he/him/his)" userId="ba835de8-79e1-4788-8b6a-5ca42d024e92" providerId="ADAL" clId="{530BE9A4-24BA-4466-8785-066633630639}" dt="2023-05-09T19:03:54.559" v="6" actId="6549"/>
        <pc:sldMkLst>
          <pc:docMk/>
          <pc:sldMk cId="3937160114" sldId="266"/>
        </pc:sldMkLst>
      </pc:sldChg>
      <pc:sldChg chg="modSp add del mod modNotesTx">
        <pc:chgData name="Brown, Charles (he/him/his)" userId="ba835de8-79e1-4788-8b6a-5ca42d024e92" providerId="ADAL" clId="{530BE9A4-24BA-4466-8785-066633630639}" dt="2023-05-09T20:49:34.058" v="52"/>
        <pc:sldMkLst>
          <pc:docMk/>
          <pc:sldMk cId="1201924377" sldId="274"/>
        </pc:sldMkLst>
        <pc:spChg chg="mod">
          <ac:chgData name="Brown, Charles (he/him/his)" userId="ba835de8-79e1-4788-8b6a-5ca42d024e92" providerId="ADAL" clId="{530BE9A4-24BA-4466-8785-066633630639}" dt="2023-05-09T20:49:34.058" v="52"/>
          <ac:spMkLst>
            <pc:docMk/>
            <pc:sldMk cId="1201924377" sldId="274"/>
            <ac:spMk id="6" creationId="{7C060EB3-AEAF-801E-9A7F-1C7BB93FF457}"/>
          </ac:spMkLst>
        </pc:spChg>
      </pc:sldChg>
      <pc:sldChg chg="add del ord modNotesTx">
        <pc:chgData name="Brown, Charles (he/him/his)" userId="ba835de8-79e1-4788-8b6a-5ca42d024e92" providerId="ADAL" clId="{530BE9A4-24BA-4466-8785-066633630639}" dt="2023-05-09T20:49:16.297" v="49" actId="6549"/>
        <pc:sldMkLst>
          <pc:docMk/>
          <pc:sldMk cId="2957399267" sldId="276"/>
        </pc:sldMkLst>
      </pc:sldChg>
      <pc:sldChg chg="add del modNotesTx">
        <pc:chgData name="Brown, Charles (he/him/his)" userId="ba835de8-79e1-4788-8b6a-5ca42d024e92" providerId="ADAL" clId="{530BE9A4-24BA-4466-8785-066633630639}" dt="2023-05-09T19:03:47.798" v="4" actId="6549"/>
        <pc:sldMkLst>
          <pc:docMk/>
          <pc:sldMk cId="1480207074" sldId="280"/>
        </pc:sldMkLst>
      </pc:sldChg>
      <pc:sldChg chg="add del modNotesTx">
        <pc:chgData name="Brown, Charles (he/him/his)" userId="ba835de8-79e1-4788-8b6a-5ca42d024e92" providerId="ADAL" clId="{530BE9A4-24BA-4466-8785-066633630639}" dt="2023-05-09T19:04:24.575" v="14" actId="6549"/>
        <pc:sldMkLst>
          <pc:docMk/>
          <pc:sldMk cId="1462640233" sldId="281"/>
        </pc:sldMkLst>
      </pc:sldChg>
      <pc:sldChg chg="add del modNotesTx">
        <pc:chgData name="Brown, Charles (he/him/his)" userId="ba835de8-79e1-4788-8b6a-5ca42d024e92" providerId="ADAL" clId="{530BE9A4-24BA-4466-8785-066633630639}" dt="2023-05-09T19:03:51.223" v="5" actId="6549"/>
        <pc:sldMkLst>
          <pc:docMk/>
          <pc:sldMk cId="1410928644" sldId="282"/>
        </pc:sldMkLst>
      </pc:sldChg>
      <pc:sldChg chg="modSp add del mod modNotesTx">
        <pc:chgData name="Brown, Charles (he/him/his)" userId="ba835de8-79e1-4788-8b6a-5ca42d024e92" providerId="ADAL" clId="{530BE9A4-24BA-4466-8785-066633630639}" dt="2023-05-09T19:10:52.512" v="37" actId="1076"/>
        <pc:sldMkLst>
          <pc:docMk/>
          <pc:sldMk cId="3997370749" sldId="283"/>
        </pc:sldMkLst>
        <pc:spChg chg="mod">
          <ac:chgData name="Brown, Charles (he/him/his)" userId="ba835de8-79e1-4788-8b6a-5ca42d024e92" providerId="ADAL" clId="{530BE9A4-24BA-4466-8785-066633630639}" dt="2023-05-09T19:10:52.512" v="37" actId="1076"/>
          <ac:spMkLst>
            <pc:docMk/>
            <pc:sldMk cId="3997370749" sldId="283"/>
            <ac:spMk id="11" creationId="{4D3B7AC7-850D-BA00-A351-16C68AEC03A8}"/>
          </ac:spMkLst>
        </pc:spChg>
        <pc:graphicFrameChg chg="modGraphic">
          <ac:chgData name="Brown, Charles (he/him/his)" userId="ba835de8-79e1-4788-8b6a-5ca42d024e92" providerId="ADAL" clId="{530BE9A4-24BA-4466-8785-066633630639}" dt="2023-05-09T19:07:54.886" v="21" actId="20577"/>
          <ac:graphicFrameMkLst>
            <pc:docMk/>
            <pc:sldMk cId="3997370749" sldId="283"/>
            <ac:graphicFrameMk id="4" creationId="{71E760E9-2D23-EE51-E703-0DFDED354EFF}"/>
          </ac:graphicFrameMkLst>
        </pc:graphicFrameChg>
        <pc:graphicFrameChg chg="modGraphic">
          <ac:chgData name="Brown, Charles (he/him/his)" userId="ba835de8-79e1-4788-8b6a-5ca42d024e92" providerId="ADAL" clId="{530BE9A4-24BA-4466-8785-066633630639}" dt="2023-05-09T19:07:58.319" v="27" actId="20577"/>
          <ac:graphicFrameMkLst>
            <pc:docMk/>
            <pc:sldMk cId="3997370749" sldId="283"/>
            <ac:graphicFrameMk id="8" creationId="{8E8B5D3F-E68B-EF1E-F9D5-E57147ED4E0B}"/>
          </ac:graphicFrameMkLst>
        </pc:graphicFrameChg>
      </pc:sldChg>
      <pc:sldChg chg="add del modNotesTx">
        <pc:chgData name="Brown, Charles (he/him/his)" userId="ba835de8-79e1-4788-8b6a-5ca42d024e92" providerId="ADAL" clId="{530BE9A4-24BA-4466-8785-066633630639}" dt="2023-05-09T19:04:03.166" v="8" actId="6549"/>
        <pc:sldMkLst>
          <pc:docMk/>
          <pc:sldMk cId="406667852" sldId="285"/>
        </pc:sldMkLst>
      </pc:sldChg>
      <pc:sldChg chg="add del modNotesTx">
        <pc:chgData name="Brown, Charles (he/him/his)" userId="ba835de8-79e1-4788-8b6a-5ca42d024e92" providerId="ADAL" clId="{530BE9A4-24BA-4466-8785-066633630639}" dt="2023-05-09T19:04:06.381" v="9" actId="6549"/>
        <pc:sldMkLst>
          <pc:docMk/>
          <pc:sldMk cId="854992946" sldId="286"/>
        </pc:sldMkLst>
      </pc:sldChg>
      <pc:sldChg chg="add del modNotesTx">
        <pc:chgData name="Brown, Charles (he/him/his)" userId="ba835de8-79e1-4788-8b6a-5ca42d024e92" providerId="ADAL" clId="{530BE9A4-24BA-4466-8785-066633630639}" dt="2023-05-09T19:04:31.118" v="15" actId="6549"/>
        <pc:sldMkLst>
          <pc:docMk/>
          <pc:sldMk cId="1582974524" sldId="287"/>
        </pc:sldMkLst>
      </pc:sldChg>
      <pc:sldChg chg="add del modNotesTx">
        <pc:chgData name="Brown, Charles (he/him/his)" userId="ba835de8-79e1-4788-8b6a-5ca42d024e92" providerId="ADAL" clId="{530BE9A4-24BA-4466-8785-066633630639}" dt="2023-05-09T19:04:12.984" v="11" actId="6549"/>
        <pc:sldMkLst>
          <pc:docMk/>
          <pc:sldMk cId="429339715" sldId="289"/>
        </pc:sldMkLst>
      </pc:sldChg>
      <pc:sldChg chg="addSp delSp modSp add del mod modNotesTx">
        <pc:chgData name="Brown, Charles (he/him/his)" userId="ba835de8-79e1-4788-8b6a-5ca42d024e92" providerId="ADAL" clId="{530BE9A4-24BA-4466-8785-066633630639}" dt="2023-05-09T19:10:58.854" v="39"/>
        <pc:sldMkLst>
          <pc:docMk/>
          <pc:sldMk cId="1709092330" sldId="290"/>
        </pc:sldMkLst>
        <pc:spChg chg="add mod">
          <ac:chgData name="Brown, Charles (he/him/his)" userId="ba835de8-79e1-4788-8b6a-5ca42d024e92" providerId="ADAL" clId="{530BE9A4-24BA-4466-8785-066633630639}" dt="2023-05-09T19:10:58.854" v="39"/>
          <ac:spMkLst>
            <pc:docMk/>
            <pc:sldMk cId="1709092330" sldId="290"/>
            <ac:spMk id="3" creationId="{486B5AEC-B370-8865-EF0E-37DA025291A1}"/>
          </ac:spMkLst>
        </pc:spChg>
        <pc:spChg chg="del">
          <ac:chgData name="Brown, Charles (he/him/his)" userId="ba835de8-79e1-4788-8b6a-5ca42d024e92" providerId="ADAL" clId="{530BE9A4-24BA-4466-8785-066633630639}" dt="2023-05-09T19:10:58.422" v="38" actId="478"/>
          <ac:spMkLst>
            <pc:docMk/>
            <pc:sldMk cId="1709092330" sldId="290"/>
            <ac:spMk id="11" creationId="{F2EA45B8-61A0-E514-72F6-C550032F9EE4}"/>
          </ac:spMkLst>
        </pc:spChg>
        <pc:graphicFrameChg chg="modGraphic">
          <ac:chgData name="Brown, Charles (he/him/his)" userId="ba835de8-79e1-4788-8b6a-5ca42d024e92" providerId="ADAL" clId="{530BE9A4-24BA-4466-8785-066633630639}" dt="2023-05-09T19:08:59.702" v="34" actId="20577"/>
          <ac:graphicFrameMkLst>
            <pc:docMk/>
            <pc:sldMk cId="1709092330" sldId="290"/>
            <ac:graphicFrameMk id="4" creationId="{71E760E9-2D23-EE51-E703-0DFDED354EFF}"/>
          </ac:graphicFrameMkLst>
        </pc:graphicFrameChg>
        <pc:graphicFrameChg chg="modGraphic">
          <ac:chgData name="Brown, Charles (he/him/his)" userId="ba835de8-79e1-4788-8b6a-5ca42d024e92" providerId="ADAL" clId="{530BE9A4-24BA-4466-8785-066633630639}" dt="2023-05-09T19:08:55.303" v="32" actId="20577"/>
          <ac:graphicFrameMkLst>
            <pc:docMk/>
            <pc:sldMk cId="1709092330" sldId="290"/>
            <ac:graphicFrameMk id="8" creationId="{8E8B5D3F-E68B-EF1E-F9D5-E57147ED4E0B}"/>
          </ac:graphicFrameMkLst>
        </pc:graphicFrameChg>
      </pc:sldChg>
      <pc:sldChg chg="addSp delSp modSp add del mod modNotesTx">
        <pc:chgData name="Brown, Charles (he/him/his)" userId="ba835de8-79e1-4788-8b6a-5ca42d024e92" providerId="ADAL" clId="{530BE9A4-24BA-4466-8785-066633630639}" dt="2023-05-09T19:16:22.573" v="44" actId="2696"/>
        <pc:sldMkLst>
          <pc:docMk/>
          <pc:sldMk cId="1440394604" sldId="292"/>
        </pc:sldMkLst>
        <pc:spChg chg="add mod">
          <ac:chgData name="Brown, Charles (he/him/his)" userId="ba835de8-79e1-4788-8b6a-5ca42d024e92" providerId="ADAL" clId="{530BE9A4-24BA-4466-8785-066633630639}" dt="2023-05-09T19:11:07.973" v="42"/>
          <ac:spMkLst>
            <pc:docMk/>
            <pc:sldMk cId="1440394604" sldId="292"/>
            <ac:spMk id="3" creationId="{F6353DAE-75F4-856D-8E22-81E9F2B69A2E}"/>
          </ac:spMkLst>
        </pc:spChg>
        <pc:spChg chg="del">
          <ac:chgData name="Brown, Charles (he/him/his)" userId="ba835de8-79e1-4788-8b6a-5ca42d024e92" providerId="ADAL" clId="{530BE9A4-24BA-4466-8785-066633630639}" dt="2023-05-09T19:07:35.465" v="19" actId="478"/>
          <ac:spMkLst>
            <pc:docMk/>
            <pc:sldMk cId="1440394604" sldId="292"/>
            <ac:spMk id="7" creationId="{BECA2D83-FB79-3F39-66D5-DDD823FD3C0D}"/>
          </ac:spMkLst>
        </pc:spChg>
      </pc:sldChg>
      <pc:sldChg chg="addSp delSp modSp add del mod modNotesTx">
        <pc:chgData name="Brown, Charles (he/him/his)" userId="ba835de8-79e1-4788-8b6a-5ca42d024e92" providerId="ADAL" clId="{530BE9A4-24BA-4466-8785-066633630639}" dt="2023-05-09T19:11:04.634" v="41"/>
        <pc:sldMkLst>
          <pc:docMk/>
          <pc:sldMk cId="2885162340" sldId="293"/>
        </pc:sldMkLst>
        <pc:spChg chg="del">
          <ac:chgData name="Brown, Charles (he/him/his)" userId="ba835de8-79e1-4788-8b6a-5ca42d024e92" providerId="ADAL" clId="{530BE9A4-24BA-4466-8785-066633630639}" dt="2023-05-09T19:11:04.246" v="40" actId="478"/>
          <ac:spMkLst>
            <pc:docMk/>
            <pc:sldMk cId="2885162340" sldId="293"/>
            <ac:spMk id="3" creationId="{E9F9551A-ABC8-0492-3840-360299116CDC}"/>
          </ac:spMkLst>
        </pc:spChg>
        <pc:spChg chg="add mod">
          <ac:chgData name="Brown, Charles (he/him/his)" userId="ba835de8-79e1-4788-8b6a-5ca42d024e92" providerId="ADAL" clId="{530BE9A4-24BA-4466-8785-066633630639}" dt="2023-05-09T19:11:04.634" v="41"/>
          <ac:spMkLst>
            <pc:docMk/>
            <pc:sldMk cId="2885162340" sldId="293"/>
            <ac:spMk id="5" creationId="{5E5AB1ED-B3E8-F93E-5883-0EA8A1A9F5DA}"/>
          </ac:spMkLst>
        </pc:spChg>
        <pc:graphicFrameChg chg="modGraphic">
          <ac:chgData name="Brown, Charles (he/him/his)" userId="ba835de8-79e1-4788-8b6a-5ca42d024e92" providerId="ADAL" clId="{530BE9A4-24BA-4466-8785-066633630639}" dt="2023-05-09T19:08:20.975" v="30" actId="20577"/>
          <ac:graphicFrameMkLst>
            <pc:docMk/>
            <pc:sldMk cId="2885162340" sldId="293"/>
            <ac:graphicFrameMk id="4" creationId="{71E760E9-2D23-EE51-E703-0DFDED354EF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B1B2-A772-4FE1-8734-FD393749C45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6DB-46C2-4715-879D-703947BE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D56D1-CD7F-4B75-88F4-B37876E16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9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6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4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1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922E7-6F57-4F10-AF59-C76F6E3C62FB}"/>
              </a:ext>
            </a:extLst>
          </p:cNvPr>
          <p:cNvGrpSpPr/>
          <p:nvPr userDrawn="1"/>
        </p:nvGrpSpPr>
        <p:grpSpPr>
          <a:xfrm>
            <a:off x="0" y="0"/>
            <a:ext cx="12192000" cy="6845870"/>
            <a:chOff x="1" y="0"/>
            <a:chExt cx="12192000" cy="68458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CB75BF-58C6-477E-B773-204C73940428}"/>
                </a:ext>
              </a:extLst>
            </p:cNvPr>
            <p:cNvGrpSpPr/>
            <p:nvPr userDrawn="1"/>
          </p:nvGrpSpPr>
          <p:grpSpPr>
            <a:xfrm>
              <a:off x="1" y="0"/>
              <a:ext cx="12192000" cy="6845870"/>
              <a:chOff x="1" y="0"/>
              <a:chExt cx="12192000" cy="684587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53F4BD8-3B0C-F847-BE98-5BD98E0E57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" y="0"/>
                <a:ext cx="12192000" cy="6845870"/>
              </a:xfrm>
              <a:prstGeom prst="rect">
                <a:avLst/>
              </a:prstGeom>
            </p:spPr>
          </p:pic>
          <p:sp>
            <p:nvSpPr>
              <p:cNvPr id="12" name="Isosceles Triangle 3">
                <a:extLst>
                  <a:ext uri="{FF2B5EF4-FFF2-40B4-BE49-F238E27FC236}">
                    <a16:creationId xmlns:a16="http://schemas.microsoft.com/office/drawing/2014/main" id="{BFB1E251-41DA-48B5-AE7C-AF7713A3D339}"/>
                  </a:ext>
                </a:extLst>
              </p:cNvPr>
              <p:cNvSpPr/>
              <p:nvPr userDrawn="1"/>
            </p:nvSpPr>
            <p:spPr>
              <a:xfrm>
                <a:off x="9410961" y="3062768"/>
                <a:ext cx="2781040" cy="3637059"/>
              </a:xfrm>
              <a:custGeom>
                <a:avLst/>
                <a:gdLst>
                  <a:gd name="connsiteX0" fmla="*/ 0 w 3708119"/>
                  <a:gd name="connsiteY0" fmla="*/ 2536875 h 2536875"/>
                  <a:gd name="connsiteX1" fmla="*/ 1854060 w 3708119"/>
                  <a:gd name="connsiteY1" fmla="*/ 0 h 2536875"/>
                  <a:gd name="connsiteX2" fmla="*/ 3708119 w 3708119"/>
                  <a:gd name="connsiteY2" fmla="*/ 2536875 h 2536875"/>
                  <a:gd name="connsiteX3" fmla="*/ 0 w 3708119"/>
                  <a:gd name="connsiteY3" fmla="*/ 2536875 h 2536875"/>
                  <a:gd name="connsiteX0" fmla="*/ 0 w 3708119"/>
                  <a:gd name="connsiteY0" fmla="*/ 2765475 h 2765475"/>
                  <a:gd name="connsiteX1" fmla="*/ 2167327 w 3708119"/>
                  <a:gd name="connsiteY1" fmla="*/ 0 h 2765475"/>
                  <a:gd name="connsiteX2" fmla="*/ 3708119 w 3708119"/>
                  <a:gd name="connsiteY2" fmla="*/ 2765475 h 2765475"/>
                  <a:gd name="connsiteX3" fmla="*/ 0 w 3708119"/>
                  <a:gd name="connsiteY3" fmla="*/ 2765475 h 2765475"/>
                  <a:gd name="connsiteX0" fmla="*/ 0 w 3792785"/>
                  <a:gd name="connsiteY0" fmla="*/ 2765475 h 2765475"/>
                  <a:gd name="connsiteX1" fmla="*/ 2251993 w 3792785"/>
                  <a:gd name="connsiteY1" fmla="*/ 0 h 2765475"/>
                  <a:gd name="connsiteX2" fmla="*/ 3792785 w 3792785"/>
                  <a:gd name="connsiteY2" fmla="*/ 2765475 h 2765475"/>
                  <a:gd name="connsiteX3" fmla="*/ 0 w 3792785"/>
                  <a:gd name="connsiteY3" fmla="*/ 2765475 h 2765475"/>
                  <a:gd name="connsiteX0" fmla="*/ 0 w 3657318"/>
                  <a:gd name="connsiteY0" fmla="*/ 2765475 h 2782409"/>
                  <a:gd name="connsiteX1" fmla="*/ 2251993 w 3657318"/>
                  <a:gd name="connsiteY1" fmla="*/ 0 h 2782409"/>
                  <a:gd name="connsiteX2" fmla="*/ 3657318 w 3657318"/>
                  <a:gd name="connsiteY2" fmla="*/ 2782409 h 2782409"/>
                  <a:gd name="connsiteX3" fmla="*/ 0 w 3657318"/>
                  <a:gd name="connsiteY3" fmla="*/ 2765475 h 2782409"/>
                  <a:gd name="connsiteX0" fmla="*/ 0 w 3504920"/>
                  <a:gd name="connsiteY0" fmla="*/ 2765475 h 2790879"/>
                  <a:gd name="connsiteX1" fmla="*/ 2251993 w 3504920"/>
                  <a:gd name="connsiteY1" fmla="*/ 0 h 2790879"/>
                  <a:gd name="connsiteX2" fmla="*/ 3504920 w 3504920"/>
                  <a:gd name="connsiteY2" fmla="*/ 2790879 h 2790879"/>
                  <a:gd name="connsiteX3" fmla="*/ 0 w 3504920"/>
                  <a:gd name="connsiteY3" fmla="*/ 2765475 h 2790879"/>
                  <a:gd name="connsiteX0" fmla="*/ 0 w 3623456"/>
                  <a:gd name="connsiteY0" fmla="*/ 2765475 h 2773949"/>
                  <a:gd name="connsiteX1" fmla="*/ 2251993 w 3623456"/>
                  <a:gd name="connsiteY1" fmla="*/ 0 h 2773949"/>
                  <a:gd name="connsiteX2" fmla="*/ 3623456 w 3623456"/>
                  <a:gd name="connsiteY2" fmla="*/ 2773949 h 2773949"/>
                  <a:gd name="connsiteX3" fmla="*/ 0 w 3623456"/>
                  <a:gd name="connsiteY3" fmla="*/ 2765475 h 2773949"/>
                  <a:gd name="connsiteX0" fmla="*/ 0 w 3623456"/>
                  <a:gd name="connsiteY0" fmla="*/ 2664315 h 2672789"/>
                  <a:gd name="connsiteX1" fmla="*/ 2828065 w 3623456"/>
                  <a:gd name="connsiteY1" fmla="*/ 0 h 2672789"/>
                  <a:gd name="connsiteX2" fmla="*/ 3623456 w 3623456"/>
                  <a:gd name="connsiteY2" fmla="*/ 2672789 h 2672789"/>
                  <a:gd name="connsiteX3" fmla="*/ 0 w 3623456"/>
                  <a:gd name="connsiteY3" fmla="*/ 2664315 h 2672789"/>
                  <a:gd name="connsiteX0" fmla="*/ 0 w 3541160"/>
                  <a:gd name="connsiteY0" fmla="*/ 1386018 h 2672789"/>
                  <a:gd name="connsiteX1" fmla="*/ 2745769 w 3541160"/>
                  <a:gd name="connsiteY1" fmla="*/ 0 h 2672789"/>
                  <a:gd name="connsiteX2" fmla="*/ 3541160 w 3541160"/>
                  <a:gd name="connsiteY2" fmla="*/ 2672789 h 2672789"/>
                  <a:gd name="connsiteX3" fmla="*/ 0 w 3541160"/>
                  <a:gd name="connsiteY3" fmla="*/ 1386018 h 2672789"/>
                  <a:gd name="connsiteX0" fmla="*/ 0 w 2754776"/>
                  <a:gd name="connsiteY0" fmla="*/ 1386018 h 3638409"/>
                  <a:gd name="connsiteX1" fmla="*/ 2745769 w 2754776"/>
                  <a:gd name="connsiteY1" fmla="*/ 0 h 3638409"/>
                  <a:gd name="connsiteX2" fmla="*/ 2754776 w 2754776"/>
                  <a:gd name="connsiteY2" fmla="*/ 3638409 h 3638409"/>
                  <a:gd name="connsiteX3" fmla="*/ 0 w 2754776"/>
                  <a:gd name="connsiteY3" fmla="*/ 1386018 h 3638409"/>
                  <a:gd name="connsiteX0" fmla="*/ 0 w 2791352"/>
                  <a:gd name="connsiteY0" fmla="*/ 1386018 h 3665998"/>
                  <a:gd name="connsiteX1" fmla="*/ 2745769 w 2791352"/>
                  <a:gd name="connsiteY1" fmla="*/ 0 h 3665998"/>
                  <a:gd name="connsiteX2" fmla="*/ 2791352 w 2791352"/>
                  <a:gd name="connsiteY2" fmla="*/ 3665998 h 3665998"/>
                  <a:gd name="connsiteX3" fmla="*/ 0 w 2791352"/>
                  <a:gd name="connsiteY3" fmla="*/ 1386018 h 3665998"/>
                  <a:gd name="connsiteX0" fmla="*/ 0 w 2773064"/>
                  <a:gd name="connsiteY0" fmla="*/ 1386018 h 3675194"/>
                  <a:gd name="connsiteX1" fmla="*/ 2745769 w 2773064"/>
                  <a:gd name="connsiteY1" fmla="*/ 0 h 3675194"/>
                  <a:gd name="connsiteX2" fmla="*/ 2773064 w 2773064"/>
                  <a:gd name="connsiteY2" fmla="*/ 3675194 h 3675194"/>
                  <a:gd name="connsiteX3" fmla="*/ 0 w 2773064"/>
                  <a:gd name="connsiteY3" fmla="*/ 1386018 h 3675194"/>
                  <a:gd name="connsiteX0" fmla="*/ 0 w 2774052"/>
                  <a:gd name="connsiteY0" fmla="*/ 1441196 h 3730372"/>
                  <a:gd name="connsiteX1" fmla="*/ 2773201 w 2774052"/>
                  <a:gd name="connsiteY1" fmla="*/ 0 h 3730372"/>
                  <a:gd name="connsiteX2" fmla="*/ 2773064 w 2774052"/>
                  <a:gd name="connsiteY2" fmla="*/ 3730372 h 3730372"/>
                  <a:gd name="connsiteX3" fmla="*/ 0 w 2774052"/>
                  <a:gd name="connsiteY3" fmla="*/ 1441196 h 3730372"/>
                  <a:gd name="connsiteX0" fmla="*/ 0 w 2755875"/>
                  <a:gd name="connsiteY0" fmla="*/ 1413060 h 3730372"/>
                  <a:gd name="connsiteX1" fmla="*/ 2755024 w 2755875"/>
                  <a:gd name="connsiteY1" fmla="*/ 0 h 3730372"/>
                  <a:gd name="connsiteX2" fmla="*/ 2754887 w 2755875"/>
                  <a:gd name="connsiteY2" fmla="*/ 3730372 h 3730372"/>
                  <a:gd name="connsiteX3" fmla="*/ 0 w 2755875"/>
                  <a:gd name="connsiteY3" fmla="*/ 1413060 h 3730372"/>
                  <a:gd name="connsiteX0" fmla="*/ 0 w 2619550"/>
                  <a:gd name="connsiteY0" fmla="*/ 1394303 h 3730372"/>
                  <a:gd name="connsiteX1" fmla="*/ 2618699 w 2619550"/>
                  <a:gd name="connsiteY1" fmla="*/ 0 h 3730372"/>
                  <a:gd name="connsiteX2" fmla="*/ 2618562 w 2619550"/>
                  <a:gd name="connsiteY2" fmla="*/ 3730372 h 3730372"/>
                  <a:gd name="connsiteX3" fmla="*/ 0 w 2619550"/>
                  <a:gd name="connsiteY3" fmla="*/ 1394303 h 3730372"/>
                  <a:gd name="connsiteX0" fmla="*/ 0 w 2746787"/>
                  <a:gd name="connsiteY0" fmla="*/ 1394303 h 3730372"/>
                  <a:gd name="connsiteX1" fmla="*/ 2745936 w 2746787"/>
                  <a:gd name="connsiteY1" fmla="*/ 0 h 3730372"/>
                  <a:gd name="connsiteX2" fmla="*/ 2745799 w 2746787"/>
                  <a:gd name="connsiteY2" fmla="*/ 3730372 h 3730372"/>
                  <a:gd name="connsiteX3" fmla="*/ 0 w 2746787"/>
                  <a:gd name="connsiteY3" fmla="*/ 1394303 h 373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6787" h="3730372">
                    <a:moveTo>
                      <a:pt x="0" y="1394303"/>
                    </a:moveTo>
                    <a:lnTo>
                      <a:pt x="2745936" y="0"/>
                    </a:lnTo>
                    <a:cubicBezTo>
                      <a:pt x="2748938" y="1212803"/>
                      <a:pt x="2742797" y="2517569"/>
                      <a:pt x="2745799" y="3730372"/>
                    </a:cubicBezTo>
                    <a:lnTo>
                      <a:pt x="0" y="1394303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12843" r="-21284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3D8EC4-7110-419C-A67B-5F9382E9D927}"/>
                </a:ext>
              </a:extLst>
            </p:cNvPr>
            <p:cNvGrpSpPr/>
            <p:nvPr userDrawn="1"/>
          </p:nvGrpSpPr>
          <p:grpSpPr>
            <a:xfrm>
              <a:off x="10070832" y="231745"/>
              <a:ext cx="1979278" cy="881330"/>
              <a:chOff x="10070832" y="231745"/>
              <a:chExt cx="1979278" cy="88133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F63B8AB-CB5C-AD49-BD6D-824E137507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0070832" y="231745"/>
                <a:ext cx="1720115" cy="60670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C07EC7-2D1D-4555-83D0-B0CB68A06C37}"/>
                  </a:ext>
                </a:extLst>
              </p:cNvPr>
              <p:cNvSpPr txBox="1"/>
              <p:nvPr userDrawn="1"/>
            </p:nvSpPr>
            <p:spPr>
              <a:xfrm>
                <a:off x="10070832" y="836076"/>
                <a:ext cx="19792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MID-ATLANTIC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D74531-806C-954B-BA72-BACD7EF5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5E4B-61F1-EF4C-9B2F-C6AC4D9A7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674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BDFCEA-5941-F648-93F9-FB3C43505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63EEF-3D13-9C47-8C3E-E737BCF2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78D3-D604-184B-8FBC-4247540C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22EC-0E2A-D941-BFF1-E5C2AAEE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8F1-E34A-4337-9557-F675F2B1ED0B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5B96-A44A-BF42-9011-6627A777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6543-C031-AD47-BDCE-4DCC474D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A4555C-AFA3-724F-9A39-E4AE29022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6A9C8-C6ED-2E45-BE97-0827984A2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3A35-A859-9D4D-B8AA-4C7F942C2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D102-0EAC-8843-B8E8-710E67B9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F11E-0015-42B1-8221-EB0E69114AD8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110C-580C-B44B-8862-98AFF17C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5A76-0C8C-D54F-A0BB-DA0F6838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820A6-B377-6244-9FBF-4C325C95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2A74D-ABC9-DA43-B9E5-273F903F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1FD5A-6B7F-524B-9ED1-5A8C30B82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BCCFE-C477-0D43-AD60-E853E721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334F-3A6E-41B6-AA92-B6B2551E2961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1D9C-B28F-7449-90BE-DDD501C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4F31-C832-F343-A511-B3261000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631D77-1A94-8B40-AEEA-DBA79C39B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E696A-8D11-5A47-AC31-DFCA6D35F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525E7-D225-DF49-BDC0-7D7F25BE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60E6-1B0E-4AEB-B353-8E0D8F8A3BFB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73F0-5FE9-804A-A7C5-2440A827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B1D08-A637-4442-836E-58D664E3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1076B7-FF70-0E40-B5ED-6C26709AE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52A70-6D81-9147-A6B2-0133A152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F13A5-8058-CF4D-98C7-9A9A5F36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5D36-FF3E-7449-A928-4F9C0EB2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1356-A70C-BE47-82F0-A52F31D29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ED689-3D40-284F-BC42-54A139A2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2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26202-0F66-4C4E-B1C8-8D1EF9201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DD63C-2253-704C-A0A5-B596C23F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528A-694A-BF41-8F48-95BB5315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60BA-0922-4765-9289-49176D7635D7}" type="datetime1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CE9E9-76B2-C148-AA8C-53536E9E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19A9D-6B82-024B-BD5C-CE72B485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337B33-0A2C-420C-9D81-F900529AAA45}"/>
              </a:ext>
            </a:extLst>
          </p:cNvPr>
          <p:cNvGrpSpPr/>
          <p:nvPr userDrawn="1"/>
        </p:nvGrpSpPr>
        <p:grpSpPr>
          <a:xfrm>
            <a:off x="-1" y="0"/>
            <a:ext cx="12213604" cy="6858000"/>
            <a:chOff x="-1" y="0"/>
            <a:chExt cx="12213604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4E484-5D7F-0143-8D15-DB44A7DE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13603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2E5EAC-3811-4CD7-A390-29FC7EB65B11}"/>
                </a:ext>
              </a:extLst>
            </p:cNvPr>
            <p:cNvSpPr txBox="1"/>
            <p:nvPr userDrawn="1"/>
          </p:nvSpPr>
          <p:spPr>
            <a:xfrm>
              <a:off x="220011" y="985896"/>
              <a:ext cx="24285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MID-ATLANTIC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</a:p>
          </p:txBody>
        </p:sp>
        <p:sp>
          <p:nvSpPr>
            <p:cNvPr id="8" name="Isosceles Triangle 3">
              <a:extLst>
                <a:ext uri="{FF2B5EF4-FFF2-40B4-BE49-F238E27FC236}">
                  <a16:creationId xmlns:a16="http://schemas.microsoft.com/office/drawing/2014/main" id="{2211D980-ABCD-4E79-BFFD-91C6BC69E44B}"/>
                </a:ext>
              </a:extLst>
            </p:cNvPr>
            <p:cNvSpPr/>
            <p:nvPr userDrawn="1"/>
          </p:nvSpPr>
          <p:spPr>
            <a:xfrm rot="10800000" flipV="1">
              <a:off x="-1" y="2912069"/>
              <a:ext cx="2839271" cy="3826245"/>
            </a:xfrm>
            <a:custGeom>
              <a:avLst/>
              <a:gdLst>
                <a:gd name="connsiteX0" fmla="*/ 0 w 3708119"/>
                <a:gd name="connsiteY0" fmla="*/ 2536875 h 2536875"/>
                <a:gd name="connsiteX1" fmla="*/ 1854060 w 3708119"/>
                <a:gd name="connsiteY1" fmla="*/ 0 h 2536875"/>
                <a:gd name="connsiteX2" fmla="*/ 3708119 w 3708119"/>
                <a:gd name="connsiteY2" fmla="*/ 2536875 h 2536875"/>
                <a:gd name="connsiteX3" fmla="*/ 0 w 3708119"/>
                <a:gd name="connsiteY3" fmla="*/ 2536875 h 2536875"/>
                <a:gd name="connsiteX0" fmla="*/ 0 w 3708119"/>
                <a:gd name="connsiteY0" fmla="*/ 2765475 h 2765475"/>
                <a:gd name="connsiteX1" fmla="*/ 2167327 w 3708119"/>
                <a:gd name="connsiteY1" fmla="*/ 0 h 2765475"/>
                <a:gd name="connsiteX2" fmla="*/ 3708119 w 3708119"/>
                <a:gd name="connsiteY2" fmla="*/ 2765475 h 2765475"/>
                <a:gd name="connsiteX3" fmla="*/ 0 w 3708119"/>
                <a:gd name="connsiteY3" fmla="*/ 2765475 h 2765475"/>
                <a:gd name="connsiteX0" fmla="*/ 0 w 3792785"/>
                <a:gd name="connsiteY0" fmla="*/ 2765475 h 2765475"/>
                <a:gd name="connsiteX1" fmla="*/ 2251993 w 3792785"/>
                <a:gd name="connsiteY1" fmla="*/ 0 h 2765475"/>
                <a:gd name="connsiteX2" fmla="*/ 3792785 w 3792785"/>
                <a:gd name="connsiteY2" fmla="*/ 2765475 h 2765475"/>
                <a:gd name="connsiteX3" fmla="*/ 0 w 3792785"/>
                <a:gd name="connsiteY3" fmla="*/ 2765475 h 2765475"/>
                <a:gd name="connsiteX0" fmla="*/ 0 w 3657318"/>
                <a:gd name="connsiteY0" fmla="*/ 2765475 h 2782409"/>
                <a:gd name="connsiteX1" fmla="*/ 2251993 w 3657318"/>
                <a:gd name="connsiteY1" fmla="*/ 0 h 2782409"/>
                <a:gd name="connsiteX2" fmla="*/ 3657318 w 3657318"/>
                <a:gd name="connsiteY2" fmla="*/ 2782409 h 2782409"/>
                <a:gd name="connsiteX3" fmla="*/ 0 w 3657318"/>
                <a:gd name="connsiteY3" fmla="*/ 2765475 h 2782409"/>
                <a:gd name="connsiteX0" fmla="*/ 0 w 3504920"/>
                <a:gd name="connsiteY0" fmla="*/ 2765475 h 2790879"/>
                <a:gd name="connsiteX1" fmla="*/ 2251993 w 3504920"/>
                <a:gd name="connsiteY1" fmla="*/ 0 h 2790879"/>
                <a:gd name="connsiteX2" fmla="*/ 3504920 w 3504920"/>
                <a:gd name="connsiteY2" fmla="*/ 2790879 h 2790879"/>
                <a:gd name="connsiteX3" fmla="*/ 0 w 3504920"/>
                <a:gd name="connsiteY3" fmla="*/ 2765475 h 2790879"/>
                <a:gd name="connsiteX0" fmla="*/ 0 w 3623456"/>
                <a:gd name="connsiteY0" fmla="*/ 2765475 h 2773949"/>
                <a:gd name="connsiteX1" fmla="*/ 2251993 w 3623456"/>
                <a:gd name="connsiteY1" fmla="*/ 0 h 2773949"/>
                <a:gd name="connsiteX2" fmla="*/ 3623456 w 3623456"/>
                <a:gd name="connsiteY2" fmla="*/ 2773949 h 2773949"/>
                <a:gd name="connsiteX3" fmla="*/ 0 w 3623456"/>
                <a:gd name="connsiteY3" fmla="*/ 2765475 h 2773949"/>
                <a:gd name="connsiteX0" fmla="*/ 0 w 3623456"/>
                <a:gd name="connsiteY0" fmla="*/ 2664315 h 2672789"/>
                <a:gd name="connsiteX1" fmla="*/ 2828065 w 3623456"/>
                <a:gd name="connsiteY1" fmla="*/ 0 h 2672789"/>
                <a:gd name="connsiteX2" fmla="*/ 3623456 w 3623456"/>
                <a:gd name="connsiteY2" fmla="*/ 2672789 h 2672789"/>
                <a:gd name="connsiteX3" fmla="*/ 0 w 3623456"/>
                <a:gd name="connsiteY3" fmla="*/ 2664315 h 2672789"/>
                <a:gd name="connsiteX0" fmla="*/ 0 w 3541160"/>
                <a:gd name="connsiteY0" fmla="*/ 1386018 h 2672789"/>
                <a:gd name="connsiteX1" fmla="*/ 2745769 w 3541160"/>
                <a:gd name="connsiteY1" fmla="*/ 0 h 2672789"/>
                <a:gd name="connsiteX2" fmla="*/ 3541160 w 3541160"/>
                <a:gd name="connsiteY2" fmla="*/ 2672789 h 2672789"/>
                <a:gd name="connsiteX3" fmla="*/ 0 w 3541160"/>
                <a:gd name="connsiteY3" fmla="*/ 1386018 h 2672789"/>
                <a:gd name="connsiteX0" fmla="*/ 0 w 2754776"/>
                <a:gd name="connsiteY0" fmla="*/ 1386018 h 3638409"/>
                <a:gd name="connsiteX1" fmla="*/ 2745769 w 2754776"/>
                <a:gd name="connsiteY1" fmla="*/ 0 h 3638409"/>
                <a:gd name="connsiteX2" fmla="*/ 2754776 w 2754776"/>
                <a:gd name="connsiteY2" fmla="*/ 3638409 h 3638409"/>
                <a:gd name="connsiteX3" fmla="*/ 0 w 2754776"/>
                <a:gd name="connsiteY3" fmla="*/ 1386018 h 3638409"/>
                <a:gd name="connsiteX0" fmla="*/ 0 w 2791352"/>
                <a:gd name="connsiteY0" fmla="*/ 1386018 h 3665998"/>
                <a:gd name="connsiteX1" fmla="*/ 2745769 w 2791352"/>
                <a:gd name="connsiteY1" fmla="*/ 0 h 3665998"/>
                <a:gd name="connsiteX2" fmla="*/ 2791352 w 2791352"/>
                <a:gd name="connsiteY2" fmla="*/ 3665998 h 3665998"/>
                <a:gd name="connsiteX3" fmla="*/ 0 w 2791352"/>
                <a:gd name="connsiteY3" fmla="*/ 1386018 h 3665998"/>
                <a:gd name="connsiteX0" fmla="*/ 0 w 2773064"/>
                <a:gd name="connsiteY0" fmla="*/ 1386018 h 3675194"/>
                <a:gd name="connsiteX1" fmla="*/ 2745769 w 2773064"/>
                <a:gd name="connsiteY1" fmla="*/ 0 h 3675194"/>
                <a:gd name="connsiteX2" fmla="*/ 2773064 w 2773064"/>
                <a:gd name="connsiteY2" fmla="*/ 3675194 h 3675194"/>
                <a:gd name="connsiteX3" fmla="*/ 0 w 2773064"/>
                <a:gd name="connsiteY3" fmla="*/ 1386018 h 3675194"/>
                <a:gd name="connsiteX0" fmla="*/ 0 w 2774052"/>
                <a:gd name="connsiteY0" fmla="*/ 1441196 h 3730372"/>
                <a:gd name="connsiteX1" fmla="*/ 2773201 w 2774052"/>
                <a:gd name="connsiteY1" fmla="*/ 0 h 3730372"/>
                <a:gd name="connsiteX2" fmla="*/ 2773064 w 2774052"/>
                <a:gd name="connsiteY2" fmla="*/ 3730372 h 3730372"/>
                <a:gd name="connsiteX3" fmla="*/ 0 w 2774052"/>
                <a:gd name="connsiteY3" fmla="*/ 1441196 h 3730372"/>
                <a:gd name="connsiteX0" fmla="*/ 0 w 2755875"/>
                <a:gd name="connsiteY0" fmla="*/ 1413060 h 3730372"/>
                <a:gd name="connsiteX1" fmla="*/ 2755024 w 2755875"/>
                <a:gd name="connsiteY1" fmla="*/ 0 h 3730372"/>
                <a:gd name="connsiteX2" fmla="*/ 2754887 w 2755875"/>
                <a:gd name="connsiteY2" fmla="*/ 3730372 h 3730372"/>
                <a:gd name="connsiteX3" fmla="*/ 0 w 2755875"/>
                <a:gd name="connsiteY3" fmla="*/ 1413060 h 3730372"/>
                <a:gd name="connsiteX0" fmla="*/ 0 w 2619550"/>
                <a:gd name="connsiteY0" fmla="*/ 1394303 h 3730372"/>
                <a:gd name="connsiteX1" fmla="*/ 2618699 w 2619550"/>
                <a:gd name="connsiteY1" fmla="*/ 0 h 3730372"/>
                <a:gd name="connsiteX2" fmla="*/ 2618562 w 2619550"/>
                <a:gd name="connsiteY2" fmla="*/ 3730372 h 3730372"/>
                <a:gd name="connsiteX3" fmla="*/ 0 w 2619550"/>
                <a:gd name="connsiteY3" fmla="*/ 1394303 h 3730372"/>
                <a:gd name="connsiteX0" fmla="*/ 0 w 2746787"/>
                <a:gd name="connsiteY0" fmla="*/ 1394303 h 3730372"/>
                <a:gd name="connsiteX1" fmla="*/ 2745936 w 2746787"/>
                <a:gd name="connsiteY1" fmla="*/ 0 h 3730372"/>
                <a:gd name="connsiteX2" fmla="*/ 2745799 w 2746787"/>
                <a:gd name="connsiteY2" fmla="*/ 3730372 h 3730372"/>
                <a:gd name="connsiteX3" fmla="*/ 0 w 2746787"/>
                <a:gd name="connsiteY3" fmla="*/ 1394303 h 3730372"/>
                <a:gd name="connsiteX0" fmla="*/ 0 w 2777930"/>
                <a:gd name="connsiteY0" fmla="*/ 2235143 h 3730372"/>
                <a:gd name="connsiteX1" fmla="*/ 2777079 w 2777930"/>
                <a:gd name="connsiteY1" fmla="*/ 0 h 3730372"/>
                <a:gd name="connsiteX2" fmla="*/ 2776942 w 2777930"/>
                <a:gd name="connsiteY2" fmla="*/ 3730372 h 3730372"/>
                <a:gd name="connsiteX3" fmla="*/ 0 w 2777930"/>
                <a:gd name="connsiteY3" fmla="*/ 2235143 h 3730372"/>
                <a:gd name="connsiteX0" fmla="*/ 0 w 2777931"/>
                <a:gd name="connsiteY0" fmla="*/ 2429183 h 3924412"/>
                <a:gd name="connsiteX1" fmla="*/ 2777080 w 2777931"/>
                <a:gd name="connsiteY1" fmla="*/ 0 h 3924412"/>
                <a:gd name="connsiteX2" fmla="*/ 2776942 w 2777931"/>
                <a:gd name="connsiteY2" fmla="*/ 3924412 h 3924412"/>
                <a:gd name="connsiteX3" fmla="*/ 0 w 2777931"/>
                <a:gd name="connsiteY3" fmla="*/ 2429183 h 3924412"/>
                <a:gd name="connsiteX0" fmla="*/ 0 w 2810892"/>
                <a:gd name="connsiteY0" fmla="*/ 2415491 h 3924412"/>
                <a:gd name="connsiteX1" fmla="*/ 2810041 w 2810892"/>
                <a:gd name="connsiteY1" fmla="*/ 0 h 3924412"/>
                <a:gd name="connsiteX2" fmla="*/ 2809903 w 2810892"/>
                <a:gd name="connsiteY2" fmla="*/ 3924412 h 3924412"/>
                <a:gd name="connsiteX3" fmla="*/ 0 w 2810892"/>
                <a:gd name="connsiteY3" fmla="*/ 2415491 h 3924412"/>
                <a:gd name="connsiteX0" fmla="*/ 0 w 2824077"/>
                <a:gd name="connsiteY0" fmla="*/ 2422336 h 3924412"/>
                <a:gd name="connsiteX1" fmla="*/ 2823226 w 2824077"/>
                <a:gd name="connsiteY1" fmla="*/ 0 h 3924412"/>
                <a:gd name="connsiteX2" fmla="*/ 2823088 w 2824077"/>
                <a:gd name="connsiteY2" fmla="*/ 3924412 h 3924412"/>
                <a:gd name="connsiteX3" fmla="*/ 0 w 2824077"/>
                <a:gd name="connsiteY3" fmla="*/ 2422336 h 3924412"/>
                <a:gd name="connsiteX0" fmla="*/ 0 w 2850446"/>
                <a:gd name="connsiteY0" fmla="*/ 2429183 h 3924412"/>
                <a:gd name="connsiteX1" fmla="*/ 2849595 w 2850446"/>
                <a:gd name="connsiteY1" fmla="*/ 0 h 3924412"/>
                <a:gd name="connsiteX2" fmla="*/ 2849457 w 2850446"/>
                <a:gd name="connsiteY2" fmla="*/ 3924412 h 3924412"/>
                <a:gd name="connsiteX3" fmla="*/ 0 w 2850446"/>
                <a:gd name="connsiteY3" fmla="*/ 2429183 h 3924412"/>
                <a:gd name="connsiteX0" fmla="*/ 0 w 2771339"/>
                <a:gd name="connsiteY0" fmla="*/ 1484477 h 3924412"/>
                <a:gd name="connsiteX1" fmla="*/ 2770488 w 2771339"/>
                <a:gd name="connsiteY1" fmla="*/ 0 h 3924412"/>
                <a:gd name="connsiteX2" fmla="*/ 2770350 w 2771339"/>
                <a:gd name="connsiteY2" fmla="*/ 3924412 h 3924412"/>
                <a:gd name="connsiteX3" fmla="*/ 0 w 2771339"/>
                <a:gd name="connsiteY3" fmla="*/ 1484477 h 3924412"/>
                <a:gd name="connsiteX0" fmla="*/ 0 w 2797708"/>
                <a:gd name="connsiteY0" fmla="*/ 1518706 h 3924412"/>
                <a:gd name="connsiteX1" fmla="*/ 2796857 w 2797708"/>
                <a:gd name="connsiteY1" fmla="*/ 0 h 3924412"/>
                <a:gd name="connsiteX2" fmla="*/ 2796719 w 2797708"/>
                <a:gd name="connsiteY2" fmla="*/ 3924412 h 3924412"/>
                <a:gd name="connsiteX3" fmla="*/ 0 w 2797708"/>
                <a:gd name="connsiteY3" fmla="*/ 1518706 h 3924412"/>
                <a:gd name="connsiteX0" fmla="*/ 0 w 2804301"/>
                <a:gd name="connsiteY0" fmla="*/ 1491323 h 3924412"/>
                <a:gd name="connsiteX1" fmla="*/ 2803450 w 2804301"/>
                <a:gd name="connsiteY1" fmla="*/ 0 h 3924412"/>
                <a:gd name="connsiteX2" fmla="*/ 2803312 w 2804301"/>
                <a:gd name="connsiteY2" fmla="*/ 3924412 h 3924412"/>
                <a:gd name="connsiteX3" fmla="*/ 0 w 2804301"/>
                <a:gd name="connsiteY3" fmla="*/ 1491323 h 3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301" h="3924412">
                  <a:moveTo>
                    <a:pt x="0" y="1491323"/>
                  </a:moveTo>
                  <a:lnTo>
                    <a:pt x="2803450" y="0"/>
                  </a:lnTo>
                  <a:cubicBezTo>
                    <a:pt x="2806452" y="1212803"/>
                    <a:pt x="2800310" y="2711609"/>
                    <a:pt x="2803312" y="3924412"/>
                  </a:cubicBezTo>
                  <a:lnTo>
                    <a:pt x="0" y="1491323"/>
                  </a:lnTo>
                  <a:close/>
                </a:path>
              </a:pathLst>
            </a:custGeom>
            <a:blipFill dpi="0" rotWithShape="1">
              <a:blip r:embed="rId3">
                <a:alphaModFix amt="25000"/>
              </a:blip>
              <a:srcRect/>
              <a:stretch>
                <a:fillRect l="-193834" r="-23574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688B0-8B0F-E44F-A305-E971E458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EA47-855B-4D78-A3DC-9998B64D9D78}" type="datetime1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77BA4-34DD-F949-8D9E-F6E1B58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11E4A-8C69-084D-88A1-ECB23714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2901F2-6CE1-A041-84EC-333CC1DFC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59204-7483-294D-961C-819A95A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9F59-5E26-D149-A6B0-563EE150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CE9E-9E35-834D-B166-84F84B318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18D6C-4313-0A46-B8E2-DD56394B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871-667B-43D7-AAF2-12ED73719ACC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92945-F5A7-4644-B576-E5EAF28E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DBDCE-4783-4941-9BCF-7833A952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63F8A-8D36-A640-A4E6-82496FA47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1600-E6B4-984A-B2A7-32962291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5A47C-6047-3A4D-B702-B2FAA41ED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86539-2168-C047-AAE5-42B1BC66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AF43B-FE1D-7247-A1EC-1682FB3A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1F5B-3FE8-4CD3-A300-600B85C9F8BD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D83DA-5F27-A24B-87B2-C611D580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85125-34C8-B444-B874-9ABE0F9D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AFEA-DB91-8848-88FE-0F2D2FFA0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8AB7-AD48-4B4E-9654-EE66C3C35B13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51D0-171E-054B-B2EA-F57272D6D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85" y="1122362"/>
            <a:ext cx="4623515" cy="24796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PFOA/PFOS Criteria Protect Aquatic Life?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30B20-1770-D646-A1B3-C3B11BF4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685" y="3602037"/>
            <a:ext cx="4623515" cy="2264290"/>
          </a:xfrm>
        </p:spPr>
        <p:txBody>
          <a:bodyPr/>
          <a:lstStyle/>
          <a:p>
            <a:r>
              <a:rPr lang="en-US" dirty="0"/>
              <a:t>Charles Brown</a:t>
            </a:r>
          </a:p>
          <a:p>
            <a:r>
              <a:rPr lang="en-US" dirty="0"/>
              <a:t>EPA Region 3</a:t>
            </a:r>
          </a:p>
          <a:p>
            <a:r>
              <a:rPr lang="en-US" dirty="0"/>
              <a:t>Standards and TMDL Section</a:t>
            </a:r>
          </a:p>
        </p:txBody>
      </p:sp>
    </p:spTree>
    <p:extLst>
      <p:ext uri="{BB962C8B-B14F-4D97-AF65-F5344CB8AC3E}">
        <p14:creationId xmlns:p14="http://schemas.microsoft.com/office/powerpoint/2010/main" val="48968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C4F1-29D9-8754-64CA-AD48A855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6" y="29702"/>
            <a:ext cx="10969487" cy="1325563"/>
          </a:xfrm>
        </p:spPr>
        <p:txBody>
          <a:bodyPr/>
          <a:lstStyle/>
          <a:p>
            <a:pPr algn="ctr"/>
            <a:r>
              <a:rPr lang="en-US" b="1" dirty="0"/>
              <a:t>Representatives of the SW Aquatic Community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1E760E9-2D23-EE51-E703-0DFDED354E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846575"/>
              </p:ext>
            </p:extLst>
          </p:nvPr>
        </p:nvGraphicFramePr>
        <p:xfrm>
          <a:off x="284042" y="1433920"/>
          <a:ext cx="5695249" cy="486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098">
                  <a:extLst>
                    <a:ext uri="{9D8B030D-6E8A-4147-A177-3AD203B41FA5}">
                      <a16:colId xmlns:a16="http://schemas.microsoft.com/office/drawing/2014/main" val="1591728696"/>
                    </a:ext>
                  </a:extLst>
                </a:gridCol>
                <a:gridCol w="1984707">
                  <a:extLst>
                    <a:ext uri="{9D8B030D-6E8A-4147-A177-3AD203B41FA5}">
                      <a16:colId xmlns:a16="http://schemas.microsoft.com/office/drawing/2014/main" val="2044766227"/>
                    </a:ext>
                  </a:extLst>
                </a:gridCol>
                <a:gridCol w="1984707">
                  <a:extLst>
                    <a:ext uri="{9D8B030D-6E8A-4147-A177-3AD203B41FA5}">
                      <a16:colId xmlns:a16="http://schemas.microsoft.com/office/drawing/2014/main" val="884009630"/>
                    </a:ext>
                  </a:extLst>
                </a:gridCol>
                <a:gridCol w="1006737">
                  <a:extLst>
                    <a:ext uri="{9D8B030D-6E8A-4147-A177-3AD203B41FA5}">
                      <a16:colId xmlns:a16="http://schemas.microsoft.com/office/drawing/2014/main" val="2318481178"/>
                    </a:ext>
                  </a:extLst>
                </a:gridCol>
              </a:tblGrid>
              <a:tr h="7481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 Type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GMAV (mg/L)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944380"/>
                  </a:ext>
                </a:extLst>
              </a:tr>
              <a:tr h="8349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(Mollusk)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Mediterranean mussel</a:t>
                      </a:r>
                    </a:p>
                    <a:p>
                      <a:pPr algn="ctr"/>
                      <a:r>
                        <a:rPr lang="en-US" sz="1600" b="1" i="1" dirty="0"/>
                        <a:t>(M. galloprovincialis)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4759502"/>
                  </a:ext>
                </a:extLst>
              </a:tr>
              <a:tr h="905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</a:t>
                      </a:r>
                    </a:p>
                    <a:p>
                      <a:pPr algn="ctr"/>
                      <a:r>
                        <a:rPr lang="en-US" sz="1600" b="0" i="0" dirty="0"/>
                        <a:t>(Echinoderm)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Purple sea urchin</a:t>
                      </a:r>
                    </a:p>
                    <a:p>
                      <a:pPr algn="ctr"/>
                      <a:r>
                        <a:rPr lang="en-US" sz="1600" i="1" dirty="0"/>
                        <a:t>(S. purpuratus)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9492280"/>
                  </a:ext>
                </a:extLst>
              </a:tr>
              <a:tr h="11918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</a:t>
                      </a:r>
                    </a:p>
                    <a:p>
                      <a:pPr algn="ctr"/>
                      <a:r>
                        <a:rPr lang="en-US" sz="1600" b="0" i="0" dirty="0"/>
                        <a:t>(Echinoderm)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Sea urchin</a:t>
                      </a:r>
                    </a:p>
                    <a:p>
                      <a:pPr algn="ctr"/>
                      <a:r>
                        <a:rPr lang="en-US" sz="1600" b="1" i="1" dirty="0"/>
                        <a:t>(P. lividus)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1.795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065889"/>
                  </a:ext>
                </a:extLst>
              </a:tr>
              <a:tr h="11883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(Arthropod)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Mysid</a:t>
                      </a:r>
                    </a:p>
                    <a:p>
                      <a:pPr algn="ctr"/>
                      <a:r>
                        <a:rPr lang="en-US" sz="1600" b="0" i="1" dirty="0"/>
                        <a:t>(A. bahia)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4.914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22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56AF-7236-31E3-9C10-13F0C3BF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E8B5D3F-E68B-EF1E-F9D5-E57147ED4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449864"/>
              </p:ext>
            </p:extLst>
          </p:nvPr>
        </p:nvGraphicFramePr>
        <p:xfrm>
          <a:off x="6207891" y="1433921"/>
          <a:ext cx="5833640" cy="486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72">
                  <a:extLst>
                    <a:ext uri="{9D8B030D-6E8A-4147-A177-3AD203B41FA5}">
                      <a16:colId xmlns:a16="http://schemas.microsoft.com/office/drawing/2014/main" val="1591728696"/>
                    </a:ext>
                  </a:extLst>
                </a:gridCol>
                <a:gridCol w="1411955">
                  <a:extLst>
                    <a:ext uri="{9D8B030D-6E8A-4147-A177-3AD203B41FA5}">
                      <a16:colId xmlns:a16="http://schemas.microsoft.com/office/drawing/2014/main" val="1240353139"/>
                    </a:ext>
                  </a:extLst>
                </a:gridCol>
                <a:gridCol w="2653917">
                  <a:extLst>
                    <a:ext uri="{9D8B030D-6E8A-4147-A177-3AD203B41FA5}">
                      <a16:colId xmlns:a16="http://schemas.microsoft.com/office/drawing/2014/main" val="884009630"/>
                    </a:ext>
                  </a:extLst>
                </a:gridCol>
                <a:gridCol w="1031196">
                  <a:extLst>
                    <a:ext uri="{9D8B030D-6E8A-4147-A177-3AD203B41FA5}">
                      <a16:colId xmlns:a16="http://schemas.microsoft.com/office/drawing/2014/main" val="2318481178"/>
                    </a:ext>
                  </a:extLst>
                </a:gridCol>
              </a:tblGrid>
              <a:tr h="733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 Type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GMAV (mg/L)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944380"/>
                  </a:ext>
                </a:extLst>
              </a:tr>
              <a:tr h="7737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Invertebrate (Arthropod)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/>
                        <a:t>Mysid</a:t>
                      </a:r>
                    </a:p>
                    <a:p>
                      <a:pPr algn="ctr"/>
                      <a:r>
                        <a:rPr lang="en-US" sz="1600" b="1" i="1" dirty="0"/>
                        <a:t>(S. armata)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4759502"/>
                  </a:ext>
                </a:extLst>
              </a:tr>
              <a:tr h="905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/>
                        <a:t>Invertebrate (</a:t>
                      </a:r>
                      <a:r>
                        <a:rPr lang="en-US" sz="1600" b="0" i="0" dirty="0"/>
                        <a:t>Mollusk</a:t>
                      </a:r>
                      <a:r>
                        <a:rPr lang="en-US" sz="1600" i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Mediterranean mussel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galloprovincialis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17.58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9492280"/>
                  </a:ext>
                </a:extLst>
              </a:tr>
              <a:tr h="12106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/>
                        <a:t>Invertebrate (</a:t>
                      </a:r>
                      <a:r>
                        <a:rPr lang="en-US" sz="1600" b="0" i="0" dirty="0"/>
                        <a:t>Echinoderm</a:t>
                      </a:r>
                      <a:r>
                        <a:rPr lang="en-US" sz="1600" i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Purple sea urchin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purpuratus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20.63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065889"/>
                  </a:ext>
                </a:extLst>
              </a:tr>
              <a:tr h="1245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(Arthropod)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Mysid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bahia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2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8BDB89-DCDA-FC82-FBCB-D965C6D94E65}"/>
              </a:ext>
            </a:extLst>
          </p:cNvPr>
          <p:cNvSpPr txBox="1"/>
          <p:nvPr/>
        </p:nvSpPr>
        <p:spPr>
          <a:xfrm>
            <a:off x="1307434" y="983088"/>
            <a:ext cx="34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PFOS - Acute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3CD59-D9FE-E27F-85C5-B13F94D69E62}"/>
              </a:ext>
            </a:extLst>
          </p:cNvPr>
          <p:cNvSpPr txBox="1"/>
          <p:nvPr/>
        </p:nvSpPr>
        <p:spPr>
          <a:xfrm>
            <a:off x="7423463" y="922210"/>
            <a:ext cx="34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PFOA - Acute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B5AEC-B370-8865-EF0E-37DA025291A1}"/>
              </a:ext>
            </a:extLst>
          </p:cNvPr>
          <p:cNvSpPr txBox="1"/>
          <p:nvPr/>
        </p:nvSpPr>
        <p:spPr>
          <a:xfrm>
            <a:off x="4380534" y="6387531"/>
            <a:ext cx="34309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Bold </a:t>
            </a:r>
            <a:r>
              <a:rPr lang="en-US" dirty="0"/>
              <a:t>denotes non-resident species</a:t>
            </a:r>
          </a:p>
        </p:txBody>
      </p:sp>
    </p:spTree>
    <p:extLst>
      <p:ext uri="{BB962C8B-B14F-4D97-AF65-F5344CB8AC3E}">
        <p14:creationId xmlns:p14="http://schemas.microsoft.com/office/powerpoint/2010/main" val="170909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C4F1-29D9-8754-64CA-AD48A855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6" y="29702"/>
            <a:ext cx="10969487" cy="1325563"/>
          </a:xfrm>
        </p:spPr>
        <p:txBody>
          <a:bodyPr/>
          <a:lstStyle/>
          <a:p>
            <a:pPr algn="ctr"/>
            <a:r>
              <a:rPr lang="en-US" b="1" dirty="0"/>
              <a:t>Representatives of the SW Aquatic Community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1E760E9-2D23-EE51-E703-0DFDED354E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7445087"/>
              </p:ext>
            </p:extLst>
          </p:nvPr>
        </p:nvGraphicFramePr>
        <p:xfrm>
          <a:off x="284042" y="1433920"/>
          <a:ext cx="5695249" cy="486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098">
                  <a:extLst>
                    <a:ext uri="{9D8B030D-6E8A-4147-A177-3AD203B41FA5}">
                      <a16:colId xmlns:a16="http://schemas.microsoft.com/office/drawing/2014/main" val="1591728696"/>
                    </a:ext>
                  </a:extLst>
                </a:gridCol>
                <a:gridCol w="1984707">
                  <a:extLst>
                    <a:ext uri="{9D8B030D-6E8A-4147-A177-3AD203B41FA5}">
                      <a16:colId xmlns:a16="http://schemas.microsoft.com/office/drawing/2014/main" val="2044766227"/>
                    </a:ext>
                  </a:extLst>
                </a:gridCol>
                <a:gridCol w="1984707">
                  <a:extLst>
                    <a:ext uri="{9D8B030D-6E8A-4147-A177-3AD203B41FA5}">
                      <a16:colId xmlns:a16="http://schemas.microsoft.com/office/drawing/2014/main" val="884009630"/>
                    </a:ext>
                  </a:extLst>
                </a:gridCol>
                <a:gridCol w="1006737">
                  <a:extLst>
                    <a:ext uri="{9D8B030D-6E8A-4147-A177-3AD203B41FA5}">
                      <a16:colId xmlns:a16="http://schemas.microsoft.com/office/drawing/2014/main" val="2318481178"/>
                    </a:ext>
                  </a:extLst>
                </a:gridCol>
              </a:tblGrid>
              <a:tr h="7481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 Type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GMCV (mg/L)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944380"/>
                  </a:ext>
                </a:extLst>
              </a:tr>
              <a:tr h="8349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(Mollusk)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Asian green muscle</a:t>
                      </a:r>
                    </a:p>
                    <a:p>
                      <a:pPr algn="ctr"/>
                      <a:r>
                        <a:rPr lang="en-US" sz="1600" b="1" i="1" dirty="0"/>
                        <a:t>(P. viridis)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0.0033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4759502"/>
                  </a:ext>
                </a:extLst>
              </a:tr>
              <a:tr h="905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(Arthropod)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Mysid</a:t>
                      </a:r>
                    </a:p>
                    <a:p>
                      <a:pPr algn="ctr"/>
                      <a:r>
                        <a:rPr lang="en-US" sz="1600" b="0" i="1" dirty="0"/>
                        <a:t>(A. bahia)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0.3708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9492280"/>
                  </a:ext>
                </a:extLst>
              </a:tr>
              <a:tr h="11918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</a:t>
                      </a:r>
                    </a:p>
                    <a:p>
                      <a:pPr algn="ctr"/>
                      <a:r>
                        <a:rPr lang="en-US" sz="1600" b="0" i="0" dirty="0"/>
                        <a:t>(Arthropod)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Copepod</a:t>
                      </a:r>
                    </a:p>
                    <a:p>
                      <a:pPr algn="ctr"/>
                      <a:r>
                        <a:rPr lang="en-US" sz="1600" b="1" i="1" dirty="0"/>
                        <a:t>(T. japonicus)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0.7071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065889"/>
                  </a:ext>
                </a:extLst>
              </a:tr>
              <a:tr h="11883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-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-</a:t>
                      </a:r>
                      <a:endParaRPr lang="en-US" sz="1600" b="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22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56AF-7236-31E3-9C10-13F0C3BF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E8B5D3F-E68B-EF1E-F9D5-E57147ED4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51795"/>
              </p:ext>
            </p:extLst>
          </p:nvPr>
        </p:nvGraphicFramePr>
        <p:xfrm>
          <a:off x="6207891" y="1433921"/>
          <a:ext cx="5833640" cy="486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72">
                  <a:extLst>
                    <a:ext uri="{9D8B030D-6E8A-4147-A177-3AD203B41FA5}">
                      <a16:colId xmlns:a16="http://schemas.microsoft.com/office/drawing/2014/main" val="1591728696"/>
                    </a:ext>
                  </a:extLst>
                </a:gridCol>
                <a:gridCol w="1411955">
                  <a:extLst>
                    <a:ext uri="{9D8B030D-6E8A-4147-A177-3AD203B41FA5}">
                      <a16:colId xmlns:a16="http://schemas.microsoft.com/office/drawing/2014/main" val="1240353139"/>
                    </a:ext>
                  </a:extLst>
                </a:gridCol>
                <a:gridCol w="2653917">
                  <a:extLst>
                    <a:ext uri="{9D8B030D-6E8A-4147-A177-3AD203B41FA5}">
                      <a16:colId xmlns:a16="http://schemas.microsoft.com/office/drawing/2014/main" val="884009630"/>
                    </a:ext>
                  </a:extLst>
                </a:gridCol>
                <a:gridCol w="1031196">
                  <a:extLst>
                    <a:ext uri="{9D8B030D-6E8A-4147-A177-3AD203B41FA5}">
                      <a16:colId xmlns:a16="http://schemas.microsoft.com/office/drawing/2014/main" val="2318481178"/>
                    </a:ext>
                  </a:extLst>
                </a:gridCol>
              </a:tblGrid>
              <a:tr h="733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 Type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GMCV (mg/L)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944380"/>
                  </a:ext>
                </a:extLst>
              </a:tr>
              <a:tr h="7737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4759502"/>
                  </a:ext>
                </a:extLst>
              </a:tr>
              <a:tr h="905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9492280"/>
                  </a:ext>
                </a:extLst>
              </a:tr>
              <a:tr h="12106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065889"/>
                  </a:ext>
                </a:extLst>
              </a:tr>
              <a:tr h="1245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-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/>
                        <a:t>-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2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8BDB89-DCDA-FC82-FBCB-D965C6D94E65}"/>
              </a:ext>
            </a:extLst>
          </p:cNvPr>
          <p:cNvSpPr txBox="1"/>
          <p:nvPr/>
        </p:nvSpPr>
        <p:spPr>
          <a:xfrm>
            <a:off x="1307434" y="983088"/>
            <a:ext cx="34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PFOS - Chronic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3CD59-D9FE-E27F-85C5-B13F94D69E62}"/>
              </a:ext>
            </a:extLst>
          </p:cNvPr>
          <p:cNvSpPr txBox="1"/>
          <p:nvPr/>
        </p:nvSpPr>
        <p:spPr>
          <a:xfrm>
            <a:off x="7423463" y="922210"/>
            <a:ext cx="34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PFOA - Chronic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AB1ED-B3E8-F93E-5883-0EA8A1A9F5DA}"/>
              </a:ext>
            </a:extLst>
          </p:cNvPr>
          <p:cNvSpPr txBox="1"/>
          <p:nvPr/>
        </p:nvSpPr>
        <p:spPr>
          <a:xfrm>
            <a:off x="4380534" y="6387531"/>
            <a:ext cx="34309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Bold </a:t>
            </a:r>
            <a:r>
              <a:rPr lang="en-US" dirty="0"/>
              <a:t>denotes non-resident species</a:t>
            </a:r>
          </a:p>
        </p:txBody>
      </p:sp>
    </p:spTree>
    <p:extLst>
      <p:ext uri="{BB962C8B-B14F-4D97-AF65-F5344CB8AC3E}">
        <p14:creationId xmlns:p14="http://schemas.microsoft.com/office/powerpoint/2010/main" val="288516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BF5CC-084F-ED45-BE3C-E4BAC1FC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 Limitations for Marine/Estuarine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65DCF-847C-2345-99A0-4071D187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Approach Method</a:t>
            </a:r>
          </a:p>
          <a:p>
            <a:pPr lvl="1"/>
            <a:r>
              <a:rPr lang="en-US" dirty="0"/>
              <a:t>Technology, methodology, and/or approach that can reduce animal testing</a:t>
            </a:r>
          </a:p>
          <a:p>
            <a:r>
              <a:rPr lang="en-US" dirty="0"/>
              <a:t>Model toxicity using WEB-ICE</a:t>
            </a:r>
          </a:p>
          <a:p>
            <a:pPr lvl="1"/>
            <a:r>
              <a:rPr lang="en-US" dirty="0"/>
              <a:t>Regression models of toxicity  of two species across a range of chemicals</a:t>
            </a:r>
          </a:p>
          <a:p>
            <a:pPr lvl="1"/>
            <a:r>
              <a:rPr lang="en-US" dirty="0"/>
              <a:t>General comparison of sensitivity</a:t>
            </a:r>
          </a:p>
          <a:p>
            <a:pPr lvl="1"/>
            <a:r>
              <a:rPr lang="en-US" dirty="0"/>
              <a:t>If sensitivity is known for one organism, it can be inferred for the other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3489C-AB01-46DF-BD92-C7D9F0547C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EPA – Mid-Atlantic (Region 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0519B-39A6-47DB-8655-2838F7C53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9C3B4F-4B7B-9A4F-9F3C-3A4901A33979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06283-BE6C-7763-F691-9FB33AB1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9" y="1823637"/>
            <a:ext cx="5337205" cy="4353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264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D4B6-865E-DEC2-6C53-7E95D55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Web-ICE Used for PFOS Criteria for Saltwater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D78324-CF51-DDA7-1B09-A970D1953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69821"/>
              </p:ext>
            </p:extLst>
          </p:nvPr>
        </p:nvGraphicFramePr>
        <p:xfrm>
          <a:off x="1003293" y="1900582"/>
          <a:ext cx="10185414" cy="468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746">
                  <a:extLst>
                    <a:ext uri="{9D8B030D-6E8A-4147-A177-3AD203B41FA5}">
                      <a16:colId xmlns:a16="http://schemas.microsoft.com/office/drawing/2014/main" val="3543078974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1520780997"/>
                    </a:ext>
                  </a:extLst>
                </a:gridCol>
                <a:gridCol w="1018092">
                  <a:extLst>
                    <a:ext uri="{9D8B030D-6E8A-4147-A177-3AD203B41FA5}">
                      <a16:colId xmlns:a16="http://schemas.microsoft.com/office/drawing/2014/main" val="3882509419"/>
                    </a:ext>
                  </a:extLst>
                </a:gridCol>
                <a:gridCol w="563282">
                  <a:extLst>
                    <a:ext uri="{9D8B030D-6E8A-4147-A177-3AD203B41FA5}">
                      <a16:colId xmlns:a16="http://schemas.microsoft.com/office/drawing/2014/main" val="221544674"/>
                    </a:ext>
                  </a:extLst>
                </a:gridCol>
                <a:gridCol w="570156">
                  <a:extLst>
                    <a:ext uri="{9D8B030D-6E8A-4147-A177-3AD203B41FA5}">
                      <a16:colId xmlns:a16="http://schemas.microsoft.com/office/drawing/2014/main" val="438583293"/>
                    </a:ext>
                  </a:extLst>
                </a:gridCol>
                <a:gridCol w="892884">
                  <a:extLst>
                    <a:ext uri="{9D8B030D-6E8A-4147-A177-3AD203B41FA5}">
                      <a16:colId xmlns:a16="http://schemas.microsoft.com/office/drawing/2014/main" val="4019617853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2984135864"/>
                    </a:ext>
                  </a:extLst>
                </a:gridCol>
                <a:gridCol w="1366221">
                  <a:extLst>
                    <a:ext uri="{9D8B030D-6E8A-4147-A177-3AD203B41FA5}">
                      <a16:colId xmlns:a16="http://schemas.microsoft.com/office/drawing/2014/main" val="2247351532"/>
                    </a:ext>
                  </a:extLst>
                </a:gridCol>
                <a:gridCol w="1086522">
                  <a:extLst>
                    <a:ext uri="{9D8B030D-6E8A-4147-A177-3AD203B41FA5}">
                      <a16:colId xmlns:a16="http://schemas.microsoft.com/office/drawing/2014/main" val="3402523052"/>
                    </a:ext>
                  </a:extLst>
                </a:gridCol>
                <a:gridCol w="1572591">
                  <a:extLst>
                    <a:ext uri="{9D8B030D-6E8A-4147-A177-3AD203B41FA5}">
                      <a16:colId xmlns:a16="http://schemas.microsoft.com/office/drawing/2014/main" val="1316651775"/>
                    </a:ext>
                  </a:extLst>
                </a:gridCol>
              </a:tblGrid>
              <a:tr h="9515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Surrogate Species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Slope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Intercept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d.f.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1" i="0" u="none" strike="noStrike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Square Error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Cross-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Validation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Success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 in Criteria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Est. Toxicity</a:t>
                      </a:r>
                    </a:p>
                    <a:p>
                      <a:pPr algn="ctr"/>
                      <a:r>
                        <a:rPr lang="en-US" sz="1600" dirty="0"/>
                        <a:t>(mg/L)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12660"/>
                  </a:ext>
                </a:extLst>
              </a:tr>
              <a:tr h="789582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Americamysis bahia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3561"/>
                  </a:ext>
                </a:extLst>
              </a:tr>
              <a:tr h="552707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Daphnia magna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44608"/>
                  </a:ext>
                </a:extLst>
              </a:tr>
              <a:tr h="789582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Lampsilis siliquoidea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28640"/>
                  </a:ext>
                </a:extLst>
              </a:tr>
              <a:tr h="789582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Oncorhynchus mykiss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801486"/>
                  </a:ext>
                </a:extLst>
              </a:tr>
              <a:tr h="789582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Pimephales promelas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2.28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21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D9FB82-771D-4DE3-5673-208FC89DE2CB}"/>
              </a:ext>
            </a:extLst>
          </p:cNvPr>
          <p:cNvSpPr txBox="1"/>
          <p:nvPr/>
        </p:nvSpPr>
        <p:spPr>
          <a:xfrm>
            <a:off x="3829151" y="1506022"/>
            <a:ext cx="38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Eastern Oyster (</a:t>
            </a:r>
            <a:r>
              <a:rPr lang="en-US" b="1" i="1" dirty="0"/>
              <a:t>Crassostrea virginica</a:t>
            </a:r>
            <a:r>
              <a:rPr lang="en-US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8297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CB19-CF0B-000C-B2FC-D123A7A7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cs typeface="Calibri Light"/>
              </a:rPr>
              <a:t>Aquatic Life Criteria - Draft</a:t>
            </a:r>
            <a:endParaRPr lang="en-US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771A-CA45-8FBD-9E3F-DB8759BC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60A0D1-9B15-4515-8CCA-B03E5F25EC9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9AF1F95-2791-5701-A681-AD844B330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67853"/>
              </p:ext>
            </p:extLst>
          </p:nvPr>
        </p:nvGraphicFramePr>
        <p:xfrm>
          <a:off x="517904" y="1255037"/>
          <a:ext cx="11316586" cy="2052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7331">
                  <a:extLst>
                    <a:ext uri="{9D8B030D-6E8A-4147-A177-3AD203B41FA5}">
                      <a16:colId xmlns:a16="http://schemas.microsoft.com/office/drawing/2014/main" val="4292609021"/>
                    </a:ext>
                  </a:extLst>
                </a:gridCol>
                <a:gridCol w="1364946">
                  <a:extLst>
                    <a:ext uri="{9D8B030D-6E8A-4147-A177-3AD203B41FA5}">
                      <a16:colId xmlns:a16="http://schemas.microsoft.com/office/drawing/2014/main" val="1003707925"/>
                    </a:ext>
                  </a:extLst>
                </a:gridCol>
                <a:gridCol w="1610947">
                  <a:extLst>
                    <a:ext uri="{9D8B030D-6E8A-4147-A177-3AD203B41FA5}">
                      <a16:colId xmlns:a16="http://schemas.microsoft.com/office/drawing/2014/main" val="9527783"/>
                    </a:ext>
                  </a:extLst>
                </a:gridCol>
                <a:gridCol w="1846694">
                  <a:extLst>
                    <a:ext uri="{9D8B030D-6E8A-4147-A177-3AD203B41FA5}">
                      <a16:colId xmlns:a16="http://schemas.microsoft.com/office/drawing/2014/main" val="1689219187"/>
                    </a:ext>
                  </a:extLst>
                </a:gridCol>
                <a:gridCol w="1814285">
                  <a:extLst>
                    <a:ext uri="{9D8B030D-6E8A-4147-A177-3AD203B41FA5}">
                      <a16:colId xmlns:a16="http://schemas.microsoft.com/office/drawing/2014/main" val="3256798990"/>
                    </a:ext>
                  </a:extLst>
                </a:gridCol>
                <a:gridCol w="1705426">
                  <a:extLst>
                    <a:ext uri="{9D8B030D-6E8A-4147-A177-3AD203B41FA5}">
                      <a16:colId xmlns:a16="http://schemas.microsoft.com/office/drawing/2014/main" val="546712541"/>
                    </a:ext>
                  </a:extLst>
                </a:gridCol>
                <a:gridCol w="1616957">
                  <a:extLst>
                    <a:ext uri="{9D8B030D-6E8A-4147-A177-3AD203B41FA5}">
                      <a16:colId xmlns:a16="http://schemas.microsoft.com/office/drawing/2014/main" val="1083205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 </a:t>
                      </a:r>
                      <a:r>
                        <a:rPr lang="en-US" sz="1800" b="1"/>
                        <a:t>Acute</a:t>
                      </a:r>
                      <a:endParaRPr lang="en-US" sz="1800"/>
                    </a:p>
                    <a:p>
                      <a:pPr lvl="0" algn="ctr">
                        <a:buNone/>
                      </a:pPr>
                      <a:r>
                        <a:rPr lang="en-US" sz="1400" b="1"/>
                        <a:t>1-Hour Average</a:t>
                      </a:r>
                      <a:endParaRPr lang="en-US" sz="14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Chronic</a:t>
                      </a:r>
                      <a:endParaRPr lang="en-US" sz="1800" dirty="0"/>
                    </a:p>
                    <a:p>
                      <a:pPr lvl="0" algn="ctr">
                        <a:buNone/>
                      </a:pPr>
                      <a:r>
                        <a:rPr lang="en-US" sz="1400" b="1" dirty="0"/>
                        <a:t>96-Hour Average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Instantaneous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68047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noProof="0"/>
                        <a:t>Fresh water</a:t>
                      </a:r>
                      <a:endParaRPr lang="en-US" sz="14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noProof="0"/>
                        <a:t>(mg/L)</a:t>
                      </a:r>
                      <a:endParaRPr lang="en-US" sz="14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Salt water</a:t>
                      </a:r>
                      <a:r>
                        <a:rPr lang="en-US" sz="1400" b="1" i="0" u="none" strike="noStrike" noProof="0">
                          <a:latin typeface="Calibri"/>
                        </a:rPr>
                        <a:t>*</a:t>
                      </a:r>
                      <a:endParaRPr lang="en-US" sz="1400" b="1" u="none" strike="noStrike" noProof="0"/>
                    </a:p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(mg/L)</a:t>
                      </a:r>
                      <a:endParaRPr lang="en-US" sz="1400" b="1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Fresh water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latin typeface="Calibri"/>
                        </a:rPr>
                        <a:t>(mg/L)</a:t>
                      </a:r>
                      <a:endParaRPr lang="en-US" sz="14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Invertebrate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Whole Body (mg/kg </a:t>
                      </a:r>
                      <a:r>
                        <a:rPr lang="en-US" sz="1400" b="1" u="none" strike="noStrike" noProof="0" err="1"/>
                        <a:t>ww</a:t>
                      </a:r>
                      <a:r>
                        <a:rPr lang="en-US" sz="1400" b="1" u="none" strike="noStrike" noProof="0"/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Fish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Whole Body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(mg/kg </a:t>
                      </a:r>
                      <a:r>
                        <a:rPr lang="en-US" sz="1400" b="1" u="none" strike="noStrike" noProof="0" err="1"/>
                        <a:t>ww</a:t>
                      </a:r>
                      <a:r>
                        <a:rPr lang="en-US" sz="1400" b="1" u="none" strike="noStrike" noProof="0"/>
                        <a:t>)</a:t>
                      </a:r>
                      <a:endParaRPr lang="en-US" sz="14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Fish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Muscle 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(mg/kg </a:t>
                      </a:r>
                      <a:r>
                        <a:rPr lang="en-US" sz="1400" b="1" u="none" strike="noStrike" noProof="0" err="1"/>
                        <a:t>ww</a:t>
                      </a:r>
                      <a:r>
                        <a:rPr lang="en-US" sz="1400" b="1" u="none" strike="noStrike" noProof="0"/>
                        <a:t>)</a:t>
                      </a:r>
                      <a:endParaRPr lang="en-US" sz="1400" b="1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8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noProof="0"/>
                        <a:t>PFOA</a:t>
                      </a:r>
                      <a:endParaRPr lang="en-US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0.094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1.11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6.10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0.125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9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PFOS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0.0084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0.937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6.75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2.91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5789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060EB3-AEAF-801E-9A7F-1C7BB93F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50" y="3335799"/>
            <a:ext cx="11479894" cy="2816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cs typeface="Calibri"/>
              </a:rPr>
              <a:t> *</a:t>
            </a:r>
            <a:r>
              <a:rPr lang="en-US" sz="1400" dirty="0">
                <a:cs typeface="Calibri"/>
              </a:rPr>
              <a:t>New Approach Method – Available toxicity data and modeled estimates</a:t>
            </a:r>
          </a:p>
          <a:p>
            <a:r>
              <a:rPr lang="en-US" dirty="0">
                <a:ea typeface="Calibri"/>
                <a:cs typeface="Calibri"/>
              </a:rPr>
              <a:t>Chronic criteria designed to be protective from bioaccumulation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Tissue Criteria = Chronic Water Column Criteria X BAF</a:t>
            </a:r>
          </a:p>
          <a:p>
            <a:r>
              <a:rPr lang="en-US" dirty="0"/>
              <a:t>Marine criteria may likely change as new data comes in</a:t>
            </a:r>
          </a:p>
          <a:p>
            <a:pPr lvl="1"/>
            <a:r>
              <a:rPr lang="en-US" dirty="0"/>
              <a:t>Use of toxicity data preferred over ICE data</a:t>
            </a:r>
          </a:p>
          <a:p>
            <a:r>
              <a:rPr lang="en-US" dirty="0">
                <a:cs typeface="Calibri"/>
              </a:rPr>
              <a:t>Consumption of fish</a:t>
            </a:r>
          </a:p>
          <a:p>
            <a:endParaRPr lang="en-US" dirty="0"/>
          </a:p>
          <a:p>
            <a:endParaRPr lang="en-US" sz="2200" dirty="0">
              <a:ea typeface="Calibri"/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2C2395F-E37D-4360-95E5-3057ACB887E8}"/>
              </a:ext>
            </a:extLst>
          </p:cNvPr>
          <p:cNvSpPr txBox="1">
            <a:spLocks/>
          </p:cNvSpPr>
          <p:nvPr/>
        </p:nvSpPr>
        <p:spPr>
          <a:xfrm>
            <a:off x="3668617" y="65389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 EPA – Mid-Atlantic (Region 3)</a:t>
            </a:r>
          </a:p>
        </p:txBody>
      </p:sp>
      <p:pic>
        <p:nvPicPr>
          <p:cNvPr id="11" name="Graphic 10" descr="Two koi fish circling each other">
            <a:extLst>
              <a:ext uri="{FF2B5EF4-FFF2-40B4-BE49-F238E27FC236}">
                <a16:creationId xmlns:a16="http://schemas.microsoft.com/office/drawing/2014/main" id="{11440DCC-7B6F-42C3-B8FC-3D8F454A4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9658" y="4033381"/>
            <a:ext cx="3091325" cy="30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2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CB19-CF0B-000C-B2FC-D123A7A7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5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cs typeface="Calibri Light"/>
              </a:rPr>
              <a:t>Human Health Criteria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873F-BB06-B176-C958-E5264547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26" y="1651104"/>
            <a:ext cx="104711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Difficult to establish criteria because it’s difficult to determine health effects for several reasons</a:t>
            </a:r>
          </a:p>
          <a:p>
            <a:pPr lvl="1"/>
            <a:r>
              <a:rPr lang="en-US">
                <a:cs typeface="Calibri"/>
              </a:rPr>
              <a:t>Use the latest science to determine what is protective of human health</a:t>
            </a:r>
            <a:endParaRPr lang="en-US"/>
          </a:p>
          <a:p>
            <a:pPr lvl="1"/>
            <a:r>
              <a:rPr lang="en-US">
                <a:cs typeface="Calibri"/>
              </a:rPr>
              <a:t>Rapidly evolving</a:t>
            </a:r>
          </a:p>
          <a:p>
            <a:pPr lvl="1"/>
            <a:r>
              <a:rPr lang="en-US">
                <a:cs typeface="Calibri"/>
              </a:rPr>
              <a:t>Route of exposure (ingestion of water and fish consumption); Duration and Frequency; Age</a:t>
            </a:r>
          </a:p>
          <a:p>
            <a:pPr lvl="1"/>
            <a:r>
              <a:rPr lang="en-US">
                <a:ea typeface="+mn-lt"/>
                <a:cs typeface="+mn-lt"/>
              </a:rPr>
              <a:t>Many PFAS compounds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Expected Fall of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771A-CA45-8FBD-9E3F-DB8759BC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60A0D1-9B15-4515-8CCA-B03E5F25EC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92FE231-79B1-4ADF-921A-A0C022EDDE44}"/>
              </a:ext>
            </a:extLst>
          </p:cNvPr>
          <p:cNvSpPr txBox="1">
            <a:spLocks/>
          </p:cNvSpPr>
          <p:nvPr/>
        </p:nvSpPr>
        <p:spPr>
          <a:xfrm>
            <a:off x="3892596" y="64110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 EPA – Mid-Atlantic (Region 3)</a:t>
            </a:r>
          </a:p>
        </p:txBody>
      </p:sp>
      <p:pic>
        <p:nvPicPr>
          <p:cNvPr id="10" name="Picture 9" descr="Man fishing at sea">
            <a:extLst>
              <a:ext uri="{FF2B5EF4-FFF2-40B4-BE49-F238E27FC236}">
                <a16:creationId xmlns:a16="http://schemas.microsoft.com/office/drawing/2014/main" id="{83CEBC39-1BE4-4276-AD4C-480C3259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41" y="4165088"/>
            <a:ext cx="3282298" cy="2191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39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193D4-49FE-2642-A175-E741EF061247}"/>
              </a:ext>
            </a:extLst>
          </p:cNvPr>
          <p:cNvSpPr txBox="1"/>
          <p:nvPr/>
        </p:nvSpPr>
        <p:spPr>
          <a:xfrm>
            <a:off x="7192851" y="2567134"/>
            <a:ext cx="4732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Contact Info:</a:t>
            </a:r>
          </a:p>
          <a:p>
            <a:endParaRPr lang="en-US" sz="2000" b="1" dirty="0"/>
          </a:p>
          <a:p>
            <a:r>
              <a:rPr lang="en-US" sz="2000" b="1" dirty="0"/>
              <a:t>Charlie Brown</a:t>
            </a:r>
          </a:p>
          <a:p>
            <a:r>
              <a:rPr lang="en-US" sz="2000" b="1" dirty="0"/>
              <a:t>EPA R3 – Standards and TMDLs Section</a:t>
            </a:r>
          </a:p>
          <a:p>
            <a:r>
              <a:rPr lang="en-US" sz="2000" b="1" dirty="0"/>
              <a:t>Brown.Charles@EPA.gov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9471A-494C-4A14-B992-689F5394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A932BD-E9B1-4C2A-8503-71BF2F25BA69}"/>
              </a:ext>
            </a:extLst>
          </p:cNvPr>
          <p:cNvSpPr txBox="1">
            <a:spLocks/>
          </p:cNvSpPr>
          <p:nvPr/>
        </p:nvSpPr>
        <p:spPr>
          <a:xfrm>
            <a:off x="22755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cs typeface="Calibri Light"/>
              </a:rPr>
              <a:t>What are Water Quality Criteria?</a:t>
            </a: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C450B-3EB6-442C-B01D-09DEF70C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60A0D1-9B15-4515-8CCA-B03E5F25EC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BF4362F-86F3-45D5-A9A9-A1E404D653E9}"/>
              </a:ext>
            </a:extLst>
          </p:cNvPr>
          <p:cNvSpPr txBox="1">
            <a:spLocks/>
          </p:cNvSpPr>
          <p:nvPr/>
        </p:nvSpPr>
        <p:spPr>
          <a:xfrm>
            <a:off x="4038600" y="65145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 EPA – Mid-Atlantic (Region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B77FA-713F-49B1-BB24-D2473A2468F9}"/>
              </a:ext>
            </a:extLst>
          </p:cNvPr>
          <p:cNvSpPr txBox="1"/>
          <p:nvPr/>
        </p:nvSpPr>
        <p:spPr>
          <a:xfrm>
            <a:off x="2599150" y="1456092"/>
            <a:ext cx="69936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EPA Determines Protection Level</a:t>
            </a:r>
          </a:p>
          <a:p>
            <a:pPr algn="ctr"/>
            <a:r>
              <a:rPr lang="en-US" sz="2800" b="1"/>
              <a:t>CWA §304(a)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369B1-58CF-4B20-8FDE-AD87C198D7F0}"/>
              </a:ext>
            </a:extLst>
          </p:cNvPr>
          <p:cNvSpPr txBox="1"/>
          <p:nvPr/>
        </p:nvSpPr>
        <p:spPr>
          <a:xfrm>
            <a:off x="2599150" y="3281410"/>
            <a:ext cx="69936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Tribes and States Adopt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8E187-A1E3-4625-A610-2FCAD945F7BD}"/>
              </a:ext>
            </a:extLst>
          </p:cNvPr>
          <p:cNvSpPr txBox="1"/>
          <p:nvPr/>
        </p:nvSpPr>
        <p:spPr>
          <a:xfrm>
            <a:off x="2599150" y="4758838"/>
            <a:ext cx="69936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Implement Criteria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572F130-1CB2-4F26-9F49-95DC775A93C5}"/>
              </a:ext>
            </a:extLst>
          </p:cNvPr>
          <p:cNvSpPr/>
          <p:nvPr/>
        </p:nvSpPr>
        <p:spPr>
          <a:xfrm>
            <a:off x="5851741" y="2461267"/>
            <a:ext cx="488515" cy="73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4485C16-E192-4940-920D-F56145EFE6B3}"/>
              </a:ext>
            </a:extLst>
          </p:cNvPr>
          <p:cNvSpPr/>
          <p:nvPr/>
        </p:nvSpPr>
        <p:spPr>
          <a:xfrm>
            <a:off x="5851741" y="3889655"/>
            <a:ext cx="488515" cy="73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65799-C7D0-49BA-AA8E-DF1944FD9854}"/>
              </a:ext>
            </a:extLst>
          </p:cNvPr>
          <p:cNvSpPr txBox="1"/>
          <p:nvPr/>
        </p:nvSpPr>
        <p:spPr>
          <a:xfrm>
            <a:off x="2599149" y="5437455"/>
            <a:ext cx="33757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Aquatic Life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308A5-1583-4AA9-86DA-01F25128D95D}"/>
              </a:ext>
            </a:extLst>
          </p:cNvPr>
          <p:cNvSpPr txBox="1"/>
          <p:nvPr/>
        </p:nvSpPr>
        <p:spPr>
          <a:xfrm>
            <a:off x="6217084" y="5437455"/>
            <a:ext cx="33757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Human Health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E3D2E-8EF5-16E9-AE30-173D8167FB00}"/>
              </a:ext>
            </a:extLst>
          </p:cNvPr>
          <p:cNvSpPr>
            <a:spLocks noChangeAspect="1"/>
          </p:cNvSpPr>
          <p:nvPr/>
        </p:nvSpPr>
        <p:spPr>
          <a:xfrm>
            <a:off x="2494280" y="5337940"/>
            <a:ext cx="3550919" cy="739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F1665-8E20-9946-A9F1-E7FBF100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82" y="371435"/>
            <a:ext cx="10667035" cy="1325563"/>
          </a:xfrm>
        </p:spPr>
        <p:txBody>
          <a:bodyPr/>
          <a:lstStyle/>
          <a:p>
            <a:pPr algn="ctr"/>
            <a:r>
              <a:rPr lang="en-US" b="1" dirty="0"/>
              <a:t>Aquatic Life Criteria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BD63DA-61F8-8549-95B5-604FA425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41853"/>
            <a:ext cx="5181600" cy="263511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Acute</a:t>
            </a:r>
          </a:p>
          <a:p>
            <a:r>
              <a:rPr lang="en-US" dirty="0"/>
              <a:t>Protective of Short-Term Exposures</a:t>
            </a:r>
          </a:p>
          <a:p>
            <a:pPr lvl="1"/>
            <a:r>
              <a:rPr lang="en-US" dirty="0"/>
              <a:t>Lethal: Survival</a:t>
            </a:r>
          </a:p>
          <a:p>
            <a:pPr lvl="1"/>
            <a:r>
              <a:rPr lang="en-US" dirty="0"/>
              <a:t>1 hour</a:t>
            </a:r>
          </a:p>
          <a:p>
            <a:pPr lvl="1"/>
            <a:r>
              <a:rPr lang="en-US" dirty="0"/>
              <a:t>≤ Once every three years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C11844-9C3C-774A-A0C5-F5AE4ABA2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41853"/>
            <a:ext cx="5181600" cy="263511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Chronic</a:t>
            </a:r>
          </a:p>
          <a:p>
            <a:r>
              <a:rPr lang="en-US" dirty="0"/>
              <a:t>Protective of Long-Term Exposures</a:t>
            </a:r>
          </a:p>
          <a:p>
            <a:pPr lvl="1"/>
            <a:r>
              <a:rPr lang="en-US" dirty="0"/>
              <a:t>Sub-Lethal: Population success</a:t>
            </a:r>
          </a:p>
          <a:p>
            <a:pPr lvl="1"/>
            <a:r>
              <a:rPr lang="en-US" dirty="0"/>
              <a:t>4-day average</a:t>
            </a:r>
          </a:p>
          <a:p>
            <a:pPr lvl="1"/>
            <a:r>
              <a:rPr lang="en-US" dirty="0"/>
              <a:t>≤ Once every three years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FC3639-5F14-4F7F-8FA4-C4232292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EPA – Mid-Atlantic (Region 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8E59C-4FC8-455B-83AF-6B566545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3B82B-5D3A-F943-06FA-EC118DF38799}"/>
              </a:ext>
            </a:extLst>
          </p:cNvPr>
          <p:cNvSpPr txBox="1"/>
          <p:nvPr/>
        </p:nvSpPr>
        <p:spPr>
          <a:xfrm>
            <a:off x="1522072" y="1696998"/>
            <a:ext cx="899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Three Components of Criteria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b="1" dirty="0"/>
              <a:t>Magnitude</a:t>
            </a:r>
            <a:r>
              <a:rPr lang="en-US" sz="2400" dirty="0"/>
              <a:t>		</a:t>
            </a:r>
            <a:r>
              <a:rPr lang="en-US" sz="2400" b="1" dirty="0"/>
              <a:t>Duration</a:t>
            </a:r>
            <a:r>
              <a:rPr lang="en-US" sz="2400" dirty="0"/>
              <a:t>		</a:t>
            </a:r>
            <a:r>
              <a:rPr lang="en-US" sz="2400" b="1" dirty="0"/>
              <a:t>Frequency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4D06F7D-8E1D-7860-E13B-754A53065B85}"/>
              </a:ext>
            </a:extLst>
          </p:cNvPr>
          <p:cNvSpPr/>
          <p:nvPr/>
        </p:nvSpPr>
        <p:spPr>
          <a:xfrm rot="16200000">
            <a:off x="5834172" y="-1461070"/>
            <a:ext cx="369332" cy="9676436"/>
          </a:xfrm>
          <a:prstGeom prst="rightBrace">
            <a:avLst>
              <a:gd name="adj1" fmla="val 8333"/>
              <a:gd name="adj2" fmla="val 4924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BF5CC-084F-ED45-BE3C-E4BAC1FC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Steps in Deriving Criteria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3489C-AB01-46DF-BD92-C7D9F0547C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EPA – Mid-Atlantic (Region 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0519B-39A6-47DB-8655-2838F7C53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9C3B4F-4B7B-9A4F-9F3C-3A4901A33979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A36DB-1262-B3B2-069E-EA30ACC574B0}"/>
              </a:ext>
            </a:extLst>
          </p:cNvPr>
          <p:cNvSpPr txBox="1"/>
          <p:nvPr/>
        </p:nvSpPr>
        <p:spPr>
          <a:xfrm>
            <a:off x="838200" y="1755661"/>
            <a:ext cx="10515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Toxicity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44B1-1A51-F7BD-0950-5E25277E02AF}"/>
              </a:ext>
            </a:extLst>
          </p:cNvPr>
          <p:cNvSpPr txBox="1"/>
          <p:nvPr/>
        </p:nvSpPr>
        <p:spPr>
          <a:xfrm>
            <a:off x="838200" y="2641044"/>
            <a:ext cx="40576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Acute Effects Data</a:t>
            </a:r>
          </a:p>
          <a:p>
            <a:pPr algn="ctr"/>
            <a:r>
              <a:rPr lang="en-US" dirty="0"/>
              <a:t>LC50 or EC50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A555B-C7CC-5FA8-BEE9-687FD7B54EC2}"/>
              </a:ext>
            </a:extLst>
          </p:cNvPr>
          <p:cNvSpPr txBox="1"/>
          <p:nvPr/>
        </p:nvSpPr>
        <p:spPr>
          <a:xfrm>
            <a:off x="6762750" y="2673697"/>
            <a:ext cx="40576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Chronic Effects Data</a:t>
            </a:r>
          </a:p>
          <a:p>
            <a:pPr algn="ctr"/>
            <a:r>
              <a:rPr lang="en-US" dirty="0"/>
              <a:t>Growth, Fecundity, Survival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11AEB2-8294-2462-BC95-FCCD455328E0}"/>
              </a:ext>
            </a:extLst>
          </p:cNvPr>
          <p:cNvGrpSpPr/>
          <p:nvPr/>
        </p:nvGrpSpPr>
        <p:grpSpPr>
          <a:xfrm>
            <a:off x="4968180" y="2617679"/>
            <a:ext cx="1722239" cy="758366"/>
            <a:chOff x="5067894" y="4169159"/>
            <a:chExt cx="1722239" cy="75836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2FA1E6A-9840-7185-A97D-7A709D4EF2ED}"/>
                </a:ext>
              </a:extLst>
            </p:cNvPr>
            <p:cNvSpPr/>
            <p:nvPr/>
          </p:nvSpPr>
          <p:spPr>
            <a:xfrm>
              <a:off x="5144975" y="4169159"/>
              <a:ext cx="1645158" cy="758366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1F07CD-AF6E-F308-BC9C-6390A086F259}"/>
                </a:ext>
              </a:extLst>
            </p:cNvPr>
            <p:cNvSpPr txBox="1"/>
            <p:nvPr/>
          </p:nvSpPr>
          <p:spPr>
            <a:xfrm>
              <a:off x="5067894" y="4363676"/>
              <a:ext cx="168275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Acute : Chronic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45F3A0-3617-9D89-5BC9-37C256DEFC5B}"/>
              </a:ext>
            </a:extLst>
          </p:cNvPr>
          <p:cNvSpPr txBox="1"/>
          <p:nvPr/>
        </p:nvSpPr>
        <p:spPr>
          <a:xfrm>
            <a:off x="1847609" y="4390331"/>
            <a:ext cx="20388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Acute Criterion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790E4-BB64-BF89-C97C-CE4DFFE8C031}"/>
              </a:ext>
            </a:extLst>
          </p:cNvPr>
          <p:cNvSpPr txBox="1"/>
          <p:nvPr/>
        </p:nvSpPr>
        <p:spPr>
          <a:xfrm>
            <a:off x="7772159" y="4468857"/>
            <a:ext cx="20388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Chronic Criterion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F083FD-C650-752D-B938-3A859A374340}"/>
              </a:ext>
            </a:extLst>
          </p:cNvPr>
          <p:cNvGrpSpPr/>
          <p:nvPr/>
        </p:nvGrpSpPr>
        <p:grpSpPr>
          <a:xfrm>
            <a:off x="866772" y="3304919"/>
            <a:ext cx="4002884" cy="929509"/>
            <a:chOff x="866772" y="3304919"/>
            <a:chExt cx="4002884" cy="929509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8F841A5-BF91-2AD8-7E0F-6C1E07752159}"/>
                </a:ext>
              </a:extLst>
            </p:cNvPr>
            <p:cNvSpPr/>
            <p:nvPr/>
          </p:nvSpPr>
          <p:spPr>
            <a:xfrm rot="10800000">
              <a:off x="866772" y="3339078"/>
              <a:ext cx="4002884" cy="8953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0A4AB8-3814-C4BF-85E0-BBF34D8C9A3A}"/>
                </a:ext>
              </a:extLst>
            </p:cNvPr>
            <p:cNvSpPr txBox="1"/>
            <p:nvPr/>
          </p:nvSpPr>
          <p:spPr>
            <a:xfrm>
              <a:off x="2398250" y="3304919"/>
              <a:ext cx="937550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Final Acute Value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E0CEAB-3E5C-5640-01EE-A8B79F1599C4}"/>
              </a:ext>
            </a:extLst>
          </p:cNvPr>
          <p:cNvGrpSpPr/>
          <p:nvPr/>
        </p:nvGrpSpPr>
        <p:grpSpPr>
          <a:xfrm>
            <a:off x="6790133" y="3339078"/>
            <a:ext cx="4002884" cy="923330"/>
            <a:chOff x="6790133" y="3339078"/>
            <a:chExt cx="4002884" cy="92333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41E4F06-E14E-4BCD-DF65-466FFFBF283F}"/>
                </a:ext>
              </a:extLst>
            </p:cNvPr>
            <p:cNvSpPr/>
            <p:nvPr/>
          </p:nvSpPr>
          <p:spPr>
            <a:xfrm rot="10800000">
              <a:off x="6790133" y="3362424"/>
              <a:ext cx="4002884" cy="8953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C5CE73-5EF7-795B-9880-F22B0BC9DA13}"/>
                </a:ext>
              </a:extLst>
            </p:cNvPr>
            <p:cNvSpPr txBox="1"/>
            <p:nvPr/>
          </p:nvSpPr>
          <p:spPr>
            <a:xfrm>
              <a:off x="8323989" y="3339078"/>
              <a:ext cx="937550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Final Chronic Value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DB4FF4-D034-F459-4675-88E17274EADD}"/>
              </a:ext>
            </a:extLst>
          </p:cNvPr>
          <p:cNvSpPr txBox="1"/>
          <p:nvPr/>
        </p:nvSpPr>
        <p:spPr>
          <a:xfrm>
            <a:off x="4114800" y="5267134"/>
            <a:ext cx="357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Freshwater </a:t>
            </a:r>
            <a:r>
              <a:rPr lang="en-US" sz="2400" b="1" u="sng" dirty="0"/>
              <a:t>and</a:t>
            </a:r>
            <a:r>
              <a:rPr lang="en-US" sz="2400" u="sng" dirty="0"/>
              <a:t> Saltwater</a:t>
            </a:r>
          </a:p>
        </p:txBody>
      </p:sp>
    </p:spTree>
    <p:extLst>
      <p:ext uri="{BB962C8B-B14F-4D97-AF65-F5344CB8AC3E}">
        <p14:creationId xmlns:p14="http://schemas.microsoft.com/office/powerpoint/2010/main" val="39371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F1665-8E20-9946-A9F1-E7FBF100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82" y="371435"/>
            <a:ext cx="10667035" cy="1325563"/>
          </a:xfrm>
        </p:spPr>
        <p:txBody>
          <a:bodyPr/>
          <a:lstStyle/>
          <a:p>
            <a:pPr algn="ctr"/>
            <a:r>
              <a:rPr lang="en-US" b="1" dirty="0"/>
              <a:t>Calculation Requirements: Aquatic Community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BD63DA-61F8-8549-95B5-604FA425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Three Vertebrates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Salmonid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Fish from a family other than salmonidae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third aquatic chordate – can be other than fish</a:t>
            </a:r>
          </a:p>
          <a:p>
            <a:r>
              <a:rPr lang="en-US" dirty="0"/>
              <a:t>Five Invertebrates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Planktonic crustacean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Benthic crustacean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Insect – those with aquatic larval 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Non-Chordata or </a:t>
            </a:r>
            <a:r>
              <a:rPr lang="en-US" dirty="0" err="1"/>
              <a:t>Anthropoda</a:t>
            </a:r>
            <a:r>
              <a:rPr lang="en-US" dirty="0"/>
              <a:t> phylum – rotifer, annelid, mollusk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unique second order of insect or a fourth phylum</a:t>
            </a:r>
          </a:p>
          <a:p>
            <a:r>
              <a:rPr lang="en-US" dirty="0"/>
              <a:t>Data Requirements</a:t>
            </a:r>
          </a:p>
          <a:p>
            <a:pPr lvl="1"/>
            <a:r>
              <a:rPr lang="en-US" dirty="0"/>
              <a:t>Control, single sp. for each compound, native to N. America, flow-through (acute), reporting experimental conditions (pH, temp, hardness, etc.)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FC3639-5F14-4F7F-8FA4-C4232292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EPA – Mid-Atlantic (Region 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8E59C-4FC8-455B-83AF-6B566545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53F918-29C2-4340-347E-97F84ECD29D5}"/>
              </a:ext>
            </a:extLst>
          </p:cNvPr>
          <p:cNvGrpSpPr/>
          <p:nvPr/>
        </p:nvGrpSpPr>
        <p:grpSpPr>
          <a:xfrm>
            <a:off x="9316995" y="1825625"/>
            <a:ext cx="2618602" cy="3290072"/>
            <a:chOff x="9316995" y="1825625"/>
            <a:chExt cx="2618602" cy="3290072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7BDD8585-DDF4-9F71-B90A-1A262574AD0E}"/>
                </a:ext>
              </a:extLst>
            </p:cNvPr>
            <p:cNvSpPr/>
            <p:nvPr/>
          </p:nvSpPr>
          <p:spPr>
            <a:xfrm>
              <a:off x="9316995" y="1825625"/>
              <a:ext cx="420129" cy="3290072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77DE58-7BAB-A227-CB13-1E355E83E05A}"/>
                </a:ext>
              </a:extLst>
            </p:cNvPr>
            <p:cNvSpPr txBox="1"/>
            <p:nvPr/>
          </p:nvSpPr>
          <p:spPr>
            <a:xfrm>
              <a:off x="9982200" y="2644170"/>
              <a:ext cx="1953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Minimum Data Requirements (MDR)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BA6D-861D-5056-E718-112248EC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Must Consider How Exposure Occurs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5055-F494-56AC-625E-6FF0F8C78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PFOA and PFOS possess unique chemical properties</a:t>
            </a:r>
          </a:p>
          <a:p>
            <a:pPr lvl="1"/>
            <a:r>
              <a:rPr lang="en-US" dirty="0"/>
              <a:t>Resistant to biodegredation</a:t>
            </a:r>
          </a:p>
          <a:p>
            <a:pPr lvl="1"/>
            <a:r>
              <a:rPr lang="en-US" dirty="0"/>
              <a:t>Relatively long elimination half-life</a:t>
            </a:r>
          </a:p>
          <a:p>
            <a:pPr lvl="1"/>
            <a:r>
              <a:rPr lang="en-US" dirty="0"/>
              <a:t>Proteinophilic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60000"/>
              </a:lnSpc>
            </a:pPr>
            <a:r>
              <a:rPr lang="en-US" dirty="0"/>
              <a:t>Aqueous – sorption to proteins in blood at gills</a:t>
            </a:r>
          </a:p>
          <a:p>
            <a:pPr>
              <a:lnSpc>
                <a:spcPct val="60000"/>
              </a:lnSpc>
            </a:pPr>
            <a:r>
              <a:rPr lang="en-US" dirty="0"/>
              <a:t>Sediment/Dietary – sorption to sediments and biofilms</a:t>
            </a:r>
          </a:p>
          <a:p>
            <a:pPr>
              <a:lnSpc>
                <a:spcPct val="60000"/>
              </a:lnSpc>
            </a:pPr>
            <a:r>
              <a:rPr lang="en-US" dirty="0"/>
              <a:t>Maternal transfer – binding to yolk proteins</a:t>
            </a:r>
          </a:p>
          <a:p>
            <a:pPr lvl="1"/>
            <a:endParaRPr lang="en-US" dirty="0"/>
          </a:p>
          <a:p>
            <a:r>
              <a:rPr lang="en-US" dirty="0"/>
              <a:t>Adequate data is limited!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47949-576C-F3A1-C863-28411ECE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0841-679F-1BB9-2A5E-4D7995A4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8433-D789-37E7-1C82-316E37E2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Representatives of the FW Aquatic Community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1415-2ADD-EF1B-6F2E-799E5B6E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62659-4CD7-21C0-3618-3347B2A5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E2DC8-3CFD-C13C-EC71-34939070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53" y="1874074"/>
            <a:ext cx="7170494" cy="48474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F4DF71-B019-12E7-B3CD-50A41F87D8DC}"/>
              </a:ext>
            </a:extLst>
          </p:cNvPr>
          <p:cNvSpPr/>
          <p:nvPr/>
        </p:nvSpPr>
        <p:spPr>
          <a:xfrm flipV="1">
            <a:off x="5822066" y="5116010"/>
            <a:ext cx="1921397" cy="79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C4F1-29D9-8754-64CA-AD48A855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6" y="79124"/>
            <a:ext cx="10969487" cy="1325563"/>
          </a:xfrm>
        </p:spPr>
        <p:txBody>
          <a:bodyPr/>
          <a:lstStyle/>
          <a:p>
            <a:pPr algn="ctr"/>
            <a:r>
              <a:rPr lang="en-US" b="1" dirty="0"/>
              <a:t>Representatives of the FW Aquatic Community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1E760E9-2D23-EE51-E703-0DFDED354E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9118810"/>
              </p:ext>
            </p:extLst>
          </p:nvPr>
        </p:nvGraphicFramePr>
        <p:xfrm>
          <a:off x="284042" y="1520417"/>
          <a:ext cx="5695249" cy="485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098">
                  <a:extLst>
                    <a:ext uri="{9D8B030D-6E8A-4147-A177-3AD203B41FA5}">
                      <a16:colId xmlns:a16="http://schemas.microsoft.com/office/drawing/2014/main" val="1591728696"/>
                    </a:ext>
                  </a:extLst>
                </a:gridCol>
                <a:gridCol w="1984707">
                  <a:extLst>
                    <a:ext uri="{9D8B030D-6E8A-4147-A177-3AD203B41FA5}">
                      <a16:colId xmlns:a16="http://schemas.microsoft.com/office/drawing/2014/main" val="2044766227"/>
                    </a:ext>
                  </a:extLst>
                </a:gridCol>
                <a:gridCol w="1984707">
                  <a:extLst>
                    <a:ext uri="{9D8B030D-6E8A-4147-A177-3AD203B41FA5}">
                      <a16:colId xmlns:a16="http://schemas.microsoft.com/office/drawing/2014/main" val="884009630"/>
                    </a:ext>
                  </a:extLst>
                </a:gridCol>
                <a:gridCol w="1006737">
                  <a:extLst>
                    <a:ext uri="{9D8B030D-6E8A-4147-A177-3AD203B41FA5}">
                      <a16:colId xmlns:a16="http://schemas.microsoft.com/office/drawing/2014/main" val="2318481178"/>
                    </a:ext>
                  </a:extLst>
                </a:gridCol>
              </a:tblGrid>
              <a:tr h="737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 Type</a:t>
                      </a:r>
                    </a:p>
                    <a:p>
                      <a:pPr algn="ctr"/>
                      <a:r>
                        <a:rPr lang="en-US" sz="1600" dirty="0"/>
                        <a:t>(Phylum)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GMAV (mg/L)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944380"/>
                  </a:ext>
                </a:extLst>
              </a:tr>
              <a:tr h="7533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Fish</a:t>
                      </a:r>
                    </a:p>
                    <a:p>
                      <a:pPr algn="ctr"/>
                      <a:r>
                        <a:rPr lang="en-US" sz="1600" i="0" dirty="0"/>
                        <a:t>(Chordate)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Fathead minnow</a:t>
                      </a:r>
                    </a:p>
                    <a:p>
                      <a:pPr algn="ctr"/>
                      <a:r>
                        <a:rPr lang="en-US" sz="1600" i="1" dirty="0"/>
                        <a:t>(P. promelas)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6.950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4759502"/>
                  </a:ext>
                </a:extLst>
              </a:tr>
              <a:tr h="892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Fish</a:t>
                      </a:r>
                    </a:p>
                    <a:p>
                      <a:pPr algn="ctr"/>
                      <a:r>
                        <a:rPr lang="en-US" sz="1600" i="0" dirty="0"/>
                        <a:t>(Chordate)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Rainbow trout</a:t>
                      </a:r>
                    </a:p>
                    <a:p>
                      <a:pPr algn="ctr"/>
                      <a:r>
                        <a:rPr lang="en-US" sz="1600" i="1" dirty="0"/>
                        <a:t>(O. mykiss)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9492280"/>
                  </a:ext>
                </a:extLst>
              </a:tr>
              <a:tr h="11747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Invertebrate (Mollusk)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Black sandshell</a:t>
                      </a:r>
                    </a:p>
                    <a:p>
                      <a:pPr algn="ctr"/>
                      <a:r>
                        <a:rPr lang="en-US" sz="1600" i="1" dirty="0"/>
                        <a:t>(L. Recta)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065889"/>
                  </a:ext>
                </a:extLst>
              </a:tr>
              <a:tr h="12973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(Arthropod)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Japanese swamp shrimp</a:t>
                      </a:r>
                    </a:p>
                    <a:p>
                      <a:pPr algn="ctr"/>
                      <a:r>
                        <a:rPr lang="en-US" sz="1600" b="1" i="1" dirty="0"/>
                        <a:t>(N. Denticulata)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15.61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22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56AF-7236-31E3-9C10-13F0C3BF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E8B5D3F-E68B-EF1E-F9D5-E57147ED4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293869"/>
              </p:ext>
            </p:extLst>
          </p:nvPr>
        </p:nvGraphicFramePr>
        <p:xfrm>
          <a:off x="6207891" y="1520418"/>
          <a:ext cx="5833640" cy="486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72">
                  <a:extLst>
                    <a:ext uri="{9D8B030D-6E8A-4147-A177-3AD203B41FA5}">
                      <a16:colId xmlns:a16="http://schemas.microsoft.com/office/drawing/2014/main" val="1591728696"/>
                    </a:ext>
                  </a:extLst>
                </a:gridCol>
                <a:gridCol w="1411955">
                  <a:extLst>
                    <a:ext uri="{9D8B030D-6E8A-4147-A177-3AD203B41FA5}">
                      <a16:colId xmlns:a16="http://schemas.microsoft.com/office/drawing/2014/main" val="1240353139"/>
                    </a:ext>
                  </a:extLst>
                </a:gridCol>
                <a:gridCol w="2653917">
                  <a:extLst>
                    <a:ext uri="{9D8B030D-6E8A-4147-A177-3AD203B41FA5}">
                      <a16:colId xmlns:a16="http://schemas.microsoft.com/office/drawing/2014/main" val="884009630"/>
                    </a:ext>
                  </a:extLst>
                </a:gridCol>
                <a:gridCol w="1031196">
                  <a:extLst>
                    <a:ext uri="{9D8B030D-6E8A-4147-A177-3AD203B41FA5}">
                      <a16:colId xmlns:a16="http://schemas.microsoft.com/office/drawing/2014/main" val="2318481178"/>
                    </a:ext>
                  </a:extLst>
                </a:gridCol>
              </a:tblGrid>
              <a:tr h="733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 Type</a:t>
                      </a:r>
                    </a:p>
                    <a:p>
                      <a:pPr algn="ctr"/>
                      <a:r>
                        <a:rPr lang="en-US" sz="1600" dirty="0"/>
                        <a:t>(Phylum)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GMAV (mg/L)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6944380"/>
                  </a:ext>
                </a:extLst>
              </a:tr>
              <a:tr h="7737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Invertebrate (Arthropod)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Cladoceran</a:t>
                      </a:r>
                    </a:p>
                    <a:p>
                      <a:pPr algn="ctr"/>
                      <a:r>
                        <a:rPr lang="en-US" sz="1600" i="0" dirty="0"/>
                        <a:t>(</a:t>
                      </a:r>
                      <a:r>
                        <a:rPr lang="en-US" sz="1600" i="1" dirty="0"/>
                        <a:t>C. sphaericus)</a:t>
                      </a:r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93.17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4759502"/>
                  </a:ext>
                </a:extLst>
              </a:tr>
              <a:tr h="905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/>
                        <a:t>Invertebrate (Arthropod)</a:t>
                      </a:r>
                    </a:p>
                    <a:p>
                      <a:pPr algn="ctr"/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Cladoceran</a:t>
                      </a:r>
                    </a:p>
                    <a:p>
                      <a:pPr algn="ctr"/>
                      <a:r>
                        <a:rPr lang="en-US" sz="1600" i="0" dirty="0"/>
                        <a:t>(</a:t>
                      </a:r>
                      <a:r>
                        <a:rPr lang="en-US" sz="1600" i="1" dirty="0"/>
                        <a:t>D. carinata, D. magna, D. pulicaria)</a:t>
                      </a:r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144.1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9492280"/>
                  </a:ext>
                </a:extLst>
              </a:tr>
              <a:tr h="12106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/>
                        <a:t>Invertebrate (Arthropod)</a:t>
                      </a:r>
                    </a:p>
                    <a:p>
                      <a:pPr algn="ctr"/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Rotifer</a:t>
                      </a:r>
                    </a:p>
                    <a:p>
                      <a:pPr algn="ctr"/>
                      <a:r>
                        <a:rPr lang="en-US" sz="1600" i="1" dirty="0"/>
                        <a:t>(B. calyciflorus)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8065889"/>
                  </a:ext>
                </a:extLst>
              </a:tr>
              <a:tr h="1245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Invertebrate (Mollusk)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Black sandshell mussel</a:t>
                      </a:r>
                    </a:p>
                    <a:p>
                      <a:pPr algn="ctr"/>
                      <a:r>
                        <a:rPr lang="en-US" sz="1600" b="0" i="1" dirty="0"/>
                        <a:t>(L. recta)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161.0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2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8BDB89-DCDA-FC82-FBCB-D965C6D94E65}"/>
              </a:ext>
            </a:extLst>
          </p:cNvPr>
          <p:cNvSpPr txBox="1"/>
          <p:nvPr/>
        </p:nvSpPr>
        <p:spPr>
          <a:xfrm>
            <a:off x="1307434" y="1069585"/>
            <a:ext cx="34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PFOS - Acute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3CD59-D9FE-E27F-85C5-B13F94D69E62}"/>
              </a:ext>
            </a:extLst>
          </p:cNvPr>
          <p:cNvSpPr txBox="1"/>
          <p:nvPr/>
        </p:nvSpPr>
        <p:spPr>
          <a:xfrm>
            <a:off x="7423463" y="1008707"/>
            <a:ext cx="34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PFOA - Acute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B7AC7-850D-BA00-A351-16C68AEC03A8}"/>
              </a:ext>
            </a:extLst>
          </p:cNvPr>
          <p:cNvSpPr txBox="1"/>
          <p:nvPr/>
        </p:nvSpPr>
        <p:spPr>
          <a:xfrm>
            <a:off x="4380534" y="6387531"/>
            <a:ext cx="34309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Bold </a:t>
            </a:r>
            <a:r>
              <a:rPr lang="en-US" dirty="0"/>
              <a:t>denotes non-resident species</a:t>
            </a:r>
          </a:p>
        </p:txBody>
      </p:sp>
    </p:spTree>
    <p:extLst>
      <p:ext uri="{BB962C8B-B14F-4D97-AF65-F5344CB8AC3E}">
        <p14:creationId xmlns:p14="http://schemas.microsoft.com/office/powerpoint/2010/main" val="399737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8433-D789-37E7-1C82-316E37E2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Representatives of the SW Aquatic Community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1415-2ADD-EF1B-6F2E-799E5B6E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62659-4CD7-21C0-3618-3347B2A5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7965A-5376-E4C4-A72C-CA68D64E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37" y="1584663"/>
            <a:ext cx="6666743" cy="51368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F4DF71-B019-12E7-B3CD-50A41F87D8DC}"/>
              </a:ext>
            </a:extLst>
          </p:cNvPr>
          <p:cNvSpPr/>
          <p:nvPr/>
        </p:nvSpPr>
        <p:spPr>
          <a:xfrm flipV="1">
            <a:off x="4998209" y="3428999"/>
            <a:ext cx="2502342" cy="224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715"/>
      </p:ext>
    </p:extLst>
  </p:cSld>
  <p:clrMapOvr>
    <a:masterClrMapping/>
  </p:clrMapOvr>
</p:sld>
</file>

<file path=ppt/theme/theme1.xml><?xml version="1.0" encoding="utf-8"?>
<a:theme xmlns:a="http://schemas.openxmlformats.org/drawingml/2006/main" name="EPA_Slide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c073b47c-25d7-4bad-a3d2-7c9c0fbc13c9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2022-04-26T20:45:43+00:00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Records_x0020_Date xmlns="c073b47c-25d7-4bad-a3d2-7c9c0fbc13c9" xsi:nil="true"/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CFD3114A04347B56DBAA253F40E32" ma:contentTypeVersion="34" ma:contentTypeDescription="Create a new document." ma:contentTypeScope="" ma:versionID="f2c1411dcc1dbfadb81e6e13df2f0ab0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c073b47c-25d7-4bad-a3d2-7c9c0fbc13c9" xmlns:ns7="1f093bcb-1d3c-4f32-ba8d-da50fedf2815" targetNamespace="http://schemas.microsoft.com/office/2006/metadata/properties" ma:root="true" ma:fieldsID="476a5a9d43b89c8728e9bd4f0867262f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073b47c-25d7-4bad-a3d2-7c9c0fbc13c9"/>
    <xsd:import namespace="1f093bcb-1d3c-4f32-ba8d-da50fedf2815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6:SharedWithDetails" minOccurs="0"/>
                <xsd:element ref="ns7:MediaServiceDateTaken" minOccurs="0"/>
                <xsd:element ref="ns7:MediaLengthInSeconds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09387fa6-7f17-41b5-a49a-90bf2c2fc3fe}" ma:internalName="TaxCatchAllLabel" ma:readOnly="true" ma:showField="CatchAllDataLabel" ma:web="c073b47c-25d7-4bad-a3d2-7c9c0fbc1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09387fa6-7f17-41b5-a49a-90bf2c2fc3fe}" ma:internalName="TaxCatchAll" ma:showField="CatchAllData" ma:web="c073b47c-25d7-4bad-a3d2-7c9c0fbc1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3b47c-25d7-4bad-a3d2-7c9c0fbc13c9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9" nillable="true" ma:displayName="Sharing Hint Hash" ma:internalName="SharingHintHash" ma:readOnly="true">
      <xsd:simpleType>
        <xsd:restriction base="dms:Text"/>
      </xsd:simpleType>
    </xsd:element>
    <xsd:element name="Records_x0020_Status" ma:index="32" nillable="true" ma:displayName="Records Status" ma:default="Pending" ma:internalName="Records_x0020_Status">
      <xsd:simpleType>
        <xsd:restriction base="dms:Text"/>
      </xsd:simpleType>
    </xsd:element>
    <xsd:element name="Records_x0020_Date" ma:index="33" nillable="true" ma:displayName="Records Date" ma:hidden="true" ma:internalName="Records_x0020_Date">
      <xsd:simpleType>
        <xsd:restriction base="dms:DateTime"/>
      </xsd:simple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93bcb-1d3c-4f32-ba8d-da50fedf2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36279B54-263E-414E-BDE6-32FB580AAB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F002D-BA77-460F-A356-E6E98F02FC00}">
  <ds:schemaRefs>
    <ds:schemaRef ds:uri="http://purl.org/dc/dcmitype/"/>
    <ds:schemaRef ds:uri="http://schemas.microsoft.com/sharepoint.v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c073b47c-25d7-4bad-a3d2-7c9c0fbc13c9"/>
    <ds:schemaRef ds:uri="1f093bcb-1d3c-4f32-ba8d-da50fedf2815"/>
    <ds:schemaRef ds:uri="4ffa91fb-a0ff-4ac5-b2db-65c790d184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AE0920-49C0-4BEB-8059-D7BF55C35AD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9868FBD-6AA0-4676-A4D0-53916508A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c073b47c-25d7-4bad-a3d2-7c9c0fbc13c9"/>
    <ds:schemaRef ds:uri="1f093bcb-1d3c-4f32-ba8d-da50fedf28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BA89E0A-6D87-44BA-82C6-00BC23B6C63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1134</Words>
  <Application>Microsoft Office PowerPoint</Application>
  <PresentationFormat>Widescreen</PresentationFormat>
  <Paragraphs>386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EPA_Slides 1</vt:lpstr>
      <vt:lpstr>How Does PFOA/PFOS Criteria Protect Aquatic Life?</vt:lpstr>
      <vt:lpstr>PowerPoint Presentation</vt:lpstr>
      <vt:lpstr>Aquatic Life Criteria</vt:lpstr>
      <vt:lpstr>Steps in Deriving Criteria</vt:lpstr>
      <vt:lpstr>Calculation Requirements: Aquatic Community</vt:lpstr>
      <vt:lpstr>Must Consider How Exposure Occurs</vt:lpstr>
      <vt:lpstr>Representatives of the FW Aquatic Community</vt:lpstr>
      <vt:lpstr>Representatives of the FW Aquatic Community</vt:lpstr>
      <vt:lpstr>Representatives of the SW Aquatic Community</vt:lpstr>
      <vt:lpstr>Representatives of the SW Aquatic Community</vt:lpstr>
      <vt:lpstr>Representatives of the SW Aquatic Community</vt:lpstr>
      <vt:lpstr>Data Limitations for Marine/Estuarine Criteria</vt:lpstr>
      <vt:lpstr>Web-ICE Used for PFOS Criteria for Saltwater</vt:lpstr>
      <vt:lpstr>Aquatic Life Criteria - Draft</vt:lpstr>
      <vt:lpstr>Human Health Criteria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Brown, Charles (he/him/his)</cp:lastModifiedBy>
  <cp:revision>22</cp:revision>
  <dcterms:created xsi:type="dcterms:W3CDTF">2019-11-04T14:04:23Z</dcterms:created>
  <dcterms:modified xsi:type="dcterms:W3CDTF">2023-05-09T20:49:39Z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0x010100138CFD3114A04347B56DBAA253F40E32</vt:lpwstr>
  </property>
</Properties>
</file>