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4"/>
    <p:sldMasterId id="2147483669" r:id="rId5"/>
  </p:sldMasterIdLst>
  <p:notesMasterIdLst>
    <p:notesMasterId r:id="rId25"/>
  </p:notesMasterIdLst>
  <p:sldIdLst>
    <p:sldId id="280" r:id="rId6"/>
    <p:sldId id="389" r:id="rId7"/>
    <p:sldId id="390" r:id="rId8"/>
    <p:sldId id="391" r:id="rId9"/>
    <p:sldId id="392" r:id="rId10"/>
    <p:sldId id="386" r:id="rId11"/>
    <p:sldId id="376" r:id="rId12"/>
    <p:sldId id="367" r:id="rId13"/>
    <p:sldId id="366" r:id="rId14"/>
    <p:sldId id="387" r:id="rId15"/>
    <p:sldId id="360" r:id="rId16"/>
    <p:sldId id="385" r:id="rId17"/>
    <p:sldId id="388" r:id="rId18"/>
    <p:sldId id="378" r:id="rId19"/>
    <p:sldId id="377" r:id="rId20"/>
    <p:sldId id="381" r:id="rId21"/>
    <p:sldId id="379" r:id="rId22"/>
    <p:sldId id="382" r:id="rId23"/>
    <p:sldId id="380" r:id="rId24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">
          <p15:clr>
            <a:srgbClr val="747775"/>
          </p15:clr>
        </p15:guide>
        <p15:guide id="2" pos="5616">
          <p15:clr>
            <a:srgbClr val="747775"/>
          </p15:clr>
        </p15:guide>
        <p15:guide id="3" orient="horz" pos="144">
          <p15:clr>
            <a:srgbClr val="747775"/>
          </p15:clr>
        </p15:guide>
        <p15:guide id="4" orient="horz" pos="27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1FB"/>
    <a:srgbClr val="009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6392" autoAdjust="0"/>
  </p:normalViewPr>
  <p:slideViewPr>
    <p:cSldViewPr snapToGrid="0">
      <p:cViewPr varScale="1">
        <p:scale>
          <a:sx n="107" d="100"/>
          <a:sy n="107" d="100"/>
        </p:scale>
        <p:origin x="1656" y="90"/>
      </p:cViewPr>
      <p:guideLst>
        <p:guide pos="144"/>
        <p:guide pos="5616"/>
        <p:guide orient="horz" pos="144"/>
        <p:guide orient="horz" pos="2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zezinski, Sarah" userId="c51919ef-da2e-4a12-be95-027311d0e876" providerId="ADAL" clId="{657C24B2-2BF1-4BC6-9D09-1C9A41C56634}"/>
    <pc:docChg chg="undo custSel addSld modSld sldOrd">
      <pc:chgData name="Brzezinski, Sarah" userId="c51919ef-da2e-4a12-be95-027311d0e876" providerId="ADAL" clId="{657C24B2-2BF1-4BC6-9D09-1C9A41C56634}" dt="2026-05-27T18:45:22.581" v="682" actId="20577"/>
      <pc:docMkLst>
        <pc:docMk/>
      </pc:docMkLst>
      <pc:sldChg chg="add modNotesTx">
        <pc:chgData name="Brzezinski, Sarah" userId="c51919ef-da2e-4a12-be95-027311d0e876" providerId="ADAL" clId="{657C24B2-2BF1-4BC6-9D09-1C9A41C56634}" dt="2026-05-27T18:33:28.289" v="195" actId="20577"/>
        <pc:sldMkLst>
          <pc:docMk/>
          <pc:sldMk cId="469013649" sldId="360"/>
        </pc:sldMkLst>
      </pc:sldChg>
      <pc:sldChg chg="modNotesTx">
        <pc:chgData name="Brzezinski, Sarah" userId="c51919ef-da2e-4a12-be95-027311d0e876" providerId="ADAL" clId="{657C24B2-2BF1-4BC6-9D09-1C9A41C56634}" dt="2026-05-27T18:30:29.168" v="1" actId="20577"/>
        <pc:sldMkLst>
          <pc:docMk/>
          <pc:sldMk cId="3759843918" sldId="366"/>
        </pc:sldMkLst>
      </pc:sldChg>
      <pc:sldChg chg="modNotesTx">
        <pc:chgData name="Brzezinski, Sarah" userId="c51919ef-da2e-4a12-be95-027311d0e876" providerId="ADAL" clId="{657C24B2-2BF1-4BC6-9D09-1C9A41C56634}" dt="2026-05-27T18:30:21.576" v="0" actId="20577"/>
        <pc:sldMkLst>
          <pc:docMk/>
          <pc:sldMk cId="1968408416" sldId="376"/>
        </pc:sldMkLst>
      </pc:sldChg>
      <pc:sldChg chg="addSp delSp modSp new mod modClrScheme chgLayout">
        <pc:chgData name="Brzezinski, Sarah" userId="c51919ef-da2e-4a12-be95-027311d0e876" providerId="ADAL" clId="{657C24B2-2BF1-4BC6-9D09-1C9A41C56634}" dt="2026-05-27T18:32:25.374" v="63" actId="13822"/>
        <pc:sldMkLst>
          <pc:docMk/>
          <pc:sldMk cId="855377305" sldId="386"/>
        </pc:sldMkLst>
        <pc:spChg chg="del">
          <ac:chgData name="Brzezinski, Sarah" userId="c51919ef-da2e-4a12-be95-027311d0e876" providerId="ADAL" clId="{657C24B2-2BF1-4BC6-9D09-1C9A41C56634}" dt="2026-05-27T18:31:15.428" v="48" actId="478"/>
          <ac:spMkLst>
            <pc:docMk/>
            <pc:sldMk cId="855377305" sldId="386"/>
            <ac:spMk id="2" creationId="{99DBA3F0-CB61-EC0E-2651-D48EDD341A0C}"/>
          </ac:spMkLst>
        </pc:spChg>
        <pc:spChg chg="mod ord">
          <ac:chgData name="Brzezinski, Sarah" userId="c51919ef-da2e-4a12-be95-027311d0e876" providerId="ADAL" clId="{657C24B2-2BF1-4BC6-9D09-1C9A41C56634}" dt="2026-05-27T18:32:20.812" v="62" actId="207"/>
          <ac:spMkLst>
            <pc:docMk/>
            <pc:sldMk cId="855377305" sldId="386"/>
            <ac:spMk id="3" creationId="{97B82154-00F2-F222-8257-70D11AA35109}"/>
          </ac:spMkLst>
        </pc:spChg>
        <pc:spChg chg="del">
          <ac:chgData name="Brzezinski, Sarah" userId="c51919ef-da2e-4a12-be95-027311d0e876" providerId="ADAL" clId="{657C24B2-2BF1-4BC6-9D09-1C9A41C56634}" dt="2026-05-27T18:31:12.597" v="47" actId="478"/>
          <ac:spMkLst>
            <pc:docMk/>
            <pc:sldMk cId="855377305" sldId="386"/>
            <ac:spMk id="4" creationId="{2586D1C9-DF33-B554-F8AD-8A44594D11DF}"/>
          </ac:spMkLst>
        </pc:spChg>
        <pc:spChg chg="add mod ord">
          <ac:chgData name="Brzezinski, Sarah" userId="c51919ef-da2e-4a12-be95-027311d0e876" providerId="ADAL" clId="{657C24B2-2BF1-4BC6-9D09-1C9A41C56634}" dt="2026-05-27T18:32:25.374" v="63" actId="13822"/>
          <ac:spMkLst>
            <pc:docMk/>
            <pc:sldMk cId="855377305" sldId="386"/>
            <ac:spMk id="5" creationId="{E1E711C2-0474-A8E6-5BE4-BE57ABEA5856}"/>
          </ac:spMkLst>
        </pc:spChg>
      </pc:sldChg>
      <pc:sldChg chg="modSp add mod">
        <pc:chgData name="Brzezinski, Sarah" userId="c51919ef-da2e-4a12-be95-027311d0e876" providerId="ADAL" clId="{657C24B2-2BF1-4BC6-9D09-1C9A41C56634}" dt="2026-05-27T18:33:04.030" v="193" actId="14100"/>
        <pc:sldMkLst>
          <pc:docMk/>
          <pc:sldMk cId="2275495789" sldId="387"/>
        </pc:sldMkLst>
        <pc:spChg chg="mod">
          <ac:chgData name="Brzezinski, Sarah" userId="c51919ef-da2e-4a12-be95-027311d0e876" providerId="ADAL" clId="{657C24B2-2BF1-4BC6-9D09-1C9A41C56634}" dt="2026-05-27T18:33:04.030" v="193" actId="14100"/>
          <ac:spMkLst>
            <pc:docMk/>
            <pc:sldMk cId="2275495789" sldId="387"/>
            <ac:spMk id="3" creationId="{1BA59A26-524C-056C-3C77-69AD0DFB8421}"/>
          </ac:spMkLst>
        </pc:spChg>
      </pc:sldChg>
      <pc:sldChg chg="modSp add mod">
        <pc:chgData name="Brzezinski, Sarah" userId="c51919ef-da2e-4a12-be95-027311d0e876" providerId="ADAL" clId="{657C24B2-2BF1-4BC6-9D09-1C9A41C56634}" dt="2026-05-27T18:33:47.135" v="220" actId="20577"/>
        <pc:sldMkLst>
          <pc:docMk/>
          <pc:sldMk cId="1985658257" sldId="388"/>
        </pc:sldMkLst>
        <pc:spChg chg="mod">
          <ac:chgData name="Brzezinski, Sarah" userId="c51919ef-da2e-4a12-be95-027311d0e876" providerId="ADAL" clId="{657C24B2-2BF1-4BC6-9D09-1C9A41C56634}" dt="2026-05-27T18:33:47.135" v="220" actId="20577"/>
          <ac:spMkLst>
            <pc:docMk/>
            <pc:sldMk cId="1985658257" sldId="388"/>
            <ac:spMk id="3" creationId="{B26A60DD-F761-1909-E28C-E0B5E3870CA8}"/>
          </ac:spMkLst>
        </pc:spChg>
      </pc:sldChg>
      <pc:sldChg chg="modSp add mod">
        <pc:chgData name="Brzezinski, Sarah" userId="c51919ef-da2e-4a12-be95-027311d0e876" providerId="ADAL" clId="{657C24B2-2BF1-4BC6-9D09-1C9A41C56634}" dt="2026-05-27T18:34:29.457" v="277" actId="20577"/>
        <pc:sldMkLst>
          <pc:docMk/>
          <pc:sldMk cId="1993391810" sldId="389"/>
        </pc:sldMkLst>
        <pc:spChg chg="mod">
          <ac:chgData name="Brzezinski, Sarah" userId="c51919ef-da2e-4a12-be95-027311d0e876" providerId="ADAL" clId="{657C24B2-2BF1-4BC6-9D09-1C9A41C56634}" dt="2026-05-27T18:34:29.457" v="277" actId="20577"/>
          <ac:spMkLst>
            <pc:docMk/>
            <pc:sldMk cId="1993391810" sldId="389"/>
            <ac:spMk id="3" creationId="{7B1F677C-329B-56E8-0D41-1B0972E46FE7}"/>
          </ac:spMkLst>
        </pc:spChg>
      </pc:sldChg>
      <pc:sldChg chg="modSp new mod">
        <pc:chgData name="Brzezinski, Sarah" userId="c51919ef-da2e-4a12-be95-027311d0e876" providerId="ADAL" clId="{657C24B2-2BF1-4BC6-9D09-1C9A41C56634}" dt="2026-05-27T18:44:51.563" v="639" actId="20577"/>
        <pc:sldMkLst>
          <pc:docMk/>
          <pc:sldMk cId="662912735" sldId="390"/>
        </pc:sldMkLst>
        <pc:spChg chg="mod">
          <ac:chgData name="Brzezinski, Sarah" userId="c51919ef-da2e-4a12-be95-027311d0e876" providerId="ADAL" clId="{657C24B2-2BF1-4BC6-9D09-1C9A41C56634}" dt="2026-05-27T18:34:38.197" v="287" actId="20577"/>
          <ac:spMkLst>
            <pc:docMk/>
            <pc:sldMk cId="662912735" sldId="390"/>
            <ac:spMk id="2" creationId="{CE6EE08E-FEBE-87A6-F06F-AEAE7E2EE6D4}"/>
          </ac:spMkLst>
        </pc:spChg>
        <pc:spChg chg="mod">
          <ac:chgData name="Brzezinski, Sarah" userId="c51919ef-da2e-4a12-be95-027311d0e876" providerId="ADAL" clId="{657C24B2-2BF1-4BC6-9D09-1C9A41C56634}" dt="2026-05-27T18:44:51.563" v="639" actId="20577"/>
          <ac:spMkLst>
            <pc:docMk/>
            <pc:sldMk cId="662912735" sldId="390"/>
            <ac:spMk id="3" creationId="{40C09625-7EF1-D39F-0435-BBDFCCD0E073}"/>
          </ac:spMkLst>
        </pc:spChg>
      </pc:sldChg>
      <pc:sldChg chg="add ord modNotesTx">
        <pc:chgData name="Brzezinski, Sarah" userId="c51919ef-da2e-4a12-be95-027311d0e876" providerId="ADAL" clId="{657C24B2-2BF1-4BC6-9D09-1C9A41C56634}" dt="2026-05-27T18:39:48.271" v="458"/>
        <pc:sldMkLst>
          <pc:docMk/>
          <pc:sldMk cId="2329937101" sldId="391"/>
        </pc:sldMkLst>
      </pc:sldChg>
      <pc:sldChg chg="modSp add mod">
        <pc:chgData name="Brzezinski, Sarah" userId="c51919ef-da2e-4a12-be95-027311d0e876" providerId="ADAL" clId="{657C24B2-2BF1-4BC6-9D09-1C9A41C56634}" dt="2026-05-27T18:45:22.581" v="682" actId="20577"/>
        <pc:sldMkLst>
          <pc:docMk/>
          <pc:sldMk cId="318126995" sldId="392"/>
        </pc:sldMkLst>
        <pc:spChg chg="mod">
          <ac:chgData name="Brzezinski, Sarah" userId="c51919ef-da2e-4a12-be95-027311d0e876" providerId="ADAL" clId="{657C24B2-2BF1-4BC6-9D09-1C9A41C56634}" dt="2026-05-27T18:45:22.581" v="682" actId="20577"/>
          <ac:spMkLst>
            <pc:docMk/>
            <pc:sldMk cId="318126995" sldId="392"/>
            <ac:spMk id="3" creationId="{E4F6495E-4966-7AA8-4A58-5400A2DC66C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29124-2D39-4030-9264-2BA7FCBDC221}" type="doc">
      <dgm:prSet loTypeId="urn:diagrams.loki3.com/TabbedArc+Icon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922FB6-E13B-450E-996F-577A33DA2CC3}">
      <dgm:prSet phldrT="[Text]" phldr="0"/>
      <dgm:spPr/>
      <dgm:t>
        <a:bodyPr/>
        <a:lstStyle/>
        <a:p>
          <a:r>
            <a:rPr lang="en-US"/>
            <a:t>Accountability</a:t>
          </a:r>
        </a:p>
      </dgm:t>
    </dgm:pt>
    <dgm:pt modelId="{DC7B6717-8E22-40BC-ABD4-28F85322DDCD}" type="parTrans" cxnId="{DCCA0144-CBCC-44F5-9B24-46F8EFA5F7BF}">
      <dgm:prSet/>
      <dgm:spPr/>
      <dgm:t>
        <a:bodyPr/>
        <a:lstStyle/>
        <a:p>
          <a:endParaRPr lang="en-US"/>
        </a:p>
      </dgm:t>
    </dgm:pt>
    <dgm:pt modelId="{D92F379E-E89F-49FD-AF5C-30B0F80DB4CB}" type="sibTrans" cxnId="{DCCA0144-CBCC-44F5-9B24-46F8EFA5F7BF}">
      <dgm:prSet/>
      <dgm:spPr/>
      <dgm:t>
        <a:bodyPr/>
        <a:lstStyle/>
        <a:p>
          <a:endParaRPr lang="en-US"/>
        </a:p>
      </dgm:t>
    </dgm:pt>
    <dgm:pt modelId="{C9016F18-7088-4801-8177-ED81CDCEA4F1}">
      <dgm:prSet phldrT="[Text]" phldr="0"/>
      <dgm:spPr/>
      <dgm:t>
        <a:bodyPr/>
        <a:lstStyle/>
        <a:p>
          <a:r>
            <a:rPr lang="en-US"/>
            <a:t>Goal 1 Management Strategies</a:t>
          </a:r>
        </a:p>
      </dgm:t>
    </dgm:pt>
    <dgm:pt modelId="{DCA0099C-276A-4302-B739-7E48DDB1DC42}" type="parTrans" cxnId="{A35EF575-1145-45F9-8347-F35E0DFC41AC}">
      <dgm:prSet/>
      <dgm:spPr/>
      <dgm:t>
        <a:bodyPr/>
        <a:lstStyle/>
        <a:p>
          <a:endParaRPr lang="en-US"/>
        </a:p>
      </dgm:t>
    </dgm:pt>
    <dgm:pt modelId="{06316797-4CA8-44CA-8B07-1850DABB51A9}" type="sibTrans" cxnId="{A35EF575-1145-45F9-8347-F35E0DFC41AC}">
      <dgm:prSet/>
      <dgm:spPr/>
      <dgm:t>
        <a:bodyPr/>
        <a:lstStyle/>
        <a:p>
          <a:endParaRPr lang="en-US"/>
        </a:p>
      </dgm:t>
    </dgm:pt>
    <dgm:pt modelId="{39995527-FAB7-42AB-B036-510BB1F60053}">
      <dgm:prSet phldrT="[Text]" phldr="0"/>
      <dgm:spPr/>
      <dgm:t>
        <a:bodyPr/>
        <a:lstStyle/>
        <a:p>
          <a:r>
            <a:rPr lang="en-US"/>
            <a:t>Goal 2 Management Strategies</a:t>
          </a:r>
        </a:p>
      </dgm:t>
    </dgm:pt>
    <dgm:pt modelId="{C09788D6-A52D-4758-ACD0-B718563CF007}" type="parTrans" cxnId="{853F5C62-881D-412A-8D9B-B4495B31A01C}">
      <dgm:prSet/>
      <dgm:spPr/>
      <dgm:t>
        <a:bodyPr/>
        <a:lstStyle/>
        <a:p>
          <a:endParaRPr lang="en-US"/>
        </a:p>
      </dgm:t>
    </dgm:pt>
    <dgm:pt modelId="{431C4A64-7DA8-4146-A7EF-BAB4A5DF0583}" type="sibTrans" cxnId="{853F5C62-881D-412A-8D9B-B4495B31A01C}">
      <dgm:prSet/>
      <dgm:spPr/>
      <dgm:t>
        <a:bodyPr/>
        <a:lstStyle/>
        <a:p>
          <a:endParaRPr lang="en-US"/>
        </a:p>
      </dgm:t>
    </dgm:pt>
    <dgm:pt modelId="{7311300A-F578-4108-88F4-3761FADD1C1E}">
      <dgm:prSet phldrT="[Text]" phldr="0"/>
      <dgm:spPr/>
      <dgm:t>
        <a:bodyPr/>
        <a:lstStyle/>
        <a:p>
          <a:r>
            <a:rPr lang="en-US"/>
            <a:t>Goal 3 Management Strategies</a:t>
          </a:r>
        </a:p>
      </dgm:t>
    </dgm:pt>
    <dgm:pt modelId="{0138BF5E-8C68-4BAE-89CD-C481EA1F1BEA}" type="parTrans" cxnId="{B5439F45-0D37-403B-91F9-937D930F3595}">
      <dgm:prSet/>
      <dgm:spPr/>
      <dgm:t>
        <a:bodyPr/>
        <a:lstStyle/>
        <a:p>
          <a:endParaRPr lang="en-US"/>
        </a:p>
      </dgm:t>
    </dgm:pt>
    <dgm:pt modelId="{80FFE5CE-264E-447D-9E56-928F73AEE36A}" type="sibTrans" cxnId="{B5439F45-0D37-403B-91F9-937D930F3595}">
      <dgm:prSet/>
      <dgm:spPr/>
      <dgm:t>
        <a:bodyPr/>
        <a:lstStyle/>
        <a:p>
          <a:endParaRPr lang="en-US"/>
        </a:p>
      </dgm:t>
    </dgm:pt>
    <dgm:pt modelId="{B17D1EBD-B516-456E-919E-A9B6A6836FAE}">
      <dgm:prSet phldrT="[Text]" phldr="0"/>
      <dgm:spPr/>
      <dgm:t>
        <a:bodyPr/>
        <a:lstStyle/>
        <a:p>
          <a:r>
            <a:rPr lang="en-US"/>
            <a:t>Goal 4 Management Strategies</a:t>
          </a:r>
        </a:p>
      </dgm:t>
    </dgm:pt>
    <dgm:pt modelId="{6BC69131-C563-4EB3-BECF-A0A1523C5AF5}" type="parTrans" cxnId="{10B1581F-4ADD-4B4E-9D63-F54C2CE7788C}">
      <dgm:prSet/>
      <dgm:spPr/>
      <dgm:t>
        <a:bodyPr/>
        <a:lstStyle/>
        <a:p>
          <a:endParaRPr lang="en-US"/>
        </a:p>
      </dgm:t>
    </dgm:pt>
    <dgm:pt modelId="{5EDB540F-BB90-45D6-A374-115BB180B509}" type="sibTrans" cxnId="{10B1581F-4ADD-4B4E-9D63-F54C2CE7788C}">
      <dgm:prSet/>
      <dgm:spPr/>
      <dgm:t>
        <a:bodyPr/>
        <a:lstStyle/>
        <a:p>
          <a:endParaRPr lang="en-US"/>
        </a:p>
      </dgm:t>
    </dgm:pt>
    <dgm:pt modelId="{BB030C47-FFD5-4EFF-8672-767FA68B0D47}">
      <dgm:prSet phldrT="[Text]" phldr="0"/>
      <dgm:spPr/>
      <dgm:t>
        <a:bodyPr/>
        <a:lstStyle/>
        <a:p>
          <a:r>
            <a:rPr lang="en-US"/>
            <a:t>Appendix</a:t>
          </a:r>
        </a:p>
      </dgm:t>
    </dgm:pt>
    <dgm:pt modelId="{55FE620B-BE7B-4410-95FC-5A28BCAEDF51}" type="parTrans" cxnId="{35B42F6E-6DA3-4747-A617-E06558EFA6FF}">
      <dgm:prSet/>
      <dgm:spPr/>
      <dgm:t>
        <a:bodyPr/>
        <a:lstStyle/>
        <a:p>
          <a:endParaRPr lang="en-US"/>
        </a:p>
      </dgm:t>
    </dgm:pt>
    <dgm:pt modelId="{7430EA67-C97F-472B-87D3-886D17335192}" type="sibTrans" cxnId="{35B42F6E-6DA3-4747-A617-E06558EFA6FF}">
      <dgm:prSet/>
      <dgm:spPr/>
      <dgm:t>
        <a:bodyPr/>
        <a:lstStyle/>
        <a:p>
          <a:endParaRPr lang="en-US"/>
        </a:p>
      </dgm:t>
    </dgm:pt>
    <dgm:pt modelId="{335D1144-4934-489E-9463-DCCCD486B672}">
      <dgm:prSet phldrT="[Text]" phldr="0"/>
      <dgm:spPr/>
      <dgm:t>
        <a:bodyPr/>
        <a:lstStyle/>
        <a:p>
          <a:r>
            <a:rPr lang="en-US"/>
            <a:t>Introduction</a:t>
          </a:r>
        </a:p>
      </dgm:t>
    </dgm:pt>
    <dgm:pt modelId="{39F595CE-13AC-4922-BF59-8C46456690F2}" type="parTrans" cxnId="{806294CE-0A50-4A4B-B3F1-EB73AB4E13FE}">
      <dgm:prSet/>
      <dgm:spPr/>
      <dgm:t>
        <a:bodyPr/>
        <a:lstStyle/>
        <a:p>
          <a:endParaRPr lang="en-US"/>
        </a:p>
      </dgm:t>
    </dgm:pt>
    <dgm:pt modelId="{6EDD5EF4-F979-49C6-8C6E-AA97D22E92DB}" type="sibTrans" cxnId="{806294CE-0A50-4A4B-B3F1-EB73AB4E13FE}">
      <dgm:prSet/>
      <dgm:spPr/>
      <dgm:t>
        <a:bodyPr/>
        <a:lstStyle/>
        <a:p>
          <a:endParaRPr lang="en-US"/>
        </a:p>
      </dgm:t>
    </dgm:pt>
    <dgm:pt modelId="{6C0A873A-DB81-4DB1-BC95-D126058F6E9F}" type="pres">
      <dgm:prSet presAssocID="{8B629124-2D39-4030-9264-2BA7FCBDC221}" presName="Name0" presStyleCnt="0">
        <dgm:presLayoutVars>
          <dgm:dir/>
          <dgm:resizeHandles val="exact"/>
        </dgm:presLayoutVars>
      </dgm:prSet>
      <dgm:spPr/>
    </dgm:pt>
    <dgm:pt modelId="{BDF4C058-0C70-45FA-B682-B7ECFD19AFC5}" type="pres">
      <dgm:prSet presAssocID="{335D1144-4934-489E-9463-DCCCD486B672}" presName="twoplus" presStyleLbl="node1" presStyleIdx="0" presStyleCnt="7">
        <dgm:presLayoutVars>
          <dgm:bulletEnabled val="1"/>
        </dgm:presLayoutVars>
      </dgm:prSet>
      <dgm:spPr/>
    </dgm:pt>
    <dgm:pt modelId="{1594F476-8066-40FB-8C25-749B6A4E3899}" type="pres">
      <dgm:prSet presAssocID="{09922FB6-E13B-450E-996F-577A33DA2CC3}" presName="twoplus" presStyleLbl="node1" presStyleIdx="1" presStyleCnt="7">
        <dgm:presLayoutVars>
          <dgm:bulletEnabled val="1"/>
        </dgm:presLayoutVars>
      </dgm:prSet>
      <dgm:spPr/>
    </dgm:pt>
    <dgm:pt modelId="{65BCD987-72C7-4496-A66D-3F6A9054DB90}" type="pres">
      <dgm:prSet presAssocID="{C9016F18-7088-4801-8177-ED81CDCEA4F1}" presName="twoplus" presStyleLbl="node1" presStyleIdx="2" presStyleCnt="7">
        <dgm:presLayoutVars>
          <dgm:bulletEnabled val="1"/>
        </dgm:presLayoutVars>
      </dgm:prSet>
      <dgm:spPr/>
    </dgm:pt>
    <dgm:pt modelId="{2D477B34-16A5-4CCA-A902-35F1249E5D7F}" type="pres">
      <dgm:prSet presAssocID="{39995527-FAB7-42AB-B036-510BB1F60053}" presName="twoplus" presStyleLbl="node1" presStyleIdx="3" presStyleCnt="7">
        <dgm:presLayoutVars>
          <dgm:bulletEnabled val="1"/>
        </dgm:presLayoutVars>
      </dgm:prSet>
      <dgm:spPr/>
    </dgm:pt>
    <dgm:pt modelId="{45E19548-0E6F-4836-881E-511327376A8C}" type="pres">
      <dgm:prSet presAssocID="{7311300A-F578-4108-88F4-3761FADD1C1E}" presName="twoplus" presStyleLbl="node1" presStyleIdx="4" presStyleCnt="7">
        <dgm:presLayoutVars>
          <dgm:bulletEnabled val="1"/>
        </dgm:presLayoutVars>
      </dgm:prSet>
      <dgm:spPr/>
    </dgm:pt>
    <dgm:pt modelId="{7C8115EE-6AB9-49E3-8066-B193E1A974DE}" type="pres">
      <dgm:prSet presAssocID="{B17D1EBD-B516-456E-919E-A9B6A6836FAE}" presName="twoplus" presStyleLbl="node1" presStyleIdx="5" presStyleCnt="7">
        <dgm:presLayoutVars>
          <dgm:bulletEnabled val="1"/>
        </dgm:presLayoutVars>
      </dgm:prSet>
      <dgm:spPr/>
    </dgm:pt>
    <dgm:pt modelId="{5D9DB041-7BE7-4E9F-A3FA-DDE465AB58BC}" type="pres">
      <dgm:prSet presAssocID="{BB030C47-FFD5-4EFF-8672-767FA68B0D47}" presName="twoplus" presStyleLbl="node1" presStyleIdx="6" presStyleCnt="7">
        <dgm:presLayoutVars>
          <dgm:bulletEnabled val="1"/>
        </dgm:presLayoutVars>
      </dgm:prSet>
      <dgm:spPr/>
    </dgm:pt>
  </dgm:ptLst>
  <dgm:cxnLst>
    <dgm:cxn modelId="{0828F410-062E-46AF-B7F4-9C4D036121C6}" type="presOf" srcId="{7311300A-F578-4108-88F4-3761FADD1C1E}" destId="{45E19548-0E6F-4836-881E-511327376A8C}" srcOrd="0" destOrd="0" presId="urn:diagrams.loki3.com/TabbedArc+Icon"/>
    <dgm:cxn modelId="{10B1581F-4ADD-4B4E-9D63-F54C2CE7788C}" srcId="{8B629124-2D39-4030-9264-2BA7FCBDC221}" destId="{B17D1EBD-B516-456E-919E-A9B6A6836FAE}" srcOrd="5" destOrd="0" parTransId="{6BC69131-C563-4EB3-BECF-A0A1523C5AF5}" sibTransId="{5EDB540F-BB90-45D6-A374-115BB180B509}"/>
    <dgm:cxn modelId="{2352D833-7F6B-4742-9ADB-0A347A2F304F}" type="presOf" srcId="{335D1144-4934-489E-9463-DCCCD486B672}" destId="{BDF4C058-0C70-45FA-B682-B7ECFD19AFC5}" srcOrd="0" destOrd="0" presId="urn:diagrams.loki3.com/TabbedArc+Icon"/>
    <dgm:cxn modelId="{853F5C62-881D-412A-8D9B-B4495B31A01C}" srcId="{8B629124-2D39-4030-9264-2BA7FCBDC221}" destId="{39995527-FAB7-42AB-B036-510BB1F60053}" srcOrd="3" destOrd="0" parTransId="{C09788D6-A52D-4758-ACD0-B718563CF007}" sibTransId="{431C4A64-7DA8-4146-A7EF-BAB4A5DF0583}"/>
    <dgm:cxn modelId="{DCCA0144-CBCC-44F5-9B24-46F8EFA5F7BF}" srcId="{8B629124-2D39-4030-9264-2BA7FCBDC221}" destId="{09922FB6-E13B-450E-996F-577A33DA2CC3}" srcOrd="1" destOrd="0" parTransId="{DC7B6717-8E22-40BC-ABD4-28F85322DDCD}" sibTransId="{D92F379E-E89F-49FD-AF5C-30B0F80DB4CB}"/>
    <dgm:cxn modelId="{B5439F45-0D37-403B-91F9-937D930F3595}" srcId="{8B629124-2D39-4030-9264-2BA7FCBDC221}" destId="{7311300A-F578-4108-88F4-3761FADD1C1E}" srcOrd="4" destOrd="0" parTransId="{0138BF5E-8C68-4BAE-89CD-C481EA1F1BEA}" sibTransId="{80FFE5CE-264E-447D-9E56-928F73AEE36A}"/>
    <dgm:cxn modelId="{80A5434A-B0CC-401D-82DA-80A1FC2A832F}" type="presOf" srcId="{39995527-FAB7-42AB-B036-510BB1F60053}" destId="{2D477B34-16A5-4CCA-A902-35F1249E5D7F}" srcOrd="0" destOrd="0" presId="urn:diagrams.loki3.com/TabbedArc+Icon"/>
    <dgm:cxn modelId="{35B42F6E-6DA3-4747-A617-E06558EFA6FF}" srcId="{8B629124-2D39-4030-9264-2BA7FCBDC221}" destId="{BB030C47-FFD5-4EFF-8672-767FA68B0D47}" srcOrd="6" destOrd="0" parTransId="{55FE620B-BE7B-4410-95FC-5A28BCAEDF51}" sibTransId="{7430EA67-C97F-472B-87D3-886D17335192}"/>
    <dgm:cxn modelId="{A35EF575-1145-45F9-8347-F35E0DFC41AC}" srcId="{8B629124-2D39-4030-9264-2BA7FCBDC221}" destId="{C9016F18-7088-4801-8177-ED81CDCEA4F1}" srcOrd="2" destOrd="0" parTransId="{DCA0099C-276A-4302-B739-7E48DDB1DC42}" sibTransId="{06316797-4CA8-44CA-8B07-1850DABB51A9}"/>
    <dgm:cxn modelId="{BF408382-8A05-4A0D-988A-2FE18A6DF3DE}" type="presOf" srcId="{8B629124-2D39-4030-9264-2BA7FCBDC221}" destId="{6C0A873A-DB81-4DB1-BC95-D126058F6E9F}" srcOrd="0" destOrd="0" presId="urn:diagrams.loki3.com/TabbedArc+Icon"/>
    <dgm:cxn modelId="{658FBCC3-1D53-45FF-8373-0C7A95BAE6E4}" type="presOf" srcId="{C9016F18-7088-4801-8177-ED81CDCEA4F1}" destId="{65BCD987-72C7-4496-A66D-3F6A9054DB90}" srcOrd="0" destOrd="0" presId="urn:diagrams.loki3.com/TabbedArc+Icon"/>
    <dgm:cxn modelId="{806294CE-0A50-4A4B-B3F1-EB73AB4E13FE}" srcId="{8B629124-2D39-4030-9264-2BA7FCBDC221}" destId="{335D1144-4934-489E-9463-DCCCD486B672}" srcOrd="0" destOrd="0" parTransId="{39F595CE-13AC-4922-BF59-8C46456690F2}" sibTransId="{6EDD5EF4-F979-49C6-8C6E-AA97D22E92DB}"/>
    <dgm:cxn modelId="{13A396DC-279F-44F1-B937-7F735D1C830D}" type="presOf" srcId="{09922FB6-E13B-450E-996F-577A33DA2CC3}" destId="{1594F476-8066-40FB-8C25-749B6A4E3899}" srcOrd="0" destOrd="0" presId="urn:diagrams.loki3.com/TabbedArc+Icon"/>
    <dgm:cxn modelId="{FCECE8E5-CEBE-4CCE-8DD0-5CBE73EBC9C5}" type="presOf" srcId="{BB030C47-FFD5-4EFF-8672-767FA68B0D47}" destId="{5D9DB041-7BE7-4E9F-A3FA-DDE465AB58BC}" srcOrd="0" destOrd="0" presId="urn:diagrams.loki3.com/TabbedArc+Icon"/>
    <dgm:cxn modelId="{3338CEFF-F793-4310-ADA9-F282C4ADA498}" type="presOf" srcId="{B17D1EBD-B516-456E-919E-A9B6A6836FAE}" destId="{7C8115EE-6AB9-49E3-8066-B193E1A974DE}" srcOrd="0" destOrd="0" presId="urn:diagrams.loki3.com/TabbedArc+Icon"/>
    <dgm:cxn modelId="{B79B6CAE-8A7D-4F8D-A3D0-7EE3E8AB4DA9}" type="presParOf" srcId="{6C0A873A-DB81-4DB1-BC95-D126058F6E9F}" destId="{BDF4C058-0C70-45FA-B682-B7ECFD19AFC5}" srcOrd="0" destOrd="0" presId="urn:diagrams.loki3.com/TabbedArc+Icon"/>
    <dgm:cxn modelId="{87BC87A5-B7A1-4742-9C28-E60FB0F7BAB5}" type="presParOf" srcId="{6C0A873A-DB81-4DB1-BC95-D126058F6E9F}" destId="{1594F476-8066-40FB-8C25-749B6A4E3899}" srcOrd="1" destOrd="0" presId="urn:diagrams.loki3.com/TabbedArc+Icon"/>
    <dgm:cxn modelId="{B4BC6B0D-54F4-41E8-A02E-E476BBBD2A70}" type="presParOf" srcId="{6C0A873A-DB81-4DB1-BC95-D126058F6E9F}" destId="{65BCD987-72C7-4496-A66D-3F6A9054DB90}" srcOrd="2" destOrd="0" presId="urn:diagrams.loki3.com/TabbedArc+Icon"/>
    <dgm:cxn modelId="{D28DF98D-86DE-461E-B347-D030F6D599EE}" type="presParOf" srcId="{6C0A873A-DB81-4DB1-BC95-D126058F6E9F}" destId="{2D477B34-16A5-4CCA-A902-35F1249E5D7F}" srcOrd="3" destOrd="0" presId="urn:diagrams.loki3.com/TabbedArc+Icon"/>
    <dgm:cxn modelId="{5DFA909B-ED9E-4136-95C0-067F99932E87}" type="presParOf" srcId="{6C0A873A-DB81-4DB1-BC95-D126058F6E9F}" destId="{45E19548-0E6F-4836-881E-511327376A8C}" srcOrd="4" destOrd="0" presId="urn:diagrams.loki3.com/TabbedArc+Icon"/>
    <dgm:cxn modelId="{18933BF0-2986-4C5C-876F-62B03BD60930}" type="presParOf" srcId="{6C0A873A-DB81-4DB1-BC95-D126058F6E9F}" destId="{7C8115EE-6AB9-49E3-8066-B193E1A974DE}" srcOrd="5" destOrd="0" presId="urn:diagrams.loki3.com/TabbedArc+Icon"/>
    <dgm:cxn modelId="{B9FD2545-D209-4255-9DF4-97B7F70830B7}" type="presParOf" srcId="{6C0A873A-DB81-4DB1-BC95-D126058F6E9F}" destId="{5D9DB041-7BE7-4E9F-A3FA-DDE465AB58BC}" srcOrd="6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4C058-0C70-45FA-B682-B7ECFD19AFC5}">
      <dsp:nvSpPr>
        <dsp:cNvPr id="0" name=""/>
        <dsp:cNvSpPr/>
      </dsp:nvSpPr>
      <dsp:spPr>
        <a:xfrm rot="18000000">
          <a:off x="2614" y="2568837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Introduction</a:t>
          </a:r>
        </a:p>
      </dsp:txBody>
      <dsp:txXfrm>
        <a:off x="55461" y="2596496"/>
        <a:ext cx="1088482" cy="718577"/>
      </dsp:txXfrm>
    </dsp:sp>
    <dsp:sp modelId="{1594F476-8066-40FB-8C25-749B6A4E3899}">
      <dsp:nvSpPr>
        <dsp:cNvPr id="0" name=""/>
        <dsp:cNvSpPr/>
      </dsp:nvSpPr>
      <dsp:spPr>
        <a:xfrm rot="19200000">
          <a:off x="971793" y="1413816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Accountability</a:t>
          </a:r>
        </a:p>
      </dsp:txBody>
      <dsp:txXfrm>
        <a:off x="1020523" y="1446380"/>
        <a:ext cx="1088482" cy="718577"/>
      </dsp:txXfrm>
    </dsp:sp>
    <dsp:sp modelId="{65BCD987-72C7-4496-A66D-3F6A9054DB90}">
      <dsp:nvSpPr>
        <dsp:cNvPr id="0" name=""/>
        <dsp:cNvSpPr/>
      </dsp:nvSpPr>
      <dsp:spPr>
        <a:xfrm rot="20400000">
          <a:off x="2277563" y="659929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Goal 1 Management Strategies</a:t>
          </a:r>
        </a:p>
      </dsp:txBody>
      <dsp:txXfrm>
        <a:off x="2320748" y="695695"/>
        <a:ext cx="1088482" cy="718577"/>
      </dsp:txXfrm>
    </dsp:sp>
    <dsp:sp modelId="{2D477B34-16A5-4CCA-A902-35F1249E5D7F}">
      <dsp:nvSpPr>
        <dsp:cNvPr id="0" name=""/>
        <dsp:cNvSpPr/>
      </dsp:nvSpPr>
      <dsp:spPr>
        <a:xfrm>
          <a:off x="3762430" y="398107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Goal 2 Management Strategies</a:t>
          </a:r>
        </a:p>
      </dsp:txBody>
      <dsp:txXfrm>
        <a:off x="3799308" y="434985"/>
        <a:ext cx="1088482" cy="718577"/>
      </dsp:txXfrm>
    </dsp:sp>
    <dsp:sp modelId="{45E19548-0E6F-4836-881E-511327376A8C}">
      <dsp:nvSpPr>
        <dsp:cNvPr id="0" name=""/>
        <dsp:cNvSpPr/>
      </dsp:nvSpPr>
      <dsp:spPr>
        <a:xfrm rot="1200000">
          <a:off x="5247297" y="659929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Goal 3 Management Strategies</a:t>
          </a:r>
        </a:p>
      </dsp:txBody>
      <dsp:txXfrm>
        <a:off x="5277868" y="695695"/>
        <a:ext cx="1088482" cy="718577"/>
      </dsp:txXfrm>
    </dsp:sp>
    <dsp:sp modelId="{7C8115EE-6AB9-49E3-8066-B193E1A974DE}">
      <dsp:nvSpPr>
        <dsp:cNvPr id="0" name=""/>
        <dsp:cNvSpPr/>
      </dsp:nvSpPr>
      <dsp:spPr>
        <a:xfrm rot="2400000">
          <a:off x="6553067" y="1413816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Goal 4 Management Strategies</a:t>
          </a:r>
        </a:p>
      </dsp:txBody>
      <dsp:txXfrm>
        <a:off x="6578093" y="1446380"/>
        <a:ext cx="1088482" cy="718577"/>
      </dsp:txXfrm>
    </dsp:sp>
    <dsp:sp modelId="{5D9DB041-7BE7-4E9F-A3FA-DDE465AB58BC}">
      <dsp:nvSpPr>
        <dsp:cNvPr id="0" name=""/>
        <dsp:cNvSpPr/>
      </dsp:nvSpPr>
      <dsp:spPr>
        <a:xfrm rot="3600000">
          <a:off x="7522246" y="2568837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Appendix</a:t>
          </a:r>
        </a:p>
      </dsp:txBody>
      <dsp:txXfrm>
        <a:off x="7543155" y="2596496"/>
        <a:ext cx="1088482" cy="718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4:42:41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0,'422'16,"-276"-9,287-23,-417 14,583-2,-525 10,125 28,26 3,318 0,0-44,-296-19,-102 10,126-10,111 27,-279 8,25 2,262 11,-149-4,-127-9,71 2,-135-12,-9 0,0 1,0 2,49 9,-42-4,0-2,0-3,76-5,-19 0,-71 3,-1 1,0-1,0-2,0-1,0-1,48-14,-56 12,-1 1,1 1,42-2,29-4,38-9,1 5,162 4,-206 10,0 3,0 5,124 26,-155-22,1-2,-1-3,1-2,0-3,0-3,81-11,472-37,-398 48,204 3,-303 8,42 1,91 9,17 0,19-5,-230-10,210 33,-161-20,129 6,-46-3,-42-1,-79-14,165 6,-122-12,172-24,81-25,-173 27,-119 16,-17-3,19-1,-21 6,66-12,-64 7,57-2,269 10,-188 2,-10 10,1-1,94 10,14 0,-240-23,79-15,-79 9,75-3,-8-5,-101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4:42:56.1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15288 237,'0'-2,"-1"1,1 0,-1-1,0 1,1-1,-1 1,0 0,0 0,0-1,0 1,0 0,0 0,0 0,0 0,0 0,-1 0,1 1,0-1,-1 0,1 0,0 1,-1-1,1 1,-1 0,-2-1,-42-8,44 9,-103-8,-153 8,105 3,-725-57,330 10,450 40,-1 4,1 5,-146 25,184-23,0-2,-118-7,62-1,-169-16,182 9,51 5,-442-22,-342 28,705 9,2 1,-25-11,2-1,-238 29,-82 24,287-35,-210 7,-27-46,218 3,163 11,0 3,0 1,-1 2,1 2,-80 10,21 6,-1-6,-1-3,-168-12,7-17,121 8,104 11,-195-12,187 16,0 1,0 2,-51 11,34-3,0-3,0-3,-1-2,1-3,-98-12,100 8,1 2,-1 3,-71 12,67-6,0-3,-101-5,-263-49,364 43,-87 3,84 4,-76-10,36-5,-230-19,163 24,92 3,-154 8,157 1,-1-3,1-4,-119-21,97 11,67 10,-282-31,237 31,1 3,-83 10,-57 23,-39 3,-9-13,243-19,0 1,-29 9,31-8,0 0,0-1,-25 1,-168-6,-71 3,100 26,123-15,-80 4,21-3,97-10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>
          <a:extLst>
            <a:ext uri="{FF2B5EF4-FFF2-40B4-BE49-F238E27FC236}">
              <a16:creationId xmlns:a16="http://schemas.microsoft.com/office/drawing/2014/main" id="{9C9DEBD3-73DC-9554-85B8-E42F7883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1c25ca725_2_74:notes">
            <a:extLst>
              <a:ext uri="{FF2B5EF4-FFF2-40B4-BE49-F238E27FC236}">
                <a16:creationId xmlns:a16="http://schemas.microsoft.com/office/drawing/2014/main" id="{1DCF7272-BA44-0AA6-2557-F4B00D0830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51c25ca725_2_74:notes">
            <a:extLst>
              <a:ext uri="{FF2B5EF4-FFF2-40B4-BE49-F238E27FC236}">
                <a16:creationId xmlns:a16="http://schemas.microsoft.com/office/drawing/2014/main" id="{923B13E5-6D46-B598-7437-CE04B66B2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00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BF588-1064-81A0-BD6F-692B065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DE1FC-C89A-CA23-37CE-2157A8ED7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A73FE-CABD-2433-948E-F8CB30312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0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5BEC6-684B-0637-4AD4-F01F07EF2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C7583-F805-6153-650F-1537A95E6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9EE2C-BD96-DF00-AE8A-5B2EFEF82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5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9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2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C741-2CB9-D466-2B03-2B830E88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F7520-F3B3-95A6-8EE7-12CB293E2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1C4A0-5468-71BA-5496-8E4639C1B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-238975"/>
            <a:ext cx="9167400" cy="1620900"/>
            <a:chOff x="0" y="-238975"/>
            <a:chExt cx="9167400" cy="1620900"/>
          </a:xfrm>
        </p:grpSpPr>
        <p:sp>
          <p:nvSpPr>
            <p:cNvPr id="11" name="Google Shape;11;p2"/>
            <p:cNvSpPr/>
            <p:nvPr/>
          </p:nvSpPr>
          <p:spPr>
            <a:xfrm>
              <a:off x="0" y="237325"/>
              <a:ext cx="9167400" cy="609600"/>
            </a:xfrm>
            <a:prstGeom prst="rect">
              <a:avLst/>
            </a:prstGeom>
            <a:solidFill>
              <a:srgbClr val="11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304" y="430367"/>
              <a:ext cx="9144252" cy="237431"/>
              <a:chOff x="18025" y="276802"/>
              <a:chExt cx="9126000" cy="35612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025" y="276802"/>
                <a:ext cx="9126000" cy="54300"/>
              </a:xfrm>
              <a:prstGeom prst="rect">
                <a:avLst/>
              </a:prstGeom>
              <a:solidFill>
                <a:srgbClr val="FFE8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025" y="433752"/>
                <a:ext cx="9126000" cy="54300"/>
              </a:xfrm>
              <a:prstGeom prst="rect">
                <a:avLst/>
              </a:prstGeom>
              <a:solidFill>
                <a:srgbClr val="FDB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025" y="578630"/>
                <a:ext cx="9126000" cy="54300"/>
              </a:xfrm>
              <a:prstGeom prst="rect">
                <a:avLst/>
              </a:prstGeom>
              <a:solidFill>
                <a:srgbClr val="06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3761525" y="-238975"/>
              <a:ext cx="1620900" cy="1620900"/>
              <a:chOff x="3761525" y="-238975"/>
              <a:chExt cx="1620900" cy="16209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761525" y="-238975"/>
                <a:ext cx="1620900" cy="1620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8" name="Google Shape;18;p2"/>
              <p:cNvPicPr preferRelativeResize="0"/>
              <p:nvPr/>
            </p:nvPicPr>
            <p:blipFill rotWithShape="1">
              <a:blip r:embed="rId2">
                <a:alphaModFix/>
              </a:blip>
              <a:srcRect t="797" b="787"/>
              <a:stretch/>
            </p:blipFill>
            <p:spPr>
              <a:xfrm>
                <a:off x="3943425" y="170263"/>
                <a:ext cx="1238100" cy="10234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3577200" y="1828100"/>
            <a:ext cx="19896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592675" y="2229550"/>
            <a:ext cx="7995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Font typeface="Source Sans Pro"/>
              <a:buNone/>
              <a:defRPr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592675" y="3214500"/>
            <a:ext cx="79956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Font typeface="Source Sans Pro"/>
              <a:buNone/>
              <a:defRPr sz="43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Slide" userDrawn="1">
  <p:cSld name="Title and Tex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24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-238975"/>
            <a:ext cx="9167400" cy="1620900"/>
            <a:chOff x="0" y="-238975"/>
            <a:chExt cx="9167400" cy="1620900"/>
          </a:xfrm>
        </p:grpSpPr>
        <p:sp>
          <p:nvSpPr>
            <p:cNvPr id="11" name="Google Shape;11;p2"/>
            <p:cNvSpPr/>
            <p:nvPr/>
          </p:nvSpPr>
          <p:spPr>
            <a:xfrm>
              <a:off x="0" y="237325"/>
              <a:ext cx="9167400" cy="609600"/>
            </a:xfrm>
            <a:prstGeom prst="rect">
              <a:avLst/>
            </a:prstGeom>
            <a:solidFill>
              <a:srgbClr val="11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304" y="430367"/>
              <a:ext cx="9144252" cy="237431"/>
              <a:chOff x="18025" y="276802"/>
              <a:chExt cx="9126000" cy="35612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025" y="276802"/>
                <a:ext cx="9126000" cy="54300"/>
              </a:xfrm>
              <a:prstGeom prst="rect">
                <a:avLst/>
              </a:prstGeom>
              <a:solidFill>
                <a:srgbClr val="FFE8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025" y="433752"/>
                <a:ext cx="9126000" cy="54300"/>
              </a:xfrm>
              <a:prstGeom prst="rect">
                <a:avLst/>
              </a:prstGeom>
              <a:solidFill>
                <a:srgbClr val="FDB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025" y="578630"/>
                <a:ext cx="9126000" cy="54300"/>
              </a:xfrm>
              <a:prstGeom prst="rect">
                <a:avLst/>
              </a:prstGeom>
              <a:solidFill>
                <a:srgbClr val="06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3761525" y="-238975"/>
              <a:ext cx="1620900" cy="1620900"/>
              <a:chOff x="3761525" y="-238975"/>
              <a:chExt cx="1620900" cy="16209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761525" y="-238975"/>
                <a:ext cx="1620900" cy="1620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pic>
            <p:nvPicPr>
              <p:cNvPr id="18" name="Google Shape;18;p2"/>
              <p:cNvPicPr preferRelativeResize="0"/>
              <p:nvPr/>
            </p:nvPicPr>
            <p:blipFill rotWithShape="1">
              <a:blip r:embed="rId2">
                <a:alphaModFix/>
              </a:blip>
              <a:srcRect t="797" b="787"/>
              <a:stretch/>
            </p:blipFill>
            <p:spPr>
              <a:xfrm>
                <a:off x="3943425" y="170263"/>
                <a:ext cx="1238100" cy="10234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3577200" y="1828100"/>
            <a:ext cx="19896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algn="ctr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592675" y="2229550"/>
            <a:ext cx="79956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Font typeface="Source Sans Pro"/>
              <a:buNone/>
              <a:defRPr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592675" y="3214500"/>
            <a:ext cx="7995600" cy="66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Font typeface="Source Sans Pro"/>
              <a:buNone/>
              <a:defRPr sz="43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87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Slide">
  <p:cSld name="Title and Tex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228601" y="228606"/>
            <a:ext cx="8687039" cy="237431"/>
            <a:chOff x="18025" y="276802"/>
            <a:chExt cx="9126000" cy="356128"/>
          </a:xfrm>
        </p:grpSpPr>
        <p:sp>
          <p:nvSpPr>
            <p:cNvPr id="88" name="Google Shape;88;p7"/>
            <p:cNvSpPr/>
            <p:nvPr/>
          </p:nvSpPr>
          <p:spPr>
            <a:xfrm>
              <a:off x="18025" y="276802"/>
              <a:ext cx="9126000" cy="54300"/>
            </a:xfrm>
            <a:prstGeom prst="rect">
              <a:avLst/>
            </a:prstGeom>
            <a:solidFill>
              <a:srgbClr val="FFE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18025" y="433752"/>
              <a:ext cx="9126000" cy="54300"/>
            </a:xfrm>
            <a:prstGeom prst="rect">
              <a:avLst/>
            </a:prstGeom>
            <a:solidFill>
              <a:srgbClr val="FDB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8025" y="578630"/>
              <a:ext cx="9126000" cy="543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28600" y="682950"/>
            <a:ext cx="8687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 b="1" i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228750" y="1309000"/>
            <a:ext cx="86871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●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378" lvl="1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○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566" lvl="2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■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754" lvl="3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●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5943" lvl="4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○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132" lvl="5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■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320" lvl="6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●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509" lvl="7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○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697" lvl="8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■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9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Slide" preserve="1" userDrawn="1">
  <p:cSld name="1_Title and Tex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83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9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4955675"/>
            <a:ext cx="9144150" cy="187798"/>
            <a:chOff x="0" y="4955675"/>
            <a:chExt cx="9144150" cy="187798"/>
          </a:xfrm>
        </p:grpSpPr>
        <p:sp>
          <p:nvSpPr>
            <p:cNvPr id="7" name="Google Shape;7;p1"/>
            <p:cNvSpPr/>
            <p:nvPr/>
          </p:nvSpPr>
          <p:spPr>
            <a:xfrm>
              <a:off x="0" y="4995273"/>
              <a:ext cx="9144000" cy="148200"/>
            </a:xfrm>
            <a:prstGeom prst="rect">
              <a:avLst/>
            </a:prstGeom>
            <a:solidFill>
              <a:srgbClr val="374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50" y="4955675"/>
              <a:ext cx="9144000" cy="396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4955676"/>
            <a:ext cx="9144150" cy="187798"/>
            <a:chOff x="0" y="4955675"/>
            <a:chExt cx="9144150" cy="187798"/>
          </a:xfrm>
        </p:grpSpPr>
        <p:sp>
          <p:nvSpPr>
            <p:cNvPr id="7" name="Google Shape;7;p1"/>
            <p:cNvSpPr/>
            <p:nvPr/>
          </p:nvSpPr>
          <p:spPr>
            <a:xfrm>
              <a:off x="0" y="4995273"/>
              <a:ext cx="9144000" cy="148200"/>
            </a:xfrm>
            <a:prstGeom prst="rect">
              <a:avLst/>
            </a:prstGeom>
            <a:solidFill>
              <a:srgbClr val="374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50" y="4955675"/>
              <a:ext cx="9144000" cy="396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94592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>
          <a:extLst>
            <a:ext uri="{FF2B5EF4-FFF2-40B4-BE49-F238E27FC236}">
              <a16:creationId xmlns:a16="http://schemas.microsoft.com/office/drawing/2014/main" id="{0878A64E-DD91-CB3F-8613-86EDB49EE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>
            <a:extLst>
              <a:ext uri="{FF2B5EF4-FFF2-40B4-BE49-F238E27FC236}">
                <a16:creationId xmlns:a16="http://schemas.microsoft.com/office/drawing/2014/main" id="{7734039F-BFE1-8074-6F0E-E8BBDC5CE9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200" y="1953103"/>
            <a:ext cx="7995600" cy="156966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5100" b="1" dirty="0">
                <a:solidFill>
                  <a:schemeClr val="accent4">
                    <a:lumMod val="25000"/>
                  </a:schemeClr>
                </a:solidFill>
                <a:latin typeface="Source Sans Pro" panose="020B0503030403020204" pitchFamily="34" charset="0"/>
                <a:sym typeface="Source Sans Pro"/>
              </a:rPr>
              <a:t>Strategic Plan </a:t>
            </a:r>
            <a:r>
              <a:rPr lang="en" sz="5100" b="1" dirty="0">
                <a:solidFill>
                  <a:schemeClr val="accent4">
                    <a:lumMod val="25000"/>
                  </a:schemeClr>
                </a:solidFill>
                <a:latin typeface="Source Sans Pro" panose="020B0503030403020204" pitchFamily="34" charset="0"/>
                <a:sym typeface="Source Sans Pro"/>
              </a:rPr>
              <a:t>&amp; </a:t>
            </a:r>
            <a:br>
              <a:rPr lang="en" sz="5100" b="1" dirty="0">
                <a:solidFill>
                  <a:schemeClr val="accent4">
                    <a:lumMod val="25000"/>
                  </a:schemeClr>
                </a:solidFill>
                <a:latin typeface="Source Sans Pro" panose="020B0503030403020204" pitchFamily="34" charset="0"/>
                <a:sym typeface="Source Sans Pro"/>
              </a:rPr>
            </a:br>
            <a:r>
              <a:rPr lang="en" sz="5100" b="1" dirty="0">
                <a:solidFill>
                  <a:schemeClr val="accent4">
                    <a:lumMod val="25000"/>
                  </a:schemeClr>
                </a:solidFill>
                <a:latin typeface="Source Sans Pro" panose="020B0503030403020204" pitchFamily="34" charset="0"/>
                <a:sym typeface="Source Sans Pro"/>
              </a:rPr>
              <a:t>Workplan Development </a:t>
            </a:r>
            <a:endParaRPr b="1" dirty="0">
              <a:solidFill>
                <a:schemeClr val="accent4">
                  <a:lumMod val="2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313" name="Google Shape;313;p26">
            <a:extLst>
              <a:ext uri="{FF2B5EF4-FFF2-40B4-BE49-F238E27FC236}">
                <a16:creationId xmlns:a16="http://schemas.microsoft.com/office/drawing/2014/main" id="{AA90332E-C8E6-100C-C3A1-4EEFA87105E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4200" y="3648813"/>
            <a:ext cx="7995600" cy="6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FAQs for Authors</a:t>
            </a:r>
            <a:endParaRPr dirty="0"/>
          </a:p>
        </p:txBody>
      </p:sp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50660C8B-4B2D-34D6-591C-81D442EE3F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58725" y="1558853"/>
            <a:ext cx="19896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5/20/26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92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93E3-1CCF-58D9-B57A-E45B21391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FF43B-A616-DBD2-3D62-94AA5E459657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59A26-524C-056C-3C77-69AD0DFB84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950259"/>
            <a:ext cx="7996237" cy="231574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do the Strategic Plan and Workplan relate to Adaptive Management and Accountability?</a:t>
            </a:r>
          </a:p>
        </p:txBody>
      </p:sp>
    </p:spTree>
    <p:extLst>
      <p:ext uri="{BB962C8B-B14F-4D97-AF65-F5344CB8AC3E}">
        <p14:creationId xmlns:p14="http://schemas.microsoft.com/office/powerpoint/2010/main" val="227549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0C50-2DDD-01BA-8018-80C44C23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 and Adaptive Management</a:t>
            </a:r>
            <a:endParaRPr lang="en-US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B100B-8F05-982F-11C3-2D277B94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236948"/>
            <a:ext cx="6864096" cy="36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1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D2D68-8034-89C3-2141-13A9AEDF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62F4-94A1-08C8-21CA-151616A5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 and Adaptive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DECBF-1660-4510-DEFB-AD98C052A200}"/>
              </a:ext>
            </a:extLst>
          </p:cNvPr>
          <p:cNvSpPr txBox="1"/>
          <p:nvPr/>
        </p:nvSpPr>
        <p:spPr>
          <a:xfrm>
            <a:off x="228601" y="3611674"/>
            <a:ext cx="868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buClrTx/>
              <a:defRPr/>
            </a:pPr>
            <a:r>
              <a:rPr lang="en-US" sz="1200" b="1" kern="1200">
                <a:solidFill>
                  <a:srgbClr val="AAE0FA">
                    <a:lumMod val="25000"/>
                  </a:srgbClr>
                </a:solidFill>
                <a:ea typeface="+mn-ea"/>
                <a:cs typeface="+mn-cs"/>
              </a:rPr>
              <a:t>Annual Check-Ins </a:t>
            </a:r>
            <a:r>
              <a:rPr lang="en-US" sz="1200" b="1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– </a:t>
            </a:r>
            <a:r>
              <a:rPr lang="en-US" sz="1200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extended PSC meetings that communicate progress, and address and prioritize implementation needs </a:t>
            </a:r>
            <a:endParaRPr lang="en-US" sz="1200" b="1" kern="1200">
              <a:solidFill>
                <a:srgbClr val="EBEBEB">
                  <a:lumMod val="10000"/>
                </a:srgbClr>
              </a:solidFill>
              <a:ea typeface="+mn-ea"/>
              <a:cs typeface="+mn-cs"/>
            </a:endParaRPr>
          </a:p>
          <a:p>
            <a:pPr defTabSz="914355">
              <a:buClrTx/>
              <a:defRPr/>
            </a:pPr>
            <a:r>
              <a:rPr lang="en-US" sz="1200" b="1" kern="1200">
                <a:solidFill>
                  <a:srgbClr val="06AEEF"/>
                </a:solidFill>
                <a:ea typeface="+mn-ea"/>
                <a:cs typeface="+mn-cs"/>
              </a:rPr>
              <a:t>Triennial Reviews</a:t>
            </a:r>
            <a:r>
              <a:rPr lang="en-US" sz="1200" b="1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 – </a:t>
            </a:r>
            <a:r>
              <a:rPr lang="en-US" sz="1200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cross-program review &amp; symposium to document successes and challenges and initiate new Workplans</a:t>
            </a:r>
          </a:p>
          <a:p>
            <a:pPr defTabSz="914355">
              <a:buClrTx/>
              <a:defRPr/>
            </a:pPr>
            <a:r>
              <a:rPr lang="en-US" sz="1200" b="1" kern="1200">
                <a:solidFill>
                  <a:srgbClr val="64D1FB"/>
                </a:solidFill>
                <a:ea typeface="+mn-ea"/>
                <a:cs typeface="+mn-cs"/>
              </a:rPr>
              <a:t>Strategy and Program Evaluation</a:t>
            </a:r>
            <a:r>
              <a:rPr lang="en-US" sz="1200" b="1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 – </a:t>
            </a:r>
            <a:r>
              <a:rPr lang="en-US" sz="1200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assess the current progress towards achieving the Goals and Outcomes of the Agreement, evaluate the efficacy of existing Management Strategies and identifies opportunities for improvement</a:t>
            </a:r>
          </a:p>
          <a:p>
            <a:pPr marL="214313" indent="-214313" defTabSz="914355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In 2040, the Strategy and Program Review will prompt revision to the Chesapeake Bay Watershed Agreement</a:t>
            </a:r>
            <a:endParaRPr lang="en-US" sz="1200" kern="1200">
              <a:solidFill>
                <a:srgbClr val="64D1FB"/>
              </a:solidFill>
              <a:ea typeface="+mn-ea"/>
              <a:cs typeface="+mn-cs"/>
            </a:endParaRP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C3F71F7A-30FF-C6CD-D78C-8840C1398D2F}"/>
              </a:ext>
            </a:extLst>
          </p:cNvPr>
          <p:cNvSpPr/>
          <p:nvPr/>
        </p:nvSpPr>
        <p:spPr>
          <a:xfrm flipV="1">
            <a:off x="1098898" y="2677453"/>
            <a:ext cx="3637005" cy="725824"/>
          </a:xfrm>
          <a:prstGeom prst="uturnArrow">
            <a:avLst>
              <a:gd name="adj1" fmla="val 22016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64D1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srgbClr val="112C45"/>
              </a:solidFill>
              <a:latin typeface="Arial"/>
            </a:endParaRPr>
          </a:p>
        </p:txBody>
      </p: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D467A5D9-5194-FECC-AFFD-00591108C850}"/>
              </a:ext>
            </a:extLst>
          </p:cNvPr>
          <p:cNvSpPr/>
          <p:nvPr/>
        </p:nvSpPr>
        <p:spPr>
          <a:xfrm flipV="1">
            <a:off x="1098901" y="2728692"/>
            <a:ext cx="1859960" cy="575161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srgbClr val="112C45"/>
              </a:solidFill>
              <a:latin typeface="Arial"/>
            </a:endParaRPr>
          </a:p>
        </p:txBody>
      </p:sp>
      <p:sp>
        <p:nvSpPr>
          <p:cNvPr id="15" name="Arrow: U-Turn 14">
            <a:extLst>
              <a:ext uri="{FF2B5EF4-FFF2-40B4-BE49-F238E27FC236}">
                <a16:creationId xmlns:a16="http://schemas.microsoft.com/office/drawing/2014/main" id="{FDB82B80-86FD-4BE8-71A3-BF88EDC0063B}"/>
              </a:ext>
            </a:extLst>
          </p:cNvPr>
          <p:cNvSpPr/>
          <p:nvPr/>
        </p:nvSpPr>
        <p:spPr>
          <a:xfrm flipV="1">
            <a:off x="1098898" y="2736168"/>
            <a:ext cx="650703" cy="497397"/>
          </a:xfrm>
          <a:prstGeom prst="uturnArrow">
            <a:avLst/>
          </a:prstGeom>
          <a:solidFill>
            <a:schemeClr val="accent4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srgbClr val="112C45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5D5B47-326A-9A02-B436-0B5E482A4D76}"/>
              </a:ext>
            </a:extLst>
          </p:cNvPr>
          <p:cNvGraphicFramePr>
            <a:graphicFrameLocks noGrp="1"/>
          </p:cNvGraphicFramePr>
          <p:nvPr/>
        </p:nvGraphicFramePr>
        <p:xfrm>
          <a:off x="228603" y="1451137"/>
          <a:ext cx="8687099" cy="1381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140">
                  <a:extLst>
                    <a:ext uri="{9D8B030D-6E8A-4147-A177-3AD203B41FA5}">
                      <a16:colId xmlns:a16="http://schemas.microsoft.com/office/drawing/2014/main" val="1647599752"/>
                    </a:ext>
                  </a:extLst>
                </a:gridCol>
                <a:gridCol w="289570">
                  <a:extLst>
                    <a:ext uri="{9D8B030D-6E8A-4147-A177-3AD203B41FA5}">
                      <a16:colId xmlns:a16="http://schemas.microsoft.com/office/drawing/2014/main" val="3638003323"/>
                    </a:ext>
                  </a:extLst>
                </a:gridCol>
                <a:gridCol w="289570">
                  <a:extLst>
                    <a:ext uri="{9D8B030D-6E8A-4147-A177-3AD203B41FA5}">
                      <a16:colId xmlns:a16="http://schemas.microsoft.com/office/drawing/2014/main" val="495055012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4022101859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2751377681"/>
                    </a:ext>
                  </a:extLst>
                </a:gridCol>
                <a:gridCol w="579141">
                  <a:extLst>
                    <a:ext uri="{9D8B030D-6E8A-4147-A177-3AD203B41FA5}">
                      <a16:colId xmlns:a16="http://schemas.microsoft.com/office/drawing/2014/main" val="2837037832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2418944778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1191488042"/>
                    </a:ext>
                  </a:extLst>
                </a:gridCol>
                <a:gridCol w="289570">
                  <a:extLst>
                    <a:ext uri="{9D8B030D-6E8A-4147-A177-3AD203B41FA5}">
                      <a16:colId xmlns:a16="http://schemas.microsoft.com/office/drawing/2014/main" val="3371756867"/>
                    </a:ext>
                  </a:extLst>
                </a:gridCol>
                <a:gridCol w="289570">
                  <a:extLst>
                    <a:ext uri="{9D8B030D-6E8A-4147-A177-3AD203B41FA5}">
                      <a16:colId xmlns:a16="http://schemas.microsoft.com/office/drawing/2014/main" val="1927714377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533963280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149841899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27875449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938741232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3751988282"/>
                    </a:ext>
                  </a:extLst>
                </a:gridCol>
                <a:gridCol w="297715">
                  <a:extLst>
                    <a:ext uri="{9D8B030D-6E8A-4147-A177-3AD203B41FA5}">
                      <a16:colId xmlns:a16="http://schemas.microsoft.com/office/drawing/2014/main" val="1810685245"/>
                    </a:ext>
                  </a:extLst>
                </a:gridCol>
                <a:gridCol w="281423">
                  <a:extLst>
                    <a:ext uri="{9D8B030D-6E8A-4147-A177-3AD203B41FA5}">
                      <a16:colId xmlns:a16="http://schemas.microsoft.com/office/drawing/2014/main" val="3623023930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826218811"/>
                    </a:ext>
                  </a:extLst>
                </a:gridCol>
              </a:tblGrid>
              <a:tr h="90459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100"/>
                        <a:t>MS Develop.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100"/>
                        <a:t>(up to 18 months)</a:t>
                      </a:r>
                      <a:endParaRPr lang="en-US" sz="1400"/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3"/>
                        </a:gs>
                        <a:gs pos="100000">
                          <a:schemeClr val="accent2"/>
                        </a:gs>
                      </a:gsLst>
                      <a:lin ang="6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/>
                        <a:t>Management Strategy (6 yrs)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rgbClr val="112C45"/>
                          </a:solidFill>
                          <a:ea typeface="+mn-ea"/>
                          <a:cs typeface="+mn-cs"/>
                        </a:rPr>
                        <a:t>July 2027 – </a:t>
                      </a:r>
                      <a:r>
                        <a:rPr lang="en-US" sz="1200" kern="1200">
                          <a:solidFill>
                            <a:srgbClr val="112C45"/>
                          </a:solidFill>
                        </a:rPr>
                        <a:t>June 2033 </a:t>
                      </a:r>
                      <a:endParaRPr lang="en-US" sz="1200" b="1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/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/>
                        <a:t>Management Strategy (6 yrs)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rgbClr val="112C45"/>
                          </a:solidFill>
                          <a:ea typeface="+mn-ea"/>
                          <a:cs typeface="+mn-cs"/>
                        </a:rPr>
                        <a:t>July 2033 – </a:t>
                      </a:r>
                      <a:r>
                        <a:rPr lang="en-US" sz="1200" kern="1200">
                          <a:solidFill>
                            <a:srgbClr val="112C45"/>
                          </a:solidFill>
                        </a:rPr>
                        <a:t>June 2039 </a:t>
                      </a:r>
                      <a:endParaRPr lang="en-US" sz="1200" b="1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/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/>
                        <a:t>Agreement Revision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936817"/>
                  </a:ext>
                </a:extLst>
              </a:tr>
              <a:tr h="4764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/>
                        <a:t>2026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/>
                        <a:t>2027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2028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2029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2031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2032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2033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2034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2035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2036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2037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2038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2039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2040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603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E5E3893-9119-9D1A-0461-D222B5316924}"/>
              </a:ext>
            </a:extLst>
          </p:cNvPr>
          <p:cNvSpPr txBox="1"/>
          <p:nvPr/>
        </p:nvSpPr>
        <p:spPr>
          <a:xfrm>
            <a:off x="1098900" y="1934286"/>
            <a:ext cx="1737360" cy="41549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355">
              <a:buClrTx/>
              <a:defRPr/>
            </a:pPr>
            <a:r>
              <a:rPr lang="en-US" sz="1050" b="1" kern="1200">
                <a:solidFill>
                  <a:srgbClr val="112C45"/>
                </a:solidFill>
                <a:ea typeface="+mn-ea"/>
                <a:cs typeface="+mn-cs"/>
              </a:rPr>
              <a:t>Workplans (3 yrs)</a:t>
            </a:r>
          </a:p>
          <a:p>
            <a:pPr algn="ctr" defTabSz="914355">
              <a:buClrTx/>
              <a:defRPr/>
            </a:pPr>
            <a:r>
              <a:rPr lang="en-US" sz="1050" kern="1200">
                <a:solidFill>
                  <a:srgbClr val="112C45"/>
                </a:solidFill>
                <a:ea typeface="+mn-ea"/>
                <a:cs typeface="+mn-cs"/>
              </a:rPr>
              <a:t>July 2027 – June 2030</a:t>
            </a:r>
            <a:endParaRPr lang="en-US" sz="1050" b="1" kern="1200">
              <a:solidFill>
                <a:srgbClr val="112C45"/>
              </a:solidFill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38AAC5-22EC-6457-DC7E-EBB805D3F687}"/>
              </a:ext>
            </a:extLst>
          </p:cNvPr>
          <p:cNvSpPr txBox="1"/>
          <p:nvPr/>
        </p:nvSpPr>
        <p:spPr>
          <a:xfrm>
            <a:off x="2836149" y="1934286"/>
            <a:ext cx="1737360" cy="41549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355">
              <a:buClrTx/>
              <a:defRPr/>
            </a:pPr>
            <a:r>
              <a:rPr lang="en-US" sz="1050" b="1" kern="1200">
                <a:solidFill>
                  <a:srgbClr val="112C45"/>
                </a:solidFill>
                <a:ea typeface="+mn-ea"/>
                <a:cs typeface="+mn-cs"/>
              </a:rPr>
              <a:t>Workplans (3 yrs)</a:t>
            </a:r>
          </a:p>
          <a:p>
            <a:pPr algn="ctr" defTabSz="914355">
              <a:buClrTx/>
              <a:defRPr/>
            </a:pPr>
            <a:r>
              <a:rPr lang="en-US" sz="1050" kern="1200">
                <a:solidFill>
                  <a:srgbClr val="112C45"/>
                </a:solidFill>
                <a:ea typeface="+mn-ea"/>
                <a:cs typeface="+mn-cs"/>
              </a:rPr>
              <a:t>July 2030 – June 2033</a:t>
            </a:r>
            <a:endParaRPr lang="en-US" sz="1050" b="1" kern="1200">
              <a:solidFill>
                <a:srgbClr val="112C45"/>
              </a:solidFill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A24F91-5069-49F6-0093-4F90580B9376}"/>
              </a:ext>
            </a:extLst>
          </p:cNvPr>
          <p:cNvSpPr txBox="1"/>
          <p:nvPr/>
        </p:nvSpPr>
        <p:spPr>
          <a:xfrm>
            <a:off x="4571389" y="1934286"/>
            <a:ext cx="1737360" cy="41549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355">
              <a:buClrTx/>
              <a:defRPr/>
            </a:pPr>
            <a:r>
              <a:rPr lang="en-US" sz="1050" b="1" kern="1200">
                <a:solidFill>
                  <a:srgbClr val="112C45"/>
                </a:solidFill>
                <a:ea typeface="+mn-ea"/>
                <a:cs typeface="+mn-cs"/>
              </a:rPr>
              <a:t>Workplans (3 yrs)</a:t>
            </a:r>
          </a:p>
          <a:p>
            <a:pPr algn="ctr" defTabSz="914355">
              <a:buClrTx/>
              <a:defRPr/>
            </a:pPr>
            <a:r>
              <a:rPr lang="en-US" sz="1050" kern="1200">
                <a:solidFill>
                  <a:srgbClr val="112C45"/>
                </a:solidFill>
                <a:ea typeface="+mn-ea"/>
                <a:cs typeface="+mn-cs"/>
              </a:rPr>
              <a:t>July 2033 – June 2036</a:t>
            </a:r>
            <a:endParaRPr lang="en-US" sz="1050" b="1" kern="1200">
              <a:solidFill>
                <a:srgbClr val="112C45"/>
              </a:solidFill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D23611-65B7-067E-2911-A05D8E31D141}"/>
              </a:ext>
            </a:extLst>
          </p:cNvPr>
          <p:cNvSpPr txBox="1"/>
          <p:nvPr/>
        </p:nvSpPr>
        <p:spPr>
          <a:xfrm>
            <a:off x="6308638" y="1934286"/>
            <a:ext cx="1737360" cy="41549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355">
              <a:buClrTx/>
              <a:defRPr/>
            </a:pPr>
            <a:r>
              <a:rPr lang="en-US" sz="1050" b="1" kern="1200">
                <a:solidFill>
                  <a:srgbClr val="112C45"/>
                </a:solidFill>
                <a:ea typeface="+mn-ea"/>
                <a:cs typeface="+mn-cs"/>
              </a:rPr>
              <a:t>Workplans (3 yrs)</a:t>
            </a:r>
          </a:p>
          <a:p>
            <a:pPr algn="ctr" defTabSz="914355">
              <a:buClrTx/>
              <a:defRPr/>
            </a:pPr>
            <a:r>
              <a:rPr lang="en-US" sz="1050" kern="1200">
                <a:solidFill>
                  <a:srgbClr val="112C45"/>
                </a:solidFill>
                <a:ea typeface="+mn-ea"/>
                <a:cs typeface="+mn-cs"/>
              </a:rPr>
              <a:t>July 2036 – June 2039</a:t>
            </a:r>
            <a:endParaRPr lang="en-US" sz="1050" b="1" kern="1200">
              <a:solidFill>
                <a:srgbClr val="112C4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08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42A84-2E7B-A3ED-E206-3ECD03199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AEAC83-AAF9-AE45-4388-C3E5F874EABF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6A60DD-F761-1909-E28C-E0B5E3870C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950259"/>
            <a:ext cx="7996237" cy="231574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does the Strategic Plan and Workplan numbering system work?</a:t>
            </a:r>
          </a:p>
        </p:txBody>
      </p:sp>
    </p:spTree>
    <p:extLst>
      <p:ext uri="{BB962C8B-B14F-4D97-AF65-F5344CB8AC3E}">
        <p14:creationId xmlns:p14="http://schemas.microsoft.com/office/powerpoint/2010/main" val="198565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FA5C-C965-66F8-819C-2DA557B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Numbering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3B76B-5265-EB8C-88CB-961DBF28F8F2}"/>
              </a:ext>
            </a:extLst>
          </p:cNvPr>
          <p:cNvSpPr txBox="1"/>
          <p:nvPr/>
        </p:nvSpPr>
        <p:spPr>
          <a:xfrm>
            <a:off x="228150" y="1236948"/>
            <a:ext cx="86871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Numbering format used throughout the Strategic Plan, Management Strategies, and Workplan documents: </a:t>
            </a:r>
          </a:p>
          <a:p>
            <a:r>
              <a:rPr lang="en-US" sz="2800" b="1" dirty="0"/>
              <a:t>[Goal Number].[Outcome Number*].[Management Approach Number].[Workplan Activity Number]</a:t>
            </a:r>
          </a:p>
          <a:p>
            <a:endParaRPr lang="en-US" sz="2800" dirty="0"/>
          </a:p>
          <a:p>
            <a:r>
              <a:rPr lang="en-US" sz="2800"/>
              <a:t>*“0</a:t>
            </a:r>
            <a:r>
              <a:rPr lang="en-US" sz="2800" dirty="0"/>
              <a:t>” is used as the Outcome number for Goal-level analyses] </a:t>
            </a:r>
          </a:p>
        </p:txBody>
      </p:sp>
    </p:spTree>
    <p:extLst>
      <p:ext uri="{BB962C8B-B14F-4D97-AF65-F5344CB8AC3E}">
        <p14:creationId xmlns:p14="http://schemas.microsoft.com/office/powerpoint/2010/main" val="285853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26DE23-57C0-10FD-575C-B4A66E75C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12723"/>
              </p:ext>
            </p:extLst>
          </p:nvPr>
        </p:nvGraphicFramePr>
        <p:xfrm>
          <a:off x="228450" y="651595"/>
          <a:ext cx="8687100" cy="4113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450">
                  <a:extLst>
                    <a:ext uri="{9D8B030D-6E8A-4147-A177-3AD203B41FA5}">
                      <a16:colId xmlns:a16="http://schemas.microsoft.com/office/drawing/2014/main" val="1409696583"/>
                    </a:ext>
                  </a:extLst>
                </a:gridCol>
                <a:gridCol w="2663700">
                  <a:extLst>
                    <a:ext uri="{9D8B030D-6E8A-4147-A177-3AD203B41FA5}">
                      <a16:colId xmlns:a16="http://schemas.microsoft.com/office/drawing/2014/main" val="1114990183"/>
                    </a:ext>
                  </a:extLst>
                </a:gridCol>
                <a:gridCol w="1454400">
                  <a:extLst>
                    <a:ext uri="{9D8B030D-6E8A-4147-A177-3AD203B41FA5}">
                      <a16:colId xmlns:a16="http://schemas.microsoft.com/office/drawing/2014/main" val="1533148490"/>
                    </a:ext>
                  </a:extLst>
                </a:gridCol>
                <a:gridCol w="3875550">
                  <a:extLst>
                    <a:ext uri="{9D8B030D-6E8A-4147-A177-3AD203B41FA5}">
                      <a16:colId xmlns:a16="http://schemas.microsoft.com/office/drawing/2014/main" val="1354669421"/>
                    </a:ext>
                  </a:extLst>
                </a:gridCol>
              </a:tblGrid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Goal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Goal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Goal #. Outcome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Outcome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53510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Blue Crabs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56628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Brook Trout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989951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Fish Habitat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54982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Fish Passage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688698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Oysters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519226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Stream Health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20909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Submerged Aquatic Vegetation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21521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Wetlands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2875"/>
                  </a:ext>
                </a:extLst>
              </a:tr>
              <a:tr h="2011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Clean 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Reducing Excess Nitrogen, Phosphorous &amp; Sediment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034550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Clean 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Toxic &amp; Emerging Contaminants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24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Clean Water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Water Quality, Standards Attainment &amp; Monitoring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7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Healthy Landscapes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Adapting to Changing Environmental Conditions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53319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Healthy Landscapes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Healthy Forests &amp; Trees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00078"/>
                  </a:ext>
                </a:extLst>
              </a:tr>
              <a:tr h="1679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Healthy Landscapes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3.3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Land Use Planning &amp; Decision Support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24556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Healthy Landscapes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Protected Lands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37184"/>
                  </a:ext>
                </a:extLst>
              </a:tr>
              <a:tr h="1679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Local Government Leadership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78928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Public Access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38384"/>
                  </a:ext>
                </a:extLst>
              </a:tr>
              <a:tr h="2011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School District Environmental Literacy Planning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57038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Stewardship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76540"/>
                  </a:ext>
                </a:extLst>
              </a:tr>
              <a:tr h="2011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Student Environmental Literacy Experiences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31726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Workforce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049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3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721CD-CD82-C47F-4A2F-22E621DF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0CC4-EFC4-A3D3-4C92-0D8C23AF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Strategies Numbering 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43B5C-2552-B885-159F-75C8F0429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472"/>
          <a:stretch>
            <a:fillRect/>
          </a:stretch>
        </p:blipFill>
        <p:spPr>
          <a:xfrm>
            <a:off x="228300" y="1236948"/>
            <a:ext cx="7141491" cy="3608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0F849E-6F59-46FD-BE0A-3885629E3ED8}"/>
              </a:ext>
            </a:extLst>
          </p:cNvPr>
          <p:cNvSpPr txBox="1"/>
          <p:nvPr/>
        </p:nvSpPr>
        <p:spPr>
          <a:xfrm>
            <a:off x="7457148" y="3069397"/>
            <a:ext cx="145855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Backyard Birds is the fourth Outcome under Goal 1: Community Habitats and Wildlife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5B017-B499-4740-95D0-F8FEFC8E03B0}"/>
              </a:ext>
            </a:extLst>
          </p:cNvPr>
          <p:cNvSpPr/>
          <p:nvPr/>
        </p:nvSpPr>
        <p:spPr>
          <a:xfrm>
            <a:off x="6067800" y="3340800"/>
            <a:ext cx="304200" cy="1432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FFF3B-6902-4301-BA27-18D4EDC3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Strategies Numbering 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6D1B0-B4BC-59E1-672B-B2A48DC074D9}"/>
              </a:ext>
            </a:extLst>
          </p:cNvPr>
          <p:cNvSpPr txBox="1"/>
          <p:nvPr/>
        </p:nvSpPr>
        <p:spPr>
          <a:xfrm>
            <a:off x="6441743" y="1457211"/>
            <a:ext cx="249578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Management Approach 1.0.1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Goal-level (not Outcome-specific)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Management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8C160-AC9A-5F7B-63C7-35E0F7CD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5" y="1236948"/>
            <a:ext cx="5153588" cy="36862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39EF8A7-A50A-6B94-F002-4222B753662E}"/>
              </a:ext>
            </a:extLst>
          </p:cNvPr>
          <p:cNvSpPr/>
          <p:nvPr/>
        </p:nvSpPr>
        <p:spPr>
          <a:xfrm>
            <a:off x="228600" y="1551742"/>
            <a:ext cx="1710000" cy="189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BF01A-2418-F9B7-1A31-D952BC6DF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E0CC-8376-31CD-BEFB-4D231700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Strategies Numbering 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69328-C008-F1DA-E05A-D573A635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5" y="1293397"/>
            <a:ext cx="5989609" cy="3528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94F4A-8866-3405-302C-6E37DFD1AE74}"/>
              </a:ext>
            </a:extLst>
          </p:cNvPr>
          <p:cNvSpPr txBox="1"/>
          <p:nvPr/>
        </p:nvSpPr>
        <p:spPr>
          <a:xfrm>
            <a:off x="6441743" y="1457211"/>
            <a:ext cx="249578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Management Approach 1.4.1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Fourth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Management Approach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086034-CEC2-32A1-71B1-19214E13543F}"/>
                  </a:ext>
                </a:extLst>
              </p14:cNvPr>
              <p14:cNvContentPartPr/>
              <p14:nvPr/>
            </p14:nvContentPartPr>
            <p14:xfrm>
              <a:off x="345240" y="3412800"/>
              <a:ext cx="5478840" cy="10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086034-CEC2-32A1-71B1-19214E1354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240" y="3304800"/>
                <a:ext cx="5586480" cy="3168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3640996-AB52-3D4B-AE92-E6892E7F0CC5}"/>
              </a:ext>
            </a:extLst>
          </p:cNvPr>
          <p:cNvSpPr/>
          <p:nvPr/>
        </p:nvSpPr>
        <p:spPr>
          <a:xfrm>
            <a:off x="228600" y="1526400"/>
            <a:ext cx="1938600" cy="189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2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95C58-E278-8992-9B44-4781C7D4E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AB9E-C563-60BC-9A3A-511A2DAB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Workplan Numbering 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222EE-F2DE-5202-A0F0-EEBB9319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5101"/>
            <a:ext cx="6731758" cy="3465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4C372-6BFD-07F0-D13D-1CDCB00F974E}"/>
              </a:ext>
            </a:extLst>
          </p:cNvPr>
          <p:cNvSpPr txBox="1"/>
          <p:nvPr/>
        </p:nvSpPr>
        <p:spPr>
          <a:xfrm>
            <a:off x="7115654" y="2684273"/>
            <a:ext cx="179974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Management Approach 1.4.2.1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Fourth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 Management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Activity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9A33D2-A50F-C597-D937-8D374FB36F23}"/>
                  </a:ext>
                </a:extLst>
              </p14:cNvPr>
              <p14:cNvContentPartPr/>
              <p14:nvPr/>
            </p14:nvContentPartPr>
            <p14:xfrm>
              <a:off x="270720" y="1289880"/>
              <a:ext cx="5503680" cy="8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9A33D2-A50F-C597-D937-8D374FB36F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80" y="1181880"/>
                <a:ext cx="5611320" cy="3013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19AD7B5-857C-3357-6BBA-F3015C099A55}"/>
              </a:ext>
            </a:extLst>
          </p:cNvPr>
          <p:cNvSpPr/>
          <p:nvPr/>
        </p:nvSpPr>
        <p:spPr>
          <a:xfrm>
            <a:off x="292320" y="3672991"/>
            <a:ext cx="499680" cy="189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FB425-9E16-1801-35BF-FF8B5B0A4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77AF92-BA17-8392-8468-8B6C32747BA4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F677C-329B-56E8-0D41-1B0972E46F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950259"/>
            <a:ext cx="7996237" cy="231574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are key terms defined?</a:t>
            </a:r>
          </a:p>
        </p:txBody>
      </p:sp>
    </p:spTree>
    <p:extLst>
      <p:ext uri="{BB962C8B-B14F-4D97-AF65-F5344CB8AC3E}">
        <p14:creationId xmlns:p14="http://schemas.microsoft.com/office/powerpoint/2010/main" val="199339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E08E-FEBE-87A6-F06F-AEAE7E2E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09625-7EF1-D39F-0435-BBDFCCD0E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Management Board agreed to develop a single Strategic Plan document consisting of a collaborative introduction and executive summary, followed by four Management Strategies that will serve as Goal chapters.</a:t>
            </a:r>
          </a:p>
          <a:p>
            <a:pPr lvl="1"/>
            <a:r>
              <a:rPr lang="en-US" sz="2400" dirty="0"/>
              <a:t>Strategic Plan refers to the whole document</a:t>
            </a:r>
          </a:p>
          <a:p>
            <a:pPr lvl="1"/>
            <a:r>
              <a:rPr lang="en-US" sz="2400" dirty="0"/>
              <a:t>Management Strategies refers to the individual Goal chapters</a:t>
            </a:r>
          </a:p>
          <a:p>
            <a:pPr lvl="1"/>
            <a:endParaRPr lang="en-US" sz="2400" dirty="0"/>
          </a:p>
          <a:p>
            <a:r>
              <a:rPr lang="en-US" sz="2400" dirty="0"/>
              <a:t>The Strategic Plan and its Management Strategies will be implemented, evaluated, and updated in a six-year cycle.</a:t>
            </a:r>
          </a:p>
        </p:txBody>
      </p:sp>
    </p:spTree>
    <p:extLst>
      <p:ext uri="{BB962C8B-B14F-4D97-AF65-F5344CB8AC3E}">
        <p14:creationId xmlns:p14="http://schemas.microsoft.com/office/powerpoint/2010/main" val="66291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C286F-F008-1C5D-39AB-B0F115B3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E718E6-C146-7706-2BEE-BEC3A3F97DC3}"/>
              </a:ext>
            </a:extLst>
          </p:cNvPr>
          <p:cNvGrpSpPr/>
          <p:nvPr/>
        </p:nvGrpSpPr>
        <p:grpSpPr>
          <a:xfrm>
            <a:off x="856800" y="2188800"/>
            <a:ext cx="3722400" cy="2476800"/>
            <a:chOff x="856800" y="2203200"/>
            <a:chExt cx="3722400" cy="24768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DFB0C8-3628-897D-5A9C-9BD470C4BDAC}"/>
                </a:ext>
              </a:extLst>
            </p:cNvPr>
            <p:cNvSpPr/>
            <p:nvPr/>
          </p:nvSpPr>
          <p:spPr>
            <a:xfrm>
              <a:off x="856800" y="3672000"/>
              <a:ext cx="3715200" cy="1008000"/>
            </a:xfrm>
            <a:custGeom>
              <a:avLst/>
              <a:gdLst>
                <a:gd name="csX0" fmla="*/ 3715200 w 3715200"/>
                <a:gd name="csY0" fmla="*/ 1008000 h 1008000"/>
                <a:gd name="csX1" fmla="*/ 0 w 3715200"/>
                <a:gd name="csY1" fmla="*/ 1008000 h 1008000"/>
                <a:gd name="csX2" fmla="*/ 568800 w 3715200"/>
                <a:gd name="csY2" fmla="*/ 0 h 1008000"/>
                <a:gd name="csX3" fmla="*/ 3715200 w 3715200"/>
                <a:gd name="csY3" fmla="*/ 1008000 h 1008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715200" h="1008000">
                  <a:moveTo>
                    <a:pt x="3715200" y="1008000"/>
                  </a:moveTo>
                  <a:lnTo>
                    <a:pt x="0" y="1008000"/>
                  </a:lnTo>
                  <a:lnTo>
                    <a:pt x="568800" y="0"/>
                  </a:lnTo>
                  <a:lnTo>
                    <a:pt x="3715200" y="10080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9200C0-D1AB-9E86-B7E1-F1E9B336C6BF}"/>
                </a:ext>
              </a:extLst>
            </p:cNvPr>
            <p:cNvSpPr/>
            <p:nvPr/>
          </p:nvSpPr>
          <p:spPr>
            <a:xfrm>
              <a:off x="1584000" y="2743200"/>
              <a:ext cx="2995200" cy="1922400"/>
            </a:xfrm>
            <a:custGeom>
              <a:avLst/>
              <a:gdLst>
                <a:gd name="csX0" fmla="*/ 2995200 w 2995200"/>
                <a:gd name="csY0" fmla="*/ 1922400 h 1922400"/>
                <a:gd name="csX1" fmla="*/ 0 w 2995200"/>
                <a:gd name="csY1" fmla="*/ 748800 h 1922400"/>
                <a:gd name="csX2" fmla="*/ 900000 w 2995200"/>
                <a:gd name="csY2" fmla="*/ 0 h 1922400"/>
                <a:gd name="csX3" fmla="*/ 2995200 w 2995200"/>
                <a:gd name="csY3" fmla="*/ 1922400 h 1922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995200" h="1922400">
                  <a:moveTo>
                    <a:pt x="2995200" y="1922400"/>
                  </a:moveTo>
                  <a:lnTo>
                    <a:pt x="0" y="748800"/>
                  </a:lnTo>
                  <a:lnTo>
                    <a:pt x="900000" y="0"/>
                  </a:lnTo>
                  <a:lnTo>
                    <a:pt x="2995200" y="19224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59CAAF-F9AD-B83B-6F78-FD22CA7BA64E}"/>
                </a:ext>
              </a:extLst>
            </p:cNvPr>
            <p:cNvSpPr/>
            <p:nvPr/>
          </p:nvSpPr>
          <p:spPr>
            <a:xfrm>
              <a:off x="2678400" y="2203200"/>
              <a:ext cx="1900800" cy="2476800"/>
            </a:xfrm>
            <a:custGeom>
              <a:avLst/>
              <a:gdLst>
                <a:gd name="csX0" fmla="*/ 1900800 w 1900800"/>
                <a:gd name="csY0" fmla="*/ 2476800 h 2476800"/>
                <a:gd name="csX1" fmla="*/ 0 w 1900800"/>
                <a:gd name="csY1" fmla="*/ 403200 h 2476800"/>
                <a:gd name="csX2" fmla="*/ 1080000 w 1900800"/>
                <a:gd name="csY2" fmla="*/ 0 h 2476800"/>
                <a:gd name="csX3" fmla="*/ 1900800 w 1900800"/>
                <a:gd name="csY3" fmla="*/ 2476800 h 2476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00800" h="2476800">
                  <a:moveTo>
                    <a:pt x="1900800" y="2476800"/>
                  </a:moveTo>
                  <a:lnTo>
                    <a:pt x="0" y="403200"/>
                  </a:lnTo>
                  <a:lnTo>
                    <a:pt x="1080000" y="0"/>
                  </a:lnTo>
                  <a:lnTo>
                    <a:pt x="1900800" y="24768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FF4C26-8F0F-CBF2-EBA4-7717C45E5AB3}"/>
              </a:ext>
            </a:extLst>
          </p:cNvPr>
          <p:cNvSpPr/>
          <p:nvPr/>
        </p:nvSpPr>
        <p:spPr>
          <a:xfrm>
            <a:off x="4003200" y="2152800"/>
            <a:ext cx="1152000" cy="2527200"/>
          </a:xfrm>
          <a:custGeom>
            <a:avLst/>
            <a:gdLst>
              <a:gd name="csX0" fmla="*/ 568800 w 1152000"/>
              <a:gd name="csY0" fmla="*/ 2527200 h 2527200"/>
              <a:gd name="csX1" fmla="*/ 0 w 1152000"/>
              <a:gd name="csY1" fmla="*/ 0 h 2527200"/>
              <a:gd name="csX2" fmla="*/ 1152000 w 1152000"/>
              <a:gd name="csY2" fmla="*/ 14400 h 2527200"/>
              <a:gd name="csX3" fmla="*/ 568800 w 1152000"/>
              <a:gd name="csY3" fmla="*/ 2527200 h 2527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52000" h="2527200">
                <a:moveTo>
                  <a:pt x="568800" y="2527200"/>
                </a:moveTo>
                <a:lnTo>
                  <a:pt x="0" y="0"/>
                </a:lnTo>
                <a:lnTo>
                  <a:pt x="1152000" y="14400"/>
                </a:lnTo>
                <a:lnTo>
                  <a:pt x="568800" y="25272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A8EC54-D0B2-4C3E-F05F-44860F404F6B}"/>
              </a:ext>
            </a:extLst>
          </p:cNvPr>
          <p:cNvGrpSpPr/>
          <p:nvPr/>
        </p:nvGrpSpPr>
        <p:grpSpPr>
          <a:xfrm flipH="1">
            <a:off x="4571850" y="2188800"/>
            <a:ext cx="3722400" cy="2476800"/>
            <a:chOff x="856800" y="2203200"/>
            <a:chExt cx="3722400" cy="24768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58B8A3-557D-81EE-4408-5D3754D0BFB4}"/>
                </a:ext>
              </a:extLst>
            </p:cNvPr>
            <p:cNvSpPr/>
            <p:nvPr/>
          </p:nvSpPr>
          <p:spPr>
            <a:xfrm>
              <a:off x="856800" y="3672000"/>
              <a:ext cx="3715200" cy="1008000"/>
            </a:xfrm>
            <a:custGeom>
              <a:avLst/>
              <a:gdLst>
                <a:gd name="csX0" fmla="*/ 3715200 w 3715200"/>
                <a:gd name="csY0" fmla="*/ 1008000 h 1008000"/>
                <a:gd name="csX1" fmla="*/ 0 w 3715200"/>
                <a:gd name="csY1" fmla="*/ 1008000 h 1008000"/>
                <a:gd name="csX2" fmla="*/ 568800 w 3715200"/>
                <a:gd name="csY2" fmla="*/ 0 h 1008000"/>
                <a:gd name="csX3" fmla="*/ 3715200 w 3715200"/>
                <a:gd name="csY3" fmla="*/ 1008000 h 1008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715200" h="1008000">
                  <a:moveTo>
                    <a:pt x="3715200" y="1008000"/>
                  </a:moveTo>
                  <a:lnTo>
                    <a:pt x="0" y="1008000"/>
                  </a:lnTo>
                  <a:lnTo>
                    <a:pt x="568800" y="0"/>
                  </a:lnTo>
                  <a:lnTo>
                    <a:pt x="3715200" y="10080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C334CB-C801-3171-AB2A-CAED5E349F8A}"/>
                </a:ext>
              </a:extLst>
            </p:cNvPr>
            <p:cNvSpPr/>
            <p:nvPr/>
          </p:nvSpPr>
          <p:spPr>
            <a:xfrm>
              <a:off x="1584000" y="2743200"/>
              <a:ext cx="2995200" cy="1922400"/>
            </a:xfrm>
            <a:custGeom>
              <a:avLst/>
              <a:gdLst>
                <a:gd name="csX0" fmla="*/ 2995200 w 2995200"/>
                <a:gd name="csY0" fmla="*/ 1922400 h 1922400"/>
                <a:gd name="csX1" fmla="*/ 0 w 2995200"/>
                <a:gd name="csY1" fmla="*/ 748800 h 1922400"/>
                <a:gd name="csX2" fmla="*/ 900000 w 2995200"/>
                <a:gd name="csY2" fmla="*/ 0 h 1922400"/>
                <a:gd name="csX3" fmla="*/ 2995200 w 2995200"/>
                <a:gd name="csY3" fmla="*/ 1922400 h 1922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995200" h="1922400">
                  <a:moveTo>
                    <a:pt x="2995200" y="1922400"/>
                  </a:moveTo>
                  <a:lnTo>
                    <a:pt x="0" y="748800"/>
                  </a:lnTo>
                  <a:lnTo>
                    <a:pt x="900000" y="0"/>
                  </a:lnTo>
                  <a:lnTo>
                    <a:pt x="2995200" y="19224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B88ECD-C0FD-AFB8-CCA9-AD6908078D45}"/>
                </a:ext>
              </a:extLst>
            </p:cNvPr>
            <p:cNvSpPr/>
            <p:nvPr/>
          </p:nvSpPr>
          <p:spPr>
            <a:xfrm>
              <a:off x="2678400" y="2203200"/>
              <a:ext cx="1900800" cy="2476800"/>
            </a:xfrm>
            <a:custGeom>
              <a:avLst/>
              <a:gdLst>
                <a:gd name="csX0" fmla="*/ 1900800 w 1900800"/>
                <a:gd name="csY0" fmla="*/ 2476800 h 2476800"/>
                <a:gd name="csX1" fmla="*/ 0 w 1900800"/>
                <a:gd name="csY1" fmla="*/ 403200 h 2476800"/>
                <a:gd name="csX2" fmla="*/ 1080000 w 1900800"/>
                <a:gd name="csY2" fmla="*/ 0 h 2476800"/>
                <a:gd name="csX3" fmla="*/ 1900800 w 1900800"/>
                <a:gd name="csY3" fmla="*/ 2476800 h 2476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00800" h="2476800">
                  <a:moveTo>
                    <a:pt x="1900800" y="2476800"/>
                  </a:moveTo>
                  <a:lnTo>
                    <a:pt x="0" y="403200"/>
                  </a:lnTo>
                  <a:lnTo>
                    <a:pt x="1080000" y="0"/>
                  </a:lnTo>
                  <a:lnTo>
                    <a:pt x="1900800" y="24768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81AF66-37BB-1667-F444-05561A11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2950"/>
            <a:ext cx="8687100" cy="553998"/>
          </a:xfrm>
        </p:spPr>
        <p:txBody>
          <a:bodyPr/>
          <a:lstStyle/>
          <a:p>
            <a:r>
              <a:rPr lang="en-US" dirty="0"/>
              <a:t>Strategic Plan Chapters </a:t>
            </a:r>
            <a:r>
              <a:rPr lang="en-US"/>
              <a:t>&amp; Sub-sections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18F3F8B-16E4-8BCF-9FB5-5374268B6CCC}"/>
              </a:ext>
            </a:extLst>
          </p:cNvPr>
          <p:cNvSpPr/>
          <p:nvPr/>
        </p:nvSpPr>
        <p:spPr>
          <a:xfrm>
            <a:off x="2733750" y="2187858"/>
            <a:ext cx="1252800" cy="1149291"/>
          </a:xfrm>
          <a:custGeom>
            <a:avLst/>
            <a:gdLst>
              <a:gd name="csX0" fmla="*/ 0 w 1384184"/>
              <a:gd name="csY0" fmla="*/ 411060 h 1149291"/>
              <a:gd name="csX1" fmla="*/ 1107347 w 1384184"/>
              <a:gd name="csY1" fmla="*/ 0 h 1149291"/>
              <a:gd name="csX2" fmla="*/ 1384184 w 1384184"/>
              <a:gd name="csY2" fmla="*/ 880844 h 1149291"/>
              <a:gd name="csX3" fmla="*/ 704675 w 1384184"/>
              <a:gd name="csY3" fmla="*/ 1149291 h 1149291"/>
              <a:gd name="csX4" fmla="*/ 0 w 1384184"/>
              <a:gd name="csY4" fmla="*/ 411060 h 11492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384184" h="1149291">
                <a:moveTo>
                  <a:pt x="0" y="411060"/>
                </a:moveTo>
                <a:lnTo>
                  <a:pt x="1107347" y="0"/>
                </a:lnTo>
                <a:lnTo>
                  <a:pt x="1384184" y="880844"/>
                </a:lnTo>
                <a:lnTo>
                  <a:pt x="704675" y="1149291"/>
                </a:lnTo>
                <a:lnTo>
                  <a:pt x="0" y="4110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FEC736"/>
              </a:gs>
              <a:gs pos="83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E6798C-225C-A646-C90E-225A48CAC38B}"/>
              </a:ext>
            </a:extLst>
          </p:cNvPr>
          <p:cNvSpPr txBox="1"/>
          <p:nvPr/>
        </p:nvSpPr>
        <p:spPr>
          <a:xfrm rot="20455610">
            <a:off x="2923821" y="2422259"/>
            <a:ext cx="9549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Sub-section for each Outcome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7BF509-ADFC-4F12-4D8F-8B0CC8C7B8A0}"/>
              </a:ext>
            </a:extLst>
          </p:cNvPr>
          <p:cNvSpPr/>
          <p:nvPr/>
        </p:nvSpPr>
        <p:spPr>
          <a:xfrm>
            <a:off x="4026694" y="2166938"/>
            <a:ext cx="1100137" cy="869156"/>
          </a:xfrm>
          <a:custGeom>
            <a:avLst/>
            <a:gdLst>
              <a:gd name="csX0" fmla="*/ 0 w 1100137"/>
              <a:gd name="csY0" fmla="*/ 4762 h 869156"/>
              <a:gd name="csX1" fmla="*/ 202406 w 1100137"/>
              <a:gd name="csY1" fmla="*/ 859631 h 869156"/>
              <a:gd name="csX2" fmla="*/ 909637 w 1100137"/>
              <a:gd name="csY2" fmla="*/ 869156 h 869156"/>
              <a:gd name="csX3" fmla="*/ 1100137 w 1100137"/>
              <a:gd name="csY3" fmla="*/ 0 h 869156"/>
              <a:gd name="csX4" fmla="*/ 0 w 1100137"/>
              <a:gd name="csY4" fmla="*/ 4762 h 8691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00137" h="869156">
                <a:moveTo>
                  <a:pt x="0" y="4762"/>
                </a:moveTo>
                <a:lnTo>
                  <a:pt x="202406" y="859631"/>
                </a:lnTo>
                <a:lnTo>
                  <a:pt x="909637" y="869156"/>
                </a:lnTo>
                <a:lnTo>
                  <a:pt x="1100137" y="0"/>
                </a:lnTo>
                <a:lnTo>
                  <a:pt x="0" y="476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FEC736"/>
              </a:gs>
              <a:gs pos="83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488CB-CF3F-AAB4-8A64-F02935715801}"/>
              </a:ext>
            </a:extLst>
          </p:cNvPr>
          <p:cNvSpPr txBox="1"/>
          <p:nvPr/>
        </p:nvSpPr>
        <p:spPr>
          <a:xfrm>
            <a:off x="4094213" y="2264066"/>
            <a:ext cx="9549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Sub-section for each Outcome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B41EFD0-42A8-8B22-7E55-C84907E04E56}"/>
              </a:ext>
            </a:extLst>
          </p:cNvPr>
          <p:cNvSpPr/>
          <p:nvPr/>
        </p:nvSpPr>
        <p:spPr>
          <a:xfrm>
            <a:off x="5137150" y="2203450"/>
            <a:ext cx="1308100" cy="1035050"/>
          </a:xfrm>
          <a:custGeom>
            <a:avLst/>
            <a:gdLst>
              <a:gd name="csX0" fmla="*/ 0 w 1308100"/>
              <a:gd name="csY0" fmla="*/ 819150 h 1035050"/>
              <a:gd name="csX1" fmla="*/ 285750 w 1308100"/>
              <a:gd name="csY1" fmla="*/ 0 h 1035050"/>
              <a:gd name="csX2" fmla="*/ 1308100 w 1308100"/>
              <a:gd name="csY2" fmla="*/ 361950 h 1035050"/>
              <a:gd name="csX3" fmla="*/ 711200 w 1308100"/>
              <a:gd name="csY3" fmla="*/ 1035050 h 1035050"/>
              <a:gd name="csX4" fmla="*/ 0 w 1308100"/>
              <a:gd name="csY4" fmla="*/ 819150 h 10350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308100" h="1035050">
                <a:moveTo>
                  <a:pt x="0" y="819150"/>
                </a:moveTo>
                <a:lnTo>
                  <a:pt x="285750" y="0"/>
                </a:lnTo>
                <a:lnTo>
                  <a:pt x="1308100" y="361950"/>
                </a:lnTo>
                <a:lnTo>
                  <a:pt x="711200" y="1035050"/>
                </a:lnTo>
                <a:lnTo>
                  <a:pt x="0" y="81915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FEC736"/>
              </a:gs>
              <a:gs pos="83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07AD49A-0BDE-99F1-DFEF-D8C4BD7F8F87}"/>
              </a:ext>
            </a:extLst>
          </p:cNvPr>
          <p:cNvSpPr/>
          <p:nvPr/>
        </p:nvSpPr>
        <p:spPr>
          <a:xfrm>
            <a:off x="6076950" y="2717800"/>
            <a:ext cx="1492250" cy="1066800"/>
          </a:xfrm>
          <a:custGeom>
            <a:avLst/>
            <a:gdLst>
              <a:gd name="csX0" fmla="*/ 0 w 1492250"/>
              <a:gd name="csY0" fmla="*/ 596900 h 1066800"/>
              <a:gd name="csX1" fmla="*/ 673100 w 1492250"/>
              <a:gd name="csY1" fmla="*/ 0 h 1066800"/>
              <a:gd name="csX2" fmla="*/ 1492250 w 1492250"/>
              <a:gd name="csY2" fmla="*/ 717550 h 1066800"/>
              <a:gd name="csX3" fmla="*/ 654050 w 1492250"/>
              <a:gd name="csY3" fmla="*/ 1066800 h 1066800"/>
              <a:gd name="csX4" fmla="*/ 0 w 1492250"/>
              <a:gd name="csY4" fmla="*/ 596900 h 1066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92250" h="1066800">
                <a:moveTo>
                  <a:pt x="0" y="596900"/>
                </a:moveTo>
                <a:lnTo>
                  <a:pt x="673100" y="0"/>
                </a:lnTo>
                <a:lnTo>
                  <a:pt x="1492250" y="717550"/>
                </a:lnTo>
                <a:lnTo>
                  <a:pt x="654050" y="1066800"/>
                </a:lnTo>
                <a:lnTo>
                  <a:pt x="0" y="5969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FEC736"/>
              </a:gs>
              <a:gs pos="83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4383F9-C8D9-C7AE-144A-33A1C0CC9759}"/>
              </a:ext>
            </a:extLst>
          </p:cNvPr>
          <p:cNvSpPr txBox="1"/>
          <p:nvPr/>
        </p:nvSpPr>
        <p:spPr>
          <a:xfrm rot="2400085">
            <a:off x="6297724" y="3013669"/>
            <a:ext cx="9549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Sub-section for each Outcome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DBFA8-AB25-8960-773D-4F5CE6236B86}"/>
              </a:ext>
            </a:extLst>
          </p:cNvPr>
          <p:cNvSpPr txBox="1"/>
          <p:nvPr/>
        </p:nvSpPr>
        <p:spPr>
          <a:xfrm rot="1190544">
            <a:off x="5223782" y="2459013"/>
            <a:ext cx="9549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Sub-section for each Outcome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33959B-FA60-DCC9-8F3E-89AE27B6DB3B}"/>
              </a:ext>
            </a:extLst>
          </p:cNvPr>
          <p:cNvGraphicFramePr/>
          <p:nvPr/>
        </p:nvGraphicFramePr>
        <p:xfrm>
          <a:off x="228450" y="1015200"/>
          <a:ext cx="8687100" cy="37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Paragraph Squiggle with solid fill">
            <a:extLst>
              <a:ext uri="{FF2B5EF4-FFF2-40B4-BE49-F238E27FC236}">
                <a16:creationId xmlns:a16="http://schemas.microsoft.com/office/drawing/2014/main" id="{2C796BCF-307A-24E3-51A9-0AE7E1CFA1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000" y="3746874"/>
            <a:ext cx="8246100" cy="196705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2B40E47-02A5-DED6-7125-24292562A8B6}"/>
              </a:ext>
            </a:extLst>
          </p:cNvPr>
          <p:cNvGrpSpPr/>
          <p:nvPr/>
        </p:nvGrpSpPr>
        <p:grpSpPr>
          <a:xfrm>
            <a:off x="7251165" y="1188415"/>
            <a:ext cx="1547421" cy="1438713"/>
            <a:chOff x="7251165" y="1188415"/>
            <a:chExt cx="1547421" cy="1438713"/>
          </a:xfrm>
        </p:grpSpPr>
        <p:pic>
          <p:nvPicPr>
            <p:cNvPr id="8" name="Graphic 7" descr="Eagle with solid fill">
              <a:extLst>
                <a:ext uri="{FF2B5EF4-FFF2-40B4-BE49-F238E27FC236}">
                  <a16:creationId xmlns:a16="http://schemas.microsoft.com/office/drawing/2014/main" id="{D5582348-744F-FB70-E498-5B6902547F4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59873" y="1188415"/>
              <a:ext cx="1438713" cy="14387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ED9936-5D6D-925F-82A8-9B689E8ED8AB}"/>
                </a:ext>
              </a:extLst>
            </p:cNvPr>
            <p:cNvSpPr txBox="1"/>
            <p:nvPr/>
          </p:nvSpPr>
          <p:spPr>
            <a:xfrm rot="2561944">
              <a:off x="7251165" y="1593388"/>
              <a:ext cx="1438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Executive Summary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93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4AA3-0196-6567-23AE-1AC489B1C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EE60-DB6B-1AF7-233E-FBC17E67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6495E-4966-7AA8-4A58-5400A2DC6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Workplan: this document describe the major activities that will be collaboratively undertaken by Chesapeake Bay Program partners to make progress towards Outcome or Target attainment. Workplans over </a:t>
            </a:r>
            <a:r>
              <a:rPr lang="en-US"/>
              <a:t>a three-year period. 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Workplans are updated in a three-year cycle.</a:t>
            </a:r>
          </a:p>
        </p:txBody>
      </p:sp>
    </p:spTree>
    <p:extLst>
      <p:ext uri="{BB962C8B-B14F-4D97-AF65-F5344CB8AC3E}">
        <p14:creationId xmlns:p14="http://schemas.microsoft.com/office/powerpoint/2010/main" val="318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E711C2-0474-A8E6-5BE4-BE57ABEA5856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B82154-00F2-F222-8257-70D11AA351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1695963"/>
            <a:ext cx="7996237" cy="15700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the timeline for Development? </a:t>
            </a:r>
          </a:p>
        </p:txBody>
      </p:sp>
    </p:spTree>
    <p:extLst>
      <p:ext uri="{BB962C8B-B14F-4D97-AF65-F5344CB8AC3E}">
        <p14:creationId xmlns:p14="http://schemas.microsoft.com/office/powerpoint/2010/main" val="85537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FF2D2-7ED9-CDA0-AB21-91F0F5FB0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2FF102C7-E238-55B4-C053-337496401AD5}"/>
              </a:ext>
            </a:extLst>
          </p:cNvPr>
          <p:cNvSpPr/>
          <p:nvPr/>
        </p:nvSpPr>
        <p:spPr>
          <a:xfrm>
            <a:off x="2442706" y="2673312"/>
            <a:ext cx="671594" cy="423547"/>
          </a:xfrm>
          <a:prstGeom prst="rect">
            <a:avLst/>
          </a:prstGeom>
          <a:ln>
            <a:solidFill>
              <a:srgbClr val="6B4C1B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Getting started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3746D-84C0-1AD6-90B6-D1B55E83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2950"/>
            <a:ext cx="8687100" cy="861774"/>
          </a:xfrm>
        </p:spPr>
        <p:txBody>
          <a:bodyPr/>
          <a:lstStyle/>
          <a:p>
            <a:r>
              <a:rPr lang="en-US" dirty="0"/>
              <a:t>Timeline</a:t>
            </a:r>
            <a:br>
              <a:rPr lang="en-US" dirty="0"/>
            </a:br>
            <a:r>
              <a:rPr lang="en-US" sz="2000" dirty="0"/>
              <a:t>Approved by MB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93374F-6567-B7CA-BF8E-960CA236B61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828984"/>
          <a:ext cx="8611238" cy="928071"/>
        </p:xfrm>
        <a:graphic>
          <a:graphicData uri="http://schemas.openxmlformats.org/drawingml/2006/table">
            <a:tbl>
              <a:tblPr firstRow="1" bandRow="1"/>
              <a:tblGrid>
                <a:gridCol w="966854">
                  <a:extLst>
                    <a:ext uri="{9D8B030D-6E8A-4147-A177-3AD203B41FA5}">
                      <a16:colId xmlns:a16="http://schemas.microsoft.com/office/drawing/2014/main" val="3198320727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366253078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1175055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884612293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392809504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11635494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65753487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3564792725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50168142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36715287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77171726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0565633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224371763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46888082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669232857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636415240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3848319175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74132134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885223990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052909698"/>
                    </a:ext>
                  </a:extLst>
                </a:gridCol>
              </a:tblGrid>
              <a:tr h="260616">
                <a:tc>
                  <a:txBody>
                    <a:bodyPr/>
                    <a:lstStyle/>
                    <a:p>
                      <a:r>
                        <a:rPr lang="en-US" sz="800" dirty="0"/>
                        <a:t>18-month countdown</a:t>
                      </a:r>
                    </a:p>
                  </a:txBody>
                  <a:tcPr marL="75938" marR="75938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00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01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02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03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04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05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06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07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08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09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10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12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14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15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16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17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18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956147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r>
                        <a:rPr lang="en-US" sz="1300" dirty="0"/>
                        <a:t>Month</a:t>
                      </a:r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Dec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Jan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Feb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Apr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May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Jun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Jul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Aug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Sep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Oct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Nov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Dec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Jan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Feb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Apr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May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Jun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910883"/>
                  </a:ext>
                </a:extLst>
              </a:tr>
              <a:tr h="184754">
                <a:tc>
                  <a:txBody>
                    <a:bodyPr/>
                    <a:lstStyle/>
                    <a:p>
                      <a:r>
                        <a:rPr lang="en-US" sz="1300" dirty="0"/>
                        <a:t>Year</a:t>
                      </a:r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25</a:t>
                      </a:r>
                    </a:p>
                  </a:txBody>
                  <a:tcPr marL="0" marR="1828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2026</a:t>
                      </a:r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2027</a:t>
                      </a:r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87099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633770-81D3-15F1-A84C-FC4B55451B4C}"/>
              </a:ext>
            </a:extLst>
          </p:cNvPr>
          <p:cNvCxnSpPr>
            <a:cxnSpLocks/>
          </p:cNvCxnSpPr>
          <p:nvPr/>
        </p:nvCxnSpPr>
        <p:spPr>
          <a:xfrm>
            <a:off x="1199626" y="3624186"/>
            <a:ext cx="75376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7E5C969-5DDB-CDBD-2DCF-346E319368D2}"/>
              </a:ext>
            </a:extLst>
          </p:cNvPr>
          <p:cNvSpPr txBox="1"/>
          <p:nvPr/>
        </p:nvSpPr>
        <p:spPr>
          <a:xfrm>
            <a:off x="7765280" y="1139292"/>
            <a:ext cx="92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Final GIT approval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007506-B7F7-2401-2EE4-CBA3496C09CE}"/>
              </a:ext>
            </a:extLst>
          </p:cNvPr>
          <p:cNvCxnSpPr>
            <a:cxnSpLocks/>
            <a:stCxn id="48" idx="0"/>
            <a:endCxn id="15" idx="2"/>
          </p:cNvCxnSpPr>
          <p:nvPr/>
        </p:nvCxnSpPr>
        <p:spPr>
          <a:xfrm flipV="1">
            <a:off x="8182835" y="1539402"/>
            <a:ext cx="43245" cy="2005004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586681-0A47-8DE9-4505-A4D88CD10161}"/>
              </a:ext>
            </a:extLst>
          </p:cNvPr>
          <p:cNvSpPr txBox="1"/>
          <p:nvPr/>
        </p:nvSpPr>
        <p:spPr>
          <a:xfrm>
            <a:off x="8077789" y="733264"/>
            <a:ext cx="92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FINAL PSC approval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55ACD-FCB6-C1D1-1DFA-B3D95A7FA3E1}"/>
              </a:ext>
            </a:extLst>
          </p:cNvPr>
          <p:cNvCxnSpPr>
            <a:cxnSpLocks/>
            <a:stCxn id="43" idx="0"/>
            <a:endCxn id="12" idx="2"/>
          </p:cNvCxnSpPr>
          <p:nvPr/>
        </p:nvCxnSpPr>
        <p:spPr>
          <a:xfrm flipV="1">
            <a:off x="8502313" y="1133374"/>
            <a:ext cx="36276" cy="2411032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7403E6-5B32-5745-5C78-F26DE6345356}"/>
              </a:ext>
            </a:extLst>
          </p:cNvPr>
          <p:cNvSpPr txBox="1"/>
          <p:nvPr/>
        </p:nvSpPr>
        <p:spPr>
          <a:xfrm>
            <a:off x="8417810" y="1533484"/>
            <a:ext cx="92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Publish**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4872E7-9E45-F6D5-47B9-F6DA9AB36D3E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8645245" y="1779705"/>
            <a:ext cx="233365" cy="1600499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25F9989-2E69-46B6-5152-538D44F59EA0}"/>
              </a:ext>
            </a:extLst>
          </p:cNvPr>
          <p:cNvSpPr txBox="1"/>
          <p:nvPr/>
        </p:nvSpPr>
        <p:spPr>
          <a:xfrm>
            <a:off x="7481727" y="1543292"/>
            <a:ext cx="812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GITS Revise &amp; edit. Compile**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DB7DDAB-D255-F1C8-A268-5E959C6982E6}"/>
              </a:ext>
            </a:extLst>
          </p:cNvPr>
          <p:cNvCxnSpPr>
            <a:cxnSpLocks/>
            <a:stCxn id="10" idx="0"/>
            <a:endCxn id="32" idx="2"/>
          </p:cNvCxnSpPr>
          <p:nvPr/>
        </p:nvCxnSpPr>
        <p:spPr>
          <a:xfrm flipH="1" flipV="1">
            <a:off x="7887988" y="2251178"/>
            <a:ext cx="195910" cy="1253827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F3CF3C9-82F3-735A-B389-C44D468D5421}"/>
              </a:ext>
            </a:extLst>
          </p:cNvPr>
          <p:cNvSpPr txBox="1"/>
          <p:nvPr/>
        </p:nvSpPr>
        <p:spPr>
          <a:xfrm>
            <a:off x="155818" y="1650469"/>
            <a:ext cx="23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**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Dynamic web interface for a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public-facing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content would take additional time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3E401E-882F-6AB4-5833-B586AB90C5CF}"/>
              </a:ext>
            </a:extLst>
          </p:cNvPr>
          <p:cNvSpPr/>
          <p:nvPr/>
        </p:nvSpPr>
        <p:spPr>
          <a:xfrm>
            <a:off x="6450895" y="3540872"/>
            <a:ext cx="367162" cy="158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76FD6A-8C0D-A774-9409-28BBC9AC06B4}"/>
              </a:ext>
            </a:extLst>
          </p:cNvPr>
          <p:cNvSpPr txBox="1"/>
          <p:nvPr/>
        </p:nvSpPr>
        <p:spPr>
          <a:xfrm>
            <a:off x="6692229" y="1069888"/>
            <a:ext cx="92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Each GIT approves its strategy. Cross GIT Meeting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3A7DA5-4CDD-1EB0-3E1B-0051723A994F}"/>
              </a:ext>
            </a:extLst>
          </p:cNvPr>
          <p:cNvGrpSpPr/>
          <p:nvPr/>
        </p:nvGrpSpPr>
        <p:grpSpPr>
          <a:xfrm>
            <a:off x="7387233" y="3544406"/>
            <a:ext cx="263340" cy="151200"/>
            <a:chOff x="3013860" y="1758000"/>
            <a:chExt cx="263340" cy="15120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6474F6B-6657-12A2-C659-8DE7626FEC39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4820CAF-1EAC-42C3-1A4D-B410C46F39EC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F338606-2077-3F21-9B31-996D1C6AE2C8}"/>
              </a:ext>
            </a:extLst>
          </p:cNvPr>
          <p:cNvSpPr txBox="1"/>
          <p:nvPr/>
        </p:nvSpPr>
        <p:spPr>
          <a:xfrm>
            <a:off x="5524446" y="1312231"/>
            <a:ext cx="921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Joint-GIT coordination meeting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C8F2EC5-D2D9-79C1-57EB-F7C0CE7C30F7}"/>
              </a:ext>
            </a:extLst>
          </p:cNvPr>
          <p:cNvCxnSpPr>
            <a:cxnSpLocks/>
            <a:stCxn id="74" idx="0"/>
            <a:endCxn id="71" idx="2"/>
          </p:cNvCxnSpPr>
          <p:nvPr/>
        </p:nvCxnSpPr>
        <p:spPr>
          <a:xfrm flipH="1" flipV="1">
            <a:off x="5985246" y="1889312"/>
            <a:ext cx="1175154" cy="1655094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E870409F-6AAA-1748-056C-0CA356F8D14F}"/>
              </a:ext>
            </a:extLst>
          </p:cNvPr>
          <p:cNvSpPr txBox="1"/>
          <p:nvPr/>
        </p:nvSpPr>
        <p:spPr>
          <a:xfrm>
            <a:off x="5209316" y="2332636"/>
            <a:ext cx="92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 Feedback Period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9487212-2622-DA78-2FD3-C156EB3B94FF}"/>
              </a:ext>
            </a:extLst>
          </p:cNvPr>
          <p:cNvCxnSpPr>
            <a:cxnSpLocks/>
            <a:stCxn id="39" idx="0"/>
            <a:endCxn id="104" idx="2"/>
          </p:cNvCxnSpPr>
          <p:nvPr/>
        </p:nvCxnSpPr>
        <p:spPr>
          <a:xfrm flipH="1" flipV="1">
            <a:off x="5670116" y="2886634"/>
            <a:ext cx="964360" cy="654238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0AE6F755-A874-7E33-09E6-418A99070115}"/>
              </a:ext>
            </a:extLst>
          </p:cNvPr>
          <p:cNvSpPr txBox="1"/>
          <p:nvPr/>
        </p:nvSpPr>
        <p:spPr>
          <a:xfrm>
            <a:off x="2936135" y="1276020"/>
            <a:ext cx="100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MB approves template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4FDC920-D5BD-1A0B-977E-D76DC0CA86C8}"/>
              </a:ext>
            </a:extLst>
          </p:cNvPr>
          <p:cNvGrpSpPr/>
          <p:nvPr/>
        </p:nvGrpSpPr>
        <p:grpSpPr>
          <a:xfrm>
            <a:off x="2839879" y="3544406"/>
            <a:ext cx="263340" cy="151200"/>
            <a:chOff x="3013860" y="1758000"/>
            <a:chExt cx="263340" cy="1512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34871F8-CCBF-362B-47D8-724FD1EA7990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D85C014-EF62-0308-EE16-15AC19E70956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8A18D8B-2837-D926-6BA9-982BC10F58CD}"/>
              </a:ext>
            </a:extLst>
          </p:cNvPr>
          <p:cNvSpPr/>
          <p:nvPr/>
        </p:nvSpPr>
        <p:spPr>
          <a:xfrm>
            <a:off x="1633146" y="3082212"/>
            <a:ext cx="1190670" cy="651756"/>
          </a:xfrm>
          <a:prstGeom prst="rect">
            <a:avLst/>
          </a:prstGeom>
          <a:solidFill>
            <a:schemeClr val="accent4"/>
          </a:solidFill>
          <a:ln>
            <a:solidFill>
              <a:srgbClr val="6B4C1B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MB guidance: draft &amp; refine template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3D3FD-B09C-73B4-5805-3B93B932F4AF}"/>
              </a:ext>
            </a:extLst>
          </p:cNvPr>
          <p:cNvCxnSpPr>
            <a:cxnSpLocks/>
            <a:stCxn id="121" idx="0"/>
            <a:endCxn id="118" idx="2"/>
          </p:cNvCxnSpPr>
          <p:nvPr/>
        </p:nvCxnSpPr>
        <p:spPr>
          <a:xfrm flipV="1">
            <a:off x="3027619" y="1676130"/>
            <a:ext cx="410565" cy="1868276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B96A7C-9BF4-9F62-6E02-F74F95437A77}"/>
              </a:ext>
            </a:extLst>
          </p:cNvPr>
          <p:cNvCxnSpPr>
            <a:cxnSpLocks/>
            <a:stCxn id="70" idx="0"/>
            <a:endCxn id="67" idx="2"/>
          </p:cNvCxnSpPr>
          <p:nvPr/>
        </p:nvCxnSpPr>
        <p:spPr>
          <a:xfrm flipH="1" flipV="1">
            <a:off x="7153029" y="1931662"/>
            <a:ext cx="421944" cy="1612744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3184E94-7AFC-A898-2F22-3E723586A5D8}"/>
              </a:ext>
            </a:extLst>
          </p:cNvPr>
          <p:cNvSpPr/>
          <p:nvPr/>
        </p:nvSpPr>
        <p:spPr>
          <a:xfrm>
            <a:off x="6852994" y="2727769"/>
            <a:ext cx="510759" cy="96599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GITs incorporate feedback &amp; finalize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EBEBEB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5CB920-1325-8433-D094-44EDBC4111C2}"/>
              </a:ext>
            </a:extLst>
          </p:cNvPr>
          <p:cNvSpPr/>
          <p:nvPr/>
        </p:nvSpPr>
        <p:spPr>
          <a:xfrm>
            <a:off x="2924376" y="444518"/>
            <a:ext cx="5035193" cy="562252"/>
          </a:xfrm>
          <a:prstGeom prst="rect">
            <a:avLst/>
          </a:prstGeom>
          <a:solidFill>
            <a:srgbClr val="0090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Public Feedback Period for Management Strategies: Tuesday, January 5, 2027 through Sunday, January 31, 2027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ADED1E3-AFE9-B66B-28E1-4C5040FC6CB7}"/>
              </a:ext>
            </a:extLst>
          </p:cNvPr>
          <p:cNvGrpSpPr/>
          <p:nvPr/>
        </p:nvGrpSpPr>
        <p:grpSpPr>
          <a:xfrm>
            <a:off x="6972660" y="3544406"/>
            <a:ext cx="263340" cy="151200"/>
            <a:chOff x="3013860" y="1758000"/>
            <a:chExt cx="263340" cy="1512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797473-3FE7-4964-DDE1-BEF402557FAF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9A0341-A967-4C91-B8B0-7BEF9C3C1DA0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80AE0EF-4028-088E-D590-DB048E23F5FE}"/>
              </a:ext>
            </a:extLst>
          </p:cNvPr>
          <p:cNvSpPr/>
          <p:nvPr/>
        </p:nvSpPr>
        <p:spPr>
          <a:xfrm>
            <a:off x="7844472" y="3505005"/>
            <a:ext cx="478852" cy="234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11515F-F77B-3012-78E0-C171B7B8BD87}"/>
              </a:ext>
            </a:extLst>
          </p:cNvPr>
          <p:cNvGrpSpPr/>
          <p:nvPr/>
        </p:nvGrpSpPr>
        <p:grpSpPr>
          <a:xfrm>
            <a:off x="7995095" y="3544406"/>
            <a:ext cx="263340" cy="151200"/>
            <a:chOff x="3013860" y="1758000"/>
            <a:chExt cx="263340" cy="15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15481A-B505-6BBB-EE0D-6CB824B51E99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E47338C-03BF-D207-8A90-892D2D5F37A4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E5020F-3FB9-6298-33BB-E3FAB8B03100}"/>
              </a:ext>
            </a:extLst>
          </p:cNvPr>
          <p:cNvGrpSpPr/>
          <p:nvPr/>
        </p:nvGrpSpPr>
        <p:grpSpPr>
          <a:xfrm>
            <a:off x="8314573" y="3544406"/>
            <a:ext cx="263340" cy="151200"/>
            <a:chOff x="3013860" y="1758000"/>
            <a:chExt cx="263340" cy="1512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94B695-E6FE-46AF-6D3F-13073293B517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37A3D48-7C47-A2FD-71DE-268937D2B4F8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DD871C5-4C74-CA55-3D35-0D2CDC9B0353}"/>
              </a:ext>
            </a:extLst>
          </p:cNvPr>
          <p:cNvSpPr/>
          <p:nvPr/>
        </p:nvSpPr>
        <p:spPr>
          <a:xfrm>
            <a:off x="8461664" y="3380204"/>
            <a:ext cx="367162" cy="367162"/>
          </a:xfrm>
          <a:prstGeom prst="star5">
            <a:avLst/>
          </a:prstGeom>
          <a:ln w="9525"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0A705E-2651-15F4-6EE2-E39450468629}"/>
              </a:ext>
            </a:extLst>
          </p:cNvPr>
          <p:cNvCxnSpPr>
            <a:cxnSpLocks/>
            <a:stCxn id="14" idx="0"/>
            <a:endCxn id="49" idx="2"/>
          </p:cNvCxnSpPr>
          <p:nvPr/>
        </p:nvCxnSpPr>
        <p:spPr>
          <a:xfrm flipH="1" flipV="1">
            <a:off x="4781832" y="2895353"/>
            <a:ext cx="963614" cy="649053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A849D0A-1FD6-2E55-4A79-9CE0AFE02F94}"/>
              </a:ext>
            </a:extLst>
          </p:cNvPr>
          <p:cNvSpPr txBox="1"/>
          <p:nvPr/>
        </p:nvSpPr>
        <p:spPr>
          <a:xfrm>
            <a:off x="4172758" y="1248748"/>
            <a:ext cx="121814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Oct. 19 – Submit draft MS chapters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Nov. 5 - Present to PSC for feedback, revise and compile draft,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PSC approves draft via email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42A312-F3FD-223F-9BFD-D6E2A4803986}"/>
              </a:ext>
            </a:extLst>
          </p:cNvPr>
          <p:cNvGrpSpPr/>
          <p:nvPr/>
        </p:nvGrpSpPr>
        <p:grpSpPr>
          <a:xfrm>
            <a:off x="7723872" y="3544406"/>
            <a:ext cx="263340" cy="151200"/>
            <a:chOff x="3013860" y="1758000"/>
            <a:chExt cx="263340" cy="151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C3C8C1-4227-178A-C4D8-16C2BC30ADB3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23D533-8202-0DFA-D14C-F86421E0794C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7B0EB8-B03C-A9BF-8E9B-4C4D1B0974A3}"/>
              </a:ext>
            </a:extLst>
          </p:cNvPr>
          <p:cNvSpPr txBox="1"/>
          <p:nvPr/>
        </p:nvSpPr>
        <p:spPr>
          <a:xfrm>
            <a:off x="7170453" y="2155877"/>
            <a:ext cx="92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PSC feedback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60E62A-14C9-C35E-0626-5BF207FE3E91}"/>
              </a:ext>
            </a:extLst>
          </p:cNvPr>
          <p:cNvCxnSpPr>
            <a:cxnSpLocks/>
            <a:stCxn id="25" idx="0"/>
            <a:endCxn id="51" idx="2"/>
          </p:cNvCxnSpPr>
          <p:nvPr/>
        </p:nvCxnSpPr>
        <p:spPr>
          <a:xfrm flipH="1" flipV="1">
            <a:off x="7631253" y="2555987"/>
            <a:ext cx="280359" cy="988419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10DAD79-ABFA-A4BF-1E04-CC44A2B78350}"/>
              </a:ext>
            </a:extLst>
          </p:cNvPr>
          <p:cNvSpPr/>
          <p:nvPr/>
        </p:nvSpPr>
        <p:spPr>
          <a:xfrm>
            <a:off x="6331951" y="3526450"/>
            <a:ext cx="104521" cy="1871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7E3DCE-4C38-4618-7782-2BAAC861FCB6}"/>
              </a:ext>
            </a:extLst>
          </p:cNvPr>
          <p:cNvSpPr/>
          <p:nvPr/>
        </p:nvSpPr>
        <p:spPr>
          <a:xfrm>
            <a:off x="3114103" y="3502748"/>
            <a:ext cx="3200651" cy="2340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Drafting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EBEBEB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F7357-C3C1-0846-97CE-B0DDC97AEBD3}"/>
              </a:ext>
            </a:extLst>
          </p:cNvPr>
          <p:cNvGrpSpPr/>
          <p:nvPr/>
        </p:nvGrpSpPr>
        <p:grpSpPr>
          <a:xfrm>
            <a:off x="5557706" y="3544406"/>
            <a:ext cx="263340" cy="151200"/>
            <a:chOff x="3013860" y="1758000"/>
            <a:chExt cx="263340" cy="151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69F197-2804-E75D-6D19-D0B7DF3863EC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1A9F45-C6E3-B0DB-3302-76BFCBBFEBEC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40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489B5-BF63-D462-1714-7714EA16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3;p15">
            <a:extLst>
              <a:ext uri="{FF2B5EF4-FFF2-40B4-BE49-F238E27FC236}">
                <a16:creationId xmlns:a16="http://schemas.microsoft.com/office/drawing/2014/main" id="{99B4539C-801C-9474-D8A8-BC270CBE29CA}"/>
              </a:ext>
            </a:extLst>
          </p:cNvPr>
          <p:cNvGrpSpPr/>
          <p:nvPr/>
        </p:nvGrpSpPr>
        <p:grpSpPr>
          <a:xfrm>
            <a:off x="2285500" y="430373"/>
            <a:ext cx="6630039" cy="237431"/>
            <a:chOff x="18025" y="276802"/>
            <a:chExt cx="9126000" cy="356128"/>
          </a:xfrm>
        </p:grpSpPr>
        <p:sp>
          <p:nvSpPr>
            <p:cNvPr id="3" name="Google Shape;174;p15">
              <a:extLst>
                <a:ext uri="{FF2B5EF4-FFF2-40B4-BE49-F238E27FC236}">
                  <a16:creationId xmlns:a16="http://schemas.microsoft.com/office/drawing/2014/main" id="{7BDF0B00-7B57-268E-8E79-28BC1D79FEC6}"/>
                </a:ext>
              </a:extLst>
            </p:cNvPr>
            <p:cNvSpPr/>
            <p:nvPr/>
          </p:nvSpPr>
          <p:spPr>
            <a:xfrm>
              <a:off x="18025" y="276802"/>
              <a:ext cx="9126000" cy="54300"/>
            </a:xfrm>
            <a:prstGeom prst="rect">
              <a:avLst/>
            </a:prstGeom>
            <a:solidFill>
              <a:srgbClr val="FFE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75;p15">
              <a:extLst>
                <a:ext uri="{FF2B5EF4-FFF2-40B4-BE49-F238E27FC236}">
                  <a16:creationId xmlns:a16="http://schemas.microsoft.com/office/drawing/2014/main" id="{1DA0F93E-9758-81D6-1FDF-8CC8BB22DE65}"/>
                </a:ext>
              </a:extLst>
            </p:cNvPr>
            <p:cNvSpPr/>
            <p:nvPr/>
          </p:nvSpPr>
          <p:spPr>
            <a:xfrm>
              <a:off x="18025" y="433752"/>
              <a:ext cx="9126000" cy="54300"/>
            </a:xfrm>
            <a:prstGeom prst="rect">
              <a:avLst/>
            </a:prstGeom>
            <a:solidFill>
              <a:srgbClr val="FDB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6;p15">
              <a:extLst>
                <a:ext uri="{FF2B5EF4-FFF2-40B4-BE49-F238E27FC236}">
                  <a16:creationId xmlns:a16="http://schemas.microsoft.com/office/drawing/2014/main" id="{847E16D9-7096-C3A9-0ABD-11EA62ED6C26}"/>
                </a:ext>
              </a:extLst>
            </p:cNvPr>
            <p:cNvSpPr/>
            <p:nvPr/>
          </p:nvSpPr>
          <p:spPr>
            <a:xfrm>
              <a:off x="18025" y="578630"/>
              <a:ext cx="9126000" cy="543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77;p15">
            <a:extLst>
              <a:ext uri="{FF2B5EF4-FFF2-40B4-BE49-F238E27FC236}">
                <a16:creationId xmlns:a16="http://schemas.microsoft.com/office/drawing/2014/main" id="{AEDDC985-481B-C5E7-F7B0-6EB661624249}"/>
              </a:ext>
            </a:extLst>
          </p:cNvPr>
          <p:cNvSpPr/>
          <p:nvPr/>
        </p:nvSpPr>
        <p:spPr>
          <a:xfrm>
            <a:off x="125944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" name="Google Shape;178;p15">
            <a:extLst>
              <a:ext uri="{FF2B5EF4-FFF2-40B4-BE49-F238E27FC236}">
                <a16:creationId xmlns:a16="http://schemas.microsoft.com/office/drawing/2014/main" id="{FB5C5C05-211C-E106-E690-A64D5389AC7D}"/>
              </a:ext>
            </a:extLst>
          </p:cNvPr>
          <p:cNvSpPr/>
          <p:nvPr/>
        </p:nvSpPr>
        <p:spPr>
          <a:xfrm>
            <a:off x="1362040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" name="Google Shape;179;p15">
            <a:extLst>
              <a:ext uri="{FF2B5EF4-FFF2-40B4-BE49-F238E27FC236}">
                <a16:creationId xmlns:a16="http://schemas.microsoft.com/office/drawing/2014/main" id="{F4BF10EF-76AE-BF27-B9F6-A83D8A7F70A3}"/>
              </a:ext>
            </a:extLst>
          </p:cNvPr>
          <p:cNvSpPr/>
          <p:nvPr/>
        </p:nvSpPr>
        <p:spPr>
          <a:xfrm>
            <a:off x="1980088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" name="Google Shape;180;p15">
            <a:extLst>
              <a:ext uri="{FF2B5EF4-FFF2-40B4-BE49-F238E27FC236}">
                <a16:creationId xmlns:a16="http://schemas.microsoft.com/office/drawing/2014/main" id="{553569FD-78D9-527A-57A1-B86950A0CC86}"/>
              </a:ext>
            </a:extLst>
          </p:cNvPr>
          <p:cNvSpPr/>
          <p:nvPr/>
        </p:nvSpPr>
        <p:spPr>
          <a:xfrm>
            <a:off x="2598136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" name="Google Shape;181;p15">
            <a:extLst>
              <a:ext uri="{FF2B5EF4-FFF2-40B4-BE49-F238E27FC236}">
                <a16:creationId xmlns:a16="http://schemas.microsoft.com/office/drawing/2014/main" id="{1EB1E32F-F8F8-BEB2-88ED-BCA5F046220C}"/>
              </a:ext>
            </a:extLst>
          </p:cNvPr>
          <p:cNvSpPr/>
          <p:nvPr/>
        </p:nvSpPr>
        <p:spPr>
          <a:xfrm>
            <a:off x="3216184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" name="Google Shape;182;p15">
            <a:extLst>
              <a:ext uri="{FF2B5EF4-FFF2-40B4-BE49-F238E27FC236}">
                <a16:creationId xmlns:a16="http://schemas.microsoft.com/office/drawing/2014/main" id="{6932CA05-598E-B3B8-FED3-FC95AC98B2A3}"/>
              </a:ext>
            </a:extLst>
          </p:cNvPr>
          <p:cNvSpPr/>
          <p:nvPr/>
        </p:nvSpPr>
        <p:spPr>
          <a:xfrm>
            <a:off x="3834233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" name="Google Shape;183;p15">
            <a:extLst>
              <a:ext uri="{FF2B5EF4-FFF2-40B4-BE49-F238E27FC236}">
                <a16:creationId xmlns:a16="http://schemas.microsoft.com/office/drawing/2014/main" id="{C7779FD7-602D-98BE-5519-F23258681430}"/>
              </a:ext>
            </a:extLst>
          </p:cNvPr>
          <p:cNvSpPr/>
          <p:nvPr/>
        </p:nvSpPr>
        <p:spPr>
          <a:xfrm>
            <a:off x="4452281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" name="Google Shape;184;p15">
            <a:extLst>
              <a:ext uri="{FF2B5EF4-FFF2-40B4-BE49-F238E27FC236}">
                <a16:creationId xmlns:a16="http://schemas.microsoft.com/office/drawing/2014/main" id="{C90456E5-083A-E56A-989A-94035BFA4DF5}"/>
              </a:ext>
            </a:extLst>
          </p:cNvPr>
          <p:cNvSpPr/>
          <p:nvPr/>
        </p:nvSpPr>
        <p:spPr>
          <a:xfrm>
            <a:off x="5070329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" name="Google Shape;185;p15">
            <a:extLst>
              <a:ext uri="{FF2B5EF4-FFF2-40B4-BE49-F238E27FC236}">
                <a16:creationId xmlns:a16="http://schemas.microsoft.com/office/drawing/2014/main" id="{19CAF05B-7DFD-D2FA-ECD7-827D86949913}"/>
              </a:ext>
            </a:extLst>
          </p:cNvPr>
          <p:cNvSpPr/>
          <p:nvPr/>
        </p:nvSpPr>
        <p:spPr>
          <a:xfrm>
            <a:off x="5688377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" name="Google Shape;186;p15">
            <a:extLst>
              <a:ext uri="{FF2B5EF4-FFF2-40B4-BE49-F238E27FC236}">
                <a16:creationId xmlns:a16="http://schemas.microsoft.com/office/drawing/2014/main" id="{3BB36377-FE10-22FB-6080-F958EDC56206}"/>
              </a:ext>
            </a:extLst>
          </p:cNvPr>
          <p:cNvSpPr/>
          <p:nvPr/>
        </p:nvSpPr>
        <p:spPr>
          <a:xfrm>
            <a:off x="6306425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12C45"/>
              </a:solidFill>
            </a:endParaRPr>
          </a:p>
        </p:txBody>
      </p:sp>
      <p:sp>
        <p:nvSpPr>
          <p:cNvPr id="16" name="Google Shape;187;p15">
            <a:extLst>
              <a:ext uri="{FF2B5EF4-FFF2-40B4-BE49-F238E27FC236}">
                <a16:creationId xmlns:a16="http://schemas.microsoft.com/office/drawing/2014/main" id="{B11E761F-AEA3-AF88-B880-F84CAA07ED04}"/>
              </a:ext>
            </a:extLst>
          </p:cNvPr>
          <p:cNvSpPr/>
          <p:nvPr/>
        </p:nvSpPr>
        <p:spPr>
          <a:xfrm>
            <a:off x="743992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" name="Google Shape;188;p15">
            <a:extLst>
              <a:ext uri="{FF2B5EF4-FFF2-40B4-BE49-F238E27FC236}">
                <a16:creationId xmlns:a16="http://schemas.microsoft.com/office/drawing/2014/main" id="{6CD3D372-F0A4-1162-CFD5-3686B524CF79}"/>
              </a:ext>
            </a:extLst>
          </p:cNvPr>
          <p:cNvSpPr/>
          <p:nvPr/>
        </p:nvSpPr>
        <p:spPr>
          <a:xfrm>
            <a:off x="6924473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" name="Google Shape;189;p15">
            <a:extLst>
              <a:ext uri="{FF2B5EF4-FFF2-40B4-BE49-F238E27FC236}">
                <a16:creationId xmlns:a16="http://schemas.microsoft.com/office/drawing/2014/main" id="{E49698A3-383F-7BA3-45B1-5F5FF89AE206}"/>
              </a:ext>
            </a:extLst>
          </p:cNvPr>
          <p:cNvSpPr txBox="1"/>
          <p:nvPr/>
        </p:nvSpPr>
        <p:spPr>
          <a:xfrm>
            <a:off x="449968" y="2542950"/>
            <a:ext cx="321143" cy="1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2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0;p15">
            <a:extLst>
              <a:ext uri="{FF2B5EF4-FFF2-40B4-BE49-F238E27FC236}">
                <a16:creationId xmlns:a16="http://schemas.microsoft.com/office/drawing/2014/main" id="{20EC6D52-FE8C-FF86-0151-AA7098F117C4}"/>
              </a:ext>
            </a:extLst>
          </p:cNvPr>
          <p:cNvSpPr txBox="1"/>
          <p:nvPr/>
        </p:nvSpPr>
        <p:spPr>
          <a:xfrm>
            <a:off x="1097588" y="2542950"/>
            <a:ext cx="317777" cy="1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Google Shape;191;p15">
            <a:extLst>
              <a:ext uri="{FF2B5EF4-FFF2-40B4-BE49-F238E27FC236}">
                <a16:creationId xmlns:a16="http://schemas.microsoft.com/office/drawing/2014/main" id="{37879EF4-ED3F-9D5F-CCB4-3276AD869F27}"/>
              </a:ext>
            </a:extLst>
          </p:cNvPr>
          <p:cNvSpPr txBox="1"/>
          <p:nvPr/>
        </p:nvSpPr>
        <p:spPr>
          <a:xfrm>
            <a:off x="1709084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JUL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Google Shape;192;p15">
            <a:extLst>
              <a:ext uri="{FF2B5EF4-FFF2-40B4-BE49-F238E27FC236}">
                <a16:creationId xmlns:a16="http://schemas.microsoft.com/office/drawing/2014/main" id="{E26D9B1E-037D-5223-5358-EEB21B6921A3}"/>
              </a:ext>
            </a:extLst>
          </p:cNvPr>
          <p:cNvSpPr txBox="1"/>
          <p:nvPr/>
        </p:nvSpPr>
        <p:spPr>
          <a:xfrm>
            <a:off x="2328327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AUG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Google Shape;193;p15">
            <a:extLst>
              <a:ext uri="{FF2B5EF4-FFF2-40B4-BE49-F238E27FC236}">
                <a16:creationId xmlns:a16="http://schemas.microsoft.com/office/drawing/2014/main" id="{3F8A53E9-E689-33E1-FE44-83C4AA62119B}"/>
              </a:ext>
            </a:extLst>
          </p:cNvPr>
          <p:cNvSpPr txBox="1"/>
          <p:nvPr/>
        </p:nvSpPr>
        <p:spPr>
          <a:xfrm>
            <a:off x="2946797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SEP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194;p15">
            <a:extLst>
              <a:ext uri="{FF2B5EF4-FFF2-40B4-BE49-F238E27FC236}">
                <a16:creationId xmlns:a16="http://schemas.microsoft.com/office/drawing/2014/main" id="{0CB5B9D8-AC78-01CF-648E-9D70FF61C8A9}"/>
              </a:ext>
            </a:extLst>
          </p:cNvPr>
          <p:cNvSpPr txBox="1"/>
          <p:nvPr/>
        </p:nvSpPr>
        <p:spPr>
          <a:xfrm>
            <a:off x="3519944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OCT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Google Shape;195;p15">
            <a:extLst>
              <a:ext uri="{FF2B5EF4-FFF2-40B4-BE49-F238E27FC236}">
                <a16:creationId xmlns:a16="http://schemas.microsoft.com/office/drawing/2014/main" id="{907CC4A4-614D-3CD2-D260-72099EEEE439}"/>
              </a:ext>
            </a:extLst>
          </p:cNvPr>
          <p:cNvSpPr txBox="1"/>
          <p:nvPr/>
        </p:nvSpPr>
        <p:spPr>
          <a:xfrm>
            <a:off x="4137626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NOV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" name="Google Shape;196;p15">
            <a:extLst>
              <a:ext uri="{FF2B5EF4-FFF2-40B4-BE49-F238E27FC236}">
                <a16:creationId xmlns:a16="http://schemas.microsoft.com/office/drawing/2014/main" id="{EC2940D7-0C86-A49F-25F3-ECBBCC92E967}"/>
              </a:ext>
            </a:extLst>
          </p:cNvPr>
          <p:cNvSpPr txBox="1"/>
          <p:nvPr/>
        </p:nvSpPr>
        <p:spPr>
          <a:xfrm>
            <a:off x="475950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DEC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Google Shape;197;p15">
            <a:extLst>
              <a:ext uri="{FF2B5EF4-FFF2-40B4-BE49-F238E27FC236}">
                <a16:creationId xmlns:a16="http://schemas.microsoft.com/office/drawing/2014/main" id="{0A6CE6F4-8705-C584-D09F-06FFFE09EEEB}"/>
              </a:ext>
            </a:extLst>
          </p:cNvPr>
          <p:cNvSpPr txBox="1"/>
          <p:nvPr/>
        </p:nvSpPr>
        <p:spPr>
          <a:xfrm>
            <a:off x="537104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JAN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Google Shape;198;p15">
            <a:extLst>
              <a:ext uri="{FF2B5EF4-FFF2-40B4-BE49-F238E27FC236}">
                <a16:creationId xmlns:a16="http://schemas.microsoft.com/office/drawing/2014/main" id="{33761EF0-9AFC-5657-B4C4-767DF15996DC}"/>
              </a:ext>
            </a:extLst>
          </p:cNvPr>
          <p:cNvSpPr txBox="1"/>
          <p:nvPr/>
        </p:nvSpPr>
        <p:spPr>
          <a:xfrm>
            <a:off x="5995623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FEB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99;p15">
            <a:extLst>
              <a:ext uri="{FF2B5EF4-FFF2-40B4-BE49-F238E27FC236}">
                <a16:creationId xmlns:a16="http://schemas.microsoft.com/office/drawing/2014/main" id="{72ED9778-7F6F-5906-9FDE-0A23452FBF3F}"/>
              </a:ext>
            </a:extLst>
          </p:cNvPr>
          <p:cNvSpPr txBox="1"/>
          <p:nvPr/>
        </p:nvSpPr>
        <p:spPr>
          <a:xfrm>
            <a:off x="6607032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MAR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00;p15">
            <a:extLst>
              <a:ext uri="{FF2B5EF4-FFF2-40B4-BE49-F238E27FC236}">
                <a16:creationId xmlns:a16="http://schemas.microsoft.com/office/drawing/2014/main" id="{893AB339-FF41-8F22-DE40-6F320A889806}"/>
              </a:ext>
            </a:extLst>
          </p:cNvPr>
          <p:cNvSpPr txBox="1"/>
          <p:nvPr/>
        </p:nvSpPr>
        <p:spPr>
          <a:xfrm>
            <a:off x="7225641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APR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" name="Google Shape;186;p15">
            <a:extLst>
              <a:ext uri="{FF2B5EF4-FFF2-40B4-BE49-F238E27FC236}">
                <a16:creationId xmlns:a16="http://schemas.microsoft.com/office/drawing/2014/main" id="{DB146ACA-F0C8-8DAD-10A7-EB863C4D247F}"/>
              </a:ext>
            </a:extLst>
          </p:cNvPr>
          <p:cNvSpPr/>
          <p:nvPr/>
        </p:nvSpPr>
        <p:spPr>
          <a:xfrm>
            <a:off x="7552841" y="2424727"/>
            <a:ext cx="851171" cy="578807"/>
          </a:xfrm>
          <a:prstGeom prst="chevron">
            <a:avLst>
              <a:gd name="adj" fmla="val 50000"/>
            </a:avLst>
          </a:prstGeom>
          <a:solidFill>
            <a:srgbClr val="AAE0FA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12C45"/>
              </a:solidFill>
            </a:endParaRPr>
          </a:p>
        </p:txBody>
      </p:sp>
      <p:sp>
        <p:nvSpPr>
          <p:cNvPr id="56" name="Google Shape;188;p15">
            <a:extLst>
              <a:ext uri="{FF2B5EF4-FFF2-40B4-BE49-F238E27FC236}">
                <a16:creationId xmlns:a16="http://schemas.microsoft.com/office/drawing/2014/main" id="{B3EDAD15-A2D8-0C77-5D5B-2381C82A0A4C}"/>
              </a:ext>
            </a:extLst>
          </p:cNvPr>
          <p:cNvSpPr/>
          <p:nvPr/>
        </p:nvSpPr>
        <p:spPr>
          <a:xfrm>
            <a:off x="8170889" y="2424727"/>
            <a:ext cx="851171" cy="578807"/>
          </a:xfrm>
          <a:prstGeom prst="chevron">
            <a:avLst>
              <a:gd name="adj" fmla="val 50000"/>
            </a:avLst>
          </a:prstGeom>
          <a:solidFill>
            <a:srgbClr val="AAE0FA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7" name="Google Shape;199;p15">
            <a:extLst>
              <a:ext uri="{FF2B5EF4-FFF2-40B4-BE49-F238E27FC236}">
                <a16:creationId xmlns:a16="http://schemas.microsoft.com/office/drawing/2014/main" id="{31B34561-BA25-A22F-7439-1D6D5EE337C5}"/>
              </a:ext>
            </a:extLst>
          </p:cNvPr>
          <p:cNvSpPr txBox="1"/>
          <p:nvPr/>
        </p:nvSpPr>
        <p:spPr>
          <a:xfrm>
            <a:off x="785344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200;p15">
            <a:extLst>
              <a:ext uri="{FF2B5EF4-FFF2-40B4-BE49-F238E27FC236}">
                <a16:creationId xmlns:a16="http://schemas.microsoft.com/office/drawing/2014/main" id="{0A576DB7-DCFC-F42B-3F10-D4828B1FA68F}"/>
              </a:ext>
            </a:extLst>
          </p:cNvPr>
          <p:cNvSpPr txBox="1"/>
          <p:nvPr/>
        </p:nvSpPr>
        <p:spPr>
          <a:xfrm>
            <a:off x="8464857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189;p15">
            <a:extLst>
              <a:ext uri="{FF2B5EF4-FFF2-40B4-BE49-F238E27FC236}">
                <a16:creationId xmlns:a16="http://schemas.microsoft.com/office/drawing/2014/main" id="{99B705C3-AC9C-A01F-0F7C-41091991C368}"/>
              </a:ext>
            </a:extLst>
          </p:cNvPr>
          <p:cNvSpPr txBox="1"/>
          <p:nvPr/>
        </p:nvSpPr>
        <p:spPr>
          <a:xfrm>
            <a:off x="449968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189;p15">
            <a:extLst>
              <a:ext uri="{FF2B5EF4-FFF2-40B4-BE49-F238E27FC236}">
                <a16:creationId xmlns:a16="http://schemas.microsoft.com/office/drawing/2014/main" id="{A93A5DA3-7AA6-F7CF-8653-48BE63D1D583}"/>
              </a:ext>
            </a:extLst>
          </p:cNvPr>
          <p:cNvSpPr txBox="1"/>
          <p:nvPr/>
        </p:nvSpPr>
        <p:spPr>
          <a:xfrm>
            <a:off x="1095905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189;p15">
            <a:extLst>
              <a:ext uri="{FF2B5EF4-FFF2-40B4-BE49-F238E27FC236}">
                <a16:creationId xmlns:a16="http://schemas.microsoft.com/office/drawing/2014/main" id="{29A541AC-2938-91AC-6571-1569BC048907}"/>
              </a:ext>
            </a:extLst>
          </p:cNvPr>
          <p:cNvSpPr txBox="1"/>
          <p:nvPr/>
        </p:nvSpPr>
        <p:spPr>
          <a:xfrm>
            <a:off x="3550767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189;p15">
            <a:extLst>
              <a:ext uri="{FF2B5EF4-FFF2-40B4-BE49-F238E27FC236}">
                <a16:creationId xmlns:a16="http://schemas.microsoft.com/office/drawing/2014/main" id="{E07CF122-0C98-5743-33B6-58E0921650E7}"/>
              </a:ext>
            </a:extLst>
          </p:cNvPr>
          <p:cNvSpPr txBox="1"/>
          <p:nvPr/>
        </p:nvSpPr>
        <p:spPr>
          <a:xfrm>
            <a:off x="4168449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Google Shape;189;p15">
            <a:extLst>
              <a:ext uri="{FF2B5EF4-FFF2-40B4-BE49-F238E27FC236}">
                <a16:creationId xmlns:a16="http://schemas.microsoft.com/office/drawing/2014/main" id="{DE238392-48D3-E72E-2055-BA2EEB4D3550}"/>
              </a:ext>
            </a:extLst>
          </p:cNvPr>
          <p:cNvSpPr txBox="1"/>
          <p:nvPr/>
        </p:nvSpPr>
        <p:spPr>
          <a:xfrm>
            <a:off x="479033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189;p15">
            <a:extLst>
              <a:ext uri="{FF2B5EF4-FFF2-40B4-BE49-F238E27FC236}">
                <a16:creationId xmlns:a16="http://schemas.microsoft.com/office/drawing/2014/main" id="{0E0B7B72-996C-9D8C-0E1B-9A00B8907380}"/>
              </a:ext>
            </a:extLst>
          </p:cNvPr>
          <p:cNvSpPr txBox="1"/>
          <p:nvPr/>
        </p:nvSpPr>
        <p:spPr>
          <a:xfrm>
            <a:off x="6026446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Google Shape;189;p15">
            <a:extLst>
              <a:ext uri="{FF2B5EF4-FFF2-40B4-BE49-F238E27FC236}">
                <a16:creationId xmlns:a16="http://schemas.microsoft.com/office/drawing/2014/main" id="{A647F33C-4952-A8E5-ED2F-FB33802957D8}"/>
              </a:ext>
            </a:extLst>
          </p:cNvPr>
          <p:cNvSpPr txBox="1"/>
          <p:nvPr/>
        </p:nvSpPr>
        <p:spPr>
          <a:xfrm>
            <a:off x="540187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189;p15">
            <a:extLst>
              <a:ext uri="{FF2B5EF4-FFF2-40B4-BE49-F238E27FC236}">
                <a16:creationId xmlns:a16="http://schemas.microsoft.com/office/drawing/2014/main" id="{71A5E1BC-3F36-F57D-3BEF-9587F8E07AAF}"/>
              </a:ext>
            </a:extLst>
          </p:cNvPr>
          <p:cNvSpPr txBox="1"/>
          <p:nvPr/>
        </p:nvSpPr>
        <p:spPr>
          <a:xfrm>
            <a:off x="6637855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189;p15">
            <a:extLst>
              <a:ext uri="{FF2B5EF4-FFF2-40B4-BE49-F238E27FC236}">
                <a16:creationId xmlns:a16="http://schemas.microsoft.com/office/drawing/2014/main" id="{E913D1FB-39F1-AFBA-EAC8-63034E37965F}"/>
              </a:ext>
            </a:extLst>
          </p:cNvPr>
          <p:cNvSpPr txBox="1"/>
          <p:nvPr/>
        </p:nvSpPr>
        <p:spPr>
          <a:xfrm>
            <a:off x="7256464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189;p15">
            <a:extLst>
              <a:ext uri="{FF2B5EF4-FFF2-40B4-BE49-F238E27FC236}">
                <a16:creationId xmlns:a16="http://schemas.microsoft.com/office/drawing/2014/main" id="{7122E721-5DBD-C1F0-5E1A-D39DF7DC2818}"/>
              </a:ext>
            </a:extLst>
          </p:cNvPr>
          <p:cNvSpPr txBox="1"/>
          <p:nvPr/>
        </p:nvSpPr>
        <p:spPr>
          <a:xfrm>
            <a:off x="788427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189;p15">
            <a:extLst>
              <a:ext uri="{FF2B5EF4-FFF2-40B4-BE49-F238E27FC236}">
                <a16:creationId xmlns:a16="http://schemas.microsoft.com/office/drawing/2014/main" id="{A7AEC315-3674-EB07-0057-E22B8964ADA3}"/>
              </a:ext>
            </a:extLst>
          </p:cNvPr>
          <p:cNvSpPr txBox="1"/>
          <p:nvPr/>
        </p:nvSpPr>
        <p:spPr>
          <a:xfrm>
            <a:off x="8495680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189;p15">
            <a:extLst>
              <a:ext uri="{FF2B5EF4-FFF2-40B4-BE49-F238E27FC236}">
                <a16:creationId xmlns:a16="http://schemas.microsoft.com/office/drawing/2014/main" id="{D8585974-CB23-63E4-3242-34E28A216742}"/>
              </a:ext>
            </a:extLst>
          </p:cNvPr>
          <p:cNvSpPr txBox="1"/>
          <p:nvPr/>
        </p:nvSpPr>
        <p:spPr>
          <a:xfrm>
            <a:off x="1705168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189;p15">
            <a:extLst>
              <a:ext uri="{FF2B5EF4-FFF2-40B4-BE49-F238E27FC236}">
                <a16:creationId xmlns:a16="http://schemas.microsoft.com/office/drawing/2014/main" id="{F1904E42-C402-C2F4-1FF3-5B12F8270804}"/>
              </a:ext>
            </a:extLst>
          </p:cNvPr>
          <p:cNvSpPr txBox="1"/>
          <p:nvPr/>
        </p:nvSpPr>
        <p:spPr>
          <a:xfrm>
            <a:off x="232441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189;p15">
            <a:extLst>
              <a:ext uri="{FF2B5EF4-FFF2-40B4-BE49-F238E27FC236}">
                <a16:creationId xmlns:a16="http://schemas.microsoft.com/office/drawing/2014/main" id="{8C77E9BA-A1E8-70C1-5420-51A40F179C7B}"/>
              </a:ext>
            </a:extLst>
          </p:cNvPr>
          <p:cNvSpPr txBox="1"/>
          <p:nvPr/>
        </p:nvSpPr>
        <p:spPr>
          <a:xfrm>
            <a:off x="294288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Right Bracket 72">
            <a:extLst>
              <a:ext uri="{FF2B5EF4-FFF2-40B4-BE49-F238E27FC236}">
                <a16:creationId xmlns:a16="http://schemas.microsoft.com/office/drawing/2014/main" id="{5C5A63A2-2C01-73C6-7166-2876F72E7E08}"/>
              </a:ext>
            </a:extLst>
          </p:cNvPr>
          <p:cNvSpPr/>
          <p:nvPr/>
        </p:nvSpPr>
        <p:spPr>
          <a:xfrm rot="5400000">
            <a:off x="5190344" y="2925275"/>
            <a:ext cx="320040" cy="560072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ket 73">
            <a:extLst>
              <a:ext uri="{FF2B5EF4-FFF2-40B4-BE49-F238E27FC236}">
                <a16:creationId xmlns:a16="http://schemas.microsoft.com/office/drawing/2014/main" id="{31BE271D-5C3E-EFA1-B275-98CD9DD03D3B}"/>
              </a:ext>
            </a:extLst>
          </p:cNvPr>
          <p:cNvSpPr/>
          <p:nvPr/>
        </p:nvSpPr>
        <p:spPr>
          <a:xfrm rot="16200000">
            <a:off x="2406049" y="-217765"/>
            <a:ext cx="319326" cy="4887544"/>
          </a:xfrm>
          <a:prstGeom prst="rightBracket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D54B4D2D-FF90-D2AE-50B4-07D51A60217B}"/>
              </a:ext>
            </a:extLst>
          </p:cNvPr>
          <p:cNvSpPr/>
          <p:nvPr/>
        </p:nvSpPr>
        <p:spPr>
          <a:xfrm rot="16200000">
            <a:off x="6431829" y="1322652"/>
            <a:ext cx="320040" cy="180671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C12ED983-4B83-F584-437E-E09BEA139D9B}"/>
              </a:ext>
            </a:extLst>
          </p:cNvPr>
          <p:cNvSpPr/>
          <p:nvPr/>
        </p:nvSpPr>
        <p:spPr>
          <a:xfrm rot="5400000">
            <a:off x="8122954" y="2466226"/>
            <a:ext cx="320040" cy="1478171"/>
          </a:xfrm>
          <a:prstGeom prst="rightBracket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74F44D3-242A-3EF3-E74A-F4508955284E}"/>
              </a:ext>
            </a:extLst>
          </p:cNvPr>
          <p:cNvSpPr txBox="1">
            <a:spLocks/>
          </p:cNvSpPr>
          <p:nvPr/>
        </p:nvSpPr>
        <p:spPr>
          <a:xfrm>
            <a:off x="172800" y="206139"/>
            <a:ext cx="2040411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latin typeface="Source Sans Pro" panose="020B0503030403020204" pitchFamily="34" charset="0"/>
                <a:ea typeface="Source Sans Pro" panose="020B0503030403020204" pitchFamily="34" charset="0"/>
              </a:rPr>
              <a:t>Timeline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2566340-CE3B-DDF6-127C-B54796E45E0B}"/>
              </a:ext>
            </a:extLst>
          </p:cNvPr>
          <p:cNvCxnSpPr>
            <a:cxnSpLocks/>
          </p:cNvCxnSpPr>
          <p:nvPr/>
        </p:nvCxnSpPr>
        <p:spPr>
          <a:xfrm flipV="1">
            <a:off x="6591849" y="1900687"/>
            <a:ext cx="0" cy="158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7C6A5E5-E6E2-29CC-7A85-7383048316C0}"/>
              </a:ext>
            </a:extLst>
          </p:cNvPr>
          <p:cNvCxnSpPr>
            <a:cxnSpLocks/>
          </p:cNvCxnSpPr>
          <p:nvPr/>
        </p:nvCxnSpPr>
        <p:spPr>
          <a:xfrm flipV="1">
            <a:off x="2565711" y="1900687"/>
            <a:ext cx="0" cy="1584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41B0282-544C-501E-FC95-9D9BA098196E}"/>
              </a:ext>
            </a:extLst>
          </p:cNvPr>
          <p:cNvCxnSpPr>
            <a:cxnSpLocks/>
          </p:cNvCxnSpPr>
          <p:nvPr/>
        </p:nvCxnSpPr>
        <p:spPr>
          <a:xfrm flipV="1">
            <a:off x="8236237" y="3375947"/>
            <a:ext cx="0" cy="1584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2B794C-7C9F-249C-DB6C-2D82DC43C58B}"/>
              </a:ext>
            </a:extLst>
          </p:cNvPr>
          <p:cNvCxnSpPr>
            <a:cxnSpLocks/>
          </p:cNvCxnSpPr>
          <p:nvPr/>
        </p:nvCxnSpPr>
        <p:spPr>
          <a:xfrm flipV="1">
            <a:off x="5331710" y="3375947"/>
            <a:ext cx="0" cy="158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D0C675D-7607-1BCD-6322-4BDD5B264B48}"/>
              </a:ext>
            </a:extLst>
          </p:cNvPr>
          <p:cNvSpPr txBox="1"/>
          <p:nvPr/>
        </p:nvSpPr>
        <p:spPr>
          <a:xfrm>
            <a:off x="3506497" y="3544963"/>
            <a:ext cx="2357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JANUARY 5 – 31, 2027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Strategic Plan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Public Feedback Period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3B739F-2653-FDFC-248C-4B437E7EC9A6}"/>
              </a:ext>
            </a:extLst>
          </p:cNvPr>
          <p:cNvSpPr txBox="1"/>
          <p:nvPr/>
        </p:nvSpPr>
        <p:spPr>
          <a:xfrm>
            <a:off x="1392499" y="1338410"/>
            <a:ext cx="235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MAY – DECEMBER 2026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Drafting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FF315F9-7F61-9740-01D9-2E1A34EA54DC}"/>
              </a:ext>
            </a:extLst>
          </p:cNvPr>
          <p:cNvSpPr txBox="1"/>
          <p:nvPr/>
        </p:nvSpPr>
        <p:spPr>
          <a:xfrm>
            <a:off x="6347589" y="3544963"/>
            <a:ext cx="2674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MAY – JUNE 2027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Strategic Plan and Workplan finalization and approval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20321AD-F952-82FE-691A-F14E2A8ABB82}"/>
              </a:ext>
            </a:extLst>
          </p:cNvPr>
          <p:cNvSpPr txBox="1"/>
          <p:nvPr/>
        </p:nvSpPr>
        <p:spPr>
          <a:xfrm>
            <a:off x="5420925" y="1338410"/>
            <a:ext cx="235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FEBRUARY - APRIL 2027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Incorporate feedback</a:t>
            </a:r>
          </a:p>
        </p:txBody>
      </p:sp>
    </p:spTree>
    <p:extLst>
      <p:ext uri="{BB962C8B-B14F-4D97-AF65-F5344CB8AC3E}">
        <p14:creationId xmlns:p14="http://schemas.microsoft.com/office/powerpoint/2010/main" val="195161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3;p15">
            <a:extLst>
              <a:ext uri="{FF2B5EF4-FFF2-40B4-BE49-F238E27FC236}">
                <a16:creationId xmlns:a16="http://schemas.microsoft.com/office/drawing/2014/main" id="{17F61E95-CCF7-B710-5788-C7EAE1502D7B}"/>
              </a:ext>
            </a:extLst>
          </p:cNvPr>
          <p:cNvGrpSpPr/>
          <p:nvPr/>
        </p:nvGrpSpPr>
        <p:grpSpPr>
          <a:xfrm>
            <a:off x="2285500" y="430373"/>
            <a:ext cx="6630039" cy="237431"/>
            <a:chOff x="18025" y="276802"/>
            <a:chExt cx="9126000" cy="356128"/>
          </a:xfrm>
        </p:grpSpPr>
        <p:sp>
          <p:nvSpPr>
            <p:cNvPr id="3" name="Google Shape;174;p15">
              <a:extLst>
                <a:ext uri="{FF2B5EF4-FFF2-40B4-BE49-F238E27FC236}">
                  <a16:creationId xmlns:a16="http://schemas.microsoft.com/office/drawing/2014/main" id="{AF18EF19-A3D0-2628-9151-C241CFD2CC3B}"/>
                </a:ext>
              </a:extLst>
            </p:cNvPr>
            <p:cNvSpPr/>
            <p:nvPr/>
          </p:nvSpPr>
          <p:spPr>
            <a:xfrm>
              <a:off x="18025" y="276802"/>
              <a:ext cx="9126000" cy="54300"/>
            </a:xfrm>
            <a:prstGeom prst="rect">
              <a:avLst/>
            </a:prstGeom>
            <a:solidFill>
              <a:srgbClr val="FFE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75;p15">
              <a:extLst>
                <a:ext uri="{FF2B5EF4-FFF2-40B4-BE49-F238E27FC236}">
                  <a16:creationId xmlns:a16="http://schemas.microsoft.com/office/drawing/2014/main" id="{4906B6EF-C734-C7C7-DB36-E2F4413DB7CF}"/>
                </a:ext>
              </a:extLst>
            </p:cNvPr>
            <p:cNvSpPr/>
            <p:nvPr/>
          </p:nvSpPr>
          <p:spPr>
            <a:xfrm>
              <a:off x="18025" y="433752"/>
              <a:ext cx="9126000" cy="54300"/>
            </a:xfrm>
            <a:prstGeom prst="rect">
              <a:avLst/>
            </a:prstGeom>
            <a:solidFill>
              <a:srgbClr val="FDB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6;p15">
              <a:extLst>
                <a:ext uri="{FF2B5EF4-FFF2-40B4-BE49-F238E27FC236}">
                  <a16:creationId xmlns:a16="http://schemas.microsoft.com/office/drawing/2014/main" id="{88AFF585-2338-BA84-9331-C59B66787783}"/>
                </a:ext>
              </a:extLst>
            </p:cNvPr>
            <p:cNvSpPr/>
            <p:nvPr/>
          </p:nvSpPr>
          <p:spPr>
            <a:xfrm>
              <a:off x="18025" y="578630"/>
              <a:ext cx="9126000" cy="543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77;p15">
            <a:extLst>
              <a:ext uri="{FF2B5EF4-FFF2-40B4-BE49-F238E27FC236}">
                <a16:creationId xmlns:a16="http://schemas.microsoft.com/office/drawing/2014/main" id="{5817B972-CD2D-7D0D-F238-0D63FE6D69F5}"/>
              </a:ext>
            </a:extLst>
          </p:cNvPr>
          <p:cNvSpPr/>
          <p:nvPr/>
        </p:nvSpPr>
        <p:spPr>
          <a:xfrm>
            <a:off x="125944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" name="Google Shape;178;p15">
            <a:extLst>
              <a:ext uri="{FF2B5EF4-FFF2-40B4-BE49-F238E27FC236}">
                <a16:creationId xmlns:a16="http://schemas.microsoft.com/office/drawing/2014/main" id="{09D6D14D-C47B-BB67-9110-B7AD8A3DCCA2}"/>
              </a:ext>
            </a:extLst>
          </p:cNvPr>
          <p:cNvSpPr/>
          <p:nvPr/>
        </p:nvSpPr>
        <p:spPr>
          <a:xfrm>
            <a:off x="1362040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" name="Google Shape;179;p15">
            <a:extLst>
              <a:ext uri="{FF2B5EF4-FFF2-40B4-BE49-F238E27FC236}">
                <a16:creationId xmlns:a16="http://schemas.microsoft.com/office/drawing/2014/main" id="{C69DD8E3-9FF3-FC7B-F57B-B313B1553586}"/>
              </a:ext>
            </a:extLst>
          </p:cNvPr>
          <p:cNvSpPr/>
          <p:nvPr/>
        </p:nvSpPr>
        <p:spPr>
          <a:xfrm>
            <a:off x="1980088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" name="Google Shape;180;p15">
            <a:extLst>
              <a:ext uri="{FF2B5EF4-FFF2-40B4-BE49-F238E27FC236}">
                <a16:creationId xmlns:a16="http://schemas.microsoft.com/office/drawing/2014/main" id="{2ADFE1A2-24FC-DEE4-A914-D17EE3E4421B}"/>
              </a:ext>
            </a:extLst>
          </p:cNvPr>
          <p:cNvSpPr/>
          <p:nvPr/>
        </p:nvSpPr>
        <p:spPr>
          <a:xfrm>
            <a:off x="2598136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" name="Google Shape;181;p15">
            <a:extLst>
              <a:ext uri="{FF2B5EF4-FFF2-40B4-BE49-F238E27FC236}">
                <a16:creationId xmlns:a16="http://schemas.microsoft.com/office/drawing/2014/main" id="{8828C5C7-052C-A286-9ECD-CD2EB2A5C09E}"/>
              </a:ext>
            </a:extLst>
          </p:cNvPr>
          <p:cNvSpPr/>
          <p:nvPr/>
        </p:nvSpPr>
        <p:spPr>
          <a:xfrm>
            <a:off x="3216184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" name="Google Shape;182;p15">
            <a:extLst>
              <a:ext uri="{FF2B5EF4-FFF2-40B4-BE49-F238E27FC236}">
                <a16:creationId xmlns:a16="http://schemas.microsoft.com/office/drawing/2014/main" id="{2E1986F5-F29E-D830-29E2-1DB878907BA0}"/>
              </a:ext>
            </a:extLst>
          </p:cNvPr>
          <p:cNvSpPr/>
          <p:nvPr/>
        </p:nvSpPr>
        <p:spPr>
          <a:xfrm>
            <a:off x="3834233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" name="Google Shape;183;p15">
            <a:extLst>
              <a:ext uri="{FF2B5EF4-FFF2-40B4-BE49-F238E27FC236}">
                <a16:creationId xmlns:a16="http://schemas.microsoft.com/office/drawing/2014/main" id="{29B838D2-F19E-4E8B-6CC7-F5058889E9FF}"/>
              </a:ext>
            </a:extLst>
          </p:cNvPr>
          <p:cNvSpPr/>
          <p:nvPr/>
        </p:nvSpPr>
        <p:spPr>
          <a:xfrm>
            <a:off x="4452281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" name="Google Shape;184;p15">
            <a:extLst>
              <a:ext uri="{FF2B5EF4-FFF2-40B4-BE49-F238E27FC236}">
                <a16:creationId xmlns:a16="http://schemas.microsoft.com/office/drawing/2014/main" id="{886EA439-709D-9E1F-7C70-AF01E8E85874}"/>
              </a:ext>
            </a:extLst>
          </p:cNvPr>
          <p:cNvSpPr/>
          <p:nvPr/>
        </p:nvSpPr>
        <p:spPr>
          <a:xfrm>
            <a:off x="5070329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" name="Google Shape;185;p15">
            <a:extLst>
              <a:ext uri="{FF2B5EF4-FFF2-40B4-BE49-F238E27FC236}">
                <a16:creationId xmlns:a16="http://schemas.microsoft.com/office/drawing/2014/main" id="{2FDB75AA-B9B9-45D7-50F9-DBB3A3122251}"/>
              </a:ext>
            </a:extLst>
          </p:cNvPr>
          <p:cNvSpPr/>
          <p:nvPr/>
        </p:nvSpPr>
        <p:spPr>
          <a:xfrm>
            <a:off x="5688377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" name="Google Shape;186;p15">
            <a:extLst>
              <a:ext uri="{FF2B5EF4-FFF2-40B4-BE49-F238E27FC236}">
                <a16:creationId xmlns:a16="http://schemas.microsoft.com/office/drawing/2014/main" id="{8713B24D-CA9F-AADC-7EE9-F633A0A47903}"/>
              </a:ext>
            </a:extLst>
          </p:cNvPr>
          <p:cNvSpPr/>
          <p:nvPr/>
        </p:nvSpPr>
        <p:spPr>
          <a:xfrm>
            <a:off x="6306425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12C45"/>
              </a:solidFill>
            </a:endParaRPr>
          </a:p>
        </p:txBody>
      </p:sp>
      <p:sp>
        <p:nvSpPr>
          <p:cNvPr id="16" name="Google Shape;187;p15">
            <a:extLst>
              <a:ext uri="{FF2B5EF4-FFF2-40B4-BE49-F238E27FC236}">
                <a16:creationId xmlns:a16="http://schemas.microsoft.com/office/drawing/2014/main" id="{0A17229B-51AB-4E7E-E06A-6641C79258CF}"/>
              </a:ext>
            </a:extLst>
          </p:cNvPr>
          <p:cNvSpPr/>
          <p:nvPr/>
        </p:nvSpPr>
        <p:spPr>
          <a:xfrm>
            <a:off x="743992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" name="Google Shape;188;p15">
            <a:extLst>
              <a:ext uri="{FF2B5EF4-FFF2-40B4-BE49-F238E27FC236}">
                <a16:creationId xmlns:a16="http://schemas.microsoft.com/office/drawing/2014/main" id="{CFBD3729-3200-2B67-F93A-EAFE068017F7}"/>
              </a:ext>
            </a:extLst>
          </p:cNvPr>
          <p:cNvSpPr/>
          <p:nvPr/>
        </p:nvSpPr>
        <p:spPr>
          <a:xfrm>
            <a:off x="6924473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" name="Google Shape;189;p15">
            <a:extLst>
              <a:ext uri="{FF2B5EF4-FFF2-40B4-BE49-F238E27FC236}">
                <a16:creationId xmlns:a16="http://schemas.microsoft.com/office/drawing/2014/main" id="{BF658137-4BB8-FB22-B93B-1F79A5A28186}"/>
              </a:ext>
            </a:extLst>
          </p:cNvPr>
          <p:cNvSpPr txBox="1"/>
          <p:nvPr/>
        </p:nvSpPr>
        <p:spPr>
          <a:xfrm>
            <a:off x="449968" y="2542950"/>
            <a:ext cx="321143" cy="1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2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0;p15">
            <a:extLst>
              <a:ext uri="{FF2B5EF4-FFF2-40B4-BE49-F238E27FC236}">
                <a16:creationId xmlns:a16="http://schemas.microsoft.com/office/drawing/2014/main" id="{3FDF7DB1-394F-DDF8-A948-839DF69D547C}"/>
              </a:ext>
            </a:extLst>
          </p:cNvPr>
          <p:cNvSpPr txBox="1"/>
          <p:nvPr/>
        </p:nvSpPr>
        <p:spPr>
          <a:xfrm>
            <a:off x="1097588" y="2542950"/>
            <a:ext cx="317777" cy="1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Google Shape;191;p15">
            <a:extLst>
              <a:ext uri="{FF2B5EF4-FFF2-40B4-BE49-F238E27FC236}">
                <a16:creationId xmlns:a16="http://schemas.microsoft.com/office/drawing/2014/main" id="{932F92CC-F383-A45B-718D-A3A6D2EAB2C0}"/>
              </a:ext>
            </a:extLst>
          </p:cNvPr>
          <p:cNvSpPr txBox="1"/>
          <p:nvPr/>
        </p:nvSpPr>
        <p:spPr>
          <a:xfrm>
            <a:off x="1709084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JUL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Google Shape;192;p15">
            <a:extLst>
              <a:ext uri="{FF2B5EF4-FFF2-40B4-BE49-F238E27FC236}">
                <a16:creationId xmlns:a16="http://schemas.microsoft.com/office/drawing/2014/main" id="{A41A0F0A-2192-87F4-F7F3-C4DF4C0503CC}"/>
              </a:ext>
            </a:extLst>
          </p:cNvPr>
          <p:cNvSpPr txBox="1"/>
          <p:nvPr/>
        </p:nvSpPr>
        <p:spPr>
          <a:xfrm>
            <a:off x="2328327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AUG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Google Shape;193;p15">
            <a:extLst>
              <a:ext uri="{FF2B5EF4-FFF2-40B4-BE49-F238E27FC236}">
                <a16:creationId xmlns:a16="http://schemas.microsoft.com/office/drawing/2014/main" id="{BE1CAB64-0FBC-79AE-78ED-72164A0CA766}"/>
              </a:ext>
            </a:extLst>
          </p:cNvPr>
          <p:cNvSpPr txBox="1"/>
          <p:nvPr/>
        </p:nvSpPr>
        <p:spPr>
          <a:xfrm>
            <a:off x="2946797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SEP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194;p15">
            <a:extLst>
              <a:ext uri="{FF2B5EF4-FFF2-40B4-BE49-F238E27FC236}">
                <a16:creationId xmlns:a16="http://schemas.microsoft.com/office/drawing/2014/main" id="{EFF9FE27-3938-860F-8FBB-7BA4ACAC1649}"/>
              </a:ext>
            </a:extLst>
          </p:cNvPr>
          <p:cNvSpPr txBox="1"/>
          <p:nvPr/>
        </p:nvSpPr>
        <p:spPr>
          <a:xfrm>
            <a:off x="3519944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OCT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Google Shape;195;p15">
            <a:extLst>
              <a:ext uri="{FF2B5EF4-FFF2-40B4-BE49-F238E27FC236}">
                <a16:creationId xmlns:a16="http://schemas.microsoft.com/office/drawing/2014/main" id="{645DCB96-201F-E014-FCDB-2685147037CB}"/>
              </a:ext>
            </a:extLst>
          </p:cNvPr>
          <p:cNvSpPr txBox="1"/>
          <p:nvPr/>
        </p:nvSpPr>
        <p:spPr>
          <a:xfrm>
            <a:off x="4137626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NOV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" name="Google Shape;196;p15">
            <a:extLst>
              <a:ext uri="{FF2B5EF4-FFF2-40B4-BE49-F238E27FC236}">
                <a16:creationId xmlns:a16="http://schemas.microsoft.com/office/drawing/2014/main" id="{492C15EC-9F57-3D46-CEE4-CF5B4226246D}"/>
              </a:ext>
            </a:extLst>
          </p:cNvPr>
          <p:cNvSpPr txBox="1"/>
          <p:nvPr/>
        </p:nvSpPr>
        <p:spPr>
          <a:xfrm>
            <a:off x="475950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DEC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Google Shape;197;p15">
            <a:extLst>
              <a:ext uri="{FF2B5EF4-FFF2-40B4-BE49-F238E27FC236}">
                <a16:creationId xmlns:a16="http://schemas.microsoft.com/office/drawing/2014/main" id="{D6E938A7-9DCB-9F97-D8C9-E807F141F448}"/>
              </a:ext>
            </a:extLst>
          </p:cNvPr>
          <p:cNvSpPr txBox="1"/>
          <p:nvPr/>
        </p:nvSpPr>
        <p:spPr>
          <a:xfrm>
            <a:off x="537104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JAN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Google Shape;198;p15">
            <a:extLst>
              <a:ext uri="{FF2B5EF4-FFF2-40B4-BE49-F238E27FC236}">
                <a16:creationId xmlns:a16="http://schemas.microsoft.com/office/drawing/2014/main" id="{078ACDA9-9F3A-4592-A784-D33EC01484E9}"/>
              </a:ext>
            </a:extLst>
          </p:cNvPr>
          <p:cNvSpPr txBox="1"/>
          <p:nvPr/>
        </p:nvSpPr>
        <p:spPr>
          <a:xfrm>
            <a:off x="5995623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FEB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99;p15">
            <a:extLst>
              <a:ext uri="{FF2B5EF4-FFF2-40B4-BE49-F238E27FC236}">
                <a16:creationId xmlns:a16="http://schemas.microsoft.com/office/drawing/2014/main" id="{5473B7DF-9027-AE9B-FCDC-1C34FBFEE558}"/>
              </a:ext>
            </a:extLst>
          </p:cNvPr>
          <p:cNvSpPr txBox="1"/>
          <p:nvPr/>
        </p:nvSpPr>
        <p:spPr>
          <a:xfrm>
            <a:off x="6607032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MAR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00;p15">
            <a:extLst>
              <a:ext uri="{FF2B5EF4-FFF2-40B4-BE49-F238E27FC236}">
                <a16:creationId xmlns:a16="http://schemas.microsoft.com/office/drawing/2014/main" id="{2512A6AB-DFBB-8B10-393F-0164FE0032C8}"/>
              </a:ext>
            </a:extLst>
          </p:cNvPr>
          <p:cNvSpPr txBox="1"/>
          <p:nvPr/>
        </p:nvSpPr>
        <p:spPr>
          <a:xfrm>
            <a:off x="7225641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APR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202;p15">
            <a:extLst>
              <a:ext uri="{FF2B5EF4-FFF2-40B4-BE49-F238E27FC236}">
                <a16:creationId xmlns:a16="http://schemas.microsoft.com/office/drawing/2014/main" id="{8101237C-3EE1-747A-ADC1-50B842AE8FF8}"/>
              </a:ext>
            </a:extLst>
          </p:cNvPr>
          <p:cNvSpPr/>
          <p:nvPr/>
        </p:nvSpPr>
        <p:spPr>
          <a:xfrm>
            <a:off x="4072121" y="940576"/>
            <a:ext cx="1517132" cy="1243584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DECEMBER 2026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Policy Steering Committee approves draft Strategic Plan for Public Feedback Period release </a:t>
            </a:r>
            <a:endParaRPr sz="1000" i="0">
              <a:solidFill>
                <a:srgbClr val="FFFFFF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" name="Google Shape;203;p15">
            <a:extLst>
              <a:ext uri="{FF2B5EF4-FFF2-40B4-BE49-F238E27FC236}">
                <a16:creationId xmlns:a16="http://schemas.microsoft.com/office/drawing/2014/main" id="{68682F74-366D-11D1-E34A-01BDD59D1D62}"/>
              </a:ext>
            </a:extLst>
          </p:cNvPr>
          <p:cNvSpPr/>
          <p:nvPr/>
        </p:nvSpPr>
        <p:spPr>
          <a:xfrm>
            <a:off x="5685558" y="938923"/>
            <a:ext cx="1517132" cy="1243584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>
                <a:solidFill>
                  <a:schemeClr val="accent1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APRIL 2027 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Present revised Strategic Plan to Policy Steering Committee &amp; incorporate input</a:t>
            </a:r>
            <a:endParaRPr sz="1000" i="0">
              <a:solidFill>
                <a:schemeClr val="accent1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" name="Google Shape;206;p15">
            <a:extLst>
              <a:ext uri="{FF2B5EF4-FFF2-40B4-BE49-F238E27FC236}">
                <a16:creationId xmlns:a16="http://schemas.microsoft.com/office/drawing/2014/main" id="{5454F9F9-5C36-B349-E96E-EB8190ACD99C}"/>
              </a:ext>
            </a:extLst>
          </p:cNvPr>
          <p:cNvSpPr/>
          <p:nvPr/>
        </p:nvSpPr>
        <p:spPr>
          <a:xfrm>
            <a:off x="7295908" y="940576"/>
            <a:ext cx="1517132" cy="1243584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 2027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Goal Teams approve Strateic Plan</a:t>
            </a:r>
            <a:endParaRPr sz="1000" i="0">
              <a:solidFill>
                <a:srgbClr val="FFFFFF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208;p15">
            <a:extLst>
              <a:ext uri="{FF2B5EF4-FFF2-40B4-BE49-F238E27FC236}">
                <a16:creationId xmlns:a16="http://schemas.microsoft.com/office/drawing/2014/main" id="{B63DD345-0845-3C75-98AF-C87FF3071F8F}"/>
              </a:ext>
            </a:extLst>
          </p:cNvPr>
          <p:cNvSpPr/>
          <p:nvPr/>
        </p:nvSpPr>
        <p:spPr>
          <a:xfrm>
            <a:off x="2465026" y="3264390"/>
            <a:ext cx="1517132" cy="1247507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000" b="1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NOVEMBER 5, 2026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100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Present draft Strategic Plan chapters to Policy Steering Committee &amp; incorporate input</a:t>
            </a:r>
            <a:endParaRPr lang="en-US" sz="1000">
              <a:solidFill>
                <a:srgbClr val="FFFFFF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209;p15">
            <a:extLst>
              <a:ext uri="{FF2B5EF4-FFF2-40B4-BE49-F238E27FC236}">
                <a16:creationId xmlns:a16="http://schemas.microsoft.com/office/drawing/2014/main" id="{931E2EA7-6E0A-E5A4-B365-29D2549175E0}"/>
              </a:ext>
            </a:extLst>
          </p:cNvPr>
          <p:cNvSpPr/>
          <p:nvPr/>
        </p:nvSpPr>
        <p:spPr>
          <a:xfrm>
            <a:off x="4072121" y="3264390"/>
            <a:ext cx="1517132" cy="1247507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000" b="1">
                <a:solidFill>
                  <a:schemeClr val="accent2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JANUARY 5 – 31, 2027 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1000">
                <a:solidFill>
                  <a:schemeClr val="accent2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Strategic Plan Public Feedback Period</a:t>
            </a:r>
          </a:p>
        </p:txBody>
      </p:sp>
      <p:sp>
        <p:nvSpPr>
          <p:cNvPr id="41" name="Google Shape;212;p15">
            <a:extLst>
              <a:ext uri="{FF2B5EF4-FFF2-40B4-BE49-F238E27FC236}">
                <a16:creationId xmlns:a16="http://schemas.microsoft.com/office/drawing/2014/main" id="{944F1EAD-5394-2BCD-EA01-9DBB9016C72F}"/>
              </a:ext>
            </a:extLst>
          </p:cNvPr>
          <p:cNvSpPr/>
          <p:nvPr/>
        </p:nvSpPr>
        <p:spPr>
          <a:xfrm>
            <a:off x="7295908" y="3264390"/>
            <a:ext cx="1517132" cy="1247507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000" b="1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JUNE 2027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Policy Steering Committee approves Strategic Plan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60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" sz="1000" i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Goal </a:t>
            </a:r>
            <a:r>
              <a:rPr lang="en" sz="100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Teams approve</a:t>
            </a:r>
            <a:r>
              <a:rPr lang="en" sz="1000" i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 Workplans</a:t>
            </a:r>
            <a:endParaRPr sz="1000" i="0">
              <a:solidFill>
                <a:srgbClr val="FFFFFF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Google Shape;214;p15">
            <a:extLst>
              <a:ext uri="{FF2B5EF4-FFF2-40B4-BE49-F238E27FC236}">
                <a16:creationId xmlns:a16="http://schemas.microsoft.com/office/drawing/2014/main" id="{45FAFCC6-4F4D-0EC2-46E3-5F62520E39D0}"/>
              </a:ext>
            </a:extLst>
          </p:cNvPr>
          <p:cNvSpPr/>
          <p:nvPr/>
        </p:nvSpPr>
        <p:spPr>
          <a:xfrm rot="10800000" flipH="1">
            <a:off x="4776922" y="21853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15;p15">
            <a:extLst>
              <a:ext uri="{FF2B5EF4-FFF2-40B4-BE49-F238E27FC236}">
                <a16:creationId xmlns:a16="http://schemas.microsoft.com/office/drawing/2014/main" id="{B587F43D-C2B4-55D8-FD1F-E682E55BF9D0}"/>
              </a:ext>
            </a:extLst>
          </p:cNvPr>
          <p:cNvSpPr/>
          <p:nvPr/>
        </p:nvSpPr>
        <p:spPr>
          <a:xfrm rot="10800000" flipH="1">
            <a:off x="7010079" y="2183672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218;p15">
            <a:extLst>
              <a:ext uri="{FF2B5EF4-FFF2-40B4-BE49-F238E27FC236}">
                <a16:creationId xmlns:a16="http://schemas.microsoft.com/office/drawing/2014/main" id="{18B9C70A-D0A5-E442-7BDE-326416C681BA}"/>
              </a:ext>
            </a:extLst>
          </p:cNvPr>
          <p:cNvSpPr/>
          <p:nvPr/>
        </p:nvSpPr>
        <p:spPr>
          <a:xfrm rot="10800000" flipH="1">
            <a:off x="7857244" y="21853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220;p15">
            <a:extLst>
              <a:ext uri="{FF2B5EF4-FFF2-40B4-BE49-F238E27FC236}">
                <a16:creationId xmlns:a16="http://schemas.microsoft.com/office/drawing/2014/main" id="{3A6140EB-50C4-4402-56B5-7FBFFEE0074E}"/>
              </a:ext>
            </a:extLst>
          </p:cNvPr>
          <p:cNvSpPr/>
          <p:nvPr/>
        </p:nvSpPr>
        <p:spPr>
          <a:xfrm flipH="1">
            <a:off x="3891417" y="30859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21;p15">
            <a:extLst>
              <a:ext uri="{FF2B5EF4-FFF2-40B4-BE49-F238E27FC236}">
                <a16:creationId xmlns:a16="http://schemas.microsoft.com/office/drawing/2014/main" id="{42784128-6113-1E40-9BF6-18D19BB5F66B}"/>
              </a:ext>
            </a:extLst>
          </p:cNvPr>
          <p:cNvSpPr/>
          <p:nvPr/>
        </p:nvSpPr>
        <p:spPr>
          <a:xfrm flipH="1">
            <a:off x="5193013" y="30859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224;p15">
            <a:extLst>
              <a:ext uri="{FF2B5EF4-FFF2-40B4-BE49-F238E27FC236}">
                <a16:creationId xmlns:a16="http://schemas.microsoft.com/office/drawing/2014/main" id="{6DCD1825-E0F0-EE41-FFDF-69A13D42F8BC}"/>
              </a:ext>
            </a:extLst>
          </p:cNvPr>
          <p:cNvSpPr/>
          <p:nvPr/>
        </p:nvSpPr>
        <p:spPr>
          <a:xfrm flipH="1">
            <a:off x="8415844" y="30859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86;p15">
            <a:extLst>
              <a:ext uri="{FF2B5EF4-FFF2-40B4-BE49-F238E27FC236}">
                <a16:creationId xmlns:a16="http://schemas.microsoft.com/office/drawing/2014/main" id="{C79D573F-4A90-A110-1838-3028F849B485}"/>
              </a:ext>
            </a:extLst>
          </p:cNvPr>
          <p:cNvSpPr/>
          <p:nvPr/>
        </p:nvSpPr>
        <p:spPr>
          <a:xfrm>
            <a:off x="7552841" y="2424727"/>
            <a:ext cx="851171" cy="578807"/>
          </a:xfrm>
          <a:prstGeom prst="chevron">
            <a:avLst>
              <a:gd name="adj" fmla="val 50000"/>
            </a:avLst>
          </a:prstGeom>
          <a:solidFill>
            <a:srgbClr val="AAE0FA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12C45"/>
              </a:solidFill>
            </a:endParaRPr>
          </a:p>
        </p:txBody>
      </p:sp>
      <p:sp>
        <p:nvSpPr>
          <p:cNvPr id="56" name="Google Shape;188;p15">
            <a:extLst>
              <a:ext uri="{FF2B5EF4-FFF2-40B4-BE49-F238E27FC236}">
                <a16:creationId xmlns:a16="http://schemas.microsoft.com/office/drawing/2014/main" id="{0B910890-402B-596C-4822-0DA2A7F6A853}"/>
              </a:ext>
            </a:extLst>
          </p:cNvPr>
          <p:cNvSpPr/>
          <p:nvPr/>
        </p:nvSpPr>
        <p:spPr>
          <a:xfrm>
            <a:off x="8170889" y="2424727"/>
            <a:ext cx="851171" cy="578807"/>
          </a:xfrm>
          <a:prstGeom prst="chevron">
            <a:avLst>
              <a:gd name="adj" fmla="val 50000"/>
            </a:avLst>
          </a:prstGeom>
          <a:solidFill>
            <a:srgbClr val="AAE0FA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7" name="Google Shape;199;p15">
            <a:extLst>
              <a:ext uri="{FF2B5EF4-FFF2-40B4-BE49-F238E27FC236}">
                <a16:creationId xmlns:a16="http://schemas.microsoft.com/office/drawing/2014/main" id="{A08FB829-AD3D-750C-0DF6-A95AE981B310}"/>
              </a:ext>
            </a:extLst>
          </p:cNvPr>
          <p:cNvSpPr txBox="1"/>
          <p:nvPr/>
        </p:nvSpPr>
        <p:spPr>
          <a:xfrm>
            <a:off x="785344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200;p15">
            <a:extLst>
              <a:ext uri="{FF2B5EF4-FFF2-40B4-BE49-F238E27FC236}">
                <a16:creationId xmlns:a16="http://schemas.microsoft.com/office/drawing/2014/main" id="{4F46170B-E7A0-35F0-213C-F40492B616B6}"/>
              </a:ext>
            </a:extLst>
          </p:cNvPr>
          <p:cNvSpPr txBox="1"/>
          <p:nvPr/>
        </p:nvSpPr>
        <p:spPr>
          <a:xfrm>
            <a:off x="8464857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189;p15">
            <a:extLst>
              <a:ext uri="{FF2B5EF4-FFF2-40B4-BE49-F238E27FC236}">
                <a16:creationId xmlns:a16="http://schemas.microsoft.com/office/drawing/2014/main" id="{F9FA13B8-C964-F706-4DD0-8CA334278ECF}"/>
              </a:ext>
            </a:extLst>
          </p:cNvPr>
          <p:cNvSpPr txBox="1"/>
          <p:nvPr/>
        </p:nvSpPr>
        <p:spPr>
          <a:xfrm>
            <a:off x="449968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189;p15">
            <a:extLst>
              <a:ext uri="{FF2B5EF4-FFF2-40B4-BE49-F238E27FC236}">
                <a16:creationId xmlns:a16="http://schemas.microsoft.com/office/drawing/2014/main" id="{83905D6D-DB7B-872A-6580-8D820287FCAD}"/>
              </a:ext>
            </a:extLst>
          </p:cNvPr>
          <p:cNvSpPr txBox="1"/>
          <p:nvPr/>
        </p:nvSpPr>
        <p:spPr>
          <a:xfrm>
            <a:off x="1095905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189;p15">
            <a:extLst>
              <a:ext uri="{FF2B5EF4-FFF2-40B4-BE49-F238E27FC236}">
                <a16:creationId xmlns:a16="http://schemas.microsoft.com/office/drawing/2014/main" id="{7EE002D9-9F73-87CB-0FB2-5E06BF5C6EDC}"/>
              </a:ext>
            </a:extLst>
          </p:cNvPr>
          <p:cNvSpPr txBox="1"/>
          <p:nvPr/>
        </p:nvSpPr>
        <p:spPr>
          <a:xfrm>
            <a:off x="3550767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189;p15">
            <a:extLst>
              <a:ext uri="{FF2B5EF4-FFF2-40B4-BE49-F238E27FC236}">
                <a16:creationId xmlns:a16="http://schemas.microsoft.com/office/drawing/2014/main" id="{77FBCF1F-53EF-0210-2098-1B820BF4F299}"/>
              </a:ext>
            </a:extLst>
          </p:cNvPr>
          <p:cNvSpPr txBox="1"/>
          <p:nvPr/>
        </p:nvSpPr>
        <p:spPr>
          <a:xfrm>
            <a:off x="4168449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Google Shape;189;p15">
            <a:extLst>
              <a:ext uri="{FF2B5EF4-FFF2-40B4-BE49-F238E27FC236}">
                <a16:creationId xmlns:a16="http://schemas.microsoft.com/office/drawing/2014/main" id="{004D85BD-C476-1E6D-DF36-D65FD5D26881}"/>
              </a:ext>
            </a:extLst>
          </p:cNvPr>
          <p:cNvSpPr txBox="1"/>
          <p:nvPr/>
        </p:nvSpPr>
        <p:spPr>
          <a:xfrm>
            <a:off x="479033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189;p15">
            <a:extLst>
              <a:ext uri="{FF2B5EF4-FFF2-40B4-BE49-F238E27FC236}">
                <a16:creationId xmlns:a16="http://schemas.microsoft.com/office/drawing/2014/main" id="{442C1FF5-BFE7-3D45-969A-8812EDBF270A}"/>
              </a:ext>
            </a:extLst>
          </p:cNvPr>
          <p:cNvSpPr txBox="1"/>
          <p:nvPr/>
        </p:nvSpPr>
        <p:spPr>
          <a:xfrm>
            <a:off x="6026446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Google Shape;189;p15">
            <a:extLst>
              <a:ext uri="{FF2B5EF4-FFF2-40B4-BE49-F238E27FC236}">
                <a16:creationId xmlns:a16="http://schemas.microsoft.com/office/drawing/2014/main" id="{BFC389E2-62E7-E0E6-62D8-487C2ADA1887}"/>
              </a:ext>
            </a:extLst>
          </p:cNvPr>
          <p:cNvSpPr txBox="1"/>
          <p:nvPr/>
        </p:nvSpPr>
        <p:spPr>
          <a:xfrm>
            <a:off x="540187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189;p15">
            <a:extLst>
              <a:ext uri="{FF2B5EF4-FFF2-40B4-BE49-F238E27FC236}">
                <a16:creationId xmlns:a16="http://schemas.microsoft.com/office/drawing/2014/main" id="{E7B19427-DB24-E52E-1CE5-193B0738AF7D}"/>
              </a:ext>
            </a:extLst>
          </p:cNvPr>
          <p:cNvSpPr txBox="1"/>
          <p:nvPr/>
        </p:nvSpPr>
        <p:spPr>
          <a:xfrm>
            <a:off x="6637855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189;p15">
            <a:extLst>
              <a:ext uri="{FF2B5EF4-FFF2-40B4-BE49-F238E27FC236}">
                <a16:creationId xmlns:a16="http://schemas.microsoft.com/office/drawing/2014/main" id="{98408D12-8480-29CF-4FAE-9F37A45B63B4}"/>
              </a:ext>
            </a:extLst>
          </p:cNvPr>
          <p:cNvSpPr txBox="1"/>
          <p:nvPr/>
        </p:nvSpPr>
        <p:spPr>
          <a:xfrm>
            <a:off x="7256464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189;p15">
            <a:extLst>
              <a:ext uri="{FF2B5EF4-FFF2-40B4-BE49-F238E27FC236}">
                <a16:creationId xmlns:a16="http://schemas.microsoft.com/office/drawing/2014/main" id="{2620F699-2621-A3D6-E53A-FB512039EAA5}"/>
              </a:ext>
            </a:extLst>
          </p:cNvPr>
          <p:cNvSpPr txBox="1"/>
          <p:nvPr/>
        </p:nvSpPr>
        <p:spPr>
          <a:xfrm>
            <a:off x="788427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189;p15">
            <a:extLst>
              <a:ext uri="{FF2B5EF4-FFF2-40B4-BE49-F238E27FC236}">
                <a16:creationId xmlns:a16="http://schemas.microsoft.com/office/drawing/2014/main" id="{4B27E3D4-6143-752F-FB36-C3602CD6A1C7}"/>
              </a:ext>
            </a:extLst>
          </p:cNvPr>
          <p:cNvSpPr txBox="1"/>
          <p:nvPr/>
        </p:nvSpPr>
        <p:spPr>
          <a:xfrm>
            <a:off x="8495680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189;p15">
            <a:extLst>
              <a:ext uri="{FF2B5EF4-FFF2-40B4-BE49-F238E27FC236}">
                <a16:creationId xmlns:a16="http://schemas.microsoft.com/office/drawing/2014/main" id="{55C5A2F7-AB84-2038-A993-2E705BBAF995}"/>
              </a:ext>
            </a:extLst>
          </p:cNvPr>
          <p:cNvSpPr txBox="1"/>
          <p:nvPr/>
        </p:nvSpPr>
        <p:spPr>
          <a:xfrm>
            <a:off x="1705168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189;p15">
            <a:extLst>
              <a:ext uri="{FF2B5EF4-FFF2-40B4-BE49-F238E27FC236}">
                <a16:creationId xmlns:a16="http://schemas.microsoft.com/office/drawing/2014/main" id="{EA29192B-B4F4-C6BB-A302-7FD0B858B2B9}"/>
              </a:ext>
            </a:extLst>
          </p:cNvPr>
          <p:cNvSpPr txBox="1"/>
          <p:nvPr/>
        </p:nvSpPr>
        <p:spPr>
          <a:xfrm>
            <a:off x="232441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189;p15">
            <a:extLst>
              <a:ext uri="{FF2B5EF4-FFF2-40B4-BE49-F238E27FC236}">
                <a16:creationId xmlns:a16="http://schemas.microsoft.com/office/drawing/2014/main" id="{38E6E18A-A381-E7BC-A49F-C5E39A45E82D}"/>
              </a:ext>
            </a:extLst>
          </p:cNvPr>
          <p:cNvSpPr txBox="1"/>
          <p:nvPr/>
        </p:nvSpPr>
        <p:spPr>
          <a:xfrm>
            <a:off x="294288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B639BF92-F4F5-06E0-6E9A-CA27B2881056}"/>
              </a:ext>
            </a:extLst>
          </p:cNvPr>
          <p:cNvSpPr txBox="1">
            <a:spLocks/>
          </p:cNvSpPr>
          <p:nvPr/>
        </p:nvSpPr>
        <p:spPr>
          <a:xfrm>
            <a:off x="172800" y="206139"/>
            <a:ext cx="2040411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latin typeface="Source Sans Pro" panose="020B0503030403020204" pitchFamily="34" charset="0"/>
                <a:ea typeface="Source Sans Pro" panose="020B0503030403020204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759843918"/>
      </p:ext>
    </p:extLst>
  </p:cSld>
  <p:clrMapOvr>
    <a:masterClrMapping/>
  </p:clrMapOvr>
</p:sld>
</file>

<file path=ppt/theme/theme1.xml><?xml version="1.0" encoding="utf-8"?>
<a:theme xmlns:a="http://schemas.openxmlformats.org/drawingml/2006/main" name="CBP Presentation Theme">
  <a:themeElements>
    <a:clrScheme name="Simple Light">
      <a:dk1>
        <a:srgbClr val="112C45"/>
      </a:dk1>
      <a:lt1>
        <a:srgbClr val="FFFFFF"/>
      </a:lt1>
      <a:dk2>
        <a:srgbClr val="595959"/>
      </a:dk2>
      <a:lt2>
        <a:srgbClr val="EBEBEB"/>
      </a:lt2>
      <a:accent1>
        <a:srgbClr val="06AEEF"/>
      </a:accent1>
      <a:accent2>
        <a:srgbClr val="FDB84C"/>
      </a:accent2>
      <a:accent3>
        <a:srgbClr val="FFE809"/>
      </a:accent3>
      <a:accent4>
        <a:srgbClr val="AAE0FA"/>
      </a:accent4>
      <a:accent5>
        <a:srgbClr val="06AEEF"/>
      </a:accent5>
      <a:accent6>
        <a:srgbClr val="FDB84C"/>
      </a:accent6>
      <a:hlink>
        <a:srgbClr val="026B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BP Presentation Theme">
  <a:themeElements>
    <a:clrScheme name="Simple Light">
      <a:dk1>
        <a:srgbClr val="112C45"/>
      </a:dk1>
      <a:lt1>
        <a:srgbClr val="FFFFFF"/>
      </a:lt1>
      <a:dk2>
        <a:srgbClr val="595959"/>
      </a:dk2>
      <a:lt2>
        <a:srgbClr val="EBEBEB"/>
      </a:lt2>
      <a:accent1>
        <a:srgbClr val="06AEEF"/>
      </a:accent1>
      <a:accent2>
        <a:srgbClr val="FDB84C"/>
      </a:accent2>
      <a:accent3>
        <a:srgbClr val="FFE809"/>
      </a:accent3>
      <a:accent4>
        <a:srgbClr val="AAE0FA"/>
      </a:accent4>
      <a:accent5>
        <a:srgbClr val="06AEEF"/>
      </a:accent5>
      <a:accent6>
        <a:srgbClr val="FDB84C"/>
      </a:accent6>
      <a:hlink>
        <a:srgbClr val="026B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7da80f-b5a9-4206-8e17-3f82a29ecbe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4FD4504C4AF428351211E5A62ECD7" ma:contentTypeVersion="11" ma:contentTypeDescription="Create a new document." ma:contentTypeScope="" ma:versionID="bb128baea96497c73994670ae26f4d0f">
  <xsd:schema xmlns:xsd="http://www.w3.org/2001/XMLSchema" xmlns:xs="http://www.w3.org/2001/XMLSchema" xmlns:p="http://schemas.microsoft.com/office/2006/metadata/properties" xmlns:ns2="7d7da80f-b5a9-4206-8e17-3f82a29ecbe8" targetNamespace="http://schemas.microsoft.com/office/2006/metadata/properties" ma:root="true" ma:fieldsID="90ffb9bb5f000955bac556574a91e5dd" ns2:_="">
    <xsd:import namespace="7d7da80f-b5a9-4206-8e17-3f82a29ecb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da80f-b5a9-4206-8e17-3f82a29ec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2643A-562C-45A6-BC52-C7A8EEB66386}">
  <ds:schemaRefs>
    <ds:schemaRef ds:uri="7d7da80f-b5a9-4206-8e17-3f82a29ecbe8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210E27D-CBF7-421F-90D3-133314547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7da80f-b5a9-4206-8e17-3f82a29ec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047779-0B6C-45B2-B5F6-87307B0314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1004</Words>
  <Application>Microsoft Office PowerPoint</Application>
  <PresentationFormat>On-screen Show (16:9)</PresentationFormat>
  <Paragraphs>330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Source Sans Pro</vt:lpstr>
      <vt:lpstr>Arial</vt:lpstr>
      <vt:lpstr>Calibri</vt:lpstr>
      <vt:lpstr>CBP Presentation Theme</vt:lpstr>
      <vt:lpstr>1_CBP Presentation Theme</vt:lpstr>
      <vt:lpstr>Strategic Plan &amp;  Workplan Development </vt:lpstr>
      <vt:lpstr>How are key terms defined?</vt:lpstr>
      <vt:lpstr>Key Terms</vt:lpstr>
      <vt:lpstr>Strategic Plan Chapters &amp; Sub-sections</vt:lpstr>
      <vt:lpstr>Key Terms</vt:lpstr>
      <vt:lpstr>What is the timeline for Development? </vt:lpstr>
      <vt:lpstr>Timeline Approved by MB</vt:lpstr>
      <vt:lpstr>PowerPoint Presentation</vt:lpstr>
      <vt:lpstr>PowerPoint Presentation</vt:lpstr>
      <vt:lpstr>How do the Strategic Plan and Workplan relate to Adaptive Management and Accountability?</vt:lpstr>
      <vt:lpstr>Accountability and Adaptive Management</vt:lpstr>
      <vt:lpstr>Accountability and Adaptive Management</vt:lpstr>
      <vt:lpstr>How does the Strategic Plan and Workplan numbering system work?</vt:lpstr>
      <vt:lpstr>Numbering System</vt:lpstr>
      <vt:lpstr>PowerPoint Presentation</vt:lpstr>
      <vt:lpstr>Management Strategies Numbering Ex</vt:lpstr>
      <vt:lpstr>Management Strategies Numbering Ex</vt:lpstr>
      <vt:lpstr>Management Strategies Numbering Ex</vt:lpstr>
      <vt:lpstr>Workplan Numbering 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Brzezinski, Sarah</dc:creator>
  <cp:lastModifiedBy>Brzezinski, Sarah</cp:lastModifiedBy>
  <cp:revision>7</cp:revision>
  <dcterms:modified xsi:type="dcterms:W3CDTF">2026-05-27T18:45:23Z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0x0101009B34FD4504C4AF428351211E5A62ECD7</vt:lpwstr>
  </property>
  <property fmtid="{D5CDD505-2E9C-101B-9397-08002B2CF9AE}" pid="3" name="MediaServiceImageTags">
    <vt:lpwstr/>
  </property>
</Properties>
</file>