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1.xml" ContentType="application/vnd.openxmlformats-officedocument.themeOverr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701" r:id="rId1"/>
  </p:sldMasterIdLst>
  <p:notesMasterIdLst>
    <p:notesMasterId r:id="rId45"/>
  </p:notesMasterIdLst>
  <p:sldIdLst>
    <p:sldId id="256" r:id="rId2"/>
    <p:sldId id="443" r:id="rId3"/>
    <p:sldId id="441" r:id="rId4"/>
    <p:sldId id="457" r:id="rId5"/>
    <p:sldId id="440" r:id="rId6"/>
    <p:sldId id="442" r:id="rId7"/>
    <p:sldId id="446" r:id="rId8"/>
    <p:sldId id="447" r:id="rId9"/>
    <p:sldId id="448" r:id="rId10"/>
    <p:sldId id="449" r:id="rId11"/>
    <p:sldId id="389" r:id="rId12"/>
    <p:sldId id="391" r:id="rId13"/>
    <p:sldId id="445" r:id="rId14"/>
    <p:sldId id="450" r:id="rId15"/>
    <p:sldId id="451" r:id="rId16"/>
    <p:sldId id="392" r:id="rId17"/>
    <p:sldId id="399" r:id="rId18"/>
    <p:sldId id="453" r:id="rId19"/>
    <p:sldId id="454" r:id="rId20"/>
    <p:sldId id="452" r:id="rId21"/>
    <p:sldId id="455" r:id="rId22"/>
    <p:sldId id="456" r:id="rId23"/>
    <p:sldId id="473" r:id="rId24"/>
    <p:sldId id="472" r:id="rId25"/>
    <p:sldId id="460" r:id="rId26"/>
    <p:sldId id="464" r:id="rId27"/>
    <p:sldId id="470" r:id="rId28"/>
    <p:sldId id="471" r:id="rId29"/>
    <p:sldId id="465" r:id="rId30"/>
    <p:sldId id="466" r:id="rId31"/>
    <p:sldId id="467" r:id="rId32"/>
    <p:sldId id="468" r:id="rId33"/>
    <p:sldId id="459" r:id="rId34"/>
    <p:sldId id="469" r:id="rId35"/>
    <p:sldId id="436" r:id="rId36"/>
    <p:sldId id="418" r:id="rId37"/>
    <p:sldId id="398" r:id="rId38"/>
    <p:sldId id="432" r:id="rId39"/>
    <p:sldId id="433" r:id="rId40"/>
    <p:sldId id="434" r:id="rId41"/>
    <p:sldId id="271" r:id="rId42"/>
    <p:sldId id="400" r:id="rId43"/>
    <p:sldId id="278" r:id="rId44"/>
  </p:sldIdLst>
  <p:sldSz cx="12192000" cy="6858000"/>
  <p:notesSz cx="9236075"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retta Collins" initials="LC" lastIdx="3" clrIdx="0">
    <p:extLst>
      <p:ext uri="{19B8F6BF-5375-455C-9EA6-DF929625EA0E}">
        <p15:presenceInfo xmlns:p15="http://schemas.microsoft.com/office/powerpoint/2012/main" userId="S::lcollins@chesapeakebay.net::f0f678a4-26be-4851-b932-a5845cc4b1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87A51"/>
    <a:srgbClr val="C48170"/>
    <a:srgbClr val="B490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41" autoAdjust="0"/>
    <p:restoredTop sz="88126" autoAdjust="0"/>
  </p:normalViewPr>
  <p:slideViewPr>
    <p:cSldViewPr snapToGrid="0">
      <p:cViewPr varScale="1">
        <p:scale>
          <a:sx n="110" d="100"/>
          <a:sy n="110" d="100"/>
        </p:scale>
        <p:origin x="420" y="138"/>
      </p:cViewPr>
      <p:guideLst/>
    </p:cSldViewPr>
  </p:slideViewPr>
  <p:notesTextViewPr>
    <p:cViewPr>
      <p:scale>
        <a:sx n="1" d="1"/>
        <a:sy n="1" d="1"/>
      </p:scale>
      <p:origin x="0" y="0"/>
    </p:cViewPr>
  </p:notesTextViewPr>
  <p:sorterViewPr>
    <p:cViewPr>
      <p:scale>
        <a:sx n="90" d="100"/>
        <a:sy n="90" d="100"/>
      </p:scale>
      <p:origin x="0" y="-143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_rels/data3.xml.rels><?xml version="1.0" encoding="UTF-8" standalone="yes"?>
<Relationships xmlns="http://schemas.openxmlformats.org/package/2006/relationships"><Relationship Id="rId1" Type="http://schemas.openxmlformats.org/officeDocument/2006/relationships/hyperlink" Target="https://www.chesapeakebay.net/channel_files/22798/cbp_bmp_expert_panel_protocol_wqgit_approved_7.13.15.pdf" TargetMode="External"/></Relationships>
</file>

<file path=ppt/diagrams/_rels/drawing3.xml.rels><?xml version="1.0" encoding="UTF-8" standalone="yes"?>
<Relationships xmlns="http://schemas.openxmlformats.org/package/2006/relationships"><Relationship Id="rId1" Type="http://schemas.openxmlformats.org/officeDocument/2006/relationships/hyperlink" Target="https://www.chesapeakebay.net/channel_files/22798/cbp_bmp_expert_panel_protocol_wqgit_approved_7.13.15.pdf"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66C784-B76B-4AD1-9838-F9923670541F}"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26946BAE-EE30-4325-BCBA-7F5926EE90DA}">
      <dgm:prSet/>
      <dgm:spPr/>
      <dgm:t>
        <a:bodyPr/>
        <a:lstStyle/>
        <a:p>
          <a:r>
            <a:rPr lang="en-US"/>
            <a:t>Reviewed the limited information provided by the PA Soybean Board</a:t>
          </a:r>
        </a:p>
      </dgm:t>
    </dgm:pt>
    <dgm:pt modelId="{0D643CAC-DA9A-4133-BE01-6DA273BA657A}" type="parTrans" cxnId="{51D08178-87C7-415C-AC15-E198B8EA486F}">
      <dgm:prSet/>
      <dgm:spPr/>
      <dgm:t>
        <a:bodyPr/>
        <a:lstStyle/>
        <a:p>
          <a:endParaRPr lang="en-US"/>
        </a:p>
      </dgm:t>
    </dgm:pt>
    <dgm:pt modelId="{239C37A2-EE70-4FA5-9E80-CAE03A4062A4}" type="sibTrans" cxnId="{51D08178-87C7-415C-AC15-E198B8EA486F}">
      <dgm:prSet/>
      <dgm:spPr/>
      <dgm:t>
        <a:bodyPr/>
        <a:lstStyle/>
        <a:p>
          <a:endParaRPr lang="en-US"/>
        </a:p>
      </dgm:t>
    </dgm:pt>
    <dgm:pt modelId="{3B718369-3935-4BD4-AD05-A86870DDA942}">
      <dgm:prSet/>
      <dgm:spPr/>
      <dgm:t>
        <a:bodyPr/>
        <a:lstStyle/>
        <a:p>
          <a:r>
            <a:rPr lang="en-US" dirty="0"/>
            <a:t>Indicates that nutrients are being applied to full season soybeans in advance of planting.  </a:t>
          </a:r>
        </a:p>
      </dgm:t>
    </dgm:pt>
    <dgm:pt modelId="{522AF7B6-809B-49B0-9291-5A03B9369E24}" type="parTrans" cxnId="{4D18C6FF-80EF-47C3-9C35-1D493CBB20BC}">
      <dgm:prSet/>
      <dgm:spPr/>
      <dgm:t>
        <a:bodyPr/>
        <a:lstStyle/>
        <a:p>
          <a:endParaRPr lang="en-US"/>
        </a:p>
      </dgm:t>
    </dgm:pt>
    <dgm:pt modelId="{C825546B-CEA1-4032-8AD4-A422784ED3F5}" type="sibTrans" cxnId="{4D18C6FF-80EF-47C3-9C35-1D493CBB20BC}">
      <dgm:prSet/>
      <dgm:spPr/>
      <dgm:t>
        <a:bodyPr/>
        <a:lstStyle/>
        <a:p>
          <a:endParaRPr lang="en-US"/>
        </a:p>
      </dgm:t>
    </dgm:pt>
    <dgm:pt modelId="{43A8DA94-89DF-407F-AB73-D0E2ECE5FD7C}">
      <dgm:prSet/>
      <dgm:spPr/>
      <dgm:t>
        <a:bodyPr/>
        <a:lstStyle/>
        <a:p>
          <a:r>
            <a:rPr lang="en-US"/>
            <a:t>In this way, the model’s assumption of applied nutrients to these fields is conceptually correct. </a:t>
          </a:r>
        </a:p>
      </dgm:t>
    </dgm:pt>
    <dgm:pt modelId="{D9E6A1EB-BEFA-450F-BD29-69CF2E7657EE}" type="parTrans" cxnId="{D0C6CDC3-1694-4171-B319-480B0678D977}">
      <dgm:prSet/>
      <dgm:spPr/>
      <dgm:t>
        <a:bodyPr/>
        <a:lstStyle/>
        <a:p>
          <a:endParaRPr lang="en-US"/>
        </a:p>
      </dgm:t>
    </dgm:pt>
    <dgm:pt modelId="{E1654D9E-73B1-4241-A149-C6B28B198A55}" type="sibTrans" cxnId="{D0C6CDC3-1694-4171-B319-480B0678D977}">
      <dgm:prSet/>
      <dgm:spPr/>
      <dgm:t>
        <a:bodyPr/>
        <a:lstStyle/>
        <a:p>
          <a:endParaRPr lang="en-US"/>
        </a:p>
      </dgm:t>
    </dgm:pt>
    <dgm:pt modelId="{92584FCD-7828-4E76-9CFF-F239B909B668}" type="pres">
      <dgm:prSet presAssocID="{9C66C784-B76B-4AD1-9838-F9923670541F}" presName="linear" presStyleCnt="0">
        <dgm:presLayoutVars>
          <dgm:animLvl val="lvl"/>
          <dgm:resizeHandles val="exact"/>
        </dgm:presLayoutVars>
      </dgm:prSet>
      <dgm:spPr/>
    </dgm:pt>
    <dgm:pt modelId="{CD96A7F4-A97E-4231-B2CD-8675378BB1F9}" type="pres">
      <dgm:prSet presAssocID="{26946BAE-EE30-4325-BCBA-7F5926EE90DA}" presName="parentText" presStyleLbl="node1" presStyleIdx="0" presStyleCnt="3">
        <dgm:presLayoutVars>
          <dgm:chMax val="0"/>
          <dgm:bulletEnabled val="1"/>
        </dgm:presLayoutVars>
      </dgm:prSet>
      <dgm:spPr/>
    </dgm:pt>
    <dgm:pt modelId="{26246240-90AF-4306-AC6B-153A323AD648}" type="pres">
      <dgm:prSet presAssocID="{239C37A2-EE70-4FA5-9E80-CAE03A4062A4}" presName="spacer" presStyleCnt="0"/>
      <dgm:spPr/>
    </dgm:pt>
    <dgm:pt modelId="{87FC4A6F-F32B-4737-95E4-44A9B6CFC159}" type="pres">
      <dgm:prSet presAssocID="{3B718369-3935-4BD4-AD05-A86870DDA942}" presName="parentText" presStyleLbl="node1" presStyleIdx="1" presStyleCnt="3">
        <dgm:presLayoutVars>
          <dgm:chMax val="0"/>
          <dgm:bulletEnabled val="1"/>
        </dgm:presLayoutVars>
      </dgm:prSet>
      <dgm:spPr/>
    </dgm:pt>
    <dgm:pt modelId="{D021A8F8-EB1F-4E33-A780-0F69927E296D}" type="pres">
      <dgm:prSet presAssocID="{C825546B-CEA1-4032-8AD4-A422784ED3F5}" presName="spacer" presStyleCnt="0"/>
      <dgm:spPr/>
    </dgm:pt>
    <dgm:pt modelId="{AF9AC524-333F-4BEF-B6FC-2D92D33C75DE}" type="pres">
      <dgm:prSet presAssocID="{43A8DA94-89DF-407F-AB73-D0E2ECE5FD7C}" presName="parentText" presStyleLbl="node1" presStyleIdx="2" presStyleCnt="3">
        <dgm:presLayoutVars>
          <dgm:chMax val="0"/>
          <dgm:bulletEnabled val="1"/>
        </dgm:presLayoutVars>
      </dgm:prSet>
      <dgm:spPr/>
    </dgm:pt>
  </dgm:ptLst>
  <dgm:cxnLst>
    <dgm:cxn modelId="{D61E8721-947E-4090-9AAD-99E9E99E3033}" type="presOf" srcId="{26946BAE-EE30-4325-BCBA-7F5926EE90DA}" destId="{CD96A7F4-A97E-4231-B2CD-8675378BB1F9}" srcOrd="0" destOrd="0" presId="urn:microsoft.com/office/officeart/2005/8/layout/vList2"/>
    <dgm:cxn modelId="{7AD58E65-B229-499E-85CF-CC4CDFB51E2F}" type="presOf" srcId="{9C66C784-B76B-4AD1-9838-F9923670541F}" destId="{92584FCD-7828-4E76-9CFF-F239B909B668}" srcOrd="0" destOrd="0" presId="urn:microsoft.com/office/officeart/2005/8/layout/vList2"/>
    <dgm:cxn modelId="{D9F30B78-8B05-44ED-BBA4-FA634C77D3D0}" type="presOf" srcId="{3B718369-3935-4BD4-AD05-A86870DDA942}" destId="{87FC4A6F-F32B-4737-95E4-44A9B6CFC159}" srcOrd="0" destOrd="0" presId="urn:microsoft.com/office/officeart/2005/8/layout/vList2"/>
    <dgm:cxn modelId="{51D08178-87C7-415C-AC15-E198B8EA486F}" srcId="{9C66C784-B76B-4AD1-9838-F9923670541F}" destId="{26946BAE-EE30-4325-BCBA-7F5926EE90DA}" srcOrd="0" destOrd="0" parTransId="{0D643CAC-DA9A-4133-BE01-6DA273BA657A}" sibTransId="{239C37A2-EE70-4FA5-9E80-CAE03A4062A4}"/>
    <dgm:cxn modelId="{B441F1B7-019A-4B7D-AF7A-6AB2DCF866E3}" type="presOf" srcId="{43A8DA94-89DF-407F-AB73-D0E2ECE5FD7C}" destId="{AF9AC524-333F-4BEF-B6FC-2D92D33C75DE}" srcOrd="0" destOrd="0" presId="urn:microsoft.com/office/officeart/2005/8/layout/vList2"/>
    <dgm:cxn modelId="{D0C6CDC3-1694-4171-B319-480B0678D977}" srcId="{9C66C784-B76B-4AD1-9838-F9923670541F}" destId="{43A8DA94-89DF-407F-AB73-D0E2ECE5FD7C}" srcOrd="2" destOrd="0" parTransId="{D9E6A1EB-BEFA-450F-BD29-69CF2E7657EE}" sibTransId="{E1654D9E-73B1-4241-A149-C6B28B198A55}"/>
    <dgm:cxn modelId="{4D18C6FF-80EF-47C3-9C35-1D493CBB20BC}" srcId="{9C66C784-B76B-4AD1-9838-F9923670541F}" destId="{3B718369-3935-4BD4-AD05-A86870DDA942}" srcOrd="1" destOrd="0" parTransId="{522AF7B6-809B-49B0-9291-5A03B9369E24}" sibTransId="{C825546B-CEA1-4032-8AD4-A422784ED3F5}"/>
    <dgm:cxn modelId="{97B58D0B-6CE0-4D62-BB5C-A556AB5906D7}" type="presParOf" srcId="{92584FCD-7828-4E76-9CFF-F239B909B668}" destId="{CD96A7F4-A97E-4231-B2CD-8675378BB1F9}" srcOrd="0" destOrd="0" presId="urn:microsoft.com/office/officeart/2005/8/layout/vList2"/>
    <dgm:cxn modelId="{2CF9E74A-22A2-4985-96C6-C40919C7BBFA}" type="presParOf" srcId="{92584FCD-7828-4E76-9CFF-F239B909B668}" destId="{26246240-90AF-4306-AC6B-153A323AD648}" srcOrd="1" destOrd="0" presId="urn:microsoft.com/office/officeart/2005/8/layout/vList2"/>
    <dgm:cxn modelId="{A2755658-1014-4FE5-9F72-0B65EA9012F4}" type="presParOf" srcId="{92584FCD-7828-4E76-9CFF-F239B909B668}" destId="{87FC4A6F-F32B-4737-95E4-44A9B6CFC159}" srcOrd="2" destOrd="0" presId="urn:microsoft.com/office/officeart/2005/8/layout/vList2"/>
    <dgm:cxn modelId="{5E891C6A-077C-4C77-A056-8B47682E1A03}" type="presParOf" srcId="{92584FCD-7828-4E76-9CFF-F239B909B668}" destId="{D021A8F8-EB1F-4E33-A780-0F69927E296D}" srcOrd="3" destOrd="0" presId="urn:microsoft.com/office/officeart/2005/8/layout/vList2"/>
    <dgm:cxn modelId="{0D00F23A-A661-493D-B292-C17A6167C522}" type="presParOf" srcId="{92584FCD-7828-4E76-9CFF-F239B909B668}" destId="{AF9AC524-333F-4BEF-B6FC-2D92D33C75D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28046F-493B-4C2B-A631-DE348CFCE43E}"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en-US"/>
        </a:p>
      </dgm:t>
    </dgm:pt>
    <dgm:pt modelId="{C9EEE26E-4F09-48F4-A64C-6C612F3FA45A}">
      <dgm:prSet/>
      <dgm:spPr/>
      <dgm:t>
        <a:bodyPr/>
        <a:lstStyle/>
        <a:p>
          <a:r>
            <a:rPr lang="en-US" dirty="0"/>
            <a:t>Look at the specifics of Placement, Timing, and Rate relative to Soybeans in Expert Panel Report context</a:t>
          </a:r>
        </a:p>
      </dgm:t>
    </dgm:pt>
    <dgm:pt modelId="{CFBFF590-4129-407E-B6B0-82D281BFBD41}" type="parTrans" cxnId="{B6D0B861-5536-4C21-B29C-5681FA10C1BC}">
      <dgm:prSet/>
      <dgm:spPr/>
      <dgm:t>
        <a:bodyPr/>
        <a:lstStyle/>
        <a:p>
          <a:endParaRPr lang="en-US"/>
        </a:p>
      </dgm:t>
    </dgm:pt>
    <dgm:pt modelId="{6119D808-8D5A-4220-BA02-17A42799F293}" type="sibTrans" cxnId="{B6D0B861-5536-4C21-B29C-5681FA10C1BC}">
      <dgm:prSet/>
      <dgm:spPr/>
      <dgm:t>
        <a:bodyPr/>
        <a:lstStyle/>
        <a:p>
          <a:endParaRPr lang="en-US"/>
        </a:p>
      </dgm:t>
    </dgm:pt>
    <dgm:pt modelId="{5042D9A9-0802-4526-8275-0948F309ED12}">
      <dgm:prSet/>
      <dgm:spPr/>
      <dgm:t>
        <a:bodyPr/>
        <a:lstStyle/>
        <a:p>
          <a:r>
            <a:rPr lang="en-US" dirty="0"/>
            <a:t>CAST run that could look at what the overall effect of allowing one or all of these Supplemental Practices would produce in EOS loads: Understanding what the effect would be on EOS loads has at times been very helpful in getting our workgroups closer to being able to tolerate a compromise decision when the science has not been fully developed.  </a:t>
          </a:r>
        </a:p>
      </dgm:t>
    </dgm:pt>
    <dgm:pt modelId="{780765B4-6989-4BF2-A3AF-88442F22EDE1}" type="parTrans" cxnId="{22633303-5686-4CF6-A0C2-89681A426DA6}">
      <dgm:prSet/>
      <dgm:spPr/>
      <dgm:t>
        <a:bodyPr/>
        <a:lstStyle/>
        <a:p>
          <a:endParaRPr lang="en-US"/>
        </a:p>
      </dgm:t>
    </dgm:pt>
    <dgm:pt modelId="{F2C91628-1CFF-4FF3-B9BC-848130468CD7}" type="sibTrans" cxnId="{22633303-5686-4CF6-A0C2-89681A426DA6}">
      <dgm:prSet/>
      <dgm:spPr/>
      <dgm:t>
        <a:bodyPr/>
        <a:lstStyle/>
        <a:p>
          <a:endParaRPr lang="en-US"/>
        </a:p>
      </dgm:t>
    </dgm:pt>
    <dgm:pt modelId="{0B90C885-E1F6-4C28-B270-36154314F865}">
      <dgm:prSet/>
      <dgm:spPr/>
      <dgm:t>
        <a:bodyPr/>
        <a:lstStyle/>
        <a:p>
          <a:r>
            <a:rPr lang="en-US" dirty="0"/>
            <a:t>Look at what this change might look like for No Action, Core only, and Core with each Supplemental (at say 5% implementation) in a county such as York might help the group consider options beyond the binary choices being discussed currently.  Varied rates of implementation for the scenario (5 to 50% ?) Want to confirm that these acres have been appropriately excluded from the E3 scenario and how the current interpretation of the Expert Panel Report may be having unintended consequences with loads and targets. </a:t>
          </a:r>
        </a:p>
      </dgm:t>
    </dgm:pt>
    <dgm:pt modelId="{1AE5ACE6-2091-4E1A-8140-9065A93CA2C5}" type="parTrans" cxnId="{2286967D-5521-41B1-B4C1-60E0E41E0CFA}">
      <dgm:prSet/>
      <dgm:spPr/>
      <dgm:t>
        <a:bodyPr/>
        <a:lstStyle/>
        <a:p>
          <a:endParaRPr lang="en-US"/>
        </a:p>
      </dgm:t>
    </dgm:pt>
    <dgm:pt modelId="{6681DEA5-52E2-4100-9C5F-F6884D26EC53}" type="sibTrans" cxnId="{2286967D-5521-41B1-B4C1-60E0E41E0CFA}">
      <dgm:prSet/>
      <dgm:spPr/>
      <dgm:t>
        <a:bodyPr/>
        <a:lstStyle/>
        <a:p>
          <a:endParaRPr lang="en-US"/>
        </a:p>
      </dgm:t>
    </dgm:pt>
    <dgm:pt modelId="{DA2C1594-F6BF-46B5-8B59-526692FE0512}">
      <dgm:prSet/>
      <dgm:spPr/>
      <dgm:t>
        <a:bodyPr/>
        <a:lstStyle/>
        <a:p>
          <a:endParaRPr lang="en-US" dirty="0"/>
        </a:p>
      </dgm:t>
    </dgm:pt>
    <dgm:pt modelId="{83B39E2F-E8EF-4A92-A9BD-031920859285}" type="parTrans" cxnId="{2F914EC4-1AF9-4CB6-9B96-BD8968A8FB96}">
      <dgm:prSet/>
      <dgm:spPr/>
      <dgm:t>
        <a:bodyPr/>
        <a:lstStyle/>
        <a:p>
          <a:endParaRPr lang="en-US"/>
        </a:p>
      </dgm:t>
    </dgm:pt>
    <dgm:pt modelId="{7680C64E-E265-40D0-96A4-97E79A26C6B0}" type="sibTrans" cxnId="{2F914EC4-1AF9-4CB6-9B96-BD8968A8FB96}">
      <dgm:prSet/>
      <dgm:spPr/>
      <dgm:t>
        <a:bodyPr/>
        <a:lstStyle/>
        <a:p>
          <a:endParaRPr lang="en-US"/>
        </a:p>
      </dgm:t>
    </dgm:pt>
    <dgm:pt modelId="{55B01F65-8E13-4B74-9557-AFA7201E7E4E}" type="pres">
      <dgm:prSet presAssocID="{9F28046F-493B-4C2B-A631-DE348CFCE43E}" presName="vert0" presStyleCnt="0">
        <dgm:presLayoutVars>
          <dgm:dir/>
          <dgm:animOne val="branch"/>
          <dgm:animLvl val="lvl"/>
        </dgm:presLayoutVars>
      </dgm:prSet>
      <dgm:spPr/>
    </dgm:pt>
    <dgm:pt modelId="{2832C1D2-4409-4869-A729-D6D903AF2CF6}" type="pres">
      <dgm:prSet presAssocID="{C9EEE26E-4F09-48F4-A64C-6C612F3FA45A}" presName="thickLine" presStyleLbl="alignNode1" presStyleIdx="0" presStyleCnt="4"/>
      <dgm:spPr/>
    </dgm:pt>
    <dgm:pt modelId="{6B8467A5-C4C9-4A99-B93E-5231510BC4E7}" type="pres">
      <dgm:prSet presAssocID="{C9EEE26E-4F09-48F4-A64C-6C612F3FA45A}" presName="horz1" presStyleCnt="0"/>
      <dgm:spPr/>
    </dgm:pt>
    <dgm:pt modelId="{D0F67946-A681-42C0-858B-816CDAE9B776}" type="pres">
      <dgm:prSet presAssocID="{C9EEE26E-4F09-48F4-A64C-6C612F3FA45A}" presName="tx1" presStyleLbl="revTx" presStyleIdx="0" presStyleCnt="4"/>
      <dgm:spPr/>
    </dgm:pt>
    <dgm:pt modelId="{4D469A7B-1E9A-48F2-9803-63C0BFC753E0}" type="pres">
      <dgm:prSet presAssocID="{C9EEE26E-4F09-48F4-A64C-6C612F3FA45A}" presName="vert1" presStyleCnt="0"/>
      <dgm:spPr/>
    </dgm:pt>
    <dgm:pt modelId="{43D73B58-5422-486C-951C-3F1F26C09BC6}" type="pres">
      <dgm:prSet presAssocID="{5042D9A9-0802-4526-8275-0948F309ED12}" presName="thickLine" presStyleLbl="alignNode1" presStyleIdx="1" presStyleCnt="4"/>
      <dgm:spPr/>
    </dgm:pt>
    <dgm:pt modelId="{140A904A-2541-404C-9C98-E0D838A9C8DB}" type="pres">
      <dgm:prSet presAssocID="{5042D9A9-0802-4526-8275-0948F309ED12}" presName="horz1" presStyleCnt="0"/>
      <dgm:spPr/>
    </dgm:pt>
    <dgm:pt modelId="{2CAF7680-352E-4AA8-B992-17FFBCB7EE83}" type="pres">
      <dgm:prSet presAssocID="{5042D9A9-0802-4526-8275-0948F309ED12}" presName="tx1" presStyleLbl="revTx" presStyleIdx="1" presStyleCnt="4"/>
      <dgm:spPr/>
    </dgm:pt>
    <dgm:pt modelId="{04E74319-25AE-4D1D-93AF-CA4F895109C5}" type="pres">
      <dgm:prSet presAssocID="{5042D9A9-0802-4526-8275-0948F309ED12}" presName="vert1" presStyleCnt="0"/>
      <dgm:spPr/>
    </dgm:pt>
    <dgm:pt modelId="{7A376271-AAA5-4151-84AE-3A785E4C1EB9}" type="pres">
      <dgm:prSet presAssocID="{0B90C885-E1F6-4C28-B270-36154314F865}" presName="thickLine" presStyleLbl="alignNode1" presStyleIdx="2" presStyleCnt="4"/>
      <dgm:spPr/>
    </dgm:pt>
    <dgm:pt modelId="{AC3A9E42-E600-420A-94CD-B4A50534DAF1}" type="pres">
      <dgm:prSet presAssocID="{0B90C885-E1F6-4C28-B270-36154314F865}" presName="horz1" presStyleCnt="0"/>
      <dgm:spPr/>
    </dgm:pt>
    <dgm:pt modelId="{936B29EF-3F46-4D23-8410-C8FEE340ADE0}" type="pres">
      <dgm:prSet presAssocID="{0B90C885-E1F6-4C28-B270-36154314F865}" presName="tx1" presStyleLbl="revTx" presStyleIdx="2" presStyleCnt="4"/>
      <dgm:spPr/>
    </dgm:pt>
    <dgm:pt modelId="{BAE85F31-C318-4C38-8CFC-1E4D0873773E}" type="pres">
      <dgm:prSet presAssocID="{0B90C885-E1F6-4C28-B270-36154314F865}" presName="vert1" presStyleCnt="0"/>
      <dgm:spPr/>
    </dgm:pt>
    <dgm:pt modelId="{45F32A7E-A59E-4C9A-9FB0-D7B5A91D0376}" type="pres">
      <dgm:prSet presAssocID="{DA2C1594-F6BF-46B5-8B59-526692FE0512}" presName="thickLine" presStyleLbl="alignNode1" presStyleIdx="3" presStyleCnt="4"/>
      <dgm:spPr/>
    </dgm:pt>
    <dgm:pt modelId="{F42C3604-500E-4AA6-9715-CCD9EAEC76F5}" type="pres">
      <dgm:prSet presAssocID="{DA2C1594-F6BF-46B5-8B59-526692FE0512}" presName="horz1" presStyleCnt="0"/>
      <dgm:spPr/>
    </dgm:pt>
    <dgm:pt modelId="{04BD9395-20E9-4A33-9553-B8CC09D0A5B2}" type="pres">
      <dgm:prSet presAssocID="{DA2C1594-F6BF-46B5-8B59-526692FE0512}" presName="tx1" presStyleLbl="revTx" presStyleIdx="3" presStyleCnt="4"/>
      <dgm:spPr/>
    </dgm:pt>
    <dgm:pt modelId="{79A5DD36-25DB-4ABC-92FF-DFDAB493CD8C}" type="pres">
      <dgm:prSet presAssocID="{DA2C1594-F6BF-46B5-8B59-526692FE0512}" presName="vert1" presStyleCnt="0"/>
      <dgm:spPr/>
    </dgm:pt>
  </dgm:ptLst>
  <dgm:cxnLst>
    <dgm:cxn modelId="{22633303-5686-4CF6-A0C2-89681A426DA6}" srcId="{9F28046F-493B-4C2B-A631-DE348CFCE43E}" destId="{5042D9A9-0802-4526-8275-0948F309ED12}" srcOrd="1" destOrd="0" parTransId="{780765B4-6989-4BF2-A3AF-88442F22EDE1}" sibTransId="{F2C91628-1CFF-4FF3-B9BC-848130468CD7}"/>
    <dgm:cxn modelId="{107A322C-47B6-4716-AFB5-AC9A8288DF13}" type="presOf" srcId="{DA2C1594-F6BF-46B5-8B59-526692FE0512}" destId="{04BD9395-20E9-4A33-9553-B8CC09D0A5B2}" srcOrd="0" destOrd="0" presId="urn:microsoft.com/office/officeart/2008/layout/LinedList"/>
    <dgm:cxn modelId="{B6D0B861-5536-4C21-B29C-5681FA10C1BC}" srcId="{9F28046F-493B-4C2B-A631-DE348CFCE43E}" destId="{C9EEE26E-4F09-48F4-A64C-6C612F3FA45A}" srcOrd="0" destOrd="0" parTransId="{CFBFF590-4129-407E-B6B0-82D281BFBD41}" sibTransId="{6119D808-8D5A-4220-BA02-17A42799F293}"/>
    <dgm:cxn modelId="{7DDEF853-4588-4A8E-8471-7E80A0F66D57}" type="presOf" srcId="{5042D9A9-0802-4526-8275-0948F309ED12}" destId="{2CAF7680-352E-4AA8-B992-17FFBCB7EE83}" srcOrd="0" destOrd="0" presId="urn:microsoft.com/office/officeart/2008/layout/LinedList"/>
    <dgm:cxn modelId="{2286967D-5521-41B1-B4C1-60E0E41E0CFA}" srcId="{9F28046F-493B-4C2B-A631-DE348CFCE43E}" destId="{0B90C885-E1F6-4C28-B270-36154314F865}" srcOrd="2" destOrd="0" parTransId="{1AE5ACE6-2091-4E1A-8140-9065A93CA2C5}" sibTransId="{6681DEA5-52E2-4100-9C5F-F6884D26EC53}"/>
    <dgm:cxn modelId="{182BC4B2-D8B1-45E7-9210-29F748628F0D}" type="presOf" srcId="{C9EEE26E-4F09-48F4-A64C-6C612F3FA45A}" destId="{D0F67946-A681-42C0-858B-816CDAE9B776}" srcOrd="0" destOrd="0" presId="urn:microsoft.com/office/officeart/2008/layout/LinedList"/>
    <dgm:cxn modelId="{2F914EC4-1AF9-4CB6-9B96-BD8968A8FB96}" srcId="{9F28046F-493B-4C2B-A631-DE348CFCE43E}" destId="{DA2C1594-F6BF-46B5-8B59-526692FE0512}" srcOrd="3" destOrd="0" parTransId="{83B39E2F-E8EF-4A92-A9BD-031920859285}" sibTransId="{7680C64E-E265-40D0-96A4-97E79A26C6B0}"/>
    <dgm:cxn modelId="{2A87A6D6-AC31-40D1-9BAB-C8C4231B0AE7}" type="presOf" srcId="{0B90C885-E1F6-4C28-B270-36154314F865}" destId="{936B29EF-3F46-4D23-8410-C8FEE340ADE0}" srcOrd="0" destOrd="0" presId="urn:microsoft.com/office/officeart/2008/layout/LinedList"/>
    <dgm:cxn modelId="{E67695F5-16FF-4871-ABD4-8E81FB893D78}" type="presOf" srcId="{9F28046F-493B-4C2B-A631-DE348CFCE43E}" destId="{55B01F65-8E13-4B74-9557-AFA7201E7E4E}" srcOrd="0" destOrd="0" presId="urn:microsoft.com/office/officeart/2008/layout/LinedList"/>
    <dgm:cxn modelId="{71A490A7-0C7C-4049-B161-09D8C0B87F90}" type="presParOf" srcId="{55B01F65-8E13-4B74-9557-AFA7201E7E4E}" destId="{2832C1D2-4409-4869-A729-D6D903AF2CF6}" srcOrd="0" destOrd="0" presId="urn:microsoft.com/office/officeart/2008/layout/LinedList"/>
    <dgm:cxn modelId="{1451E8BE-9D86-4385-900D-27E9713B4532}" type="presParOf" srcId="{55B01F65-8E13-4B74-9557-AFA7201E7E4E}" destId="{6B8467A5-C4C9-4A99-B93E-5231510BC4E7}" srcOrd="1" destOrd="0" presId="urn:microsoft.com/office/officeart/2008/layout/LinedList"/>
    <dgm:cxn modelId="{3F2948DD-3908-4E9E-A68A-B576CD10C903}" type="presParOf" srcId="{6B8467A5-C4C9-4A99-B93E-5231510BC4E7}" destId="{D0F67946-A681-42C0-858B-816CDAE9B776}" srcOrd="0" destOrd="0" presId="urn:microsoft.com/office/officeart/2008/layout/LinedList"/>
    <dgm:cxn modelId="{175E6FA9-2450-425C-B89B-91D192C0A9EC}" type="presParOf" srcId="{6B8467A5-C4C9-4A99-B93E-5231510BC4E7}" destId="{4D469A7B-1E9A-48F2-9803-63C0BFC753E0}" srcOrd="1" destOrd="0" presId="urn:microsoft.com/office/officeart/2008/layout/LinedList"/>
    <dgm:cxn modelId="{8E60ADF8-25B7-41E4-BCBB-CC573CC3DE4F}" type="presParOf" srcId="{55B01F65-8E13-4B74-9557-AFA7201E7E4E}" destId="{43D73B58-5422-486C-951C-3F1F26C09BC6}" srcOrd="2" destOrd="0" presId="urn:microsoft.com/office/officeart/2008/layout/LinedList"/>
    <dgm:cxn modelId="{6F824BFF-AC9D-42BC-A213-DEF8115020FA}" type="presParOf" srcId="{55B01F65-8E13-4B74-9557-AFA7201E7E4E}" destId="{140A904A-2541-404C-9C98-E0D838A9C8DB}" srcOrd="3" destOrd="0" presId="urn:microsoft.com/office/officeart/2008/layout/LinedList"/>
    <dgm:cxn modelId="{DC393CAE-BF2A-4483-8D06-2F21CB89C798}" type="presParOf" srcId="{140A904A-2541-404C-9C98-E0D838A9C8DB}" destId="{2CAF7680-352E-4AA8-B992-17FFBCB7EE83}" srcOrd="0" destOrd="0" presId="urn:microsoft.com/office/officeart/2008/layout/LinedList"/>
    <dgm:cxn modelId="{BC4DB7BB-FD94-455F-B7C0-6BA41765B682}" type="presParOf" srcId="{140A904A-2541-404C-9C98-E0D838A9C8DB}" destId="{04E74319-25AE-4D1D-93AF-CA4F895109C5}" srcOrd="1" destOrd="0" presId="urn:microsoft.com/office/officeart/2008/layout/LinedList"/>
    <dgm:cxn modelId="{0F57E87E-F59F-4841-BD2B-C779B3AFC05C}" type="presParOf" srcId="{55B01F65-8E13-4B74-9557-AFA7201E7E4E}" destId="{7A376271-AAA5-4151-84AE-3A785E4C1EB9}" srcOrd="4" destOrd="0" presId="urn:microsoft.com/office/officeart/2008/layout/LinedList"/>
    <dgm:cxn modelId="{1C3F41F3-8647-4911-95FF-C3DAB033725F}" type="presParOf" srcId="{55B01F65-8E13-4B74-9557-AFA7201E7E4E}" destId="{AC3A9E42-E600-420A-94CD-B4A50534DAF1}" srcOrd="5" destOrd="0" presId="urn:microsoft.com/office/officeart/2008/layout/LinedList"/>
    <dgm:cxn modelId="{70AB5481-E34A-4327-98F7-4D8D58F49EE6}" type="presParOf" srcId="{AC3A9E42-E600-420A-94CD-B4A50534DAF1}" destId="{936B29EF-3F46-4D23-8410-C8FEE340ADE0}" srcOrd="0" destOrd="0" presId="urn:microsoft.com/office/officeart/2008/layout/LinedList"/>
    <dgm:cxn modelId="{D3CF1E80-BD7B-4A4B-9849-69FFD3AFC5A9}" type="presParOf" srcId="{AC3A9E42-E600-420A-94CD-B4A50534DAF1}" destId="{BAE85F31-C318-4C38-8CFC-1E4D0873773E}" srcOrd="1" destOrd="0" presId="urn:microsoft.com/office/officeart/2008/layout/LinedList"/>
    <dgm:cxn modelId="{5F315F03-785E-454E-B46C-75FD8FA4A8FD}" type="presParOf" srcId="{55B01F65-8E13-4B74-9557-AFA7201E7E4E}" destId="{45F32A7E-A59E-4C9A-9FB0-D7B5A91D0376}" srcOrd="6" destOrd="0" presId="urn:microsoft.com/office/officeart/2008/layout/LinedList"/>
    <dgm:cxn modelId="{5DEF81F1-330B-42A8-8E33-98F8729E8FC4}" type="presParOf" srcId="{55B01F65-8E13-4B74-9557-AFA7201E7E4E}" destId="{F42C3604-500E-4AA6-9715-CCD9EAEC76F5}" srcOrd="7" destOrd="0" presId="urn:microsoft.com/office/officeart/2008/layout/LinedList"/>
    <dgm:cxn modelId="{95BBB764-FA98-49C3-8C59-5FC8EBA2BE88}" type="presParOf" srcId="{F42C3604-500E-4AA6-9715-CCD9EAEC76F5}" destId="{04BD9395-20E9-4A33-9553-B8CC09D0A5B2}" srcOrd="0" destOrd="0" presId="urn:microsoft.com/office/officeart/2008/layout/LinedList"/>
    <dgm:cxn modelId="{42E35C8A-125C-4BC5-A97C-EA618759C1B7}" type="presParOf" srcId="{F42C3604-500E-4AA6-9715-CCD9EAEC76F5}" destId="{79A5DD36-25DB-4ABC-92FF-DFDAB493CD8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8C81C7-2605-457A-AFD5-5F2913B6FF5E}"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D77A9AF2-E9CB-4EEC-82C7-15CAECA25430}">
      <dgm:prSet/>
      <dgm:spPr/>
      <dgm:t>
        <a:bodyPr/>
        <a:lstStyle/>
        <a:p>
          <a:r>
            <a:rPr lang="en-US" dirty="0"/>
            <a:t>Agricultural Loading Rates?</a:t>
          </a:r>
        </a:p>
      </dgm:t>
    </dgm:pt>
    <dgm:pt modelId="{A63F2B0F-0083-4698-9CEE-FC2B5D101A84}" type="parTrans" cxnId="{D7955241-56C0-4559-A108-F66853792E75}">
      <dgm:prSet/>
      <dgm:spPr/>
      <dgm:t>
        <a:bodyPr/>
        <a:lstStyle/>
        <a:p>
          <a:endParaRPr lang="en-US"/>
        </a:p>
      </dgm:t>
    </dgm:pt>
    <dgm:pt modelId="{BA798C18-0B42-475D-8EA8-E715076A9F22}" type="sibTrans" cxnId="{D7955241-56C0-4559-A108-F66853792E75}">
      <dgm:prSet/>
      <dgm:spPr/>
      <dgm:t>
        <a:bodyPr/>
        <a:lstStyle/>
        <a:p>
          <a:endParaRPr lang="en-US"/>
        </a:p>
      </dgm:t>
    </dgm:pt>
    <dgm:pt modelId="{4AD7A7F3-67D7-4A40-9AD7-83EFA8B74D6F}">
      <dgm:prSet custT="1"/>
      <dgm:spPr/>
      <dgm:t>
        <a:bodyPr/>
        <a:lstStyle/>
        <a:p>
          <a:r>
            <a:rPr lang="en-US" sz="3200" dirty="0"/>
            <a:t>Ag Census </a:t>
          </a:r>
          <a:r>
            <a:rPr lang="en-US" sz="1800" dirty="0"/>
            <a:t>(i.e., Source Of Crop Data) </a:t>
          </a:r>
          <a:r>
            <a:rPr lang="en-US" sz="3200" dirty="0"/>
            <a:t>?</a:t>
          </a:r>
        </a:p>
      </dgm:t>
    </dgm:pt>
    <dgm:pt modelId="{51DF2D07-3558-4181-976B-3DC0AAB5C076}" type="parTrans" cxnId="{4EF79182-FDC2-4614-9572-E178A73C25C8}">
      <dgm:prSet/>
      <dgm:spPr/>
      <dgm:t>
        <a:bodyPr/>
        <a:lstStyle/>
        <a:p>
          <a:endParaRPr lang="en-US"/>
        </a:p>
      </dgm:t>
    </dgm:pt>
    <dgm:pt modelId="{3C433536-CFF1-4693-BE22-CE1A78DA4AF1}" type="sibTrans" cxnId="{4EF79182-FDC2-4614-9572-E178A73C25C8}">
      <dgm:prSet/>
      <dgm:spPr/>
      <dgm:t>
        <a:bodyPr/>
        <a:lstStyle/>
        <a:p>
          <a:endParaRPr lang="en-US"/>
        </a:p>
      </dgm:t>
    </dgm:pt>
    <dgm:pt modelId="{0450B353-8534-4D59-AEA3-FEB65C8E2997}">
      <dgm:prSet/>
      <dgm:spPr/>
      <dgm:t>
        <a:bodyPr/>
        <a:lstStyle/>
        <a:p>
          <a:r>
            <a:rPr lang="en-US" dirty="0"/>
            <a:t>NM BMP Recommendations?</a:t>
          </a:r>
        </a:p>
      </dgm:t>
    </dgm:pt>
    <dgm:pt modelId="{79E7ABF2-078E-495E-BE29-21A8B6821B5B}" type="parTrans" cxnId="{649A8289-2B6F-4734-AE7B-F7F1E1F48381}">
      <dgm:prSet/>
      <dgm:spPr/>
      <dgm:t>
        <a:bodyPr/>
        <a:lstStyle/>
        <a:p>
          <a:endParaRPr lang="en-US"/>
        </a:p>
      </dgm:t>
    </dgm:pt>
    <dgm:pt modelId="{1D6E9CEA-698B-45B5-8B7F-D3025D109CA0}" type="sibTrans" cxnId="{649A8289-2B6F-4734-AE7B-F7F1E1F48381}">
      <dgm:prSet/>
      <dgm:spPr/>
      <dgm:t>
        <a:bodyPr/>
        <a:lstStyle/>
        <a:p>
          <a:endParaRPr lang="en-US"/>
        </a:p>
      </dgm:t>
    </dgm:pt>
    <dgm:pt modelId="{71098C9B-EF57-48A8-B505-2C384A9174B2}">
      <dgm:prSet/>
      <dgm:spPr/>
      <dgm:t>
        <a:bodyPr/>
        <a:lstStyle/>
        <a:p>
          <a:r>
            <a:rPr lang="en-US" dirty="0"/>
            <a:t>Changing an Approved Expert Panel Recommendation Must Follow Science (BMP Protocol)</a:t>
          </a:r>
        </a:p>
      </dgm:t>
    </dgm:pt>
    <dgm:pt modelId="{967C3665-886E-486D-8C6B-A64D21C1A407}" type="parTrans" cxnId="{A86C67CA-0CCD-48BE-B10A-53A0A9B1AB80}">
      <dgm:prSet/>
      <dgm:spPr/>
      <dgm:t>
        <a:bodyPr/>
        <a:lstStyle/>
        <a:p>
          <a:endParaRPr lang="en-US"/>
        </a:p>
      </dgm:t>
    </dgm:pt>
    <dgm:pt modelId="{60D58A03-093E-49E2-AB08-CC8A66F96D97}" type="sibTrans" cxnId="{A86C67CA-0CCD-48BE-B10A-53A0A9B1AB80}">
      <dgm:prSet/>
      <dgm:spPr/>
      <dgm:t>
        <a:bodyPr/>
        <a:lstStyle/>
        <a:p>
          <a:endParaRPr lang="en-US"/>
        </a:p>
      </dgm:t>
    </dgm:pt>
    <dgm:pt modelId="{7A2D6CA8-538A-49D0-8D75-A2FB7D6AFE22}">
      <dgm:prSet/>
      <dgm:spPr/>
      <dgm:t>
        <a:bodyPr/>
        <a:lstStyle/>
        <a:p>
          <a:r>
            <a:rPr lang="en-US" dirty="0">
              <a:hlinkClick xmlns:r="http://schemas.openxmlformats.org/officeDocument/2006/relationships" r:id="rId1"/>
            </a:rPr>
            <a:t>Protocol for the Development, Review, and Approval of Loading and Effectiveness Estimates for Nutrient and Sediment Controls in the Chesapeake Bay Watershed Model</a:t>
          </a:r>
          <a:endParaRPr lang="en-US" dirty="0"/>
        </a:p>
      </dgm:t>
    </dgm:pt>
    <dgm:pt modelId="{EEA95BF7-E99C-47AF-86EA-7CE7BB4931C8}" type="parTrans" cxnId="{E931444E-0CD3-48AC-83B5-57160F657D49}">
      <dgm:prSet/>
      <dgm:spPr/>
      <dgm:t>
        <a:bodyPr/>
        <a:lstStyle/>
        <a:p>
          <a:endParaRPr lang="en-US"/>
        </a:p>
      </dgm:t>
    </dgm:pt>
    <dgm:pt modelId="{3D64242A-64CA-446E-8516-3165E1193032}" type="sibTrans" cxnId="{E931444E-0CD3-48AC-83B5-57160F657D49}">
      <dgm:prSet/>
      <dgm:spPr/>
      <dgm:t>
        <a:bodyPr/>
        <a:lstStyle/>
        <a:p>
          <a:endParaRPr lang="en-US"/>
        </a:p>
      </dgm:t>
    </dgm:pt>
    <dgm:pt modelId="{2ABDD501-0D94-4F1E-8345-0B5CF8DB554B}" type="pres">
      <dgm:prSet presAssocID="{568C81C7-2605-457A-AFD5-5F2913B6FF5E}" presName="linear" presStyleCnt="0">
        <dgm:presLayoutVars>
          <dgm:animLvl val="lvl"/>
          <dgm:resizeHandles val="exact"/>
        </dgm:presLayoutVars>
      </dgm:prSet>
      <dgm:spPr/>
    </dgm:pt>
    <dgm:pt modelId="{450C9B3D-15AF-4E02-A147-CCF6D6275661}" type="pres">
      <dgm:prSet presAssocID="{D77A9AF2-E9CB-4EEC-82C7-15CAECA25430}" presName="parentText" presStyleLbl="node1" presStyleIdx="0" presStyleCnt="3">
        <dgm:presLayoutVars>
          <dgm:chMax val="0"/>
          <dgm:bulletEnabled val="1"/>
        </dgm:presLayoutVars>
      </dgm:prSet>
      <dgm:spPr/>
    </dgm:pt>
    <dgm:pt modelId="{D9963717-29B5-48E1-9E78-FB00C60E26BF}" type="pres">
      <dgm:prSet presAssocID="{BA798C18-0B42-475D-8EA8-E715076A9F22}" presName="spacer" presStyleCnt="0"/>
      <dgm:spPr/>
    </dgm:pt>
    <dgm:pt modelId="{89FC9F75-CFC4-439A-8975-68333BF088F2}" type="pres">
      <dgm:prSet presAssocID="{4AD7A7F3-67D7-4A40-9AD7-83EFA8B74D6F}" presName="parentText" presStyleLbl="node1" presStyleIdx="1" presStyleCnt="3">
        <dgm:presLayoutVars>
          <dgm:chMax val="0"/>
          <dgm:bulletEnabled val="1"/>
        </dgm:presLayoutVars>
      </dgm:prSet>
      <dgm:spPr/>
    </dgm:pt>
    <dgm:pt modelId="{3AEEF7AB-2DD1-4F80-9A00-B711BCCE7A4A}" type="pres">
      <dgm:prSet presAssocID="{3C433536-CFF1-4693-BE22-CE1A78DA4AF1}" presName="spacer" presStyleCnt="0"/>
      <dgm:spPr/>
    </dgm:pt>
    <dgm:pt modelId="{D667B0E4-73EB-443B-B89D-9A7E7EA4885C}" type="pres">
      <dgm:prSet presAssocID="{0450B353-8534-4D59-AEA3-FEB65C8E2997}" presName="parentText" presStyleLbl="node1" presStyleIdx="2" presStyleCnt="3">
        <dgm:presLayoutVars>
          <dgm:chMax val="0"/>
          <dgm:bulletEnabled val="1"/>
        </dgm:presLayoutVars>
      </dgm:prSet>
      <dgm:spPr/>
    </dgm:pt>
    <dgm:pt modelId="{93CC2F79-7C38-4946-B54C-11EFF537802E}" type="pres">
      <dgm:prSet presAssocID="{0450B353-8534-4D59-AEA3-FEB65C8E2997}" presName="childText" presStyleLbl="revTx" presStyleIdx="0" presStyleCnt="1">
        <dgm:presLayoutVars>
          <dgm:bulletEnabled val="1"/>
        </dgm:presLayoutVars>
      </dgm:prSet>
      <dgm:spPr/>
    </dgm:pt>
  </dgm:ptLst>
  <dgm:cxnLst>
    <dgm:cxn modelId="{EDBC0F29-393D-4A1E-970F-E0C20125AC82}" type="presOf" srcId="{D77A9AF2-E9CB-4EEC-82C7-15CAECA25430}" destId="{450C9B3D-15AF-4E02-A147-CCF6D6275661}" srcOrd="0" destOrd="0" presId="urn:microsoft.com/office/officeart/2005/8/layout/vList2"/>
    <dgm:cxn modelId="{4199293D-DFC7-4B24-A522-835668475FD0}" type="presOf" srcId="{71098C9B-EF57-48A8-B505-2C384A9174B2}" destId="{93CC2F79-7C38-4946-B54C-11EFF537802E}" srcOrd="0" destOrd="0" presId="urn:microsoft.com/office/officeart/2005/8/layout/vList2"/>
    <dgm:cxn modelId="{3C82583F-D2A3-43A6-9835-BF21F90BBF47}" type="presOf" srcId="{4AD7A7F3-67D7-4A40-9AD7-83EFA8B74D6F}" destId="{89FC9F75-CFC4-439A-8975-68333BF088F2}" srcOrd="0" destOrd="0" presId="urn:microsoft.com/office/officeart/2005/8/layout/vList2"/>
    <dgm:cxn modelId="{D7955241-56C0-4559-A108-F66853792E75}" srcId="{568C81C7-2605-457A-AFD5-5F2913B6FF5E}" destId="{D77A9AF2-E9CB-4EEC-82C7-15CAECA25430}" srcOrd="0" destOrd="0" parTransId="{A63F2B0F-0083-4698-9CEE-FC2B5D101A84}" sibTransId="{BA798C18-0B42-475D-8EA8-E715076A9F22}"/>
    <dgm:cxn modelId="{E931444E-0CD3-48AC-83B5-57160F657D49}" srcId="{71098C9B-EF57-48A8-B505-2C384A9174B2}" destId="{7A2D6CA8-538A-49D0-8D75-A2FB7D6AFE22}" srcOrd="0" destOrd="0" parTransId="{EEA95BF7-E99C-47AF-86EA-7CE7BB4931C8}" sibTransId="{3D64242A-64CA-446E-8516-3165E1193032}"/>
    <dgm:cxn modelId="{06A91F7D-1510-4E50-A58B-C6265B31EC23}" type="presOf" srcId="{0450B353-8534-4D59-AEA3-FEB65C8E2997}" destId="{D667B0E4-73EB-443B-B89D-9A7E7EA4885C}" srcOrd="0" destOrd="0" presId="urn:microsoft.com/office/officeart/2005/8/layout/vList2"/>
    <dgm:cxn modelId="{4EF79182-FDC2-4614-9572-E178A73C25C8}" srcId="{568C81C7-2605-457A-AFD5-5F2913B6FF5E}" destId="{4AD7A7F3-67D7-4A40-9AD7-83EFA8B74D6F}" srcOrd="1" destOrd="0" parTransId="{51DF2D07-3558-4181-976B-3DC0AAB5C076}" sibTransId="{3C433536-CFF1-4693-BE22-CE1A78DA4AF1}"/>
    <dgm:cxn modelId="{649A8289-2B6F-4734-AE7B-F7F1E1F48381}" srcId="{568C81C7-2605-457A-AFD5-5F2913B6FF5E}" destId="{0450B353-8534-4D59-AEA3-FEB65C8E2997}" srcOrd="2" destOrd="0" parTransId="{79E7ABF2-078E-495E-BE29-21A8B6821B5B}" sibTransId="{1D6E9CEA-698B-45B5-8B7F-D3025D109CA0}"/>
    <dgm:cxn modelId="{2F065490-73CD-4E2D-A93E-BAC61D5A4FF1}" type="presOf" srcId="{568C81C7-2605-457A-AFD5-5F2913B6FF5E}" destId="{2ABDD501-0D94-4F1E-8345-0B5CF8DB554B}" srcOrd="0" destOrd="0" presId="urn:microsoft.com/office/officeart/2005/8/layout/vList2"/>
    <dgm:cxn modelId="{A86C67CA-0CCD-48BE-B10A-53A0A9B1AB80}" srcId="{0450B353-8534-4D59-AEA3-FEB65C8E2997}" destId="{71098C9B-EF57-48A8-B505-2C384A9174B2}" srcOrd="0" destOrd="0" parTransId="{967C3665-886E-486D-8C6B-A64D21C1A407}" sibTransId="{60D58A03-093E-49E2-AB08-CC8A66F96D97}"/>
    <dgm:cxn modelId="{DB65AACB-A691-4A70-866B-5C5DE6386F78}" type="presOf" srcId="{7A2D6CA8-538A-49D0-8D75-A2FB7D6AFE22}" destId="{93CC2F79-7C38-4946-B54C-11EFF537802E}" srcOrd="0" destOrd="1" presId="urn:microsoft.com/office/officeart/2005/8/layout/vList2"/>
    <dgm:cxn modelId="{4FDCFE06-F328-4AEE-886B-7F96A0CDB4C7}" type="presParOf" srcId="{2ABDD501-0D94-4F1E-8345-0B5CF8DB554B}" destId="{450C9B3D-15AF-4E02-A147-CCF6D6275661}" srcOrd="0" destOrd="0" presId="urn:microsoft.com/office/officeart/2005/8/layout/vList2"/>
    <dgm:cxn modelId="{0FD4BFB5-10D5-4D5C-AE48-94686ED54632}" type="presParOf" srcId="{2ABDD501-0D94-4F1E-8345-0B5CF8DB554B}" destId="{D9963717-29B5-48E1-9E78-FB00C60E26BF}" srcOrd="1" destOrd="0" presId="urn:microsoft.com/office/officeart/2005/8/layout/vList2"/>
    <dgm:cxn modelId="{0653B99C-1857-49EC-B468-4CC04555C765}" type="presParOf" srcId="{2ABDD501-0D94-4F1E-8345-0B5CF8DB554B}" destId="{89FC9F75-CFC4-439A-8975-68333BF088F2}" srcOrd="2" destOrd="0" presId="urn:microsoft.com/office/officeart/2005/8/layout/vList2"/>
    <dgm:cxn modelId="{21953C44-84EE-4631-9F42-D3B1E8AB0274}" type="presParOf" srcId="{2ABDD501-0D94-4F1E-8345-0B5CF8DB554B}" destId="{3AEEF7AB-2DD1-4F80-9A00-B711BCCE7A4A}" srcOrd="3" destOrd="0" presId="urn:microsoft.com/office/officeart/2005/8/layout/vList2"/>
    <dgm:cxn modelId="{1934637E-3D12-4743-AA0D-9FB319E88118}" type="presParOf" srcId="{2ABDD501-0D94-4F1E-8345-0B5CF8DB554B}" destId="{D667B0E4-73EB-443B-B89D-9A7E7EA4885C}" srcOrd="4" destOrd="0" presId="urn:microsoft.com/office/officeart/2005/8/layout/vList2"/>
    <dgm:cxn modelId="{BB8BCD07-5148-4B3D-858D-E350BDB5A65A}" type="presParOf" srcId="{2ABDD501-0D94-4F1E-8345-0B5CF8DB554B}" destId="{93CC2F79-7C38-4946-B54C-11EFF537802E}"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654A9E-29E6-4837-A8B4-1A6DCF1E3648}"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160B1C18-DE84-4070-A3C5-44978BAAA83B}">
      <dgm:prSet/>
      <dgm:spPr/>
      <dgm:t>
        <a:bodyPr/>
        <a:lstStyle/>
        <a:p>
          <a:r>
            <a:rPr lang="en-US"/>
            <a:t>Based on Available Literature &amp; Best Professional Judgement </a:t>
          </a:r>
        </a:p>
      </dgm:t>
    </dgm:pt>
    <dgm:pt modelId="{5E847C01-B0BD-40A3-A912-8D28BEF7FC44}" type="parTrans" cxnId="{5AFC8E1D-23C8-4802-A61E-8AA8E0CB641A}">
      <dgm:prSet/>
      <dgm:spPr/>
      <dgm:t>
        <a:bodyPr/>
        <a:lstStyle/>
        <a:p>
          <a:endParaRPr lang="en-US"/>
        </a:p>
      </dgm:t>
    </dgm:pt>
    <dgm:pt modelId="{7D6002C2-C1DC-4478-9C26-0217868A099C}" type="sibTrans" cxnId="{5AFC8E1D-23C8-4802-A61E-8AA8E0CB641A}">
      <dgm:prSet/>
      <dgm:spPr/>
      <dgm:t>
        <a:bodyPr/>
        <a:lstStyle/>
        <a:p>
          <a:endParaRPr lang="en-US"/>
        </a:p>
      </dgm:t>
    </dgm:pt>
    <dgm:pt modelId="{1D4AA567-9E9B-4A52-ADEC-08AC3BE0D66E}">
      <dgm:prSet/>
      <dgm:spPr/>
      <dgm:t>
        <a:bodyPr/>
        <a:lstStyle/>
        <a:p>
          <a:r>
            <a:rPr lang="en-US" dirty="0"/>
            <a:t>“N losses from soybeans are only somewhat lower than corn, because N fixation inputs (which are poorly characterized) are apparently substituting for fertilizer inputs.” (p.11 )</a:t>
          </a:r>
        </a:p>
      </dgm:t>
    </dgm:pt>
    <dgm:pt modelId="{AF32CEF4-69F7-4713-B793-EAB2E896C342}" type="parTrans" cxnId="{07D9EFEF-64D9-4150-8E1D-A7255635F976}">
      <dgm:prSet/>
      <dgm:spPr/>
      <dgm:t>
        <a:bodyPr/>
        <a:lstStyle/>
        <a:p>
          <a:endParaRPr lang="en-US"/>
        </a:p>
      </dgm:t>
    </dgm:pt>
    <dgm:pt modelId="{6D0DA049-33B7-4D57-BEEE-F7FD32ADF85F}" type="sibTrans" cxnId="{07D9EFEF-64D9-4150-8E1D-A7255635F976}">
      <dgm:prSet/>
      <dgm:spPr/>
      <dgm:t>
        <a:bodyPr/>
        <a:lstStyle/>
        <a:p>
          <a:endParaRPr lang="en-US"/>
        </a:p>
      </dgm:t>
    </dgm:pt>
    <dgm:pt modelId="{7F787C90-E551-434F-85B2-33823436AFA5}" type="pres">
      <dgm:prSet presAssocID="{65654A9E-29E6-4837-A8B4-1A6DCF1E3648}" presName="hierChild1" presStyleCnt="0">
        <dgm:presLayoutVars>
          <dgm:chPref val="1"/>
          <dgm:dir/>
          <dgm:animOne val="branch"/>
          <dgm:animLvl val="lvl"/>
          <dgm:resizeHandles/>
        </dgm:presLayoutVars>
      </dgm:prSet>
      <dgm:spPr/>
    </dgm:pt>
    <dgm:pt modelId="{1BC07C3B-F7FA-472F-AE8E-88F1DDDB94B6}" type="pres">
      <dgm:prSet presAssocID="{160B1C18-DE84-4070-A3C5-44978BAAA83B}" presName="hierRoot1" presStyleCnt="0"/>
      <dgm:spPr/>
    </dgm:pt>
    <dgm:pt modelId="{3D1CD70E-8FAA-4B53-8672-09163E0E67F3}" type="pres">
      <dgm:prSet presAssocID="{160B1C18-DE84-4070-A3C5-44978BAAA83B}" presName="composite" presStyleCnt="0"/>
      <dgm:spPr/>
    </dgm:pt>
    <dgm:pt modelId="{4C3A60C5-0A56-4468-B77C-B4289A508E6F}" type="pres">
      <dgm:prSet presAssocID="{160B1C18-DE84-4070-A3C5-44978BAAA83B}" presName="background" presStyleLbl="node0" presStyleIdx="0" presStyleCnt="2"/>
      <dgm:spPr/>
    </dgm:pt>
    <dgm:pt modelId="{9D3E9259-19E1-4BEB-9067-EF8E2410D277}" type="pres">
      <dgm:prSet presAssocID="{160B1C18-DE84-4070-A3C5-44978BAAA83B}" presName="text" presStyleLbl="fgAcc0" presStyleIdx="0" presStyleCnt="2">
        <dgm:presLayoutVars>
          <dgm:chPref val="3"/>
        </dgm:presLayoutVars>
      </dgm:prSet>
      <dgm:spPr/>
    </dgm:pt>
    <dgm:pt modelId="{21C2BB0E-9823-44B0-9B4D-FC241424B243}" type="pres">
      <dgm:prSet presAssocID="{160B1C18-DE84-4070-A3C5-44978BAAA83B}" presName="hierChild2" presStyleCnt="0"/>
      <dgm:spPr/>
    </dgm:pt>
    <dgm:pt modelId="{9FD7D116-6F3E-42E1-9C55-6C243E7DE485}" type="pres">
      <dgm:prSet presAssocID="{1D4AA567-9E9B-4A52-ADEC-08AC3BE0D66E}" presName="hierRoot1" presStyleCnt="0"/>
      <dgm:spPr/>
    </dgm:pt>
    <dgm:pt modelId="{6929D660-77DB-4022-978B-9637EB351193}" type="pres">
      <dgm:prSet presAssocID="{1D4AA567-9E9B-4A52-ADEC-08AC3BE0D66E}" presName="composite" presStyleCnt="0"/>
      <dgm:spPr/>
    </dgm:pt>
    <dgm:pt modelId="{131A9C66-430D-4788-8886-2E7EA7AEA472}" type="pres">
      <dgm:prSet presAssocID="{1D4AA567-9E9B-4A52-ADEC-08AC3BE0D66E}" presName="background" presStyleLbl="node0" presStyleIdx="1" presStyleCnt="2"/>
      <dgm:spPr/>
    </dgm:pt>
    <dgm:pt modelId="{67C36382-6B50-4D83-9420-DBC71E6499CB}" type="pres">
      <dgm:prSet presAssocID="{1D4AA567-9E9B-4A52-ADEC-08AC3BE0D66E}" presName="text" presStyleLbl="fgAcc0" presStyleIdx="1" presStyleCnt="2">
        <dgm:presLayoutVars>
          <dgm:chPref val="3"/>
        </dgm:presLayoutVars>
      </dgm:prSet>
      <dgm:spPr/>
    </dgm:pt>
    <dgm:pt modelId="{B489553D-6360-479D-BBC6-7110A359AE15}" type="pres">
      <dgm:prSet presAssocID="{1D4AA567-9E9B-4A52-ADEC-08AC3BE0D66E}" presName="hierChild2" presStyleCnt="0"/>
      <dgm:spPr/>
    </dgm:pt>
  </dgm:ptLst>
  <dgm:cxnLst>
    <dgm:cxn modelId="{5AFC8E1D-23C8-4802-A61E-8AA8E0CB641A}" srcId="{65654A9E-29E6-4837-A8B4-1A6DCF1E3648}" destId="{160B1C18-DE84-4070-A3C5-44978BAAA83B}" srcOrd="0" destOrd="0" parTransId="{5E847C01-B0BD-40A3-A912-8D28BEF7FC44}" sibTransId="{7D6002C2-C1DC-4478-9C26-0217868A099C}"/>
    <dgm:cxn modelId="{574BFE27-57CF-44C8-99BB-CFE0297231E7}" type="presOf" srcId="{65654A9E-29E6-4837-A8B4-1A6DCF1E3648}" destId="{7F787C90-E551-434F-85B2-33823436AFA5}" srcOrd="0" destOrd="0" presId="urn:microsoft.com/office/officeart/2005/8/layout/hierarchy1"/>
    <dgm:cxn modelId="{80BCE52F-33CE-4B6D-8C00-9F300AB7A9AC}" type="presOf" srcId="{160B1C18-DE84-4070-A3C5-44978BAAA83B}" destId="{9D3E9259-19E1-4BEB-9067-EF8E2410D277}" srcOrd="0" destOrd="0" presId="urn:microsoft.com/office/officeart/2005/8/layout/hierarchy1"/>
    <dgm:cxn modelId="{6EB5A950-BD61-4442-A031-8F6696072DFC}" type="presOf" srcId="{1D4AA567-9E9B-4A52-ADEC-08AC3BE0D66E}" destId="{67C36382-6B50-4D83-9420-DBC71E6499CB}" srcOrd="0" destOrd="0" presId="urn:microsoft.com/office/officeart/2005/8/layout/hierarchy1"/>
    <dgm:cxn modelId="{07D9EFEF-64D9-4150-8E1D-A7255635F976}" srcId="{65654A9E-29E6-4837-A8B4-1A6DCF1E3648}" destId="{1D4AA567-9E9B-4A52-ADEC-08AC3BE0D66E}" srcOrd="1" destOrd="0" parTransId="{AF32CEF4-69F7-4713-B793-EAB2E896C342}" sibTransId="{6D0DA049-33B7-4D57-BEEE-F7FD32ADF85F}"/>
    <dgm:cxn modelId="{A11FE9C9-C617-46A7-944F-E4EE461F4D4A}" type="presParOf" srcId="{7F787C90-E551-434F-85B2-33823436AFA5}" destId="{1BC07C3B-F7FA-472F-AE8E-88F1DDDB94B6}" srcOrd="0" destOrd="0" presId="urn:microsoft.com/office/officeart/2005/8/layout/hierarchy1"/>
    <dgm:cxn modelId="{24C71689-9BB1-4F4F-BB55-23E3AF0B240B}" type="presParOf" srcId="{1BC07C3B-F7FA-472F-AE8E-88F1DDDB94B6}" destId="{3D1CD70E-8FAA-4B53-8672-09163E0E67F3}" srcOrd="0" destOrd="0" presId="urn:microsoft.com/office/officeart/2005/8/layout/hierarchy1"/>
    <dgm:cxn modelId="{9A2D00E9-F61A-4DB5-89EB-51BA4733D127}" type="presParOf" srcId="{3D1CD70E-8FAA-4B53-8672-09163E0E67F3}" destId="{4C3A60C5-0A56-4468-B77C-B4289A508E6F}" srcOrd="0" destOrd="0" presId="urn:microsoft.com/office/officeart/2005/8/layout/hierarchy1"/>
    <dgm:cxn modelId="{4BEFE5A3-5FB7-41B6-A93A-32D8E393B88E}" type="presParOf" srcId="{3D1CD70E-8FAA-4B53-8672-09163E0E67F3}" destId="{9D3E9259-19E1-4BEB-9067-EF8E2410D277}" srcOrd="1" destOrd="0" presId="urn:microsoft.com/office/officeart/2005/8/layout/hierarchy1"/>
    <dgm:cxn modelId="{AA216FFD-DCCA-487F-B7FF-26F6608C6868}" type="presParOf" srcId="{1BC07C3B-F7FA-472F-AE8E-88F1DDDB94B6}" destId="{21C2BB0E-9823-44B0-9B4D-FC241424B243}" srcOrd="1" destOrd="0" presId="urn:microsoft.com/office/officeart/2005/8/layout/hierarchy1"/>
    <dgm:cxn modelId="{DD6AF293-EC39-495F-A4C2-1945C16EED5B}" type="presParOf" srcId="{7F787C90-E551-434F-85B2-33823436AFA5}" destId="{9FD7D116-6F3E-42E1-9C55-6C243E7DE485}" srcOrd="1" destOrd="0" presId="urn:microsoft.com/office/officeart/2005/8/layout/hierarchy1"/>
    <dgm:cxn modelId="{F5360240-05A5-4BDD-A4B4-8DA5874F015E}" type="presParOf" srcId="{9FD7D116-6F3E-42E1-9C55-6C243E7DE485}" destId="{6929D660-77DB-4022-978B-9637EB351193}" srcOrd="0" destOrd="0" presId="urn:microsoft.com/office/officeart/2005/8/layout/hierarchy1"/>
    <dgm:cxn modelId="{09C5D997-B766-4C64-AE36-F42BE70A0017}" type="presParOf" srcId="{6929D660-77DB-4022-978B-9637EB351193}" destId="{131A9C66-430D-4788-8886-2E7EA7AEA472}" srcOrd="0" destOrd="0" presId="urn:microsoft.com/office/officeart/2005/8/layout/hierarchy1"/>
    <dgm:cxn modelId="{95C9CA28-636C-4316-8D9B-194F4E08464C}" type="presParOf" srcId="{6929D660-77DB-4022-978B-9637EB351193}" destId="{67C36382-6B50-4D83-9420-DBC71E6499CB}" srcOrd="1" destOrd="0" presId="urn:microsoft.com/office/officeart/2005/8/layout/hierarchy1"/>
    <dgm:cxn modelId="{D12F2774-8AFC-44D6-B2CF-1BE513798AD6}" type="presParOf" srcId="{9FD7D116-6F3E-42E1-9C55-6C243E7DE485}" destId="{B489553D-6360-479D-BBC6-7110A359AE1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9E645CE-9771-4DAC-B2BB-305A172BBC8F}" type="doc">
      <dgm:prSet loTypeId="urn:microsoft.com/office/officeart/2005/8/layout/hierarchy3" loCatId="hierarchy" qsTypeId="urn:microsoft.com/office/officeart/2005/8/quickstyle/simple1" qsCatId="simple" csTypeId="urn:microsoft.com/office/officeart/2005/8/colors/colorful5" csCatId="colorful" phldr="1"/>
      <dgm:spPr/>
      <dgm:t>
        <a:bodyPr/>
        <a:lstStyle/>
        <a:p>
          <a:endParaRPr lang="en-US"/>
        </a:p>
      </dgm:t>
    </dgm:pt>
    <dgm:pt modelId="{8E3DBD08-C81C-419F-8744-799485DFCE26}">
      <dgm:prSet/>
      <dgm:spPr/>
      <dgm:t>
        <a:bodyPr/>
        <a:lstStyle/>
        <a:p>
          <a:r>
            <a:rPr lang="en-US" dirty="0"/>
            <a:t>Concern Regarding Accuracy of Ag Census Crop Acres</a:t>
          </a:r>
        </a:p>
      </dgm:t>
    </dgm:pt>
    <dgm:pt modelId="{66CEEC4C-3D29-44A2-9C63-8C0DA3316B5E}" type="parTrans" cxnId="{7CF42BAD-DB23-4D99-83A4-CEA4BCE987EA}">
      <dgm:prSet/>
      <dgm:spPr/>
      <dgm:t>
        <a:bodyPr/>
        <a:lstStyle/>
        <a:p>
          <a:endParaRPr lang="en-US"/>
        </a:p>
      </dgm:t>
    </dgm:pt>
    <dgm:pt modelId="{792569F4-5E83-433E-93C9-40A354139DFC}" type="sibTrans" cxnId="{7CF42BAD-DB23-4D99-83A4-CEA4BCE987EA}">
      <dgm:prSet/>
      <dgm:spPr/>
      <dgm:t>
        <a:bodyPr/>
        <a:lstStyle/>
        <a:p>
          <a:endParaRPr lang="en-US"/>
        </a:p>
      </dgm:t>
    </dgm:pt>
    <dgm:pt modelId="{AFAD35B3-13BC-4936-8B3A-9E8288476A63}">
      <dgm:prSet/>
      <dgm:spPr/>
      <dgm:t>
        <a:bodyPr/>
        <a:lstStyle/>
        <a:p>
          <a:pPr algn="l"/>
          <a:r>
            <a:rPr lang="en-US" dirty="0"/>
            <a:t>Spatially Distributed Land Use from the Land Cover/Land Use Data Team Starting With the CAST-21 Could Mitigate Concern</a:t>
          </a:r>
        </a:p>
      </dgm:t>
    </dgm:pt>
    <dgm:pt modelId="{C258BAD2-0CF6-4D57-871B-332EEDA80383}" type="parTrans" cxnId="{E4F7CAEC-A836-4D9D-A160-87B2C8CAB1EB}">
      <dgm:prSet/>
      <dgm:spPr/>
      <dgm:t>
        <a:bodyPr/>
        <a:lstStyle/>
        <a:p>
          <a:endParaRPr lang="en-US"/>
        </a:p>
      </dgm:t>
    </dgm:pt>
    <dgm:pt modelId="{7F2DE1DD-9AD7-45E9-BEAC-CD58F63B17CE}" type="sibTrans" cxnId="{E4F7CAEC-A836-4D9D-A160-87B2C8CAB1EB}">
      <dgm:prSet/>
      <dgm:spPr/>
      <dgm:t>
        <a:bodyPr/>
        <a:lstStyle/>
        <a:p>
          <a:endParaRPr lang="en-US"/>
        </a:p>
      </dgm:t>
    </dgm:pt>
    <dgm:pt modelId="{E9DD0E9D-B802-4D36-8F6A-68102E20DDDF}">
      <dgm:prSet/>
      <dgm:spPr>
        <a:ln w="41275">
          <a:solidFill>
            <a:srgbClr val="FF0000"/>
          </a:solidFill>
        </a:ln>
      </dgm:spPr>
      <dgm:t>
        <a:bodyPr/>
        <a:lstStyle/>
        <a:p>
          <a:r>
            <a:rPr lang="en-US" dirty="0"/>
            <a:t>Method of Modeling Double-Crop Soybeans Approved by CBP Partnership</a:t>
          </a:r>
        </a:p>
      </dgm:t>
    </dgm:pt>
    <dgm:pt modelId="{41FDD196-15A0-4C46-A20F-B3644B19A1F9}" type="parTrans" cxnId="{C96B1B5D-0EA6-4F8E-B852-DC39F0FFB4C3}">
      <dgm:prSet/>
      <dgm:spPr/>
      <dgm:t>
        <a:bodyPr/>
        <a:lstStyle/>
        <a:p>
          <a:endParaRPr lang="en-US"/>
        </a:p>
      </dgm:t>
    </dgm:pt>
    <dgm:pt modelId="{79A1DC56-E675-4D6D-94E7-0B26A9B53253}" type="sibTrans" cxnId="{C96B1B5D-0EA6-4F8E-B852-DC39F0FFB4C3}">
      <dgm:prSet/>
      <dgm:spPr/>
      <dgm:t>
        <a:bodyPr/>
        <a:lstStyle/>
        <a:p>
          <a:endParaRPr lang="en-US"/>
        </a:p>
      </dgm:t>
    </dgm:pt>
    <dgm:pt modelId="{CFCBD876-B8AC-412C-BEDB-09CE02337235}">
      <dgm:prSet/>
      <dgm:spPr/>
      <dgm:t>
        <a:bodyPr/>
        <a:lstStyle/>
        <a:p>
          <a:r>
            <a:rPr lang="en-US" dirty="0"/>
            <a:t>Determined Sound by USDA-NASS</a:t>
          </a:r>
        </a:p>
      </dgm:t>
    </dgm:pt>
    <dgm:pt modelId="{5AD32EA3-7FBB-4632-B7D8-2CB96DF87847}" type="parTrans" cxnId="{CF058435-CD74-435A-805A-B67E42CB0444}">
      <dgm:prSet/>
      <dgm:spPr/>
      <dgm:t>
        <a:bodyPr/>
        <a:lstStyle/>
        <a:p>
          <a:endParaRPr lang="en-US"/>
        </a:p>
      </dgm:t>
    </dgm:pt>
    <dgm:pt modelId="{EFEFF34D-F5DC-4F3C-AE1B-64518F05154B}" type="sibTrans" cxnId="{CF058435-CD74-435A-805A-B67E42CB0444}">
      <dgm:prSet/>
      <dgm:spPr/>
      <dgm:t>
        <a:bodyPr/>
        <a:lstStyle/>
        <a:p>
          <a:endParaRPr lang="en-US"/>
        </a:p>
      </dgm:t>
    </dgm:pt>
    <dgm:pt modelId="{F25EB92A-CDCC-41D7-979D-C3EFC462F9C7}" type="pres">
      <dgm:prSet presAssocID="{C9E645CE-9771-4DAC-B2BB-305A172BBC8F}" presName="diagram" presStyleCnt="0">
        <dgm:presLayoutVars>
          <dgm:chPref val="1"/>
          <dgm:dir/>
          <dgm:animOne val="branch"/>
          <dgm:animLvl val="lvl"/>
          <dgm:resizeHandles/>
        </dgm:presLayoutVars>
      </dgm:prSet>
      <dgm:spPr/>
    </dgm:pt>
    <dgm:pt modelId="{9777DD30-EE61-4964-9741-4EABB3DCF6BF}" type="pres">
      <dgm:prSet presAssocID="{8E3DBD08-C81C-419F-8744-799485DFCE26}" presName="root" presStyleCnt="0"/>
      <dgm:spPr/>
    </dgm:pt>
    <dgm:pt modelId="{F32D90F1-B8A5-4708-B649-773DB23EF69C}" type="pres">
      <dgm:prSet presAssocID="{8E3DBD08-C81C-419F-8744-799485DFCE26}" presName="rootComposite" presStyleCnt="0"/>
      <dgm:spPr/>
    </dgm:pt>
    <dgm:pt modelId="{00E6A674-9BEC-43FD-BEF6-B8BD6179E35C}" type="pres">
      <dgm:prSet presAssocID="{8E3DBD08-C81C-419F-8744-799485DFCE26}" presName="rootText" presStyleLbl="node1" presStyleIdx="0" presStyleCnt="2" custScaleX="136641" custLinFactNeighborX="-4163"/>
      <dgm:spPr/>
    </dgm:pt>
    <dgm:pt modelId="{BD4FABFF-2978-4D11-A371-691D1420C1D9}" type="pres">
      <dgm:prSet presAssocID="{8E3DBD08-C81C-419F-8744-799485DFCE26}" presName="rootConnector" presStyleLbl="node1" presStyleIdx="0" presStyleCnt="2"/>
      <dgm:spPr/>
    </dgm:pt>
    <dgm:pt modelId="{1EBE6141-6271-4457-A35D-E0A695DD143C}" type="pres">
      <dgm:prSet presAssocID="{8E3DBD08-C81C-419F-8744-799485DFCE26}" presName="childShape" presStyleCnt="0"/>
      <dgm:spPr/>
    </dgm:pt>
    <dgm:pt modelId="{2BA13BA2-0E55-4B33-985F-17800B591CE1}" type="pres">
      <dgm:prSet presAssocID="{C258BAD2-0CF6-4D57-871B-332EEDA80383}" presName="Name13" presStyleLbl="parChTrans1D2" presStyleIdx="0" presStyleCnt="2"/>
      <dgm:spPr/>
    </dgm:pt>
    <dgm:pt modelId="{1C7A5FCD-36A8-4894-88FE-FC6248A45416}" type="pres">
      <dgm:prSet presAssocID="{AFAD35B3-13BC-4936-8B3A-9E8288476A63}" presName="childText" presStyleLbl="bgAcc1" presStyleIdx="0" presStyleCnt="2" custScaleX="167514">
        <dgm:presLayoutVars>
          <dgm:bulletEnabled val="1"/>
        </dgm:presLayoutVars>
      </dgm:prSet>
      <dgm:spPr/>
    </dgm:pt>
    <dgm:pt modelId="{DF011205-E979-4BB4-BCC2-79F00B5EE3F8}" type="pres">
      <dgm:prSet presAssocID="{E9DD0E9D-B802-4D36-8F6A-68102E20DDDF}" presName="root" presStyleCnt="0"/>
      <dgm:spPr/>
    </dgm:pt>
    <dgm:pt modelId="{94283592-46F8-4F61-897C-6D69658DF104}" type="pres">
      <dgm:prSet presAssocID="{E9DD0E9D-B802-4D36-8F6A-68102E20DDDF}" presName="rootComposite" presStyleCnt="0"/>
      <dgm:spPr/>
    </dgm:pt>
    <dgm:pt modelId="{EFF1545B-07BE-4D4C-ABF8-1E113037D4AC}" type="pres">
      <dgm:prSet presAssocID="{E9DD0E9D-B802-4D36-8F6A-68102E20DDDF}" presName="rootText" presStyleLbl="node1" presStyleIdx="1" presStyleCnt="2" custScaleX="151263" custLinFactNeighborX="8327" custLinFactNeighborY="-641"/>
      <dgm:spPr/>
    </dgm:pt>
    <dgm:pt modelId="{1A51F909-5A6B-4BD2-B2F5-0859C74B0520}" type="pres">
      <dgm:prSet presAssocID="{E9DD0E9D-B802-4D36-8F6A-68102E20DDDF}" presName="rootConnector" presStyleLbl="node1" presStyleIdx="1" presStyleCnt="2"/>
      <dgm:spPr/>
    </dgm:pt>
    <dgm:pt modelId="{2A79FA78-4529-45FE-9F92-5530F700A098}" type="pres">
      <dgm:prSet presAssocID="{E9DD0E9D-B802-4D36-8F6A-68102E20DDDF}" presName="childShape" presStyleCnt="0"/>
      <dgm:spPr/>
    </dgm:pt>
    <dgm:pt modelId="{2864BE22-3C50-45AF-AF9C-B8D999AEEF6D}" type="pres">
      <dgm:prSet presAssocID="{5AD32EA3-7FBB-4632-B7D8-2CB96DF87847}" presName="Name13" presStyleLbl="parChTrans1D2" presStyleIdx="1" presStyleCnt="2"/>
      <dgm:spPr/>
    </dgm:pt>
    <dgm:pt modelId="{489E354D-FF5A-4618-8819-362FBE11A366}" type="pres">
      <dgm:prSet presAssocID="{CFCBD876-B8AC-412C-BEDB-09CE02337235}" presName="childText" presStyleLbl="bgAcc1" presStyleIdx="1" presStyleCnt="2" custScaleX="166807" custScaleY="40897">
        <dgm:presLayoutVars>
          <dgm:bulletEnabled val="1"/>
        </dgm:presLayoutVars>
      </dgm:prSet>
      <dgm:spPr/>
    </dgm:pt>
  </dgm:ptLst>
  <dgm:cxnLst>
    <dgm:cxn modelId="{88D02A0E-8FF9-4C3E-A2C6-FED6B91E0A62}" type="presOf" srcId="{CFCBD876-B8AC-412C-BEDB-09CE02337235}" destId="{489E354D-FF5A-4618-8819-362FBE11A366}" srcOrd="0" destOrd="0" presId="urn:microsoft.com/office/officeart/2005/8/layout/hierarchy3"/>
    <dgm:cxn modelId="{CF058435-CD74-435A-805A-B67E42CB0444}" srcId="{E9DD0E9D-B802-4D36-8F6A-68102E20DDDF}" destId="{CFCBD876-B8AC-412C-BEDB-09CE02337235}" srcOrd="0" destOrd="0" parTransId="{5AD32EA3-7FBB-4632-B7D8-2CB96DF87847}" sibTransId="{EFEFF34D-F5DC-4F3C-AE1B-64518F05154B}"/>
    <dgm:cxn modelId="{C96B1B5D-0EA6-4F8E-B852-DC39F0FFB4C3}" srcId="{C9E645CE-9771-4DAC-B2BB-305A172BBC8F}" destId="{E9DD0E9D-B802-4D36-8F6A-68102E20DDDF}" srcOrd="1" destOrd="0" parTransId="{41FDD196-15A0-4C46-A20F-B3644B19A1F9}" sibTransId="{79A1DC56-E675-4D6D-94E7-0B26A9B53253}"/>
    <dgm:cxn modelId="{FD27AF51-AEF5-4431-A233-960194BA3187}" type="presOf" srcId="{5AD32EA3-7FBB-4632-B7D8-2CB96DF87847}" destId="{2864BE22-3C50-45AF-AF9C-B8D999AEEF6D}" srcOrd="0" destOrd="0" presId="urn:microsoft.com/office/officeart/2005/8/layout/hierarchy3"/>
    <dgm:cxn modelId="{61CE8875-A158-41B4-A33B-ABF9C6091DE9}" type="presOf" srcId="{8E3DBD08-C81C-419F-8744-799485DFCE26}" destId="{00E6A674-9BEC-43FD-BEF6-B8BD6179E35C}" srcOrd="0" destOrd="0" presId="urn:microsoft.com/office/officeart/2005/8/layout/hierarchy3"/>
    <dgm:cxn modelId="{93F3AF8F-3E74-4E9E-96DE-A80DF8E86864}" type="presOf" srcId="{C9E645CE-9771-4DAC-B2BB-305A172BBC8F}" destId="{F25EB92A-CDCC-41D7-979D-C3EFC462F9C7}" srcOrd="0" destOrd="0" presId="urn:microsoft.com/office/officeart/2005/8/layout/hierarchy3"/>
    <dgm:cxn modelId="{5B6B4191-C33B-458A-BF55-9DDE23380C13}" type="presOf" srcId="{AFAD35B3-13BC-4936-8B3A-9E8288476A63}" destId="{1C7A5FCD-36A8-4894-88FE-FC6248A45416}" srcOrd="0" destOrd="0" presId="urn:microsoft.com/office/officeart/2005/8/layout/hierarchy3"/>
    <dgm:cxn modelId="{7CF42BAD-DB23-4D99-83A4-CEA4BCE987EA}" srcId="{C9E645CE-9771-4DAC-B2BB-305A172BBC8F}" destId="{8E3DBD08-C81C-419F-8744-799485DFCE26}" srcOrd="0" destOrd="0" parTransId="{66CEEC4C-3D29-44A2-9C63-8C0DA3316B5E}" sibTransId="{792569F4-5E83-433E-93C9-40A354139DFC}"/>
    <dgm:cxn modelId="{36D172BD-4DE9-47AD-BAB6-98890FC52A85}" type="presOf" srcId="{E9DD0E9D-B802-4D36-8F6A-68102E20DDDF}" destId="{EFF1545B-07BE-4D4C-ABF8-1E113037D4AC}" srcOrd="0" destOrd="0" presId="urn:microsoft.com/office/officeart/2005/8/layout/hierarchy3"/>
    <dgm:cxn modelId="{E5781CD7-3D22-4623-B236-9AA8568BA41E}" type="presOf" srcId="{8E3DBD08-C81C-419F-8744-799485DFCE26}" destId="{BD4FABFF-2978-4D11-A371-691D1420C1D9}" srcOrd="1" destOrd="0" presId="urn:microsoft.com/office/officeart/2005/8/layout/hierarchy3"/>
    <dgm:cxn modelId="{0F5930D7-7A30-40FA-8F00-24530978C941}" type="presOf" srcId="{C258BAD2-0CF6-4D57-871B-332EEDA80383}" destId="{2BA13BA2-0E55-4B33-985F-17800B591CE1}" srcOrd="0" destOrd="0" presId="urn:microsoft.com/office/officeart/2005/8/layout/hierarchy3"/>
    <dgm:cxn modelId="{79A871E4-5295-47A5-B4C0-8DB3F8D3D711}" type="presOf" srcId="{E9DD0E9D-B802-4D36-8F6A-68102E20DDDF}" destId="{1A51F909-5A6B-4BD2-B2F5-0859C74B0520}" srcOrd="1" destOrd="0" presId="urn:microsoft.com/office/officeart/2005/8/layout/hierarchy3"/>
    <dgm:cxn modelId="{E4F7CAEC-A836-4D9D-A160-87B2C8CAB1EB}" srcId="{8E3DBD08-C81C-419F-8744-799485DFCE26}" destId="{AFAD35B3-13BC-4936-8B3A-9E8288476A63}" srcOrd="0" destOrd="0" parTransId="{C258BAD2-0CF6-4D57-871B-332EEDA80383}" sibTransId="{7F2DE1DD-9AD7-45E9-BEAC-CD58F63B17CE}"/>
    <dgm:cxn modelId="{446ADC52-8053-4901-B89B-65E5CBE14E24}" type="presParOf" srcId="{F25EB92A-CDCC-41D7-979D-C3EFC462F9C7}" destId="{9777DD30-EE61-4964-9741-4EABB3DCF6BF}" srcOrd="0" destOrd="0" presId="urn:microsoft.com/office/officeart/2005/8/layout/hierarchy3"/>
    <dgm:cxn modelId="{3C9AD7E8-B955-4884-944F-A35C32101089}" type="presParOf" srcId="{9777DD30-EE61-4964-9741-4EABB3DCF6BF}" destId="{F32D90F1-B8A5-4708-B649-773DB23EF69C}" srcOrd="0" destOrd="0" presId="urn:microsoft.com/office/officeart/2005/8/layout/hierarchy3"/>
    <dgm:cxn modelId="{0DDE9A2D-5E9C-4B35-9E35-1C392B02DDC1}" type="presParOf" srcId="{F32D90F1-B8A5-4708-B649-773DB23EF69C}" destId="{00E6A674-9BEC-43FD-BEF6-B8BD6179E35C}" srcOrd="0" destOrd="0" presId="urn:microsoft.com/office/officeart/2005/8/layout/hierarchy3"/>
    <dgm:cxn modelId="{5EF25520-7AD2-4402-A798-79236363EB95}" type="presParOf" srcId="{F32D90F1-B8A5-4708-B649-773DB23EF69C}" destId="{BD4FABFF-2978-4D11-A371-691D1420C1D9}" srcOrd="1" destOrd="0" presId="urn:microsoft.com/office/officeart/2005/8/layout/hierarchy3"/>
    <dgm:cxn modelId="{3C71874B-E5BD-4643-8B0B-E06EEB127659}" type="presParOf" srcId="{9777DD30-EE61-4964-9741-4EABB3DCF6BF}" destId="{1EBE6141-6271-4457-A35D-E0A695DD143C}" srcOrd="1" destOrd="0" presId="urn:microsoft.com/office/officeart/2005/8/layout/hierarchy3"/>
    <dgm:cxn modelId="{0E570F65-EB60-4374-A73F-69E52CB71C1F}" type="presParOf" srcId="{1EBE6141-6271-4457-A35D-E0A695DD143C}" destId="{2BA13BA2-0E55-4B33-985F-17800B591CE1}" srcOrd="0" destOrd="0" presId="urn:microsoft.com/office/officeart/2005/8/layout/hierarchy3"/>
    <dgm:cxn modelId="{28243904-4C39-45A6-B0B2-03D31A82819B}" type="presParOf" srcId="{1EBE6141-6271-4457-A35D-E0A695DD143C}" destId="{1C7A5FCD-36A8-4894-88FE-FC6248A45416}" srcOrd="1" destOrd="0" presId="urn:microsoft.com/office/officeart/2005/8/layout/hierarchy3"/>
    <dgm:cxn modelId="{6F8C8533-86DB-44D2-BA16-527C01698099}" type="presParOf" srcId="{F25EB92A-CDCC-41D7-979D-C3EFC462F9C7}" destId="{DF011205-E979-4BB4-BCC2-79F00B5EE3F8}" srcOrd="1" destOrd="0" presId="urn:microsoft.com/office/officeart/2005/8/layout/hierarchy3"/>
    <dgm:cxn modelId="{B1F261DB-31AB-475C-8CD1-109C3E95BF3E}" type="presParOf" srcId="{DF011205-E979-4BB4-BCC2-79F00B5EE3F8}" destId="{94283592-46F8-4F61-897C-6D69658DF104}" srcOrd="0" destOrd="0" presId="urn:microsoft.com/office/officeart/2005/8/layout/hierarchy3"/>
    <dgm:cxn modelId="{5704EA3C-2D19-4D88-B89C-DEED0E3B0D11}" type="presParOf" srcId="{94283592-46F8-4F61-897C-6D69658DF104}" destId="{EFF1545B-07BE-4D4C-ABF8-1E113037D4AC}" srcOrd="0" destOrd="0" presId="urn:microsoft.com/office/officeart/2005/8/layout/hierarchy3"/>
    <dgm:cxn modelId="{5AD18598-B39E-4377-9A75-785AEF964730}" type="presParOf" srcId="{94283592-46F8-4F61-897C-6D69658DF104}" destId="{1A51F909-5A6B-4BD2-B2F5-0859C74B0520}" srcOrd="1" destOrd="0" presId="urn:microsoft.com/office/officeart/2005/8/layout/hierarchy3"/>
    <dgm:cxn modelId="{7E71C101-B09A-432C-AE81-A6182541EF9D}" type="presParOf" srcId="{DF011205-E979-4BB4-BCC2-79F00B5EE3F8}" destId="{2A79FA78-4529-45FE-9F92-5530F700A098}" srcOrd="1" destOrd="0" presId="urn:microsoft.com/office/officeart/2005/8/layout/hierarchy3"/>
    <dgm:cxn modelId="{2030C9FA-EFCD-4FEF-B0A4-A449A26CCB21}" type="presParOf" srcId="{2A79FA78-4529-45FE-9F92-5530F700A098}" destId="{2864BE22-3C50-45AF-AF9C-B8D999AEEF6D}" srcOrd="0" destOrd="0" presId="urn:microsoft.com/office/officeart/2005/8/layout/hierarchy3"/>
    <dgm:cxn modelId="{649AEB32-3400-4E1F-A776-1E6AC9EF59C9}" type="presParOf" srcId="{2A79FA78-4529-45FE-9F92-5530F700A098}" destId="{489E354D-FF5A-4618-8819-362FBE11A366}"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75607D6-E6D2-4821-A234-D70861E0499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696A000-74EB-462E-8FB9-2EF21E91C5CE}">
      <dgm:prSet phldrT="[Text]" custT="1"/>
      <dgm:spPr/>
      <dgm:t>
        <a:bodyPr/>
        <a:lstStyle/>
        <a:p>
          <a:pPr algn="ctr"/>
          <a:r>
            <a:rPr lang="en-US" sz="3200" b="1" dirty="0"/>
            <a:t>Animal Data</a:t>
          </a:r>
        </a:p>
        <a:p>
          <a:pPr algn="ctr"/>
          <a:r>
            <a:rPr lang="en-US" sz="1800" b="0" dirty="0"/>
            <a:t>Animal Populations: explore other estimating options (MD/NY; Task 1)</a:t>
          </a:r>
        </a:p>
      </dgm:t>
    </dgm:pt>
    <dgm:pt modelId="{B8C79300-1307-4D21-B10D-D126F9C57649}" type="parTrans" cxnId="{B0E82743-90A1-4029-AF51-3477F426FAD3}">
      <dgm:prSet/>
      <dgm:spPr/>
      <dgm:t>
        <a:bodyPr/>
        <a:lstStyle/>
        <a:p>
          <a:endParaRPr lang="en-US"/>
        </a:p>
      </dgm:t>
    </dgm:pt>
    <dgm:pt modelId="{44D94D92-E692-433C-A8D3-1DD70398C39D}" type="sibTrans" cxnId="{B0E82743-90A1-4029-AF51-3477F426FAD3}">
      <dgm:prSet/>
      <dgm:spPr/>
      <dgm:t>
        <a:bodyPr/>
        <a:lstStyle/>
        <a:p>
          <a:endParaRPr lang="en-US"/>
        </a:p>
      </dgm:t>
    </dgm:pt>
    <dgm:pt modelId="{BE070430-D601-4B70-AC8E-1F099127E873}">
      <dgm:prSet phldrT="[Text]" custT="1"/>
      <dgm:spPr>
        <a:solidFill>
          <a:srgbClr val="D87A51"/>
        </a:solidFill>
      </dgm:spPr>
      <dgm:t>
        <a:bodyPr/>
        <a:lstStyle/>
        <a:p>
          <a:pPr algn="ctr"/>
          <a:r>
            <a:rPr lang="en-US" sz="3200" b="1" dirty="0"/>
            <a:t>Crop Production/Acres</a:t>
          </a:r>
        </a:p>
        <a:p>
          <a:pPr algn="ctr"/>
          <a:r>
            <a:rPr lang="en-US" sz="1800" b="0" dirty="0"/>
            <a:t>Crop Production Acres: improve annual estimates (MD; Task 1)</a:t>
          </a:r>
        </a:p>
      </dgm:t>
    </dgm:pt>
    <dgm:pt modelId="{606B5A87-8AC6-4EEF-890D-171DDFB4C672}" type="parTrans" cxnId="{0FE3857A-D014-44CE-81E8-CC04DEB72850}">
      <dgm:prSet/>
      <dgm:spPr/>
      <dgm:t>
        <a:bodyPr/>
        <a:lstStyle/>
        <a:p>
          <a:endParaRPr lang="en-US"/>
        </a:p>
      </dgm:t>
    </dgm:pt>
    <dgm:pt modelId="{5F2689E9-3ABA-470C-BB44-958EE12E21B7}" type="sibTrans" cxnId="{0FE3857A-D014-44CE-81E8-CC04DEB72850}">
      <dgm:prSet/>
      <dgm:spPr/>
      <dgm:t>
        <a:bodyPr/>
        <a:lstStyle/>
        <a:p>
          <a:endParaRPr lang="en-US"/>
        </a:p>
      </dgm:t>
    </dgm:pt>
    <dgm:pt modelId="{08F114EB-3547-42B5-BB3D-3A055414388E}">
      <dgm:prSet phldrT="[Text]" custT="1"/>
      <dgm:spPr>
        <a:solidFill>
          <a:srgbClr val="C48170"/>
        </a:solidFill>
      </dgm:spPr>
      <dgm:t>
        <a:bodyPr/>
        <a:lstStyle/>
        <a:p>
          <a:r>
            <a:rPr lang="en-US" sz="3200" b="1" dirty="0"/>
            <a:t>Nutrient Applications/Assumptions</a:t>
          </a:r>
        </a:p>
        <a:p>
          <a:r>
            <a:rPr lang="en-US" sz="1800" b="0" dirty="0"/>
            <a:t>Fertilizer Sales and Use Data (MD; Task 1)</a:t>
          </a:r>
        </a:p>
      </dgm:t>
    </dgm:pt>
    <dgm:pt modelId="{F419082C-A51A-44E1-89A5-9DC38B61FF01}" type="parTrans" cxnId="{7E2C0017-9A1A-430A-AFA4-DBE2F7004E07}">
      <dgm:prSet/>
      <dgm:spPr/>
      <dgm:t>
        <a:bodyPr/>
        <a:lstStyle/>
        <a:p>
          <a:endParaRPr lang="en-US"/>
        </a:p>
      </dgm:t>
    </dgm:pt>
    <dgm:pt modelId="{B83F75C7-48E0-4256-A8EE-63255E148760}" type="sibTrans" cxnId="{7E2C0017-9A1A-430A-AFA4-DBE2F7004E07}">
      <dgm:prSet/>
      <dgm:spPr/>
      <dgm:t>
        <a:bodyPr/>
        <a:lstStyle/>
        <a:p>
          <a:endParaRPr lang="en-US"/>
        </a:p>
      </dgm:t>
    </dgm:pt>
    <dgm:pt modelId="{D1D58846-F045-4905-8F7D-3F8FEB83441B}">
      <dgm:prSet phldrT="[Text]" custT="1"/>
      <dgm:spPr>
        <a:solidFill>
          <a:srgbClr val="B4908B"/>
        </a:solidFill>
      </dgm:spPr>
      <dgm:t>
        <a:bodyPr/>
        <a:lstStyle/>
        <a:p>
          <a:endParaRPr lang="en-US" sz="3200" dirty="0"/>
        </a:p>
        <a:p>
          <a:r>
            <a:rPr lang="en-US" sz="3200" b="1" dirty="0"/>
            <a:t>BMP Tracking &amp; Reporting</a:t>
          </a:r>
        </a:p>
        <a:p>
          <a:r>
            <a:rPr lang="en-US" sz="1800" b="0" dirty="0"/>
            <a:t>Dairy Precision Feeding (PA)</a:t>
          </a:r>
        </a:p>
        <a:p>
          <a:endParaRPr lang="en-US" sz="1000" dirty="0"/>
        </a:p>
        <a:p>
          <a:endParaRPr lang="en-US" sz="1000" dirty="0"/>
        </a:p>
        <a:p>
          <a:endParaRPr lang="en-US" sz="1000" dirty="0"/>
        </a:p>
      </dgm:t>
    </dgm:pt>
    <dgm:pt modelId="{17A2F525-06AA-40DC-A360-5F4ED03BEC31}" type="parTrans" cxnId="{9D17DFFC-EA4D-4C7C-8F41-956A8E6F223C}">
      <dgm:prSet/>
      <dgm:spPr/>
      <dgm:t>
        <a:bodyPr/>
        <a:lstStyle/>
        <a:p>
          <a:endParaRPr lang="en-US"/>
        </a:p>
      </dgm:t>
    </dgm:pt>
    <dgm:pt modelId="{91508A7C-15A7-4539-9244-198D78742646}" type="sibTrans" cxnId="{9D17DFFC-EA4D-4C7C-8F41-956A8E6F223C}">
      <dgm:prSet/>
      <dgm:spPr/>
      <dgm:t>
        <a:bodyPr/>
        <a:lstStyle/>
        <a:p>
          <a:endParaRPr lang="en-US"/>
        </a:p>
      </dgm:t>
    </dgm:pt>
    <dgm:pt modelId="{87D8714D-10D4-4623-A58D-73C4A3668F01}">
      <dgm:prSet phldrT="[Text]" custT="1"/>
      <dgm:spPr/>
      <dgm:t>
        <a:bodyPr/>
        <a:lstStyle/>
        <a:p>
          <a:endParaRPr lang="en-US" sz="2800" dirty="0"/>
        </a:p>
        <a:p>
          <a:r>
            <a:rPr lang="en-US" sz="2800" b="1" dirty="0"/>
            <a:t>BMP Effectiveness/Modeling</a:t>
          </a:r>
        </a:p>
        <a:p>
          <a:r>
            <a:rPr lang="en-US" sz="1800" b="0" dirty="0">
              <a:solidFill>
                <a:schemeClr val="bg1"/>
              </a:solidFill>
            </a:rPr>
            <a:t>Winter Crop (NY/PA)</a:t>
          </a:r>
        </a:p>
        <a:p>
          <a:r>
            <a:rPr lang="en-US" sz="1800" b="0" dirty="0"/>
            <a:t>Manure Transport / Manure Treatment Technologies (PA)</a:t>
          </a:r>
        </a:p>
        <a:p>
          <a:endParaRPr lang="en-US" sz="1800" b="0" dirty="0"/>
        </a:p>
      </dgm:t>
    </dgm:pt>
    <dgm:pt modelId="{DEB35196-F388-4614-B8AA-88E53409D48F}" type="parTrans" cxnId="{8A341404-FCBF-460C-A86D-01EDFDBBEEBE}">
      <dgm:prSet/>
      <dgm:spPr/>
      <dgm:t>
        <a:bodyPr/>
        <a:lstStyle/>
        <a:p>
          <a:endParaRPr lang="en-US"/>
        </a:p>
      </dgm:t>
    </dgm:pt>
    <dgm:pt modelId="{A07EABB2-BD3B-4230-A92A-5BE6F8381D63}" type="sibTrans" cxnId="{8A341404-FCBF-460C-A86D-01EDFDBBEEBE}">
      <dgm:prSet/>
      <dgm:spPr/>
      <dgm:t>
        <a:bodyPr/>
        <a:lstStyle/>
        <a:p>
          <a:endParaRPr lang="en-US"/>
        </a:p>
      </dgm:t>
    </dgm:pt>
    <dgm:pt modelId="{A71941E4-47A2-4C15-BEEA-6090E1E9B890}" type="pres">
      <dgm:prSet presAssocID="{475607D6-E6D2-4821-A234-D70861E04993}" presName="diagram" presStyleCnt="0">
        <dgm:presLayoutVars>
          <dgm:dir/>
          <dgm:resizeHandles val="exact"/>
        </dgm:presLayoutVars>
      </dgm:prSet>
      <dgm:spPr/>
    </dgm:pt>
    <dgm:pt modelId="{449C1D0F-6FA4-4CFF-8DE6-C781D4E3B36E}" type="pres">
      <dgm:prSet presAssocID="{8696A000-74EB-462E-8FB9-2EF21E91C5CE}" presName="node" presStyleLbl="node1" presStyleIdx="0" presStyleCnt="5" custScaleX="154373">
        <dgm:presLayoutVars>
          <dgm:bulletEnabled val="1"/>
        </dgm:presLayoutVars>
      </dgm:prSet>
      <dgm:spPr/>
    </dgm:pt>
    <dgm:pt modelId="{297C77A1-87D2-4E83-B089-ED8669B11533}" type="pres">
      <dgm:prSet presAssocID="{44D94D92-E692-433C-A8D3-1DD70398C39D}" presName="sibTrans" presStyleCnt="0"/>
      <dgm:spPr/>
    </dgm:pt>
    <dgm:pt modelId="{B05D3399-31D0-4BA3-9CF4-0B09C558A81C}" type="pres">
      <dgm:prSet presAssocID="{BE070430-D601-4B70-AC8E-1F099127E873}" presName="node" presStyleLbl="node1" presStyleIdx="1" presStyleCnt="5" custScaleX="158013">
        <dgm:presLayoutVars>
          <dgm:bulletEnabled val="1"/>
        </dgm:presLayoutVars>
      </dgm:prSet>
      <dgm:spPr/>
    </dgm:pt>
    <dgm:pt modelId="{6BE1D932-28C8-4B4F-A99D-D6FA10D5C2CC}" type="pres">
      <dgm:prSet presAssocID="{5F2689E9-3ABA-470C-BB44-958EE12E21B7}" presName="sibTrans" presStyleCnt="0"/>
      <dgm:spPr/>
    </dgm:pt>
    <dgm:pt modelId="{13EB3EC3-5A6C-489B-A7C7-FC3E2C443600}" type="pres">
      <dgm:prSet presAssocID="{08F114EB-3547-42B5-BB3D-3A055414388E}" presName="node" presStyleLbl="node1" presStyleIdx="2" presStyleCnt="5" custScaleX="154315" custLinFactNeighborX="205" custLinFactNeighborY="-4372">
        <dgm:presLayoutVars>
          <dgm:bulletEnabled val="1"/>
        </dgm:presLayoutVars>
      </dgm:prSet>
      <dgm:spPr/>
    </dgm:pt>
    <dgm:pt modelId="{E2AFBB07-CC3D-40ED-90F3-242AA95537BB}" type="pres">
      <dgm:prSet presAssocID="{B83F75C7-48E0-4256-A8EE-63255E148760}" presName="sibTrans" presStyleCnt="0"/>
      <dgm:spPr/>
    </dgm:pt>
    <dgm:pt modelId="{F5E6FF02-7026-4738-BCAE-17DCC4EDB861}" type="pres">
      <dgm:prSet presAssocID="{D1D58846-F045-4905-8F7D-3F8FEB83441B}" presName="node" presStyleLbl="node1" presStyleIdx="3" presStyleCnt="5" custScaleX="158034" custLinFactNeighborX="0" custLinFactNeighborY="-4372">
        <dgm:presLayoutVars>
          <dgm:bulletEnabled val="1"/>
        </dgm:presLayoutVars>
      </dgm:prSet>
      <dgm:spPr/>
    </dgm:pt>
    <dgm:pt modelId="{E58A8F5E-AC99-4B7E-841C-6CE611C39C8F}" type="pres">
      <dgm:prSet presAssocID="{91508A7C-15A7-4539-9244-198D78742646}" presName="sibTrans" presStyleCnt="0"/>
      <dgm:spPr/>
    </dgm:pt>
    <dgm:pt modelId="{61565061-360F-445D-832A-72FD2C0E2A2D}" type="pres">
      <dgm:prSet presAssocID="{87D8714D-10D4-4623-A58D-73C4A3668F01}" presName="node" presStyleLbl="node1" presStyleIdx="4" presStyleCnt="5" custScaleX="180096" custScaleY="117501" custLinFactNeighborX="610" custLinFactNeighborY="-12453">
        <dgm:presLayoutVars>
          <dgm:bulletEnabled val="1"/>
        </dgm:presLayoutVars>
      </dgm:prSet>
      <dgm:spPr/>
    </dgm:pt>
  </dgm:ptLst>
  <dgm:cxnLst>
    <dgm:cxn modelId="{8A341404-FCBF-460C-A86D-01EDFDBBEEBE}" srcId="{475607D6-E6D2-4821-A234-D70861E04993}" destId="{87D8714D-10D4-4623-A58D-73C4A3668F01}" srcOrd="4" destOrd="0" parTransId="{DEB35196-F388-4614-B8AA-88E53409D48F}" sibTransId="{A07EABB2-BD3B-4230-A92A-5BE6F8381D63}"/>
    <dgm:cxn modelId="{7E2C0017-9A1A-430A-AFA4-DBE2F7004E07}" srcId="{475607D6-E6D2-4821-A234-D70861E04993}" destId="{08F114EB-3547-42B5-BB3D-3A055414388E}" srcOrd="2" destOrd="0" parTransId="{F419082C-A51A-44E1-89A5-9DC38B61FF01}" sibTransId="{B83F75C7-48E0-4256-A8EE-63255E148760}"/>
    <dgm:cxn modelId="{B0E82743-90A1-4029-AF51-3477F426FAD3}" srcId="{475607D6-E6D2-4821-A234-D70861E04993}" destId="{8696A000-74EB-462E-8FB9-2EF21E91C5CE}" srcOrd="0" destOrd="0" parTransId="{B8C79300-1307-4D21-B10D-D126F9C57649}" sibTransId="{44D94D92-E692-433C-A8D3-1DD70398C39D}"/>
    <dgm:cxn modelId="{0FE3857A-D014-44CE-81E8-CC04DEB72850}" srcId="{475607D6-E6D2-4821-A234-D70861E04993}" destId="{BE070430-D601-4B70-AC8E-1F099127E873}" srcOrd="1" destOrd="0" parTransId="{606B5A87-8AC6-4EEF-890D-171DDFB4C672}" sibTransId="{5F2689E9-3ABA-470C-BB44-958EE12E21B7}"/>
    <dgm:cxn modelId="{EFE85A7B-B21E-447A-85E3-34127A5BFE97}" type="presOf" srcId="{475607D6-E6D2-4821-A234-D70861E04993}" destId="{A71941E4-47A2-4C15-BEEA-6090E1E9B890}" srcOrd="0" destOrd="0" presId="urn:microsoft.com/office/officeart/2005/8/layout/default"/>
    <dgm:cxn modelId="{514B5C81-544E-45EB-83F5-A014EB7AE749}" type="presOf" srcId="{BE070430-D601-4B70-AC8E-1F099127E873}" destId="{B05D3399-31D0-4BA3-9CF4-0B09C558A81C}" srcOrd="0" destOrd="0" presId="urn:microsoft.com/office/officeart/2005/8/layout/default"/>
    <dgm:cxn modelId="{CB7CBA81-2FA3-4557-8CB5-26EA343B9823}" type="presOf" srcId="{D1D58846-F045-4905-8F7D-3F8FEB83441B}" destId="{F5E6FF02-7026-4738-BCAE-17DCC4EDB861}" srcOrd="0" destOrd="0" presId="urn:microsoft.com/office/officeart/2005/8/layout/default"/>
    <dgm:cxn modelId="{6A85FF95-E6C8-4652-A14B-C36609271A6A}" type="presOf" srcId="{8696A000-74EB-462E-8FB9-2EF21E91C5CE}" destId="{449C1D0F-6FA4-4CFF-8DE6-C781D4E3B36E}" srcOrd="0" destOrd="0" presId="urn:microsoft.com/office/officeart/2005/8/layout/default"/>
    <dgm:cxn modelId="{94C258AC-C328-4723-BEC3-65F9E5D27952}" type="presOf" srcId="{87D8714D-10D4-4623-A58D-73C4A3668F01}" destId="{61565061-360F-445D-832A-72FD2C0E2A2D}" srcOrd="0" destOrd="0" presId="urn:microsoft.com/office/officeart/2005/8/layout/default"/>
    <dgm:cxn modelId="{D72D09CD-88E7-478A-A8A7-AB5272C61F77}" type="presOf" srcId="{08F114EB-3547-42B5-BB3D-3A055414388E}" destId="{13EB3EC3-5A6C-489B-A7C7-FC3E2C443600}" srcOrd="0" destOrd="0" presId="urn:microsoft.com/office/officeart/2005/8/layout/default"/>
    <dgm:cxn modelId="{9D17DFFC-EA4D-4C7C-8F41-956A8E6F223C}" srcId="{475607D6-E6D2-4821-A234-D70861E04993}" destId="{D1D58846-F045-4905-8F7D-3F8FEB83441B}" srcOrd="3" destOrd="0" parTransId="{17A2F525-06AA-40DC-A360-5F4ED03BEC31}" sibTransId="{91508A7C-15A7-4539-9244-198D78742646}"/>
    <dgm:cxn modelId="{6A1FBCBE-D977-42A9-95B9-9F22599200DF}" type="presParOf" srcId="{A71941E4-47A2-4C15-BEEA-6090E1E9B890}" destId="{449C1D0F-6FA4-4CFF-8DE6-C781D4E3B36E}" srcOrd="0" destOrd="0" presId="urn:microsoft.com/office/officeart/2005/8/layout/default"/>
    <dgm:cxn modelId="{457BE44E-334E-42DF-B9C7-758A7F6E7025}" type="presParOf" srcId="{A71941E4-47A2-4C15-BEEA-6090E1E9B890}" destId="{297C77A1-87D2-4E83-B089-ED8669B11533}" srcOrd="1" destOrd="0" presId="urn:microsoft.com/office/officeart/2005/8/layout/default"/>
    <dgm:cxn modelId="{203795D7-CF15-42FA-AB0F-BAB9A823FF5F}" type="presParOf" srcId="{A71941E4-47A2-4C15-BEEA-6090E1E9B890}" destId="{B05D3399-31D0-4BA3-9CF4-0B09C558A81C}" srcOrd="2" destOrd="0" presId="urn:microsoft.com/office/officeart/2005/8/layout/default"/>
    <dgm:cxn modelId="{E852A7B9-EBBB-47F7-B3D0-B194D6F552B8}" type="presParOf" srcId="{A71941E4-47A2-4C15-BEEA-6090E1E9B890}" destId="{6BE1D932-28C8-4B4F-A99D-D6FA10D5C2CC}" srcOrd="3" destOrd="0" presId="urn:microsoft.com/office/officeart/2005/8/layout/default"/>
    <dgm:cxn modelId="{9C3D25E2-854A-4EA5-8BCB-42F881B28838}" type="presParOf" srcId="{A71941E4-47A2-4C15-BEEA-6090E1E9B890}" destId="{13EB3EC3-5A6C-489B-A7C7-FC3E2C443600}" srcOrd="4" destOrd="0" presId="urn:microsoft.com/office/officeart/2005/8/layout/default"/>
    <dgm:cxn modelId="{4C3B590B-45B8-4B9E-A0F6-201A2611FBF9}" type="presParOf" srcId="{A71941E4-47A2-4C15-BEEA-6090E1E9B890}" destId="{E2AFBB07-CC3D-40ED-90F3-242AA95537BB}" srcOrd="5" destOrd="0" presId="urn:microsoft.com/office/officeart/2005/8/layout/default"/>
    <dgm:cxn modelId="{3234E053-A109-4E43-9D7D-162E6C93136B}" type="presParOf" srcId="{A71941E4-47A2-4C15-BEEA-6090E1E9B890}" destId="{F5E6FF02-7026-4738-BCAE-17DCC4EDB861}" srcOrd="6" destOrd="0" presId="urn:microsoft.com/office/officeart/2005/8/layout/default"/>
    <dgm:cxn modelId="{5992A17A-15F7-48A7-A5DB-98D4C056B98C}" type="presParOf" srcId="{A71941E4-47A2-4C15-BEEA-6090E1E9B890}" destId="{E58A8F5E-AC99-4B7E-841C-6CE611C39C8F}" srcOrd="7" destOrd="0" presId="urn:microsoft.com/office/officeart/2005/8/layout/default"/>
    <dgm:cxn modelId="{3FA3CB79-617A-4BA7-841F-20DECC9215B6}" type="presParOf" srcId="{A71941E4-47A2-4C15-BEEA-6090E1E9B890}" destId="{61565061-360F-445D-832A-72FD2C0E2A2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A90A6F0-ECFB-43D2-A604-ED222C68C6A5}"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B99BC29D-91B7-409F-96D4-FC171FF22B36}">
      <dgm:prSet phldrT="[Text]"/>
      <dgm:spPr/>
      <dgm:t>
        <a:bodyPr/>
        <a:lstStyle/>
        <a:p>
          <a:r>
            <a:rPr lang="en-US" dirty="0"/>
            <a:t>Feb Ad Hoc</a:t>
          </a:r>
        </a:p>
      </dgm:t>
    </dgm:pt>
    <dgm:pt modelId="{94D668E3-D581-49D8-AE52-1C44482F60FC}" type="parTrans" cxnId="{0F2F8C02-AA41-476E-9E4B-DE37E9FBD49D}">
      <dgm:prSet/>
      <dgm:spPr/>
      <dgm:t>
        <a:bodyPr/>
        <a:lstStyle/>
        <a:p>
          <a:endParaRPr lang="en-US"/>
        </a:p>
      </dgm:t>
    </dgm:pt>
    <dgm:pt modelId="{919A67BB-E207-4242-8E60-909F644B5DD9}" type="sibTrans" cxnId="{0F2F8C02-AA41-476E-9E4B-DE37E9FBD49D}">
      <dgm:prSet/>
      <dgm:spPr/>
      <dgm:t>
        <a:bodyPr/>
        <a:lstStyle/>
        <a:p>
          <a:endParaRPr lang="en-US"/>
        </a:p>
      </dgm:t>
    </dgm:pt>
    <dgm:pt modelId="{1481A0F9-619B-401E-8A66-F2D0A63D1B8E}">
      <dgm:prSet phldrT="[Text]"/>
      <dgm:spPr/>
      <dgm:t>
        <a:bodyPr/>
        <a:lstStyle/>
        <a:p>
          <a:r>
            <a:rPr lang="en-US" dirty="0"/>
            <a:t>Feb </a:t>
          </a:r>
          <a:r>
            <a:rPr lang="en-US" dirty="0" err="1"/>
            <a:t>AgWG</a:t>
          </a:r>
          <a:endParaRPr lang="en-US" dirty="0"/>
        </a:p>
      </dgm:t>
    </dgm:pt>
    <dgm:pt modelId="{6A458FD2-9A7C-4EAA-B317-9202A74DC6E6}" type="parTrans" cxnId="{07B6444A-7A45-47DA-9484-D5E8F4E5634E}">
      <dgm:prSet/>
      <dgm:spPr/>
      <dgm:t>
        <a:bodyPr/>
        <a:lstStyle/>
        <a:p>
          <a:endParaRPr lang="en-US"/>
        </a:p>
      </dgm:t>
    </dgm:pt>
    <dgm:pt modelId="{C06BB563-B22C-4B92-9F22-7B2054B12E78}" type="sibTrans" cxnId="{07B6444A-7A45-47DA-9484-D5E8F4E5634E}">
      <dgm:prSet/>
      <dgm:spPr/>
      <dgm:t>
        <a:bodyPr/>
        <a:lstStyle/>
        <a:p>
          <a:endParaRPr lang="en-US"/>
        </a:p>
      </dgm:t>
    </dgm:pt>
    <dgm:pt modelId="{357549D2-0705-4A3F-9097-FDA410518FE7}">
      <dgm:prSet phldrT="[Text]"/>
      <dgm:spPr/>
      <dgm:t>
        <a:bodyPr/>
        <a:lstStyle/>
        <a:p>
          <a:r>
            <a:rPr lang="en-US" dirty="0"/>
            <a:t>Mar Ad Hoc</a:t>
          </a:r>
        </a:p>
      </dgm:t>
    </dgm:pt>
    <dgm:pt modelId="{BA55945E-8CC2-4970-8B8D-25C8AA20B7CB}" type="parTrans" cxnId="{466E1242-271E-4A93-B8F6-873E8A243983}">
      <dgm:prSet/>
      <dgm:spPr/>
      <dgm:t>
        <a:bodyPr/>
        <a:lstStyle/>
        <a:p>
          <a:endParaRPr lang="en-US"/>
        </a:p>
      </dgm:t>
    </dgm:pt>
    <dgm:pt modelId="{E96050C1-E57C-4211-AE42-6147BA4CFAC1}" type="sibTrans" cxnId="{466E1242-271E-4A93-B8F6-873E8A243983}">
      <dgm:prSet/>
      <dgm:spPr/>
      <dgm:t>
        <a:bodyPr/>
        <a:lstStyle/>
        <a:p>
          <a:endParaRPr lang="en-US"/>
        </a:p>
      </dgm:t>
    </dgm:pt>
    <dgm:pt modelId="{BBEB3D05-D03A-4308-854A-8FD4B9DB7B5F}">
      <dgm:prSet phldrT="[Text]"/>
      <dgm:spPr/>
      <dgm:t>
        <a:bodyPr/>
        <a:lstStyle/>
        <a:p>
          <a:r>
            <a:rPr lang="en-US" dirty="0"/>
            <a:t>Apr </a:t>
          </a:r>
          <a:r>
            <a:rPr lang="en-US" dirty="0" err="1"/>
            <a:t>AgWG</a:t>
          </a:r>
          <a:endParaRPr lang="en-US" dirty="0"/>
        </a:p>
      </dgm:t>
    </dgm:pt>
    <dgm:pt modelId="{CBBE5C63-F3A8-4E06-98A1-3C22DDFCF9B9}" type="parTrans" cxnId="{39CD8270-3375-4465-807B-A034877B5666}">
      <dgm:prSet/>
      <dgm:spPr/>
      <dgm:t>
        <a:bodyPr/>
        <a:lstStyle/>
        <a:p>
          <a:endParaRPr lang="en-US"/>
        </a:p>
      </dgm:t>
    </dgm:pt>
    <dgm:pt modelId="{6F71A681-1310-4168-B506-BADDC24DDD04}" type="sibTrans" cxnId="{39CD8270-3375-4465-807B-A034877B5666}">
      <dgm:prSet/>
      <dgm:spPr/>
      <dgm:t>
        <a:bodyPr/>
        <a:lstStyle/>
        <a:p>
          <a:endParaRPr lang="en-US"/>
        </a:p>
      </dgm:t>
    </dgm:pt>
    <dgm:pt modelId="{D7852490-7220-46BC-9A2A-076F56E35E25}">
      <dgm:prSet phldrT="[Text]"/>
      <dgm:spPr/>
      <dgm:t>
        <a:bodyPr/>
        <a:lstStyle/>
        <a:p>
          <a:r>
            <a:rPr lang="en-US" dirty="0"/>
            <a:t>Apr Ad Hoc</a:t>
          </a:r>
        </a:p>
      </dgm:t>
    </dgm:pt>
    <dgm:pt modelId="{47FE7651-7B7B-405B-A544-1B887031FE8C}" type="parTrans" cxnId="{5CD78E37-F69B-45AA-A01D-02298EFD9911}">
      <dgm:prSet/>
      <dgm:spPr/>
      <dgm:t>
        <a:bodyPr/>
        <a:lstStyle/>
        <a:p>
          <a:endParaRPr lang="en-US"/>
        </a:p>
      </dgm:t>
    </dgm:pt>
    <dgm:pt modelId="{8553599D-5F6E-4E3B-912B-05BBB994252C}" type="sibTrans" cxnId="{5CD78E37-F69B-45AA-A01D-02298EFD9911}">
      <dgm:prSet/>
      <dgm:spPr/>
      <dgm:t>
        <a:bodyPr/>
        <a:lstStyle/>
        <a:p>
          <a:endParaRPr lang="en-US"/>
        </a:p>
      </dgm:t>
    </dgm:pt>
    <dgm:pt modelId="{65669A4D-EA20-451E-A2D5-7B365E6D9E9B}">
      <dgm:prSet phldrT="[Text]"/>
      <dgm:spPr/>
      <dgm:t>
        <a:bodyPr/>
        <a:lstStyle/>
        <a:p>
          <a:r>
            <a:rPr lang="en-US" dirty="0"/>
            <a:t>Apr </a:t>
          </a:r>
          <a:r>
            <a:rPr lang="en-US" dirty="0" err="1"/>
            <a:t>AgWG</a:t>
          </a:r>
          <a:endParaRPr lang="en-US" dirty="0"/>
        </a:p>
      </dgm:t>
    </dgm:pt>
    <dgm:pt modelId="{4C4C2CFE-3317-4C4A-8988-4853A062E527}" type="parTrans" cxnId="{F4E13EFE-C2FF-4745-AA27-42313D50866B}">
      <dgm:prSet/>
      <dgm:spPr/>
      <dgm:t>
        <a:bodyPr/>
        <a:lstStyle/>
        <a:p>
          <a:endParaRPr lang="en-US"/>
        </a:p>
      </dgm:t>
    </dgm:pt>
    <dgm:pt modelId="{59CCEF2A-C98E-47FB-8D84-72CA41BF4BAD}" type="sibTrans" cxnId="{F4E13EFE-C2FF-4745-AA27-42313D50866B}">
      <dgm:prSet/>
      <dgm:spPr/>
      <dgm:t>
        <a:bodyPr/>
        <a:lstStyle/>
        <a:p>
          <a:endParaRPr lang="en-US"/>
        </a:p>
      </dgm:t>
    </dgm:pt>
    <dgm:pt modelId="{D5705788-EC71-447B-A714-676BDC5B6E75}" type="pres">
      <dgm:prSet presAssocID="{BA90A6F0-ECFB-43D2-A604-ED222C68C6A5}" presName="linearFlow" presStyleCnt="0">
        <dgm:presLayoutVars>
          <dgm:dir/>
          <dgm:animLvl val="lvl"/>
          <dgm:resizeHandles val="exact"/>
        </dgm:presLayoutVars>
      </dgm:prSet>
      <dgm:spPr/>
    </dgm:pt>
    <dgm:pt modelId="{98CA68C1-A12C-4912-B22E-A7DE08FD4459}" type="pres">
      <dgm:prSet presAssocID="{B99BC29D-91B7-409F-96D4-FC171FF22B36}" presName="composite" presStyleCnt="0"/>
      <dgm:spPr/>
    </dgm:pt>
    <dgm:pt modelId="{C1681DC5-F25A-4D26-9F2A-2E6FCDC5F523}" type="pres">
      <dgm:prSet presAssocID="{B99BC29D-91B7-409F-96D4-FC171FF22B36}" presName="parTx" presStyleLbl="node1" presStyleIdx="0" presStyleCnt="3">
        <dgm:presLayoutVars>
          <dgm:chMax val="0"/>
          <dgm:chPref val="0"/>
          <dgm:bulletEnabled val="1"/>
        </dgm:presLayoutVars>
      </dgm:prSet>
      <dgm:spPr/>
    </dgm:pt>
    <dgm:pt modelId="{F252E885-A8F1-4C97-9A6A-C18E9656023C}" type="pres">
      <dgm:prSet presAssocID="{B99BC29D-91B7-409F-96D4-FC171FF22B36}" presName="parSh" presStyleLbl="node1" presStyleIdx="0" presStyleCnt="3"/>
      <dgm:spPr/>
    </dgm:pt>
    <dgm:pt modelId="{23497326-7F72-4D7A-B26F-3126A612F638}" type="pres">
      <dgm:prSet presAssocID="{B99BC29D-91B7-409F-96D4-FC171FF22B36}" presName="desTx" presStyleLbl="fgAcc1" presStyleIdx="0" presStyleCnt="3">
        <dgm:presLayoutVars>
          <dgm:bulletEnabled val="1"/>
        </dgm:presLayoutVars>
      </dgm:prSet>
      <dgm:spPr/>
    </dgm:pt>
    <dgm:pt modelId="{692C3053-AC93-42A3-9F9B-48DF8642C7CD}" type="pres">
      <dgm:prSet presAssocID="{919A67BB-E207-4242-8E60-909F644B5DD9}" presName="sibTrans" presStyleLbl="sibTrans2D1" presStyleIdx="0" presStyleCnt="2"/>
      <dgm:spPr/>
    </dgm:pt>
    <dgm:pt modelId="{CCA84DB6-6682-4E06-8CFA-AC3231CF72FE}" type="pres">
      <dgm:prSet presAssocID="{919A67BB-E207-4242-8E60-909F644B5DD9}" presName="connTx" presStyleLbl="sibTrans2D1" presStyleIdx="0" presStyleCnt="2"/>
      <dgm:spPr/>
    </dgm:pt>
    <dgm:pt modelId="{F4EF0A4A-E2A7-4F07-9ECA-66B8EC99FC75}" type="pres">
      <dgm:prSet presAssocID="{357549D2-0705-4A3F-9097-FDA410518FE7}" presName="composite" presStyleCnt="0"/>
      <dgm:spPr/>
    </dgm:pt>
    <dgm:pt modelId="{57D9DC85-581F-459D-814A-2EC0AF814A58}" type="pres">
      <dgm:prSet presAssocID="{357549D2-0705-4A3F-9097-FDA410518FE7}" presName="parTx" presStyleLbl="node1" presStyleIdx="0" presStyleCnt="3">
        <dgm:presLayoutVars>
          <dgm:chMax val="0"/>
          <dgm:chPref val="0"/>
          <dgm:bulletEnabled val="1"/>
        </dgm:presLayoutVars>
      </dgm:prSet>
      <dgm:spPr/>
    </dgm:pt>
    <dgm:pt modelId="{778F9013-920E-414F-9D2C-A3FE1D611C47}" type="pres">
      <dgm:prSet presAssocID="{357549D2-0705-4A3F-9097-FDA410518FE7}" presName="parSh" presStyleLbl="node1" presStyleIdx="1" presStyleCnt="3"/>
      <dgm:spPr/>
    </dgm:pt>
    <dgm:pt modelId="{D02985FB-80AB-4C74-B06A-4963FD9D9BF1}" type="pres">
      <dgm:prSet presAssocID="{357549D2-0705-4A3F-9097-FDA410518FE7}" presName="desTx" presStyleLbl="fgAcc1" presStyleIdx="1" presStyleCnt="3">
        <dgm:presLayoutVars>
          <dgm:bulletEnabled val="1"/>
        </dgm:presLayoutVars>
      </dgm:prSet>
      <dgm:spPr/>
    </dgm:pt>
    <dgm:pt modelId="{FEEF499B-90B9-4F40-BD63-E015B10C1DFF}" type="pres">
      <dgm:prSet presAssocID="{E96050C1-E57C-4211-AE42-6147BA4CFAC1}" presName="sibTrans" presStyleLbl="sibTrans2D1" presStyleIdx="1" presStyleCnt="2"/>
      <dgm:spPr/>
    </dgm:pt>
    <dgm:pt modelId="{A22B9356-B53E-4116-A7F6-533FF45A74BC}" type="pres">
      <dgm:prSet presAssocID="{E96050C1-E57C-4211-AE42-6147BA4CFAC1}" presName="connTx" presStyleLbl="sibTrans2D1" presStyleIdx="1" presStyleCnt="2"/>
      <dgm:spPr/>
    </dgm:pt>
    <dgm:pt modelId="{0CEFAF52-0BD8-4D7D-B8C5-45F2E9DCC046}" type="pres">
      <dgm:prSet presAssocID="{D7852490-7220-46BC-9A2A-076F56E35E25}" presName="composite" presStyleCnt="0"/>
      <dgm:spPr/>
    </dgm:pt>
    <dgm:pt modelId="{0ADEAA9D-D7B8-4A74-B2B4-2C312770E4CF}" type="pres">
      <dgm:prSet presAssocID="{D7852490-7220-46BC-9A2A-076F56E35E25}" presName="parTx" presStyleLbl="node1" presStyleIdx="1" presStyleCnt="3">
        <dgm:presLayoutVars>
          <dgm:chMax val="0"/>
          <dgm:chPref val="0"/>
          <dgm:bulletEnabled val="1"/>
        </dgm:presLayoutVars>
      </dgm:prSet>
      <dgm:spPr/>
    </dgm:pt>
    <dgm:pt modelId="{1D06C777-28B0-4C7D-B1C4-75225E37B7E9}" type="pres">
      <dgm:prSet presAssocID="{D7852490-7220-46BC-9A2A-076F56E35E25}" presName="parSh" presStyleLbl="node1" presStyleIdx="2" presStyleCnt="3"/>
      <dgm:spPr/>
    </dgm:pt>
    <dgm:pt modelId="{CDF4534E-FA21-41D0-964A-B46A91C70E71}" type="pres">
      <dgm:prSet presAssocID="{D7852490-7220-46BC-9A2A-076F56E35E25}" presName="desTx" presStyleLbl="fgAcc1" presStyleIdx="2" presStyleCnt="3">
        <dgm:presLayoutVars>
          <dgm:bulletEnabled val="1"/>
        </dgm:presLayoutVars>
      </dgm:prSet>
      <dgm:spPr/>
    </dgm:pt>
  </dgm:ptLst>
  <dgm:cxnLst>
    <dgm:cxn modelId="{0F2F8C02-AA41-476E-9E4B-DE37E9FBD49D}" srcId="{BA90A6F0-ECFB-43D2-A604-ED222C68C6A5}" destId="{B99BC29D-91B7-409F-96D4-FC171FF22B36}" srcOrd="0" destOrd="0" parTransId="{94D668E3-D581-49D8-AE52-1C44482F60FC}" sibTransId="{919A67BB-E207-4242-8E60-909F644B5DD9}"/>
    <dgm:cxn modelId="{E495E607-8593-468C-BE0F-507650A040EE}" type="presOf" srcId="{1481A0F9-619B-401E-8A66-F2D0A63D1B8E}" destId="{23497326-7F72-4D7A-B26F-3126A612F638}" srcOrd="0" destOrd="0" presId="urn:microsoft.com/office/officeart/2005/8/layout/process3"/>
    <dgm:cxn modelId="{D8F19C26-8249-4611-BA5F-72A9E07811D2}" type="presOf" srcId="{919A67BB-E207-4242-8E60-909F644B5DD9}" destId="{692C3053-AC93-42A3-9F9B-48DF8642C7CD}" srcOrd="0" destOrd="0" presId="urn:microsoft.com/office/officeart/2005/8/layout/process3"/>
    <dgm:cxn modelId="{5CD78E37-F69B-45AA-A01D-02298EFD9911}" srcId="{BA90A6F0-ECFB-43D2-A604-ED222C68C6A5}" destId="{D7852490-7220-46BC-9A2A-076F56E35E25}" srcOrd="2" destOrd="0" parTransId="{47FE7651-7B7B-405B-A544-1B887031FE8C}" sibTransId="{8553599D-5F6E-4E3B-912B-05BBB994252C}"/>
    <dgm:cxn modelId="{F736E940-3977-45CB-B380-3F93C4413281}" type="presOf" srcId="{357549D2-0705-4A3F-9097-FDA410518FE7}" destId="{57D9DC85-581F-459D-814A-2EC0AF814A58}" srcOrd="0" destOrd="0" presId="urn:microsoft.com/office/officeart/2005/8/layout/process3"/>
    <dgm:cxn modelId="{0A1F545C-250C-49A9-BAE5-492F22051F4B}" type="presOf" srcId="{B99BC29D-91B7-409F-96D4-FC171FF22B36}" destId="{F252E885-A8F1-4C97-9A6A-C18E9656023C}" srcOrd="1" destOrd="0" presId="urn:microsoft.com/office/officeart/2005/8/layout/process3"/>
    <dgm:cxn modelId="{466E1242-271E-4A93-B8F6-873E8A243983}" srcId="{BA90A6F0-ECFB-43D2-A604-ED222C68C6A5}" destId="{357549D2-0705-4A3F-9097-FDA410518FE7}" srcOrd="1" destOrd="0" parTransId="{BA55945E-8CC2-4970-8B8D-25C8AA20B7CB}" sibTransId="{E96050C1-E57C-4211-AE42-6147BA4CFAC1}"/>
    <dgm:cxn modelId="{5461A465-644D-4B3B-8C8A-F2B3CAC93F2A}" type="presOf" srcId="{B99BC29D-91B7-409F-96D4-FC171FF22B36}" destId="{C1681DC5-F25A-4D26-9F2A-2E6FCDC5F523}" srcOrd="0" destOrd="0" presId="urn:microsoft.com/office/officeart/2005/8/layout/process3"/>
    <dgm:cxn modelId="{07B6444A-7A45-47DA-9484-D5E8F4E5634E}" srcId="{B99BC29D-91B7-409F-96D4-FC171FF22B36}" destId="{1481A0F9-619B-401E-8A66-F2D0A63D1B8E}" srcOrd="0" destOrd="0" parTransId="{6A458FD2-9A7C-4EAA-B317-9202A74DC6E6}" sibTransId="{C06BB563-B22C-4B92-9F22-7B2054B12E78}"/>
    <dgm:cxn modelId="{026DDA6A-8EE8-434B-9369-7358742827A7}" type="presOf" srcId="{65669A4D-EA20-451E-A2D5-7B365E6D9E9B}" destId="{CDF4534E-FA21-41D0-964A-B46A91C70E71}" srcOrd="0" destOrd="0" presId="urn:microsoft.com/office/officeart/2005/8/layout/process3"/>
    <dgm:cxn modelId="{39CD8270-3375-4465-807B-A034877B5666}" srcId="{357549D2-0705-4A3F-9097-FDA410518FE7}" destId="{BBEB3D05-D03A-4308-854A-8FD4B9DB7B5F}" srcOrd="0" destOrd="0" parTransId="{CBBE5C63-F3A8-4E06-98A1-3C22DDFCF9B9}" sibTransId="{6F71A681-1310-4168-B506-BADDC24DDD04}"/>
    <dgm:cxn modelId="{1FDEA050-8A28-42C4-9AAC-3A842E6A2EE8}" type="presOf" srcId="{E96050C1-E57C-4211-AE42-6147BA4CFAC1}" destId="{FEEF499B-90B9-4F40-BD63-E015B10C1DFF}" srcOrd="0" destOrd="0" presId="urn:microsoft.com/office/officeart/2005/8/layout/process3"/>
    <dgm:cxn modelId="{501B4952-F69A-4C7B-9AA1-40475601F222}" type="presOf" srcId="{357549D2-0705-4A3F-9097-FDA410518FE7}" destId="{778F9013-920E-414F-9D2C-A3FE1D611C47}" srcOrd="1" destOrd="0" presId="urn:microsoft.com/office/officeart/2005/8/layout/process3"/>
    <dgm:cxn modelId="{EFD5965A-DB61-4374-B21E-9CAFAE48C373}" type="presOf" srcId="{E96050C1-E57C-4211-AE42-6147BA4CFAC1}" destId="{A22B9356-B53E-4116-A7F6-533FF45A74BC}" srcOrd="1" destOrd="0" presId="urn:microsoft.com/office/officeart/2005/8/layout/process3"/>
    <dgm:cxn modelId="{2782F58E-9157-441D-97A5-0AF775392248}" type="presOf" srcId="{919A67BB-E207-4242-8E60-909F644B5DD9}" destId="{CCA84DB6-6682-4E06-8CFA-AC3231CF72FE}" srcOrd="1" destOrd="0" presId="urn:microsoft.com/office/officeart/2005/8/layout/process3"/>
    <dgm:cxn modelId="{66848D92-8644-4027-B270-E4CD6CA54C91}" type="presOf" srcId="{D7852490-7220-46BC-9A2A-076F56E35E25}" destId="{1D06C777-28B0-4C7D-B1C4-75225E37B7E9}" srcOrd="1" destOrd="0" presId="urn:microsoft.com/office/officeart/2005/8/layout/process3"/>
    <dgm:cxn modelId="{23E3F1C7-5F58-43C7-9DE6-9092FD16A2F3}" type="presOf" srcId="{D7852490-7220-46BC-9A2A-076F56E35E25}" destId="{0ADEAA9D-D7B8-4A74-B2B4-2C312770E4CF}" srcOrd="0" destOrd="0" presId="urn:microsoft.com/office/officeart/2005/8/layout/process3"/>
    <dgm:cxn modelId="{DE30D4D4-288A-4CC0-9F04-F71BF53B4E49}" type="presOf" srcId="{BBEB3D05-D03A-4308-854A-8FD4B9DB7B5F}" destId="{D02985FB-80AB-4C74-B06A-4963FD9D9BF1}" srcOrd="0" destOrd="0" presId="urn:microsoft.com/office/officeart/2005/8/layout/process3"/>
    <dgm:cxn modelId="{887A0BFA-7161-4AF1-AF09-D20271BE0270}" type="presOf" srcId="{BA90A6F0-ECFB-43D2-A604-ED222C68C6A5}" destId="{D5705788-EC71-447B-A714-676BDC5B6E75}" srcOrd="0" destOrd="0" presId="urn:microsoft.com/office/officeart/2005/8/layout/process3"/>
    <dgm:cxn modelId="{F4E13EFE-C2FF-4745-AA27-42313D50866B}" srcId="{D7852490-7220-46BC-9A2A-076F56E35E25}" destId="{65669A4D-EA20-451E-A2D5-7B365E6D9E9B}" srcOrd="0" destOrd="0" parTransId="{4C4C2CFE-3317-4C4A-8988-4853A062E527}" sibTransId="{59CCEF2A-C98E-47FB-8D84-72CA41BF4BAD}"/>
    <dgm:cxn modelId="{293586DC-0309-4F26-8801-6C28F53704D3}" type="presParOf" srcId="{D5705788-EC71-447B-A714-676BDC5B6E75}" destId="{98CA68C1-A12C-4912-B22E-A7DE08FD4459}" srcOrd="0" destOrd="0" presId="urn:microsoft.com/office/officeart/2005/8/layout/process3"/>
    <dgm:cxn modelId="{6682C23A-8BFF-4160-8655-DFDBE59B322C}" type="presParOf" srcId="{98CA68C1-A12C-4912-B22E-A7DE08FD4459}" destId="{C1681DC5-F25A-4D26-9F2A-2E6FCDC5F523}" srcOrd="0" destOrd="0" presId="urn:microsoft.com/office/officeart/2005/8/layout/process3"/>
    <dgm:cxn modelId="{D8DC087A-F61A-4FE4-945C-01F00FC1B3EB}" type="presParOf" srcId="{98CA68C1-A12C-4912-B22E-A7DE08FD4459}" destId="{F252E885-A8F1-4C97-9A6A-C18E9656023C}" srcOrd="1" destOrd="0" presId="urn:microsoft.com/office/officeart/2005/8/layout/process3"/>
    <dgm:cxn modelId="{EA3241CB-19D7-44BD-A2D5-FBE8DC4D9C5C}" type="presParOf" srcId="{98CA68C1-A12C-4912-B22E-A7DE08FD4459}" destId="{23497326-7F72-4D7A-B26F-3126A612F638}" srcOrd="2" destOrd="0" presId="urn:microsoft.com/office/officeart/2005/8/layout/process3"/>
    <dgm:cxn modelId="{2DF653A7-4428-4526-8B0A-9FECDA245AE6}" type="presParOf" srcId="{D5705788-EC71-447B-A714-676BDC5B6E75}" destId="{692C3053-AC93-42A3-9F9B-48DF8642C7CD}" srcOrd="1" destOrd="0" presId="urn:microsoft.com/office/officeart/2005/8/layout/process3"/>
    <dgm:cxn modelId="{557AF2AD-7721-43DF-AECB-7475B4A60460}" type="presParOf" srcId="{692C3053-AC93-42A3-9F9B-48DF8642C7CD}" destId="{CCA84DB6-6682-4E06-8CFA-AC3231CF72FE}" srcOrd="0" destOrd="0" presId="urn:microsoft.com/office/officeart/2005/8/layout/process3"/>
    <dgm:cxn modelId="{20B8717F-5AA3-4FD4-BBC1-C732753D0308}" type="presParOf" srcId="{D5705788-EC71-447B-A714-676BDC5B6E75}" destId="{F4EF0A4A-E2A7-4F07-9ECA-66B8EC99FC75}" srcOrd="2" destOrd="0" presId="urn:microsoft.com/office/officeart/2005/8/layout/process3"/>
    <dgm:cxn modelId="{CECF7A08-1B68-4CCE-BDB1-4727470A3A82}" type="presParOf" srcId="{F4EF0A4A-E2A7-4F07-9ECA-66B8EC99FC75}" destId="{57D9DC85-581F-459D-814A-2EC0AF814A58}" srcOrd="0" destOrd="0" presId="urn:microsoft.com/office/officeart/2005/8/layout/process3"/>
    <dgm:cxn modelId="{4F73BD08-ADEC-4B31-837A-5282405B55D8}" type="presParOf" srcId="{F4EF0A4A-E2A7-4F07-9ECA-66B8EC99FC75}" destId="{778F9013-920E-414F-9D2C-A3FE1D611C47}" srcOrd="1" destOrd="0" presId="urn:microsoft.com/office/officeart/2005/8/layout/process3"/>
    <dgm:cxn modelId="{23539F69-C869-4CC3-9713-91679B3B2783}" type="presParOf" srcId="{F4EF0A4A-E2A7-4F07-9ECA-66B8EC99FC75}" destId="{D02985FB-80AB-4C74-B06A-4963FD9D9BF1}" srcOrd="2" destOrd="0" presId="urn:microsoft.com/office/officeart/2005/8/layout/process3"/>
    <dgm:cxn modelId="{5A179801-79D9-4F5C-8150-A5B509A12C5E}" type="presParOf" srcId="{D5705788-EC71-447B-A714-676BDC5B6E75}" destId="{FEEF499B-90B9-4F40-BD63-E015B10C1DFF}" srcOrd="3" destOrd="0" presId="urn:microsoft.com/office/officeart/2005/8/layout/process3"/>
    <dgm:cxn modelId="{BDB5AFA5-FAF2-4B44-BB68-5E4CBE8C02B3}" type="presParOf" srcId="{FEEF499B-90B9-4F40-BD63-E015B10C1DFF}" destId="{A22B9356-B53E-4116-A7F6-533FF45A74BC}" srcOrd="0" destOrd="0" presId="urn:microsoft.com/office/officeart/2005/8/layout/process3"/>
    <dgm:cxn modelId="{28E8BF30-3C25-46A4-96D7-A8CF561964F0}" type="presParOf" srcId="{D5705788-EC71-447B-A714-676BDC5B6E75}" destId="{0CEFAF52-0BD8-4D7D-B8C5-45F2E9DCC046}" srcOrd="4" destOrd="0" presId="urn:microsoft.com/office/officeart/2005/8/layout/process3"/>
    <dgm:cxn modelId="{5140E5DD-FB28-4ADD-861F-BFF4CF86C68F}" type="presParOf" srcId="{0CEFAF52-0BD8-4D7D-B8C5-45F2E9DCC046}" destId="{0ADEAA9D-D7B8-4A74-B2B4-2C312770E4CF}" srcOrd="0" destOrd="0" presId="urn:microsoft.com/office/officeart/2005/8/layout/process3"/>
    <dgm:cxn modelId="{D554A813-4C1D-4FA7-8797-43C0A9690DE9}" type="presParOf" srcId="{0CEFAF52-0BD8-4D7D-B8C5-45F2E9DCC046}" destId="{1D06C777-28B0-4C7D-B1C4-75225E37B7E9}" srcOrd="1" destOrd="0" presId="urn:microsoft.com/office/officeart/2005/8/layout/process3"/>
    <dgm:cxn modelId="{418EB683-9A63-4779-94DB-361592FAD98A}" type="presParOf" srcId="{0CEFAF52-0BD8-4D7D-B8C5-45F2E9DCC046}" destId="{CDF4534E-FA21-41D0-964A-B46A91C70E71}"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96A7F4-A97E-4231-B2CD-8675378BB1F9}">
      <dsp:nvSpPr>
        <dsp:cNvPr id="0" name=""/>
        <dsp:cNvSpPr/>
      </dsp:nvSpPr>
      <dsp:spPr>
        <a:xfrm>
          <a:off x="0" y="77551"/>
          <a:ext cx="6900512" cy="173415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Reviewed the limited information provided by the PA Soybean Board</a:t>
          </a:r>
        </a:p>
      </dsp:txBody>
      <dsp:txXfrm>
        <a:off x="84655" y="162206"/>
        <a:ext cx="6731202" cy="1564849"/>
      </dsp:txXfrm>
    </dsp:sp>
    <dsp:sp modelId="{87FC4A6F-F32B-4737-95E4-44A9B6CFC159}">
      <dsp:nvSpPr>
        <dsp:cNvPr id="0" name=""/>
        <dsp:cNvSpPr/>
      </dsp:nvSpPr>
      <dsp:spPr>
        <a:xfrm>
          <a:off x="0" y="1900990"/>
          <a:ext cx="6900512" cy="1734159"/>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Indicates that nutrients are being applied to full season soybeans in advance of planting.  </a:t>
          </a:r>
        </a:p>
      </dsp:txBody>
      <dsp:txXfrm>
        <a:off x="84655" y="1985645"/>
        <a:ext cx="6731202" cy="1564849"/>
      </dsp:txXfrm>
    </dsp:sp>
    <dsp:sp modelId="{AF9AC524-333F-4BEF-B6FC-2D92D33C75DE}">
      <dsp:nvSpPr>
        <dsp:cNvPr id="0" name=""/>
        <dsp:cNvSpPr/>
      </dsp:nvSpPr>
      <dsp:spPr>
        <a:xfrm>
          <a:off x="0" y="3724430"/>
          <a:ext cx="6900512" cy="173415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In this way, the model’s assumption of applied nutrients to these fields is conceptually correct. </a:t>
          </a:r>
        </a:p>
      </dsp:txBody>
      <dsp:txXfrm>
        <a:off x="84655" y="3809085"/>
        <a:ext cx="6731202" cy="15648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2C1D2-4409-4869-A729-D6D903AF2CF6}">
      <dsp:nvSpPr>
        <dsp:cNvPr id="0" name=""/>
        <dsp:cNvSpPr/>
      </dsp:nvSpPr>
      <dsp:spPr>
        <a:xfrm>
          <a:off x="0" y="0"/>
          <a:ext cx="6900512"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F67946-A681-42C0-858B-816CDAE9B776}">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Look at the specifics of Placement, Timing, and Rate relative to Soybeans in Expert Panel Report context</a:t>
          </a:r>
        </a:p>
      </dsp:txBody>
      <dsp:txXfrm>
        <a:off x="0" y="0"/>
        <a:ext cx="6900512" cy="1384035"/>
      </dsp:txXfrm>
    </dsp:sp>
    <dsp:sp modelId="{43D73B58-5422-486C-951C-3F1F26C09BC6}">
      <dsp:nvSpPr>
        <dsp:cNvPr id="0" name=""/>
        <dsp:cNvSpPr/>
      </dsp:nvSpPr>
      <dsp:spPr>
        <a:xfrm>
          <a:off x="0" y="1384035"/>
          <a:ext cx="6900512"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AF7680-352E-4AA8-B992-17FFBCB7EE83}">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CAST run that could look at what the overall effect of allowing one or all of these Supplemental Practices would produce in EOS loads: Understanding what the effect would be on EOS loads has at times been very helpful in getting our workgroups closer to being able to tolerate a compromise decision when the science has not been fully developed.  </a:t>
          </a:r>
        </a:p>
      </dsp:txBody>
      <dsp:txXfrm>
        <a:off x="0" y="1384035"/>
        <a:ext cx="6900512" cy="1384035"/>
      </dsp:txXfrm>
    </dsp:sp>
    <dsp:sp modelId="{7A376271-AAA5-4151-84AE-3A785E4C1EB9}">
      <dsp:nvSpPr>
        <dsp:cNvPr id="0" name=""/>
        <dsp:cNvSpPr/>
      </dsp:nvSpPr>
      <dsp:spPr>
        <a:xfrm>
          <a:off x="0" y="2768070"/>
          <a:ext cx="6900512"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6B29EF-3F46-4D23-8410-C8FEE340ADE0}">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Look at what this change might look like for No Action, Core only, and Core with each Supplemental (at say 5% implementation) in a county such as York might help the group consider options beyond the binary choices being discussed currently.  Varied rates of implementation for the scenario (5 to 50% ?) Want to confirm that these acres have been appropriately excluded from the E3 scenario and how the current interpretation of the Expert Panel Report may be having unintended consequences with loads and targets. </a:t>
          </a:r>
        </a:p>
      </dsp:txBody>
      <dsp:txXfrm>
        <a:off x="0" y="2768070"/>
        <a:ext cx="6900512" cy="1384035"/>
      </dsp:txXfrm>
    </dsp:sp>
    <dsp:sp modelId="{45F32A7E-A59E-4C9A-9FB0-D7B5A91D0376}">
      <dsp:nvSpPr>
        <dsp:cNvPr id="0" name=""/>
        <dsp:cNvSpPr/>
      </dsp:nvSpPr>
      <dsp:spPr>
        <a:xfrm>
          <a:off x="0" y="4152105"/>
          <a:ext cx="6900512"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BD9395-20E9-4A33-9553-B8CC09D0A5B2}">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endParaRPr lang="en-US" sz="1400" kern="1200" dirty="0"/>
        </a:p>
      </dsp:txBody>
      <dsp:txXfrm>
        <a:off x="0" y="4152105"/>
        <a:ext cx="6900512" cy="13840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C9B3D-15AF-4E02-A147-CCF6D6275661}">
      <dsp:nvSpPr>
        <dsp:cNvPr id="0" name=""/>
        <dsp:cNvSpPr/>
      </dsp:nvSpPr>
      <dsp:spPr>
        <a:xfrm>
          <a:off x="0" y="199830"/>
          <a:ext cx="6900512" cy="76752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Agricultural Loading Rates?</a:t>
          </a:r>
        </a:p>
      </dsp:txBody>
      <dsp:txXfrm>
        <a:off x="37467" y="237297"/>
        <a:ext cx="6825578" cy="692586"/>
      </dsp:txXfrm>
    </dsp:sp>
    <dsp:sp modelId="{89FC9F75-CFC4-439A-8975-68333BF088F2}">
      <dsp:nvSpPr>
        <dsp:cNvPr id="0" name=""/>
        <dsp:cNvSpPr/>
      </dsp:nvSpPr>
      <dsp:spPr>
        <a:xfrm>
          <a:off x="0" y="1059510"/>
          <a:ext cx="6900512" cy="76752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Ag Census </a:t>
          </a:r>
          <a:r>
            <a:rPr lang="en-US" sz="1800" kern="1200" dirty="0"/>
            <a:t>(i.e., Source Of Crop Data) </a:t>
          </a:r>
          <a:r>
            <a:rPr lang="en-US" sz="3200" kern="1200" dirty="0"/>
            <a:t>?</a:t>
          </a:r>
        </a:p>
      </dsp:txBody>
      <dsp:txXfrm>
        <a:off x="37467" y="1096977"/>
        <a:ext cx="6825578" cy="692586"/>
      </dsp:txXfrm>
    </dsp:sp>
    <dsp:sp modelId="{D667B0E4-73EB-443B-B89D-9A7E7EA4885C}">
      <dsp:nvSpPr>
        <dsp:cNvPr id="0" name=""/>
        <dsp:cNvSpPr/>
      </dsp:nvSpPr>
      <dsp:spPr>
        <a:xfrm>
          <a:off x="0" y="1919190"/>
          <a:ext cx="6900512" cy="76752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NM BMP Recommendations?</a:t>
          </a:r>
        </a:p>
      </dsp:txBody>
      <dsp:txXfrm>
        <a:off x="37467" y="1956657"/>
        <a:ext cx="6825578" cy="692586"/>
      </dsp:txXfrm>
    </dsp:sp>
    <dsp:sp modelId="{93CC2F79-7C38-4946-B54C-11EFF537802E}">
      <dsp:nvSpPr>
        <dsp:cNvPr id="0" name=""/>
        <dsp:cNvSpPr/>
      </dsp:nvSpPr>
      <dsp:spPr>
        <a:xfrm>
          <a:off x="0" y="2686710"/>
          <a:ext cx="6900512" cy="2649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9091"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n-US" sz="2500" kern="1200" dirty="0"/>
            <a:t>Changing an Approved Expert Panel Recommendation Must Follow Science (BMP Protocol)</a:t>
          </a:r>
        </a:p>
        <a:p>
          <a:pPr marL="457200" lvl="2" indent="-228600" algn="l" defTabSz="1111250">
            <a:lnSpc>
              <a:spcPct val="90000"/>
            </a:lnSpc>
            <a:spcBef>
              <a:spcPct val="0"/>
            </a:spcBef>
            <a:spcAft>
              <a:spcPct val="20000"/>
            </a:spcAft>
            <a:buChar char="•"/>
          </a:pPr>
          <a:r>
            <a:rPr lang="en-US" sz="2500" kern="1200" dirty="0">
              <a:hlinkClick xmlns:r="http://schemas.openxmlformats.org/officeDocument/2006/relationships" r:id="rId1"/>
            </a:rPr>
            <a:t>Protocol for the Development, Review, and Approval of Loading and Effectiveness Estimates for Nutrient and Sediment Controls in the Chesapeake Bay Watershed Model</a:t>
          </a:r>
          <a:endParaRPr lang="en-US" sz="2500" kern="1200" dirty="0"/>
        </a:p>
      </dsp:txBody>
      <dsp:txXfrm>
        <a:off x="0" y="2686710"/>
        <a:ext cx="6900512" cy="26496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3A60C5-0A56-4468-B77C-B4289A508E6F}">
      <dsp:nvSpPr>
        <dsp:cNvPr id="0" name=""/>
        <dsp:cNvSpPr/>
      </dsp:nvSpPr>
      <dsp:spPr>
        <a:xfrm>
          <a:off x="131700" y="1448"/>
          <a:ext cx="4429178" cy="281252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3E9259-19E1-4BEB-9067-EF8E2410D277}">
      <dsp:nvSpPr>
        <dsp:cNvPr id="0" name=""/>
        <dsp:cNvSpPr/>
      </dsp:nvSpPr>
      <dsp:spPr>
        <a:xfrm>
          <a:off x="623831" y="468973"/>
          <a:ext cx="4429178" cy="281252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t>Based on Available Literature &amp; Best Professional Judgement </a:t>
          </a:r>
        </a:p>
      </dsp:txBody>
      <dsp:txXfrm>
        <a:off x="706207" y="551349"/>
        <a:ext cx="4264426" cy="2647776"/>
      </dsp:txXfrm>
    </dsp:sp>
    <dsp:sp modelId="{131A9C66-430D-4788-8886-2E7EA7AEA472}">
      <dsp:nvSpPr>
        <dsp:cNvPr id="0" name=""/>
        <dsp:cNvSpPr/>
      </dsp:nvSpPr>
      <dsp:spPr>
        <a:xfrm>
          <a:off x="5545140" y="1448"/>
          <a:ext cx="4429178" cy="281252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C36382-6B50-4D83-9420-DBC71E6499CB}">
      <dsp:nvSpPr>
        <dsp:cNvPr id="0" name=""/>
        <dsp:cNvSpPr/>
      </dsp:nvSpPr>
      <dsp:spPr>
        <a:xfrm>
          <a:off x="6037271" y="468973"/>
          <a:ext cx="4429178" cy="281252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“N losses from soybeans are only somewhat lower than corn, because N fixation inputs (which are poorly characterized) are apparently substituting for fertilizer inputs.” (p.11 )</a:t>
          </a:r>
        </a:p>
      </dsp:txBody>
      <dsp:txXfrm>
        <a:off x="6119647" y="551349"/>
        <a:ext cx="4264426" cy="26477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6A674-9BEC-43FD-BEF6-B8BD6179E35C}">
      <dsp:nvSpPr>
        <dsp:cNvPr id="0" name=""/>
        <dsp:cNvSpPr/>
      </dsp:nvSpPr>
      <dsp:spPr>
        <a:xfrm>
          <a:off x="438480" y="2655"/>
          <a:ext cx="3980975" cy="145672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US" sz="2700" kern="1200" dirty="0"/>
            <a:t>Concern Regarding Accuracy of Ag Census Crop Acres</a:t>
          </a:r>
        </a:p>
      </dsp:txBody>
      <dsp:txXfrm>
        <a:off x="481146" y="45321"/>
        <a:ext cx="3895643" cy="1371396"/>
      </dsp:txXfrm>
    </dsp:sp>
    <dsp:sp modelId="{2BA13BA2-0E55-4B33-985F-17800B591CE1}">
      <dsp:nvSpPr>
        <dsp:cNvPr id="0" name=""/>
        <dsp:cNvSpPr/>
      </dsp:nvSpPr>
      <dsp:spPr>
        <a:xfrm>
          <a:off x="836577" y="1459383"/>
          <a:ext cx="519384" cy="1092546"/>
        </a:xfrm>
        <a:custGeom>
          <a:avLst/>
          <a:gdLst/>
          <a:ahLst/>
          <a:cxnLst/>
          <a:rect l="0" t="0" r="0" b="0"/>
          <a:pathLst>
            <a:path>
              <a:moveTo>
                <a:pt x="0" y="0"/>
              </a:moveTo>
              <a:lnTo>
                <a:pt x="0" y="1092546"/>
              </a:lnTo>
              <a:lnTo>
                <a:pt x="519384" y="109254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C7A5FCD-36A8-4894-88FE-FC6248A45416}">
      <dsp:nvSpPr>
        <dsp:cNvPr id="0" name=""/>
        <dsp:cNvSpPr/>
      </dsp:nvSpPr>
      <dsp:spPr>
        <a:xfrm>
          <a:off x="1355962" y="1823566"/>
          <a:ext cx="3904357" cy="145672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marL="0" lvl="0" indent="0" algn="l" defTabSz="933450">
            <a:lnSpc>
              <a:spcPct val="90000"/>
            </a:lnSpc>
            <a:spcBef>
              <a:spcPct val="0"/>
            </a:spcBef>
            <a:spcAft>
              <a:spcPct val="35000"/>
            </a:spcAft>
            <a:buNone/>
          </a:pPr>
          <a:r>
            <a:rPr lang="en-US" sz="2100" kern="1200" dirty="0"/>
            <a:t>Spatially Distributed Land Use from the Land Cover/Land Use Data Team Starting With the CAST-21 Could Mitigate Concern</a:t>
          </a:r>
        </a:p>
      </dsp:txBody>
      <dsp:txXfrm>
        <a:off x="1398628" y="1866232"/>
        <a:ext cx="3819025" cy="1371396"/>
      </dsp:txXfrm>
    </dsp:sp>
    <dsp:sp modelId="{EFF1545B-07BE-4D4C-ABF8-1E113037D4AC}">
      <dsp:nvSpPr>
        <dsp:cNvPr id="0" name=""/>
        <dsp:cNvSpPr/>
      </dsp:nvSpPr>
      <dsp:spPr>
        <a:xfrm>
          <a:off x="5511710" y="0"/>
          <a:ext cx="4406981" cy="1456728"/>
        </a:xfrm>
        <a:prstGeom prst="roundRect">
          <a:avLst>
            <a:gd name="adj" fmla="val 10000"/>
          </a:avLst>
        </a:prstGeom>
        <a:solidFill>
          <a:schemeClr val="accent5">
            <a:hueOff val="-6758543"/>
            <a:satOff val="-17419"/>
            <a:lumOff val="-11765"/>
            <a:alphaOff val="0"/>
          </a:schemeClr>
        </a:solidFill>
        <a:ln w="41275"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US" sz="2700" kern="1200" dirty="0"/>
            <a:t>Method of Modeling Double-Crop Soybeans Approved by CBP Partnership</a:t>
          </a:r>
        </a:p>
      </dsp:txBody>
      <dsp:txXfrm>
        <a:off x="5554376" y="42666"/>
        <a:ext cx="4321649" cy="1371396"/>
      </dsp:txXfrm>
    </dsp:sp>
    <dsp:sp modelId="{2864BE22-3C50-45AF-AF9C-B8D999AEEF6D}">
      <dsp:nvSpPr>
        <dsp:cNvPr id="0" name=""/>
        <dsp:cNvSpPr/>
      </dsp:nvSpPr>
      <dsp:spPr>
        <a:xfrm>
          <a:off x="5952408" y="1456728"/>
          <a:ext cx="198094" cy="664716"/>
        </a:xfrm>
        <a:custGeom>
          <a:avLst/>
          <a:gdLst/>
          <a:ahLst/>
          <a:cxnLst/>
          <a:rect l="0" t="0" r="0" b="0"/>
          <a:pathLst>
            <a:path>
              <a:moveTo>
                <a:pt x="0" y="0"/>
              </a:moveTo>
              <a:lnTo>
                <a:pt x="0" y="664716"/>
              </a:lnTo>
              <a:lnTo>
                <a:pt x="198094" y="66471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9E354D-FF5A-4618-8819-362FBE11A366}">
      <dsp:nvSpPr>
        <dsp:cNvPr id="0" name=""/>
        <dsp:cNvSpPr/>
      </dsp:nvSpPr>
      <dsp:spPr>
        <a:xfrm>
          <a:off x="6150503" y="1823566"/>
          <a:ext cx="3887879" cy="59575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dirty="0"/>
            <a:t>Determined Sound by USDA-NASS</a:t>
          </a:r>
        </a:p>
      </dsp:txBody>
      <dsp:txXfrm>
        <a:off x="6167952" y="1841015"/>
        <a:ext cx="3852981" cy="5608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C1D0F-6FA4-4CFF-8DE6-C781D4E3B36E}">
      <dsp:nvSpPr>
        <dsp:cNvPr id="0" name=""/>
        <dsp:cNvSpPr/>
      </dsp:nvSpPr>
      <dsp:spPr>
        <a:xfrm>
          <a:off x="491732" y="1767"/>
          <a:ext cx="4753407" cy="184750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Animal Data</a:t>
          </a:r>
        </a:p>
        <a:p>
          <a:pPr marL="0" lvl="0" indent="0" algn="ctr" defTabSz="1422400">
            <a:lnSpc>
              <a:spcPct val="90000"/>
            </a:lnSpc>
            <a:spcBef>
              <a:spcPct val="0"/>
            </a:spcBef>
            <a:spcAft>
              <a:spcPct val="35000"/>
            </a:spcAft>
            <a:buNone/>
          </a:pPr>
          <a:r>
            <a:rPr lang="en-US" sz="1800" b="0" kern="1200" dirty="0"/>
            <a:t>Animal Populations: explore other estimating options (MD/NY; Task 1)</a:t>
          </a:r>
        </a:p>
      </dsp:txBody>
      <dsp:txXfrm>
        <a:off x="491732" y="1767"/>
        <a:ext cx="4753407" cy="1847502"/>
      </dsp:txXfrm>
    </dsp:sp>
    <dsp:sp modelId="{B05D3399-31D0-4BA3-9CF4-0B09C558A81C}">
      <dsp:nvSpPr>
        <dsp:cNvPr id="0" name=""/>
        <dsp:cNvSpPr/>
      </dsp:nvSpPr>
      <dsp:spPr>
        <a:xfrm>
          <a:off x="5553056" y="1767"/>
          <a:ext cx="4865489" cy="1847502"/>
        </a:xfrm>
        <a:prstGeom prst="rect">
          <a:avLst/>
        </a:prstGeom>
        <a:solidFill>
          <a:srgbClr val="D87A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Crop Production/Acres</a:t>
          </a:r>
        </a:p>
        <a:p>
          <a:pPr marL="0" lvl="0" indent="0" algn="ctr" defTabSz="1422400">
            <a:lnSpc>
              <a:spcPct val="90000"/>
            </a:lnSpc>
            <a:spcBef>
              <a:spcPct val="0"/>
            </a:spcBef>
            <a:spcAft>
              <a:spcPct val="35000"/>
            </a:spcAft>
            <a:buNone/>
          </a:pPr>
          <a:r>
            <a:rPr lang="en-US" sz="1800" b="0" kern="1200" dirty="0"/>
            <a:t>Crop Production Acres: improve annual estimates (MD; Task 1)</a:t>
          </a:r>
        </a:p>
      </dsp:txBody>
      <dsp:txXfrm>
        <a:off x="5553056" y="1767"/>
        <a:ext cx="4865489" cy="1847502"/>
      </dsp:txXfrm>
    </dsp:sp>
    <dsp:sp modelId="{13EB3EC3-5A6C-489B-A7C7-FC3E2C443600}">
      <dsp:nvSpPr>
        <dsp:cNvPr id="0" name=""/>
        <dsp:cNvSpPr/>
      </dsp:nvSpPr>
      <dsp:spPr>
        <a:xfrm>
          <a:off x="498614" y="2076413"/>
          <a:ext cx="4751621" cy="1847502"/>
        </a:xfrm>
        <a:prstGeom prst="rect">
          <a:avLst/>
        </a:prstGeom>
        <a:solidFill>
          <a:srgbClr val="C4817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Nutrient Applications/Assumptions</a:t>
          </a:r>
        </a:p>
        <a:p>
          <a:pPr marL="0" lvl="0" indent="0" algn="ctr" defTabSz="1422400">
            <a:lnSpc>
              <a:spcPct val="90000"/>
            </a:lnSpc>
            <a:spcBef>
              <a:spcPct val="0"/>
            </a:spcBef>
            <a:spcAft>
              <a:spcPct val="35000"/>
            </a:spcAft>
            <a:buNone/>
          </a:pPr>
          <a:r>
            <a:rPr lang="en-US" sz="1800" b="0" kern="1200" dirty="0"/>
            <a:t>Fertilizer Sales and Use Data (MD; Task 1)</a:t>
          </a:r>
        </a:p>
      </dsp:txBody>
      <dsp:txXfrm>
        <a:off x="498614" y="2076413"/>
        <a:ext cx="4751621" cy="1847502"/>
      </dsp:txXfrm>
    </dsp:sp>
    <dsp:sp modelId="{F5E6FF02-7026-4738-BCAE-17DCC4EDB861}">
      <dsp:nvSpPr>
        <dsp:cNvPr id="0" name=""/>
        <dsp:cNvSpPr/>
      </dsp:nvSpPr>
      <dsp:spPr>
        <a:xfrm>
          <a:off x="5551840" y="2076413"/>
          <a:ext cx="4866135" cy="1847502"/>
        </a:xfrm>
        <a:prstGeom prst="rect">
          <a:avLst/>
        </a:prstGeom>
        <a:solidFill>
          <a:srgbClr val="B4908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endParaRPr lang="en-US" sz="3200" kern="1200" dirty="0"/>
        </a:p>
        <a:p>
          <a:pPr marL="0" lvl="0" indent="0" algn="ctr" defTabSz="1422400">
            <a:lnSpc>
              <a:spcPct val="90000"/>
            </a:lnSpc>
            <a:spcBef>
              <a:spcPct val="0"/>
            </a:spcBef>
            <a:spcAft>
              <a:spcPct val="35000"/>
            </a:spcAft>
            <a:buNone/>
          </a:pPr>
          <a:r>
            <a:rPr lang="en-US" sz="3200" b="1" kern="1200" dirty="0"/>
            <a:t>BMP Tracking &amp; Reporting</a:t>
          </a:r>
        </a:p>
        <a:p>
          <a:pPr marL="0" lvl="0" indent="0" algn="ctr" defTabSz="1422400">
            <a:lnSpc>
              <a:spcPct val="90000"/>
            </a:lnSpc>
            <a:spcBef>
              <a:spcPct val="0"/>
            </a:spcBef>
            <a:spcAft>
              <a:spcPct val="35000"/>
            </a:spcAft>
            <a:buNone/>
          </a:pPr>
          <a:r>
            <a:rPr lang="en-US" sz="1800" b="0" kern="1200" dirty="0"/>
            <a:t>Dairy Precision Feeding (PA)</a:t>
          </a:r>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dsp:txBody>
      <dsp:txXfrm>
        <a:off x="5551840" y="2076413"/>
        <a:ext cx="4866135" cy="1847502"/>
      </dsp:txXfrm>
    </dsp:sp>
    <dsp:sp modelId="{61565061-360F-445D-832A-72FD2C0E2A2D}">
      <dsp:nvSpPr>
        <dsp:cNvPr id="0" name=""/>
        <dsp:cNvSpPr/>
      </dsp:nvSpPr>
      <dsp:spPr>
        <a:xfrm>
          <a:off x="2701190" y="4082535"/>
          <a:ext cx="5545462" cy="217083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en-US" sz="2800" kern="1200" dirty="0"/>
        </a:p>
        <a:p>
          <a:pPr marL="0" lvl="0" indent="0" algn="ctr" defTabSz="1244600">
            <a:lnSpc>
              <a:spcPct val="90000"/>
            </a:lnSpc>
            <a:spcBef>
              <a:spcPct val="0"/>
            </a:spcBef>
            <a:spcAft>
              <a:spcPct val="35000"/>
            </a:spcAft>
            <a:buNone/>
          </a:pPr>
          <a:r>
            <a:rPr lang="en-US" sz="2800" b="1" kern="1200" dirty="0"/>
            <a:t>BMP Effectiveness/Modeling</a:t>
          </a:r>
        </a:p>
        <a:p>
          <a:pPr marL="0" lvl="0" indent="0" algn="ctr" defTabSz="1244600">
            <a:lnSpc>
              <a:spcPct val="90000"/>
            </a:lnSpc>
            <a:spcBef>
              <a:spcPct val="0"/>
            </a:spcBef>
            <a:spcAft>
              <a:spcPct val="35000"/>
            </a:spcAft>
            <a:buNone/>
          </a:pPr>
          <a:r>
            <a:rPr lang="en-US" sz="1800" b="0" kern="1200" dirty="0">
              <a:solidFill>
                <a:schemeClr val="bg1"/>
              </a:solidFill>
            </a:rPr>
            <a:t>Winter Crop (NY/PA)</a:t>
          </a:r>
        </a:p>
        <a:p>
          <a:pPr marL="0" lvl="0" indent="0" algn="ctr" defTabSz="1244600">
            <a:lnSpc>
              <a:spcPct val="90000"/>
            </a:lnSpc>
            <a:spcBef>
              <a:spcPct val="0"/>
            </a:spcBef>
            <a:spcAft>
              <a:spcPct val="35000"/>
            </a:spcAft>
            <a:buNone/>
          </a:pPr>
          <a:r>
            <a:rPr lang="en-US" sz="1800" b="0" kern="1200" dirty="0"/>
            <a:t>Manure Transport / Manure Treatment Technologies (PA)</a:t>
          </a:r>
        </a:p>
        <a:p>
          <a:pPr marL="0" lvl="0" indent="0" algn="ctr" defTabSz="1244600">
            <a:lnSpc>
              <a:spcPct val="90000"/>
            </a:lnSpc>
            <a:spcBef>
              <a:spcPct val="0"/>
            </a:spcBef>
            <a:spcAft>
              <a:spcPct val="35000"/>
            </a:spcAft>
            <a:buNone/>
          </a:pPr>
          <a:endParaRPr lang="en-US" sz="1800" b="0" kern="1200" dirty="0"/>
        </a:p>
      </dsp:txBody>
      <dsp:txXfrm>
        <a:off x="2701190" y="4082535"/>
        <a:ext cx="5545462" cy="217083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52E885-A8F1-4C97-9A6A-C18E9656023C}">
      <dsp:nvSpPr>
        <dsp:cNvPr id="0" name=""/>
        <dsp:cNvSpPr/>
      </dsp:nvSpPr>
      <dsp:spPr>
        <a:xfrm>
          <a:off x="5230" y="836469"/>
          <a:ext cx="2378024" cy="13391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118110" numCol="1" spcCol="1270" anchor="t" anchorCtr="0">
          <a:noAutofit/>
        </a:bodyPr>
        <a:lstStyle/>
        <a:p>
          <a:pPr marL="0" lvl="0" indent="0" algn="l" defTabSz="1377950">
            <a:lnSpc>
              <a:spcPct val="90000"/>
            </a:lnSpc>
            <a:spcBef>
              <a:spcPct val="0"/>
            </a:spcBef>
            <a:spcAft>
              <a:spcPct val="35000"/>
            </a:spcAft>
            <a:buNone/>
          </a:pPr>
          <a:r>
            <a:rPr lang="en-US" sz="3100" kern="1200" dirty="0"/>
            <a:t>Feb Ad Hoc</a:t>
          </a:r>
        </a:p>
      </dsp:txBody>
      <dsp:txXfrm>
        <a:off x="5230" y="836469"/>
        <a:ext cx="2378024" cy="892800"/>
      </dsp:txXfrm>
    </dsp:sp>
    <dsp:sp modelId="{23497326-7F72-4D7A-B26F-3126A612F638}">
      <dsp:nvSpPr>
        <dsp:cNvPr id="0" name=""/>
        <dsp:cNvSpPr/>
      </dsp:nvSpPr>
      <dsp:spPr>
        <a:xfrm>
          <a:off x="492295" y="1729269"/>
          <a:ext cx="2378024" cy="17856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0472" tIns="220472" rIns="220472" bIns="220472" numCol="1" spcCol="1270" anchor="t" anchorCtr="0">
          <a:noAutofit/>
        </a:bodyPr>
        <a:lstStyle/>
        <a:p>
          <a:pPr marL="285750" lvl="1" indent="-285750" algn="l" defTabSz="1377950">
            <a:lnSpc>
              <a:spcPct val="90000"/>
            </a:lnSpc>
            <a:spcBef>
              <a:spcPct val="0"/>
            </a:spcBef>
            <a:spcAft>
              <a:spcPct val="15000"/>
            </a:spcAft>
            <a:buChar char="•"/>
          </a:pPr>
          <a:r>
            <a:rPr lang="en-US" sz="3100" kern="1200" dirty="0"/>
            <a:t>Feb </a:t>
          </a:r>
          <a:r>
            <a:rPr lang="en-US" sz="3100" kern="1200" dirty="0" err="1"/>
            <a:t>AgWG</a:t>
          </a:r>
          <a:endParaRPr lang="en-US" sz="3100" kern="1200" dirty="0"/>
        </a:p>
      </dsp:txBody>
      <dsp:txXfrm>
        <a:off x="544593" y="1781567"/>
        <a:ext cx="2273428" cy="1681004"/>
      </dsp:txXfrm>
    </dsp:sp>
    <dsp:sp modelId="{692C3053-AC93-42A3-9F9B-48DF8642C7CD}">
      <dsp:nvSpPr>
        <dsp:cNvPr id="0" name=""/>
        <dsp:cNvSpPr/>
      </dsp:nvSpPr>
      <dsp:spPr>
        <a:xfrm>
          <a:off x="2743754" y="986839"/>
          <a:ext cx="764259" cy="59205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2743754" y="1105251"/>
        <a:ext cx="586641" cy="355235"/>
      </dsp:txXfrm>
    </dsp:sp>
    <dsp:sp modelId="{778F9013-920E-414F-9D2C-A3FE1D611C47}">
      <dsp:nvSpPr>
        <dsp:cNvPr id="0" name=""/>
        <dsp:cNvSpPr/>
      </dsp:nvSpPr>
      <dsp:spPr>
        <a:xfrm>
          <a:off x="3825254" y="836469"/>
          <a:ext cx="2378024" cy="13391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118110" numCol="1" spcCol="1270" anchor="t" anchorCtr="0">
          <a:noAutofit/>
        </a:bodyPr>
        <a:lstStyle/>
        <a:p>
          <a:pPr marL="0" lvl="0" indent="0" algn="l" defTabSz="1377950">
            <a:lnSpc>
              <a:spcPct val="90000"/>
            </a:lnSpc>
            <a:spcBef>
              <a:spcPct val="0"/>
            </a:spcBef>
            <a:spcAft>
              <a:spcPct val="35000"/>
            </a:spcAft>
            <a:buNone/>
          </a:pPr>
          <a:r>
            <a:rPr lang="en-US" sz="3100" kern="1200" dirty="0"/>
            <a:t>Mar Ad Hoc</a:t>
          </a:r>
        </a:p>
      </dsp:txBody>
      <dsp:txXfrm>
        <a:off x="3825254" y="836469"/>
        <a:ext cx="2378024" cy="892800"/>
      </dsp:txXfrm>
    </dsp:sp>
    <dsp:sp modelId="{D02985FB-80AB-4C74-B06A-4963FD9D9BF1}">
      <dsp:nvSpPr>
        <dsp:cNvPr id="0" name=""/>
        <dsp:cNvSpPr/>
      </dsp:nvSpPr>
      <dsp:spPr>
        <a:xfrm>
          <a:off x="4312320" y="1729269"/>
          <a:ext cx="2378024" cy="17856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0472" tIns="220472" rIns="220472" bIns="220472" numCol="1" spcCol="1270" anchor="t" anchorCtr="0">
          <a:noAutofit/>
        </a:bodyPr>
        <a:lstStyle/>
        <a:p>
          <a:pPr marL="285750" lvl="1" indent="-285750" algn="l" defTabSz="1377950">
            <a:lnSpc>
              <a:spcPct val="90000"/>
            </a:lnSpc>
            <a:spcBef>
              <a:spcPct val="0"/>
            </a:spcBef>
            <a:spcAft>
              <a:spcPct val="15000"/>
            </a:spcAft>
            <a:buChar char="•"/>
          </a:pPr>
          <a:r>
            <a:rPr lang="en-US" sz="3100" kern="1200" dirty="0"/>
            <a:t>Apr </a:t>
          </a:r>
          <a:r>
            <a:rPr lang="en-US" sz="3100" kern="1200" dirty="0" err="1"/>
            <a:t>AgWG</a:t>
          </a:r>
          <a:endParaRPr lang="en-US" sz="3100" kern="1200" dirty="0"/>
        </a:p>
      </dsp:txBody>
      <dsp:txXfrm>
        <a:off x="4364618" y="1781567"/>
        <a:ext cx="2273428" cy="1681004"/>
      </dsp:txXfrm>
    </dsp:sp>
    <dsp:sp modelId="{FEEF499B-90B9-4F40-BD63-E015B10C1DFF}">
      <dsp:nvSpPr>
        <dsp:cNvPr id="0" name=""/>
        <dsp:cNvSpPr/>
      </dsp:nvSpPr>
      <dsp:spPr>
        <a:xfrm>
          <a:off x="6563779" y="986839"/>
          <a:ext cx="764259" cy="59205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6563779" y="1105251"/>
        <a:ext cx="586641" cy="355235"/>
      </dsp:txXfrm>
    </dsp:sp>
    <dsp:sp modelId="{1D06C777-28B0-4C7D-B1C4-75225E37B7E9}">
      <dsp:nvSpPr>
        <dsp:cNvPr id="0" name=""/>
        <dsp:cNvSpPr/>
      </dsp:nvSpPr>
      <dsp:spPr>
        <a:xfrm>
          <a:off x="7645279" y="836469"/>
          <a:ext cx="2378024" cy="13391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118110" numCol="1" spcCol="1270" anchor="t" anchorCtr="0">
          <a:noAutofit/>
        </a:bodyPr>
        <a:lstStyle/>
        <a:p>
          <a:pPr marL="0" lvl="0" indent="0" algn="l" defTabSz="1377950">
            <a:lnSpc>
              <a:spcPct val="90000"/>
            </a:lnSpc>
            <a:spcBef>
              <a:spcPct val="0"/>
            </a:spcBef>
            <a:spcAft>
              <a:spcPct val="35000"/>
            </a:spcAft>
            <a:buNone/>
          </a:pPr>
          <a:r>
            <a:rPr lang="en-US" sz="3100" kern="1200" dirty="0"/>
            <a:t>Apr Ad Hoc</a:t>
          </a:r>
        </a:p>
      </dsp:txBody>
      <dsp:txXfrm>
        <a:off x="7645279" y="836469"/>
        <a:ext cx="2378024" cy="892800"/>
      </dsp:txXfrm>
    </dsp:sp>
    <dsp:sp modelId="{CDF4534E-FA21-41D0-964A-B46A91C70E71}">
      <dsp:nvSpPr>
        <dsp:cNvPr id="0" name=""/>
        <dsp:cNvSpPr/>
      </dsp:nvSpPr>
      <dsp:spPr>
        <a:xfrm>
          <a:off x="8132345" y="1729269"/>
          <a:ext cx="2378024" cy="17856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0472" tIns="220472" rIns="220472" bIns="220472" numCol="1" spcCol="1270" anchor="t" anchorCtr="0">
          <a:noAutofit/>
        </a:bodyPr>
        <a:lstStyle/>
        <a:p>
          <a:pPr marL="285750" lvl="1" indent="-285750" algn="l" defTabSz="1377950">
            <a:lnSpc>
              <a:spcPct val="90000"/>
            </a:lnSpc>
            <a:spcBef>
              <a:spcPct val="0"/>
            </a:spcBef>
            <a:spcAft>
              <a:spcPct val="15000"/>
            </a:spcAft>
            <a:buChar char="•"/>
          </a:pPr>
          <a:r>
            <a:rPr lang="en-US" sz="3100" kern="1200" dirty="0"/>
            <a:t>Apr </a:t>
          </a:r>
          <a:r>
            <a:rPr lang="en-US" sz="3100" kern="1200" dirty="0" err="1"/>
            <a:t>AgWG</a:t>
          </a:r>
          <a:endParaRPr lang="en-US" sz="3100" kern="1200" dirty="0"/>
        </a:p>
      </dsp:txBody>
      <dsp:txXfrm>
        <a:off x="8184643" y="1781567"/>
        <a:ext cx="2273428" cy="168100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088" cy="3508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32400" y="0"/>
            <a:ext cx="4002088" cy="350838"/>
          </a:xfrm>
          <a:prstGeom prst="rect">
            <a:avLst/>
          </a:prstGeom>
        </p:spPr>
        <p:txBody>
          <a:bodyPr vert="horz" lIns="91440" tIns="45720" rIns="91440" bIns="45720" rtlCol="0"/>
          <a:lstStyle>
            <a:lvl1pPr algn="r">
              <a:defRPr sz="1200"/>
            </a:lvl1pPr>
          </a:lstStyle>
          <a:p>
            <a:fld id="{5943B89D-CEC2-4294-9B27-AFBE07CF30BA}" type="datetimeFigureOut">
              <a:rPr lang="en-US" smtClean="0"/>
              <a:t>3/22/2021</a:t>
            </a:fld>
            <a:endParaRPr lang="en-US"/>
          </a:p>
        </p:txBody>
      </p:sp>
      <p:sp>
        <p:nvSpPr>
          <p:cNvPr id="4" name="Slide Image Placeholder 3"/>
          <p:cNvSpPr>
            <a:spLocks noGrp="1" noRot="1" noChangeAspect="1"/>
          </p:cNvSpPr>
          <p:nvPr>
            <p:ph type="sldImg" idx="2"/>
          </p:nvPr>
        </p:nvSpPr>
        <p:spPr>
          <a:xfrm>
            <a:off x="2516188" y="876300"/>
            <a:ext cx="4203700" cy="2365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23925" y="3373438"/>
            <a:ext cx="7388225" cy="27606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9563"/>
            <a:ext cx="4002088" cy="3508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32400" y="6659563"/>
            <a:ext cx="4002088" cy="350837"/>
          </a:xfrm>
          <a:prstGeom prst="rect">
            <a:avLst/>
          </a:prstGeom>
        </p:spPr>
        <p:txBody>
          <a:bodyPr vert="horz" lIns="91440" tIns="45720" rIns="91440" bIns="45720" rtlCol="0" anchor="b"/>
          <a:lstStyle>
            <a:lvl1pPr algn="r">
              <a:defRPr sz="1200"/>
            </a:lvl1pPr>
          </a:lstStyle>
          <a:p>
            <a:fld id="{27A37085-117D-4CBB-918A-153E6CC4B3E5}" type="slidenum">
              <a:rPr lang="en-US" smtClean="0"/>
              <a:t>‹#›</a:t>
            </a:fld>
            <a:endParaRPr lang="en-US"/>
          </a:p>
        </p:txBody>
      </p:sp>
    </p:spTree>
    <p:extLst>
      <p:ext uri="{BB962C8B-B14F-4D97-AF65-F5344CB8AC3E}">
        <p14:creationId xmlns:p14="http://schemas.microsoft.com/office/powerpoint/2010/main" val="142722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A37085-117D-4CBB-918A-153E6CC4B3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5493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30</a:t>
            </a:fld>
            <a:endParaRPr lang="en-US"/>
          </a:p>
        </p:txBody>
      </p:sp>
    </p:spTree>
    <p:extLst>
      <p:ext uri="{BB962C8B-B14F-4D97-AF65-F5344CB8AC3E}">
        <p14:creationId xmlns:p14="http://schemas.microsoft.com/office/powerpoint/2010/main" val="3111056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33</a:t>
            </a:fld>
            <a:endParaRPr lang="en-US"/>
          </a:p>
        </p:txBody>
      </p:sp>
    </p:spTree>
    <p:extLst>
      <p:ext uri="{BB962C8B-B14F-4D97-AF65-F5344CB8AC3E}">
        <p14:creationId xmlns:p14="http://schemas.microsoft.com/office/powerpoint/2010/main" val="596460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58EC9-C6DD-4087-88DE-7807BD94A7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7778F7-CBA6-4628-93D0-A9BE350C75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A2F93A-95DE-44D5-9D9A-BE7A9A93AD28}"/>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5" name="Footer Placeholder 4">
            <a:extLst>
              <a:ext uri="{FF2B5EF4-FFF2-40B4-BE49-F238E27FC236}">
                <a16:creationId xmlns:a16="http://schemas.microsoft.com/office/drawing/2014/main" id="{232A2A81-B547-4D08-B7F4-0A593948B5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26030-9F9F-4701-8845-66C83A67BE19}"/>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2914621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DEDC2-3A47-4626-916D-A0ABB26DBE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A15A45-24A2-46F6-840A-BB4085F0AE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97AFC0-D07F-4E57-8C24-95AA72A5790A}"/>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5" name="Footer Placeholder 4">
            <a:extLst>
              <a:ext uri="{FF2B5EF4-FFF2-40B4-BE49-F238E27FC236}">
                <a16:creationId xmlns:a16="http://schemas.microsoft.com/office/drawing/2014/main" id="{7E993921-83C0-4E30-8080-4C1974435D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EB4A0F-9430-4E02-A6E7-98F9D65C4D2F}"/>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292314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FD76D4-500A-43A4-A4A6-616E7F40DD8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FCE6EC-9DB8-4790-AAD9-B1E5D879C8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FFF037-6BA4-4ABE-B9D4-88B44A716834}"/>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5" name="Footer Placeholder 4">
            <a:extLst>
              <a:ext uri="{FF2B5EF4-FFF2-40B4-BE49-F238E27FC236}">
                <a16:creationId xmlns:a16="http://schemas.microsoft.com/office/drawing/2014/main" id="{B1391F73-2A0D-414C-B041-33DD22C758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CB5FD7-AAFA-47EA-A1CF-BBBD68F9AEF8}"/>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1639797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21114-BB5E-4D22-9301-5F4B935BC3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44A543-6E99-41C3-BC00-3E936AC41A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C4580F-E77A-4217-BFCB-9026CA139566}"/>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5" name="Footer Placeholder 4">
            <a:extLst>
              <a:ext uri="{FF2B5EF4-FFF2-40B4-BE49-F238E27FC236}">
                <a16:creationId xmlns:a16="http://schemas.microsoft.com/office/drawing/2014/main" id="{9D4FA067-3B8C-4808-855A-7551075C42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B25F61-B090-4A09-826A-84EE0B2FDEAB}"/>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144828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BBD3F-1A87-488E-9729-639EF42C0A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ED8924E-2FFA-4F90-B293-E853019D01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E58480-422D-4238-8261-44F69CC3AAC4}"/>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5" name="Footer Placeholder 4">
            <a:extLst>
              <a:ext uri="{FF2B5EF4-FFF2-40B4-BE49-F238E27FC236}">
                <a16:creationId xmlns:a16="http://schemas.microsoft.com/office/drawing/2014/main" id="{B3FE8985-C9E7-4D72-BB67-0581259664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3BB3D6-BEA1-4789-8471-617D30D51671}"/>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2429133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09711-CD6D-49AD-A775-653033D39D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FBECD3-ACE9-4E7E-B3BF-50E65BF968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388942-5643-49D8-8C89-12E3C38550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4186138-5B46-4ED3-A4B7-95A0BB4DBDD8}"/>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6" name="Footer Placeholder 5">
            <a:extLst>
              <a:ext uri="{FF2B5EF4-FFF2-40B4-BE49-F238E27FC236}">
                <a16:creationId xmlns:a16="http://schemas.microsoft.com/office/drawing/2014/main" id="{A80B43B7-B6DE-4504-91A3-FAA90C2697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AD6957-6710-49CB-B3E2-7D245380D379}"/>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962834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CE12D-0EF7-4EEF-B90F-41B2820716F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488B449-68AE-449F-AB8D-069CD8F308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9EF1B2-8300-4AF1-BBC1-B38897B3DC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F926005-FF2B-41E1-8FAD-C85041B542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4877FA-8B4C-494A-8296-8CD5EF9E05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65BF385-2F7E-4B43-A2FD-1908F88B115E}"/>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8" name="Footer Placeholder 7">
            <a:extLst>
              <a:ext uri="{FF2B5EF4-FFF2-40B4-BE49-F238E27FC236}">
                <a16:creationId xmlns:a16="http://schemas.microsoft.com/office/drawing/2014/main" id="{4336F93A-28F1-4EBC-9814-87E01DDB02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E6818F7-A8AE-4492-A361-C84831207E52}"/>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206505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099BE-7ED0-43C9-884E-50039D73B2F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6F5344-AE8E-419E-94E5-98E73A27EB58}"/>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4" name="Footer Placeholder 3">
            <a:extLst>
              <a:ext uri="{FF2B5EF4-FFF2-40B4-BE49-F238E27FC236}">
                <a16:creationId xmlns:a16="http://schemas.microsoft.com/office/drawing/2014/main" id="{DE11AE57-4F00-4E7F-A194-1842A54F1E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D0D5B3B-B842-44C2-B8E6-44B4368A0787}"/>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1040003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FAA0-A6AF-4230-BE13-343B3C8954D6}"/>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3" name="Footer Placeholder 2">
            <a:extLst>
              <a:ext uri="{FF2B5EF4-FFF2-40B4-BE49-F238E27FC236}">
                <a16:creationId xmlns:a16="http://schemas.microsoft.com/office/drawing/2014/main" id="{79642358-F4B0-4459-92B9-C0E5E478AB7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D936E0-5B40-422D-89C4-96E48481C505}"/>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971538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0432E-36E1-413F-8E60-59B229326C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BD37AEE-2F5C-485C-A63D-8349C15458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904C8A9-7C5D-4D04-B211-5F3BDA57FB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E63241-FBDF-4195-B17A-4F32FC26A3A0}"/>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6" name="Footer Placeholder 5">
            <a:extLst>
              <a:ext uri="{FF2B5EF4-FFF2-40B4-BE49-F238E27FC236}">
                <a16:creationId xmlns:a16="http://schemas.microsoft.com/office/drawing/2014/main" id="{7D825539-31AA-4C7F-9C38-544206F6E2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052FE0-9AAE-4647-B37A-162810CB3B0C}"/>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562897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AA3F2-47B8-4EEB-8E26-DF7FC81348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69ECCDD-253D-4D1F-989A-05C1C6B41B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0322F71-9287-4C3A-B2E7-F4EAF282C4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7D4A50-8730-4C2A-A69B-9E0F6A5613B5}"/>
              </a:ext>
            </a:extLst>
          </p:cNvPr>
          <p:cNvSpPr>
            <a:spLocks noGrp="1"/>
          </p:cNvSpPr>
          <p:nvPr>
            <p:ph type="dt" sz="half" idx="10"/>
          </p:nvPr>
        </p:nvSpPr>
        <p:spPr/>
        <p:txBody>
          <a:bodyPr/>
          <a:lstStyle/>
          <a:p>
            <a:fld id="{0FEE5579-1DED-474B-AA22-C315F34B5497}" type="datetimeFigureOut">
              <a:rPr lang="en-US" smtClean="0"/>
              <a:t>3/22/2021</a:t>
            </a:fld>
            <a:endParaRPr lang="en-US"/>
          </a:p>
        </p:txBody>
      </p:sp>
      <p:sp>
        <p:nvSpPr>
          <p:cNvPr id="6" name="Footer Placeholder 5">
            <a:extLst>
              <a:ext uri="{FF2B5EF4-FFF2-40B4-BE49-F238E27FC236}">
                <a16:creationId xmlns:a16="http://schemas.microsoft.com/office/drawing/2014/main" id="{38B30505-51ED-4793-B06D-DE187FE55E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EFD516-DB5C-4277-89E9-5C48DF4220F1}"/>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218698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E96F1A-82E6-4C02-865E-33517142FE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0D6C44-D2F6-40EF-B065-755665A7A1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6A5504-D43D-42B6-97E8-DFE2D997C0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EE5579-1DED-474B-AA22-C315F34B5497}" type="datetimeFigureOut">
              <a:rPr lang="en-US" smtClean="0"/>
              <a:t>3/22/2021</a:t>
            </a:fld>
            <a:endParaRPr lang="en-US"/>
          </a:p>
        </p:txBody>
      </p:sp>
      <p:sp>
        <p:nvSpPr>
          <p:cNvPr id="5" name="Footer Placeholder 4">
            <a:extLst>
              <a:ext uri="{FF2B5EF4-FFF2-40B4-BE49-F238E27FC236}">
                <a16:creationId xmlns:a16="http://schemas.microsoft.com/office/drawing/2014/main" id="{DF909787-8C80-40FE-B422-A80D8206B8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69479B4-908D-414A-A318-9EF4C6E0D8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6E2D5F-D12F-4569-A71B-0D2525D32B47}" type="slidenum">
              <a:rPr lang="en-US" smtClean="0"/>
              <a:t>‹#›</a:t>
            </a:fld>
            <a:endParaRPr lang="en-US"/>
          </a:p>
        </p:txBody>
      </p:sp>
    </p:spTree>
    <p:extLst>
      <p:ext uri="{BB962C8B-B14F-4D97-AF65-F5344CB8AC3E}">
        <p14:creationId xmlns:p14="http://schemas.microsoft.com/office/powerpoint/2010/main" val="44194505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chesapeakebay.net/documents/Phase_6_NM_Panel_Report_11-28-2016_New_Template_FINAL.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ast.chesapeakebay.net/FileBrowser/GetFile?fileName=P6ModelDocumentation%2F3TerrestrialInputs.pdf"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chesapeakebay.net/channel_files/25175/ams-agwg_decisions_on_p6_model_2015-2017_2.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extension.umd.edu/sites/extension.umd.edu/files/_images/programs/anmp/SFM-1.pdf"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s://www.chesapeakebay.net/documents/Phase_6_NM_Panel_Report_11-28-2016_New_Template_FINAL.pdf" TargetMode="Externa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8.xml.rels><?xml version="1.0" encoding="UTF-8" standalone="yes"?>
<Relationships xmlns="http://schemas.openxmlformats.org/package/2006/relationships"><Relationship Id="rId3" Type="http://schemas.openxmlformats.org/officeDocument/2006/relationships/hyperlink" Target="https://cast.chesapeakebay.net/FileBrowser/GetFile?fileName=P6ModelDocumentation%2F3TerrestrialInputs.pdf"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cast.chesapeakebay.net/FileBrowser/GetFile?fileName=P6ModelDocumentation%2F3TerrestrialInputs.pdf"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chesapeakebay.net/channel_files/41834/cast21workplan_022221.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hyperlink" Target="https://cast.chesapeakebay.net/FileBrowser/GetFile?fileName=P6ModelDocumentation%2F2A_AgLoadingRateDocumentation_Final_AgWG_approved_Jan2016.pdf" TargetMode="Externa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3" Type="http://schemas.openxmlformats.org/officeDocument/2006/relationships/hyperlink" Target="mailto:gfelton@umd.edu" TargetMode="External"/><Relationship Id="rId2" Type="http://schemas.openxmlformats.org/officeDocument/2006/relationships/hyperlink" Target="mailto:lcollins@chesapeakebay.net"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chesapeakebay.net/channel_files/26848/2018_09_20_phosphorus_data_and_use_in_the_model_2.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chesapeakebay.net/who/group/agriculture_workgroup"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chesapeakebay.net/channel_files/22798/cbp_bmp_expert_panel_protocol_wqgit_approved_7.13.15.pdf" TargetMode="External"/><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file:///C:\Users\lcollins\Downloads\Comments_CAST19%20(6).pdf"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file:///C:\Users\lcollins\Downloads\Comments_CAST19%20(6).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file:///C:\Users\lcollins\Downloads\Comments_CAST19%20(6).pdf"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hyperlink" Target="https://cast.chesapeakebay.net/FileBrowser/GetFile?fileName=P6ModelDocumentation%2F2A_AgLoadingRateDocumentation_Final_AgWG_approved_Jan2016.pd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7850D-35E5-4E81-ADE8-6AAF69FD66F4}"/>
              </a:ext>
            </a:extLst>
          </p:cNvPr>
          <p:cNvSpPr>
            <a:spLocks noGrp="1"/>
          </p:cNvSpPr>
          <p:nvPr>
            <p:ph type="ctrTitle"/>
          </p:nvPr>
        </p:nvSpPr>
        <p:spPr/>
        <p:txBody>
          <a:bodyPr/>
          <a:lstStyle/>
          <a:p>
            <a:r>
              <a:rPr lang="en-US" dirty="0" err="1"/>
              <a:t>AgWG</a:t>
            </a:r>
            <a:r>
              <a:rPr lang="en-US" dirty="0"/>
              <a:t> Ad Hoc CAST Issues</a:t>
            </a:r>
          </a:p>
        </p:txBody>
      </p:sp>
      <p:sp>
        <p:nvSpPr>
          <p:cNvPr id="3" name="Subtitle 2">
            <a:extLst>
              <a:ext uri="{FF2B5EF4-FFF2-40B4-BE49-F238E27FC236}">
                <a16:creationId xmlns:a16="http://schemas.microsoft.com/office/drawing/2014/main" id="{E09D8A6C-9E82-49DC-9A52-E46332C1D70C}"/>
              </a:ext>
            </a:extLst>
          </p:cNvPr>
          <p:cNvSpPr>
            <a:spLocks noGrp="1"/>
          </p:cNvSpPr>
          <p:nvPr>
            <p:ph type="subTitle" idx="1"/>
          </p:nvPr>
        </p:nvSpPr>
        <p:spPr/>
        <p:txBody>
          <a:bodyPr/>
          <a:lstStyle/>
          <a:p>
            <a:r>
              <a:rPr lang="en-US" dirty="0"/>
              <a:t>March 23, 2021</a:t>
            </a:r>
          </a:p>
        </p:txBody>
      </p:sp>
    </p:spTree>
    <p:extLst>
      <p:ext uri="{BB962C8B-B14F-4D97-AF65-F5344CB8AC3E}">
        <p14:creationId xmlns:p14="http://schemas.microsoft.com/office/powerpoint/2010/main" val="3873521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3D24CF8-2360-4FCB-9424-90DEFAEBA095}"/>
              </a:ext>
            </a:extLst>
          </p:cNvPr>
          <p:cNvSpPr>
            <a:spLocks noGrp="1"/>
          </p:cNvSpPr>
          <p:nvPr>
            <p:ph type="title" idx="4294967295"/>
          </p:nvPr>
        </p:nvSpPr>
        <p:spPr>
          <a:xfrm>
            <a:off x="838199" y="1093788"/>
            <a:ext cx="10506455" cy="2967208"/>
          </a:xfrm>
        </p:spPr>
        <p:txBody>
          <a:bodyPr vert="horz" lIns="91440" tIns="45720" rIns="91440" bIns="45720" rtlCol="0" anchor="b">
            <a:normAutofit/>
          </a:bodyPr>
          <a:lstStyle/>
          <a:p>
            <a:r>
              <a:rPr lang="en-US" sz="3800" b="1" kern="1200">
                <a:solidFill>
                  <a:schemeClr val="tx1"/>
                </a:solidFill>
                <a:effectLst/>
                <a:latin typeface="+mj-lt"/>
                <a:ea typeface="+mj-ea"/>
                <a:cs typeface="+mj-cs"/>
              </a:rPr>
              <a:t>ACTION:</a:t>
            </a:r>
            <a:r>
              <a:rPr lang="en-US" sz="3800" kern="1200">
                <a:solidFill>
                  <a:schemeClr val="tx1"/>
                </a:solidFill>
                <a:effectLst/>
                <a:latin typeface="+mj-lt"/>
                <a:ea typeface="+mj-ea"/>
                <a:cs typeface="+mj-cs"/>
              </a:rPr>
              <a:t> Clarify with CBPO how the simulation of how N assumptions are handled in the model (e.g. reduction of N fixation in the model with applied N).</a:t>
            </a:r>
            <a:br>
              <a:rPr lang="en-US" sz="3800" kern="1200">
                <a:solidFill>
                  <a:schemeClr val="tx1"/>
                </a:solidFill>
                <a:effectLst/>
                <a:latin typeface="+mj-lt"/>
                <a:ea typeface="+mj-ea"/>
                <a:cs typeface="+mj-cs"/>
              </a:rPr>
            </a:br>
            <a:endParaRPr lang="en-US" sz="3800" kern="1200">
              <a:solidFill>
                <a:schemeClr val="tx1"/>
              </a:solidFill>
              <a:latin typeface="+mj-lt"/>
              <a:ea typeface="+mj-ea"/>
              <a:cs typeface="+mj-cs"/>
            </a:endParaRPr>
          </a:p>
        </p:txBody>
      </p:sp>
      <p:sp>
        <p:nvSpPr>
          <p:cNvPr id="9" name="Rectangle 8">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1" name="Rectangle 10">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7868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969" y="117696"/>
            <a:ext cx="9299540" cy="1143000"/>
          </a:xfrm>
        </p:spPr>
        <p:txBody>
          <a:bodyPr>
            <a:normAutofit/>
          </a:bodyPr>
          <a:lstStyle/>
          <a:p>
            <a:r>
              <a:rPr lang="en-US" b="1" u="sng" dirty="0"/>
              <a:t>Crop Application Goal </a:t>
            </a:r>
            <a:r>
              <a:rPr lang="en-US" u="sng" dirty="0"/>
              <a:t>on Major Crops</a:t>
            </a:r>
            <a:br>
              <a:rPr lang="en-US" dirty="0"/>
            </a:br>
            <a:r>
              <a:rPr lang="en-US" sz="1200" i="1" dirty="0" err="1"/>
              <a:t>lbs</a:t>
            </a:r>
            <a:r>
              <a:rPr lang="en-US" sz="1200" i="1" dirty="0"/>
              <a:t> of N/Year = State-Supplied </a:t>
            </a:r>
            <a:r>
              <a:rPr lang="en-US" sz="1200" i="1" dirty="0" err="1"/>
              <a:t>lbs</a:t>
            </a:r>
            <a:r>
              <a:rPr lang="en-US" sz="1200" i="1" dirty="0"/>
              <a:t> of N/Application Goal Yield Unit/Year X Yield/Year X 1.1*</a:t>
            </a:r>
            <a:endParaRPr lang="en-US" dirty="0"/>
          </a:p>
        </p:txBody>
      </p:sp>
      <p:graphicFrame>
        <p:nvGraphicFramePr>
          <p:cNvPr id="7" name="Table 6"/>
          <p:cNvGraphicFramePr>
            <a:graphicFrameLocks noGrp="1"/>
          </p:cNvGraphicFramePr>
          <p:nvPr/>
        </p:nvGraphicFramePr>
        <p:xfrm>
          <a:off x="247651" y="1229315"/>
          <a:ext cx="8130183" cy="4267207"/>
        </p:xfrm>
        <a:graphic>
          <a:graphicData uri="http://schemas.openxmlformats.org/drawingml/2006/table">
            <a:tbl>
              <a:tblPr/>
              <a:tblGrid>
                <a:gridCol w="2886409">
                  <a:extLst>
                    <a:ext uri="{9D8B030D-6E8A-4147-A177-3AD203B41FA5}">
                      <a16:colId xmlns:a16="http://schemas.microsoft.com/office/drawing/2014/main" val="20000"/>
                    </a:ext>
                  </a:extLst>
                </a:gridCol>
                <a:gridCol w="789444">
                  <a:extLst>
                    <a:ext uri="{9D8B030D-6E8A-4147-A177-3AD203B41FA5}">
                      <a16:colId xmlns:a16="http://schemas.microsoft.com/office/drawing/2014/main" val="20001"/>
                    </a:ext>
                  </a:extLst>
                </a:gridCol>
                <a:gridCol w="616754">
                  <a:extLst>
                    <a:ext uri="{9D8B030D-6E8A-4147-A177-3AD203B41FA5}">
                      <a16:colId xmlns:a16="http://schemas.microsoft.com/office/drawing/2014/main" val="20002"/>
                    </a:ext>
                  </a:extLst>
                </a:gridCol>
                <a:gridCol w="679800">
                  <a:extLst>
                    <a:ext uri="{9D8B030D-6E8A-4147-A177-3AD203B41FA5}">
                      <a16:colId xmlns:a16="http://schemas.microsoft.com/office/drawing/2014/main" val="20003"/>
                    </a:ext>
                  </a:extLst>
                </a:gridCol>
                <a:gridCol w="526296">
                  <a:extLst>
                    <a:ext uri="{9D8B030D-6E8A-4147-A177-3AD203B41FA5}">
                      <a16:colId xmlns:a16="http://schemas.microsoft.com/office/drawing/2014/main" val="20004"/>
                    </a:ext>
                  </a:extLst>
                </a:gridCol>
                <a:gridCol w="526296">
                  <a:extLst>
                    <a:ext uri="{9D8B030D-6E8A-4147-A177-3AD203B41FA5}">
                      <a16:colId xmlns:a16="http://schemas.microsoft.com/office/drawing/2014/main" val="20005"/>
                    </a:ext>
                  </a:extLst>
                </a:gridCol>
                <a:gridCol w="526296">
                  <a:extLst>
                    <a:ext uri="{9D8B030D-6E8A-4147-A177-3AD203B41FA5}">
                      <a16:colId xmlns:a16="http://schemas.microsoft.com/office/drawing/2014/main" val="20006"/>
                    </a:ext>
                  </a:extLst>
                </a:gridCol>
                <a:gridCol w="526296">
                  <a:extLst>
                    <a:ext uri="{9D8B030D-6E8A-4147-A177-3AD203B41FA5}">
                      <a16:colId xmlns:a16="http://schemas.microsoft.com/office/drawing/2014/main" val="20007"/>
                    </a:ext>
                  </a:extLst>
                </a:gridCol>
                <a:gridCol w="526296">
                  <a:extLst>
                    <a:ext uri="{9D8B030D-6E8A-4147-A177-3AD203B41FA5}">
                      <a16:colId xmlns:a16="http://schemas.microsoft.com/office/drawing/2014/main" val="20008"/>
                    </a:ext>
                  </a:extLst>
                </a:gridCol>
                <a:gridCol w="526296">
                  <a:extLst>
                    <a:ext uri="{9D8B030D-6E8A-4147-A177-3AD203B41FA5}">
                      <a16:colId xmlns:a16="http://schemas.microsoft.com/office/drawing/2014/main" val="20009"/>
                    </a:ext>
                  </a:extLst>
                </a:gridCol>
              </a:tblGrid>
              <a:tr h="230411">
                <a:tc>
                  <a:txBody>
                    <a:bodyPr/>
                    <a:lstStyle/>
                    <a:p>
                      <a:pPr algn="l" fontAlgn="b"/>
                      <a:r>
                        <a:rPr lang="en-US" sz="1200" b="1" i="0" u="none" strike="noStrike" dirty="0">
                          <a:solidFill>
                            <a:srgbClr val="FFFFFF"/>
                          </a:solidFill>
                          <a:latin typeface="Calibri"/>
                        </a:rPr>
                        <a:t>Crop</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200" b="1" i="0" u="none" strike="noStrike">
                          <a:solidFill>
                            <a:srgbClr val="FFFFFF"/>
                          </a:solidFill>
                          <a:latin typeface="Calibri"/>
                        </a:rPr>
                        <a:t>DoubleCrop</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200" b="1" i="0" u="none" strike="noStrike">
                          <a:solidFill>
                            <a:srgbClr val="FFFFFF"/>
                          </a:solidFill>
                          <a:latin typeface="Calibri"/>
                        </a:rPr>
                        <a:t>Nutrient</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200" b="1" i="0" u="none" strike="noStrike">
                          <a:solidFill>
                            <a:srgbClr val="FFFFFF"/>
                          </a:solidFill>
                          <a:latin typeface="Calibri"/>
                        </a:rPr>
                        <a:t>Yield Unit</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200" b="1" i="0" u="none" strike="noStrike">
                          <a:solidFill>
                            <a:srgbClr val="FFFFFF"/>
                          </a:solidFill>
                          <a:latin typeface="Calibri"/>
                        </a:rPr>
                        <a:t>DE_1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200" b="1" i="0" u="none" strike="noStrike">
                          <a:solidFill>
                            <a:srgbClr val="FFFFFF"/>
                          </a:solidFill>
                          <a:latin typeface="Calibri"/>
                        </a:rPr>
                        <a:t>MD_1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200" b="1" i="0" u="none" strike="noStrike">
                          <a:solidFill>
                            <a:srgbClr val="FFFFFF"/>
                          </a:solidFill>
                          <a:latin typeface="Calibri"/>
                        </a:rPr>
                        <a:t>NY_1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200" b="1" i="0" u="none" strike="noStrike">
                          <a:solidFill>
                            <a:srgbClr val="FFFFFF"/>
                          </a:solidFill>
                          <a:latin typeface="Calibri"/>
                        </a:rPr>
                        <a:t>PA_1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200" b="1" i="0" u="none" strike="noStrike">
                          <a:solidFill>
                            <a:srgbClr val="FFFFFF"/>
                          </a:solidFill>
                          <a:latin typeface="Calibri"/>
                        </a:rPr>
                        <a:t>VA_1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200" b="1" i="0" u="none" strike="noStrike">
                          <a:solidFill>
                            <a:srgbClr val="FFFFFF"/>
                          </a:solidFill>
                          <a:latin typeface="Calibri"/>
                        </a:rPr>
                        <a:t>WV_1</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230411">
                <a:tc>
                  <a:txBody>
                    <a:bodyPr/>
                    <a:lstStyle/>
                    <a:p>
                      <a:pPr algn="l" fontAlgn="b"/>
                      <a:r>
                        <a:rPr lang="en-US" sz="1200" b="0" i="0" u="none" strike="noStrike" dirty="0">
                          <a:solidFill>
                            <a:schemeClr val="tx1"/>
                          </a:solidFill>
                          <a:latin typeface="Calibri"/>
                        </a:rPr>
                        <a:t>Alfalfa Hay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dry tons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1</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001"/>
                  </a:ext>
                </a:extLst>
              </a:tr>
              <a:tr h="230411">
                <a:tc>
                  <a:txBody>
                    <a:bodyPr/>
                    <a:lstStyle/>
                    <a:p>
                      <a:pPr algn="l" fontAlgn="b"/>
                      <a:r>
                        <a:rPr lang="en-US" sz="1200" b="0" i="0" u="none" strike="noStrike" dirty="0">
                          <a:solidFill>
                            <a:schemeClr val="tx1"/>
                          </a:solidFill>
                          <a:latin typeface="Calibri"/>
                        </a:rPr>
                        <a:t>Alfalfa Hay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TP</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dry tons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6</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5</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2"/>
                  </a:ext>
                </a:extLst>
              </a:tr>
              <a:tr h="230411">
                <a:tc>
                  <a:txBody>
                    <a:bodyPr/>
                    <a:lstStyle/>
                    <a:p>
                      <a:pPr algn="l" fontAlgn="b"/>
                      <a:r>
                        <a:rPr lang="en-US" sz="1200" b="0" i="0" u="none" strike="noStrike" dirty="0">
                          <a:solidFill>
                            <a:schemeClr val="tx1"/>
                          </a:solidFill>
                          <a:latin typeface="Calibri"/>
                        </a:rPr>
                        <a:t>Corn for Grain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003"/>
                  </a:ext>
                </a:extLst>
              </a:tr>
              <a:tr h="230411">
                <a:tc>
                  <a:txBody>
                    <a:bodyPr/>
                    <a:lstStyle/>
                    <a:p>
                      <a:pPr algn="l" fontAlgn="b"/>
                      <a:r>
                        <a:rPr lang="en-US" sz="1200" b="0" i="0" u="none" strike="noStrike" dirty="0">
                          <a:solidFill>
                            <a:schemeClr val="tx1"/>
                          </a:solidFill>
                          <a:latin typeface="Calibri"/>
                        </a:rPr>
                        <a:t>Corn for Grain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TP</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4"/>
                  </a:ext>
                </a:extLst>
              </a:tr>
              <a:tr h="230411">
                <a:tc>
                  <a:txBody>
                    <a:bodyPr/>
                    <a:lstStyle/>
                    <a:p>
                      <a:pPr algn="l" fontAlgn="b"/>
                      <a:r>
                        <a:rPr lang="en-US" sz="1200" b="0" i="0" u="none" strike="noStrike">
                          <a:solidFill>
                            <a:schemeClr val="tx1"/>
                          </a:solidFill>
                          <a:latin typeface="Calibri"/>
                        </a:rPr>
                        <a:t>Corn for Grain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Y</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0.92</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005"/>
                  </a:ext>
                </a:extLst>
              </a:tr>
              <a:tr h="230411">
                <a:tc>
                  <a:txBody>
                    <a:bodyPr/>
                    <a:lstStyle/>
                    <a:p>
                      <a:pPr algn="l" fontAlgn="b"/>
                      <a:r>
                        <a:rPr lang="en-US" sz="1200" b="0" i="0" u="none" strike="noStrike" dirty="0">
                          <a:solidFill>
                            <a:schemeClr val="tx1"/>
                          </a:solidFill>
                          <a:latin typeface="Calibri"/>
                        </a:rPr>
                        <a:t>Corn for Grain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Y</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TP</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0.12</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6"/>
                  </a:ext>
                </a:extLst>
              </a:tr>
              <a:tr h="230411">
                <a:tc>
                  <a:txBody>
                    <a:bodyPr/>
                    <a:lstStyle/>
                    <a:p>
                      <a:pPr algn="l" fontAlgn="b"/>
                      <a:r>
                        <a:rPr lang="en-US" sz="1200" b="0" i="0" u="none" strike="noStrike" dirty="0">
                          <a:solidFill>
                            <a:schemeClr val="tx1"/>
                          </a:solidFill>
                          <a:latin typeface="Calibri"/>
                        </a:rPr>
                        <a:t>Wheat for Grain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TP</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0.31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0.31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0.31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0.31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0.31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0.31</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007"/>
                  </a:ext>
                </a:extLst>
              </a:tr>
              <a:tr h="230411">
                <a:tc>
                  <a:txBody>
                    <a:bodyPr/>
                    <a:lstStyle/>
                    <a:p>
                      <a:pPr algn="l" fontAlgn="b"/>
                      <a:r>
                        <a:rPr lang="en-US" sz="1200" b="0" i="0" u="none" strike="noStrike" dirty="0">
                          <a:solidFill>
                            <a:schemeClr val="tx1"/>
                          </a:solidFill>
                          <a:latin typeface="Calibri"/>
                        </a:rPr>
                        <a:t>Wheat for Grain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1.25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1.25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1.25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1.25</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8"/>
                  </a:ext>
                </a:extLst>
              </a:tr>
              <a:tr h="230411">
                <a:tc>
                  <a:txBody>
                    <a:bodyPr/>
                    <a:lstStyle/>
                    <a:p>
                      <a:pPr algn="l" fontAlgn="b"/>
                      <a:r>
                        <a:rPr lang="en-US" sz="1200" b="0" i="0" u="none" strike="noStrike" dirty="0">
                          <a:solidFill>
                            <a:schemeClr val="tx1"/>
                          </a:solidFill>
                          <a:latin typeface="Calibri"/>
                        </a:rPr>
                        <a:t>Wheat for Grain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Y</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TP</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0.465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0.465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0.465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0.465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0.465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0.465</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009"/>
                  </a:ext>
                </a:extLst>
              </a:tr>
              <a:tr h="230411">
                <a:tc>
                  <a:txBody>
                    <a:bodyPr/>
                    <a:lstStyle/>
                    <a:p>
                      <a:pPr algn="l" fontAlgn="b"/>
                      <a:r>
                        <a:rPr lang="en-US" sz="1200" b="0" i="0" u="none" strike="noStrike" dirty="0">
                          <a:solidFill>
                            <a:schemeClr val="tx1"/>
                          </a:solidFill>
                          <a:latin typeface="Calibri"/>
                        </a:rPr>
                        <a:t>Wheat for Grain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Y</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1.25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1.25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a:solidFill>
                            <a:schemeClr val="tx1"/>
                          </a:solidFill>
                          <a:latin typeface="Calibri"/>
                        </a:rPr>
                        <a:t>1.25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1.25</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10"/>
                  </a:ext>
                </a:extLst>
              </a:tr>
              <a:tr h="405521">
                <a:tc>
                  <a:txBody>
                    <a:bodyPr/>
                    <a:lstStyle/>
                    <a:p>
                      <a:pPr algn="l" fontAlgn="b"/>
                      <a:r>
                        <a:rPr lang="en-US" sz="1200" b="0" i="0" u="none" strike="noStrike" dirty="0">
                          <a:solidFill>
                            <a:schemeClr val="tx1"/>
                          </a:solidFill>
                          <a:latin typeface="Calibri"/>
                        </a:rPr>
                        <a:t>Pastureland and rangeland other than cropland and woodland pastured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acres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15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15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15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15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a:solidFill>
                            <a:schemeClr val="tx1"/>
                          </a:solidFill>
                          <a:latin typeface="Calibri"/>
                        </a:rPr>
                        <a:t>15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0" i="0" u="none" strike="noStrike" dirty="0">
                          <a:solidFill>
                            <a:schemeClr val="tx1"/>
                          </a:solidFill>
                          <a:latin typeface="Calibri"/>
                        </a:rPr>
                        <a:t>15</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011"/>
                  </a:ext>
                </a:extLst>
              </a:tr>
              <a:tr h="405521">
                <a:tc>
                  <a:txBody>
                    <a:bodyPr/>
                    <a:lstStyle/>
                    <a:p>
                      <a:pPr algn="l" fontAlgn="b"/>
                      <a:r>
                        <a:rPr lang="en-US" sz="1200" b="0" i="0" u="none" strike="noStrike" dirty="0">
                          <a:solidFill>
                            <a:schemeClr val="tx1"/>
                          </a:solidFill>
                          <a:latin typeface="Calibri"/>
                        </a:rPr>
                        <a:t>Pastureland and rangeland other than cropland and woodland pastured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TP</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acres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0" i="0" u="none" strike="noStrike" dirty="0">
                          <a:solidFill>
                            <a:schemeClr val="tx1"/>
                          </a:solidFill>
                          <a:latin typeface="Calibri"/>
                        </a:rPr>
                        <a:t>4</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12"/>
                  </a:ext>
                </a:extLst>
              </a:tr>
              <a:tr h="230411">
                <a:tc>
                  <a:txBody>
                    <a:bodyPr/>
                    <a:lstStyle/>
                    <a:p>
                      <a:pPr algn="l" fontAlgn="b"/>
                      <a:r>
                        <a:rPr lang="en-US" sz="1200" b="1" i="0" u="none" strike="noStrike" dirty="0">
                          <a:solidFill>
                            <a:schemeClr val="tx1"/>
                          </a:solidFill>
                          <a:latin typeface="Calibri"/>
                        </a:rPr>
                        <a:t>Soybeans for beans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rgbClr val="FF0000"/>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chemeClr val="tx1"/>
                          </a:solidFill>
                          <a:latin typeface="Calibri"/>
                        </a:rPr>
                        <a:t>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rgbClr val="FF0000"/>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a:solidFill>
                            <a:schemeClr val="tx1"/>
                          </a:solidFill>
                          <a:latin typeface="Calibri"/>
                        </a:rPr>
                        <a:t>0.12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chemeClr val="tx1"/>
                          </a:solidFill>
                          <a:latin typeface="Calibri"/>
                        </a:rPr>
                        <a:t>0.12</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013"/>
                  </a:ext>
                </a:extLst>
              </a:tr>
              <a:tr h="230411">
                <a:tc>
                  <a:txBody>
                    <a:bodyPr/>
                    <a:lstStyle/>
                    <a:p>
                      <a:pPr algn="l" fontAlgn="b"/>
                      <a:r>
                        <a:rPr lang="en-US" sz="1200" b="1" i="0" u="none" strike="noStrike" dirty="0">
                          <a:solidFill>
                            <a:schemeClr val="tx1"/>
                          </a:solidFill>
                          <a:latin typeface="Calibri"/>
                        </a:rPr>
                        <a:t>Soybeans for beans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rgbClr val="FF0000"/>
                          </a:solidFill>
                          <a:latin typeface="Calibri"/>
                        </a:rPr>
                        <a: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TP</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rgbClr val="FF0000"/>
                          </a:solidFill>
                          <a:latin typeface="Calibri"/>
                        </a:rPr>
                        <a:t>0.33</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0.33</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0.33</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a:solidFill>
                            <a:schemeClr val="tx1"/>
                          </a:solidFill>
                          <a:latin typeface="Calibri"/>
                        </a:rPr>
                        <a:t>0.33</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a:solidFill>
                            <a:schemeClr val="tx1"/>
                          </a:solidFill>
                          <a:latin typeface="Calibri"/>
                        </a:rPr>
                        <a:t>0.33</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0.33</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14"/>
                  </a:ext>
                </a:extLst>
              </a:tr>
              <a:tr h="230411">
                <a:tc>
                  <a:txBody>
                    <a:bodyPr/>
                    <a:lstStyle/>
                    <a:p>
                      <a:pPr algn="l" fontAlgn="b"/>
                      <a:r>
                        <a:rPr lang="en-US" sz="1200" b="1" i="0" u="none" strike="noStrike" dirty="0">
                          <a:solidFill>
                            <a:schemeClr val="tx1"/>
                          </a:solidFill>
                          <a:latin typeface="Calibri"/>
                        </a:rPr>
                        <a:t>Soybeans for beans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a:solidFill>
                            <a:schemeClr val="tx1"/>
                          </a:solidFill>
                          <a:latin typeface="Calibri"/>
                        </a:rPr>
                        <a:t>Y</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a:solidFill>
                            <a:schemeClr val="tx1"/>
                          </a:solidFill>
                          <a:latin typeface="Calibri"/>
                        </a:rPr>
                        <a:t>TN</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US" sz="1200" b="1" i="0" u="none" strike="noStrike" dirty="0">
                          <a:solidFill>
                            <a:schemeClr val="tx1"/>
                          </a:solidFill>
                          <a:latin typeface="Calibri"/>
                        </a:rPr>
                        <a:t>0</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015"/>
                  </a:ext>
                </a:extLst>
              </a:tr>
              <a:tr h="230411">
                <a:tc>
                  <a:txBody>
                    <a:bodyPr/>
                    <a:lstStyle/>
                    <a:p>
                      <a:pPr algn="l" fontAlgn="b"/>
                      <a:r>
                        <a:rPr lang="en-US" sz="1200" b="1" i="0" u="none" strike="noStrike" dirty="0">
                          <a:solidFill>
                            <a:schemeClr val="tx1"/>
                          </a:solidFill>
                          <a:latin typeface="Calibri"/>
                        </a:rPr>
                        <a:t>Soybeans for beans Harvested Area</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Y</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TP</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bushels</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200" b="1" i="0" u="none" strike="noStrike" dirty="0">
                          <a:solidFill>
                            <a:schemeClr val="tx1"/>
                          </a:solidFill>
                          <a:latin typeface="Calibri"/>
                        </a:rPr>
                        <a:t>0</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
        <p:nvSpPr>
          <p:cNvPr id="4" name="TextBox 3"/>
          <p:cNvSpPr txBox="1"/>
          <p:nvPr/>
        </p:nvSpPr>
        <p:spPr>
          <a:xfrm>
            <a:off x="161924" y="5800726"/>
            <a:ext cx="8163469" cy="307777"/>
          </a:xfrm>
          <a:prstGeom prst="rect">
            <a:avLst/>
          </a:prstGeom>
          <a:noFill/>
        </p:spPr>
        <p:txBody>
          <a:bodyPr wrap="square" rtlCol="0">
            <a:spAutoFit/>
          </a:bodyPr>
          <a:lstStyle/>
          <a:p>
            <a:r>
              <a:rPr lang="en-US" sz="1400" dirty="0">
                <a:solidFill>
                  <a:prstClr val="black"/>
                </a:solidFill>
                <a:latin typeface="Calibri"/>
              </a:rPr>
              <a:t>Data provided by states after consultation with nutrient management program staff.</a:t>
            </a:r>
          </a:p>
        </p:txBody>
      </p:sp>
      <p:sp>
        <p:nvSpPr>
          <p:cNvPr id="3" name="Rectangle: Rounded Corners 2">
            <a:extLst>
              <a:ext uri="{FF2B5EF4-FFF2-40B4-BE49-F238E27FC236}">
                <a16:creationId xmlns:a16="http://schemas.microsoft.com/office/drawing/2014/main" id="{C6102E01-4D2B-42D6-AE69-D2CA1C6DA3D7}"/>
              </a:ext>
            </a:extLst>
          </p:cNvPr>
          <p:cNvSpPr/>
          <p:nvPr/>
        </p:nvSpPr>
        <p:spPr>
          <a:xfrm>
            <a:off x="202271" y="6092094"/>
            <a:ext cx="4596151" cy="38708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dirty="0"/>
              <a:t>Chesapeake Bay Program Phase 6 Beta 3 Watershed Model Webinar</a:t>
            </a:r>
          </a:p>
          <a:p>
            <a:pPr algn="ctr"/>
            <a:r>
              <a:rPr lang="en-US" sz="1200" dirty="0"/>
              <a:t>July 11, 2016</a:t>
            </a:r>
          </a:p>
        </p:txBody>
      </p:sp>
      <p:sp>
        <p:nvSpPr>
          <p:cNvPr id="5" name="Rectangle: Rounded Corners 4">
            <a:extLst>
              <a:ext uri="{FF2B5EF4-FFF2-40B4-BE49-F238E27FC236}">
                <a16:creationId xmlns:a16="http://schemas.microsoft.com/office/drawing/2014/main" id="{C20254BF-5C44-4872-8AD8-25EEE1906B64}"/>
              </a:ext>
            </a:extLst>
          </p:cNvPr>
          <p:cNvSpPr/>
          <p:nvPr/>
        </p:nvSpPr>
        <p:spPr>
          <a:xfrm>
            <a:off x="8672659" y="952107"/>
            <a:ext cx="3346516" cy="54392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CRITICAL CONTEXT:</a:t>
            </a:r>
          </a:p>
          <a:p>
            <a:pPr algn="ctr"/>
            <a:r>
              <a:rPr lang="en-US" dirty="0"/>
              <a:t>“Crop Application Goal” assumes Core NM is in place</a:t>
            </a:r>
          </a:p>
          <a:p>
            <a:pPr algn="ctr"/>
            <a:endParaRPr lang="en-US" dirty="0"/>
          </a:p>
          <a:p>
            <a:pPr algn="ctr"/>
            <a:r>
              <a:rPr lang="en-US" dirty="0"/>
              <a:t>Full Season Beans receive </a:t>
            </a:r>
          </a:p>
          <a:p>
            <a:pPr algn="ctr"/>
            <a:r>
              <a:rPr lang="en-US" b="1" dirty="0"/>
              <a:t>0.12 </a:t>
            </a:r>
            <a:r>
              <a:rPr lang="en-US" b="1" dirty="0" err="1"/>
              <a:t>lb</a:t>
            </a:r>
            <a:r>
              <a:rPr lang="en-US" b="1" dirty="0"/>
              <a:t> N/</a:t>
            </a:r>
            <a:r>
              <a:rPr lang="en-US" b="1" dirty="0" err="1"/>
              <a:t>bu</a:t>
            </a:r>
            <a:endParaRPr lang="en-US" b="1" dirty="0"/>
          </a:p>
          <a:p>
            <a:pPr algn="ctr"/>
            <a:r>
              <a:rPr lang="en-US" dirty="0"/>
              <a:t>&amp;</a:t>
            </a:r>
          </a:p>
          <a:p>
            <a:pPr algn="ctr"/>
            <a:r>
              <a:rPr lang="en-US" dirty="0"/>
              <a:t>0.33 </a:t>
            </a:r>
            <a:r>
              <a:rPr lang="en-US" dirty="0" err="1"/>
              <a:t>lb</a:t>
            </a:r>
            <a:r>
              <a:rPr lang="en-US" dirty="0"/>
              <a:t> P/</a:t>
            </a:r>
            <a:r>
              <a:rPr lang="en-US" dirty="0" err="1"/>
              <a:t>bu</a:t>
            </a:r>
            <a:r>
              <a:rPr lang="en-US" dirty="0"/>
              <a:t> </a:t>
            </a:r>
          </a:p>
          <a:p>
            <a:pPr algn="ctr"/>
            <a:endParaRPr lang="en-US" dirty="0"/>
          </a:p>
          <a:p>
            <a:pPr algn="ctr"/>
            <a:r>
              <a:rPr lang="en-US" dirty="0"/>
              <a:t>Double Crop Beans </a:t>
            </a:r>
          </a:p>
          <a:p>
            <a:pPr algn="ctr"/>
            <a:r>
              <a:rPr lang="en-US" dirty="0">
                <a:solidFill>
                  <a:srgbClr val="FFFF00"/>
                </a:solidFill>
              </a:rPr>
              <a:t>(application is  on </a:t>
            </a:r>
            <a:r>
              <a:rPr lang="en-US" dirty="0" err="1">
                <a:solidFill>
                  <a:srgbClr val="FFFF00"/>
                </a:solidFill>
              </a:rPr>
              <a:t>sm</a:t>
            </a:r>
            <a:r>
              <a:rPr lang="en-US" dirty="0">
                <a:solidFill>
                  <a:srgbClr val="FFFF00"/>
                </a:solidFill>
              </a:rPr>
              <a:t> gr)</a:t>
            </a:r>
          </a:p>
          <a:p>
            <a:pPr algn="ctr"/>
            <a:r>
              <a:rPr lang="en-US" b="1" dirty="0"/>
              <a:t>0 </a:t>
            </a:r>
            <a:r>
              <a:rPr lang="en-US" b="1" dirty="0" err="1"/>
              <a:t>lb</a:t>
            </a:r>
            <a:r>
              <a:rPr lang="en-US" b="1" dirty="0"/>
              <a:t> N/</a:t>
            </a:r>
            <a:r>
              <a:rPr lang="en-US" b="1" dirty="0" err="1"/>
              <a:t>bu</a:t>
            </a:r>
            <a:r>
              <a:rPr lang="en-US" b="1" dirty="0"/>
              <a:t> </a:t>
            </a:r>
          </a:p>
          <a:p>
            <a:pPr algn="ctr"/>
            <a:r>
              <a:rPr lang="en-US" dirty="0"/>
              <a:t>&amp;</a:t>
            </a:r>
          </a:p>
          <a:p>
            <a:pPr algn="ctr"/>
            <a:r>
              <a:rPr lang="en-US" dirty="0"/>
              <a:t>0 </a:t>
            </a:r>
            <a:r>
              <a:rPr lang="en-US" dirty="0" err="1"/>
              <a:t>lb</a:t>
            </a:r>
            <a:r>
              <a:rPr lang="en-US" dirty="0"/>
              <a:t> P/</a:t>
            </a:r>
            <a:r>
              <a:rPr lang="en-US" dirty="0" err="1"/>
              <a:t>bu</a:t>
            </a:r>
            <a:endParaRPr lang="en-US" dirty="0"/>
          </a:p>
          <a:p>
            <a:pPr algn="ctr"/>
            <a:endParaRPr lang="en-US" dirty="0"/>
          </a:p>
          <a:p>
            <a:r>
              <a:rPr lang="en-US" sz="2000" b="1" i="1" dirty="0"/>
              <a:t>NM on full season beans is controlling/managing for phosphorus!</a:t>
            </a:r>
          </a:p>
          <a:p>
            <a:pPr algn="ctr"/>
            <a:endParaRPr lang="en-US" dirty="0"/>
          </a:p>
        </p:txBody>
      </p:sp>
      <p:sp>
        <p:nvSpPr>
          <p:cNvPr id="6" name="TextBox 5">
            <a:extLst>
              <a:ext uri="{FF2B5EF4-FFF2-40B4-BE49-F238E27FC236}">
                <a16:creationId xmlns:a16="http://schemas.microsoft.com/office/drawing/2014/main" id="{CABC6ACA-F023-4B7A-B7E2-B48F75E0A353}"/>
              </a:ext>
            </a:extLst>
          </p:cNvPr>
          <p:cNvSpPr txBox="1"/>
          <p:nvPr/>
        </p:nvSpPr>
        <p:spPr>
          <a:xfrm>
            <a:off x="111147" y="6500993"/>
            <a:ext cx="7920490" cy="276999"/>
          </a:xfrm>
          <a:prstGeom prst="rect">
            <a:avLst/>
          </a:prstGeom>
          <a:noFill/>
        </p:spPr>
        <p:txBody>
          <a:bodyPr wrap="square" rtlCol="0">
            <a:spAutoFit/>
          </a:bodyPr>
          <a:lstStyle/>
          <a:p>
            <a:r>
              <a:rPr lang="en-US" sz="1200" dirty="0"/>
              <a:t>*AMS elected to multiply yearly yield by 1.1 assuming farmers are optimistic, and average yields are often under-estimated.</a:t>
            </a:r>
          </a:p>
        </p:txBody>
      </p:sp>
      <p:sp>
        <p:nvSpPr>
          <p:cNvPr id="9" name="Slide Number Placeholder 8">
            <a:extLst>
              <a:ext uri="{FF2B5EF4-FFF2-40B4-BE49-F238E27FC236}">
                <a16:creationId xmlns:a16="http://schemas.microsoft.com/office/drawing/2014/main" id="{9563AC99-FFD5-4F9C-9993-B1AD1850BD9C}"/>
              </a:ext>
            </a:extLst>
          </p:cNvPr>
          <p:cNvSpPr>
            <a:spLocks noGrp="1"/>
          </p:cNvSpPr>
          <p:nvPr>
            <p:ph type="sldNum" sz="quarter" idx="12"/>
          </p:nvPr>
        </p:nvSpPr>
        <p:spPr/>
        <p:txBody>
          <a:bodyPr/>
          <a:lstStyle/>
          <a:p>
            <a:fld id="{8FA99730-4E8E-4C8C-B71B-3C4A4841C985}" type="slidenum">
              <a:rPr lang="en-US" smtClean="0"/>
              <a:t>11</a:t>
            </a:fld>
            <a:endParaRPr lang="en-US"/>
          </a:p>
        </p:txBody>
      </p:sp>
      <p:sp>
        <p:nvSpPr>
          <p:cNvPr id="12" name="TextBox 11">
            <a:extLst>
              <a:ext uri="{FF2B5EF4-FFF2-40B4-BE49-F238E27FC236}">
                <a16:creationId xmlns:a16="http://schemas.microsoft.com/office/drawing/2014/main" id="{DB3A4D2D-E851-4D47-A3A4-95EF2B750F2D}"/>
              </a:ext>
            </a:extLst>
          </p:cNvPr>
          <p:cNvSpPr txBox="1"/>
          <p:nvPr/>
        </p:nvSpPr>
        <p:spPr>
          <a:xfrm>
            <a:off x="10456816" y="198120"/>
            <a:ext cx="909205" cy="553998"/>
          </a:xfrm>
          <a:prstGeom prst="rect">
            <a:avLst/>
          </a:prstGeom>
          <a:solidFill>
            <a:srgbClr val="F79646">
              <a:lumMod val="60000"/>
              <a:lumOff val="40000"/>
            </a:srgbClr>
          </a:solidFill>
          <a:ln w="38100">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rPr>
              <a:t>Crop Application Goal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846" y="187552"/>
            <a:ext cx="11634652" cy="1143000"/>
          </a:xfrm>
        </p:spPr>
        <p:txBody>
          <a:bodyPr>
            <a:normAutofit/>
          </a:bodyPr>
          <a:lstStyle/>
          <a:p>
            <a:pPr algn="l"/>
            <a:r>
              <a:rPr lang="en-US" b="1" u="sng" dirty="0"/>
              <a:t>Application Goal Multipliers (CORE)</a:t>
            </a:r>
          </a:p>
        </p:txBody>
      </p:sp>
      <p:graphicFrame>
        <p:nvGraphicFramePr>
          <p:cNvPr id="7" name="Table 6"/>
          <p:cNvGraphicFramePr>
            <a:graphicFrameLocks noGrp="1"/>
          </p:cNvGraphicFramePr>
          <p:nvPr/>
        </p:nvGraphicFramePr>
        <p:xfrm>
          <a:off x="553824" y="1290550"/>
          <a:ext cx="8326226" cy="4917080"/>
        </p:xfrm>
        <a:graphic>
          <a:graphicData uri="http://schemas.openxmlformats.org/drawingml/2006/table">
            <a:tbl>
              <a:tblPr/>
              <a:tblGrid>
                <a:gridCol w="2350559">
                  <a:extLst>
                    <a:ext uri="{9D8B030D-6E8A-4147-A177-3AD203B41FA5}">
                      <a16:colId xmlns:a16="http://schemas.microsoft.com/office/drawing/2014/main" val="20000"/>
                    </a:ext>
                  </a:extLst>
                </a:gridCol>
                <a:gridCol w="1487829">
                  <a:extLst>
                    <a:ext uri="{9D8B030D-6E8A-4147-A177-3AD203B41FA5}">
                      <a16:colId xmlns:a16="http://schemas.microsoft.com/office/drawing/2014/main" val="20001"/>
                    </a:ext>
                  </a:extLst>
                </a:gridCol>
                <a:gridCol w="1495946">
                  <a:extLst>
                    <a:ext uri="{9D8B030D-6E8A-4147-A177-3AD203B41FA5}">
                      <a16:colId xmlns:a16="http://schemas.microsoft.com/office/drawing/2014/main" val="820505953"/>
                    </a:ext>
                  </a:extLst>
                </a:gridCol>
                <a:gridCol w="1495946">
                  <a:extLst>
                    <a:ext uri="{9D8B030D-6E8A-4147-A177-3AD203B41FA5}">
                      <a16:colId xmlns:a16="http://schemas.microsoft.com/office/drawing/2014/main" val="20002"/>
                    </a:ext>
                  </a:extLst>
                </a:gridCol>
                <a:gridCol w="1495946">
                  <a:extLst>
                    <a:ext uri="{9D8B030D-6E8A-4147-A177-3AD203B41FA5}">
                      <a16:colId xmlns:a16="http://schemas.microsoft.com/office/drawing/2014/main" val="4090624909"/>
                    </a:ext>
                  </a:extLst>
                </a:gridCol>
              </a:tblGrid>
              <a:tr h="315686">
                <a:tc>
                  <a:txBody>
                    <a:bodyPr/>
                    <a:lstStyle/>
                    <a:p>
                      <a:pPr algn="ctr" fontAlgn="b"/>
                      <a:r>
                        <a:rPr lang="en-US" sz="1800" b="1" i="0" u="none" strike="noStrike" dirty="0">
                          <a:solidFill>
                            <a:srgbClr val="FFFFFF"/>
                          </a:solidFill>
                          <a:latin typeface="Calibri"/>
                        </a:rPr>
                        <a:t>Land Use</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800" b="1" i="0" u="sng" strike="noStrike" dirty="0">
                          <a:solidFill>
                            <a:srgbClr val="FFFFFF"/>
                          </a:solidFill>
                          <a:latin typeface="Calibri"/>
                        </a:rPr>
                        <a:t>Non</a:t>
                      </a:r>
                      <a:r>
                        <a:rPr lang="en-US" sz="1800" b="1" i="0" u="none" strike="noStrike" dirty="0">
                          <a:solidFill>
                            <a:srgbClr val="FFFFFF"/>
                          </a:solidFill>
                          <a:latin typeface="Calibri"/>
                        </a:rPr>
                        <a:t> NM N Multiplier</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800" b="1" i="0" u="none" strike="noStrike" dirty="0">
                          <a:solidFill>
                            <a:srgbClr val="FFFFFF"/>
                          </a:solidFill>
                          <a:latin typeface="+mn-lt"/>
                        </a:rPr>
                        <a:t>NM N Multiplier</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800" b="1" i="0" u="sng" strike="noStrike" dirty="0">
                          <a:solidFill>
                            <a:srgbClr val="FFFFFF"/>
                          </a:solidFill>
                          <a:latin typeface="Calibri"/>
                        </a:rPr>
                        <a:t>Non</a:t>
                      </a:r>
                      <a:r>
                        <a:rPr lang="en-US" sz="1800" b="1" i="0" u="none" strike="noStrike" dirty="0">
                          <a:solidFill>
                            <a:srgbClr val="FFFFFF"/>
                          </a:solidFill>
                          <a:latin typeface="Calibri"/>
                        </a:rPr>
                        <a:t> NM P Multiplier</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800" b="1" i="0" u="none" strike="noStrike" dirty="0">
                          <a:solidFill>
                            <a:srgbClr val="FFFFFF"/>
                          </a:solidFill>
                          <a:latin typeface="+mn-lt"/>
                        </a:rPr>
                        <a:t>NM P Multiplier</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315686">
                <a:tc>
                  <a:txBody>
                    <a:bodyPr/>
                    <a:lstStyle/>
                    <a:p>
                      <a:pPr algn="ctr" fontAlgn="b"/>
                      <a:r>
                        <a:rPr lang="en-US" sz="1800" b="1" i="0" u="none" strike="noStrike" dirty="0">
                          <a:solidFill>
                            <a:srgbClr val="000000"/>
                          </a:solidFill>
                          <a:latin typeface="Calibri"/>
                        </a:rPr>
                        <a:t>Full Season Soybeans</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1" i="0" u="none" strike="noStrike" dirty="0">
                          <a:solidFill>
                            <a:srgbClr val="000000"/>
                          </a:solidFill>
                          <a:latin typeface="Calibri"/>
                        </a:rPr>
                        <a:t>1.2</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1" i="0" u="none" strike="noStrike" dirty="0">
                          <a:solidFill>
                            <a:srgbClr val="000000"/>
                          </a:solidFill>
                          <a:latin typeface="Calibri"/>
                        </a:rPr>
                        <a:t>1.0</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dirty="0">
                          <a:solidFill>
                            <a:srgbClr val="000000"/>
                          </a:solidFill>
                          <a:latin typeface="Calibri"/>
                        </a:rPr>
                        <a:t>1.5</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latin typeface="+mn-lt"/>
                        </a:rPr>
                        <a:t>1.0</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1"/>
                  </a:ext>
                </a:extLst>
              </a:tr>
              <a:tr h="315686">
                <a:tc>
                  <a:txBody>
                    <a:bodyPr/>
                    <a:lstStyle/>
                    <a:p>
                      <a:pPr algn="ctr" fontAlgn="b"/>
                      <a:r>
                        <a:rPr lang="en-US" sz="1800" b="0" i="0" u="none" strike="noStrike" dirty="0">
                          <a:solidFill>
                            <a:srgbClr val="000000"/>
                          </a:solidFill>
                          <a:latin typeface="Calibri"/>
                        </a:rPr>
                        <a:t>Grain with Manure</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1.3</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3</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5686">
                <a:tc>
                  <a:txBody>
                    <a:bodyPr/>
                    <a:lstStyle/>
                    <a:p>
                      <a:pPr algn="ctr" fontAlgn="b"/>
                      <a:r>
                        <a:rPr lang="en-US" sz="1800" b="0" i="0" u="none" strike="noStrike" dirty="0">
                          <a:solidFill>
                            <a:srgbClr val="000000"/>
                          </a:solidFill>
                          <a:latin typeface="Calibri"/>
                        </a:rPr>
                        <a:t>Grain without Manure</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1.2</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dirty="0">
                          <a:solidFill>
                            <a:srgbClr val="000000"/>
                          </a:solidFill>
                          <a:latin typeface="Calibri"/>
                        </a:rPr>
                        <a:t>1.5</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3"/>
                  </a:ext>
                </a:extLst>
              </a:tr>
              <a:tr h="315686">
                <a:tc>
                  <a:txBody>
                    <a:bodyPr/>
                    <a:lstStyle/>
                    <a:p>
                      <a:pPr algn="ctr" fontAlgn="b"/>
                      <a:r>
                        <a:rPr lang="en-US" sz="1800" b="0" i="0" u="none" strike="noStrike" dirty="0">
                          <a:solidFill>
                            <a:srgbClr val="000000"/>
                          </a:solidFill>
                          <a:latin typeface="Calibri"/>
                        </a:rPr>
                        <a:t>Legume Hay</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1.2</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15686">
                <a:tc>
                  <a:txBody>
                    <a:bodyPr/>
                    <a:lstStyle/>
                    <a:p>
                      <a:pPr algn="ctr" fontAlgn="b"/>
                      <a:r>
                        <a:rPr lang="en-US" sz="1800" b="0" i="0" u="none" strike="noStrike">
                          <a:solidFill>
                            <a:srgbClr val="000000"/>
                          </a:solidFill>
                          <a:latin typeface="Calibri"/>
                        </a:rPr>
                        <a:t>Silage with Manure</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1.4</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3</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5"/>
                  </a:ext>
                </a:extLst>
              </a:tr>
              <a:tr h="315686">
                <a:tc>
                  <a:txBody>
                    <a:bodyPr/>
                    <a:lstStyle/>
                    <a:p>
                      <a:pPr algn="ctr" fontAlgn="b"/>
                      <a:r>
                        <a:rPr lang="en-US" sz="1800" b="0" i="0" u="none" strike="noStrike" dirty="0">
                          <a:solidFill>
                            <a:srgbClr val="000000"/>
                          </a:solidFill>
                          <a:latin typeface="Calibri"/>
                        </a:rPr>
                        <a:t>Silage without Manure</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1.2</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1.5</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15686">
                <a:tc>
                  <a:txBody>
                    <a:bodyPr/>
                    <a:lstStyle/>
                    <a:p>
                      <a:pPr algn="ctr" fontAlgn="b"/>
                      <a:r>
                        <a:rPr lang="en-US" sz="1800" b="0" i="0" u="none" strike="noStrike" dirty="0">
                          <a:solidFill>
                            <a:srgbClr val="000000"/>
                          </a:solidFill>
                          <a:latin typeface="Calibri"/>
                        </a:rPr>
                        <a:t>Small Grains and Grains</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1.2</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1.5</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7"/>
                  </a:ext>
                </a:extLst>
              </a:tr>
              <a:tr h="315686">
                <a:tc>
                  <a:txBody>
                    <a:bodyPr/>
                    <a:lstStyle/>
                    <a:p>
                      <a:pPr algn="ctr" fontAlgn="b"/>
                      <a:r>
                        <a:rPr lang="en-US" sz="1800" b="0" i="0" u="none" strike="noStrike" dirty="0">
                          <a:solidFill>
                            <a:srgbClr val="000000"/>
                          </a:solidFill>
                          <a:latin typeface="Calibri"/>
                        </a:rPr>
                        <a:t>Small Grains and Soybeans</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1.2</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1.5</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15686">
                <a:tc>
                  <a:txBody>
                    <a:bodyPr/>
                    <a:lstStyle/>
                    <a:p>
                      <a:pPr algn="ctr" fontAlgn="b"/>
                      <a:r>
                        <a:rPr lang="en-US" sz="1800" b="0" i="0" u="none" strike="noStrike" dirty="0">
                          <a:solidFill>
                            <a:srgbClr val="000000"/>
                          </a:solidFill>
                          <a:latin typeface="Calibri"/>
                        </a:rPr>
                        <a:t>Specialty Crop High</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1.3</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2</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9"/>
                  </a:ext>
                </a:extLst>
              </a:tr>
              <a:tr h="315686">
                <a:tc>
                  <a:txBody>
                    <a:bodyPr/>
                    <a:lstStyle/>
                    <a:p>
                      <a:pPr algn="ctr" fontAlgn="b"/>
                      <a:r>
                        <a:rPr lang="en-US" sz="1800" b="0" i="0" u="none" strike="noStrike" dirty="0">
                          <a:solidFill>
                            <a:srgbClr val="000000"/>
                          </a:solidFill>
                          <a:latin typeface="Calibri"/>
                        </a:rPr>
                        <a:t>Specialty Crop Low </a:t>
                      </a:r>
                    </a:p>
                  </a:txBody>
                  <a:tcPr marL="15784" marR="15784" marT="15784" marB="0" anchor="b">
                    <a:lnL w="6350" cap="flat" cmpd="sng" algn="ctr">
                      <a:solidFill>
                        <a:srgbClr val="95B3D7"/>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1.2</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2</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15686">
                <a:tc>
                  <a:txBody>
                    <a:bodyPr/>
                    <a:lstStyle/>
                    <a:p>
                      <a:pPr algn="ctr" fontAlgn="b"/>
                      <a:r>
                        <a:rPr lang="en-US" sz="1800" b="0" i="0" u="none" strike="noStrike" dirty="0">
                          <a:solidFill>
                            <a:srgbClr val="000000"/>
                          </a:solidFill>
                          <a:latin typeface="Calibri"/>
                        </a:rPr>
                        <a:t>Other Agronomic Crops</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1.1</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1.5</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11"/>
                  </a:ext>
                </a:extLst>
              </a:tr>
              <a:tr h="315686">
                <a:tc>
                  <a:txBody>
                    <a:bodyPr/>
                    <a:lstStyle/>
                    <a:p>
                      <a:pPr algn="ctr" fontAlgn="b"/>
                      <a:r>
                        <a:rPr lang="en-US" sz="1800" b="0" i="0" u="none" strike="noStrike" dirty="0">
                          <a:solidFill>
                            <a:srgbClr val="000000"/>
                          </a:solidFill>
                          <a:latin typeface="Calibri"/>
                        </a:rPr>
                        <a:t>Other Hay</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1.0</a:t>
                      </a: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315686">
                <a:tc>
                  <a:txBody>
                    <a:bodyPr/>
                    <a:lstStyle/>
                    <a:p>
                      <a:pPr algn="ctr" fontAlgn="b"/>
                      <a:r>
                        <a:rPr lang="en-US" sz="1800" b="0" i="0" u="none" strike="noStrike" dirty="0">
                          <a:solidFill>
                            <a:srgbClr val="000000"/>
                          </a:solidFill>
                          <a:latin typeface="Calibri"/>
                        </a:rPr>
                        <a:t>Pasture</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a:solidFill>
                            <a:srgbClr val="000000"/>
                          </a:solidFill>
                          <a:latin typeface="Calibri"/>
                        </a:rPr>
                        <a:t>1</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1.0</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b"/>
                      <a:r>
                        <a:rPr lang="en-US" sz="1800" b="0" i="0" u="none" strike="noStrike" dirty="0">
                          <a:solidFill>
                            <a:srgbClr val="000000"/>
                          </a:solidFill>
                          <a:latin typeface="Calibri"/>
                        </a:rPr>
                        <a:t>1</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1.0</a:t>
                      </a:r>
                    </a:p>
                  </a:txBody>
                  <a:tcPr marL="15784" marR="15784" marT="157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13"/>
                  </a:ext>
                </a:extLst>
              </a:tr>
            </a:tbl>
          </a:graphicData>
        </a:graphic>
      </p:graphicFrame>
      <p:sp>
        <p:nvSpPr>
          <p:cNvPr id="8" name="TextBox 7"/>
          <p:cNvSpPr txBox="1"/>
          <p:nvPr/>
        </p:nvSpPr>
        <p:spPr>
          <a:xfrm>
            <a:off x="473159" y="6220378"/>
            <a:ext cx="7010400" cy="369332"/>
          </a:xfrm>
          <a:prstGeom prst="rect">
            <a:avLst/>
          </a:prstGeom>
          <a:noFill/>
        </p:spPr>
        <p:txBody>
          <a:bodyPr wrap="square" rtlCol="0">
            <a:spAutoFit/>
          </a:bodyPr>
          <a:lstStyle/>
          <a:p>
            <a:r>
              <a:rPr lang="en-US" dirty="0"/>
              <a:t>Data provided by </a:t>
            </a:r>
            <a:r>
              <a:rPr lang="en-US" dirty="0">
                <a:hlinkClick r:id="rId2"/>
              </a:rPr>
              <a:t>Phase 6.0 Nutrient Management Expert Panel</a:t>
            </a:r>
            <a:endParaRPr lang="en-US" dirty="0"/>
          </a:p>
        </p:txBody>
      </p:sp>
      <p:sp>
        <p:nvSpPr>
          <p:cNvPr id="3" name="Rectangle: Rounded Corners 2">
            <a:extLst>
              <a:ext uri="{FF2B5EF4-FFF2-40B4-BE49-F238E27FC236}">
                <a16:creationId xmlns:a16="http://schemas.microsoft.com/office/drawing/2014/main" id="{6976AA87-E428-4A21-AEBE-7AF383BF9A0C}"/>
              </a:ext>
            </a:extLst>
          </p:cNvPr>
          <p:cNvSpPr/>
          <p:nvPr/>
        </p:nvSpPr>
        <p:spPr>
          <a:xfrm>
            <a:off x="9012026" y="292231"/>
            <a:ext cx="3031950" cy="3978112"/>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u="sng" dirty="0"/>
              <a:t>Full Season Soybeans</a:t>
            </a:r>
            <a:r>
              <a:rPr lang="en-US" dirty="0"/>
              <a:t>: </a:t>
            </a:r>
          </a:p>
          <a:p>
            <a:r>
              <a:rPr lang="en-US" dirty="0"/>
              <a:t>40 </a:t>
            </a:r>
            <a:r>
              <a:rPr lang="en-US" dirty="0" err="1"/>
              <a:t>bu</a:t>
            </a:r>
            <a:r>
              <a:rPr lang="en-US" dirty="0"/>
              <a:t>/ac @ 100 ac</a:t>
            </a:r>
          </a:p>
          <a:p>
            <a:endParaRPr lang="en-US" dirty="0"/>
          </a:p>
          <a:p>
            <a:r>
              <a:rPr lang="en-US" u="sng" dirty="0"/>
              <a:t>Core NM</a:t>
            </a:r>
            <a:r>
              <a:rPr lang="en-US" dirty="0"/>
              <a:t>:</a:t>
            </a:r>
          </a:p>
          <a:p>
            <a:r>
              <a:rPr lang="en-US" sz="1200" dirty="0"/>
              <a:t>40 </a:t>
            </a:r>
            <a:r>
              <a:rPr lang="en-US" sz="1200" dirty="0" err="1"/>
              <a:t>bu</a:t>
            </a:r>
            <a:r>
              <a:rPr lang="en-US" sz="1200" dirty="0"/>
              <a:t>/ac x 0.12 </a:t>
            </a:r>
            <a:r>
              <a:rPr lang="en-US" sz="1200" dirty="0" err="1"/>
              <a:t>lbs</a:t>
            </a:r>
            <a:r>
              <a:rPr lang="en-US" sz="1200" dirty="0"/>
              <a:t> N/</a:t>
            </a:r>
            <a:r>
              <a:rPr lang="en-US" sz="1200" dirty="0" err="1"/>
              <a:t>bu</a:t>
            </a:r>
            <a:r>
              <a:rPr lang="en-US" sz="1200" dirty="0"/>
              <a:t> x 1.0 x 100 ac = </a:t>
            </a:r>
          </a:p>
          <a:p>
            <a:pPr algn="ctr"/>
            <a:r>
              <a:rPr lang="en-US" sz="1600" b="1" dirty="0"/>
              <a:t>480 </a:t>
            </a:r>
            <a:r>
              <a:rPr lang="en-US" sz="1600" b="1" dirty="0" err="1"/>
              <a:t>lbs</a:t>
            </a:r>
            <a:r>
              <a:rPr lang="en-US" sz="1600" b="1" dirty="0"/>
              <a:t> N applied</a:t>
            </a:r>
          </a:p>
          <a:p>
            <a:pPr algn="ctr"/>
            <a:r>
              <a:rPr lang="en-US" sz="1200" dirty="0"/>
              <a:t>40 </a:t>
            </a:r>
            <a:r>
              <a:rPr lang="en-US" sz="1200" dirty="0" err="1"/>
              <a:t>bu</a:t>
            </a:r>
            <a:r>
              <a:rPr lang="en-US" sz="1200" dirty="0"/>
              <a:t>/ac x 0.33 </a:t>
            </a:r>
            <a:r>
              <a:rPr lang="en-US" sz="1200" dirty="0" err="1"/>
              <a:t>lbs</a:t>
            </a:r>
            <a:r>
              <a:rPr lang="en-US" sz="1200" dirty="0"/>
              <a:t> P/</a:t>
            </a:r>
            <a:r>
              <a:rPr lang="en-US" sz="1200" dirty="0" err="1"/>
              <a:t>bu</a:t>
            </a:r>
            <a:r>
              <a:rPr lang="en-US" sz="1200" dirty="0"/>
              <a:t> x 1.0 x 100 ac = </a:t>
            </a:r>
          </a:p>
          <a:p>
            <a:pPr algn="ctr"/>
            <a:r>
              <a:rPr lang="en-US" sz="1600" b="1" dirty="0"/>
              <a:t>1,320 </a:t>
            </a:r>
            <a:r>
              <a:rPr lang="en-US" sz="1600" b="1" dirty="0" err="1"/>
              <a:t>lbs</a:t>
            </a:r>
            <a:r>
              <a:rPr lang="en-US" sz="1600" b="1" dirty="0"/>
              <a:t> P applied</a:t>
            </a:r>
          </a:p>
          <a:p>
            <a:endParaRPr lang="en-US" sz="1600" dirty="0"/>
          </a:p>
          <a:p>
            <a:r>
              <a:rPr lang="en-US" u="sng" dirty="0"/>
              <a:t>Non NM</a:t>
            </a:r>
            <a:r>
              <a:rPr lang="en-US" dirty="0"/>
              <a:t>:</a:t>
            </a:r>
          </a:p>
          <a:p>
            <a:r>
              <a:rPr lang="en-US" sz="1200" dirty="0"/>
              <a:t>40 </a:t>
            </a:r>
            <a:r>
              <a:rPr lang="en-US" sz="1200" dirty="0" err="1"/>
              <a:t>bu</a:t>
            </a:r>
            <a:r>
              <a:rPr lang="en-US" sz="1200" dirty="0"/>
              <a:t>/ac x 0.12 </a:t>
            </a:r>
            <a:r>
              <a:rPr lang="en-US" sz="1200" dirty="0" err="1"/>
              <a:t>lbs</a:t>
            </a:r>
            <a:r>
              <a:rPr lang="en-US" sz="1200" dirty="0"/>
              <a:t> N/ac x 1.2 x 100 ac = </a:t>
            </a:r>
          </a:p>
          <a:p>
            <a:pPr algn="ctr"/>
            <a:r>
              <a:rPr lang="en-US" sz="1600" b="1" dirty="0"/>
              <a:t>570 </a:t>
            </a:r>
            <a:r>
              <a:rPr lang="en-US" sz="1600" b="1" dirty="0" err="1"/>
              <a:t>lbs</a:t>
            </a:r>
            <a:r>
              <a:rPr lang="en-US" sz="1600" b="1" dirty="0"/>
              <a:t> N applied</a:t>
            </a:r>
          </a:p>
          <a:p>
            <a:r>
              <a:rPr lang="pt-BR" sz="1100" dirty="0"/>
              <a:t>40 bu/ac x 0.33 lbs  P/bu x 1.5 x 100 ac = </a:t>
            </a:r>
          </a:p>
          <a:p>
            <a:pPr algn="ctr"/>
            <a:r>
              <a:rPr lang="en-US" sz="1600" b="1" dirty="0"/>
              <a:t>1,980 </a:t>
            </a:r>
            <a:r>
              <a:rPr lang="en-US" sz="1600" b="1" dirty="0" err="1"/>
              <a:t>lbs</a:t>
            </a:r>
            <a:r>
              <a:rPr lang="en-US" sz="1600" b="1" dirty="0"/>
              <a:t> P applied</a:t>
            </a:r>
          </a:p>
          <a:p>
            <a:endParaRPr lang="en-US" sz="1600" dirty="0"/>
          </a:p>
        </p:txBody>
      </p:sp>
      <p:sp>
        <p:nvSpPr>
          <p:cNvPr id="4" name="Slide Number Placeholder 3">
            <a:extLst>
              <a:ext uri="{FF2B5EF4-FFF2-40B4-BE49-F238E27FC236}">
                <a16:creationId xmlns:a16="http://schemas.microsoft.com/office/drawing/2014/main" id="{1161F8D8-F9F1-45AB-96BD-E3FAE568C0A3}"/>
              </a:ext>
            </a:extLst>
          </p:cNvPr>
          <p:cNvSpPr>
            <a:spLocks noGrp="1"/>
          </p:cNvSpPr>
          <p:nvPr>
            <p:ph type="sldNum" sz="quarter" idx="12"/>
          </p:nvPr>
        </p:nvSpPr>
        <p:spPr/>
        <p:txBody>
          <a:bodyPr/>
          <a:lstStyle/>
          <a:p>
            <a:fld id="{8FA99730-4E8E-4C8C-B71B-3C4A4841C985}" type="slidenum">
              <a:rPr lang="en-US" smtClean="0"/>
              <a:t>12</a:t>
            </a:fld>
            <a:endParaRPr lang="en-US" dirty="0"/>
          </a:p>
        </p:txBody>
      </p:sp>
      <p:sp>
        <p:nvSpPr>
          <p:cNvPr id="9" name="Rectangle: Rounded Corners 8">
            <a:extLst>
              <a:ext uri="{FF2B5EF4-FFF2-40B4-BE49-F238E27FC236}">
                <a16:creationId xmlns:a16="http://schemas.microsoft.com/office/drawing/2014/main" id="{E5900D47-D08B-463E-A8BA-0A2D4E9AC86C}"/>
              </a:ext>
            </a:extLst>
          </p:cNvPr>
          <p:cNvSpPr/>
          <p:nvPr/>
        </p:nvSpPr>
        <p:spPr>
          <a:xfrm>
            <a:off x="9040306" y="4523297"/>
            <a:ext cx="3044857" cy="15381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CRITICAL CONCEPT:</a:t>
            </a:r>
          </a:p>
          <a:p>
            <a:r>
              <a:rPr lang="en-US" i="1" dirty="0"/>
              <a:t>Multipliers </a:t>
            </a:r>
            <a:r>
              <a:rPr lang="en-US" dirty="0"/>
              <a:t>are applied to </a:t>
            </a:r>
            <a:r>
              <a:rPr lang="en-US" u="sng" dirty="0"/>
              <a:t>Crop Application Goal</a:t>
            </a:r>
          </a:p>
        </p:txBody>
      </p:sp>
      <p:sp>
        <p:nvSpPr>
          <p:cNvPr id="6" name="Arrow: Down 5">
            <a:extLst>
              <a:ext uri="{FF2B5EF4-FFF2-40B4-BE49-F238E27FC236}">
                <a16:creationId xmlns:a16="http://schemas.microsoft.com/office/drawing/2014/main" id="{15905199-E611-4910-B648-F31C44D41E83}"/>
              </a:ext>
            </a:extLst>
          </p:cNvPr>
          <p:cNvSpPr/>
          <p:nvPr/>
        </p:nvSpPr>
        <p:spPr>
          <a:xfrm>
            <a:off x="10925666" y="1310325"/>
            <a:ext cx="141402" cy="3110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Down 9">
            <a:extLst>
              <a:ext uri="{FF2B5EF4-FFF2-40B4-BE49-F238E27FC236}">
                <a16:creationId xmlns:a16="http://schemas.microsoft.com/office/drawing/2014/main" id="{9083408D-AA25-4DE3-9BBC-02A2D19078C4}"/>
              </a:ext>
            </a:extLst>
          </p:cNvPr>
          <p:cNvSpPr/>
          <p:nvPr/>
        </p:nvSpPr>
        <p:spPr>
          <a:xfrm>
            <a:off x="10908384" y="2650502"/>
            <a:ext cx="141402" cy="3110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542037E-00A7-4D17-8D26-46816AE27316}"/>
              </a:ext>
            </a:extLst>
          </p:cNvPr>
          <p:cNvPicPr>
            <a:picLocks noChangeAspect="1"/>
          </p:cNvPicPr>
          <p:nvPr/>
        </p:nvPicPr>
        <p:blipFill rotWithShape="1">
          <a:blip r:embed="rId2"/>
          <a:srcRect l="2307" t="52208" r="68501" b="32642"/>
          <a:stretch/>
        </p:blipFill>
        <p:spPr>
          <a:xfrm>
            <a:off x="179882" y="3603191"/>
            <a:ext cx="11902190" cy="2030164"/>
          </a:xfrm>
          <a:prstGeom prst="rect">
            <a:avLst/>
          </a:prstGeom>
        </p:spPr>
      </p:pic>
      <p:pic>
        <p:nvPicPr>
          <p:cNvPr id="10" name="Picture 9">
            <a:extLst>
              <a:ext uri="{FF2B5EF4-FFF2-40B4-BE49-F238E27FC236}">
                <a16:creationId xmlns:a16="http://schemas.microsoft.com/office/drawing/2014/main" id="{32D50F91-AEDF-41E0-822B-E67EC2C50B1A}"/>
              </a:ext>
            </a:extLst>
          </p:cNvPr>
          <p:cNvPicPr>
            <a:picLocks noChangeAspect="1"/>
          </p:cNvPicPr>
          <p:nvPr/>
        </p:nvPicPr>
        <p:blipFill rotWithShape="1">
          <a:blip r:embed="rId2"/>
          <a:srcRect l="2307" t="12206" r="68501" b="62566"/>
          <a:stretch/>
        </p:blipFill>
        <p:spPr>
          <a:xfrm>
            <a:off x="193912" y="257332"/>
            <a:ext cx="11865740" cy="3370288"/>
          </a:xfrm>
          <a:prstGeom prst="rect">
            <a:avLst/>
          </a:prstGeom>
        </p:spPr>
      </p:pic>
      <p:sp>
        <p:nvSpPr>
          <p:cNvPr id="11" name="Rectangle: Rounded Corners 10">
            <a:extLst>
              <a:ext uri="{FF2B5EF4-FFF2-40B4-BE49-F238E27FC236}">
                <a16:creationId xmlns:a16="http://schemas.microsoft.com/office/drawing/2014/main" id="{6559701E-CF0A-412D-A472-7B4743584B7E}"/>
              </a:ext>
            </a:extLst>
          </p:cNvPr>
          <p:cNvSpPr/>
          <p:nvPr/>
        </p:nvSpPr>
        <p:spPr>
          <a:xfrm>
            <a:off x="1723870" y="1199214"/>
            <a:ext cx="8799226" cy="989350"/>
          </a:xfrm>
          <a:prstGeom prst="roundRect">
            <a:avLst/>
          </a:prstGeom>
          <a:solidFill>
            <a:srgbClr val="FFFF00">
              <a:alpha val="24000"/>
            </a:srgbClr>
          </a:solidFill>
          <a:ln>
            <a:solidFill>
              <a:schemeClr val="accent1">
                <a:shade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C40D2895-EA2F-4B09-94EB-E317C82F5A79}"/>
              </a:ext>
            </a:extLst>
          </p:cNvPr>
          <p:cNvSpPr txBox="1"/>
          <p:nvPr/>
        </p:nvSpPr>
        <p:spPr>
          <a:xfrm>
            <a:off x="1767840" y="5903464"/>
            <a:ext cx="8090262" cy="646331"/>
          </a:xfrm>
          <a:prstGeom prst="rect">
            <a:avLst/>
          </a:prstGeom>
          <a:noFill/>
        </p:spPr>
        <p:txBody>
          <a:bodyPr wrap="square">
            <a:spAutoFit/>
          </a:bodyPr>
          <a:lstStyle/>
          <a:p>
            <a:r>
              <a:rPr lang="en-US" dirty="0">
                <a:hlinkClick r:id="rId3"/>
              </a:rPr>
              <a:t>https://cast.chesapeakebay.net/FileBrowser/GetFile?fileName=P6ModelDocumentation%2F3TerrestrialInputs.pdf</a:t>
            </a:r>
            <a:r>
              <a:rPr lang="en-US" dirty="0"/>
              <a:t> </a:t>
            </a:r>
          </a:p>
        </p:txBody>
      </p:sp>
    </p:spTree>
    <p:extLst>
      <p:ext uri="{BB962C8B-B14F-4D97-AF65-F5344CB8AC3E}">
        <p14:creationId xmlns:p14="http://schemas.microsoft.com/office/powerpoint/2010/main" val="1115274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88681-AC3B-4531-9DEE-CC4478F86BCD}"/>
              </a:ext>
            </a:extLst>
          </p:cNvPr>
          <p:cNvSpPr>
            <a:spLocks noGrp="1"/>
          </p:cNvSpPr>
          <p:nvPr>
            <p:ph type="title"/>
          </p:nvPr>
        </p:nvSpPr>
        <p:spPr/>
        <p:txBody>
          <a:bodyPr/>
          <a:lstStyle/>
          <a:p>
            <a:r>
              <a:rPr lang="en-US" dirty="0"/>
              <a:t>Agricultural Modeling Subcommittee (AMS)</a:t>
            </a:r>
            <a:br>
              <a:rPr lang="en-US" dirty="0"/>
            </a:br>
            <a:r>
              <a:rPr lang="en-US" sz="3200" dirty="0"/>
              <a:t>June 13, 2016: Discussion on Application Rates for Soybeans</a:t>
            </a:r>
            <a:endParaRPr lang="en-US" dirty="0"/>
          </a:p>
        </p:txBody>
      </p:sp>
      <p:sp>
        <p:nvSpPr>
          <p:cNvPr id="3" name="Content Placeholder 2">
            <a:extLst>
              <a:ext uri="{FF2B5EF4-FFF2-40B4-BE49-F238E27FC236}">
                <a16:creationId xmlns:a16="http://schemas.microsoft.com/office/drawing/2014/main" id="{AFCA5496-8BC3-4A2F-BE72-E543FC5422E4}"/>
              </a:ext>
            </a:extLst>
          </p:cNvPr>
          <p:cNvSpPr>
            <a:spLocks noGrp="1"/>
          </p:cNvSpPr>
          <p:nvPr>
            <p:ph idx="1"/>
          </p:nvPr>
        </p:nvSpPr>
        <p:spPr>
          <a:xfrm>
            <a:off x="838200" y="1698171"/>
            <a:ext cx="10515600" cy="4685212"/>
          </a:xfrm>
          <a:ln>
            <a:solidFill>
              <a:srgbClr val="0070C0"/>
            </a:solidFill>
          </a:ln>
        </p:spPr>
        <p:txBody>
          <a:bodyPr>
            <a:normAutofit fontScale="92500" lnSpcReduction="20000"/>
          </a:bodyPr>
          <a:lstStyle/>
          <a:p>
            <a:pPr>
              <a:spcBef>
                <a:spcPts val="0"/>
              </a:spcBef>
              <a:spcAft>
                <a:spcPts val="0"/>
              </a:spcAft>
            </a:pPr>
            <a:endParaRPr lang="en-US" dirty="0">
              <a:effectLst/>
            </a:endParaRPr>
          </a:p>
          <a:p>
            <a:pPr marL="227013" marR="0" lvl="2" indent="-227013">
              <a:lnSpc>
                <a:spcPct val="107000"/>
              </a:lnSpc>
              <a:spcBef>
                <a:spcPts val="0"/>
              </a:spcBef>
              <a:spcAft>
                <a:spcPts val="800"/>
              </a:spcAft>
              <a:buFont typeface="Wingdings" panose="05000000000000000000" pitchFamily="2" charset="2"/>
              <a:buChar char=""/>
            </a:pPr>
            <a:r>
              <a:rPr lang="en-US" sz="1500" dirty="0">
                <a:effectLst/>
                <a:latin typeface="Calibri" panose="020F0502020204030204" pitchFamily="34" charset="0"/>
                <a:ea typeface="Calibri" panose="020F0502020204030204" pitchFamily="34" charset="0"/>
                <a:cs typeface="Times New Roman" panose="02020603050405020304" pitchFamily="18" charset="0"/>
              </a:rPr>
              <a:t>Keppler: I know we had a conversation about manure on soybeans, and I don’t think the land use currently allows for that.</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227013" marR="0" lvl="2" indent="-227013">
              <a:lnSpc>
                <a:spcPct val="107000"/>
              </a:lnSpc>
              <a:spcBef>
                <a:spcPts val="0"/>
              </a:spcBef>
              <a:spcAft>
                <a:spcPts val="800"/>
              </a:spcAft>
              <a:buFont typeface="Wingdings" panose="05000000000000000000" pitchFamily="2" charset="2"/>
              <a:buChar char=""/>
            </a:pPr>
            <a:r>
              <a:rPr lang="en-US" sz="1500" dirty="0">
                <a:effectLst/>
                <a:latin typeface="Calibri" panose="020F0502020204030204" pitchFamily="34" charset="0"/>
                <a:ea typeface="Calibri" panose="020F0502020204030204" pitchFamily="34" charset="0"/>
                <a:cs typeface="Times New Roman" panose="02020603050405020304" pitchFamily="18" charset="0"/>
              </a:rPr>
              <a:t>Dubin: The land use that was developed by the subcommittee didn’t include the manure application on soybeans.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227013" marR="0" lvl="2" indent="-227013">
              <a:lnSpc>
                <a:spcPct val="107000"/>
              </a:lnSpc>
              <a:spcBef>
                <a:spcPts val="0"/>
              </a:spcBef>
              <a:spcAft>
                <a:spcPts val="800"/>
              </a:spcAft>
              <a:buFont typeface="Wingdings" panose="05000000000000000000" pitchFamily="2" charset="2"/>
              <a:buChar char=""/>
            </a:pPr>
            <a:r>
              <a:rPr lang="en-US" sz="1500" dirty="0">
                <a:effectLst/>
                <a:latin typeface="Calibri" panose="020F0502020204030204" pitchFamily="34" charset="0"/>
                <a:ea typeface="Calibri" panose="020F0502020204030204" pitchFamily="34" charset="0"/>
                <a:cs typeface="Times New Roman" panose="02020603050405020304" pitchFamily="18" charset="0"/>
              </a:rPr>
              <a:t>Keppler: So this table reflects potential applications on soybeans, so there may be some disconnect, and this would be commercial fertilizer?</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227013" marR="0" lvl="2" indent="-227013">
              <a:lnSpc>
                <a:spcPct val="107000"/>
              </a:lnSpc>
              <a:spcBef>
                <a:spcPts val="0"/>
              </a:spcBef>
              <a:spcAft>
                <a:spcPts val="800"/>
              </a:spcAft>
              <a:buFont typeface="Wingdings" panose="05000000000000000000" pitchFamily="2" charset="2"/>
              <a:buChar char=""/>
            </a:pPr>
            <a:r>
              <a:rPr lang="en-US" sz="1500" dirty="0">
                <a:effectLst/>
                <a:latin typeface="Calibri" panose="020F0502020204030204" pitchFamily="34" charset="0"/>
                <a:ea typeface="Calibri" panose="020F0502020204030204" pitchFamily="34" charset="0"/>
                <a:cs typeface="Times New Roman" panose="02020603050405020304" pitchFamily="18" charset="0"/>
              </a:rPr>
              <a:t>Johnston: So do we move forward with this approach on the table and resurrect that group to describe that soybeans do receive manure, or do we move forward with soybeans not receiving manure, and Chris would revise that 0.17 value. Regardless of the LGU recommendations, I know soybeans get manure.</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227013" marR="0" lvl="2" indent="-227013">
              <a:lnSpc>
                <a:spcPct val="107000"/>
              </a:lnSpc>
              <a:spcBef>
                <a:spcPts val="0"/>
              </a:spcBef>
              <a:spcAft>
                <a:spcPts val="800"/>
              </a:spcAft>
              <a:buFont typeface="Wingdings" panose="05000000000000000000" pitchFamily="2" charset="2"/>
              <a:buChar char=""/>
            </a:pPr>
            <a:r>
              <a:rPr lang="en-US" sz="15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Long: Soybeans get manure, biosolids, and N from commercial fertilizer. One consideration though is that the P getting applied through the commercial fertilizer is DAP.</a:t>
            </a:r>
            <a:endParaRPr lang="en-US" sz="13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227013" marR="0" lvl="2" indent="-227013">
              <a:lnSpc>
                <a:spcPct val="107000"/>
              </a:lnSpc>
              <a:spcBef>
                <a:spcPts val="0"/>
              </a:spcBef>
              <a:spcAft>
                <a:spcPts val="800"/>
              </a:spcAft>
              <a:buFont typeface="Wingdings" panose="05000000000000000000" pitchFamily="2" charset="2"/>
              <a:buChar char=""/>
            </a:pPr>
            <a:r>
              <a:rPr lang="en-US" sz="1500" dirty="0" err="1">
                <a:effectLst/>
                <a:latin typeface="Calibri" panose="020F0502020204030204" pitchFamily="34" charset="0"/>
                <a:ea typeface="Calibri" panose="020F0502020204030204" pitchFamily="34" charset="0"/>
                <a:cs typeface="Times New Roman" panose="02020603050405020304" pitchFamily="18" charset="0"/>
              </a:rPr>
              <a:t>Coale</a:t>
            </a:r>
            <a:r>
              <a:rPr lang="en-US" sz="1500" dirty="0">
                <a:effectLst/>
                <a:latin typeface="Calibri" panose="020F0502020204030204" pitchFamily="34" charset="0"/>
                <a:ea typeface="Calibri" panose="020F0502020204030204" pitchFamily="34" charset="0"/>
                <a:cs typeface="Times New Roman" panose="02020603050405020304" pitchFamily="18" charset="0"/>
              </a:rPr>
              <a:t>: This is a tough one, but this might have to be handled with an asterisk and a footnote somehow.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227013" marR="0" lvl="2" indent="-227013">
              <a:lnSpc>
                <a:spcPct val="107000"/>
              </a:lnSpc>
              <a:spcBef>
                <a:spcPts val="0"/>
              </a:spcBef>
              <a:spcAft>
                <a:spcPts val="800"/>
              </a:spcAft>
              <a:buFont typeface="Wingdings" panose="05000000000000000000" pitchFamily="2" charset="2"/>
              <a:buChar char=""/>
            </a:pPr>
            <a:r>
              <a:rPr lang="en-US" sz="15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Keppler: If the intent is to make the model as close to reality as possible, then I think we should have some type of mechanism to allow fertilizer and manure on soybeans.</a:t>
            </a:r>
            <a:endParaRPr lang="en-US" sz="13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227013" marR="0" lvl="2" indent="-227013">
              <a:lnSpc>
                <a:spcPct val="107000"/>
              </a:lnSpc>
              <a:spcBef>
                <a:spcPts val="0"/>
              </a:spcBef>
              <a:spcAft>
                <a:spcPts val="800"/>
              </a:spcAft>
              <a:buFont typeface="Wingdings" panose="05000000000000000000" pitchFamily="2" charset="2"/>
              <a:buChar char=""/>
            </a:pPr>
            <a:r>
              <a:rPr lang="en-US" sz="1500" dirty="0" err="1">
                <a:effectLst/>
                <a:latin typeface="Calibri" panose="020F0502020204030204" pitchFamily="34" charset="0"/>
                <a:ea typeface="Calibri" panose="020F0502020204030204" pitchFamily="34" charset="0"/>
                <a:cs typeface="Times New Roman" panose="02020603050405020304" pitchFamily="18" charset="0"/>
              </a:rPr>
              <a:t>Coale</a:t>
            </a:r>
            <a:r>
              <a:rPr lang="en-US" sz="1500" dirty="0">
                <a:effectLst/>
                <a:latin typeface="Calibri" panose="020F0502020204030204" pitchFamily="34" charset="0"/>
                <a:ea typeface="Calibri" panose="020F0502020204030204" pitchFamily="34" charset="0"/>
                <a:cs typeface="Times New Roman" panose="02020603050405020304" pitchFamily="18" charset="0"/>
              </a:rPr>
              <a:t>: That’s fine, but then those acres would not qualify for NM on soybeans.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227013" marR="0" lvl="2" indent="-227013">
              <a:lnSpc>
                <a:spcPct val="107000"/>
              </a:lnSpc>
              <a:spcBef>
                <a:spcPts val="0"/>
              </a:spcBef>
              <a:spcAft>
                <a:spcPts val="800"/>
              </a:spcAft>
              <a:buFont typeface="Wingdings" panose="05000000000000000000" pitchFamily="2" charset="2"/>
              <a:buChar char=""/>
            </a:pPr>
            <a:r>
              <a:rPr lang="en-US" sz="1500" dirty="0">
                <a:effectLst/>
                <a:latin typeface="Calibri" panose="020F0502020204030204" pitchFamily="34" charset="0"/>
                <a:ea typeface="Calibri" panose="020F0502020204030204" pitchFamily="34" charset="0"/>
                <a:cs typeface="Times New Roman" panose="02020603050405020304" pitchFamily="18" charset="0"/>
              </a:rPr>
              <a:t>Johnston: That’s even more difficult, because we don’t have it set up to distinguish soybeans as those that receive and don’t receive manure.</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227013" marR="0" lvl="2" indent="-227013">
              <a:lnSpc>
                <a:spcPct val="107000"/>
              </a:lnSpc>
              <a:spcBef>
                <a:spcPts val="0"/>
              </a:spcBef>
              <a:spcAft>
                <a:spcPts val="800"/>
              </a:spcAft>
              <a:buFont typeface="Wingdings" panose="05000000000000000000" pitchFamily="2" charset="2"/>
              <a:buChar char=""/>
            </a:pPr>
            <a:r>
              <a:rPr lang="en-US" sz="1500" dirty="0" err="1">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Meisinger</a:t>
            </a:r>
            <a:r>
              <a:rPr lang="en-US" sz="15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But you do have a separation of NM vs. non-NM soybeans, so you could add an incidental commercial fertilizer application to represent DAP on the non-NM soybean acres. </a:t>
            </a:r>
            <a:endParaRPr lang="en-US" sz="13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02240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88681-AC3B-4531-9DEE-CC4478F86BCD}"/>
              </a:ext>
            </a:extLst>
          </p:cNvPr>
          <p:cNvSpPr>
            <a:spLocks noGrp="1"/>
          </p:cNvSpPr>
          <p:nvPr>
            <p:ph type="title"/>
          </p:nvPr>
        </p:nvSpPr>
        <p:spPr>
          <a:xfrm>
            <a:off x="838200" y="365125"/>
            <a:ext cx="10515600" cy="949869"/>
          </a:xfrm>
        </p:spPr>
        <p:txBody>
          <a:bodyPr>
            <a:normAutofit fontScale="90000"/>
          </a:bodyPr>
          <a:lstStyle/>
          <a:p>
            <a:r>
              <a:rPr lang="en-US" dirty="0"/>
              <a:t>Agricultural Modeling Subcommittee (AMS)</a:t>
            </a:r>
            <a:br>
              <a:rPr lang="en-US" dirty="0"/>
            </a:br>
            <a:r>
              <a:rPr lang="en-US" sz="3200" dirty="0"/>
              <a:t>June 13, 2016: Discussion on Application Rates for Soybeans</a:t>
            </a:r>
            <a:endParaRPr lang="en-US" dirty="0"/>
          </a:p>
        </p:txBody>
      </p:sp>
      <p:sp>
        <p:nvSpPr>
          <p:cNvPr id="3" name="Content Placeholder 2">
            <a:extLst>
              <a:ext uri="{FF2B5EF4-FFF2-40B4-BE49-F238E27FC236}">
                <a16:creationId xmlns:a16="http://schemas.microsoft.com/office/drawing/2014/main" id="{AFCA5496-8BC3-4A2F-BE72-E543FC5422E4}"/>
              </a:ext>
            </a:extLst>
          </p:cNvPr>
          <p:cNvSpPr>
            <a:spLocks noGrp="1"/>
          </p:cNvSpPr>
          <p:nvPr>
            <p:ph idx="1"/>
          </p:nvPr>
        </p:nvSpPr>
        <p:spPr>
          <a:xfrm>
            <a:off x="690154" y="1416322"/>
            <a:ext cx="10515600" cy="4949644"/>
          </a:xfrm>
          <a:ln>
            <a:solidFill>
              <a:schemeClr val="accent1"/>
            </a:solidFill>
          </a:ln>
        </p:spPr>
        <p:txBody>
          <a:bodyPr>
            <a:normAutofit/>
          </a:bodyPr>
          <a:lstStyle/>
          <a:p>
            <a:pPr marL="457200" marR="0" lvl="1" indent="0">
              <a:lnSpc>
                <a:spcPct val="107000"/>
              </a:lnSpc>
              <a:spcBef>
                <a:spcPts val="0"/>
              </a:spcBef>
              <a:spcAft>
                <a:spcPts val="800"/>
              </a:spcAft>
              <a:buNone/>
            </a:pPr>
            <a:r>
              <a:rPr lang="en-US" sz="1200" dirty="0">
                <a:effectLst/>
                <a:latin typeface="Calibri" panose="020F0502020204030204" pitchFamily="34" charset="0"/>
                <a:ea typeface="Calibri" panose="020F0502020204030204" pitchFamily="34" charset="0"/>
                <a:cs typeface="Times New Roman" panose="02020603050405020304" pitchFamily="18" charset="0"/>
              </a:rPr>
              <a:t>Johnston: So that question might have to be posted to the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AgWG</a:t>
            </a:r>
            <a:r>
              <a:rPr lang="en-US" sz="1200" dirty="0">
                <a:effectLst/>
                <a:latin typeface="Calibri" panose="020F0502020204030204" pitchFamily="34" charset="0"/>
                <a:ea typeface="Calibri" panose="020F0502020204030204" pitchFamily="34" charset="0"/>
                <a:cs typeface="Times New Roman" panose="02020603050405020304" pitchFamily="18" charset="0"/>
              </a:rPr>
              <a:t> and the NMP - What to do with soybeans acre they received NM plans from that are receiving manure? </a:t>
            </a: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But is everyone comfortable with adjusting soybean N to represent incidental DAP applications, and allowing the NMP to set higher application on non-NM acres that would include manure?</a:t>
            </a:r>
            <a:endParaRPr lang="en-US"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Group felt comfortable moving forward with that decision.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DECISION: The AMS agreed to set soybean application rates for Nitrogen to reflect incidental inorganic application of diammonium phosphate. This will allow the NMP to increase the non-NM rate to account for acres that might receive manure. </a:t>
            </a:r>
            <a:endParaRPr lang="en-US"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457200" marR="0" lvl="1" indent="0">
              <a:lnSpc>
                <a:spcPct val="107000"/>
              </a:lnSpc>
              <a:spcBef>
                <a:spcPts val="0"/>
              </a:spcBef>
              <a:spcAft>
                <a:spcPts val="800"/>
              </a:spcAft>
              <a:buNone/>
            </a:pPr>
            <a:r>
              <a:rPr lang="en-US" sz="1200" dirty="0">
                <a:effectLst/>
                <a:latin typeface="Calibri" panose="020F0502020204030204" pitchFamily="34" charset="0"/>
                <a:ea typeface="Calibri" panose="020F0502020204030204" pitchFamily="34" charset="0"/>
                <a:cs typeface="Times New Roman" panose="02020603050405020304" pitchFamily="18" charset="0"/>
              </a:rPr>
              <a:t>Johnston: I would recommend we start with 0.33 and do the equation to convert that to DAP. Then this table would represent the NM condition for soybeans, and the NMP could tell us what the multiplier is for that, considering manure and inorganic fertilizer.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Brosch: I wouldn’t recommend using DAP. </a:t>
            </a:r>
            <a:endParaRPr lang="en-US"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Long: I would argue that DAP is more the norm than the exception.</a:t>
            </a:r>
            <a:endParaRPr lang="en-US"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Johnston: So can we use that as the justification? The recommendation was to back up from 0.33 to account for DAP. </a:t>
            </a:r>
            <a:endParaRPr lang="en-US"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Keppler: If manure’s being taken out of the equation, I’m happy with the resulting recommendation. We don’t have to worry about breaking out manure v. non-manure soybean acres; I just want this to reflect the commercial application.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PA stated they would be comfortable backing down the 0.17 to reflect that ratio as well. </a:t>
            </a:r>
            <a:endParaRPr lang="en-US"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AMS reached consensus; Chris Brosch will revise the table accordingly.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DECISION: The AMS agreed to eliminate the TP and TN application rates for double-cropped soybeans, assuming it will go into small grains (wheat, oats, barley). </a:t>
            </a:r>
          </a:p>
          <a:p>
            <a:pPr>
              <a:spcBef>
                <a:spcPts val="0"/>
              </a:spcBef>
              <a:spcAft>
                <a:spcPts val="0"/>
              </a:spcAft>
            </a:pPr>
            <a:r>
              <a:rPr lang="en-US" sz="1600" dirty="0">
                <a:hlinkClick r:id="rId2"/>
              </a:rPr>
              <a:t>https://www.chesapeakebay.net/channel_files/25175/ams-agwg_decisions_on_p6_model_2015-2017_2.pdf</a:t>
            </a:r>
            <a:endParaRPr lang="en-US" sz="1600" dirty="0">
              <a:effectLst/>
            </a:endParaRPr>
          </a:p>
        </p:txBody>
      </p:sp>
      <p:sp>
        <p:nvSpPr>
          <p:cNvPr id="4" name="Rectangle: Rounded Corners 3">
            <a:extLst>
              <a:ext uri="{FF2B5EF4-FFF2-40B4-BE49-F238E27FC236}">
                <a16:creationId xmlns:a16="http://schemas.microsoft.com/office/drawing/2014/main" id="{68BC0D29-6EB5-46BE-B419-A180E22D959E}"/>
              </a:ext>
            </a:extLst>
          </p:cNvPr>
          <p:cNvSpPr/>
          <p:nvPr/>
        </p:nvSpPr>
        <p:spPr>
          <a:xfrm>
            <a:off x="8551817" y="4554583"/>
            <a:ext cx="1741714" cy="8360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Crop Application Goal Reduced to .12 to reflect DAP ratio</a:t>
            </a:r>
          </a:p>
        </p:txBody>
      </p:sp>
      <p:sp>
        <p:nvSpPr>
          <p:cNvPr id="5" name="Arrow: Right 4">
            <a:extLst>
              <a:ext uri="{FF2B5EF4-FFF2-40B4-BE49-F238E27FC236}">
                <a16:creationId xmlns:a16="http://schemas.microsoft.com/office/drawing/2014/main" id="{495EEFD7-AF51-4BB2-AE96-4877C24C8D08}"/>
              </a:ext>
            </a:extLst>
          </p:cNvPr>
          <p:cNvSpPr/>
          <p:nvPr/>
        </p:nvSpPr>
        <p:spPr>
          <a:xfrm>
            <a:off x="7759338" y="4841965"/>
            <a:ext cx="618308" cy="2090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49176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21E2EAF-AAB2-4951-84CC-084B8A546AFD}"/>
              </a:ext>
            </a:extLst>
          </p:cNvPr>
          <p:cNvSpPr>
            <a:spLocks noGrp="1"/>
          </p:cNvSpPr>
          <p:nvPr>
            <p:ph type="title"/>
          </p:nvPr>
        </p:nvSpPr>
        <p:spPr>
          <a:xfrm>
            <a:off x="609600" y="274638"/>
            <a:ext cx="10972800" cy="1292905"/>
          </a:xfrm>
        </p:spPr>
        <p:txBody>
          <a:bodyPr>
            <a:normAutofit/>
          </a:bodyPr>
          <a:lstStyle/>
          <a:p>
            <a:r>
              <a:rPr lang="en-US" b="1" u="sng" dirty="0"/>
              <a:t>Soybean Crop Application Goal</a:t>
            </a:r>
          </a:p>
        </p:txBody>
      </p:sp>
      <p:sp>
        <p:nvSpPr>
          <p:cNvPr id="5" name="Text Placeholder 4">
            <a:extLst>
              <a:ext uri="{FF2B5EF4-FFF2-40B4-BE49-F238E27FC236}">
                <a16:creationId xmlns:a16="http://schemas.microsoft.com/office/drawing/2014/main" id="{3676CEA5-76F1-4239-AFF8-B6AC5BFBE1DE}"/>
              </a:ext>
            </a:extLst>
          </p:cNvPr>
          <p:cNvSpPr>
            <a:spLocks noGrp="1"/>
          </p:cNvSpPr>
          <p:nvPr>
            <p:ph type="body" idx="1"/>
          </p:nvPr>
        </p:nvSpPr>
        <p:spPr>
          <a:xfrm>
            <a:off x="755381" y="1188794"/>
            <a:ext cx="5157787" cy="823912"/>
          </a:xfrm>
        </p:spPr>
        <p:txBody>
          <a:bodyPr>
            <a:normAutofit/>
          </a:bodyPr>
          <a:lstStyle/>
          <a:p>
            <a:r>
              <a:rPr lang="en-US" dirty="0"/>
              <a:t>Full Season Soybeans			</a:t>
            </a:r>
          </a:p>
        </p:txBody>
      </p:sp>
      <p:sp>
        <p:nvSpPr>
          <p:cNvPr id="6" name="Content Placeholder 5">
            <a:extLst>
              <a:ext uri="{FF2B5EF4-FFF2-40B4-BE49-F238E27FC236}">
                <a16:creationId xmlns:a16="http://schemas.microsoft.com/office/drawing/2014/main" id="{4ECF6B71-3AD7-4E95-B103-22BCAE2706DA}"/>
              </a:ext>
            </a:extLst>
          </p:cNvPr>
          <p:cNvSpPr>
            <a:spLocks noGrp="1"/>
          </p:cNvSpPr>
          <p:nvPr>
            <p:ph sz="half" idx="2"/>
          </p:nvPr>
        </p:nvSpPr>
        <p:spPr>
          <a:xfrm>
            <a:off x="764344" y="2174875"/>
            <a:ext cx="5386917" cy="2414542"/>
          </a:xfrm>
          <a:solidFill>
            <a:schemeClr val="bg1"/>
          </a:solidFill>
        </p:spPr>
        <p:txBody>
          <a:bodyPr>
            <a:normAutofit/>
          </a:bodyPr>
          <a:lstStyle/>
          <a:p>
            <a:r>
              <a:rPr lang="en-US" dirty="0"/>
              <a:t>0.12 </a:t>
            </a:r>
            <a:r>
              <a:rPr lang="en-US" dirty="0" err="1"/>
              <a:t>lbs</a:t>
            </a:r>
            <a:r>
              <a:rPr lang="en-US" dirty="0"/>
              <a:t> N/</a:t>
            </a:r>
            <a:r>
              <a:rPr lang="en-US" dirty="0" err="1"/>
              <a:t>bu</a:t>
            </a:r>
            <a:r>
              <a:rPr lang="en-US" dirty="0"/>
              <a:t> (~</a:t>
            </a:r>
            <a:r>
              <a:rPr lang="en-US" dirty="0">
                <a:solidFill>
                  <a:srgbClr val="FF0000"/>
                </a:solidFill>
              </a:rPr>
              <a:t>5.7 </a:t>
            </a:r>
            <a:r>
              <a:rPr lang="en-US" dirty="0" err="1">
                <a:solidFill>
                  <a:srgbClr val="FF0000"/>
                </a:solidFill>
              </a:rPr>
              <a:t>lbs</a:t>
            </a:r>
            <a:r>
              <a:rPr lang="en-US" dirty="0">
                <a:solidFill>
                  <a:srgbClr val="FF0000"/>
                </a:solidFill>
              </a:rPr>
              <a:t> N/ac</a:t>
            </a:r>
            <a:r>
              <a:rPr lang="en-US" dirty="0"/>
              <a:t>)</a:t>
            </a:r>
          </a:p>
          <a:p>
            <a:r>
              <a:rPr lang="en-US" dirty="0"/>
              <a:t>CBW Average: (~</a:t>
            </a:r>
            <a:r>
              <a:rPr lang="en-US" dirty="0">
                <a:solidFill>
                  <a:srgbClr val="FF0000"/>
                </a:solidFill>
              </a:rPr>
              <a:t>3.58 </a:t>
            </a:r>
            <a:r>
              <a:rPr lang="en-US" dirty="0" err="1">
                <a:solidFill>
                  <a:srgbClr val="FF0000"/>
                </a:solidFill>
              </a:rPr>
              <a:t>lb</a:t>
            </a:r>
            <a:r>
              <a:rPr lang="en-US" dirty="0">
                <a:solidFill>
                  <a:srgbClr val="FF0000"/>
                </a:solidFill>
              </a:rPr>
              <a:t>/N ac</a:t>
            </a:r>
            <a:r>
              <a:rPr lang="en-US" dirty="0"/>
              <a:t>)</a:t>
            </a:r>
          </a:p>
          <a:p>
            <a:r>
              <a:rPr lang="en-US" dirty="0"/>
              <a:t>UME, Penn State, VT recommend zero N application</a:t>
            </a:r>
          </a:p>
        </p:txBody>
      </p:sp>
      <p:sp>
        <p:nvSpPr>
          <p:cNvPr id="7" name="Text Placeholder 6">
            <a:extLst>
              <a:ext uri="{FF2B5EF4-FFF2-40B4-BE49-F238E27FC236}">
                <a16:creationId xmlns:a16="http://schemas.microsoft.com/office/drawing/2014/main" id="{266139F0-61D6-4C3C-B633-ACCE0E31CEFB}"/>
              </a:ext>
            </a:extLst>
          </p:cNvPr>
          <p:cNvSpPr>
            <a:spLocks noGrp="1"/>
          </p:cNvSpPr>
          <p:nvPr>
            <p:ph type="body" sz="quarter" idx="3"/>
          </p:nvPr>
        </p:nvSpPr>
        <p:spPr>
          <a:xfrm>
            <a:off x="6115929" y="1259132"/>
            <a:ext cx="5183188" cy="823912"/>
          </a:xfrm>
        </p:spPr>
        <p:txBody>
          <a:bodyPr>
            <a:normAutofit/>
          </a:bodyPr>
          <a:lstStyle/>
          <a:p>
            <a:r>
              <a:rPr lang="en-US" dirty="0"/>
              <a:t>Double Cropped Soybeans</a:t>
            </a:r>
          </a:p>
        </p:txBody>
      </p:sp>
      <p:sp>
        <p:nvSpPr>
          <p:cNvPr id="8" name="Content Placeholder 7">
            <a:extLst>
              <a:ext uri="{FF2B5EF4-FFF2-40B4-BE49-F238E27FC236}">
                <a16:creationId xmlns:a16="http://schemas.microsoft.com/office/drawing/2014/main" id="{D5AE806E-60A1-427E-97A8-444F94C2326F}"/>
              </a:ext>
            </a:extLst>
          </p:cNvPr>
          <p:cNvSpPr>
            <a:spLocks noGrp="1"/>
          </p:cNvSpPr>
          <p:nvPr>
            <p:ph sz="quarter" idx="4"/>
          </p:nvPr>
        </p:nvSpPr>
        <p:spPr>
          <a:xfrm>
            <a:off x="6144064" y="2209653"/>
            <a:ext cx="5183188" cy="1419811"/>
          </a:xfrm>
        </p:spPr>
        <p:txBody>
          <a:bodyPr>
            <a:normAutofit/>
          </a:bodyPr>
          <a:lstStyle/>
          <a:p>
            <a:r>
              <a:rPr lang="en-US" dirty="0"/>
              <a:t>Zero N applications</a:t>
            </a:r>
          </a:p>
          <a:p>
            <a:r>
              <a:rPr lang="en-US" dirty="0"/>
              <a:t>UME, Penn State, VT recommend zero N application</a:t>
            </a:r>
          </a:p>
          <a:p>
            <a:endParaRPr lang="en-US" dirty="0"/>
          </a:p>
        </p:txBody>
      </p:sp>
      <p:sp>
        <p:nvSpPr>
          <p:cNvPr id="9" name="TextBox 8">
            <a:extLst>
              <a:ext uri="{FF2B5EF4-FFF2-40B4-BE49-F238E27FC236}">
                <a16:creationId xmlns:a16="http://schemas.microsoft.com/office/drawing/2014/main" id="{A0E1EC33-C94F-43C5-B69D-58BC0BBEF344}"/>
              </a:ext>
            </a:extLst>
          </p:cNvPr>
          <p:cNvSpPr txBox="1"/>
          <p:nvPr/>
        </p:nvSpPr>
        <p:spPr>
          <a:xfrm>
            <a:off x="829469" y="4345430"/>
            <a:ext cx="10363200" cy="2246769"/>
          </a:xfrm>
          <a:prstGeom prst="rect">
            <a:avLst/>
          </a:prstGeom>
          <a:solidFill>
            <a:schemeClr val="accent3">
              <a:lumMod val="60000"/>
              <a:lumOff val="40000"/>
            </a:schemeClr>
          </a:solidFill>
        </p:spPr>
        <p:txBody>
          <a:bodyPr wrap="square" rtlCol="0">
            <a:spAutoFit/>
          </a:bodyPr>
          <a:lstStyle/>
          <a:p>
            <a:r>
              <a:rPr lang="en-US" sz="2000" dirty="0"/>
              <a:t>Assumption: “Nitrogen application is not recommended for soybean production, however, </a:t>
            </a:r>
            <a:r>
              <a:rPr lang="en-US" sz="2000" b="1" dirty="0"/>
              <a:t>use of commercially available fertilizer formulations may result in application of up to </a:t>
            </a:r>
            <a:r>
              <a:rPr lang="en-US" sz="2000" b="1" dirty="0">
                <a:solidFill>
                  <a:srgbClr val="FF0000"/>
                </a:solidFill>
              </a:rPr>
              <a:t>50 </a:t>
            </a:r>
            <a:r>
              <a:rPr lang="en-US" sz="2000" b="1" dirty="0" err="1">
                <a:solidFill>
                  <a:srgbClr val="FF0000"/>
                </a:solidFill>
              </a:rPr>
              <a:t>lb</a:t>
            </a:r>
            <a:r>
              <a:rPr lang="en-US" sz="2000" b="1" dirty="0">
                <a:solidFill>
                  <a:srgbClr val="FF0000"/>
                </a:solidFill>
              </a:rPr>
              <a:t> N / acre </a:t>
            </a:r>
            <a:r>
              <a:rPr lang="en-US" sz="2000" b="1" dirty="0"/>
              <a:t>when fertilizer formulation and application rate is determined by crop P2O5, K2O, S, or other nutrient needs</a:t>
            </a:r>
            <a:r>
              <a:rPr lang="en-US" sz="2000" dirty="0"/>
              <a:t>. </a:t>
            </a:r>
            <a:r>
              <a:rPr lang="en-US" sz="2000" dirty="0">
                <a:highlight>
                  <a:srgbClr val="FFFF00"/>
                </a:highlight>
              </a:rPr>
              <a:t>Organic waste nitrogen application to full-season soybean is not recommended because it is an agronomically inefficient use of applied nutrients. Organic wastes should only be applied to small grain - double-crop soybean rotations at rates and timings to supply the recommended nitrogen rate to the small grain crop</a:t>
            </a:r>
            <a:r>
              <a:rPr lang="en-US" sz="2000" dirty="0"/>
              <a:t>.” – </a:t>
            </a:r>
            <a:r>
              <a:rPr lang="en-US" sz="2000" dirty="0">
                <a:hlinkClick r:id="rId2"/>
              </a:rPr>
              <a:t>UME SFM-1</a:t>
            </a:r>
            <a:endParaRPr lang="en-US" sz="2000" dirty="0"/>
          </a:p>
        </p:txBody>
      </p:sp>
      <p:sp>
        <p:nvSpPr>
          <p:cNvPr id="2" name="Slide Number Placeholder 1">
            <a:extLst>
              <a:ext uri="{FF2B5EF4-FFF2-40B4-BE49-F238E27FC236}">
                <a16:creationId xmlns:a16="http://schemas.microsoft.com/office/drawing/2014/main" id="{B8DE7BAB-8179-4D84-8446-C710F825D74F}"/>
              </a:ext>
            </a:extLst>
          </p:cNvPr>
          <p:cNvSpPr>
            <a:spLocks noGrp="1"/>
          </p:cNvSpPr>
          <p:nvPr>
            <p:ph type="sldNum" sz="quarter" idx="12"/>
          </p:nvPr>
        </p:nvSpPr>
        <p:spPr/>
        <p:txBody>
          <a:bodyPr/>
          <a:lstStyle/>
          <a:p>
            <a:fld id="{8FA99730-4E8E-4C8C-B71B-3C4A4841C985}" type="slidenum">
              <a:rPr lang="en-US" smtClean="0"/>
              <a:t>16</a:t>
            </a:fld>
            <a:endParaRPr lang="en-US"/>
          </a:p>
        </p:txBody>
      </p:sp>
    </p:spTree>
    <p:extLst>
      <p:ext uri="{BB962C8B-B14F-4D97-AF65-F5344CB8AC3E}">
        <p14:creationId xmlns:p14="http://schemas.microsoft.com/office/powerpoint/2010/main" val="2037824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778" y="173484"/>
            <a:ext cx="11634652" cy="1143000"/>
          </a:xfrm>
        </p:spPr>
        <p:txBody>
          <a:bodyPr>
            <a:normAutofit/>
          </a:bodyPr>
          <a:lstStyle/>
          <a:p>
            <a:pPr algn="l"/>
            <a:r>
              <a:rPr lang="en-US" sz="2800" dirty="0"/>
              <a:t>NM Supplemental Percent Reductions</a:t>
            </a:r>
            <a:br>
              <a:rPr lang="en-US" sz="2800" dirty="0"/>
            </a:br>
            <a:r>
              <a:rPr lang="en-US" sz="2000" dirty="0"/>
              <a:t>(Only after Core NM is applied)</a:t>
            </a:r>
            <a:endParaRPr lang="en-US" sz="2800" dirty="0"/>
          </a:p>
        </p:txBody>
      </p:sp>
      <p:sp>
        <p:nvSpPr>
          <p:cNvPr id="8" name="TextBox 7"/>
          <p:cNvSpPr txBox="1"/>
          <p:nvPr/>
        </p:nvSpPr>
        <p:spPr>
          <a:xfrm>
            <a:off x="473159" y="6220378"/>
            <a:ext cx="7010400" cy="369332"/>
          </a:xfrm>
          <a:prstGeom prst="rect">
            <a:avLst/>
          </a:prstGeom>
          <a:noFill/>
        </p:spPr>
        <p:txBody>
          <a:bodyPr wrap="square" rtlCol="0">
            <a:spAutoFit/>
          </a:bodyPr>
          <a:lstStyle/>
          <a:p>
            <a:r>
              <a:rPr lang="en-US" dirty="0"/>
              <a:t>Data provided by </a:t>
            </a:r>
            <a:r>
              <a:rPr lang="en-US" dirty="0">
                <a:hlinkClick r:id="rId2"/>
              </a:rPr>
              <a:t>Phase 6.0 Nutrient Management Expert Panel</a:t>
            </a:r>
            <a:endParaRPr lang="en-US" dirty="0"/>
          </a:p>
        </p:txBody>
      </p:sp>
      <p:sp>
        <p:nvSpPr>
          <p:cNvPr id="4" name="Slide Number Placeholder 3">
            <a:extLst>
              <a:ext uri="{FF2B5EF4-FFF2-40B4-BE49-F238E27FC236}">
                <a16:creationId xmlns:a16="http://schemas.microsoft.com/office/drawing/2014/main" id="{1161F8D8-F9F1-45AB-96BD-E3FAE568C0A3}"/>
              </a:ext>
            </a:extLst>
          </p:cNvPr>
          <p:cNvSpPr>
            <a:spLocks noGrp="1"/>
          </p:cNvSpPr>
          <p:nvPr>
            <p:ph type="sldNum" sz="quarter" idx="12"/>
          </p:nvPr>
        </p:nvSpPr>
        <p:spPr/>
        <p:txBody>
          <a:bodyPr/>
          <a:lstStyle/>
          <a:p>
            <a:fld id="{8FA99730-4E8E-4C8C-B71B-3C4A4841C985}" type="slidenum">
              <a:rPr lang="en-US" smtClean="0"/>
              <a:t>17</a:t>
            </a:fld>
            <a:endParaRPr lang="en-US"/>
          </a:p>
        </p:txBody>
      </p:sp>
      <p:pic>
        <p:nvPicPr>
          <p:cNvPr id="5" name="Picture 4">
            <a:extLst>
              <a:ext uri="{FF2B5EF4-FFF2-40B4-BE49-F238E27FC236}">
                <a16:creationId xmlns:a16="http://schemas.microsoft.com/office/drawing/2014/main" id="{5CC8903B-5846-456F-8455-6B1BFB73B236}"/>
              </a:ext>
            </a:extLst>
          </p:cNvPr>
          <p:cNvPicPr>
            <a:picLocks noChangeAspect="1"/>
          </p:cNvPicPr>
          <p:nvPr/>
        </p:nvPicPr>
        <p:blipFill rotWithShape="1">
          <a:blip r:embed="rId3"/>
          <a:srcRect t="7412"/>
          <a:stretch/>
        </p:blipFill>
        <p:spPr>
          <a:xfrm>
            <a:off x="236044" y="1348740"/>
            <a:ext cx="6779387" cy="4266534"/>
          </a:xfrm>
          <a:prstGeom prst="rect">
            <a:avLst/>
          </a:prstGeom>
        </p:spPr>
      </p:pic>
      <p:pic>
        <p:nvPicPr>
          <p:cNvPr id="6" name="Picture 5">
            <a:extLst>
              <a:ext uri="{FF2B5EF4-FFF2-40B4-BE49-F238E27FC236}">
                <a16:creationId xmlns:a16="http://schemas.microsoft.com/office/drawing/2014/main" id="{219B3DB9-CA70-43C7-8D45-9AF7AD07BA4E}"/>
              </a:ext>
            </a:extLst>
          </p:cNvPr>
          <p:cNvPicPr>
            <a:picLocks noChangeAspect="1"/>
          </p:cNvPicPr>
          <p:nvPr/>
        </p:nvPicPr>
        <p:blipFill rotWithShape="1">
          <a:blip r:embed="rId4"/>
          <a:srcRect l="32635" t="7958"/>
          <a:stretch/>
        </p:blipFill>
        <p:spPr>
          <a:xfrm>
            <a:off x="6938009" y="1388634"/>
            <a:ext cx="4617721" cy="4210977"/>
          </a:xfrm>
          <a:prstGeom prst="rect">
            <a:avLst/>
          </a:prstGeom>
        </p:spPr>
      </p:pic>
      <p:sp>
        <p:nvSpPr>
          <p:cNvPr id="9" name="Rectangle: Rounded Corners 8">
            <a:extLst>
              <a:ext uri="{FF2B5EF4-FFF2-40B4-BE49-F238E27FC236}">
                <a16:creationId xmlns:a16="http://schemas.microsoft.com/office/drawing/2014/main" id="{BC0045E1-2A27-4B43-8E63-138A7C46351A}"/>
              </a:ext>
            </a:extLst>
          </p:cNvPr>
          <p:cNvSpPr/>
          <p:nvPr/>
        </p:nvSpPr>
        <p:spPr>
          <a:xfrm>
            <a:off x="285750" y="2434590"/>
            <a:ext cx="11224260" cy="240030"/>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F6993E8C-0DC2-4961-8765-9C7E118DFDEB}"/>
              </a:ext>
            </a:extLst>
          </p:cNvPr>
          <p:cNvSpPr/>
          <p:nvPr/>
        </p:nvSpPr>
        <p:spPr>
          <a:xfrm>
            <a:off x="268468" y="3878462"/>
            <a:ext cx="11224260" cy="476722"/>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C5CFCD58-6874-4774-A31F-93545D0EB3E5}"/>
              </a:ext>
            </a:extLst>
          </p:cNvPr>
          <p:cNvSpPr/>
          <p:nvPr/>
        </p:nvSpPr>
        <p:spPr>
          <a:xfrm>
            <a:off x="8314443" y="5835191"/>
            <a:ext cx="3044857" cy="8861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CRITICAL CONCEPT:</a:t>
            </a:r>
          </a:p>
          <a:p>
            <a:r>
              <a:rPr lang="en-US" i="1" dirty="0"/>
              <a:t>Supplemental NM is</a:t>
            </a:r>
            <a:r>
              <a:rPr lang="en-US" dirty="0"/>
              <a:t> applied to </a:t>
            </a:r>
            <a:r>
              <a:rPr lang="en-US" u="sng" dirty="0"/>
              <a:t>Edge of Stream Delivery</a:t>
            </a:r>
          </a:p>
        </p:txBody>
      </p:sp>
      <p:sp>
        <p:nvSpPr>
          <p:cNvPr id="12" name="Rectangle: Rounded Corners 11">
            <a:extLst>
              <a:ext uri="{FF2B5EF4-FFF2-40B4-BE49-F238E27FC236}">
                <a16:creationId xmlns:a16="http://schemas.microsoft.com/office/drawing/2014/main" id="{AB4081B4-E934-46E8-A813-68B14D889BBA}"/>
              </a:ext>
            </a:extLst>
          </p:cNvPr>
          <p:cNvSpPr/>
          <p:nvPr/>
        </p:nvSpPr>
        <p:spPr>
          <a:xfrm>
            <a:off x="2473235" y="2394857"/>
            <a:ext cx="4493622" cy="261258"/>
          </a:xfrm>
          <a:prstGeom prst="roundRect">
            <a:avLst/>
          </a:prstGeom>
          <a:solidFill>
            <a:srgbClr val="C00000">
              <a:alpha val="12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Table 12">
            <a:extLst>
              <a:ext uri="{FF2B5EF4-FFF2-40B4-BE49-F238E27FC236}">
                <a16:creationId xmlns:a16="http://schemas.microsoft.com/office/drawing/2014/main" id="{166519A1-501C-4D73-BF19-CA23370C51F5}"/>
              </a:ext>
            </a:extLst>
          </p:cNvPr>
          <p:cNvGraphicFramePr>
            <a:graphicFrameLocks noGrp="1"/>
          </p:cNvGraphicFramePr>
          <p:nvPr>
            <p:extLst>
              <p:ext uri="{D42A27DB-BD31-4B8C-83A1-F6EECF244321}">
                <p14:modId xmlns:p14="http://schemas.microsoft.com/office/powerpoint/2010/main" val="1776017337"/>
              </p:ext>
            </p:extLst>
          </p:nvPr>
        </p:nvGraphicFramePr>
        <p:xfrm>
          <a:off x="6942181" y="69669"/>
          <a:ext cx="4065454" cy="1188490"/>
        </p:xfrm>
        <a:graphic>
          <a:graphicData uri="http://schemas.openxmlformats.org/drawingml/2006/table">
            <a:tbl>
              <a:tblPr firstRow="1" firstCol="1" bandRow="1"/>
              <a:tblGrid>
                <a:gridCol w="1002691">
                  <a:extLst>
                    <a:ext uri="{9D8B030D-6E8A-4147-A177-3AD203B41FA5}">
                      <a16:colId xmlns:a16="http://schemas.microsoft.com/office/drawing/2014/main" val="430115939"/>
                    </a:ext>
                  </a:extLst>
                </a:gridCol>
                <a:gridCol w="1549612">
                  <a:extLst>
                    <a:ext uri="{9D8B030D-6E8A-4147-A177-3AD203B41FA5}">
                      <a16:colId xmlns:a16="http://schemas.microsoft.com/office/drawing/2014/main" val="4150388458"/>
                    </a:ext>
                  </a:extLst>
                </a:gridCol>
                <a:gridCol w="1513151">
                  <a:extLst>
                    <a:ext uri="{9D8B030D-6E8A-4147-A177-3AD203B41FA5}">
                      <a16:colId xmlns:a16="http://schemas.microsoft.com/office/drawing/2014/main" val="1528039406"/>
                    </a:ext>
                  </a:extLst>
                </a:gridCol>
              </a:tblGrid>
              <a:tr h="339102">
                <a:tc>
                  <a:txBody>
                    <a:bodyPr/>
                    <a:lstStyle/>
                    <a:p>
                      <a:pPr marL="0" marR="0" algn="l">
                        <a:lnSpc>
                          <a:spcPct val="105000"/>
                        </a:lnSpc>
                        <a:spcBef>
                          <a:spcPts val="0"/>
                        </a:spcBef>
                        <a:spcAft>
                          <a:spcPts val="0"/>
                        </a:spcAft>
                      </a:pPr>
                      <a:r>
                        <a:rPr lang="en-US" sz="1600" b="1" dirty="0">
                          <a:solidFill>
                            <a:srgbClr val="000000"/>
                          </a:solidFill>
                          <a:effectLst/>
                          <a:latin typeface="Calibri" panose="020F0502020204030204" pitchFamily="34" charset="0"/>
                          <a:ea typeface="Calibri" panose="020F0502020204030204" pitchFamily="34" charset="0"/>
                        </a:rPr>
                        <a:t>NM BMP</a:t>
                      </a:r>
                      <a:endParaRPr lang="en-US" sz="1600" dirty="0">
                        <a:effectLst/>
                        <a:latin typeface="Calibri" panose="020F0502020204030204" pitchFamily="34" charset="0"/>
                        <a:ea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05000"/>
                        </a:lnSpc>
                        <a:spcBef>
                          <a:spcPts val="0"/>
                        </a:spcBef>
                        <a:spcAft>
                          <a:spcPts val="0"/>
                        </a:spcAft>
                      </a:pPr>
                      <a:r>
                        <a:rPr lang="en-US" sz="1600" b="1" dirty="0">
                          <a:solidFill>
                            <a:srgbClr val="000000"/>
                          </a:solidFill>
                          <a:effectLst/>
                          <a:latin typeface="Calibri" panose="020F0502020204030204" pitchFamily="34" charset="0"/>
                          <a:ea typeface="Calibri" panose="020F0502020204030204" pitchFamily="34" charset="0"/>
                        </a:rPr>
                        <a:t>N Efficiency (pct)</a:t>
                      </a:r>
                      <a:endParaRPr lang="en-US" sz="1600" dirty="0">
                        <a:effectLst/>
                        <a:latin typeface="Calibri" panose="020F0502020204030204" pitchFamily="34" charset="0"/>
                        <a:ea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60E01D"/>
                      </a:solidFill>
                      <a:prstDash val="solid"/>
                      <a:round/>
                      <a:headEnd type="none" w="med" len="med"/>
                      <a:tailEnd type="none" w="med" len="med"/>
                    </a:lnR>
                    <a:lnT w="12700" cap="flat" cmpd="sng" algn="ctr">
                      <a:solidFill>
                        <a:srgbClr val="60E01D"/>
                      </a:solidFill>
                      <a:prstDash val="solid"/>
                      <a:round/>
                      <a:headEnd type="none" w="med" len="med"/>
                      <a:tailEnd type="none" w="med" len="med"/>
                    </a:lnT>
                    <a:lnB w="12700" cap="flat" cmpd="sng" algn="ctr">
                      <a:solidFill>
                        <a:srgbClr val="60E01D"/>
                      </a:solidFill>
                      <a:prstDash val="solid"/>
                      <a:round/>
                      <a:headEnd type="none" w="med" len="med"/>
                      <a:tailEnd type="none" w="med" len="med"/>
                    </a:lnB>
                    <a:solidFill>
                      <a:srgbClr val="D9D9D9"/>
                    </a:solidFill>
                  </a:tcPr>
                </a:tc>
                <a:tc>
                  <a:txBody>
                    <a:bodyPr/>
                    <a:lstStyle/>
                    <a:p>
                      <a:pPr marL="0" marR="0" algn="l">
                        <a:lnSpc>
                          <a:spcPct val="105000"/>
                        </a:lnSpc>
                        <a:spcBef>
                          <a:spcPts val="0"/>
                        </a:spcBef>
                        <a:spcAft>
                          <a:spcPts val="0"/>
                        </a:spcAft>
                      </a:pPr>
                      <a:r>
                        <a:rPr lang="en-US" sz="1600" b="1" dirty="0">
                          <a:solidFill>
                            <a:srgbClr val="000000"/>
                          </a:solidFill>
                          <a:effectLst/>
                          <a:latin typeface="Calibri" panose="020F0502020204030204" pitchFamily="34" charset="0"/>
                          <a:ea typeface="Calibri" panose="020F0502020204030204" pitchFamily="34" charset="0"/>
                        </a:rPr>
                        <a:t>P Efficiency (pct)</a:t>
                      </a:r>
                      <a:endParaRPr lang="en-US" sz="1600" dirty="0">
                        <a:effectLst/>
                        <a:latin typeface="Calibri" panose="020F0502020204030204" pitchFamily="34" charset="0"/>
                        <a:ea typeface="Calibri" panose="020F0502020204030204" pitchFamily="34" charset="0"/>
                      </a:endParaRPr>
                    </a:p>
                  </a:txBody>
                  <a:tcPr marL="9525" marR="9525" marT="9525" marB="0" anchor="b">
                    <a:lnL w="12700" cap="flat" cmpd="sng" algn="ctr">
                      <a:solidFill>
                        <a:srgbClr val="60E01D"/>
                      </a:solidFill>
                      <a:prstDash val="solid"/>
                      <a:round/>
                      <a:headEnd type="none" w="med" len="med"/>
                      <a:tailEnd type="none" w="med" len="med"/>
                    </a:lnL>
                    <a:lnR w="12700" cap="flat" cmpd="sng" algn="ctr">
                      <a:solidFill>
                        <a:srgbClr val="20E81D"/>
                      </a:solidFill>
                      <a:prstDash val="solid"/>
                      <a:round/>
                      <a:headEnd type="none" w="med" len="med"/>
                      <a:tailEnd type="none" w="med" len="med"/>
                    </a:lnR>
                    <a:lnT w="12700" cap="flat" cmpd="sng" algn="ctr">
                      <a:solidFill>
                        <a:srgbClr val="20E81D"/>
                      </a:solidFill>
                      <a:prstDash val="solid"/>
                      <a:round/>
                      <a:headEnd type="none" w="med" len="med"/>
                      <a:tailEnd type="none" w="med" len="med"/>
                    </a:lnT>
                    <a:lnB w="12700" cap="flat" cmpd="sng" algn="ctr">
                      <a:solidFill>
                        <a:srgbClr val="20E81D"/>
                      </a:solidFill>
                      <a:prstDash val="solid"/>
                      <a:round/>
                      <a:headEnd type="none" w="med" len="med"/>
                      <a:tailEnd type="none" w="med" len="med"/>
                    </a:lnB>
                    <a:solidFill>
                      <a:srgbClr val="D9D9D9"/>
                    </a:solidFill>
                  </a:tcPr>
                </a:tc>
                <a:extLst>
                  <a:ext uri="{0D108BD9-81ED-4DB2-BD59-A6C34878D82A}">
                    <a16:rowId xmlns:a16="http://schemas.microsoft.com/office/drawing/2014/main" val="2189675948"/>
                  </a:ext>
                </a:extLst>
              </a:tr>
              <a:tr h="339102">
                <a:tc>
                  <a:txBody>
                    <a:bodyPr/>
                    <a:lstStyle/>
                    <a:p>
                      <a:pPr marL="0" marR="0" algn="l">
                        <a:lnSpc>
                          <a:spcPct val="105000"/>
                        </a:lnSpc>
                        <a:spcBef>
                          <a:spcPts val="0"/>
                        </a:spcBef>
                        <a:spcAft>
                          <a:spcPts val="0"/>
                        </a:spcAft>
                      </a:pPr>
                      <a:r>
                        <a:rPr lang="en-US" sz="1600" b="1">
                          <a:solidFill>
                            <a:srgbClr val="000000"/>
                          </a:solidFill>
                          <a:effectLst/>
                          <a:latin typeface="Calibri" panose="020F0502020204030204" pitchFamily="34" charset="0"/>
                          <a:ea typeface="Calibri" panose="020F0502020204030204" pitchFamily="34" charset="0"/>
                        </a:rPr>
                        <a:t>Placement</a:t>
                      </a:r>
                      <a:endParaRPr lang="en-US" sz="1600">
                        <a:effectLst/>
                        <a:latin typeface="Calibri" panose="020F0502020204030204" pitchFamily="34" charset="0"/>
                        <a:ea typeface="Calibri" panose="020F0502020204030204" pitchFamily="34" charset="0"/>
                      </a:endParaRPr>
                    </a:p>
                  </a:txBody>
                  <a:tcPr marL="9525" marR="9525" marT="9525" marB="0" anchor="b">
                    <a:lnL w="12700" cap="flat" cmpd="sng" algn="ctr">
                      <a:solidFill>
                        <a:srgbClr val="D07E7B"/>
                      </a:solidFill>
                      <a:prstDash val="solid"/>
                      <a:round/>
                      <a:headEnd type="none" w="med" len="med"/>
                      <a:tailEnd type="none" w="med" len="med"/>
                    </a:lnL>
                    <a:lnR w="12700" cap="flat" cmpd="sng" algn="ctr">
                      <a:solidFill>
                        <a:srgbClr val="D07E7B"/>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07E7B"/>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rPr>
                        <a:t>3 or </a:t>
                      </a:r>
                      <a:r>
                        <a:rPr lang="en-US" sz="1600" dirty="0">
                          <a:solidFill>
                            <a:schemeClr val="accent4">
                              <a:lumMod val="50000"/>
                            </a:schemeClr>
                          </a:solidFill>
                          <a:effectLst/>
                          <a:latin typeface="Calibri" panose="020F0502020204030204" pitchFamily="34" charset="0"/>
                          <a:ea typeface="Calibri" panose="020F0502020204030204" pitchFamily="34" charset="0"/>
                        </a:rPr>
                        <a:t>5</a:t>
                      </a:r>
                      <a:endParaRPr lang="en-US" sz="1600" dirty="0">
                        <a:effectLst/>
                        <a:latin typeface="Calibri" panose="020F0502020204030204" pitchFamily="34" charset="0"/>
                        <a:ea typeface="Calibri" panose="020F0502020204030204" pitchFamily="34" charset="0"/>
                      </a:endParaRPr>
                    </a:p>
                  </a:txBody>
                  <a:tcPr marL="9525" marR="9525" marT="9525" marB="0" anchor="b">
                    <a:lnL w="12700" cap="flat" cmpd="sng" algn="ctr">
                      <a:solidFill>
                        <a:srgbClr val="D07E7B"/>
                      </a:solidFill>
                      <a:prstDash val="solid"/>
                      <a:round/>
                      <a:headEnd type="none" w="med" len="med"/>
                      <a:tailEnd type="none" w="med" len="med"/>
                    </a:lnL>
                    <a:lnR w="12700" cap="flat" cmpd="sng" algn="ctr">
                      <a:solidFill>
                        <a:srgbClr val="8805E0"/>
                      </a:solidFill>
                      <a:prstDash val="solid"/>
                      <a:round/>
                      <a:headEnd type="none" w="med" len="med"/>
                      <a:tailEnd type="none" w="med" len="med"/>
                    </a:lnR>
                    <a:lnT w="12700" cap="flat" cmpd="sng" algn="ctr">
                      <a:solidFill>
                        <a:srgbClr val="60E01D"/>
                      </a:solidFill>
                      <a:prstDash val="solid"/>
                      <a:round/>
                      <a:headEnd type="none" w="med" len="med"/>
                      <a:tailEnd type="none" w="med" len="med"/>
                    </a:lnT>
                    <a:lnB w="12700" cap="flat" cmpd="sng" algn="ctr">
                      <a:solidFill>
                        <a:srgbClr val="8805E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rPr>
                        <a:t>10 or </a:t>
                      </a:r>
                      <a:r>
                        <a:rPr lang="en-US" sz="1600" dirty="0">
                          <a:solidFill>
                            <a:schemeClr val="accent4">
                              <a:lumMod val="50000"/>
                            </a:schemeClr>
                          </a:solidFill>
                          <a:effectLst/>
                          <a:latin typeface="Calibri" panose="020F0502020204030204" pitchFamily="34" charset="0"/>
                          <a:ea typeface="Calibri" panose="020F0502020204030204" pitchFamily="34" charset="0"/>
                        </a:rPr>
                        <a:t>20</a:t>
                      </a:r>
                    </a:p>
                  </a:txBody>
                  <a:tcPr marL="9525" marR="9525" marT="9525" marB="0" anchor="b">
                    <a:lnL w="12700" cap="flat" cmpd="sng" algn="ctr">
                      <a:solidFill>
                        <a:srgbClr val="8805E0"/>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20E81D"/>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extLst>
                  <a:ext uri="{0D108BD9-81ED-4DB2-BD59-A6C34878D82A}">
                    <a16:rowId xmlns:a16="http://schemas.microsoft.com/office/drawing/2014/main" val="246586479"/>
                  </a:ext>
                </a:extLst>
              </a:tr>
              <a:tr h="223968">
                <a:tc>
                  <a:txBody>
                    <a:bodyPr/>
                    <a:lstStyle/>
                    <a:p>
                      <a:pPr marL="0" marR="0" algn="l">
                        <a:lnSpc>
                          <a:spcPct val="105000"/>
                        </a:lnSpc>
                        <a:spcBef>
                          <a:spcPts val="0"/>
                        </a:spcBef>
                        <a:spcAft>
                          <a:spcPts val="0"/>
                        </a:spcAft>
                      </a:pPr>
                      <a:r>
                        <a:rPr lang="en-US" sz="1600" b="1">
                          <a:solidFill>
                            <a:srgbClr val="000000"/>
                          </a:solidFill>
                          <a:effectLst/>
                          <a:latin typeface="Calibri" panose="020F0502020204030204" pitchFamily="34" charset="0"/>
                          <a:ea typeface="Calibri" panose="020F0502020204030204" pitchFamily="34" charset="0"/>
                        </a:rPr>
                        <a:t>Rate</a:t>
                      </a:r>
                      <a:endParaRPr lang="en-US" sz="1600">
                        <a:effectLst/>
                        <a:latin typeface="Calibri" panose="020F0502020204030204" pitchFamily="34" charset="0"/>
                        <a:ea typeface="Calibri" panose="020F0502020204030204" pitchFamily="34" charset="0"/>
                      </a:endParaRPr>
                    </a:p>
                  </a:txBody>
                  <a:tcPr marL="9525" marR="9525" marT="9525" marB="0" anchor="b">
                    <a:lnL w="12700" cap="flat" cmpd="sng" algn="ctr">
                      <a:solidFill>
                        <a:srgbClr val="A07C7B"/>
                      </a:solidFill>
                      <a:prstDash val="solid"/>
                      <a:round/>
                      <a:headEnd type="none" w="med" len="med"/>
                      <a:tailEnd type="none" w="med" len="med"/>
                    </a:lnL>
                    <a:lnR w="12700" cap="flat" cmpd="sng" algn="ctr">
                      <a:solidFill>
                        <a:srgbClr val="A07C7B"/>
                      </a:solidFill>
                      <a:prstDash val="solid"/>
                      <a:round/>
                      <a:headEnd type="none" w="med" len="med"/>
                      <a:tailEnd type="none" w="med" len="med"/>
                    </a:lnR>
                    <a:lnT w="12700" cap="flat" cmpd="sng" algn="ctr">
                      <a:solidFill>
                        <a:srgbClr val="D07E7B"/>
                      </a:solidFill>
                      <a:prstDash val="solid"/>
                      <a:round/>
                      <a:headEnd type="none" w="med" len="med"/>
                      <a:tailEnd type="none" w="med" len="med"/>
                    </a:lnT>
                    <a:lnB w="12700" cap="flat" cmpd="sng" algn="ctr">
                      <a:solidFill>
                        <a:srgbClr val="A07C7B"/>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rPr>
                        <a:t>5 or </a:t>
                      </a:r>
                      <a:r>
                        <a:rPr lang="en-US" sz="1600" dirty="0">
                          <a:solidFill>
                            <a:schemeClr val="accent4">
                              <a:lumMod val="50000"/>
                            </a:schemeClr>
                          </a:solidFill>
                          <a:effectLst/>
                          <a:latin typeface="Calibri" panose="020F0502020204030204" pitchFamily="34" charset="0"/>
                          <a:ea typeface="Calibri" panose="020F0502020204030204" pitchFamily="34" charset="0"/>
                        </a:rPr>
                        <a:t>15</a:t>
                      </a:r>
                    </a:p>
                  </a:txBody>
                  <a:tcPr marL="9525" marR="9525" marT="9525" marB="0" anchor="b">
                    <a:lnL w="12700" cap="flat" cmpd="sng" algn="ctr">
                      <a:solidFill>
                        <a:srgbClr val="A07C7B"/>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8805E0"/>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rPr>
                        <a:t>5 or </a:t>
                      </a:r>
                      <a:r>
                        <a:rPr lang="en-US" sz="1600" dirty="0">
                          <a:solidFill>
                            <a:schemeClr val="accent4">
                              <a:lumMod val="50000"/>
                            </a:schemeClr>
                          </a:solidFill>
                          <a:effectLst/>
                          <a:latin typeface="Calibri" panose="020F0502020204030204" pitchFamily="34" charset="0"/>
                          <a:ea typeface="Calibri" panose="020F0502020204030204" pitchFamily="34" charset="0"/>
                        </a:rPr>
                        <a:t>10</a:t>
                      </a:r>
                    </a:p>
                  </a:txBody>
                  <a:tcPr marL="9525" marR="9525" marT="9525" marB="0" anchor="b">
                    <a:lnL w="12700" cap="flat" cmpd="sng" algn="ctr">
                      <a:solidFill>
                        <a:srgbClr val="7801E0"/>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7801E0"/>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extLst>
                  <a:ext uri="{0D108BD9-81ED-4DB2-BD59-A6C34878D82A}">
                    <a16:rowId xmlns:a16="http://schemas.microsoft.com/office/drawing/2014/main" val="341025933"/>
                  </a:ext>
                </a:extLst>
              </a:tr>
              <a:tr h="223968">
                <a:tc>
                  <a:txBody>
                    <a:bodyPr/>
                    <a:lstStyle/>
                    <a:p>
                      <a:pPr marL="0" marR="0" algn="l">
                        <a:lnSpc>
                          <a:spcPct val="105000"/>
                        </a:lnSpc>
                        <a:spcBef>
                          <a:spcPts val="0"/>
                        </a:spcBef>
                        <a:spcAft>
                          <a:spcPts val="0"/>
                        </a:spcAft>
                      </a:pPr>
                      <a:r>
                        <a:rPr lang="en-US" sz="1600" b="1" dirty="0">
                          <a:solidFill>
                            <a:srgbClr val="000000"/>
                          </a:solidFill>
                          <a:effectLst/>
                          <a:latin typeface="Calibri" panose="020F0502020204030204" pitchFamily="34" charset="0"/>
                          <a:ea typeface="Calibri" panose="020F0502020204030204" pitchFamily="34" charset="0"/>
                        </a:rPr>
                        <a:t>Timing</a:t>
                      </a:r>
                      <a:endParaRPr lang="en-US" sz="1600" dirty="0">
                        <a:effectLst/>
                        <a:latin typeface="Calibri" panose="020F0502020204030204" pitchFamily="34" charset="0"/>
                        <a:ea typeface="Calibri" panose="020F0502020204030204" pitchFamily="34" charset="0"/>
                      </a:endParaRPr>
                    </a:p>
                  </a:txBody>
                  <a:tcPr marL="9525" marR="9525" marT="9525" marB="0" anchor="b">
                    <a:lnL w="12700" cap="flat" cmpd="sng" algn="ctr">
                      <a:solidFill>
                        <a:srgbClr val="607B7B"/>
                      </a:solidFill>
                      <a:prstDash val="solid"/>
                      <a:round/>
                      <a:headEnd type="none" w="med" len="med"/>
                      <a:tailEnd type="none" w="med" len="med"/>
                    </a:lnL>
                    <a:lnR w="12700" cap="flat" cmpd="sng" algn="ctr">
                      <a:solidFill>
                        <a:srgbClr val="607B7B"/>
                      </a:solidFill>
                      <a:prstDash val="solid"/>
                      <a:round/>
                      <a:headEnd type="none" w="med" len="med"/>
                      <a:tailEnd type="none" w="med" len="med"/>
                    </a:lnR>
                    <a:lnT w="12700" cap="flat" cmpd="sng" algn="ctr">
                      <a:solidFill>
                        <a:srgbClr val="A07C7B"/>
                      </a:solidFill>
                      <a:prstDash val="solid"/>
                      <a:round/>
                      <a:headEnd type="none" w="med" len="med"/>
                      <a:tailEnd type="none" w="med" len="med"/>
                    </a:lnT>
                    <a:lnB w="12700" cap="flat" cmpd="sng" algn="ctr">
                      <a:solidFill>
                        <a:srgbClr val="607B7B"/>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rPr>
                        <a:t>5 or </a:t>
                      </a:r>
                      <a:r>
                        <a:rPr lang="en-US" sz="1600" dirty="0">
                          <a:solidFill>
                            <a:schemeClr val="accent4">
                              <a:lumMod val="50000"/>
                            </a:schemeClr>
                          </a:solidFill>
                          <a:effectLst/>
                          <a:latin typeface="Calibri" panose="020F0502020204030204" pitchFamily="34" charset="0"/>
                          <a:ea typeface="Calibri" panose="020F0502020204030204" pitchFamily="34" charset="0"/>
                        </a:rPr>
                        <a:t>10</a:t>
                      </a:r>
                    </a:p>
                  </a:txBody>
                  <a:tcPr marL="9525" marR="9525" marT="9525" marB="0" anchor="b">
                    <a:lnL w="12700" cap="flat" cmpd="sng" algn="ctr">
                      <a:solidFill>
                        <a:srgbClr val="607B7B"/>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7801E0"/>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rPr>
                        <a:t>1 or </a:t>
                      </a:r>
                      <a:r>
                        <a:rPr lang="en-US" sz="1600" dirty="0">
                          <a:solidFill>
                            <a:schemeClr val="accent4">
                              <a:lumMod val="50000"/>
                            </a:schemeClr>
                          </a:solidFill>
                          <a:effectLst/>
                          <a:latin typeface="Calibri" panose="020F0502020204030204" pitchFamily="34" charset="0"/>
                          <a:ea typeface="Calibri" panose="020F0502020204030204" pitchFamily="34" charset="0"/>
                        </a:rPr>
                        <a:t>20</a:t>
                      </a:r>
                    </a:p>
                  </a:txBody>
                  <a:tcPr marL="9525" marR="9525" marT="9525" marB="0" anchor="b">
                    <a:lnL w="12700" cap="flat" cmpd="sng" algn="ctr">
                      <a:solidFill>
                        <a:srgbClr val="7801E0"/>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7801E0"/>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extLst>
                  <a:ext uri="{0D108BD9-81ED-4DB2-BD59-A6C34878D82A}">
                    <a16:rowId xmlns:a16="http://schemas.microsoft.com/office/drawing/2014/main" val="648547951"/>
                  </a:ext>
                </a:extLst>
              </a:tr>
            </a:tbl>
          </a:graphicData>
        </a:graphic>
      </p:graphicFrame>
    </p:spTree>
    <p:extLst>
      <p:ext uri="{BB962C8B-B14F-4D97-AF65-F5344CB8AC3E}">
        <p14:creationId xmlns:p14="http://schemas.microsoft.com/office/powerpoint/2010/main" val="957051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8A560-B5E1-4ED9-B4D4-A07FC646ADB6}"/>
              </a:ext>
            </a:extLst>
          </p:cNvPr>
          <p:cNvSpPr>
            <a:spLocks noGrp="1"/>
          </p:cNvSpPr>
          <p:nvPr>
            <p:ph type="title"/>
          </p:nvPr>
        </p:nvSpPr>
        <p:spPr/>
        <p:txBody>
          <a:bodyPr/>
          <a:lstStyle/>
          <a:p>
            <a:endParaRPr lang="en-US" dirty="0"/>
          </a:p>
        </p:txBody>
      </p:sp>
      <p:pic>
        <p:nvPicPr>
          <p:cNvPr id="4" name="Content Placeholder 3">
            <a:extLst>
              <a:ext uri="{FF2B5EF4-FFF2-40B4-BE49-F238E27FC236}">
                <a16:creationId xmlns:a16="http://schemas.microsoft.com/office/drawing/2014/main" id="{B695F7E0-02C6-4697-A5A0-8641474F555E}"/>
              </a:ext>
            </a:extLst>
          </p:cNvPr>
          <p:cNvPicPr>
            <a:picLocks noGrp="1"/>
          </p:cNvPicPr>
          <p:nvPr>
            <p:ph idx="1"/>
          </p:nvPr>
        </p:nvPicPr>
        <p:blipFill rotWithShape="1">
          <a:blip r:embed="rId2"/>
          <a:srcRect t="13980" r="67521" b="46683"/>
          <a:stretch/>
        </p:blipFill>
        <p:spPr bwMode="auto">
          <a:xfrm>
            <a:off x="405179" y="647641"/>
            <a:ext cx="11154762" cy="4771381"/>
          </a:xfrm>
          <a:prstGeom prst="rect">
            <a:avLst/>
          </a:prstGeom>
          <a:ln>
            <a:noFill/>
          </a:ln>
          <a:extLst>
            <a:ext uri="{53640926-AAD7-44D8-BBD7-CCE9431645EC}">
              <a14:shadowObscured xmlns:a14="http://schemas.microsoft.com/office/drawing/2010/main"/>
            </a:ext>
          </a:extLst>
        </p:spPr>
      </p:pic>
      <p:sp>
        <p:nvSpPr>
          <p:cNvPr id="5" name="Rectangle: Rounded Corners 4">
            <a:extLst>
              <a:ext uri="{FF2B5EF4-FFF2-40B4-BE49-F238E27FC236}">
                <a16:creationId xmlns:a16="http://schemas.microsoft.com/office/drawing/2014/main" id="{8A76F568-8C66-4912-AF94-5E3D0D5B75D9}"/>
              </a:ext>
            </a:extLst>
          </p:cNvPr>
          <p:cNvSpPr/>
          <p:nvPr/>
        </p:nvSpPr>
        <p:spPr>
          <a:xfrm>
            <a:off x="2220258" y="4380411"/>
            <a:ext cx="7846851" cy="1169661"/>
          </a:xfrm>
          <a:prstGeom prst="roundRect">
            <a:avLst/>
          </a:prstGeom>
          <a:solidFill>
            <a:srgbClr val="FFFF00">
              <a:alpha val="24000"/>
            </a:srgbClr>
          </a:solidFill>
          <a:ln>
            <a:solidFill>
              <a:schemeClr val="accent1">
                <a:shade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6C090D8-FD70-4982-9777-9C36D7F72CD8}"/>
              </a:ext>
            </a:extLst>
          </p:cNvPr>
          <p:cNvSpPr txBox="1"/>
          <p:nvPr/>
        </p:nvSpPr>
        <p:spPr>
          <a:xfrm>
            <a:off x="2664823" y="5894754"/>
            <a:ext cx="6096000" cy="646331"/>
          </a:xfrm>
          <a:prstGeom prst="rect">
            <a:avLst/>
          </a:prstGeom>
          <a:noFill/>
        </p:spPr>
        <p:txBody>
          <a:bodyPr wrap="square">
            <a:spAutoFit/>
          </a:bodyPr>
          <a:lstStyle/>
          <a:p>
            <a:r>
              <a:rPr lang="en-US" dirty="0">
                <a:hlinkClick r:id="rId3"/>
              </a:rPr>
              <a:t>https://cast.chesapeakebay.net/FileBrowser/GetFile?fileName=P6ModelDocumentation%2F3TerrestrialInputs.pdf</a:t>
            </a:r>
            <a:r>
              <a:rPr lang="en-US" dirty="0"/>
              <a:t> </a:t>
            </a:r>
          </a:p>
        </p:txBody>
      </p:sp>
    </p:spTree>
    <p:extLst>
      <p:ext uri="{BB962C8B-B14F-4D97-AF65-F5344CB8AC3E}">
        <p14:creationId xmlns:p14="http://schemas.microsoft.com/office/powerpoint/2010/main" val="2106976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8EAAE78-74A2-455A-8303-272D5CA3E108}"/>
              </a:ext>
            </a:extLst>
          </p:cNvPr>
          <p:cNvPicPr>
            <a:picLocks noGrp="1"/>
          </p:cNvPicPr>
          <p:nvPr>
            <p:ph idx="4294967295"/>
          </p:nvPr>
        </p:nvPicPr>
        <p:blipFill rotWithShape="1">
          <a:blip r:embed="rId2"/>
          <a:srcRect l="5128" t="23082" r="75641" b="36281"/>
          <a:stretch/>
        </p:blipFill>
        <p:spPr bwMode="auto">
          <a:xfrm>
            <a:off x="1553227" y="268810"/>
            <a:ext cx="8324850" cy="6348412"/>
          </a:xfrm>
          <a:prstGeom prst="rect">
            <a:avLst/>
          </a:prstGeom>
          <a:ln>
            <a:noFill/>
          </a:ln>
          <a:extLst>
            <a:ext uri="{53640926-AAD7-44D8-BBD7-CCE9431645EC}">
              <a14:shadowObscured xmlns:a14="http://schemas.microsoft.com/office/drawing/2010/main"/>
            </a:ext>
          </a:extLst>
        </p:spPr>
      </p:pic>
      <p:sp>
        <p:nvSpPr>
          <p:cNvPr id="5" name="Arrow: Right 4">
            <a:extLst>
              <a:ext uri="{FF2B5EF4-FFF2-40B4-BE49-F238E27FC236}">
                <a16:creationId xmlns:a16="http://schemas.microsoft.com/office/drawing/2014/main" id="{DEA4D58E-6756-437C-A8D1-A209EA67FAEE}"/>
              </a:ext>
            </a:extLst>
          </p:cNvPr>
          <p:cNvSpPr/>
          <p:nvPr/>
        </p:nvSpPr>
        <p:spPr>
          <a:xfrm rot="9253544">
            <a:off x="6303951" y="3139073"/>
            <a:ext cx="2233061" cy="9817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E9F7ADA-20D2-4676-BE78-7D3D24CB9830}"/>
              </a:ext>
            </a:extLst>
          </p:cNvPr>
          <p:cNvSpPr txBox="1"/>
          <p:nvPr/>
        </p:nvSpPr>
        <p:spPr>
          <a:xfrm>
            <a:off x="2185850" y="6530480"/>
            <a:ext cx="6775269" cy="253916"/>
          </a:xfrm>
          <a:prstGeom prst="rect">
            <a:avLst/>
          </a:prstGeom>
          <a:noFill/>
        </p:spPr>
        <p:txBody>
          <a:bodyPr wrap="square">
            <a:spAutoFit/>
          </a:bodyPr>
          <a:lstStyle/>
          <a:p>
            <a:r>
              <a:rPr lang="en-US" sz="1050" dirty="0">
                <a:hlinkClick r:id="rId3"/>
              </a:rPr>
              <a:t>https://cast.chesapeakebay.net/FileBrowser/GetFile?fileName=P6ModelDocumentation%2F3TerrestrialInputs.pdf</a:t>
            </a:r>
            <a:r>
              <a:rPr lang="en-US" sz="1050" dirty="0"/>
              <a:t> </a:t>
            </a:r>
          </a:p>
        </p:txBody>
      </p:sp>
    </p:spTree>
    <p:extLst>
      <p:ext uri="{BB962C8B-B14F-4D97-AF65-F5344CB8AC3E}">
        <p14:creationId xmlns:p14="http://schemas.microsoft.com/office/powerpoint/2010/main" val="4032158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61ED2-2C33-4282-B69D-DFFA611539AC}"/>
              </a:ext>
            </a:extLst>
          </p:cNvPr>
          <p:cNvSpPr>
            <a:spLocks noGrp="1"/>
          </p:cNvSpPr>
          <p:nvPr>
            <p:ph type="title"/>
          </p:nvPr>
        </p:nvSpPr>
        <p:spPr>
          <a:xfrm>
            <a:off x="884222" y="32084"/>
            <a:ext cx="7917873" cy="721895"/>
          </a:xfrm>
        </p:spPr>
        <p:txBody>
          <a:bodyPr>
            <a:normAutofit fontScale="90000"/>
          </a:bodyPr>
          <a:lstStyle/>
          <a:p>
            <a:br>
              <a:rPr lang="en-US" sz="3600" dirty="0"/>
            </a:br>
            <a:r>
              <a:rPr lang="en-US" sz="3600" b="1" dirty="0"/>
              <a:t>CAST-21 Workplan (Working Draft)</a:t>
            </a:r>
            <a:br>
              <a:rPr lang="en-US" dirty="0"/>
            </a:br>
            <a:r>
              <a:rPr lang="en-US" sz="1600" i="1" dirty="0"/>
              <a:t>*A</a:t>
            </a:r>
            <a:r>
              <a:rPr lang="en-US" sz="1800" i="1" dirty="0"/>
              <a:t>pproved data and method changes need to be finalized through the WQGIT by Sept. 1, 2021*    </a:t>
            </a:r>
            <a:br>
              <a:rPr lang="en-US" dirty="0"/>
            </a:br>
            <a:endParaRPr lang="en-US" dirty="0"/>
          </a:p>
        </p:txBody>
      </p:sp>
      <p:graphicFrame>
        <p:nvGraphicFramePr>
          <p:cNvPr id="5" name="Table 5">
            <a:extLst>
              <a:ext uri="{FF2B5EF4-FFF2-40B4-BE49-F238E27FC236}">
                <a16:creationId xmlns:a16="http://schemas.microsoft.com/office/drawing/2014/main" id="{304D9D5F-A933-4C68-94F7-ADDB6419DE26}"/>
              </a:ext>
            </a:extLst>
          </p:cNvPr>
          <p:cNvGraphicFramePr>
            <a:graphicFrameLocks noGrp="1"/>
          </p:cNvGraphicFramePr>
          <p:nvPr>
            <p:extLst>
              <p:ext uri="{D42A27DB-BD31-4B8C-83A1-F6EECF244321}">
                <p14:modId xmlns:p14="http://schemas.microsoft.com/office/powerpoint/2010/main" val="3663992298"/>
              </p:ext>
            </p:extLst>
          </p:nvPr>
        </p:nvGraphicFramePr>
        <p:xfrm>
          <a:off x="232698" y="941987"/>
          <a:ext cx="11807237" cy="5430678"/>
        </p:xfrm>
        <a:graphic>
          <a:graphicData uri="http://schemas.openxmlformats.org/drawingml/2006/table">
            <a:tbl>
              <a:tblPr firstRow="1" bandRow="1">
                <a:tableStyleId>{5C22544A-7EE6-4342-B048-85BDC9FD1C3A}</a:tableStyleId>
              </a:tblPr>
              <a:tblGrid>
                <a:gridCol w="5237520">
                  <a:extLst>
                    <a:ext uri="{9D8B030D-6E8A-4147-A177-3AD203B41FA5}">
                      <a16:colId xmlns:a16="http://schemas.microsoft.com/office/drawing/2014/main" val="2008528703"/>
                    </a:ext>
                  </a:extLst>
                </a:gridCol>
                <a:gridCol w="6569717">
                  <a:extLst>
                    <a:ext uri="{9D8B030D-6E8A-4147-A177-3AD203B41FA5}">
                      <a16:colId xmlns:a16="http://schemas.microsoft.com/office/drawing/2014/main" val="997408327"/>
                    </a:ext>
                  </a:extLst>
                </a:gridCol>
              </a:tblGrid>
              <a:tr h="375228">
                <a:tc>
                  <a:txBody>
                    <a:bodyPr/>
                    <a:lstStyle/>
                    <a:p>
                      <a:r>
                        <a:rPr lang="en-US" dirty="0"/>
                        <a:t>KEY ACTION</a:t>
                      </a:r>
                    </a:p>
                  </a:txBody>
                  <a:tcPr/>
                </a:tc>
                <a:tc>
                  <a:txBody>
                    <a:bodyPr/>
                    <a:lstStyle/>
                    <a:p>
                      <a:r>
                        <a:rPr lang="en-US" dirty="0"/>
                        <a:t>STATUS</a:t>
                      </a:r>
                    </a:p>
                  </a:txBody>
                  <a:tcPr/>
                </a:tc>
                <a:extLst>
                  <a:ext uri="{0D108BD9-81ED-4DB2-BD59-A6C34878D82A}">
                    <a16:rowId xmlns:a16="http://schemas.microsoft.com/office/drawing/2014/main" val="4090421313"/>
                  </a:ext>
                </a:extLst>
              </a:tr>
              <a:tr h="595147">
                <a:tc>
                  <a:txBody>
                    <a:bodyPr/>
                    <a:lstStyle/>
                    <a:p>
                      <a:pPr marL="0" indent="0">
                        <a:buNone/>
                      </a:pPr>
                      <a:r>
                        <a:rPr lang="en-US" sz="1600" b="1" dirty="0"/>
                        <a:t>Task 1: </a:t>
                      </a:r>
                      <a:r>
                        <a:rPr lang="en-US" sz="1600" dirty="0"/>
                        <a:t>Updates to data &amp; methods that typically occur every 2 years.</a:t>
                      </a:r>
                    </a:p>
                  </a:txBody>
                  <a:tcPr/>
                </a:tc>
                <a:tc>
                  <a:txBody>
                    <a:bodyPr/>
                    <a:lstStyle/>
                    <a:p>
                      <a:pPr marL="285750" indent="-285750">
                        <a:buFont typeface="Arial" panose="020B0604020202020204" pitchFamily="34" charset="0"/>
                        <a:buChar char="•"/>
                      </a:pPr>
                      <a:r>
                        <a:rPr lang="en-US" sz="1600" dirty="0"/>
                        <a:t>On-going </a:t>
                      </a:r>
                    </a:p>
                    <a:p>
                      <a:pPr marL="285750" indent="-285750">
                        <a:buFont typeface="Arial" panose="020B0604020202020204" pitchFamily="34" charset="0"/>
                        <a:buChar char="•"/>
                      </a:pPr>
                      <a:r>
                        <a:rPr lang="en-US" sz="1600" dirty="0">
                          <a:highlight>
                            <a:srgbClr val="FFFF00"/>
                          </a:highlight>
                        </a:rPr>
                        <a:t>May </a:t>
                      </a:r>
                      <a:r>
                        <a:rPr lang="en-US" sz="1600" dirty="0" err="1">
                          <a:highlight>
                            <a:srgbClr val="FFFF00"/>
                          </a:highlight>
                        </a:rPr>
                        <a:t>AgWG</a:t>
                      </a:r>
                      <a:r>
                        <a:rPr lang="en-US" sz="1600" dirty="0">
                          <a:highlight>
                            <a:srgbClr val="FFFF00"/>
                          </a:highlight>
                        </a:rPr>
                        <a:t> update: on-going ag data collecting projects</a:t>
                      </a:r>
                    </a:p>
                  </a:txBody>
                  <a:tcPr/>
                </a:tc>
                <a:extLst>
                  <a:ext uri="{0D108BD9-81ED-4DB2-BD59-A6C34878D82A}">
                    <a16:rowId xmlns:a16="http://schemas.microsoft.com/office/drawing/2014/main" val="764725429"/>
                  </a:ext>
                </a:extLst>
              </a:tr>
              <a:tr h="5941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accent3">
                              <a:lumMod val="50000"/>
                            </a:schemeClr>
                          </a:solidFill>
                        </a:rPr>
                        <a:t>Task 2: </a:t>
                      </a:r>
                      <a:r>
                        <a:rPr lang="en-US" sz="1600" dirty="0">
                          <a:solidFill>
                            <a:schemeClr val="accent3">
                              <a:lumMod val="50000"/>
                            </a:schemeClr>
                          </a:solidFill>
                        </a:rPr>
                        <a:t>Investigate alternative forecasting methods for ag land uses &amp; animals</a:t>
                      </a:r>
                    </a:p>
                  </a:txBody>
                  <a:tcPr/>
                </a:tc>
                <a:tc>
                  <a:txBody>
                    <a:bodyPr/>
                    <a:lstStyle/>
                    <a:p>
                      <a:pPr marL="285750" indent="-285750">
                        <a:buFont typeface="Arial" panose="020B0604020202020204" pitchFamily="34" charset="0"/>
                        <a:buChar char="•"/>
                      </a:pPr>
                      <a:r>
                        <a:rPr lang="en-US" sz="1600" dirty="0">
                          <a:solidFill>
                            <a:schemeClr val="accent3">
                              <a:lumMod val="50000"/>
                            </a:schemeClr>
                          </a:solidFill>
                        </a:rPr>
                        <a:t>Nov 19 AgWG: CBPO presentation on 4 methods of forecasting</a:t>
                      </a:r>
                    </a:p>
                    <a:p>
                      <a:pPr marL="285750" indent="-285750">
                        <a:buFont typeface="Arial" panose="020B0604020202020204" pitchFamily="34" charset="0"/>
                        <a:buChar char="•"/>
                      </a:pPr>
                      <a:r>
                        <a:rPr lang="en-US" sz="1600" dirty="0">
                          <a:solidFill>
                            <a:schemeClr val="accent3">
                              <a:lumMod val="50000"/>
                            </a:schemeClr>
                          </a:solidFill>
                        </a:rPr>
                        <a:t>Feb </a:t>
                      </a:r>
                      <a:r>
                        <a:rPr lang="en-US" sz="1600" dirty="0" err="1">
                          <a:solidFill>
                            <a:schemeClr val="accent3">
                              <a:lumMod val="50000"/>
                            </a:schemeClr>
                          </a:solidFill>
                        </a:rPr>
                        <a:t>AgWG</a:t>
                      </a:r>
                      <a:r>
                        <a:rPr lang="en-US" sz="1600" dirty="0">
                          <a:solidFill>
                            <a:schemeClr val="accent3">
                              <a:lumMod val="50000"/>
                            </a:schemeClr>
                          </a:solidFill>
                        </a:rPr>
                        <a:t>; March decision</a:t>
                      </a:r>
                    </a:p>
                  </a:txBody>
                  <a:tcPr/>
                </a:tc>
                <a:extLst>
                  <a:ext uri="{0D108BD9-81ED-4DB2-BD59-A6C34878D82A}">
                    <a16:rowId xmlns:a16="http://schemas.microsoft.com/office/drawing/2014/main" val="2298099955"/>
                  </a:ext>
                </a:extLst>
              </a:tr>
              <a:tr h="594111">
                <a:tc>
                  <a:txBody>
                    <a:bodyPr/>
                    <a:lstStyle/>
                    <a:p>
                      <a:pPr marL="0" indent="0">
                        <a:buNone/>
                      </a:pPr>
                      <a:r>
                        <a:rPr lang="en-US" sz="1600" b="1" dirty="0">
                          <a:solidFill>
                            <a:schemeClr val="bg1">
                              <a:lumMod val="50000"/>
                            </a:schemeClr>
                          </a:solidFill>
                        </a:rPr>
                        <a:t>Task 3: </a:t>
                      </a:r>
                      <a:r>
                        <a:rPr lang="en-US" sz="1600" dirty="0">
                          <a:solidFill>
                            <a:schemeClr val="bg1">
                              <a:lumMod val="50000"/>
                            </a:schemeClr>
                          </a:solidFill>
                        </a:rPr>
                        <a:t>Investigate 2012-2017 Ag Census change for fallow/idle acres</a:t>
                      </a:r>
                    </a:p>
                  </a:txBody>
                  <a:tcPr/>
                </a:tc>
                <a:tc>
                  <a:txBody>
                    <a:bodyPr/>
                    <a:lstStyle/>
                    <a:p>
                      <a:pPr marL="285750" indent="-285750">
                        <a:buFont typeface="Arial" panose="020B0604020202020204" pitchFamily="34" charset="0"/>
                        <a:buChar char="•"/>
                      </a:pPr>
                      <a:r>
                        <a:rPr lang="en-US" sz="1600" dirty="0">
                          <a:solidFill>
                            <a:schemeClr val="bg1">
                              <a:lumMod val="50000"/>
                            </a:schemeClr>
                          </a:solidFill>
                        </a:rPr>
                        <a:t>AgWG Sept 17; NASS consulted; no new information; No further action; See Jan </a:t>
                      </a:r>
                      <a:r>
                        <a:rPr lang="en-US" sz="1600" dirty="0" err="1">
                          <a:solidFill>
                            <a:schemeClr val="bg1">
                              <a:lumMod val="50000"/>
                            </a:schemeClr>
                          </a:solidFill>
                        </a:rPr>
                        <a:t>AgWG</a:t>
                      </a:r>
                      <a:r>
                        <a:rPr lang="en-US" sz="1600" dirty="0">
                          <a:solidFill>
                            <a:schemeClr val="bg1">
                              <a:lumMod val="50000"/>
                            </a:schemeClr>
                          </a:solidFill>
                        </a:rPr>
                        <a:t> decision</a:t>
                      </a:r>
                    </a:p>
                  </a:txBody>
                  <a:tcPr/>
                </a:tc>
                <a:extLst>
                  <a:ext uri="{0D108BD9-81ED-4DB2-BD59-A6C34878D82A}">
                    <a16:rowId xmlns:a16="http://schemas.microsoft.com/office/drawing/2014/main" val="2304449023"/>
                  </a:ext>
                </a:extLst>
              </a:tr>
              <a:tr h="594111">
                <a:tc>
                  <a:txBody>
                    <a:bodyPr/>
                    <a:lstStyle/>
                    <a:p>
                      <a:pPr marL="0" indent="0">
                        <a:buNone/>
                      </a:pPr>
                      <a:r>
                        <a:rPr lang="en-US" sz="1600" b="1" dirty="0"/>
                        <a:t>Task 4: </a:t>
                      </a:r>
                      <a:r>
                        <a:rPr lang="en-US" sz="1600" dirty="0"/>
                        <a:t>Investigate use of latest landcover &amp; LiDAR imagery to better define changes in total ag (&amp; other land use) acres</a:t>
                      </a:r>
                    </a:p>
                  </a:txBody>
                  <a:tcPr/>
                </a:tc>
                <a:tc>
                  <a:txBody>
                    <a:bodyPr/>
                    <a:lstStyle/>
                    <a:p>
                      <a:pPr marL="285750" indent="-285750">
                        <a:buFont typeface="Arial" panose="020B0604020202020204" pitchFamily="34" charset="0"/>
                        <a:buChar char="•"/>
                      </a:pPr>
                      <a:r>
                        <a:rPr lang="en-US" sz="1600" dirty="0"/>
                        <a:t>Oct </a:t>
                      </a:r>
                      <a:r>
                        <a:rPr lang="en-US" sz="1600" dirty="0" err="1"/>
                        <a:t>AgWG</a:t>
                      </a:r>
                      <a:r>
                        <a:rPr lang="en-US" sz="1600" dirty="0"/>
                        <a:t>; Jan </a:t>
                      </a:r>
                      <a:r>
                        <a:rPr lang="en-US" sz="1600" dirty="0" err="1"/>
                        <a:t>AgWG</a:t>
                      </a:r>
                      <a:r>
                        <a:rPr lang="en-US" sz="1600" dirty="0"/>
                        <a:t>; Feb </a:t>
                      </a:r>
                      <a:r>
                        <a:rPr lang="en-US" sz="1600" dirty="0" err="1"/>
                        <a:t>AgWG</a:t>
                      </a:r>
                      <a:r>
                        <a:rPr lang="en-US" sz="1600" dirty="0"/>
                        <a:t>; </a:t>
                      </a:r>
                      <a:r>
                        <a:rPr lang="en-US" sz="1600" dirty="0">
                          <a:highlight>
                            <a:srgbClr val="FFFF00"/>
                          </a:highlight>
                        </a:rPr>
                        <a:t>Apr </a:t>
                      </a:r>
                      <a:r>
                        <a:rPr lang="en-US" sz="1600" dirty="0" err="1">
                          <a:highlight>
                            <a:srgbClr val="FFFF00"/>
                          </a:highlight>
                        </a:rPr>
                        <a:t>AgWG</a:t>
                      </a:r>
                      <a:r>
                        <a:rPr lang="en-US" sz="1600" dirty="0">
                          <a:highlight>
                            <a:srgbClr val="FFFF00"/>
                          </a:highlight>
                        </a:rPr>
                        <a:t>; decision pending updated landcover &amp; LiDAR imagery for 14 prototype counties May </a:t>
                      </a:r>
                      <a:r>
                        <a:rPr lang="en-US" sz="1600" dirty="0" err="1">
                          <a:highlight>
                            <a:srgbClr val="FFFF00"/>
                          </a:highlight>
                        </a:rPr>
                        <a:t>AgWG</a:t>
                      </a:r>
                      <a:endParaRPr lang="en-US" sz="1600" dirty="0"/>
                    </a:p>
                  </a:txBody>
                  <a:tcPr/>
                </a:tc>
                <a:extLst>
                  <a:ext uri="{0D108BD9-81ED-4DB2-BD59-A6C34878D82A}">
                    <a16:rowId xmlns:a16="http://schemas.microsoft.com/office/drawing/2014/main" val="2578747847"/>
                  </a:ext>
                </a:extLst>
              </a:tr>
              <a:tr h="8442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rPr>
                        <a:t>Task 5: </a:t>
                      </a:r>
                      <a:r>
                        <a:rPr lang="en-US" sz="1600" b="0" i="0" dirty="0">
                          <a:solidFill>
                            <a:schemeClr val="tx1"/>
                          </a:solidFill>
                        </a:rPr>
                        <a:t>I</a:t>
                      </a:r>
                      <a:r>
                        <a:rPr lang="en-US" sz="1600" dirty="0">
                          <a:solidFill>
                            <a:schemeClr val="tx1"/>
                          </a:solidFill>
                        </a:rPr>
                        <a:t>nvestigate alternatives for double-crop acre estimates</a:t>
                      </a:r>
                    </a:p>
                  </a:txBody>
                  <a:tcPr/>
                </a:tc>
                <a:tc>
                  <a:txBody>
                    <a:bodyPr/>
                    <a:lstStyle/>
                    <a:p>
                      <a:pPr marL="285750" indent="-285750">
                        <a:buFont typeface="Arial" panose="020B0604020202020204" pitchFamily="34" charset="0"/>
                        <a:buChar char="•"/>
                      </a:pPr>
                      <a:r>
                        <a:rPr lang="en-US" sz="1600" dirty="0"/>
                        <a:t>Oct 15 AgWG; NASS consulted- no new information; No further action; </a:t>
                      </a:r>
                      <a:r>
                        <a:rPr lang="en-US" sz="1600" dirty="0">
                          <a:highlight>
                            <a:srgbClr val="FFFF00"/>
                          </a:highlight>
                        </a:rPr>
                        <a:t>no recommended change to methodology; May for decision (associated with Task 4 change to ag acre calculations)</a:t>
                      </a:r>
                    </a:p>
                  </a:txBody>
                  <a:tcPr/>
                </a:tc>
                <a:extLst>
                  <a:ext uri="{0D108BD9-81ED-4DB2-BD59-A6C34878D82A}">
                    <a16:rowId xmlns:a16="http://schemas.microsoft.com/office/drawing/2014/main" val="2474277104"/>
                  </a:ext>
                </a:extLst>
              </a:tr>
              <a:tr h="5941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Task 6: </a:t>
                      </a:r>
                      <a:r>
                        <a:rPr lang="en-US" sz="1600" dirty="0"/>
                        <a:t>Consider supplemental NM for soybeans</a:t>
                      </a:r>
                    </a:p>
                  </a:txBody>
                  <a:tcPr/>
                </a:tc>
                <a:tc>
                  <a:txBody>
                    <a:bodyPr/>
                    <a:lstStyle/>
                    <a:p>
                      <a:pPr marL="285750" indent="-285750">
                        <a:buFont typeface="Arial" panose="020B0604020202020204" pitchFamily="34" charset="0"/>
                        <a:buChar char="•"/>
                      </a:pPr>
                      <a:r>
                        <a:rPr lang="en-US" sz="1600" dirty="0"/>
                        <a:t>In process</a:t>
                      </a:r>
                    </a:p>
                    <a:p>
                      <a:pPr marL="285750" indent="-285750">
                        <a:buFont typeface="Arial" panose="020B0604020202020204" pitchFamily="34" charset="0"/>
                        <a:buChar char="•"/>
                      </a:pPr>
                      <a:r>
                        <a:rPr lang="en-US" sz="1600" dirty="0"/>
                        <a:t>Dec Ad Hoc; Jan Ad Hoc; </a:t>
                      </a:r>
                      <a:r>
                        <a:rPr lang="en-US" sz="1600" dirty="0">
                          <a:highlight>
                            <a:srgbClr val="FFFF00"/>
                          </a:highlight>
                        </a:rPr>
                        <a:t>Mar Ad Hoc; Apr-May </a:t>
                      </a:r>
                      <a:r>
                        <a:rPr lang="en-US" sz="1600" dirty="0" err="1">
                          <a:highlight>
                            <a:srgbClr val="FFFF00"/>
                          </a:highlight>
                        </a:rPr>
                        <a:t>AgWG</a:t>
                      </a:r>
                      <a:endParaRPr lang="en-US" sz="1600" dirty="0">
                        <a:highlight>
                          <a:srgbClr val="FFFF00"/>
                        </a:highlight>
                      </a:endParaRPr>
                    </a:p>
                  </a:txBody>
                  <a:tcPr/>
                </a:tc>
                <a:extLst>
                  <a:ext uri="{0D108BD9-81ED-4DB2-BD59-A6C34878D82A}">
                    <a16:rowId xmlns:a16="http://schemas.microsoft.com/office/drawing/2014/main" val="4013345342"/>
                  </a:ext>
                </a:extLst>
              </a:tr>
              <a:tr h="594111">
                <a:tc>
                  <a:txBody>
                    <a:bodyPr/>
                    <a:lstStyle/>
                    <a:p>
                      <a:pPr>
                        <a:buFont typeface="Wingdings" panose="05000000000000000000" pitchFamily="2" charset="2"/>
                        <a:buNone/>
                      </a:pPr>
                      <a:r>
                        <a:rPr lang="en-US" sz="1600" b="1" dirty="0">
                          <a:solidFill>
                            <a:schemeClr val="tx1"/>
                          </a:solidFill>
                        </a:rPr>
                        <a:t>Task 7: </a:t>
                      </a:r>
                      <a:r>
                        <a:rPr lang="en-US" sz="1600" dirty="0">
                          <a:solidFill>
                            <a:schemeClr val="tx1"/>
                          </a:solidFill>
                        </a:rPr>
                        <a:t>QA/</a:t>
                      </a:r>
                      <a:r>
                        <a:rPr lang="en-US" sz="1600" dirty="0" err="1">
                          <a:solidFill>
                            <a:schemeClr val="tx1"/>
                          </a:solidFill>
                        </a:rPr>
                        <a:t>QC’d</a:t>
                      </a:r>
                      <a:r>
                        <a:rPr lang="en-US" sz="1600" dirty="0">
                          <a:solidFill>
                            <a:schemeClr val="tx1"/>
                          </a:solidFill>
                        </a:rPr>
                        <a:t> historic &amp; current layer pop. data for Hillandale Farms (PA)</a:t>
                      </a:r>
                    </a:p>
                  </a:txBody>
                  <a:tcPr/>
                </a:tc>
                <a:tc>
                  <a:txBody>
                    <a:bodyPr/>
                    <a:lstStyle/>
                    <a:p>
                      <a:pPr marL="285750" indent="-285750">
                        <a:buFont typeface="Arial" panose="020B0604020202020204" pitchFamily="34" charset="0"/>
                        <a:buChar char="•"/>
                      </a:pPr>
                      <a:r>
                        <a:rPr lang="en-US" sz="1600" dirty="0">
                          <a:solidFill>
                            <a:schemeClr val="tx1"/>
                          </a:solidFill>
                        </a:rPr>
                        <a:t>In process</a:t>
                      </a:r>
                    </a:p>
                    <a:p>
                      <a:pPr marL="285750" indent="-285750">
                        <a:buFont typeface="Arial" panose="020B0604020202020204" pitchFamily="34" charset="0"/>
                        <a:buChar char="•"/>
                      </a:pPr>
                      <a:r>
                        <a:rPr lang="en-US" sz="1600" dirty="0">
                          <a:solidFill>
                            <a:schemeClr val="tx1"/>
                          </a:solidFill>
                        </a:rPr>
                        <a:t>Feb Ad Hoc- general discussion; </a:t>
                      </a:r>
                      <a:r>
                        <a:rPr lang="en-US" sz="1600" dirty="0">
                          <a:solidFill>
                            <a:schemeClr val="tx1"/>
                          </a:solidFill>
                          <a:highlight>
                            <a:srgbClr val="FFFF00"/>
                          </a:highlight>
                        </a:rPr>
                        <a:t>May </a:t>
                      </a:r>
                      <a:r>
                        <a:rPr lang="en-US" sz="1600" dirty="0" err="1">
                          <a:solidFill>
                            <a:schemeClr val="tx1"/>
                          </a:solidFill>
                          <a:highlight>
                            <a:srgbClr val="FFFF00"/>
                          </a:highlight>
                        </a:rPr>
                        <a:t>AgWG</a:t>
                      </a:r>
                      <a:endParaRPr lang="en-US" sz="1600" dirty="0">
                        <a:solidFill>
                          <a:schemeClr val="tx1"/>
                        </a:solidFill>
                        <a:highlight>
                          <a:srgbClr val="FFFF00"/>
                        </a:highlight>
                      </a:endParaRPr>
                    </a:p>
                  </a:txBody>
                  <a:tcPr/>
                </a:tc>
                <a:extLst>
                  <a:ext uri="{0D108BD9-81ED-4DB2-BD59-A6C34878D82A}">
                    <a16:rowId xmlns:a16="http://schemas.microsoft.com/office/drawing/2014/main" val="1348748562"/>
                  </a:ext>
                </a:extLst>
              </a:tr>
              <a:tr h="645485">
                <a:tc>
                  <a:txBody>
                    <a:bodyPr/>
                    <a:lstStyle/>
                    <a:p>
                      <a:pPr marL="0" indent="0">
                        <a:buNone/>
                      </a:pPr>
                      <a:r>
                        <a:rPr lang="en-US" sz="1600" b="1" dirty="0">
                          <a:solidFill>
                            <a:schemeClr val="tx1"/>
                          </a:solidFill>
                        </a:rPr>
                        <a:t>Task 8: </a:t>
                      </a:r>
                      <a:r>
                        <a:rPr lang="en-US" sz="1600" dirty="0">
                          <a:solidFill>
                            <a:schemeClr val="tx1"/>
                          </a:solidFill>
                        </a:rPr>
                        <a:t>Build-in Verification Ad Hoc Team products</a:t>
                      </a:r>
                    </a:p>
                  </a:txBody>
                  <a:tcPr/>
                </a:tc>
                <a:tc>
                  <a:txBody>
                    <a:bodyPr/>
                    <a:lstStyle/>
                    <a:p>
                      <a:pPr marL="285750" indent="-285750">
                        <a:buFont typeface="Arial" panose="020B0604020202020204" pitchFamily="34" charset="0"/>
                        <a:buChar char="•"/>
                      </a:pPr>
                      <a:r>
                        <a:rPr lang="en-US" sz="1600" dirty="0">
                          <a:solidFill>
                            <a:schemeClr val="tx1"/>
                          </a:solidFill>
                        </a:rPr>
                        <a:t>In process </a:t>
                      </a:r>
                    </a:p>
                  </a:txBody>
                  <a:tcPr/>
                </a:tc>
                <a:extLst>
                  <a:ext uri="{0D108BD9-81ED-4DB2-BD59-A6C34878D82A}">
                    <a16:rowId xmlns:a16="http://schemas.microsoft.com/office/drawing/2014/main" val="201304204"/>
                  </a:ext>
                </a:extLst>
              </a:tr>
            </a:tbl>
          </a:graphicData>
        </a:graphic>
      </p:graphicFrame>
      <p:sp>
        <p:nvSpPr>
          <p:cNvPr id="3" name="Rectangle 2">
            <a:extLst>
              <a:ext uri="{FF2B5EF4-FFF2-40B4-BE49-F238E27FC236}">
                <a16:creationId xmlns:a16="http://schemas.microsoft.com/office/drawing/2014/main" id="{D24ECF5A-5538-45C7-A2AB-F6330D5B87A4}"/>
              </a:ext>
            </a:extLst>
          </p:cNvPr>
          <p:cNvSpPr/>
          <p:nvPr/>
        </p:nvSpPr>
        <p:spPr>
          <a:xfrm rot="1041171">
            <a:off x="9903545" y="300192"/>
            <a:ext cx="2177362" cy="1077218"/>
          </a:xfrm>
          <a:prstGeom prst="rect">
            <a:avLst/>
          </a:prstGeom>
          <a:solidFill>
            <a:srgbClr val="92D050"/>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Questions/Comments?</a:t>
            </a:r>
          </a:p>
        </p:txBody>
      </p:sp>
      <p:sp>
        <p:nvSpPr>
          <p:cNvPr id="8" name="TextBox 7">
            <a:extLst>
              <a:ext uri="{FF2B5EF4-FFF2-40B4-BE49-F238E27FC236}">
                <a16:creationId xmlns:a16="http://schemas.microsoft.com/office/drawing/2014/main" id="{AA30E709-A4BA-4033-9EF3-0967515C6740}"/>
              </a:ext>
            </a:extLst>
          </p:cNvPr>
          <p:cNvSpPr txBox="1"/>
          <p:nvPr/>
        </p:nvSpPr>
        <p:spPr>
          <a:xfrm>
            <a:off x="126608" y="6488668"/>
            <a:ext cx="844061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https://www.chesapeakebay.net/channel_files/41834/cast21workplan_022221.pdf</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6D30D0EE-101E-420E-A2C8-963425F04052}"/>
              </a:ext>
            </a:extLst>
          </p:cNvPr>
          <p:cNvSpPr/>
          <p:nvPr/>
        </p:nvSpPr>
        <p:spPr>
          <a:xfrm rot="21384244">
            <a:off x="8117890" y="5772175"/>
            <a:ext cx="4047995" cy="959824"/>
          </a:xfrm>
          <a:custGeom>
            <a:avLst/>
            <a:gdLst>
              <a:gd name="connsiteX0" fmla="*/ 0 w 4047995"/>
              <a:gd name="connsiteY0" fmla="*/ 0 h 959824"/>
              <a:gd name="connsiteX1" fmla="*/ 497325 w 4047995"/>
              <a:gd name="connsiteY1" fmla="*/ 0 h 959824"/>
              <a:gd name="connsiteX2" fmla="*/ 1116090 w 4047995"/>
              <a:gd name="connsiteY2" fmla="*/ 0 h 959824"/>
              <a:gd name="connsiteX3" fmla="*/ 1653895 w 4047995"/>
              <a:gd name="connsiteY3" fmla="*/ 0 h 959824"/>
              <a:gd name="connsiteX4" fmla="*/ 2151220 w 4047995"/>
              <a:gd name="connsiteY4" fmla="*/ 0 h 959824"/>
              <a:gd name="connsiteX5" fmla="*/ 2769985 w 4047995"/>
              <a:gd name="connsiteY5" fmla="*/ 0 h 959824"/>
              <a:gd name="connsiteX6" fmla="*/ 3348270 w 4047995"/>
              <a:gd name="connsiteY6" fmla="*/ 0 h 959824"/>
              <a:gd name="connsiteX7" fmla="*/ 4047995 w 4047995"/>
              <a:gd name="connsiteY7" fmla="*/ 0 h 959824"/>
              <a:gd name="connsiteX8" fmla="*/ 4047995 w 4047995"/>
              <a:gd name="connsiteY8" fmla="*/ 499108 h 959824"/>
              <a:gd name="connsiteX9" fmla="*/ 4047995 w 4047995"/>
              <a:gd name="connsiteY9" fmla="*/ 959824 h 959824"/>
              <a:gd name="connsiteX10" fmla="*/ 3550670 w 4047995"/>
              <a:gd name="connsiteY10" fmla="*/ 959824 h 959824"/>
              <a:gd name="connsiteX11" fmla="*/ 3093825 w 4047995"/>
              <a:gd name="connsiteY11" fmla="*/ 959824 h 959824"/>
              <a:gd name="connsiteX12" fmla="*/ 2475060 w 4047995"/>
              <a:gd name="connsiteY12" fmla="*/ 959824 h 959824"/>
              <a:gd name="connsiteX13" fmla="*/ 1977735 w 4047995"/>
              <a:gd name="connsiteY13" fmla="*/ 959824 h 959824"/>
              <a:gd name="connsiteX14" fmla="*/ 1358970 w 4047995"/>
              <a:gd name="connsiteY14" fmla="*/ 959824 h 959824"/>
              <a:gd name="connsiteX15" fmla="*/ 699725 w 4047995"/>
              <a:gd name="connsiteY15" fmla="*/ 959824 h 959824"/>
              <a:gd name="connsiteX16" fmla="*/ 0 w 4047995"/>
              <a:gd name="connsiteY16" fmla="*/ 959824 h 959824"/>
              <a:gd name="connsiteX17" fmla="*/ 0 w 4047995"/>
              <a:gd name="connsiteY17" fmla="*/ 460716 h 959824"/>
              <a:gd name="connsiteX18" fmla="*/ 0 w 4047995"/>
              <a:gd name="connsiteY18" fmla="*/ 0 h 959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047995" h="959824" fill="none" extrusionOk="0">
                <a:moveTo>
                  <a:pt x="0" y="0"/>
                </a:moveTo>
                <a:cubicBezTo>
                  <a:pt x="209744" y="-17900"/>
                  <a:pt x="336926" y="2372"/>
                  <a:pt x="497325" y="0"/>
                </a:cubicBezTo>
                <a:cubicBezTo>
                  <a:pt x="657724" y="-2372"/>
                  <a:pt x="979306" y="34682"/>
                  <a:pt x="1116090" y="0"/>
                </a:cubicBezTo>
                <a:cubicBezTo>
                  <a:pt x="1252874" y="-34682"/>
                  <a:pt x="1474377" y="31408"/>
                  <a:pt x="1653895" y="0"/>
                </a:cubicBezTo>
                <a:cubicBezTo>
                  <a:pt x="1833413" y="-31408"/>
                  <a:pt x="1934586" y="16539"/>
                  <a:pt x="2151220" y="0"/>
                </a:cubicBezTo>
                <a:cubicBezTo>
                  <a:pt x="2367855" y="-16539"/>
                  <a:pt x="2544155" y="48220"/>
                  <a:pt x="2769985" y="0"/>
                </a:cubicBezTo>
                <a:cubicBezTo>
                  <a:pt x="2995815" y="-48220"/>
                  <a:pt x="3173314" y="6143"/>
                  <a:pt x="3348270" y="0"/>
                </a:cubicBezTo>
                <a:cubicBezTo>
                  <a:pt x="3523226" y="-6143"/>
                  <a:pt x="3789565" y="28665"/>
                  <a:pt x="4047995" y="0"/>
                </a:cubicBezTo>
                <a:cubicBezTo>
                  <a:pt x="4057266" y="238197"/>
                  <a:pt x="4033833" y="252813"/>
                  <a:pt x="4047995" y="499108"/>
                </a:cubicBezTo>
                <a:cubicBezTo>
                  <a:pt x="4062157" y="745403"/>
                  <a:pt x="3998279" y="842270"/>
                  <a:pt x="4047995" y="959824"/>
                </a:cubicBezTo>
                <a:cubicBezTo>
                  <a:pt x="3876081" y="994124"/>
                  <a:pt x="3738403" y="933167"/>
                  <a:pt x="3550670" y="959824"/>
                </a:cubicBezTo>
                <a:cubicBezTo>
                  <a:pt x="3362938" y="986481"/>
                  <a:pt x="3266988" y="917998"/>
                  <a:pt x="3093825" y="959824"/>
                </a:cubicBezTo>
                <a:cubicBezTo>
                  <a:pt x="2920663" y="1001650"/>
                  <a:pt x="2702602" y="957042"/>
                  <a:pt x="2475060" y="959824"/>
                </a:cubicBezTo>
                <a:cubicBezTo>
                  <a:pt x="2247518" y="962606"/>
                  <a:pt x="2198940" y="927365"/>
                  <a:pt x="1977735" y="959824"/>
                </a:cubicBezTo>
                <a:cubicBezTo>
                  <a:pt x="1756531" y="992283"/>
                  <a:pt x="1620418" y="895925"/>
                  <a:pt x="1358970" y="959824"/>
                </a:cubicBezTo>
                <a:cubicBezTo>
                  <a:pt x="1097522" y="1023723"/>
                  <a:pt x="986729" y="951046"/>
                  <a:pt x="699725" y="959824"/>
                </a:cubicBezTo>
                <a:cubicBezTo>
                  <a:pt x="412721" y="968602"/>
                  <a:pt x="168551" y="891834"/>
                  <a:pt x="0" y="959824"/>
                </a:cubicBezTo>
                <a:cubicBezTo>
                  <a:pt x="-27362" y="824825"/>
                  <a:pt x="18094" y="614737"/>
                  <a:pt x="0" y="460716"/>
                </a:cubicBezTo>
                <a:cubicBezTo>
                  <a:pt x="-18094" y="306695"/>
                  <a:pt x="37148" y="186742"/>
                  <a:pt x="0" y="0"/>
                </a:cubicBezTo>
                <a:close/>
              </a:path>
              <a:path w="4047995" h="959824" stroke="0" extrusionOk="0">
                <a:moveTo>
                  <a:pt x="0" y="0"/>
                </a:moveTo>
                <a:cubicBezTo>
                  <a:pt x="194654" y="-51539"/>
                  <a:pt x="349640" y="27585"/>
                  <a:pt x="537805" y="0"/>
                </a:cubicBezTo>
                <a:cubicBezTo>
                  <a:pt x="725971" y="-27585"/>
                  <a:pt x="858978" y="37456"/>
                  <a:pt x="994650" y="0"/>
                </a:cubicBezTo>
                <a:cubicBezTo>
                  <a:pt x="1130323" y="-37456"/>
                  <a:pt x="1462817" y="59629"/>
                  <a:pt x="1653895" y="0"/>
                </a:cubicBezTo>
                <a:cubicBezTo>
                  <a:pt x="1844973" y="-59629"/>
                  <a:pt x="1980234" y="41274"/>
                  <a:pt x="2191700" y="0"/>
                </a:cubicBezTo>
                <a:cubicBezTo>
                  <a:pt x="2403167" y="-41274"/>
                  <a:pt x="2540098" y="21514"/>
                  <a:pt x="2729505" y="0"/>
                </a:cubicBezTo>
                <a:cubicBezTo>
                  <a:pt x="2918913" y="-21514"/>
                  <a:pt x="3154086" y="32735"/>
                  <a:pt x="3388750" y="0"/>
                </a:cubicBezTo>
                <a:cubicBezTo>
                  <a:pt x="3623415" y="-32735"/>
                  <a:pt x="3842626" y="33889"/>
                  <a:pt x="4047995" y="0"/>
                </a:cubicBezTo>
                <a:cubicBezTo>
                  <a:pt x="4083078" y="171862"/>
                  <a:pt x="3991423" y="381665"/>
                  <a:pt x="4047995" y="499108"/>
                </a:cubicBezTo>
                <a:cubicBezTo>
                  <a:pt x="4104567" y="616551"/>
                  <a:pt x="4043308" y="857714"/>
                  <a:pt x="4047995" y="959824"/>
                </a:cubicBezTo>
                <a:cubicBezTo>
                  <a:pt x="3908953" y="997144"/>
                  <a:pt x="3698768" y="905843"/>
                  <a:pt x="3550670" y="959824"/>
                </a:cubicBezTo>
                <a:cubicBezTo>
                  <a:pt x="3402572" y="1013805"/>
                  <a:pt x="3238212" y="900204"/>
                  <a:pt x="2972385" y="959824"/>
                </a:cubicBezTo>
                <a:cubicBezTo>
                  <a:pt x="2706558" y="1019444"/>
                  <a:pt x="2679847" y="918449"/>
                  <a:pt x="2434580" y="959824"/>
                </a:cubicBezTo>
                <a:cubicBezTo>
                  <a:pt x="2189313" y="1001199"/>
                  <a:pt x="1998850" y="955039"/>
                  <a:pt x="1775335" y="959824"/>
                </a:cubicBezTo>
                <a:cubicBezTo>
                  <a:pt x="1551820" y="964609"/>
                  <a:pt x="1432986" y="889386"/>
                  <a:pt x="1116090" y="959824"/>
                </a:cubicBezTo>
                <a:cubicBezTo>
                  <a:pt x="799194" y="1030262"/>
                  <a:pt x="735355" y="925874"/>
                  <a:pt x="618765" y="959824"/>
                </a:cubicBezTo>
                <a:cubicBezTo>
                  <a:pt x="502176" y="993774"/>
                  <a:pt x="308372" y="931694"/>
                  <a:pt x="0" y="959824"/>
                </a:cubicBezTo>
                <a:cubicBezTo>
                  <a:pt x="-54458" y="746213"/>
                  <a:pt x="43068" y="580142"/>
                  <a:pt x="0" y="460716"/>
                </a:cubicBezTo>
                <a:cubicBezTo>
                  <a:pt x="-43068" y="341290"/>
                  <a:pt x="48832" y="114819"/>
                  <a:pt x="0" y="0"/>
                </a:cubicBezTo>
                <a:close/>
              </a:path>
            </a:pathLst>
          </a:custGeom>
          <a:solidFill>
            <a:schemeClr val="accent2">
              <a:lumMod val="20000"/>
              <a:lumOff val="80000"/>
            </a:schemeClr>
          </a:solidFill>
          <a:ln w="28575">
            <a:solidFill>
              <a:schemeClr val="tx1"/>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Reminder - CAST 21 Schedule:</a:t>
            </a:r>
          </a:p>
          <a:p>
            <a:pPr marL="342900" marR="0" lvl="0" indent="-342900" algn="l" defTabSz="914400" rtl="0" eaLnBrk="1" fontAlgn="auto" latinLnBrk="0" hangingPunct="1">
              <a:lnSpc>
                <a:spcPct val="100000"/>
              </a:lnSpc>
              <a:spcBef>
                <a:spcPts val="0"/>
              </a:spcBef>
              <a:spcAft>
                <a:spcPts val="0"/>
              </a:spcAft>
              <a:buClrTx/>
              <a:buSzPts val="1000"/>
              <a:buFont typeface="Symbol" panose="05050102010706020507" pitchFamily="18" charset="2"/>
              <a:buChar char=""/>
              <a:tabLst>
                <a:tab pos="457200" algn="l"/>
              </a:tabLst>
              <a:defRPr/>
            </a:pPr>
            <a:r>
              <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Sept 1, 2021 - All data and methods  approved</a:t>
            </a:r>
          </a:p>
          <a:p>
            <a:pPr marL="342900" marR="0" lvl="0" indent="-342900" algn="l" defTabSz="914400" rtl="0" eaLnBrk="1" fontAlgn="auto" latinLnBrk="0" hangingPunct="1">
              <a:lnSpc>
                <a:spcPct val="100000"/>
              </a:lnSpc>
              <a:spcBef>
                <a:spcPts val="0"/>
              </a:spcBef>
              <a:spcAft>
                <a:spcPts val="0"/>
              </a:spcAft>
              <a:buClrTx/>
              <a:buSzPts val="1000"/>
              <a:buFont typeface="Symbol" panose="05050102010706020507" pitchFamily="18" charset="2"/>
              <a:buChar char=""/>
              <a:tabLst>
                <a:tab pos="457200" algn="l"/>
              </a:tabLst>
              <a:defRPr/>
            </a:pPr>
            <a:r>
              <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Nov 1, 2021 - CAST-21 Beta release</a:t>
            </a:r>
          </a:p>
          <a:p>
            <a:pPr marL="342900" marR="0" lvl="0" indent="-342900" algn="l" defTabSz="914400" rtl="0" eaLnBrk="1" fontAlgn="auto" latinLnBrk="0" hangingPunct="1">
              <a:lnSpc>
                <a:spcPct val="100000"/>
              </a:lnSpc>
              <a:spcBef>
                <a:spcPts val="0"/>
              </a:spcBef>
              <a:spcAft>
                <a:spcPts val="0"/>
              </a:spcAft>
              <a:buClrTx/>
              <a:buSzPts val="1000"/>
              <a:buFont typeface="Symbol" panose="05050102010706020507" pitchFamily="18" charset="2"/>
              <a:buChar char=""/>
              <a:tabLst>
                <a:tab pos="457200" algn="l"/>
              </a:tabLst>
              <a:defRPr/>
            </a:pPr>
            <a:r>
              <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Jan 1, 2022 - Final CAST-21 release  </a:t>
            </a:r>
          </a:p>
        </p:txBody>
      </p:sp>
      <p:pic>
        <p:nvPicPr>
          <p:cNvPr id="10" name="Graphic 9" descr="Checkmark with solid fill">
            <a:extLst>
              <a:ext uri="{FF2B5EF4-FFF2-40B4-BE49-F238E27FC236}">
                <a16:creationId xmlns:a16="http://schemas.microsoft.com/office/drawing/2014/main" id="{742282D8-71C8-4013-B2FB-8846530C41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99130" y="2610618"/>
            <a:ext cx="421135" cy="421135"/>
          </a:xfrm>
          <a:prstGeom prst="rect">
            <a:avLst/>
          </a:prstGeom>
        </p:spPr>
      </p:pic>
      <p:cxnSp>
        <p:nvCxnSpPr>
          <p:cNvPr id="11" name="Straight Connector 10">
            <a:extLst>
              <a:ext uri="{FF2B5EF4-FFF2-40B4-BE49-F238E27FC236}">
                <a16:creationId xmlns:a16="http://schemas.microsoft.com/office/drawing/2014/main" id="{382CE027-A392-4E18-B70A-982E7F4624B0}"/>
              </a:ext>
            </a:extLst>
          </p:cNvPr>
          <p:cNvCxnSpPr>
            <a:cxnSpLocks/>
          </p:cNvCxnSpPr>
          <p:nvPr/>
        </p:nvCxnSpPr>
        <p:spPr>
          <a:xfrm>
            <a:off x="197935" y="1283862"/>
            <a:ext cx="0" cy="4427621"/>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pic>
        <p:nvPicPr>
          <p:cNvPr id="12" name="Graphic 11" descr="Checkmark with solid fill">
            <a:extLst>
              <a:ext uri="{FF2B5EF4-FFF2-40B4-BE49-F238E27FC236}">
                <a16:creationId xmlns:a16="http://schemas.microsoft.com/office/drawing/2014/main" id="{72C5B777-81CD-4097-A8CE-28473C0AB82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920901" y="2075041"/>
            <a:ext cx="421135" cy="421135"/>
          </a:xfrm>
          <a:prstGeom prst="rect">
            <a:avLst/>
          </a:prstGeom>
        </p:spPr>
      </p:pic>
    </p:spTree>
    <p:extLst>
      <p:ext uri="{BB962C8B-B14F-4D97-AF65-F5344CB8AC3E}">
        <p14:creationId xmlns:p14="http://schemas.microsoft.com/office/powerpoint/2010/main" val="2735025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2703FA-4A89-4B1E-9373-AB7412941C2F}"/>
              </a:ext>
            </a:extLst>
          </p:cNvPr>
          <p:cNvSpPr>
            <a:spLocks noGrp="1"/>
          </p:cNvSpPr>
          <p:nvPr>
            <p:ph idx="1"/>
          </p:nvPr>
        </p:nvSpPr>
        <p:spPr>
          <a:xfrm>
            <a:off x="890451" y="1233441"/>
            <a:ext cx="10515600" cy="5358947"/>
          </a:xfrm>
        </p:spPr>
        <p:txBody>
          <a:bodyPr>
            <a:normAutofit lnSpcReduction="10000"/>
          </a:bodyPr>
          <a:lstStyle/>
          <a:p>
            <a:r>
              <a:rPr lang="en-US" dirty="0"/>
              <a:t>CAST Assumptions &amp; Mechanics </a:t>
            </a:r>
          </a:p>
          <a:p>
            <a:pPr lvl="1"/>
            <a:r>
              <a:rPr lang="en-US" dirty="0"/>
              <a:t>Increase in Soil N or Applied N will decrease N fixation</a:t>
            </a:r>
          </a:p>
          <a:p>
            <a:pPr lvl="1"/>
            <a:r>
              <a:rPr lang="en-US" dirty="0"/>
              <a:t>45 lbs./ac Soil N available </a:t>
            </a:r>
          </a:p>
          <a:p>
            <a:pPr lvl="1"/>
            <a:r>
              <a:rPr lang="en-US" dirty="0"/>
              <a:t>~77% of uptake from N fixation </a:t>
            </a:r>
          </a:p>
          <a:p>
            <a:pPr lvl="2"/>
            <a:r>
              <a:rPr lang="en-US" dirty="0"/>
              <a:t>If zero N is applied</a:t>
            </a:r>
          </a:p>
          <a:p>
            <a:pPr lvl="2"/>
            <a:r>
              <a:rPr lang="en-US" dirty="0"/>
              <a:t>w/ N application fixation fraction will decrease</a:t>
            </a:r>
          </a:p>
          <a:p>
            <a:pPr lvl="2"/>
            <a:endParaRPr lang="en-US" dirty="0"/>
          </a:p>
          <a:p>
            <a:pPr lvl="3"/>
            <a:endParaRPr lang="en-US" dirty="0"/>
          </a:p>
          <a:p>
            <a:pPr lvl="2"/>
            <a:endParaRPr lang="en-US" b="1" dirty="0"/>
          </a:p>
          <a:p>
            <a:pPr lvl="2"/>
            <a:endParaRPr lang="en-US" b="1" dirty="0"/>
          </a:p>
          <a:p>
            <a:pPr lvl="2"/>
            <a:endParaRPr lang="en-US" b="1" dirty="0"/>
          </a:p>
          <a:p>
            <a:pPr lvl="2"/>
            <a:endParaRPr lang="en-US" b="1" dirty="0"/>
          </a:p>
          <a:p>
            <a:pPr lvl="2"/>
            <a:endParaRPr lang="en-US" b="1" dirty="0"/>
          </a:p>
          <a:p>
            <a:pPr lvl="1"/>
            <a:r>
              <a:rPr lang="en-US" dirty="0"/>
              <a:t>5.31 lbs. N fixation /</a:t>
            </a:r>
            <a:r>
              <a:rPr lang="en-US" dirty="0" err="1"/>
              <a:t>bu</a:t>
            </a:r>
            <a:endParaRPr lang="en-US" dirty="0"/>
          </a:p>
          <a:p>
            <a:pPr lvl="1"/>
            <a:r>
              <a:rPr lang="en-US" dirty="0"/>
              <a:t>3.54 lbs. N removal/</a:t>
            </a:r>
            <a:r>
              <a:rPr lang="en-US" dirty="0" err="1"/>
              <a:t>bu</a:t>
            </a:r>
            <a:endParaRPr lang="en-US" dirty="0"/>
          </a:p>
          <a:p>
            <a:pPr lvl="1"/>
            <a:endParaRPr lang="en-US" dirty="0"/>
          </a:p>
        </p:txBody>
      </p:sp>
      <p:sp>
        <p:nvSpPr>
          <p:cNvPr id="2" name="Title 1">
            <a:extLst>
              <a:ext uri="{FF2B5EF4-FFF2-40B4-BE49-F238E27FC236}">
                <a16:creationId xmlns:a16="http://schemas.microsoft.com/office/drawing/2014/main" id="{7678B1AA-66BF-414B-B9AD-A16A905E01EA}"/>
              </a:ext>
            </a:extLst>
          </p:cNvPr>
          <p:cNvSpPr>
            <a:spLocks noGrp="1"/>
          </p:cNvSpPr>
          <p:nvPr>
            <p:ph type="title"/>
          </p:nvPr>
        </p:nvSpPr>
        <p:spPr>
          <a:xfrm>
            <a:off x="838200" y="365126"/>
            <a:ext cx="10515600" cy="775698"/>
          </a:xfrm>
        </p:spPr>
        <p:txBody>
          <a:bodyPr>
            <a:noAutofit/>
          </a:bodyPr>
          <a:lstStyle/>
          <a:p>
            <a:r>
              <a:rPr lang="en-US" sz="2400" b="1" dirty="0">
                <a:effectLst/>
                <a:latin typeface="Calibri" panose="020F0502020204030204" pitchFamily="34" charset="0"/>
                <a:ea typeface="Calibri" panose="020F0502020204030204" pitchFamily="34" charset="0"/>
                <a:cs typeface="Calibri" panose="020F0502020204030204" pitchFamily="34" charset="0"/>
              </a:rPr>
              <a:t>ACTION:</a:t>
            </a:r>
            <a:r>
              <a:rPr lang="en-US" sz="2400" dirty="0">
                <a:effectLst/>
                <a:latin typeface="Calibri" panose="020F0502020204030204" pitchFamily="34" charset="0"/>
                <a:ea typeface="Calibri" panose="020F0502020204030204" pitchFamily="34" charset="0"/>
                <a:cs typeface="Calibri" panose="020F0502020204030204" pitchFamily="34" charset="0"/>
              </a:rPr>
              <a:t> Clarify with CBPO how the simulation of how N assumptions are handled in the model (e.g. reduction of N fixation in the model with applied N).</a:t>
            </a:r>
            <a:endParaRPr lang="en-US" sz="2400" dirty="0"/>
          </a:p>
        </p:txBody>
      </p:sp>
      <p:graphicFrame>
        <p:nvGraphicFramePr>
          <p:cNvPr id="9" name="Table 8">
            <a:extLst>
              <a:ext uri="{FF2B5EF4-FFF2-40B4-BE49-F238E27FC236}">
                <a16:creationId xmlns:a16="http://schemas.microsoft.com/office/drawing/2014/main" id="{2DA5E782-BAA7-4D6F-A2A3-F2FCA420657F}"/>
              </a:ext>
            </a:extLst>
          </p:cNvPr>
          <p:cNvGraphicFramePr>
            <a:graphicFrameLocks noGrp="1"/>
          </p:cNvGraphicFramePr>
          <p:nvPr>
            <p:extLst>
              <p:ext uri="{D42A27DB-BD31-4B8C-83A1-F6EECF244321}">
                <p14:modId xmlns:p14="http://schemas.microsoft.com/office/powerpoint/2010/main" val="86693409"/>
              </p:ext>
            </p:extLst>
          </p:nvPr>
        </p:nvGraphicFramePr>
        <p:xfrm>
          <a:off x="1172937" y="3315653"/>
          <a:ext cx="6734447" cy="2022961"/>
        </p:xfrm>
        <a:graphic>
          <a:graphicData uri="http://schemas.openxmlformats.org/drawingml/2006/table">
            <a:tbl>
              <a:tblPr>
                <a:tableStyleId>{5C22544A-7EE6-4342-B048-85BDC9FD1C3A}</a:tableStyleId>
              </a:tblPr>
              <a:tblGrid>
                <a:gridCol w="834540">
                  <a:extLst>
                    <a:ext uri="{9D8B030D-6E8A-4147-A177-3AD203B41FA5}">
                      <a16:colId xmlns:a16="http://schemas.microsoft.com/office/drawing/2014/main" val="2781206299"/>
                    </a:ext>
                  </a:extLst>
                </a:gridCol>
                <a:gridCol w="797173">
                  <a:extLst>
                    <a:ext uri="{9D8B030D-6E8A-4147-A177-3AD203B41FA5}">
                      <a16:colId xmlns:a16="http://schemas.microsoft.com/office/drawing/2014/main" val="1623867521"/>
                    </a:ext>
                  </a:extLst>
                </a:gridCol>
                <a:gridCol w="863603">
                  <a:extLst>
                    <a:ext uri="{9D8B030D-6E8A-4147-A177-3AD203B41FA5}">
                      <a16:colId xmlns:a16="http://schemas.microsoft.com/office/drawing/2014/main" val="2306778949"/>
                    </a:ext>
                  </a:extLst>
                </a:gridCol>
                <a:gridCol w="1252091">
                  <a:extLst>
                    <a:ext uri="{9D8B030D-6E8A-4147-A177-3AD203B41FA5}">
                      <a16:colId xmlns:a16="http://schemas.microsoft.com/office/drawing/2014/main" val="292900916"/>
                    </a:ext>
                  </a:extLst>
                </a:gridCol>
                <a:gridCol w="1201783">
                  <a:extLst>
                    <a:ext uri="{9D8B030D-6E8A-4147-A177-3AD203B41FA5}">
                      <a16:colId xmlns:a16="http://schemas.microsoft.com/office/drawing/2014/main" val="2145927542"/>
                    </a:ext>
                  </a:extLst>
                </a:gridCol>
                <a:gridCol w="988084">
                  <a:extLst>
                    <a:ext uri="{9D8B030D-6E8A-4147-A177-3AD203B41FA5}">
                      <a16:colId xmlns:a16="http://schemas.microsoft.com/office/drawing/2014/main" val="3889660133"/>
                    </a:ext>
                  </a:extLst>
                </a:gridCol>
                <a:gridCol w="797173">
                  <a:extLst>
                    <a:ext uri="{9D8B030D-6E8A-4147-A177-3AD203B41FA5}">
                      <a16:colId xmlns:a16="http://schemas.microsoft.com/office/drawing/2014/main" val="1164163104"/>
                    </a:ext>
                  </a:extLst>
                </a:gridCol>
              </a:tblGrid>
              <a:tr h="314066">
                <a:tc gridSpan="2">
                  <a:txBody>
                    <a:bodyPr/>
                    <a:lstStyle/>
                    <a:p>
                      <a:pPr algn="l" fontAlgn="b"/>
                      <a:r>
                        <a:rPr lang="en-US" sz="1400" u="none" strike="noStrike">
                          <a:effectLst/>
                        </a:rPr>
                        <a:t>% Fixation</a:t>
                      </a:r>
                      <a:endParaRPr lang="en-US" sz="14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pt-BR" sz="1400" u="none" strike="noStrike">
                          <a:effectLst/>
                        </a:rPr>
                        <a:t>Soil N  + appl. N (CAG)</a:t>
                      </a:r>
                      <a:endParaRPr lang="pt-B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Soil N</a:t>
                      </a:r>
                      <a:r>
                        <a:rPr lang="en-US" sz="1400" u="none" strike="noStrike" baseline="30000">
                          <a:effectLst/>
                        </a:rPr>
                        <a:t>2</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19542210"/>
                  </a:ext>
                </a:extLst>
              </a:tr>
              <a:tr h="494312">
                <a:tc>
                  <a:txBody>
                    <a:bodyPr/>
                    <a:lstStyle/>
                    <a:p>
                      <a:pPr algn="r" fontAlgn="b"/>
                      <a:r>
                        <a:rPr lang="en-US" sz="1400" u="none" strike="noStrike" dirty="0">
                          <a:effectLst/>
                        </a:rPr>
                        <a:t>77.3</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98.61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0.5107</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45</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No Applied N</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0.000829</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2025</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87907030"/>
                  </a:ext>
                </a:extLst>
              </a:tr>
              <a:tr h="273101">
                <a:tc>
                  <a:txBody>
                    <a:bodyPr/>
                    <a:lstStyle/>
                    <a:p>
                      <a:pPr algn="r" fontAlgn="b"/>
                      <a:r>
                        <a:rPr lang="en-US" sz="1400" u="none" strike="noStrike">
                          <a:effectLst/>
                        </a:rPr>
                        <a:t>75.2</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98.61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0.5107</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49.8</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40 bu/ac</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0.000829</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2480.04</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08190615"/>
                  </a:ext>
                </a:extLst>
              </a:tr>
              <a:tr h="273101">
                <a:tc>
                  <a:txBody>
                    <a:bodyPr/>
                    <a:lstStyle/>
                    <a:p>
                      <a:pPr algn="r" fontAlgn="b"/>
                      <a:r>
                        <a:rPr lang="en-US" sz="1400" u="none" strike="noStrike">
                          <a:effectLst/>
                        </a:rPr>
                        <a:t>75.0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98.61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0.5107</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50.4</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45 bu /ac</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0.000829</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2540.16</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2536675"/>
                  </a:ext>
                </a:extLst>
              </a:tr>
              <a:tr h="273101">
                <a:tc>
                  <a:txBody>
                    <a:bodyPr/>
                    <a:lstStyle/>
                    <a:p>
                      <a:pPr algn="r" fontAlgn="b"/>
                      <a:r>
                        <a:rPr lang="en-US" sz="1400" u="none" strike="noStrike">
                          <a:effectLst/>
                        </a:rPr>
                        <a:t>74.7</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98.61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0.5107</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51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50 bu/ac</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0.000829</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2601</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17361553"/>
                  </a:ext>
                </a:extLst>
              </a:tr>
              <a:tr h="273101">
                <a:tc>
                  <a:txBody>
                    <a:bodyPr/>
                    <a:lstStyle/>
                    <a:p>
                      <a:pPr algn="r" fontAlgn="b"/>
                      <a:r>
                        <a:rPr lang="en-US" sz="1400" u="none" strike="noStrike">
                          <a:effectLst/>
                        </a:rPr>
                        <a:t>74.2</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98.61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0.5107</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52.2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60 </a:t>
                      </a:r>
                      <a:r>
                        <a:rPr lang="en-US" sz="1400" u="none" strike="noStrike" dirty="0" err="1">
                          <a:effectLst/>
                        </a:rPr>
                        <a:t>bu</a:t>
                      </a:r>
                      <a:r>
                        <a:rPr lang="en-US" sz="1400" u="none" strike="noStrike" dirty="0">
                          <a:effectLst/>
                        </a:rPr>
                        <a:t>/ac</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0.000829</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2724.84</a:t>
                      </a:r>
                      <a:endParaRPr lang="en-US"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79321813"/>
                  </a:ext>
                </a:extLst>
              </a:tr>
            </a:tbl>
          </a:graphicData>
        </a:graphic>
      </p:graphicFrame>
      <p:sp>
        <p:nvSpPr>
          <p:cNvPr id="6" name="Arrow: Down 5">
            <a:extLst>
              <a:ext uri="{FF2B5EF4-FFF2-40B4-BE49-F238E27FC236}">
                <a16:creationId xmlns:a16="http://schemas.microsoft.com/office/drawing/2014/main" id="{545E60F0-F4D8-4049-8BBE-CF67EEE7C454}"/>
              </a:ext>
            </a:extLst>
          </p:cNvPr>
          <p:cNvSpPr/>
          <p:nvPr/>
        </p:nvSpPr>
        <p:spPr>
          <a:xfrm>
            <a:off x="4193178" y="3745355"/>
            <a:ext cx="278675" cy="15618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Down 4">
            <a:extLst>
              <a:ext uri="{FF2B5EF4-FFF2-40B4-BE49-F238E27FC236}">
                <a16:creationId xmlns:a16="http://schemas.microsoft.com/office/drawing/2014/main" id="{05165EC1-285D-45C4-8E28-4628E7A0DE96}"/>
              </a:ext>
            </a:extLst>
          </p:cNvPr>
          <p:cNvSpPr/>
          <p:nvPr/>
        </p:nvSpPr>
        <p:spPr>
          <a:xfrm rot="10800000">
            <a:off x="1078521" y="3784208"/>
            <a:ext cx="278675" cy="15173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Content Placeholder 3">
            <a:extLst>
              <a:ext uri="{FF2B5EF4-FFF2-40B4-BE49-F238E27FC236}">
                <a16:creationId xmlns:a16="http://schemas.microsoft.com/office/drawing/2014/main" id="{3B9F05AA-D009-4E8A-AACD-4A5AE3692576}"/>
              </a:ext>
            </a:extLst>
          </p:cNvPr>
          <p:cNvPicPr>
            <a:picLocks/>
          </p:cNvPicPr>
          <p:nvPr/>
        </p:nvPicPr>
        <p:blipFill rotWithShape="1">
          <a:blip r:embed="rId2"/>
          <a:srcRect l="10301" t="46623" r="84296" b="50975"/>
          <a:stretch/>
        </p:blipFill>
        <p:spPr bwMode="auto">
          <a:xfrm>
            <a:off x="8431730" y="4196614"/>
            <a:ext cx="2338939" cy="3753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411200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2B18D-5AD6-4E2C-BF46-DBD4FC6BB7D1}"/>
              </a:ext>
            </a:extLst>
          </p:cNvPr>
          <p:cNvSpPr>
            <a:spLocks noGrp="1"/>
          </p:cNvSpPr>
          <p:nvPr>
            <p:ph type="title"/>
          </p:nvPr>
        </p:nvSpPr>
        <p:spPr/>
        <p:txBody>
          <a:bodyPr/>
          <a:lstStyle/>
          <a:p>
            <a:r>
              <a:rPr lang="en-US" dirty="0"/>
              <a:t>Assume 50 </a:t>
            </a:r>
            <a:r>
              <a:rPr lang="en-US" dirty="0" err="1"/>
              <a:t>bu</a:t>
            </a:r>
            <a:r>
              <a:rPr lang="en-US" dirty="0"/>
              <a:t>/ac</a:t>
            </a:r>
          </a:p>
        </p:txBody>
      </p:sp>
      <p:graphicFrame>
        <p:nvGraphicFramePr>
          <p:cNvPr id="7" name="Table 6">
            <a:extLst>
              <a:ext uri="{FF2B5EF4-FFF2-40B4-BE49-F238E27FC236}">
                <a16:creationId xmlns:a16="http://schemas.microsoft.com/office/drawing/2014/main" id="{58DC73F2-69C7-40FB-9C1B-7F6068C8A6E5}"/>
              </a:ext>
            </a:extLst>
          </p:cNvPr>
          <p:cNvGraphicFramePr>
            <a:graphicFrameLocks noGrp="1"/>
          </p:cNvGraphicFramePr>
          <p:nvPr>
            <p:extLst>
              <p:ext uri="{D42A27DB-BD31-4B8C-83A1-F6EECF244321}">
                <p14:modId xmlns:p14="http://schemas.microsoft.com/office/powerpoint/2010/main" val="2760184606"/>
              </p:ext>
            </p:extLst>
          </p:nvPr>
        </p:nvGraphicFramePr>
        <p:xfrm>
          <a:off x="5188933" y="409761"/>
          <a:ext cx="6583680" cy="908644"/>
        </p:xfrm>
        <a:graphic>
          <a:graphicData uri="http://schemas.openxmlformats.org/drawingml/2006/table">
            <a:tbl>
              <a:tblPr>
                <a:tableStyleId>{5C22544A-7EE6-4342-B048-85BDC9FD1C3A}</a:tableStyleId>
              </a:tblPr>
              <a:tblGrid>
                <a:gridCol w="783674">
                  <a:extLst>
                    <a:ext uri="{9D8B030D-6E8A-4147-A177-3AD203B41FA5}">
                      <a16:colId xmlns:a16="http://schemas.microsoft.com/office/drawing/2014/main" val="155075343"/>
                    </a:ext>
                  </a:extLst>
                </a:gridCol>
                <a:gridCol w="783674">
                  <a:extLst>
                    <a:ext uri="{9D8B030D-6E8A-4147-A177-3AD203B41FA5}">
                      <a16:colId xmlns:a16="http://schemas.microsoft.com/office/drawing/2014/main" val="870633981"/>
                    </a:ext>
                  </a:extLst>
                </a:gridCol>
                <a:gridCol w="848981">
                  <a:extLst>
                    <a:ext uri="{9D8B030D-6E8A-4147-A177-3AD203B41FA5}">
                      <a16:colId xmlns:a16="http://schemas.microsoft.com/office/drawing/2014/main" val="829973728"/>
                    </a:ext>
                  </a:extLst>
                </a:gridCol>
                <a:gridCol w="837010">
                  <a:extLst>
                    <a:ext uri="{9D8B030D-6E8A-4147-A177-3AD203B41FA5}">
                      <a16:colId xmlns:a16="http://schemas.microsoft.com/office/drawing/2014/main" val="3607406780"/>
                    </a:ext>
                  </a:extLst>
                </a:gridCol>
                <a:gridCol w="1726258">
                  <a:extLst>
                    <a:ext uri="{9D8B030D-6E8A-4147-A177-3AD203B41FA5}">
                      <a16:colId xmlns:a16="http://schemas.microsoft.com/office/drawing/2014/main" val="1683185092"/>
                    </a:ext>
                  </a:extLst>
                </a:gridCol>
                <a:gridCol w="820409">
                  <a:extLst>
                    <a:ext uri="{9D8B030D-6E8A-4147-A177-3AD203B41FA5}">
                      <a16:colId xmlns:a16="http://schemas.microsoft.com/office/drawing/2014/main" val="2926283454"/>
                    </a:ext>
                  </a:extLst>
                </a:gridCol>
                <a:gridCol w="783674">
                  <a:extLst>
                    <a:ext uri="{9D8B030D-6E8A-4147-A177-3AD203B41FA5}">
                      <a16:colId xmlns:a16="http://schemas.microsoft.com/office/drawing/2014/main" val="715173437"/>
                    </a:ext>
                  </a:extLst>
                </a:gridCol>
              </a:tblGrid>
              <a:tr h="637320">
                <a:tc gridSpan="2">
                  <a:txBody>
                    <a:bodyPr/>
                    <a:lstStyle/>
                    <a:p>
                      <a:pPr algn="l" fontAlgn="b"/>
                      <a:r>
                        <a:rPr lang="en-US" sz="1100" u="none" strike="noStrike" dirty="0">
                          <a:effectLst/>
                        </a:rPr>
                        <a:t>% Fixation</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pt-BR" sz="1100" u="none" strike="noStrike" dirty="0">
                          <a:effectLst/>
                        </a:rPr>
                        <a:t>Soil N  + appl. N (CAG) #/ac</a:t>
                      </a:r>
                      <a:endParaRPr lang="pt-B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0" i="0" u="none" strike="noStrike" dirty="0">
                          <a:solidFill>
                            <a:srgbClr val="000000"/>
                          </a:solidFill>
                          <a:effectLst/>
                          <a:latin typeface="Calibri" panose="020F0502020204030204" pitchFamily="34" charset="0"/>
                        </a:rPr>
                        <a:t>Yield</a:t>
                      </a: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Soil N</a:t>
                      </a:r>
                      <a:r>
                        <a:rPr lang="en-US" sz="1100" u="none" strike="noStrike" baseline="30000">
                          <a:effectLst/>
                        </a:rPr>
                        <a:t>2</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90730488"/>
                  </a:ext>
                </a:extLst>
              </a:tr>
              <a:tr h="271324">
                <a:tc>
                  <a:txBody>
                    <a:bodyPr/>
                    <a:lstStyle/>
                    <a:p>
                      <a:pPr algn="r" fontAlgn="b"/>
                      <a:r>
                        <a:rPr lang="en-US" sz="1100" u="none" strike="noStrike" dirty="0">
                          <a:effectLst/>
                        </a:rPr>
                        <a:t>74.72105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98.61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0.5107</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50 bu/ac</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0.000829</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2601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3631415"/>
                  </a:ext>
                </a:extLst>
              </a:tr>
            </a:tbl>
          </a:graphicData>
        </a:graphic>
      </p:graphicFrame>
      <p:sp>
        <p:nvSpPr>
          <p:cNvPr id="10" name="Content Placeholder 9">
            <a:extLst>
              <a:ext uri="{FF2B5EF4-FFF2-40B4-BE49-F238E27FC236}">
                <a16:creationId xmlns:a16="http://schemas.microsoft.com/office/drawing/2014/main" id="{24CDC577-72DE-4F70-A895-BFF79100961A}"/>
              </a:ext>
            </a:extLst>
          </p:cNvPr>
          <p:cNvSpPr>
            <a:spLocks noGrp="1"/>
          </p:cNvSpPr>
          <p:nvPr>
            <p:ph idx="1"/>
          </p:nvPr>
        </p:nvSpPr>
        <p:spPr>
          <a:xfrm>
            <a:off x="330927" y="2682239"/>
            <a:ext cx="11791404" cy="3494723"/>
          </a:xfrm>
        </p:spPr>
        <p:txBody>
          <a:bodyPr>
            <a:normAutofit/>
          </a:bodyPr>
          <a:lstStyle/>
          <a:p>
            <a:r>
              <a:rPr lang="en-US" sz="2400" dirty="0"/>
              <a:t>74.7 % N fix. * </a:t>
            </a:r>
            <a:r>
              <a:rPr lang="en-US" sz="2400" dirty="0">
                <a:solidFill>
                  <a:schemeClr val="accent5">
                    <a:lumMod val="50000"/>
                  </a:schemeClr>
                </a:solidFill>
              </a:rPr>
              <a:t>50 </a:t>
            </a:r>
            <a:r>
              <a:rPr lang="en-US" sz="2400" dirty="0" err="1">
                <a:solidFill>
                  <a:schemeClr val="accent5">
                    <a:lumMod val="50000"/>
                  </a:schemeClr>
                </a:solidFill>
              </a:rPr>
              <a:t>bu</a:t>
            </a:r>
            <a:r>
              <a:rPr lang="en-US" sz="2400" dirty="0">
                <a:solidFill>
                  <a:schemeClr val="accent5">
                    <a:lumMod val="50000"/>
                  </a:schemeClr>
                </a:solidFill>
              </a:rPr>
              <a:t>/ac *3.54lbs. N crop removal/</a:t>
            </a:r>
            <a:r>
              <a:rPr lang="en-US" sz="2400" dirty="0" err="1">
                <a:solidFill>
                  <a:schemeClr val="accent5">
                    <a:lumMod val="50000"/>
                  </a:schemeClr>
                </a:solidFill>
              </a:rPr>
              <a:t>bu</a:t>
            </a:r>
            <a:r>
              <a:rPr lang="en-US" sz="2400" dirty="0"/>
              <a:t> = 132 lbs. N fix uptake/ac</a:t>
            </a:r>
          </a:p>
          <a:p>
            <a:endParaRPr lang="en-US" sz="2400" dirty="0"/>
          </a:p>
          <a:p>
            <a:r>
              <a:rPr lang="en-US" sz="2400" dirty="0"/>
              <a:t>132 lbs. N fix/ac * </a:t>
            </a:r>
            <a:r>
              <a:rPr lang="en-US" sz="2400" dirty="0">
                <a:solidFill>
                  <a:schemeClr val="accent2">
                    <a:lumMod val="50000"/>
                  </a:schemeClr>
                </a:solidFill>
              </a:rPr>
              <a:t>1.5</a:t>
            </a:r>
            <a:r>
              <a:rPr lang="en-US" sz="2400" dirty="0"/>
              <a:t>  = 198 lbs. N fix total /ac</a:t>
            </a:r>
          </a:p>
          <a:p>
            <a:endParaRPr lang="en-US" sz="2400" dirty="0"/>
          </a:p>
          <a:p>
            <a:r>
              <a:rPr lang="en-US" sz="2400" dirty="0"/>
              <a:t>198 lbs. N fix total/ac + 45 lbs. Soil N/ac + 6 lbs. N applied/ac = 249lbs.  total N/ac </a:t>
            </a:r>
          </a:p>
          <a:p>
            <a:endParaRPr lang="en-US" sz="2400" dirty="0"/>
          </a:p>
          <a:p>
            <a:r>
              <a:rPr lang="en-US" sz="2400" dirty="0"/>
              <a:t>249 lbs.  total N/ac – </a:t>
            </a:r>
            <a:r>
              <a:rPr lang="en-US" sz="2400" dirty="0">
                <a:solidFill>
                  <a:schemeClr val="accent5">
                    <a:lumMod val="50000"/>
                  </a:schemeClr>
                </a:solidFill>
              </a:rPr>
              <a:t>177 lbs. N crop removal /ac </a:t>
            </a:r>
            <a:r>
              <a:rPr lang="en-US" sz="2400" dirty="0"/>
              <a:t>= </a:t>
            </a:r>
            <a:r>
              <a:rPr lang="en-US" sz="2400" b="1" dirty="0"/>
              <a:t>72.38 lbs. N/ac available for loss</a:t>
            </a:r>
          </a:p>
        </p:txBody>
      </p:sp>
      <p:sp>
        <p:nvSpPr>
          <p:cNvPr id="11" name="TextBox 10">
            <a:extLst>
              <a:ext uri="{FF2B5EF4-FFF2-40B4-BE49-F238E27FC236}">
                <a16:creationId xmlns:a16="http://schemas.microsoft.com/office/drawing/2014/main" id="{2293489F-B885-4B46-A538-94D2A2BA0DA5}"/>
              </a:ext>
            </a:extLst>
          </p:cNvPr>
          <p:cNvSpPr txBox="1"/>
          <p:nvPr/>
        </p:nvSpPr>
        <p:spPr>
          <a:xfrm>
            <a:off x="583475" y="6104709"/>
            <a:ext cx="6365966" cy="369332"/>
          </a:xfrm>
          <a:prstGeom prst="rect">
            <a:avLst/>
          </a:prstGeom>
          <a:noFill/>
        </p:spPr>
        <p:txBody>
          <a:bodyPr wrap="square" rtlCol="0">
            <a:spAutoFit/>
          </a:bodyPr>
          <a:lstStyle/>
          <a:p>
            <a:r>
              <a:rPr lang="en-US" dirty="0">
                <a:solidFill>
                  <a:schemeClr val="accent2">
                    <a:lumMod val="50000"/>
                  </a:schemeClr>
                </a:solidFill>
              </a:rPr>
              <a:t>Crop Removal Multiplier (calculates crop uptake)</a:t>
            </a:r>
          </a:p>
        </p:txBody>
      </p:sp>
    </p:spTree>
    <p:extLst>
      <p:ext uri="{BB962C8B-B14F-4D97-AF65-F5344CB8AC3E}">
        <p14:creationId xmlns:p14="http://schemas.microsoft.com/office/powerpoint/2010/main" val="2423064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5DF22-755B-42BB-9518-E86E0C4723B1}"/>
              </a:ext>
            </a:extLst>
          </p:cNvPr>
          <p:cNvSpPr>
            <a:spLocks noGrp="1"/>
          </p:cNvSpPr>
          <p:nvPr>
            <p:ph type="title"/>
          </p:nvPr>
        </p:nvSpPr>
        <p:spPr>
          <a:xfrm>
            <a:off x="838200" y="365126"/>
            <a:ext cx="10515600" cy="934286"/>
          </a:xfrm>
        </p:spPr>
        <p:txBody>
          <a:bodyPr/>
          <a:lstStyle/>
          <a:p>
            <a:r>
              <a:rPr lang="en-US" b="1" dirty="0"/>
              <a:t>72.38 lbs. N/ac available for loss</a:t>
            </a:r>
            <a:endParaRPr lang="en-US" dirty="0"/>
          </a:p>
        </p:txBody>
      </p:sp>
      <p:graphicFrame>
        <p:nvGraphicFramePr>
          <p:cNvPr id="4" name="Content Placeholder 3">
            <a:extLst>
              <a:ext uri="{FF2B5EF4-FFF2-40B4-BE49-F238E27FC236}">
                <a16:creationId xmlns:a16="http://schemas.microsoft.com/office/drawing/2014/main" id="{104AA976-50E1-4430-816B-CDDF9034ED65}"/>
              </a:ext>
            </a:extLst>
          </p:cNvPr>
          <p:cNvGraphicFramePr>
            <a:graphicFrameLocks noGrp="1"/>
          </p:cNvGraphicFramePr>
          <p:nvPr>
            <p:ph idx="1"/>
            <p:extLst>
              <p:ext uri="{D42A27DB-BD31-4B8C-83A1-F6EECF244321}">
                <p14:modId xmlns:p14="http://schemas.microsoft.com/office/powerpoint/2010/main" val="1577014896"/>
              </p:ext>
            </p:extLst>
          </p:nvPr>
        </p:nvGraphicFramePr>
        <p:xfrm>
          <a:off x="2165226" y="1181159"/>
          <a:ext cx="6818812" cy="2422258"/>
        </p:xfrm>
        <a:graphic>
          <a:graphicData uri="http://schemas.openxmlformats.org/drawingml/2006/table">
            <a:tbl>
              <a:tblPr>
                <a:tableStyleId>{5C22544A-7EE6-4342-B048-85BDC9FD1C3A}</a:tableStyleId>
              </a:tblPr>
              <a:tblGrid>
                <a:gridCol w="2070860">
                  <a:extLst>
                    <a:ext uri="{9D8B030D-6E8A-4147-A177-3AD203B41FA5}">
                      <a16:colId xmlns:a16="http://schemas.microsoft.com/office/drawing/2014/main" val="2612084776"/>
                    </a:ext>
                  </a:extLst>
                </a:gridCol>
                <a:gridCol w="1595859">
                  <a:extLst>
                    <a:ext uri="{9D8B030D-6E8A-4147-A177-3AD203B41FA5}">
                      <a16:colId xmlns:a16="http://schemas.microsoft.com/office/drawing/2014/main" val="240617730"/>
                    </a:ext>
                  </a:extLst>
                </a:gridCol>
                <a:gridCol w="1718488">
                  <a:extLst>
                    <a:ext uri="{9D8B030D-6E8A-4147-A177-3AD203B41FA5}">
                      <a16:colId xmlns:a16="http://schemas.microsoft.com/office/drawing/2014/main" val="1507210944"/>
                    </a:ext>
                  </a:extLst>
                </a:gridCol>
                <a:gridCol w="1433605">
                  <a:extLst>
                    <a:ext uri="{9D8B030D-6E8A-4147-A177-3AD203B41FA5}">
                      <a16:colId xmlns:a16="http://schemas.microsoft.com/office/drawing/2014/main" val="1109736506"/>
                    </a:ext>
                  </a:extLst>
                </a:gridCol>
              </a:tblGrid>
              <a:tr h="921118">
                <a:tc>
                  <a:txBody>
                    <a:bodyPr/>
                    <a:lstStyle/>
                    <a:p>
                      <a:pPr algn="l" fontAlgn="b"/>
                      <a:r>
                        <a:rPr lang="en-US" sz="2400" u="none" strike="noStrike" dirty="0">
                          <a:effectLst/>
                        </a:rPr>
                        <a:t>Potential N loss</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400" u="none" strike="noStrike" dirty="0">
                          <a:effectLst/>
                        </a:rPr>
                        <a:t>N Efficiency</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400" u="none" strike="noStrike" dirty="0">
                          <a:effectLst/>
                        </a:rPr>
                        <a:t> lbs. N loss reduction</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400" b="0" i="0" u="none" strike="noStrike" dirty="0">
                          <a:solidFill>
                            <a:srgbClr val="000000"/>
                          </a:solidFill>
                          <a:effectLst/>
                          <a:latin typeface="Calibri" panose="020F0502020204030204" pitchFamily="34" charset="0"/>
                        </a:rPr>
                        <a:t>BMP</a:t>
                      </a:r>
                    </a:p>
                  </a:txBody>
                  <a:tcPr marL="9525" marR="9525" marT="9525" marB="0" anchor="b"/>
                </a:tc>
                <a:extLst>
                  <a:ext uri="{0D108BD9-81ED-4DB2-BD59-A6C34878D82A}">
                    <a16:rowId xmlns:a16="http://schemas.microsoft.com/office/drawing/2014/main" val="1140179989"/>
                  </a:ext>
                </a:extLst>
              </a:tr>
              <a:tr h="342423">
                <a:tc>
                  <a:txBody>
                    <a:bodyPr/>
                    <a:lstStyle/>
                    <a:p>
                      <a:pPr algn="r" fontAlgn="b"/>
                      <a:r>
                        <a:rPr lang="en-US" sz="2400" u="none" strike="noStrike" dirty="0">
                          <a:effectLst/>
                        </a:rPr>
                        <a:t>72.38</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0.05</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3.619219</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b="0" i="0" u="none" strike="noStrike" dirty="0">
                          <a:solidFill>
                            <a:srgbClr val="000000"/>
                          </a:solidFill>
                          <a:effectLst/>
                          <a:latin typeface="Calibri" panose="020F0502020204030204" pitchFamily="34" charset="0"/>
                        </a:rPr>
                        <a:t>Placement </a:t>
                      </a:r>
                    </a:p>
                  </a:txBody>
                  <a:tcPr marL="9525" marR="9525" marT="9525" marB="0" anchor="b"/>
                </a:tc>
                <a:extLst>
                  <a:ext uri="{0D108BD9-81ED-4DB2-BD59-A6C34878D82A}">
                    <a16:rowId xmlns:a16="http://schemas.microsoft.com/office/drawing/2014/main" val="1838386785"/>
                  </a:ext>
                </a:extLst>
              </a:tr>
              <a:tr h="342423">
                <a:tc>
                  <a:txBody>
                    <a:bodyPr/>
                    <a:lstStyle/>
                    <a:p>
                      <a:pPr algn="r" fontAlgn="b"/>
                      <a:r>
                        <a:rPr lang="en-US" sz="2400" u="none" strike="noStrike">
                          <a:effectLst/>
                        </a:rPr>
                        <a:t>72.38</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0.05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3.619219</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b="0" i="0" u="none" strike="noStrike" dirty="0">
                          <a:solidFill>
                            <a:srgbClr val="000000"/>
                          </a:solidFill>
                          <a:effectLst/>
                          <a:latin typeface="Calibri" panose="020F0502020204030204" pitchFamily="34" charset="0"/>
                        </a:rPr>
                        <a:t>Timing</a:t>
                      </a:r>
                    </a:p>
                  </a:txBody>
                  <a:tcPr marL="9525" marR="9525" marT="9525" marB="0" anchor="b"/>
                </a:tc>
                <a:extLst>
                  <a:ext uri="{0D108BD9-81ED-4DB2-BD59-A6C34878D82A}">
                    <a16:rowId xmlns:a16="http://schemas.microsoft.com/office/drawing/2014/main" val="832459985"/>
                  </a:ext>
                </a:extLst>
              </a:tr>
              <a:tr h="342423">
                <a:tc>
                  <a:txBody>
                    <a:bodyPr/>
                    <a:lstStyle/>
                    <a:p>
                      <a:pPr algn="r" fontAlgn="b"/>
                      <a:r>
                        <a:rPr lang="en-US" sz="2400" u="none" strike="noStrike">
                          <a:effectLst/>
                        </a:rPr>
                        <a:t>72.38</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0.05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3.619219</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b="0" i="0" u="none" strike="noStrike" dirty="0">
                          <a:solidFill>
                            <a:srgbClr val="000000"/>
                          </a:solidFill>
                          <a:effectLst/>
                          <a:latin typeface="Calibri" panose="020F0502020204030204" pitchFamily="34" charset="0"/>
                        </a:rPr>
                        <a:t>Rate</a:t>
                      </a:r>
                    </a:p>
                  </a:txBody>
                  <a:tcPr marL="9525" marR="9525" marT="9525" marB="0" anchor="b"/>
                </a:tc>
                <a:extLst>
                  <a:ext uri="{0D108BD9-81ED-4DB2-BD59-A6C34878D82A}">
                    <a16:rowId xmlns:a16="http://schemas.microsoft.com/office/drawing/2014/main" val="404177168"/>
                  </a:ext>
                </a:extLst>
              </a:tr>
              <a:tr h="342423">
                <a:tc>
                  <a:txBody>
                    <a:bodyPr/>
                    <a:lstStyle/>
                    <a:p>
                      <a:pPr algn="l" fontAlgn="b"/>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b="0" i="0" u="none" strike="noStrike" dirty="0">
                          <a:solidFill>
                            <a:srgbClr val="000000"/>
                          </a:solidFill>
                          <a:effectLst/>
                          <a:latin typeface="Calibri" panose="020F0502020204030204" pitchFamily="34" charset="0"/>
                        </a:rPr>
                        <a:t>Total </a:t>
                      </a:r>
                    </a:p>
                  </a:txBody>
                  <a:tcPr marL="9525" marR="9525" marT="9525" marB="0" anchor="b"/>
                </a:tc>
                <a:tc>
                  <a:txBody>
                    <a:bodyPr/>
                    <a:lstStyle/>
                    <a:p>
                      <a:pPr algn="r" fontAlgn="b"/>
                      <a:r>
                        <a:rPr lang="en-US" sz="2400" b="1" u="none" strike="noStrike" dirty="0">
                          <a:effectLst/>
                        </a:rPr>
                        <a:t>10.85766</a:t>
                      </a:r>
                      <a:endParaRPr lang="en-US"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n-US" sz="2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3866262"/>
                  </a:ext>
                </a:extLst>
              </a:tr>
            </a:tbl>
          </a:graphicData>
        </a:graphic>
      </p:graphicFrame>
      <p:sp>
        <p:nvSpPr>
          <p:cNvPr id="5" name="TextBox 4">
            <a:extLst>
              <a:ext uri="{FF2B5EF4-FFF2-40B4-BE49-F238E27FC236}">
                <a16:creationId xmlns:a16="http://schemas.microsoft.com/office/drawing/2014/main" id="{BF7BF203-F307-4746-96DA-9AD483213D94}"/>
              </a:ext>
            </a:extLst>
          </p:cNvPr>
          <p:cNvSpPr txBox="1"/>
          <p:nvPr/>
        </p:nvSpPr>
        <p:spPr>
          <a:xfrm>
            <a:off x="2039285" y="3650689"/>
            <a:ext cx="8219553" cy="2831544"/>
          </a:xfrm>
          <a:prstGeom prst="rect">
            <a:avLst/>
          </a:prstGeom>
          <a:noFill/>
        </p:spPr>
        <p:txBody>
          <a:bodyPr wrap="square" rtlCol="0">
            <a:spAutoFit/>
          </a:bodyPr>
          <a:lstStyle/>
          <a:p>
            <a:r>
              <a:rPr lang="en-US" dirty="0"/>
              <a:t>Crop Application Goal for N @ 50 </a:t>
            </a:r>
            <a:r>
              <a:rPr lang="en-US" dirty="0" err="1"/>
              <a:t>bu</a:t>
            </a:r>
            <a:r>
              <a:rPr lang="en-US" dirty="0"/>
              <a:t>/ac is 6 lbs. N/ac</a:t>
            </a:r>
          </a:p>
          <a:p>
            <a:endParaRPr lang="en-US" dirty="0"/>
          </a:p>
          <a:p>
            <a:r>
              <a:rPr lang="en-US" dirty="0"/>
              <a:t>Applied N (CAG) is ~ 2% of total system N (249 lbs. /ac= fixation/soil/applied)</a:t>
            </a:r>
          </a:p>
          <a:p>
            <a:endParaRPr lang="en-US" dirty="0"/>
          </a:p>
          <a:p>
            <a:r>
              <a:rPr lang="en-US" dirty="0"/>
              <a:t>72.38 lbs. N is ~30% of 249 lbs. </a:t>
            </a:r>
          </a:p>
          <a:p>
            <a:endParaRPr lang="en-US" dirty="0"/>
          </a:p>
          <a:p>
            <a:r>
              <a:rPr lang="en-US" dirty="0"/>
              <a:t>30% of 6 lbs.  N = ~2 lbs. N/ac</a:t>
            </a:r>
          </a:p>
          <a:p>
            <a:endParaRPr lang="en-US" b="1" dirty="0"/>
          </a:p>
          <a:p>
            <a:r>
              <a:rPr lang="en-US" b="1" dirty="0"/>
              <a:t>One Supplemental BMP @ 5% efficiency would remove more N than was applied </a:t>
            </a:r>
            <a:r>
              <a:rPr lang="en-US" sz="1200" b="1" dirty="0"/>
              <a:t>(assuming all N sources behave proportionally- CAST lumps them all together at the front end)</a:t>
            </a:r>
            <a:endParaRPr lang="en-US" b="1" dirty="0"/>
          </a:p>
        </p:txBody>
      </p:sp>
    </p:spTree>
    <p:extLst>
      <p:ext uri="{BB962C8B-B14F-4D97-AF65-F5344CB8AC3E}">
        <p14:creationId xmlns:p14="http://schemas.microsoft.com/office/powerpoint/2010/main" val="23197463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96196-81BA-4BFC-B29F-99F4779C5843}"/>
              </a:ext>
            </a:extLst>
          </p:cNvPr>
          <p:cNvSpPr>
            <a:spLocks noGrp="1"/>
          </p:cNvSpPr>
          <p:nvPr>
            <p:ph type="title"/>
          </p:nvPr>
        </p:nvSpPr>
        <p:spPr>
          <a:xfrm>
            <a:off x="820783" y="95160"/>
            <a:ext cx="10515600" cy="540566"/>
          </a:xfrm>
        </p:spPr>
        <p:txBody>
          <a:bodyPr>
            <a:normAutofit fontScale="90000"/>
          </a:bodyPr>
          <a:lstStyle/>
          <a:p>
            <a:r>
              <a:rPr lang="en-US" u="sng" dirty="0"/>
              <a:t>Straw Poll- Where do you lean now? </a:t>
            </a:r>
          </a:p>
        </p:txBody>
      </p:sp>
      <p:sp>
        <p:nvSpPr>
          <p:cNvPr id="3" name="Content Placeholder 2">
            <a:extLst>
              <a:ext uri="{FF2B5EF4-FFF2-40B4-BE49-F238E27FC236}">
                <a16:creationId xmlns:a16="http://schemas.microsoft.com/office/drawing/2014/main" id="{FF1B817A-2D5C-4283-A278-8B0BA6557F0A}"/>
              </a:ext>
            </a:extLst>
          </p:cNvPr>
          <p:cNvSpPr>
            <a:spLocks noGrp="1"/>
          </p:cNvSpPr>
          <p:nvPr>
            <p:ph idx="1"/>
          </p:nvPr>
        </p:nvSpPr>
        <p:spPr>
          <a:xfrm>
            <a:off x="829492" y="679269"/>
            <a:ext cx="10515600" cy="5747657"/>
          </a:xfrm>
        </p:spPr>
        <p:txBody>
          <a:bodyPr>
            <a:normAutofit fontScale="62500" lnSpcReduction="20000"/>
          </a:bodyPr>
          <a:lstStyle/>
          <a:p>
            <a:pPr marL="0" indent="0">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Current Ask:</a:t>
            </a:r>
            <a:r>
              <a:rPr lang="en-US" sz="1800" dirty="0">
                <a:effectLst/>
                <a:latin typeface="Calibri" panose="020F0502020204030204" pitchFamily="34" charset="0"/>
                <a:ea typeface="Calibri" panose="020F0502020204030204" pitchFamily="34" charset="0"/>
                <a:cs typeface="Times New Roman" panose="02020603050405020304" pitchFamily="18" charset="0"/>
              </a:rPr>
              <a:t> Change Nutrient Management Expert Panel Recommendations</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apply non-zero reduction efficiency value for Supplemental Nitrogen Nutrient Management BMP on full-season soybean load source (Rate, Timing, and/or Placement)</a:t>
            </a:r>
          </a:p>
          <a:p>
            <a:pPr marL="0" indent="0">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t>DE- on the fence</a:t>
            </a:r>
          </a:p>
          <a:p>
            <a:pPr lvl="1"/>
            <a:r>
              <a:rPr lang="en-US" dirty="0"/>
              <a:t>recommend small amount on 60-70 </a:t>
            </a:r>
            <a:r>
              <a:rPr lang="en-US" dirty="0" err="1"/>
              <a:t>bu</a:t>
            </a:r>
            <a:r>
              <a:rPr lang="en-US" dirty="0"/>
              <a:t> soybeans (high-yield)</a:t>
            </a:r>
          </a:p>
          <a:p>
            <a:pPr lvl="2"/>
            <a:r>
              <a:rPr lang="en-US" dirty="0"/>
              <a:t>&lt;30 </a:t>
            </a:r>
            <a:r>
              <a:rPr lang="en-US" dirty="0" err="1"/>
              <a:t>lbs</a:t>
            </a:r>
            <a:r>
              <a:rPr lang="en-US" dirty="0"/>
              <a:t> N </a:t>
            </a:r>
          </a:p>
          <a:p>
            <a:r>
              <a:rPr lang="en-US" dirty="0"/>
              <a:t>MD- leaning “no” recommend small amount on 60-70 </a:t>
            </a:r>
            <a:r>
              <a:rPr lang="en-US" dirty="0" err="1"/>
              <a:t>bu</a:t>
            </a:r>
            <a:r>
              <a:rPr lang="en-US" dirty="0"/>
              <a:t> soybeans (high-yield)</a:t>
            </a:r>
          </a:p>
          <a:p>
            <a:pPr lvl="1"/>
            <a:r>
              <a:rPr lang="en-US" dirty="0"/>
              <a:t>allow manure application (regulatory)</a:t>
            </a:r>
          </a:p>
          <a:p>
            <a:r>
              <a:rPr lang="en-US" dirty="0"/>
              <a:t>NY- on the fence (confer with NY team)</a:t>
            </a:r>
          </a:p>
          <a:p>
            <a:r>
              <a:rPr lang="en-US" dirty="0"/>
              <a:t>PA- yes based on 4R practices</a:t>
            </a:r>
          </a:p>
          <a:p>
            <a:pPr lvl="1"/>
            <a:r>
              <a:rPr lang="en-US" dirty="0"/>
              <a:t>EP assumes no manure application, but is applied</a:t>
            </a:r>
          </a:p>
          <a:p>
            <a:pPr lvl="1"/>
            <a:r>
              <a:rPr lang="en-US" dirty="0"/>
              <a:t>Full-season soybean in E3 scenario? Expected that these acres have supplemental NM?</a:t>
            </a:r>
          </a:p>
          <a:p>
            <a:pPr lvl="2"/>
            <a:r>
              <a:rPr lang="en-US" dirty="0"/>
              <a:t>Are the planning targets based on acres related expected on soybeans?</a:t>
            </a:r>
          </a:p>
          <a:p>
            <a:pPr lvl="2"/>
            <a:r>
              <a:rPr lang="en-US" dirty="0"/>
              <a:t>E3 based on 2010. That has not changed. Fewer soybeans expected in 2010. E3 may be working to PA’s advantage.</a:t>
            </a:r>
          </a:p>
          <a:p>
            <a:pPr lvl="3"/>
            <a:r>
              <a:rPr lang="en-US" dirty="0"/>
              <a:t>Soybeans included in crop/hay group-100% NM implementation </a:t>
            </a:r>
          </a:p>
          <a:p>
            <a:r>
              <a:rPr lang="en-US" dirty="0"/>
              <a:t>VA- leaning to no</a:t>
            </a:r>
          </a:p>
          <a:p>
            <a:pPr lvl="1"/>
            <a:r>
              <a:rPr lang="en-US" dirty="0"/>
              <a:t>Input issue, rather then BMP issue</a:t>
            </a:r>
          </a:p>
          <a:p>
            <a:pPr lvl="1"/>
            <a:r>
              <a:rPr lang="en-US" dirty="0"/>
              <a:t>Manure application under regulations- but not for nutrient management </a:t>
            </a:r>
          </a:p>
          <a:p>
            <a:r>
              <a:rPr lang="en-US" dirty="0"/>
              <a:t>WV- ?</a:t>
            </a:r>
          </a:p>
          <a:p>
            <a:r>
              <a:rPr lang="en-US" dirty="0"/>
              <a:t>Ken Staver (at-large)- where manure is applied want to encourage minimizing losses</a:t>
            </a:r>
          </a:p>
          <a:p>
            <a:pPr lvl="1"/>
            <a:r>
              <a:rPr lang="en-US" dirty="0"/>
              <a:t>What does manure application on soybeans, what does it look like?</a:t>
            </a:r>
          </a:p>
          <a:p>
            <a:pPr lvl="2"/>
            <a:r>
              <a:rPr lang="en-US" dirty="0"/>
              <a:t>What would supplemental BMP look like? </a:t>
            </a:r>
          </a:p>
        </p:txBody>
      </p:sp>
    </p:spTree>
    <p:extLst>
      <p:ext uri="{BB962C8B-B14F-4D97-AF65-F5344CB8AC3E}">
        <p14:creationId xmlns:p14="http://schemas.microsoft.com/office/powerpoint/2010/main" val="21444655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8AC71-E66E-40C4-B944-02311FA8A951}"/>
              </a:ext>
            </a:extLst>
          </p:cNvPr>
          <p:cNvSpPr>
            <a:spLocks noGrp="1"/>
          </p:cNvSpPr>
          <p:nvPr>
            <p:ph type="title"/>
          </p:nvPr>
        </p:nvSpPr>
        <p:spPr>
          <a:xfrm>
            <a:off x="777240" y="77743"/>
            <a:ext cx="10515600" cy="740863"/>
          </a:xfrm>
        </p:spPr>
        <p:txBody>
          <a:bodyPr/>
          <a:lstStyle/>
          <a:p>
            <a:r>
              <a:rPr lang="en-US" u="sng" dirty="0"/>
              <a:t>Next Steps?</a:t>
            </a:r>
          </a:p>
        </p:txBody>
      </p:sp>
      <p:sp>
        <p:nvSpPr>
          <p:cNvPr id="3" name="Content Placeholder 2">
            <a:extLst>
              <a:ext uri="{FF2B5EF4-FFF2-40B4-BE49-F238E27FC236}">
                <a16:creationId xmlns:a16="http://schemas.microsoft.com/office/drawing/2014/main" id="{91A5852B-5998-4A68-8C3D-03E1B2299155}"/>
              </a:ext>
            </a:extLst>
          </p:cNvPr>
          <p:cNvSpPr>
            <a:spLocks noGrp="1"/>
          </p:cNvSpPr>
          <p:nvPr>
            <p:ph idx="1"/>
          </p:nvPr>
        </p:nvSpPr>
        <p:spPr>
          <a:xfrm>
            <a:off x="838200" y="853440"/>
            <a:ext cx="10515600" cy="5381897"/>
          </a:xfrm>
        </p:spPr>
        <p:txBody>
          <a:bodyPr>
            <a:normAutofit fontScale="92500" lnSpcReduction="20000"/>
          </a:bodyPr>
          <a:lstStyle/>
          <a:p>
            <a:pPr marL="0" lvl="1" indent="0">
              <a:buNone/>
            </a:pPr>
            <a:r>
              <a:rPr lang="en-US" sz="2800" u="sng" dirty="0"/>
              <a:t>Short-Term</a:t>
            </a:r>
          </a:p>
          <a:p>
            <a:r>
              <a:rPr lang="en-US" dirty="0"/>
              <a:t>Actionable/decision item for the </a:t>
            </a:r>
            <a:r>
              <a:rPr lang="en-US" dirty="0" err="1"/>
              <a:t>AgWG</a:t>
            </a:r>
            <a:r>
              <a:rPr lang="en-US" dirty="0"/>
              <a:t> Apr-May-June?</a:t>
            </a:r>
          </a:p>
          <a:p>
            <a:pPr lvl="1"/>
            <a:r>
              <a:rPr lang="en-US" dirty="0"/>
              <a:t>Sept 1 Deadline for CAST-21 Workplan resolution</a:t>
            </a:r>
          </a:p>
          <a:p>
            <a:pPr lvl="1"/>
            <a:r>
              <a:rPr lang="en-US" dirty="0"/>
              <a:t>BMP protocol a concern</a:t>
            </a:r>
          </a:p>
          <a:p>
            <a:pPr lvl="1"/>
            <a:r>
              <a:rPr lang="en-US" dirty="0"/>
              <a:t>Clarification of E3 concern for communication to CBP stakeholders</a:t>
            </a:r>
          </a:p>
          <a:p>
            <a:pPr lvl="1"/>
            <a:r>
              <a:rPr lang="en-US" dirty="0"/>
              <a:t>MD/DE research manure by April Ad Hoc to firm up position Supplemental N BMP (soybeans)</a:t>
            </a:r>
          </a:p>
          <a:p>
            <a:pPr lvl="1"/>
            <a:r>
              <a:rPr lang="en-US" dirty="0"/>
              <a:t>NY- Emily confer w/ Cassie &amp; Greg</a:t>
            </a:r>
          </a:p>
          <a:p>
            <a:pPr lvl="1"/>
            <a:r>
              <a:rPr lang="en-US" dirty="0"/>
              <a:t>WV?</a:t>
            </a:r>
          </a:p>
          <a:p>
            <a:pPr lvl="1"/>
            <a:r>
              <a:rPr lang="en-US" dirty="0"/>
              <a:t> VA – ask about what else there is to find</a:t>
            </a:r>
          </a:p>
          <a:p>
            <a:pPr lvl="1"/>
            <a:endParaRPr lang="en-US" dirty="0"/>
          </a:p>
          <a:p>
            <a:pPr marL="0" indent="0">
              <a:buNone/>
            </a:pPr>
            <a:r>
              <a:rPr lang="en-US" u="sng" dirty="0"/>
              <a:t>Long-Term</a:t>
            </a:r>
          </a:p>
          <a:p>
            <a:r>
              <a:rPr lang="en-US" dirty="0"/>
              <a:t>Phase 7 Review of Ag Loading Rates/Ratios</a:t>
            </a:r>
          </a:p>
          <a:p>
            <a:pPr lvl="1"/>
            <a:r>
              <a:rPr lang="en-US" dirty="0"/>
              <a:t>Identification &amp; consideration of new literature/sources</a:t>
            </a:r>
          </a:p>
          <a:p>
            <a:pPr lvl="2"/>
            <a:r>
              <a:rPr lang="en-US" dirty="0"/>
              <a:t>N fixation</a:t>
            </a:r>
          </a:p>
          <a:p>
            <a:pPr lvl="2"/>
            <a:r>
              <a:rPr lang="en-US" dirty="0"/>
              <a:t>Soybean (&amp; other crop management)</a:t>
            </a:r>
          </a:p>
        </p:txBody>
      </p:sp>
    </p:spTree>
    <p:extLst>
      <p:ext uri="{BB962C8B-B14F-4D97-AF65-F5344CB8AC3E}">
        <p14:creationId xmlns:p14="http://schemas.microsoft.com/office/powerpoint/2010/main" val="2006993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DF14B-4428-483E-A7B3-4B9684883B3A}"/>
              </a:ext>
            </a:extLst>
          </p:cNvPr>
          <p:cNvSpPr>
            <a:spLocks noGrp="1"/>
          </p:cNvSpPr>
          <p:nvPr>
            <p:ph type="title"/>
          </p:nvPr>
        </p:nvSpPr>
        <p:spPr>
          <a:xfrm>
            <a:off x="754380" y="503663"/>
            <a:ext cx="3086100" cy="3600251"/>
          </a:xfrm>
        </p:spPr>
        <p:txBody>
          <a:bodyPr anchor="ctr">
            <a:normAutofit/>
          </a:bodyPr>
          <a:lstStyle/>
          <a:p>
            <a:r>
              <a:rPr lang="en-US" sz="5400" dirty="0"/>
              <a:t>What is Driving N Load Concerns?</a:t>
            </a:r>
          </a:p>
        </p:txBody>
      </p:sp>
      <p:graphicFrame>
        <p:nvGraphicFramePr>
          <p:cNvPr id="6" name="Content Placeholder 2">
            <a:extLst>
              <a:ext uri="{FF2B5EF4-FFF2-40B4-BE49-F238E27FC236}">
                <a16:creationId xmlns:a16="http://schemas.microsoft.com/office/drawing/2014/main" id="{48558DC3-8F3F-40BE-B105-312363047D73}"/>
              </a:ext>
            </a:extLst>
          </p:cNvPr>
          <p:cNvGraphicFramePr>
            <a:graphicFrameLocks noGrp="1"/>
          </p:cNvGraphicFramePr>
          <p:nvPr>
            <p:ph idx="1"/>
          </p:nvPr>
        </p:nvGraphicFramePr>
        <p:xfrm>
          <a:off x="4691561" y="63211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4" name="Group 23">
            <a:extLst>
              <a:ext uri="{FF2B5EF4-FFF2-40B4-BE49-F238E27FC236}">
                <a16:creationId xmlns:a16="http://schemas.microsoft.com/office/drawing/2014/main" id="{4AD66647-5472-431E-B68B-5EBBAAC80CF9}"/>
              </a:ext>
            </a:extLst>
          </p:cNvPr>
          <p:cNvGrpSpPr/>
          <p:nvPr/>
        </p:nvGrpSpPr>
        <p:grpSpPr>
          <a:xfrm>
            <a:off x="677608" y="4143663"/>
            <a:ext cx="3215124" cy="1360154"/>
            <a:chOff x="0" y="190399"/>
            <a:chExt cx="6900512" cy="695565"/>
          </a:xfrm>
        </p:grpSpPr>
        <p:sp>
          <p:nvSpPr>
            <p:cNvPr id="27" name="Rectangle: Rounded Corners 26">
              <a:extLst>
                <a:ext uri="{FF2B5EF4-FFF2-40B4-BE49-F238E27FC236}">
                  <a16:creationId xmlns:a16="http://schemas.microsoft.com/office/drawing/2014/main" id="{3B78E724-CD87-4F01-9D0A-863C3EE6FA21}"/>
                </a:ext>
              </a:extLst>
            </p:cNvPr>
            <p:cNvSpPr/>
            <p:nvPr/>
          </p:nvSpPr>
          <p:spPr>
            <a:xfrm>
              <a:off x="0" y="190399"/>
              <a:ext cx="6900512" cy="695565"/>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9" name="Rectangle: Rounded Corners 4">
              <a:extLst>
                <a:ext uri="{FF2B5EF4-FFF2-40B4-BE49-F238E27FC236}">
                  <a16:creationId xmlns:a16="http://schemas.microsoft.com/office/drawing/2014/main" id="{B4844597-01C6-43A3-ADCE-539756CC88CD}"/>
                </a:ext>
              </a:extLst>
            </p:cNvPr>
            <p:cNvSpPr txBox="1"/>
            <p:nvPr/>
          </p:nvSpPr>
          <p:spPr>
            <a:xfrm>
              <a:off x="33955" y="224354"/>
              <a:ext cx="6832602" cy="62765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dirty="0"/>
                <a:t>No consensus in Ad </a:t>
              </a:r>
              <a:r>
                <a:rPr lang="en-US" sz="2900" dirty="0"/>
                <a:t>H</a:t>
              </a:r>
              <a:r>
                <a:rPr lang="en-US" sz="2900" kern="1200" dirty="0"/>
                <a:t>oc yet…</a:t>
              </a:r>
            </a:p>
          </p:txBody>
        </p:sp>
      </p:grpSp>
    </p:spTree>
    <p:extLst>
      <p:ext uri="{BB962C8B-B14F-4D97-AF65-F5344CB8AC3E}">
        <p14:creationId xmlns:p14="http://schemas.microsoft.com/office/powerpoint/2010/main" val="11468890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61737"/>
            <a:ext cx="2149361" cy="1870055"/>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52604"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7690193-12A7-4406-9405-E918850ACA03}"/>
              </a:ext>
            </a:extLst>
          </p:cNvPr>
          <p:cNvSpPr>
            <a:spLocks noGrp="1"/>
          </p:cNvSpPr>
          <p:nvPr>
            <p:ph type="title"/>
          </p:nvPr>
        </p:nvSpPr>
        <p:spPr>
          <a:xfrm>
            <a:off x="3045213" y="731520"/>
            <a:ext cx="6089904" cy="1426464"/>
          </a:xfrm>
        </p:spPr>
        <p:txBody>
          <a:bodyPr>
            <a:normAutofit/>
          </a:bodyPr>
          <a:lstStyle/>
          <a:p>
            <a:pPr algn="ctr"/>
            <a:r>
              <a:rPr lang="en-US">
                <a:solidFill>
                  <a:srgbClr val="FFFFFF"/>
                </a:solidFill>
              </a:rPr>
              <a:t>Agricultural Loading Rates</a:t>
            </a:r>
          </a:p>
        </p:txBody>
      </p:sp>
      <p:sp>
        <p:nvSpPr>
          <p:cNvPr id="14" nam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CB6E2038-EAD8-4787-8494-CA85CD6F1E09}"/>
              </a:ext>
            </a:extLst>
          </p:cNvPr>
          <p:cNvSpPr/>
          <p:nvPr/>
        </p:nvSpPr>
        <p:spPr>
          <a:xfrm>
            <a:off x="6901313" y="3664668"/>
            <a:ext cx="2890535"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0" i="0" u="sng" strike="noStrike" kern="1200" cap="none" spc="0" normalizeH="0" baseline="0" noProof="0" dirty="0">
                <a:ln>
                  <a:noFill/>
                </a:ln>
                <a:solidFill>
                  <a:srgbClr val="23527C"/>
                </a:solidFill>
                <a:effectLst/>
                <a:uLnTx/>
                <a:uFillTx/>
                <a:latin typeface="Arial" panose="020B0604020202020204" pitchFamily="34" charset="0"/>
                <a:ea typeface="+mn-ea"/>
                <a:cs typeface="+mn-cs"/>
                <a:hlinkClick r:id="rId2"/>
              </a:rPr>
              <a:t>Agricultural Loading Rates</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6" name="Content Placeholder 2">
            <a:extLst>
              <a:ext uri="{FF2B5EF4-FFF2-40B4-BE49-F238E27FC236}">
                <a16:creationId xmlns:a16="http://schemas.microsoft.com/office/drawing/2014/main" id="{1034AD57-73A5-4E16-A30D-022E720DBE0D}"/>
              </a:ext>
            </a:extLst>
          </p:cNvPr>
          <p:cNvGraphicFramePr>
            <a:graphicFrameLocks noGrp="1"/>
          </p:cNvGraphicFramePr>
          <p:nvPr>
            <p:ph idx="1"/>
          </p:nvPr>
        </p:nvGraphicFramePr>
        <p:xfrm>
          <a:off x="788988" y="2798763"/>
          <a:ext cx="10598150" cy="3282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a:extLst>
              <a:ext uri="{FF2B5EF4-FFF2-40B4-BE49-F238E27FC236}">
                <a16:creationId xmlns:a16="http://schemas.microsoft.com/office/drawing/2014/main" id="{6630E4BF-FE46-4243-9AA0-8489A8407AC2}"/>
              </a:ext>
            </a:extLst>
          </p:cNvPr>
          <p:cNvSpPr txBox="1"/>
          <p:nvPr/>
        </p:nvSpPr>
        <p:spPr>
          <a:xfrm>
            <a:off x="437672" y="6421000"/>
            <a:ext cx="78528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Ag Loading Rate Review Steering Committee: </a:t>
            </a:r>
            <a:r>
              <a:rPr kumimoji="0" lang="en-US" sz="1800" b="0" i="0" u="sng" strike="noStrike" kern="1200" cap="none" spc="0" normalizeH="0" baseline="0" noProof="0" dirty="0">
                <a:ln>
                  <a:noFill/>
                </a:ln>
                <a:solidFill>
                  <a:srgbClr val="23527C"/>
                </a:solidFill>
                <a:effectLst/>
                <a:uLnTx/>
                <a:uFillTx/>
                <a:latin typeface="Arial" panose="020B0604020202020204" pitchFamily="34" charset="0"/>
                <a:ea typeface="+mn-ea"/>
                <a:cs typeface="+mn-cs"/>
                <a:hlinkClick r:id="rId2"/>
              </a:rPr>
              <a:t>Agricultural Loading Rates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7743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61737"/>
            <a:ext cx="2149361" cy="1870055"/>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52604"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F02F2CD-07CB-41EC-B704-4E49B0EB5BE2}"/>
              </a:ext>
            </a:extLst>
          </p:cNvPr>
          <p:cNvSpPr>
            <a:spLocks noGrp="1"/>
          </p:cNvSpPr>
          <p:nvPr>
            <p:ph type="title"/>
          </p:nvPr>
        </p:nvSpPr>
        <p:spPr>
          <a:xfrm>
            <a:off x="3045213" y="731520"/>
            <a:ext cx="6089904" cy="1426464"/>
          </a:xfrm>
        </p:spPr>
        <p:txBody>
          <a:bodyPr>
            <a:normAutofit/>
          </a:bodyPr>
          <a:lstStyle/>
          <a:p>
            <a:pPr algn="ctr"/>
            <a:r>
              <a:rPr lang="en-US">
                <a:solidFill>
                  <a:srgbClr val="FFFFFF"/>
                </a:solidFill>
              </a:rPr>
              <a:t>Census of Agriculture</a:t>
            </a:r>
          </a:p>
        </p:txBody>
      </p:sp>
      <p:sp>
        <p:nvSpPr>
          <p:cNvPr id="13" name="Rectangle 12">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871FA774-10F8-40C4-8CC5-D7BE86320D80}"/>
              </a:ext>
            </a:extLst>
          </p:cNvPr>
          <p:cNvGraphicFramePr>
            <a:graphicFrameLocks noGrp="1"/>
          </p:cNvGraphicFramePr>
          <p:nvPr>
            <p:ph idx="1"/>
          </p:nvPr>
        </p:nvGraphicFramePr>
        <p:xfrm>
          <a:off x="900956" y="2817425"/>
          <a:ext cx="10598150" cy="3282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Arrow: Left 5">
            <a:extLst>
              <a:ext uri="{FF2B5EF4-FFF2-40B4-BE49-F238E27FC236}">
                <a16:creationId xmlns:a16="http://schemas.microsoft.com/office/drawing/2014/main" id="{DE893E32-4F38-4B4A-B69C-07E4F8D33E8E}"/>
              </a:ext>
            </a:extLst>
          </p:cNvPr>
          <p:cNvSpPr/>
          <p:nvPr/>
        </p:nvSpPr>
        <p:spPr>
          <a:xfrm rot="2315652">
            <a:off x="9790982" y="5430237"/>
            <a:ext cx="2194799" cy="97363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CAST-21 Workplan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TASK 6 </a:t>
            </a:r>
          </a:p>
        </p:txBody>
      </p:sp>
    </p:spTree>
    <p:extLst>
      <p:ext uri="{BB962C8B-B14F-4D97-AF65-F5344CB8AC3E}">
        <p14:creationId xmlns:p14="http://schemas.microsoft.com/office/powerpoint/2010/main" val="39596357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6FFB90E-77E4-479F-933D-0F6DFC6797C6}"/>
              </a:ext>
            </a:extLst>
          </p:cNvPr>
          <p:cNvSpPr>
            <a:spLocks noGrp="1"/>
          </p:cNvSpPr>
          <p:nvPr>
            <p:ph type="title"/>
          </p:nvPr>
        </p:nvSpPr>
        <p:spPr>
          <a:xfrm>
            <a:off x="571500" y="731519"/>
            <a:ext cx="3166110" cy="3237579"/>
          </a:xfrm>
        </p:spPr>
        <p:txBody>
          <a:bodyPr>
            <a:normAutofit/>
          </a:bodyPr>
          <a:lstStyle/>
          <a:p>
            <a:r>
              <a:rPr lang="en-US" sz="2700">
                <a:solidFill>
                  <a:srgbClr val="FFFFFF"/>
                </a:solidFill>
              </a:rPr>
              <a:t>NM Expert Panel Recommendations</a:t>
            </a:r>
            <a:br>
              <a:rPr lang="en-US" sz="2700">
                <a:solidFill>
                  <a:srgbClr val="FFFFFF"/>
                </a:solidFill>
              </a:rPr>
            </a:br>
            <a:br>
              <a:rPr lang="en-US" sz="2700">
                <a:solidFill>
                  <a:srgbClr val="FFFFFF"/>
                </a:solidFill>
              </a:rPr>
            </a:br>
            <a:r>
              <a:rPr lang="en-US" sz="2700">
                <a:solidFill>
                  <a:srgbClr val="FFFFFF"/>
                </a:solidFill>
              </a:rPr>
              <a:t>Land Use: </a:t>
            </a:r>
            <a:br>
              <a:rPr lang="en-US" sz="2700">
                <a:solidFill>
                  <a:srgbClr val="FFFFFF"/>
                </a:solidFill>
              </a:rPr>
            </a:br>
            <a:r>
              <a:rPr lang="en-US" sz="2700">
                <a:solidFill>
                  <a:srgbClr val="FFFFFF"/>
                </a:solidFill>
              </a:rPr>
              <a:t>Full-Season Soybeans</a:t>
            </a:r>
            <a:endParaRPr lang="en-US" sz="2700" dirty="0">
              <a:solidFill>
                <a:srgbClr val="FFFFFF"/>
              </a:solidFill>
            </a:endParaRPr>
          </a:p>
        </p:txBody>
      </p:sp>
      <p:sp>
        <p:nvSpPr>
          <p:cNvPr id="43" name="Rectangle 42">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5" name="Rectangle 44">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473A270-417B-4AF7-B14C-AD74D062A08A}"/>
              </a:ext>
            </a:extLst>
          </p:cNvPr>
          <p:cNvSpPr>
            <a:spLocks noGrp="1"/>
          </p:cNvSpPr>
          <p:nvPr>
            <p:ph idx="1"/>
          </p:nvPr>
        </p:nvSpPr>
        <p:spPr>
          <a:xfrm>
            <a:off x="4379709" y="686862"/>
            <a:ext cx="7037591" cy="5475129"/>
          </a:xfrm>
        </p:spPr>
        <p:txBody>
          <a:bodyPr anchor="ctr">
            <a:normAutofit/>
          </a:bodyPr>
          <a:lstStyle/>
          <a:p>
            <a:pPr marL="0" indent="0">
              <a:buNone/>
            </a:pPr>
            <a:r>
              <a:rPr lang="en-US" sz="1800" b="1" dirty="0"/>
              <a:t>NM on Soybeans Controls for P (</a:t>
            </a:r>
            <a:r>
              <a:rPr lang="en-US" sz="1800" b="1" i="1" dirty="0"/>
              <a:t>not N</a:t>
            </a:r>
            <a:r>
              <a:rPr lang="en-US" sz="1800" b="1" dirty="0"/>
              <a:t>)</a:t>
            </a:r>
          </a:p>
          <a:p>
            <a:pPr marL="0" indent="0">
              <a:buNone/>
            </a:pPr>
            <a:endParaRPr lang="en-US" sz="1800" dirty="0"/>
          </a:p>
          <a:p>
            <a:pPr marL="0" indent="0">
              <a:buNone/>
            </a:pPr>
            <a:r>
              <a:rPr lang="en-US" sz="1800" dirty="0"/>
              <a:t>Land Grant Universities Do Not Recommend N Application (Via Fertilizer or Manure)</a:t>
            </a:r>
          </a:p>
          <a:p>
            <a:pPr marL="0" indent="0">
              <a:buNone/>
            </a:pPr>
            <a:endParaRPr lang="en-US" sz="1800" dirty="0"/>
          </a:p>
          <a:p>
            <a:pPr marL="0" indent="0">
              <a:buNone/>
            </a:pPr>
            <a:r>
              <a:rPr lang="en-US" sz="2200" u="sng" dirty="0">
                <a:sym typeface="Wingdings" panose="05000000000000000000" pitchFamily="2" charset="2"/>
              </a:rPr>
              <a:t>Core</a:t>
            </a:r>
            <a:r>
              <a:rPr lang="en-US" sz="2200" dirty="0">
                <a:sym typeface="Wingdings" panose="05000000000000000000" pitchFamily="2" charset="2"/>
              </a:rPr>
              <a:t> NM BMP  </a:t>
            </a:r>
            <a:r>
              <a:rPr lang="en-US" sz="2200" b="1" dirty="0">
                <a:sym typeface="Wingdings" panose="05000000000000000000" pitchFamily="2" charset="2"/>
              </a:rPr>
              <a:t>N &amp; P</a:t>
            </a:r>
          </a:p>
          <a:p>
            <a:r>
              <a:rPr lang="en-US" sz="1800" dirty="0">
                <a:sym typeface="Wingdings" panose="05000000000000000000" pitchFamily="2" charset="2"/>
              </a:rPr>
              <a:t>Applies to Crop Application Goal (What is Applied/Distributed to Crop)</a:t>
            </a:r>
          </a:p>
          <a:p>
            <a:pPr lvl="1"/>
            <a:r>
              <a:rPr lang="en-US" sz="1000" dirty="0">
                <a:sym typeface="Wingdings" panose="05000000000000000000" pitchFamily="2" charset="2"/>
              </a:rPr>
              <a:t>Small CAG for N on soybeans allows for appropriate distribution of nutrients across land uses (see reference slides)</a:t>
            </a:r>
          </a:p>
          <a:p>
            <a:pPr lvl="2"/>
            <a:endParaRPr lang="en-US" sz="1400" dirty="0">
              <a:sym typeface="Wingdings" panose="05000000000000000000" pitchFamily="2" charset="2"/>
            </a:endParaRPr>
          </a:p>
          <a:p>
            <a:pPr marL="0" indent="0">
              <a:buNone/>
            </a:pPr>
            <a:r>
              <a:rPr lang="en-US" sz="2200" u="sng" dirty="0">
                <a:sym typeface="Wingdings" panose="05000000000000000000" pitchFamily="2" charset="2"/>
              </a:rPr>
              <a:t>Supplemental</a:t>
            </a:r>
            <a:r>
              <a:rPr lang="en-US" sz="2200" dirty="0">
                <a:sym typeface="Wingdings" panose="05000000000000000000" pitchFamily="2" charset="2"/>
              </a:rPr>
              <a:t> NM BMPs (Rate, Timing, Placement) </a:t>
            </a:r>
            <a:r>
              <a:rPr lang="en-US" sz="2200" b="1" dirty="0">
                <a:sym typeface="Wingdings" panose="05000000000000000000" pitchFamily="2" charset="2"/>
              </a:rPr>
              <a:t>P only</a:t>
            </a:r>
            <a:endParaRPr lang="en-US" sz="2000" b="1" dirty="0">
              <a:sym typeface="Wingdings" panose="05000000000000000000" pitchFamily="2" charset="2"/>
            </a:endParaRPr>
          </a:p>
          <a:p>
            <a:r>
              <a:rPr lang="en-US" sz="1800" dirty="0">
                <a:sym typeface="Wingdings" panose="05000000000000000000" pitchFamily="2" charset="2"/>
              </a:rPr>
              <a:t>Applies to Soybean </a:t>
            </a:r>
            <a:r>
              <a:rPr lang="en-US" sz="1800" b="1" dirty="0">
                <a:solidFill>
                  <a:schemeClr val="accent1">
                    <a:lumMod val="50000"/>
                  </a:schemeClr>
                </a:solidFill>
                <a:sym typeface="Wingdings" panose="05000000000000000000" pitchFamily="2" charset="2"/>
              </a:rPr>
              <a:t>Edge-of-Field</a:t>
            </a:r>
            <a:r>
              <a:rPr lang="en-US" sz="1800" dirty="0">
                <a:sym typeface="Wingdings" panose="05000000000000000000" pitchFamily="2" charset="2"/>
              </a:rPr>
              <a:t> </a:t>
            </a:r>
            <a:r>
              <a:rPr lang="en-US" sz="1800" b="1" dirty="0">
                <a:solidFill>
                  <a:schemeClr val="accent1">
                    <a:lumMod val="50000"/>
                  </a:schemeClr>
                </a:solidFill>
                <a:sym typeface="Wingdings" panose="05000000000000000000" pitchFamily="2" charset="2"/>
              </a:rPr>
              <a:t>Total N Load </a:t>
            </a:r>
          </a:p>
          <a:p>
            <a:pPr lvl="1"/>
            <a:r>
              <a:rPr lang="en-US" sz="1600" b="1" dirty="0">
                <a:solidFill>
                  <a:schemeClr val="accent1">
                    <a:lumMod val="50000"/>
                  </a:schemeClr>
                </a:solidFill>
                <a:sym typeface="Wingdings" panose="05000000000000000000" pitchFamily="2" charset="2"/>
              </a:rPr>
              <a:t>TN Load is Primarily Residual N From Fixation</a:t>
            </a:r>
          </a:p>
          <a:p>
            <a:pPr lvl="1"/>
            <a:r>
              <a:rPr lang="en-US" sz="1600" dirty="0">
                <a:sym typeface="Wingdings" panose="05000000000000000000" pitchFamily="2" charset="2"/>
              </a:rPr>
              <a:t>Applied (CAG) N is Tiny Fraction of TN Load</a:t>
            </a:r>
          </a:p>
          <a:p>
            <a:r>
              <a:rPr lang="en-US" sz="1800" dirty="0">
                <a:sym typeface="Wingdings" panose="05000000000000000000" pitchFamily="2" charset="2"/>
              </a:rPr>
              <a:t>Rate: Excess N Reduced is Still Excess N Subject to Loss…</a:t>
            </a:r>
          </a:p>
          <a:p>
            <a:r>
              <a:rPr lang="en-US" sz="1800" b="1" dirty="0">
                <a:sym typeface="Wingdings" panose="05000000000000000000" pitchFamily="2" charset="2"/>
              </a:rPr>
              <a:t>Timing &amp; Placement </a:t>
            </a:r>
            <a:r>
              <a:rPr lang="en-US" sz="1800" dirty="0">
                <a:sym typeface="Wingdings" panose="05000000000000000000" pitchFamily="2" charset="2"/>
              </a:rPr>
              <a:t>of Excess N Irrelevant (Still Subject to Loss)</a:t>
            </a:r>
          </a:p>
        </p:txBody>
      </p:sp>
    </p:spTree>
    <p:extLst>
      <p:ext uri="{BB962C8B-B14F-4D97-AF65-F5344CB8AC3E}">
        <p14:creationId xmlns:p14="http://schemas.microsoft.com/office/powerpoint/2010/main" val="21558210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B144755-01CB-4305-88A9-B0497E26A9C9}"/>
              </a:ext>
            </a:extLst>
          </p:cNvPr>
          <p:cNvGraphicFramePr/>
          <p:nvPr/>
        </p:nvGraphicFramePr>
        <p:xfrm>
          <a:off x="667433" y="267286"/>
          <a:ext cx="10910278" cy="64852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a:extLst>
              <a:ext uri="{FF2B5EF4-FFF2-40B4-BE49-F238E27FC236}">
                <a16:creationId xmlns:a16="http://schemas.microsoft.com/office/drawing/2014/main" id="{6D21246A-67D8-4A37-BD6B-FCA5786D4E48}"/>
              </a:ext>
            </a:extLst>
          </p:cNvPr>
          <p:cNvSpPr/>
          <p:nvPr/>
        </p:nvSpPr>
        <p:spPr>
          <a:xfrm>
            <a:off x="9435070" y="3626163"/>
            <a:ext cx="2495674" cy="114278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600" dirty="0">
                <a:solidFill>
                  <a:schemeClr val="bg1"/>
                </a:solidFill>
              </a:rPr>
              <a:t>Target Date June 2021 for Report Back to the </a:t>
            </a:r>
            <a:r>
              <a:rPr lang="en-US" sz="1600" dirty="0" err="1">
                <a:solidFill>
                  <a:schemeClr val="bg1"/>
                </a:solidFill>
              </a:rPr>
              <a:t>AgWG</a:t>
            </a:r>
            <a:endParaRPr lang="en-US" sz="1200" dirty="0">
              <a:solidFill>
                <a:schemeClr val="tx1"/>
              </a:solidFill>
            </a:endParaRPr>
          </a:p>
        </p:txBody>
      </p:sp>
      <p:sp>
        <p:nvSpPr>
          <p:cNvPr id="4" name="Oval 3">
            <a:extLst>
              <a:ext uri="{FF2B5EF4-FFF2-40B4-BE49-F238E27FC236}">
                <a16:creationId xmlns:a16="http://schemas.microsoft.com/office/drawing/2014/main" id="{FC1675EE-030F-424A-AD69-0A610B05747A}"/>
              </a:ext>
            </a:extLst>
          </p:cNvPr>
          <p:cNvSpPr/>
          <p:nvPr/>
        </p:nvSpPr>
        <p:spPr>
          <a:xfrm>
            <a:off x="8542440" y="4983249"/>
            <a:ext cx="1965903" cy="866009"/>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600" dirty="0">
                <a:solidFill>
                  <a:schemeClr val="bg1"/>
                </a:solidFill>
              </a:rPr>
              <a:t>Forthcoming Discussions</a:t>
            </a:r>
            <a:endParaRPr lang="en-US" sz="1200" dirty="0">
              <a:solidFill>
                <a:schemeClr val="tx1"/>
              </a:solidFill>
            </a:endParaRPr>
          </a:p>
        </p:txBody>
      </p:sp>
      <p:sp>
        <p:nvSpPr>
          <p:cNvPr id="5" name="Oval 4">
            <a:extLst>
              <a:ext uri="{FF2B5EF4-FFF2-40B4-BE49-F238E27FC236}">
                <a16:creationId xmlns:a16="http://schemas.microsoft.com/office/drawing/2014/main" id="{C178C32C-86E2-459D-8C9B-698D11785F92}"/>
              </a:ext>
            </a:extLst>
          </p:cNvPr>
          <p:cNvSpPr/>
          <p:nvPr/>
        </p:nvSpPr>
        <p:spPr>
          <a:xfrm>
            <a:off x="1204686" y="5556564"/>
            <a:ext cx="2235199" cy="114278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600" dirty="0">
                <a:solidFill>
                  <a:schemeClr val="bg1"/>
                </a:solidFill>
              </a:rPr>
              <a:t>Future Discussions with Modeling Team</a:t>
            </a:r>
            <a:endParaRPr lang="en-US" sz="1200" dirty="0">
              <a:solidFill>
                <a:schemeClr val="tx1"/>
              </a:solidFill>
            </a:endParaRPr>
          </a:p>
        </p:txBody>
      </p:sp>
      <p:sp>
        <p:nvSpPr>
          <p:cNvPr id="8" name="Oval 7">
            <a:extLst>
              <a:ext uri="{FF2B5EF4-FFF2-40B4-BE49-F238E27FC236}">
                <a16:creationId xmlns:a16="http://schemas.microsoft.com/office/drawing/2014/main" id="{73E01B2D-FEB9-48D2-B261-DE973976440E}"/>
              </a:ext>
            </a:extLst>
          </p:cNvPr>
          <p:cNvSpPr/>
          <p:nvPr/>
        </p:nvSpPr>
        <p:spPr>
          <a:xfrm>
            <a:off x="188686" y="3945478"/>
            <a:ext cx="2119086" cy="80069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600" dirty="0">
                <a:solidFill>
                  <a:schemeClr val="bg1"/>
                </a:solidFill>
              </a:rPr>
              <a:t>MD Working w/ State Chemist</a:t>
            </a:r>
          </a:p>
        </p:txBody>
      </p:sp>
      <p:sp>
        <p:nvSpPr>
          <p:cNvPr id="9" name="Oval 8">
            <a:extLst>
              <a:ext uri="{FF2B5EF4-FFF2-40B4-BE49-F238E27FC236}">
                <a16:creationId xmlns:a16="http://schemas.microsoft.com/office/drawing/2014/main" id="{9B5E08C5-D35B-4986-A913-84668F84A2C0}"/>
              </a:ext>
            </a:extLst>
          </p:cNvPr>
          <p:cNvSpPr/>
          <p:nvPr/>
        </p:nvSpPr>
        <p:spPr>
          <a:xfrm>
            <a:off x="108858" y="0"/>
            <a:ext cx="1734456" cy="114278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600" dirty="0">
                <a:solidFill>
                  <a:schemeClr val="bg1"/>
                </a:solidFill>
              </a:rPr>
              <a:t>CBPO- NASS annual dairy surveys</a:t>
            </a:r>
            <a:endParaRPr lang="en-US" sz="1200" dirty="0">
              <a:solidFill>
                <a:schemeClr val="tx1"/>
              </a:solidFill>
            </a:endParaRPr>
          </a:p>
        </p:txBody>
      </p:sp>
      <p:sp>
        <p:nvSpPr>
          <p:cNvPr id="10" name="Oval 9">
            <a:extLst>
              <a:ext uri="{FF2B5EF4-FFF2-40B4-BE49-F238E27FC236}">
                <a16:creationId xmlns:a16="http://schemas.microsoft.com/office/drawing/2014/main" id="{9D374155-D047-47EC-848A-E707CA06B2DD}"/>
              </a:ext>
            </a:extLst>
          </p:cNvPr>
          <p:cNvSpPr/>
          <p:nvPr/>
        </p:nvSpPr>
        <p:spPr>
          <a:xfrm>
            <a:off x="203200" y="1407887"/>
            <a:ext cx="1625600" cy="69668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600" dirty="0" err="1">
                <a:solidFill>
                  <a:schemeClr val="bg1"/>
                </a:solidFill>
              </a:rPr>
              <a:t>AgWG</a:t>
            </a:r>
            <a:r>
              <a:rPr lang="en-US" sz="1600" dirty="0">
                <a:solidFill>
                  <a:schemeClr val="bg1"/>
                </a:solidFill>
              </a:rPr>
              <a:t> May Updates</a:t>
            </a:r>
            <a:endParaRPr lang="en-US" sz="1200" dirty="0">
              <a:solidFill>
                <a:schemeClr val="tx1"/>
              </a:solidFill>
            </a:endParaRPr>
          </a:p>
        </p:txBody>
      </p:sp>
    </p:spTree>
    <p:extLst>
      <p:ext uri="{BB962C8B-B14F-4D97-AF65-F5344CB8AC3E}">
        <p14:creationId xmlns:p14="http://schemas.microsoft.com/office/powerpoint/2010/main" val="2634966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5572263-1708-4680-8DC7-70A1B06B6BD4}"/>
              </a:ext>
            </a:extLst>
          </p:cNvPr>
          <p:cNvSpPr>
            <a:spLocks noGrp="1"/>
          </p:cNvSpPr>
          <p:nvPr>
            <p:ph type="title"/>
          </p:nvPr>
        </p:nvSpPr>
        <p:spPr>
          <a:xfrm>
            <a:off x="1371599" y="294538"/>
            <a:ext cx="9895951" cy="1033669"/>
          </a:xfrm>
        </p:spPr>
        <p:txBody>
          <a:bodyPr>
            <a:normAutofit/>
          </a:bodyPr>
          <a:lstStyle/>
          <a:p>
            <a:r>
              <a:rPr lang="en-US" sz="3400" b="1" dirty="0">
                <a:solidFill>
                  <a:srgbClr val="FFFFFF"/>
                </a:solidFill>
              </a:rPr>
              <a:t>Task 3: </a:t>
            </a:r>
            <a:r>
              <a:rPr lang="en-US" sz="3400" dirty="0">
                <a:solidFill>
                  <a:srgbClr val="FFFFFF"/>
                </a:solidFill>
              </a:rPr>
              <a:t>Investigate 2012-2017 Ag Census change for fallow/idle acres</a:t>
            </a:r>
          </a:p>
        </p:txBody>
      </p:sp>
      <p:sp>
        <p:nvSpPr>
          <p:cNvPr id="3" name="Content Placeholder 2">
            <a:extLst>
              <a:ext uri="{FF2B5EF4-FFF2-40B4-BE49-F238E27FC236}">
                <a16:creationId xmlns:a16="http://schemas.microsoft.com/office/drawing/2014/main" id="{91F468F5-F731-46DE-B95F-07B9C112B71A}"/>
              </a:ext>
            </a:extLst>
          </p:cNvPr>
          <p:cNvSpPr>
            <a:spLocks noGrp="1"/>
          </p:cNvSpPr>
          <p:nvPr>
            <p:ph idx="1"/>
          </p:nvPr>
        </p:nvSpPr>
        <p:spPr>
          <a:xfrm>
            <a:off x="609601" y="2071454"/>
            <a:ext cx="11132456" cy="4430945"/>
          </a:xfrm>
        </p:spPr>
        <p:txBody>
          <a:bodyPr anchor="ctr">
            <a:normAutofit fontScale="77500" lnSpcReduction="20000"/>
          </a:bodyPr>
          <a:lstStyle/>
          <a:p>
            <a:pPr marL="0" indent="0">
              <a:buNone/>
            </a:pPr>
            <a:endParaRPr lang="en-US" sz="2000" b="1" dirty="0"/>
          </a:p>
          <a:p>
            <a:pPr marL="0" indent="0">
              <a:buNone/>
            </a:pPr>
            <a:r>
              <a:rPr lang="en-US" b="1" dirty="0"/>
              <a:t>Please send any objections WITH suggested modifications to the language below to Loretta Collins (</a:t>
            </a:r>
            <a:r>
              <a:rPr lang="en-US" b="1" u="sng" dirty="0">
                <a:hlinkClick r:id="rId2"/>
              </a:rPr>
              <a:t>lcollins@chesapeakebay.net</a:t>
            </a:r>
            <a:r>
              <a:rPr lang="en-US" b="1" dirty="0"/>
              <a:t>) and Gary Felton (</a:t>
            </a:r>
            <a:r>
              <a:rPr lang="en-US" b="1" u="sng" dirty="0">
                <a:hlinkClick r:id="rId3"/>
              </a:rPr>
              <a:t>gfelton@umd.edu</a:t>
            </a:r>
            <a:r>
              <a:rPr lang="en-US" b="1" dirty="0"/>
              <a:t>) by COB Thursday, February 4</a:t>
            </a:r>
            <a:r>
              <a:rPr lang="en-US" b="1" baseline="30000" dirty="0"/>
              <a:t>th. </a:t>
            </a:r>
          </a:p>
          <a:p>
            <a:pPr marL="0" indent="0" algn="ctr">
              <a:buNone/>
            </a:pPr>
            <a:r>
              <a:rPr lang="en-US" b="1" dirty="0"/>
              <a:t>No objections received</a:t>
            </a:r>
          </a:p>
          <a:p>
            <a:pPr marL="0" indent="0">
              <a:buNone/>
            </a:pPr>
            <a:endParaRPr lang="en-US" sz="2000" b="1" dirty="0"/>
          </a:p>
          <a:p>
            <a:pPr marL="0" indent="0">
              <a:buNone/>
            </a:pPr>
            <a:r>
              <a:rPr lang="en-US" sz="2600" b="1" dirty="0"/>
              <a:t>Decision:</a:t>
            </a:r>
          </a:p>
          <a:p>
            <a:r>
              <a:rPr lang="en-US" sz="2600" dirty="0"/>
              <a:t>The </a:t>
            </a:r>
            <a:r>
              <a:rPr lang="en-US" sz="2600" dirty="0" err="1">
                <a:highlight>
                  <a:srgbClr val="FFFF00"/>
                </a:highlight>
              </a:rPr>
              <a:t>AgWG</a:t>
            </a:r>
            <a:r>
              <a:rPr lang="en-US" sz="2600" dirty="0">
                <a:highlight>
                  <a:srgbClr val="FFFF00"/>
                </a:highlight>
              </a:rPr>
              <a:t> reached consensus </a:t>
            </a:r>
            <a:r>
              <a:rPr lang="en-US" sz="2600" dirty="0"/>
              <a:t>regarding CAST-21 Workplan Task 3: Investigate 2012-2017 Ag Census change for fallow/idle acres, recognizing that the 5-year census indicates a significant increase in fallow &amp; idle acres within some counties in the Chesapeake Bay watershed. </a:t>
            </a:r>
          </a:p>
          <a:p>
            <a:r>
              <a:rPr lang="en-US" sz="2600" dirty="0"/>
              <a:t>The </a:t>
            </a:r>
            <a:r>
              <a:rPr lang="en-US" sz="2600" dirty="0" err="1"/>
              <a:t>AgWG</a:t>
            </a:r>
            <a:r>
              <a:rPr lang="en-US" sz="2600" dirty="0"/>
              <a:t> acknowledges that </a:t>
            </a:r>
            <a:r>
              <a:rPr lang="en-US" sz="2600" dirty="0">
                <a:highlight>
                  <a:srgbClr val="FFFF00"/>
                </a:highlight>
              </a:rPr>
              <a:t>investigation has not provided evidence to indicate that the 2017 Ag Census data is or is not reflective of on-the-ground change</a:t>
            </a:r>
            <a:r>
              <a:rPr lang="en-US" sz="2600" dirty="0"/>
              <a:t>, therefore cannot recommend adjustment to CAST-21 model inputs at this time. </a:t>
            </a:r>
          </a:p>
          <a:p>
            <a:r>
              <a:rPr lang="en-US" sz="2600" dirty="0"/>
              <a:t>The </a:t>
            </a:r>
            <a:r>
              <a:rPr lang="en-US" sz="2600" dirty="0" err="1"/>
              <a:t>AgWG</a:t>
            </a:r>
            <a:r>
              <a:rPr lang="en-US" sz="2600" dirty="0"/>
              <a:t> has </a:t>
            </a:r>
            <a:r>
              <a:rPr lang="en-US" sz="2600" dirty="0">
                <a:highlight>
                  <a:srgbClr val="FFFF00"/>
                </a:highlight>
              </a:rPr>
              <a:t>exhausted its available resources</a:t>
            </a:r>
            <a:r>
              <a:rPr lang="en-US" sz="2600" dirty="0"/>
              <a:t> to investigate this issue, but this decision </a:t>
            </a:r>
            <a:r>
              <a:rPr lang="en-US" sz="2600" dirty="0">
                <a:highlight>
                  <a:srgbClr val="FFFF00"/>
                </a:highlight>
              </a:rPr>
              <a:t>does not preclude interested parties from pursuing further lines of inquiry</a:t>
            </a:r>
            <a:r>
              <a:rPr lang="en-US" sz="2600" dirty="0"/>
              <a:t> and bringing information back to the workgroup for review.</a:t>
            </a:r>
          </a:p>
          <a:p>
            <a:endParaRPr lang="en-US" sz="2000" dirty="0"/>
          </a:p>
          <a:p>
            <a:pPr marL="0" indent="0">
              <a:buNone/>
            </a:pPr>
            <a:endParaRPr lang="en-US" sz="2000" dirty="0"/>
          </a:p>
        </p:txBody>
      </p:sp>
    </p:spTree>
    <p:extLst>
      <p:ext uri="{BB962C8B-B14F-4D97-AF65-F5344CB8AC3E}">
        <p14:creationId xmlns:p14="http://schemas.microsoft.com/office/powerpoint/2010/main" val="26425286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75174-5A20-4C15-93A9-EF2FD2FE5F54}"/>
              </a:ext>
            </a:extLst>
          </p:cNvPr>
          <p:cNvSpPr>
            <a:spLocks noGrp="1"/>
          </p:cNvSpPr>
          <p:nvPr>
            <p:ph type="title"/>
          </p:nvPr>
        </p:nvSpPr>
        <p:spPr>
          <a:xfrm>
            <a:off x="759822" y="0"/>
            <a:ext cx="10515600" cy="784945"/>
          </a:xfrm>
        </p:spPr>
        <p:txBody>
          <a:bodyPr/>
          <a:lstStyle/>
          <a:p>
            <a:r>
              <a:rPr lang="en-US" b="1" u="sng" dirty="0"/>
              <a:t>Improving Ag Data? (TASK 1)</a:t>
            </a:r>
          </a:p>
        </p:txBody>
      </p:sp>
      <p:sp>
        <p:nvSpPr>
          <p:cNvPr id="4" name="Rectangle: Rounded Corners 3">
            <a:extLst>
              <a:ext uri="{FF2B5EF4-FFF2-40B4-BE49-F238E27FC236}">
                <a16:creationId xmlns:a16="http://schemas.microsoft.com/office/drawing/2014/main" id="{F2547FA2-6153-4D53-87C2-754CB10F2D19}"/>
              </a:ext>
            </a:extLst>
          </p:cNvPr>
          <p:cNvSpPr/>
          <p:nvPr/>
        </p:nvSpPr>
        <p:spPr>
          <a:xfrm>
            <a:off x="8577523" y="1201175"/>
            <a:ext cx="2997722" cy="38178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CRITICAL CONCEPT:</a:t>
            </a:r>
          </a:p>
          <a:p>
            <a:endParaRPr lang="en-US" dirty="0"/>
          </a:p>
          <a:p>
            <a:r>
              <a:rPr lang="en-US" dirty="0"/>
              <a:t>To maintain integrity of CBWM there are two options for new data sets: </a:t>
            </a:r>
          </a:p>
          <a:p>
            <a:endParaRPr lang="en-US" dirty="0"/>
          </a:p>
          <a:p>
            <a:pPr marL="285750" indent="-285750">
              <a:buFont typeface="Arial" panose="020B0604020202020204" pitchFamily="34" charset="0"/>
              <a:buChar char="•"/>
            </a:pPr>
            <a:r>
              <a:rPr lang="en-US" dirty="0"/>
              <a:t>Provide data all the way back through 1985. </a:t>
            </a:r>
          </a:p>
          <a:p>
            <a:r>
              <a:rPr lang="en-US" dirty="0"/>
              <a:t>	OR</a:t>
            </a:r>
          </a:p>
          <a:p>
            <a:pPr marL="285750" indent="-285750">
              <a:buFont typeface="Arial" panose="020B0604020202020204" pitchFamily="34" charset="0"/>
              <a:buChar char="•"/>
            </a:pPr>
            <a:r>
              <a:rPr lang="en-US" dirty="0"/>
              <a:t>Use the </a:t>
            </a:r>
            <a:r>
              <a:rPr lang="en-US" b="1" u="sng" dirty="0"/>
              <a:t>trend</a:t>
            </a:r>
            <a:r>
              <a:rPr lang="en-US" dirty="0"/>
              <a:t> in new data sets for the years available.</a:t>
            </a:r>
          </a:p>
        </p:txBody>
      </p:sp>
      <p:sp>
        <p:nvSpPr>
          <p:cNvPr id="5" name="TextBox 4">
            <a:extLst>
              <a:ext uri="{FF2B5EF4-FFF2-40B4-BE49-F238E27FC236}">
                <a16:creationId xmlns:a16="http://schemas.microsoft.com/office/drawing/2014/main" id="{5CD1BB1C-652B-4ABA-9463-D12CBF3A81AB}"/>
              </a:ext>
            </a:extLst>
          </p:cNvPr>
          <p:cNvSpPr txBox="1"/>
          <p:nvPr/>
        </p:nvSpPr>
        <p:spPr>
          <a:xfrm>
            <a:off x="8671198" y="5030875"/>
            <a:ext cx="2960914" cy="276999"/>
          </a:xfrm>
          <a:prstGeom prst="rect">
            <a:avLst/>
          </a:prstGeom>
          <a:noFill/>
        </p:spPr>
        <p:txBody>
          <a:bodyPr wrap="square" rtlCol="0">
            <a:spAutoFit/>
          </a:bodyPr>
          <a:lstStyle/>
          <a:p>
            <a:r>
              <a:rPr lang="en-US" sz="1200" b="1" dirty="0"/>
              <a:t>CBWM= Chesapeake Bay Watershed Model</a:t>
            </a:r>
          </a:p>
        </p:txBody>
      </p:sp>
      <p:sp>
        <p:nvSpPr>
          <p:cNvPr id="6" name="Slide Number Placeholder 5">
            <a:extLst>
              <a:ext uri="{FF2B5EF4-FFF2-40B4-BE49-F238E27FC236}">
                <a16:creationId xmlns:a16="http://schemas.microsoft.com/office/drawing/2014/main" id="{5B4C4474-D1AA-4A7C-AA4E-9E8080613BD8}"/>
              </a:ext>
            </a:extLst>
          </p:cNvPr>
          <p:cNvSpPr>
            <a:spLocks noGrp="1"/>
          </p:cNvSpPr>
          <p:nvPr>
            <p:ph type="sldNum" sz="quarter" idx="12"/>
          </p:nvPr>
        </p:nvSpPr>
        <p:spPr/>
        <p:txBody>
          <a:bodyPr/>
          <a:lstStyle/>
          <a:p>
            <a:fld id="{8FA99730-4E8E-4C8C-B71B-3C4A4841C985}" type="slidenum">
              <a:rPr lang="en-US" smtClean="0"/>
              <a:t>30</a:t>
            </a:fld>
            <a:endParaRPr lang="en-US"/>
          </a:p>
        </p:txBody>
      </p:sp>
      <p:sp>
        <p:nvSpPr>
          <p:cNvPr id="8" name="TextBox 7">
            <a:extLst>
              <a:ext uri="{FF2B5EF4-FFF2-40B4-BE49-F238E27FC236}">
                <a16:creationId xmlns:a16="http://schemas.microsoft.com/office/drawing/2014/main" id="{6EBD7F5B-33BB-4730-B5E0-3A065852AC9B}"/>
              </a:ext>
            </a:extLst>
          </p:cNvPr>
          <p:cNvSpPr txBox="1"/>
          <p:nvPr/>
        </p:nvSpPr>
        <p:spPr>
          <a:xfrm>
            <a:off x="5638800" y="2899954"/>
            <a:ext cx="914400" cy="914400"/>
          </a:xfrm>
          <a:prstGeom prst="rect">
            <a:avLst/>
          </a:prstGeom>
          <a:noFill/>
        </p:spPr>
        <p:txBody>
          <a:bodyPr wrap="square" rtlCol="0">
            <a:spAutoFit/>
          </a:bodyPr>
          <a:lstStyle/>
          <a:p>
            <a:endParaRPr lang="en-US" dirty="0"/>
          </a:p>
        </p:txBody>
      </p:sp>
      <p:sp>
        <p:nvSpPr>
          <p:cNvPr id="7" name="Content Placeholder 6">
            <a:extLst>
              <a:ext uri="{FF2B5EF4-FFF2-40B4-BE49-F238E27FC236}">
                <a16:creationId xmlns:a16="http://schemas.microsoft.com/office/drawing/2014/main" id="{1A0676E3-3150-4FFA-B851-0B30993B4D2D}"/>
              </a:ext>
            </a:extLst>
          </p:cNvPr>
          <p:cNvSpPr>
            <a:spLocks noGrp="1"/>
          </p:cNvSpPr>
          <p:nvPr>
            <p:ph idx="1"/>
          </p:nvPr>
        </p:nvSpPr>
        <p:spPr>
          <a:xfrm>
            <a:off x="820783" y="745762"/>
            <a:ext cx="7008223" cy="1318169"/>
          </a:xfrm>
          <a:solidFill>
            <a:schemeClr val="accent6">
              <a:lumMod val="40000"/>
              <a:lumOff val="60000"/>
            </a:schemeClr>
          </a:solidFill>
          <a:ln w="28575">
            <a:solidFill>
              <a:schemeClr val="tx1"/>
            </a:solidFill>
          </a:ln>
        </p:spPr>
        <p:txBody>
          <a:bodyPr>
            <a:normAutofit fontScale="25000" lnSpcReduction="20000"/>
          </a:bodyPr>
          <a:lstStyle/>
          <a:p>
            <a:pPr marL="0" indent="0">
              <a:buNone/>
            </a:pPr>
            <a:r>
              <a:rPr lang="en-US" sz="8000" dirty="0"/>
              <a:t>Crop Acreage Data</a:t>
            </a:r>
          </a:p>
          <a:p>
            <a:pPr marL="0" indent="0">
              <a:buNone/>
            </a:pPr>
            <a:r>
              <a:rPr lang="en-US" sz="4800" dirty="0"/>
              <a:t>Alternative methods to account for fitting Ag Census data to CBP needs? </a:t>
            </a:r>
          </a:p>
          <a:p>
            <a:pPr lvl="1"/>
            <a:r>
              <a:rPr lang="en-US" sz="4800" dirty="0"/>
              <a:t>Adjusting methods for estimating crop acres (</a:t>
            </a:r>
            <a:r>
              <a:rPr lang="en-US" sz="4000" dirty="0"/>
              <a:t>e.g. double crops)</a:t>
            </a:r>
          </a:p>
          <a:p>
            <a:pPr marL="0" indent="0">
              <a:buNone/>
            </a:pPr>
            <a:r>
              <a:rPr lang="en-US" sz="4800" dirty="0"/>
              <a:t>Alternative/supplemental data sets</a:t>
            </a:r>
          </a:p>
          <a:p>
            <a:pPr lvl="1"/>
            <a:r>
              <a:rPr lang="en-US" sz="4400" dirty="0"/>
              <a:t>Other data sets at the state or  federal level?</a:t>
            </a:r>
          </a:p>
          <a:p>
            <a:endParaRPr lang="en-US" dirty="0"/>
          </a:p>
        </p:txBody>
      </p:sp>
      <p:sp>
        <p:nvSpPr>
          <p:cNvPr id="9" name="Content Placeholder 6">
            <a:extLst>
              <a:ext uri="{FF2B5EF4-FFF2-40B4-BE49-F238E27FC236}">
                <a16:creationId xmlns:a16="http://schemas.microsoft.com/office/drawing/2014/main" id="{7C3B1862-AD07-4536-BA4D-5446295D49F6}"/>
              </a:ext>
            </a:extLst>
          </p:cNvPr>
          <p:cNvSpPr txBox="1">
            <a:spLocks/>
          </p:cNvSpPr>
          <p:nvPr/>
        </p:nvSpPr>
        <p:spPr>
          <a:xfrm>
            <a:off x="807720" y="2169614"/>
            <a:ext cx="7008223" cy="1566363"/>
          </a:xfrm>
          <a:prstGeom prst="rect">
            <a:avLst/>
          </a:prstGeom>
          <a:solidFill>
            <a:srgbClr val="1E1700"/>
          </a:solidFill>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8000" dirty="0">
                <a:solidFill>
                  <a:schemeClr val="bg1"/>
                </a:solidFill>
              </a:rPr>
              <a:t>Animal Population Data</a:t>
            </a:r>
            <a:endParaRPr lang="en-US" sz="4800" dirty="0">
              <a:solidFill>
                <a:schemeClr val="bg1"/>
              </a:solidFill>
            </a:endParaRPr>
          </a:p>
          <a:p>
            <a:pPr marL="0" indent="0">
              <a:buNone/>
            </a:pPr>
            <a:r>
              <a:rPr lang="en-US" sz="4800" dirty="0">
                <a:solidFill>
                  <a:schemeClr val="bg1"/>
                </a:solidFill>
              </a:rPr>
              <a:t>Additional NASS Annual Survey Data may be available to inform population trends between census years (incorporated every two years)</a:t>
            </a:r>
          </a:p>
          <a:p>
            <a:pPr lvl="1"/>
            <a:r>
              <a:rPr lang="en-US" sz="4000" dirty="0">
                <a:solidFill>
                  <a:schemeClr val="bg1"/>
                </a:solidFill>
              </a:rPr>
              <a:t>Dairy, Beef Cattle, Layers, Swine… </a:t>
            </a:r>
          </a:p>
          <a:p>
            <a:pPr lvl="1"/>
            <a:endParaRPr lang="en-US" sz="4000" dirty="0">
              <a:solidFill>
                <a:schemeClr val="bg1"/>
              </a:solidFill>
            </a:endParaRPr>
          </a:p>
          <a:p>
            <a:pPr marL="0" indent="0">
              <a:buNone/>
            </a:pPr>
            <a:r>
              <a:rPr lang="en-US" sz="4800" dirty="0">
                <a:solidFill>
                  <a:schemeClr val="bg1"/>
                </a:solidFill>
              </a:rPr>
              <a:t>Direct from industry data can inform animal population </a:t>
            </a:r>
            <a:r>
              <a:rPr lang="en-US" sz="4800" b="1" i="1" u="sng" dirty="0">
                <a:solidFill>
                  <a:schemeClr val="bg1"/>
                </a:solidFill>
              </a:rPr>
              <a:t>trends</a:t>
            </a:r>
            <a:r>
              <a:rPr lang="en-US" sz="4800" dirty="0">
                <a:solidFill>
                  <a:schemeClr val="bg1"/>
                </a:solidFill>
              </a:rPr>
              <a:t> between census years.</a:t>
            </a:r>
          </a:p>
          <a:p>
            <a:pPr lvl="1"/>
            <a:r>
              <a:rPr lang="en-US" sz="4000" dirty="0">
                <a:solidFill>
                  <a:schemeClr val="bg1"/>
                </a:solidFill>
              </a:rPr>
              <a:t>Requires careful cooperation </a:t>
            </a:r>
          </a:p>
          <a:p>
            <a:pPr lvl="1"/>
            <a:r>
              <a:rPr lang="en-US" sz="4000" dirty="0">
                <a:solidFill>
                  <a:schemeClr val="bg1"/>
                </a:solidFill>
              </a:rPr>
              <a:t>Legal, privacy assurances</a:t>
            </a:r>
          </a:p>
        </p:txBody>
      </p:sp>
      <p:sp>
        <p:nvSpPr>
          <p:cNvPr id="11" name="Content Placeholder 6">
            <a:extLst>
              <a:ext uri="{FF2B5EF4-FFF2-40B4-BE49-F238E27FC236}">
                <a16:creationId xmlns:a16="http://schemas.microsoft.com/office/drawing/2014/main" id="{76567DA3-DC4D-45CD-B4A6-3C0920FC2150}"/>
              </a:ext>
            </a:extLst>
          </p:cNvPr>
          <p:cNvSpPr txBox="1">
            <a:spLocks/>
          </p:cNvSpPr>
          <p:nvPr/>
        </p:nvSpPr>
        <p:spPr>
          <a:xfrm>
            <a:off x="812075" y="3854722"/>
            <a:ext cx="7008223" cy="2903129"/>
          </a:xfrm>
          <a:prstGeom prst="rect">
            <a:avLst/>
          </a:prstGeom>
          <a:solidFill>
            <a:srgbClr val="FFC000"/>
          </a:solidFill>
          <a:ln w="28575">
            <a:solidFill>
              <a:schemeClr val="tx1"/>
            </a:solidFill>
          </a:ln>
        </p:spPr>
        <p:txBody>
          <a:bodyPr vert="horz" lIns="91440" tIns="45720" rIns="91440" bIns="45720" rtlCol="0">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200" dirty="0"/>
              <a:t>Other Data Issues (new data incorporation every 2 years)</a:t>
            </a:r>
          </a:p>
          <a:p>
            <a:pPr marL="0" indent="0">
              <a:buNone/>
            </a:pPr>
            <a:r>
              <a:rPr lang="en-US" sz="4400" dirty="0"/>
              <a:t>Soil P data</a:t>
            </a:r>
          </a:p>
          <a:p>
            <a:pPr lvl="1"/>
            <a:r>
              <a:rPr lang="en-US" sz="4400" dirty="0"/>
              <a:t>Gary Shenk </a:t>
            </a:r>
            <a:r>
              <a:rPr lang="en-US" sz="4400" dirty="0">
                <a:hlinkClick r:id="rId3"/>
              </a:rPr>
              <a:t>Sept 2018 presentation </a:t>
            </a:r>
            <a:r>
              <a:rPr lang="en-US" sz="4400" dirty="0"/>
              <a:t>to AgWG on data set incorporated into the CBWM</a:t>
            </a:r>
          </a:p>
          <a:p>
            <a:pPr lvl="1"/>
            <a:r>
              <a:rPr lang="en-US" sz="4400" b="1" dirty="0"/>
              <a:t>Additional soil P data is welcome and encouraged (NY &amp; WV have made inquiries)</a:t>
            </a:r>
          </a:p>
          <a:p>
            <a:pPr lvl="2"/>
            <a:endParaRPr lang="en-US" sz="4000" dirty="0"/>
          </a:p>
          <a:p>
            <a:pPr marL="0" indent="0">
              <a:buNone/>
            </a:pPr>
            <a:r>
              <a:rPr lang="en-US" sz="4400" dirty="0"/>
              <a:t>Manure Nutrient Concentration Data</a:t>
            </a:r>
          </a:p>
          <a:p>
            <a:pPr lvl="1"/>
            <a:r>
              <a:rPr lang="en-US" sz="4400" dirty="0"/>
              <a:t>Changes in management may result in changes in nutrient concentrations</a:t>
            </a:r>
          </a:p>
          <a:p>
            <a:pPr lvl="1"/>
            <a:r>
              <a:rPr lang="en-US" sz="4400" b="1" dirty="0"/>
              <a:t>Additional manure concentration data is welcome and encouraged</a:t>
            </a:r>
          </a:p>
          <a:p>
            <a:pPr marL="457200" lvl="1" indent="0">
              <a:buNone/>
            </a:pPr>
            <a:endParaRPr lang="en-US" sz="4400" b="1" dirty="0"/>
          </a:p>
          <a:p>
            <a:pPr marL="0" lvl="1" indent="0">
              <a:buNone/>
            </a:pPr>
            <a:r>
              <a:rPr lang="en-US" sz="4400" dirty="0"/>
              <a:t>Fertilizer Data</a:t>
            </a:r>
          </a:p>
          <a:p>
            <a:pPr marL="687388" lvl="1" indent="-225425"/>
            <a:r>
              <a:rPr lang="en-US" sz="4000" dirty="0"/>
              <a:t>More accurate allocation of fertilizer within the CBW?</a:t>
            </a:r>
          </a:p>
          <a:p>
            <a:pPr marL="1144588" lvl="2" indent="-225425"/>
            <a:r>
              <a:rPr lang="en-US" sz="4400" b="1" dirty="0"/>
              <a:t>Jurisdictions  working with state chemists</a:t>
            </a:r>
          </a:p>
          <a:p>
            <a:pPr lvl="1"/>
            <a:endParaRPr lang="en-US" sz="4400" b="1" dirty="0"/>
          </a:p>
          <a:p>
            <a:endParaRPr lang="en-US" sz="4800" b="1" dirty="0"/>
          </a:p>
          <a:p>
            <a:endParaRPr lang="en-US" dirty="0"/>
          </a:p>
        </p:txBody>
      </p:sp>
      <p:sp>
        <p:nvSpPr>
          <p:cNvPr id="13" name="TextBox 12">
            <a:extLst>
              <a:ext uri="{FF2B5EF4-FFF2-40B4-BE49-F238E27FC236}">
                <a16:creationId xmlns:a16="http://schemas.microsoft.com/office/drawing/2014/main" id="{608A4A98-4277-4B9D-8B4D-591C68D55AD0}"/>
              </a:ext>
            </a:extLst>
          </p:cNvPr>
          <p:cNvSpPr txBox="1"/>
          <p:nvPr/>
        </p:nvSpPr>
        <p:spPr>
          <a:xfrm>
            <a:off x="6895011" y="764177"/>
            <a:ext cx="909205" cy="553998"/>
          </a:xfrm>
          <a:prstGeom prst="rect">
            <a:avLst/>
          </a:prstGeom>
          <a:solidFill>
            <a:srgbClr val="F79646">
              <a:lumMod val="60000"/>
              <a:lumOff val="40000"/>
            </a:srgbClr>
          </a:solidFill>
          <a:ln w="38100">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rPr>
              <a:t>Crop Application Goal</a:t>
            </a:r>
          </a:p>
        </p:txBody>
      </p:sp>
      <p:sp>
        <p:nvSpPr>
          <p:cNvPr id="14" name="TextBox 13">
            <a:extLst>
              <a:ext uri="{FF2B5EF4-FFF2-40B4-BE49-F238E27FC236}">
                <a16:creationId xmlns:a16="http://schemas.microsoft.com/office/drawing/2014/main" id="{4E2B9661-9458-4609-B772-CA1F33BF02C7}"/>
              </a:ext>
            </a:extLst>
          </p:cNvPr>
          <p:cNvSpPr txBox="1"/>
          <p:nvPr/>
        </p:nvSpPr>
        <p:spPr>
          <a:xfrm>
            <a:off x="6576423" y="3466012"/>
            <a:ext cx="1215390" cy="230832"/>
          </a:xfrm>
          <a:prstGeom prst="rect">
            <a:avLst/>
          </a:prstGeom>
          <a:solidFill>
            <a:schemeClr val="accent5">
              <a:lumMod val="40000"/>
              <a:lumOff val="6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Manure Generated</a:t>
            </a:r>
          </a:p>
        </p:txBody>
      </p:sp>
      <p:sp>
        <p:nvSpPr>
          <p:cNvPr id="16" name="TextBox 15">
            <a:extLst>
              <a:ext uri="{FF2B5EF4-FFF2-40B4-BE49-F238E27FC236}">
                <a16:creationId xmlns:a16="http://schemas.microsoft.com/office/drawing/2014/main" id="{86CDC2E2-998B-4A47-A107-088C80740F2A}"/>
              </a:ext>
            </a:extLst>
          </p:cNvPr>
          <p:cNvSpPr txBox="1"/>
          <p:nvPr/>
        </p:nvSpPr>
        <p:spPr>
          <a:xfrm>
            <a:off x="5901062" y="6287921"/>
            <a:ext cx="1907177" cy="415498"/>
          </a:xfrm>
          <a:prstGeom prst="rect">
            <a:avLst/>
          </a:prstGeom>
          <a:solidFill>
            <a:srgbClr val="9BBB59">
              <a:lumMod val="60000"/>
              <a:lumOff val="40000"/>
            </a:srgbClr>
          </a:solidFill>
          <a:ln w="38100">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solidFill>
                <a:effectLst/>
                <a:uLnTx/>
                <a:uFillTx/>
              </a:rPr>
              <a:t>4. Define Inorganic Fertilizer Available to Crops</a:t>
            </a:r>
          </a:p>
        </p:txBody>
      </p:sp>
      <p:sp>
        <p:nvSpPr>
          <p:cNvPr id="15" name="Arrow: Right 14">
            <a:extLst>
              <a:ext uri="{FF2B5EF4-FFF2-40B4-BE49-F238E27FC236}">
                <a16:creationId xmlns:a16="http://schemas.microsoft.com/office/drawing/2014/main" id="{35F5FC18-0D4C-447E-8CBA-43164ACE8815}"/>
              </a:ext>
            </a:extLst>
          </p:cNvPr>
          <p:cNvSpPr/>
          <p:nvPr/>
        </p:nvSpPr>
        <p:spPr>
          <a:xfrm rot="19678038">
            <a:off x="20442" y="2783306"/>
            <a:ext cx="625642" cy="25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28C83748-43A8-4082-A5E3-FEBD9F71A2D0}"/>
              </a:ext>
            </a:extLst>
          </p:cNvPr>
          <p:cNvSpPr/>
          <p:nvPr/>
        </p:nvSpPr>
        <p:spPr>
          <a:xfrm rot="19678038">
            <a:off x="20442" y="3625515"/>
            <a:ext cx="625642" cy="25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73D7A144-6DC0-429B-A98E-2E92C6E5BA85}"/>
              </a:ext>
            </a:extLst>
          </p:cNvPr>
          <p:cNvSpPr/>
          <p:nvPr/>
        </p:nvSpPr>
        <p:spPr>
          <a:xfrm rot="19678038">
            <a:off x="20442" y="6454945"/>
            <a:ext cx="625642" cy="25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60912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9BC7C-CEA1-44B3-9A36-BA5265E46816}"/>
              </a:ext>
            </a:extLst>
          </p:cNvPr>
          <p:cNvSpPr>
            <a:spLocks noGrp="1"/>
          </p:cNvSpPr>
          <p:nvPr>
            <p:ph type="title"/>
          </p:nvPr>
        </p:nvSpPr>
        <p:spPr>
          <a:xfrm>
            <a:off x="1113971" y="0"/>
            <a:ext cx="10515600" cy="1325563"/>
          </a:xfrm>
        </p:spPr>
        <p:txBody>
          <a:bodyPr/>
          <a:lstStyle/>
          <a:p>
            <a:r>
              <a:rPr lang="en-US" b="1" u="sng" dirty="0"/>
              <a:t>Prioritizing Concerns (post CAST-21)</a:t>
            </a:r>
            <a:endParaRPr lang="en-US" dirty="0"/>
          </a:p>
        </p:txBody>
      </p:sp>
      <p:sp>
        <p:nvSpPr>
          <p:cNvPr id="3" name="Content Placeholder 2">
            <a:extLst>
              <a:ext uri="{FF2B5EF4-FFF2-40B4-BE49-F238E27FC236}">
                <a16:creationId xmlns:a16="http://schemas.microsoft.com/office/drawing/2014/main" id="{285ED52E-8CBE-4555-B775-18BCC4E613CD}"/>
              </a:ext>
            </a:extLst>
          </p:cNvPr>
          <p:cNvSpPr>
            <a:spLocks noGrp="1"/>
          </p:cNvSpPr>
          <p:nvPr>
            <p:ph idx="1"/>
          </p:nvPr>
        </p:nvSpPr>
        <p:spPr>
          <a:xfrm>
            <a:off x="838200" y="1306286"/>
            <a:ext cx="10515600" cy="4870677"/>
          </a:xfrm>
        </p:spPr>
        <p:txBody>
          <a:bodyPr/>
          <a:lstStyle/>
          <a:p>
            <a:r>
              <a:rPr lang="en-US" dirty="0" err="1"/>
              <a:t>AgWG</a:t>
            </a:r>
            <a:r>
              <a:rPr lang="en-US" dirty="0"/>
              <a:t> Home Page </a:t>
            </a:r>
            <a:r>
              <a:rPr lang="en-US" dirty="0">
                <a:hlinkClick r:id="rId2"/>
              </a:rPr>
              <a:t>https://www.chesapeakebay.net/who/group/agriculture_workgroup</a:t>
            </a:r>
            <a:r>
              <a:rPr lang="en-US" dirty="0"/>
              <a:t> </a:t>
            </a:r>
          </a:p>
          <a:p>
            <a:endParaRPr lang="en-US" dirty="0"/>
          </a:p>
          <a:p>
            <a:endParaRPr lang="en-US" dirty="0"/>
          </a:p>
        </p:txBody>
      </p:sp>
      <p:pic>
        <p:nvPicPr>
          <p:cNvPr id="5" name="Picture 4">
            <a:extLst>
              <a:ext uri="{FF2B5EF4-FFF2-40B4-BE49-F238E27FC236}">
                <a16:creationId xmlns:a16="http://schemas.microsoft.com/office/drawing/2014/main" id="{51899B1E-6601-45F0-BD4E-0692977362AB}"/>
              </a:ext>
            </a:extLst>
          </p:cNvPr>
          <p:cNvPicPr>
            <a:picLocks noChangeAspect="1"/>
          </p:cNvPicPr>
          <p:nvPr/>
        </p:nvPicPr>
        <p:blipFill rotWithShape="1">
          <a:blip r:embed="rId3"/>
          <a:srcRect l="7833" t="43589" r="75760" b="36689"/>
          <a:stretch/>
        </p:blipFill>
        <p:spPr>
          <a:xfrm>
            <a:off x="1709783" y="2583542"/>
            <a:ext cx="9018641" cy="3563257"/>
          </a:xfrm>
          <a:prstGeom prst="rect">
            <a:avLst/>
          </a:prstGeom>
        </p:spPr>
      </p:pic>
      <p:sp>
        <p:nvSpPr>
          <p:cNvPr id="7" name="Rectangle: Rounded Corners 6">
            <a:extLst>
              <a:ext uri="{FF2B5EF4-FFF2-40B4-BE49-F238E27FC236}">
                <a16:creationId xmlns:a16="http://schemas.microsoft.com/office/drawing/2014/main" id="{4E4A72A0-15E9-4187-A036-18EC21C130F1}"/>
              </a:ext>
            </a:extLst>
          </p:cNvPr>
          <p:cNvSpPr/>
          <p:nvPr/>
        </p:nvSpPr>
        <p:spPr>
          <a:xfrm>
            <a:off x="1915886" y="3077029"/>
            <a:ext cx="8868228" cy="1683657"/>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40D0A97D-50F7-461D-8AA7-264FEC35F407}"/>
              </a:ext>
            </a:extLst>
          </p:cNvPr>
          <p:cNvSpPr/>
          <p:nvPr/>
        </p:nvSpPr>
        <p:spPr>
          <a:xfrm rot="2338269">
            <a:off x="1233714" y="4020457"/>
            <a:ext cx="1088572" cy="4789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EF85EFB-560E-4E6D-9654-0CBFA0C695D2}"/>
              </a:ext>
            </a:extLst>
          </p:cNvPr>
          <p:cNvSpPr/>
          <p:nvPr/>
        </p:nvSpPr>
        <p:spPr>
          <a:xfrm>
            <a:off x="991934" y="6057754"/>
            <a:ext cx="10343535" cy="671915"/>
          </a:xfrm>
          <a:prstGeom prst="rect">
            <a:avLst/>
          </a:prstGeom>
          <a:solidFill>
            <a:schemeClr val="accent1">
              <a:lumMod val="50000"/>
            </a:schemeClr>
          </a:solidFill>
        </p:spPr>
        <p:txBody>
          <a:bodyPr wrap="square">
            <a:spAutoFit/>
          </a:bodyPr>
          <a:lstStyle/>
          <a:p>
            <a:pPr>
              <a:lnSpc>
                <a:spcPct val="107000"/>
              </a:lnSpc>
              <a:spcAft>
                <a:spcPts val="800"/>
              </a:spcAft>
            </a:pPr>
            <a:r>
              <a:rPr lang="en-US"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Ad Hoc November Recommendation:</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Create a tracking mechanism for jurisdictions’ wish list for 2-year CAST updates &amp; the next model phase.</a:t>
            </a:r>
          </a:p>
        </p:txBody>
      </p:sp>
    </p:spTree>
    <p:extLst>
      <p:ext uri="{BB962C8B-B14F-4D97-AF65-F5344CB8AC3E}">
        <p14:creationId xmlns:p14="http://schemas.microsoft.com/office/powerpoint/2010/main" val="1142854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0C3F893-195C-4F27-8818-10B48A2BB51B}"/>
              </a:ext>
            </a:extLst>
          </p:cNvPr>
          <p:cNvPicPr>
            <a:picLocks noGrp="1" noChangeAspect="1"/>
          </p:cNvPicPr>
          <p:nvPr>
            <p:ph idx="4294967295"/>
          </p:nvPr>
        </p:nvPicPr>
        <p:blipFill rotWithShape="1">
          <a:blip r:embed="rId2"/>
          <a:srcRect l="41498"/>
          <a:stretch/>
        </p:blipFill>
        <p:spPr>
          <a:xfrm>
            <a:off x="276559" y="196948"/>
            <a:ext cx="11618606" cy="6527409"/>
          </a:xfrm>
        </p:spPr>
      </p:pic>
    </p:spTree>
    <p:extLst>
      <p:ext uri="{BB962C8B-B14F-4D97-AF65-F5344CB8AC3E}">
        <p14:creationId xmlns:p14="http://schemas.microsoft.com/office/powerpoint/2010/main" val="13086089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AB7C39D-A325-4E32-B5B9-EA67333DDCDB}"/>
              </a:ext>
            </a:extLst>
          </p:cNvPr>
          <p:cNvPicPr>
            <a:picLocks noChangeAspect="1"/>
          </p:cNvPicPr>
          <p:nvPr/>
        </p:nvPicPr>
        <p:blipFill rotWithShape="1">
          <a:blip r:embed="rId3">
            <a:alphaModFix/>
          </a:blip>
          <a:srcRect l="17131" r="22439" b="1"/>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a:extLst>
              <a:ext uri="{FF2B5EF4-FFF2-40B4-BE49-F238E27FC236}">
                <a16:creationId xmlns:a16="http://schemas.microsoft.com/office/drawing/2014/main" id="{2D2A89C1-8EBE-4728-991A-D2845B850799}"/>
              </a:ext>
            </a:extLst>
          </p:cNvPr>
          <p:cNvSpPr>
            <a:spLocks noGrp="1"/>
          </p:cNvSpPr>
          <p:nvPr>
            <p:ph idx="1"/>
          </p:nvPr>
        </p:nvSpPr>
        <p:spPr>
          <a:xfrm>
            <a:off x="5599612" y="401054"/>
            <a:ext cx="6399884" cy="6096000"/>
          </a:xfrm>
        </p:spPr>
        <p:txBody>
          <a:bodyPr anchor="ctr">
            <a:normAutofit fontScale="92500" lnSpcReduction="20000"/>
          </a:bodyPr>
          <a:lstStyle/>
          <a:p>
            <a:pPr marL="457200" lvl="1" indent="0">
              <a:buNone/>
            </a:pPr>
            <a:endParaRPr lang="en-US" sz="2800" dirty="0">
              <a:solidFill>
                <a:srgbClr val="000000"/>
              </a:solidFill>
            </a:endParaRPr>
          </a:p>
          <a:p>
            <a:pPr marL="457200" lvl="1" indent="0">
              <a:buNone/>
            </a:pPr>
            <a:endParaRPr lang="en-US" sz="2800" dirty="0">
              <a:solidFill>
                <a:srgbClr val="000000"/>
              </a:solidFill>
            </a:endParaRPr>
          </a:p>
          <a:p>
            <a:r>
              <a:rPr lang="en-US" sz="3200" dirty="0">
                <a:solidFill>
                  <a:srgbClr val="000000"/>
                </a:solidFill>
              </a:rPr>
              <a:t>April  </a:t>
            </a:r>
            <a:r>
              <a:rPr lang="en-US" sz="3200" dirty="0" err="1">
                <a:solidFill>
                  <a:srgbClr val="000000"/>
                </a:solidFill>
              </a:rPr>
              <a:t>AgWG</a:t>
            </a:r>
            <a:r>
              <a:rPr lang="en-US" sz="3200" dirty="0">
                <a:solidFill>
                  <a:srgbClr val="000000"/>
                </a:solidFill>
              </a:rPr>
              <a:t> CAST Concerns Ad Hoc: </a:t>
            </a:r>
          </a:p>
          <a:p>
            <a:pPr lvl="1"/>
            <a:r>
              <a:rPr lang="en-US" sz="2100" strike="sngStrike" dirty="0">
                <a:solidFill>
                  <a:srgbClr val="000000"/>
                </a:solidFill>
              </a:rPr>
              <a:t>Clarification “Winter Crop” BMP Ask</a:t>
            </a:r>
          </a:p>
          <a:p>
            <a:pPr lvl="1"/>
            <a:r>
              <a:rPr lang="en-US" sz="2200" dirty="0">
                <a:solidFill>
                  <a:srgbClr val="000000"/>
                </a:solidFill>
              </a:rPr>
              <a:t>NM on Soybeans</a:t>
            </a:r>
          </a:p>
          <a:p>
            <a:pPr lvl="1"/>
            <a:endParaRPr lang="en-US" sz="2200" dirty="0">
              <a:solidFill>
                <a:srgbClr val="000000"/>
              </a:solidFill>
            </a:endParaRPr>
          </a:p>
          <a:p>
            <a:r>
              <a:rPr lang="en-US" sz="3200" dirty="0">
                <a:solidFill>
                  <a:srgbClr val="000000"/>
                </a:solidFill>
              </a:rPr>
              <a:t>April AgWG</a:t>
            </a:r>
          </a:p>
          <a:p>
            <a:pPr lvl="1"/>
            <a:r>
              <a:rPr lang="en-US" sz="2100" dirty="0">
                <a:solidFill>
                  <a:srgbClr val="000000"/>
                </a:solidFill>
              </a:rPr>
              <a:t>Discussion Landcover/ LiDAR Data (Task 4)</a:t>
            </a:r>
          </a:p>
          <a:p>
            <a:pPr lvl="1"/>
            <a:r>
              <a:rPr lang="en-US" sz="2100" dirty="0">
                <a:solidFill>
                  <a:srgbClr val="000000"/>
                </a:solidFill>
              </a:rPr>
              <a:t>Detailed update NM on Soybeans (Task 6)</a:t>
            </a:r>
          </a:p>
          <a:p>
            <a:pPr lvl="1"/>
            <a:endParaRPr lang="en-US" dirty="0">
              <a:solidFill>
                <a:srgbClr val="000000"/>
              </a:solidFill>
            </a:endParaRPr>
          </a:p>
          <a:p>
            <a:r>
              <a:rPr lang="en-US" sz="3100" dirty="0">
                <a:solidFill>
                  <a:srgbClr val="000000"/>
                </a:solidFill>
              </a:rPr>
              <a:t>May </a:t>
            </a:r>
            <a:r>
              <a:rPr lang="en-US" sz="3100" dirty="0" err="1">
                <a:solidFill>
                  <a:srgbClr val="000000"/>
                </a:solidFill>
              </a:rPr>
              <a:t>AgWG</a:t>
            </a:r>
            <a:endParaRPr lang="en-US" sz="3100" dirty="0">
              <a:solidFill>
                <a:srgbClr val="000000"/>
              </a:solidFill>
            </a:endParaRPr>
          </a:p>
          <a:p>
            <a:pPr lvl="1"/>
            <a:r>
              <a:rPr lang="en-US" sz="2100" dirty="0">
                <a:solidFill>
                  <a:srgbClr val="000000"/>
                </a:solidFill>
              </a:rPr>
              <a:t>Decision Landcover/ LiDAR Data (Task 4)</a:t>
            </a:r>
          </a:p>
          <a:p>
            <a:pPr lvl="1"/>
            <a:r>
              <a:rPr lang="en-US" sz="2100" dirty="0">
                <a:solidFill>
                  <a:srgbClr val="000000"/>
                </a:solidFill>
              </a:rPr>
              <a:t>Decision Double Crop Methods (Task 5)</a:t>
            </a:r>
          </a:p>
          <a:p>
            <a:pPr lvl="1"/>
            <a:r>
              <a:rPr lang="en-US" sz="2100" dirty="0">
                <a:solidFill>
                  <a:srgbClr val="000000"/>
                </a:solidFill>
              </a:rPr>
              <a:t>NM on Soybeans (Task 6)</a:t>
            </a:r>
          </a:p>
          <a:p>
            <a:pPr lvl="1"/>
            <a:r>
              <a:rPr lang="en-US" sz="2100" dirty="0">
                <a:solidFill>
                  <a:srgbClr val="000000"/>
                </a:solidFill>
              </a:rPr>
              <a:t>Hillandale Data (Task 7)</a:t>
            </a:r>
          </a:p>
          <a:p>
            <a:pPr marL="457200" lvl="1" indent="0">
              <a:buNone/>
            </a:pPr>
            <a:endParaRPr lang="en-US" dirty="0">
              <a:solidFill>
                <a:srgbClr val="000000"/>
              </a:solidFill>
            </a:endParaRPr>
          </a:p>
          <a:p>
            <a:r>
              <a:rPr lang="en-US" dirty="0">
                <a:solidFill>
                  <a:srgbClr val="000000"/>
                </a:solidFill>
              </a:rPr>
              <a:t>June</a:t>
            </a:r>
          </a:p>
          <a:p>
            <a:pPr lvl="1"/>
            <a:r>
              <a:rPr lang="en-US" sz="2100" dirty="0">
                <a:solidFill>
                  <a:srgbClr val="000000"/>
                </a:solidFill>
              </a:rPr>
              <a:t>Update from Dairy Precision Feeding Group</a:t>
            </a:r>
          </a:p>
          <a:p>
            <a:pPr marL="0" indent="0">
              <a:buNone/>
            </a:pPr>
            <a:endParaRPr lang="en-US" sz="3200" dirty="0">
              <a:solidFill>
                <a:srgbClr val="000000"/>
              </a:solidFill>
            </a:endParaRPr>
          </a:p>
          <a:p>
            <a:endParaRPr lang="en-US" sz="3200" dirty="0">
              <a:solidFill>
                <a:srgbClr val="000000"/>
              </a:solidFill>
            </a:endParaRPr>
          </a:p>
        </p:txBody>
      </p:sp>
    </p:spTree>
    <p:extLst>
      <p:ext uri="{BB962C8B-B14F-4D97-AF65-F5344CB8AC3E}">
        <p14:creationId xmlns:p14="http://schemas.microsoft.com/office/powerpoint/2010/main" val="24879688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1B75D-0B83-4DA3-A5B7-6EF49841CED3}"/>
              </a:ext>
            </a:extLst>
          </p:cNvPr>
          <p:cNvSpPr>
            <a:spLocks noGrp="1"/>
          </p:cNvSpPr>
          <p:nvPr>
            <p:ph type="title"/>
          </p:nvPr>
        </p:nvSpPr>
        <p:spPr>
          <a:xfrm>
            <a:off x="838200" y="365125"/>
            <a:ext cx="10515600" cy="1833545"/>
          </a:xfrm>
        </p:spPr>
        <p:txBody>
          <a:bodyPr>
            <a:normAutofit/>
          </a:bodyPr>
          <a:lstStyle/>
          <a:p>
            <a:r>
              <a:rPr lang="en-US" dirty="0" err="1"/>
              <a:t>AgWG</a:t>
            </a:r>
            <a:r>
              <a:rPr lang="en-US" dirty="0"/>
              <a:t> CAST Concerns Ad Hoc</a:t>
            </a:r>
            <a:br>
              <a:rPr lang="en-US" dirty="0"/>
            </a:br>
            <a:r>
              <a:rPr lang="en-US" dirty="0"/>
              <a:t>	</a:t>
            </a:r>
            <a:r>
              <a:rPr lang="en-US" sz="3100" dirty="0"/>
              <a:t>Jurisdictional reps reviewing submitted concerns</a:t>
            </a:r>
            <a:br>
              <a:rPr lang="en-US" sz="3100" dirty="0"/>
            </a:br>
            <a:r>
              <a:rPr lang="en-US" sz="3100" dirty="0"/>
              <a:t>	Monthly updates to the </a:t>
            </a:r>
            <a:r>
              <a:rPr lang="en-US" sz="3100" dirty="0" err="1"/>
              <a:t>AgWG</a:t>
            </a:r>
            <a:r>
              <a:rPr lang="en-US" sz="3100" dirty="0"/>
              <a:t> </a:t>
            </a:r>
            <a:endParaRPr lang="en-US" dirty="0"/>
          </a:p>
        </p:txBody>
      </p:sp>
      <p:graphicFrame>
        <p:nvGraphicFramePr>
          <p:cNvPr id="5" name="Content Placeholder 4">
            <a:extLst>
              <a:ext uri="{FF2B5EF4-FFF2-40B4-BE49-F238E27FC236}">
                <a16:creationId xmlns:a16="http://schemas.microsoft.com/office/drawing/2014/main" id="{7D928BE7-CA18-4C30-962D-6D6A74976F78}"/>
              </a:ext>
            </a:extLst>
          </p:cNvPr>
          <p:cNvGraphicFramePr>
            <a:graphicFrameLocks noGrp="1"/>
          </p:cNvGraphicFramePr>
          <p:nvPr>
            <p:ph idx="1"/>
            <p:extLst>
              <p:ext uri="{D42A27DB-BD31-4B8C-83A1-F6EECF244321}">
                <p14:modId xmlns:p14="http://schemas.microsoft.com/office/powerpoint/2010/main" val="345926683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426122BF-72E7-4E8C-91F8-89DD621AD25E}"/>
              </a:ext>
            </a:extLst>
          </p:cNvPr>
          <p:cNvSpPr>
            <a:spLocks noGrp="1"/>
          </p:cNvSpPr>
          <p:nvPr>
            <p:ph type="sldNum" sz="quarter" idx="12"/>
          </p:nvPr>
        </p:nvSpPr>
        <p:spPr/>
        <p:txBody>
          <a:bodyPr/>
          <a:lstStyle/>
          <a:p>
            <a:fld id="{3F6E2D5F-D12F-4569-A71B-0D2525D32B47}" type="slidenum">
              <a:rPr lang="en-US" smtClean="0"/>
              <a:t>34</a:t>
            </a:fld>
            <a:endParaRPr lang="en-US"/>
          </a:p>
        </p:txBody>
      </p:sp>
      <p:sp>
        <p:nvSpPr>
          <p:cNvPr id="9" name="Rectangle 8">
            <a:extLst>
              <a:ext uri="{FF2B5EF4-FFF2-40B4-BE49-F238E27FC236}">
                <a16:creationId xmlns:a16="http://schemas.microsoft.com/office/drawing/2014/main" id="{A8D2E826-4F92-4160-8592-9ACBD4311BD5}"/>
              </a:ext>
            </a:extLst>
          </p:cNvPr>
          <p:cNvSpPr/>
          <p:nvPr/>
        </p:nvSpPr>
        <p:spPr>
          <a:xfrm>
            <a:off x="983226" y="5570074"/>
            <a:ext cx="10343535" cy="671915"/>
          </a:xfrm>
          <a:prstGeom prst="rect">
            <a:avLst/>
          </a:prstGeom>
          <a:solidFill>
            <a:schemeClr val="accent1">
              <a:lumMod val="50000"/>
            </a:schemeClr>
          </a:solidFill>
        </p:spPr>
        <p:txBody>
          <a:bodyPr wrap="square">
            <a:spAutoFit/>
          </a:bodyPr>
          <a:lstStyle/>
          <a:p>
            <a:pPr>
              <a:lnSpc>
                <a:spcPct val="107000"/>
              </a:lnSpc>
              <a:spcAft>
                <a:spcPts val="800"/>
              </a:spcAft>
            </a:pPr>
            <a:r>
              <a:rPr lang="en-US"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Ad Hoc November Recommendation:</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Create a tracking mechanism for jurisdictions’ wish list for 2-year CAST updates &amp; the next model phase.</a:t>
            </a:r>
          </a:p>
        </p:txBody>
      </p:sp>
    </p:spTree>
    <p:extLst>
      <p:ext uri="{BB962C8B-B14F-4D97-AF65-F5344CB8AC3E}">
        <p14:creationId xmlns:p14="http://schemas.microsoft.com/office/powerpoint/2010/main" val="23835535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A09B4-F984-44B6-8464-F6E7AC643E0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195F2FC-1472-48B8-BE17-AEAB7A79B0D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84174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Slow, Proceed With Caution Sign">
            <a:extLst>
              <a:ext uri="{FF2B5EF4-FFF2-40B4-BE49-F238E27FC236}">
                <a16:creationId xmlns:a16="http://schemas.microsoft.com/office/drawing/2014/main" id="{624887C5-7172-47BB-978B-4A6530B388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4035" y="2075166"/>
            <a:ext cx="2507965" cy="250796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7">
            <a:extLst>
              <a:ext uri="{FF2B5EF4-FFF2-40B4-BE49-F238E27FC236}">
                <a16:creationId xmlns:a16="http://schemas.microsoft.com/office/drawing/2014/main" id="{05146F9C-39C1-45CC-B105-2A9050C1A62E}"/>
              </a:ext>
            </a:extLst>
          </p:cNvPr>
          <p:cNvGraphicFramePr>
            <a:graphicFrameLocks noGrp="1"/>
          </p:cNvGraphicFramePr>
          <p:nvPr>
            <p:extLst>
              <p:ext uri="{D42A27DB-BD31-4B8C-83A1-F6EECF244321}">
                <p14:modId xmlns:p14="http://schemas.microsoft.com/office/powerpoint/2010/main" val="2253398085"/>
              </p:ext>
            </p:extLst>
          </p:nvPr>
        </p:nvGraphicFramePr>
        <p:xfrm>
          <a:off x="503433" y="708917"/>
          <a:ext cx="9339209" cy="5164677"/>
        </p:xfrm>
        <a:graphic>
          <a:graphicData uri="http://schemas.openxmlformats.org/drawingml/2006/table">
            <a:tbl>
              <a:tblPr firstRow="1" bandRow="1">
                <a:tableStyleId>{5C22544A-7EE6-4342-B048-85BDC9FD1C3A}</a:tableStyleId>
              </a:tblPr>
              <a:tblGrid>
                <a:gridCol w="1915211">
                  <a:extLst>
                    <a:ext uri="{9D8B030D-6E8A-4147-A177-3AD203B41FA5}">
                      <a16:colId xmlns:a16="http://schemas.microsoft.com/office/drawing/2014/main" val="3133903361"/>
                    </a:ext>
                  </a:extLst>
                </a:gridCol>
                <a:gridCol w="3602012">
                  <a:extLst>
                    <a:ext uri="{9D8B030D-6E8A-4147-A177-3AD203B41FA5}">
                      <a16:colId xmlns:a16="http://schemas.microsoft.com/office/drawing/2014/main" val="2969995625"/>
                    </a:ext>
                  </a:extLst>
                </a:gridCol>
                <a:gridCol w="3821986">
                  <a:extLst>
                    <a:ext uri="{9D8B030D-6E8A-4147-A177-3AD203B41FA5}">
                      <a16:colId xmlns:a16="http://schemas.microsoft.com/office/drawing/2014/main" val="899802129"/>
                    </a:ext>
                  </a:extLst>
                </a:gridCol>
              </a:tblGrid>
              <a:tr h="454468">
                <a:tc>
                  <a:txBody>
                    <a:bodyPr/>
                    <a:lstStyle/>
                    <a:p>
                      <a:r>
                        <a:rPr lang="en-US" dirty="0"/>
                        <a:t>BMP Concern</a:t>
                      </a:r>
                    </a:p>
                  </a:txBody>
                  <a:tcPr/>
                </a:tc>
                <a:tc>
                  <a:txBody>
                    <a:bodyPr/>
                    <a:lstStyle/>
                    <a:p>
                      <a:r>
                        <a:rPr lang="en-US" dirty="0"/>
                        <a:t>CBP BMP Effectiveness Source</a:t>
                      </a:r>
                    </a:p>
                  </a:txBody>
                  <a:tcPr/>
                </a:tc>
                <a:tc>
                  <a:txBody>
                    <a:bodyPr/>
                    <a:lstStyle/>
                    <a:p>
                      <a:r>
                        <a:rPr lang="en-US" dirty="0"/>
                        <a:t>Next Steps</a:t>
                      </a:r>
                    </a:p>
                  </a:txBody>
                  <a:tcPr/>
                </a:tc>
                <a:extLst>
                  <a:ext uri="{0D108BD9-81ED-4DB2-BD59-A6C34878D82A}">
                    <a16:rowId xmlns:a16="http://schemas.microsoft.com/office/drawing/2014/main" val="2903887788"/>
                  </a:ext>
                </a:extLst>
              </a:tr>
              <a:tr h="5318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Dairy Precision Feeding (PA)</a:t>
                      </a:r>
                    </a:p>
                    <a:p>
                      <a:endParaRPr lang="en-US" sz="11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ym typeface="Wingdings" panose="05000000000000000000" pitchFamily="2" charset="2"/>
                        </a:rPr>
                        <a:t>D</a:t>
                      </a:r>
                      <a:r>
                        <a:rPr lang="en-US" sz="1100" dirty="0"/>
                        <a:t>efinitions and reductions approved by the WQGIT in </a:t>
                      </a:r>
                      <a:r>
                        <a:rPr lang="en-US" sz="1100" b="1" dirty="0"/>
                        <a:t>2009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PA Action Team</a:t>
                      </a:r>
                    </a:p>
                  </a:txBody>
                  <a:tcPr/>
                </a:tc>
                <a:extLst>
                  <a:ext uri="{0D108BD9-81ED-4DB2-BD59-A6C34878D82A}">
                    <a16:rowId xmlns:a16="http://schemas.microsoft.com/office/drawing/2014/main" val="493724718"/>
                  </a:ext>
                </a:extLst>
              </a:tr>
              <a:tr h="6694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Rotational/Prescribed Grazing (PA)</a:t>
                      </a:r>
                    </a:p>
                  </a:txBody>
                  <a:tcPr/>
                </a:tc>
                <a:tc>
                  <a:txBody>
                    <a:bodyPr/>
                    <a:lstStyle/>
                    <a:p>
                      <a:r>
                        <a:rPr lang="en-US" sz="1100" b="0" i="0" u="none" strike="noStrike" kern="1200" baseline="0" dirty="0">
                          <a:solidFill>
                            <a:schemeClr val="dk1"/>
                          </a:solidFill>
                          <a:latin typeface="+mn-lt"/>
                          <a:ea typeface="+mn-ea"/>
                          <a:cs typeface="+mn-cs"/>
                        </a:rPr>
                        <a:t>Definitions and benefits were reviewed and approved by the Agriculture Workgroup and WQGIT in </a:t>
                      </a:r>
                      <a:r>
                        <a:rPr lang="en-US" sz="1100" b="1" i="0" u="none" strike="noStrike" kern="1200" baseline="0" dirty="0">
                          <a:solidFill>
                            <a:schemeClr val="dk1"/>
                          </a:solidFill>
                          <a:latin typeface="+mn-lt"/>
                          <a:ea typeface="+mn-ea"/>
                          <a:cs typeface="+mn-cs"/>
                        </a:rPr>
                        <a:t>2010</a:t>
                      </a:r>
                      <a:endParaRPr lang="en-US" sz="11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RESOLVED</a:t>
                      </a:r>
                    </a:p>
                    <a:p>
                      <a:endParaRPr lang="en-US" sz="1200" b="1" dirty="0"/>
                    </a:p>
                  </a:txBody>
                  <a:tcPr/>
                </a:tc>
                <a:extLst>
                  <a:ext uri="{0D108BD9-81ED-4DB2-BD59-A6C34878D82A}">
                    <a16:rowId xmlns:a16="http://schemas.microsoft.com/office/drawing/2014/main" val="2936938433"/>
                  </a:ext>
                </a:extLst>
              </a:tr>
              <a:tr h="708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Heavy Use Area Protection- NRCS 561 (PA)</a:t>
                      </a:r>
                    </a:p>
                    <a:p>
                      <a:endParaRPr lang="en-US" sz="1100" b="1" dirty="0"/>
                    </a:p>
                  </a:txBody>
                  <a:tcPr/>
                </a:tc>
                <a:tc>
                  <a:txBody>
                    <a:bodyPr/>
                    <a:lstStyle/>
                    <a:p>
                      <a:pPr marL="0" indent="0">
                        <a:buNone/>
                      </a:pPr>
                      <a:r>
                        <a:rPr lang="en-US" sz="1100" dirty="0">
                          <a:sym typeface="Wingdings" panose="05000000000000000000" pitchFamily="2" charset="2"/>
                        </a:rPr>
                        <a:t> Loafing Lot Management </a:t>
                      </a:r>
                      <a:r>
                        <a:rPr lang="en-US" sz="1100" b="0" i="0" u="none" strike="noStrike" kern="1200" baseline="0" dirty="0">
                          <a:solidFill>
                            <a:schemeClr val="dk1"/>
                          </a:solidFill>
                          <a:latin typeface="+mn-lt"/>
                          <a:ea typeface="+mn-ea"/>
                          <a:cs typeface="+mn-cs"/>
                        </a:rPr>
                        <a:t>definitions and reductions approved by the Chesapeake Bay Program’s Nutrient Subcommittee in</a:t>
                      </a:r>
                      <a:r>
                        <a:rPr lang="en-US" sz="1100" b="1" i="0" u="none" strike="noStrike" kern="1200" baseline="0" dirty="0">
                          <a:solidFill>
                            <a:schemeClr val="dk1"/>
                          </a:solidFill>
                          <a:latin typeface="+mn-lt"/>
                          <a:ea typeface="+mn-ea"/>
                          <a:cs typeface="+mn-cs"/>
                        </a:rPr>
                        <a:t> 2003</a:t>
                      </a:r>
                      <a:r>
                        <a:rPr lang="en-US" sz="1100" b="0" i="0" u="none" strike="noStrike" kern="1200" baseline="0" dirty="0">
                          <a:solidFill>
                            <a:schemeClr val="dk1"/>
                          </a:solidFill>
                          <a:latin typeface="+mn-lt"/>
                          <a:ea typeface="+mn-ea"/>
                          <a:cs typeface="+mn-cs"/>
                        </a:rPr>
                        <a:t>. </a:t>
                      </a:r>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t>
                      </a:r>
                    </a:p>
                    <a:p>
                      <a:pPr marL="0" indent="0">
                        <a:buNone/>
                      </a:pPr>
                      <a:endParaRPr lang="en-US" sz="1200" dirty="0"/>
                    </a:p>
                  </a:txBody>
                  <a:tcPr/>
                </a:tc>
                <a:extLst>
                  <a:ext uri="{0D108BD9-81ED-4DB2-BD59-A6C34878D82A}">
                    <a16:rowId xmlns:a16="http://schemas.microsoft.com/office/drawing/2014/main" val="3207676197"/>
                  </a:ext>
                </a:extLst>
              </a:tr>
              <a:tr h="647272">
                <a:tc>
                  <a:txBody>
                    <a:bodyPr/>
                    <a:lstStyle/>
                    <a:p>
                      <a:pPr lvl="0"/>
                      <a:r>
                        <a:rPr lang="en-US" sz="1100" b="1" dirty="0"/>
                        <a:t>Nutrient Management on Pasture (NY/PA)</a:t>
                      </a:r>
                    </a:p>
                    <a:p>
                      <a:pPr lvl="0"/>
                      <a:endParaRPr lang="en-US" sz="1100" b="1" dirty="0"/>
                    </a:p>
                    <a:p>
                      <a:endParaRPr lang="en-US" sz="11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kern="1200" baseline="0" dirty="0">
                          <a:solidFill>
                            <a:schemeClr val="dk1"/>
                          </a:solidFill>
                          <a:latin typeface="+mn-lt"/>
                          <a:ea typeface="+mn-ea"/>
                          <a:cs typeface="+mn-cs"/>
                        </a:rPr>
                        <a:t>Nutrient Management Practices for use in the Phase 6.0 Chesapeake Bay Program Watershed Model </a:t>
                      </a:r>
                      <a:r>
                        <a:rPr lang="en-US" sz="1100" dirty="0">
                          <a:sym typeface="Wingdings" panose="05000000000000000000" pitchFamily="2" charset="2"/>
                        </a:rPr>
                        <a:t>(</a:t>
                      </a:r>
                      <a:r>
                        <a:rPr lang="en-US" sz="1100" b="1" dirty="0">
                          <a:sym typeface="Wingdings" panose="05000000000000000000" pitchFamily="2" charset="2"/>
                        </a:rPr>
                        <a:t>2016</a:t>
                      </a:r>
                      <a:r>
                        <a:rPr lang="en-US" sz="1100" dirty="0">
                          <a:sym typeface="Wingdings" panose="05000000000000000000" pitchFamily="2" charset="2"/>
                        </a:rPr>
                        <a:t>)</a:t>
                      </a:r>
                    </a:p>
                    <a:p>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RESOLVED</a:t>
                      </a:r>
                    </a:p>
                    <a:p>
                      <a:endParaRPr lang="en-US" sz="1200" dirty="0"/>
                    </a:p>
                  </a:txBody>
                  <a:tcPr/>
                </a:tc>
                <a:extLst>
                  <a:ext uri="{0D108BD9-81ED-4DB2-BD59-A6C34878D82A}">
                    <a16:rowId xmlns:a16="http://schemas.microsoft.com/office/drawing/2014/main" val="2515720941"/>
                  </a:ext>
                </a:extLst>
              </a:tr>
              <a:tr h="440077">
                <a:tc>
                  <a:txBody>
                    <a:bodyPr/>
                    <a:lstStyle/>
                    <a:p>
                      <a:r>
                        <a:rPr lang="en-US" sz="1100" b="1" dirty="0"/>
                        <a:t>Commodity Cover Crops  (NY/PA)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kern="1200" baseline="0" dirty="0">
                          <a:solidFill>
                            <a:schemeClr val="dk1"/>
                          </a:solidFill>
                          <a:latin typeface="+mn-lt"/>
                          <a:ea typeface="+mn-ea"/>
                          <a:cs typeface="+mn-cs"/>
                        </a:rPr>
                        <a:t>Cover Crops Practices for use in Phase 6 of the Chesapeake Bay Watershed Model </a:t>
                      </a:r>
                      <a:r>
                        <a:rPr lang="en-US" sz="1100" dirty="0">
                          <a:sym typeface="Wingdings" panose="05000000000000000000" pitchFamily="2" charset="2"/>
                        </a:rPr>
                        <a:t>(</a:t>
                      </a:r>
                      <a:r>
                        <a:rPr lang="en-US" sz="1100" b="1" dirty="0">
                          <a:sym typeface="Wingdings" panose="05000000000000000000" pitchFamily="2" charset="2"/>
                        </a:rPr>
                        <a:t>2016</a:t>
                      </a:r>
                      <a:r>
                        <a:rPr lang="en-US" sz="1100" dirty="0">
                          <a:sym typeface="Wingdings" panose="05000000000000000000" pitchFamily="2" charset="2"/>
                        </a:rPr>
                        <a:t>)</a:t>
                      </a:r>
                    </a:p>
                    <a:p>
                      <a:endParaRPr lang="en-US" sz="1100" dirty="0"/>
                    </a:p>
                  </a:txBody>
                  <a:tcPr/>
                </a:tc>
                <a:tc>
                  <a:txBody>
                    <a:bodyPr/>
                    <a:lstStyle/>
                    <a:p>
                      <a:r>
                        <a:rPr lang="en-US" sz="1200" b="1" dirty="0"/>
                        <a:t>EP Chair discussion with </a:t>
                      </a:r>
                      <a:r>
                        <a:rPr lang="en-US" sz="1200" b="1" dirty="0" err="1"/>
                        <a:t>AgWG</a:t>
                      </a:r>
                      <a:r>
                        <a:rPr lang="en-US" sz="1200" b="1" dirty="0"/>
                        <a:t> (Dec 2020)</a:t>
                      </a:r>
                    </a:p>
                  </a:txBody>
                  <a:tcPr/>
                </a:tc>
                <a:extLst>
                  <a:ext uri="{0D108BD9-81ED-4DB2-BD59-A6C34878D82A}">
                    <a16:rowId xmlns:a16="http://schemas.microsoft.com/office/drawing/2014/main" val="1026215887"/>
                  </a:ext>
                </a:extLst>
              </a:tr>
              <a:tr h="14442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Manure Transport / Manure Treatment Technologies (PA)</a:t>
                      </a:r>
                    </a:p>
                    <a:p>
                      <a:endParaRPr lang="en-US" sz="1100" b="1" dirty="0"/>
                    </a:p>
                  </a:txBody>
                  <a:tcPr/>
                </a:tc>
                <a:tc>
                  <a:txBody>
                    <a:bodyPr/>
                    <a:lstStyle/>
                    <a:p>
                      <a:pPr marL="171450" indent="-171450">
                        <a:buFont typeface="Arial" panose="020B0604020202020204" pitchFamily="34" charset="0"/>
                        <a:buChar char="•"/>
                      </a:pPr>
                      <a:r>
                        <a:rPr lang="en-US" sz="1100" b="0" i="1" u="none" strike="noStrike" kern="1200" baseline="0" dirty="0">
                          <a:solidFill>
                            <a:schemeClr val="dk1"/>
                          </a:solidFill>
                          <a:latin typeface="+mn-lt"/>
                          <a:ea typeface="+mn-ea"/>
                          <a:cs typeface="+mn-cs"/>
                        </a:rPr>
                        <a:t>Manure Treatment Technologies</a:t>
                      </a:r>
                      <a:r>
                        <a:rPr lang="en-US" sz="1100" b="0" i="0" u="none" strike="noStrike" kern="1200" baseline="0" dirty="0">
                          <a:solidFill>
                            <a:schemeClr val="dk1"/>
                          </a:solidFill>
                          <a:latin typeface="+mn-lt"/>
                          <a:ea typeface="+mn-ea"/>
                          <a:cs typeface="+mn-cs"/>
                        </a:rPr>
                        <a:t>: Recommendations from the Manure Treatment Technologies Expert Panel to the CBP’s WQGIT to define Manure Treatment Technologies as a Best Management Practice (</a:t>
                      </a:r>
                      <a:r>
                        <a:rPr lang="en-US" sz="1100" b="1" i="0" u="none" strike="noStrike" kern="1200" baseline="0" dirty="0">
                          <a:solidFill>
                            <a:schemeClr val="dk1"/>
                          </a:solidFill>
                          <a:latin typeface="+mn-lt"/>
                          <a:ea typeface="+mn-ea"/>
                          <a:cs typeface="+mn-cs"/>
                        </a:rPr>
                        <a:t>2016</a:t>
                      </a:r>
                      <a:r>
                        <a:rPr lang="en-US" sz="1100" b="0" i="0" u="none" strike="noStrike" kern="1200" baseline="0" dirty="0">
                          <a:solidFill>
                            <a:schemeClr val="dk1"/>
                          </a:solidFill>
                          <a:latin typeface="+mn-lt"/>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1" u="none" strike="noStrike" kern="1200" baseline="0" dirty="0">
                          <a:solidFill>
                            <a:schemeClr val="dk1"/>
                          </a:solidFill>
                          <a:latin typeface="+mn-lt"/>
                          <a:ea typeface="+mn-ea"/>
                          <a:cs typeface="+mn-cs"/>
                        </a:rPr>
                        <a:t>Manure Transport</a:t>
                      </a:r>
                      <a:r>
                        <a:rPr lang="en-US" sz="1100" b="0" i="0" u="none" strike="noStrike" kern="1200" baseline="0" dirty="0">
                          <a:solidFill>
                            <a:schemeClr val="dk1"/>
                          </a:solidFill>
                          <a:latin typeface="+mn-lt"/>
                          <a:ea typeface="+mn-ea"/>
                          <a:cs typeface="+mn-cs"/>
                        </a:rPr>
                        <a:t>: definition and benefits have remained in use </a:t>
                      </a:r>
                      <a:r>
                        <a:rPr lang="en-US" sz="1100" b="1" i="0" u="none" strike="noStrike" kern="1200" baseline="0" dirty="0">
                          <a:solidFill>
                            <a:schemeClr val="dk1"/>
                          </a:solidFill>
                          <a:latin typeface="+mn-lt"/>
                          <a:ea typeface="+mn-ea"/>
                          <a:cs typeface="+mn-cs"/>
                        </a:rPr>
                        <a:t>since review and approval by the CBP partnership’s source sector workgroups for tributary strategy development</a:t>
                      </a:r>
                      <a:r>
                        <a:rPr lang="en-US" sz="1100" b="0" i="0" u="none" strike="noStrike" kern="1200" baseline="0" dirty="0">
                          <a:solidFill>
                            <a:schemeClr val="dk1"/>
                          </a:solidFill>
                          <a:latin typeface="+mn-lt"/>
                          <a:ea typeface="+mn-ea"/>
                          <a:cs typeface="+mn-cs"/>
                        </a:rPr>
                        <a:t>. </a:t>
                      </a:r>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Work with MWG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txBody>
                  <a:tcPr/>
                </a:tc>
                <a:extLst>
                  <a:ext uri="{0D108BD9-81ED-4DB2-BD59-A6C34878D82A}">
                    <a16:rowId xmlns:a16="http://schemas.microsoft.com/office/drawing/2014/main" val="3804286299"/>
                  </a:ext>
                </a:extLst>
              </a:tr>
            </a:tbl>
          </a:graphicData>
        </a:graphic>
      </p:graphicFrame>
      <p:sp>
        <p:nvSpPr>
          <p:cNvPr id="2" name="Rectangle 1">
            <a:extLst>
              <a:ext uri="{FF2B5EF4-FFF2-40B4-BE49-F238E27FC236}">
                <a16:creationId xmlns:a16="http://schemas.microsoft.com/office/drawing/2014/main" id="{2B0F91EB-1C08-4FBC-895E-BFE86F34F745}"/>
              </a:ext>
            </a:extLst>
          </p:cNvPr>
          <p:cNvSpPr/>
          <p:nvPr/>
        </p:nvSpPr>
        <p:spPr>
          <a:xfrm>
            <a:off x="489734" y="6027137"/>
            <a:ext cx="10154292" cy="646331"/>
          </a:xfrm>
          <a:prstGeom prst="rect">
            <a:avLst/>
          </a:prstGeom>
        </p:spPr>
        <p:txBody>
          <a:bodyPr wrap="square">
            <a:spAutoFit/>
          </a:bodyPr>
          <a:lstStyle/>
          <a:p>
            <a:r>
              <a:rPr lang="en-US" dirty="0">
                <a:hlinkClick r:id="rId3"/>
              </a:rPr>
              <a:t>Protocol for the Development, Review, and Approval of Loading and Effectiveness Estimates for Nutrient and Sediment Controls in the Chesapeake Bay Watershed Model</a:t>
            </a:r>
            <a:endParaRPr lang="en-US" dirty="0"/>
          </a:p>
        </p:txBody>
      </p:sp>
    </p:spTree>
    <p:extLst>
      <p:ext uri="{BB962C8B-B14F-4D97-AF65-F5344CB8AC3E}">
        <p14:creationId xmlns:p14="http://schemas.microsoft.com/office/powerpoint/2010/main" val="6520929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9"/>
          <p:cNvGrpSpPr/>
          <p:nvPr/>
        </p:nvGrpSpPr>
        <p:grpSpPr>
          <a:xfrm>
            <a:off x="1828800" y="152400"/>
            <a:ext cx="2667000" cy="2306598"/>
            <a:chOff x="5867400" y="2438400"/>
            <a:chExt cx="3352800" cy="2595818"/>
          </a:xfrm>
          <a:solidFill>
            <a:schemeClr val="accent6">
              <a:lumMod val="60000"/>
              <a:lumOff val="40000"/>
            </a:schemeClr>
          </a:solidFill>
        </p:grpSpPr>
        <p:sp>
          <p:nvSpPr>
            <p:cNvPr id="49" name="TextBox 48"/>
            <p:cNvSpPr txBox="1"/>
            <p:nvPr/>
          </p:nvSpPr>
          <p:spPr>
            <a:xfrm>
              <a:off x="5943600" y="2438400"/>
              <a:ext cx="3276600" cy="34636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1.Define Crop Application Goal</a:t>
              </a:r>
            </a:p>
          </p:txBody>
        </p:sp>
        <p:sp>
          <p:nvSpPr>
            <p:cNvPr id="60" name="TextBox 59"/>
            <p:cNvSpPr txBox="1"/>
            <p:nvPr/>
          </p:nvSpPr>
          <p:spPr>
            <a:xfrm>
              <a:off x="5867400" y="3267163"/>
              <a:ext cx="1143001" cy="969830"/>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prstClr val="black"/>
                  </a:solidFill>
                  <a:effectLst/>
                  <a:uLnTx/>
                  <a:uFillTx/>
                  <a:latin typeface="Calibri"/>
                  <a:ea typeface="+mn-ea"/>
                  <a:cs typeface="+mn-cs"/>
                </a:rPr>
                <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 Crop Application Goal/Yield Unit</a:t>
              </a:r>
            </a:p>
          </p:txBody>
        </p:sp>
        <p:sp>
          <p:nvSpPr>
            <p:cNvPr id="61" name="TextBox 60"/>
            <p:cNvSpPr txBox="1"/>
            <p:nvPr/>
          </p:nvSpPr>
          <p:spPr>
            <a:xfrm>
              <a:off x="7238999" y="3276600"/>
              <a:ext cx="990600" cy="45027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prstClr val="black"/>
                  </a:solidFill>
                  <a:effectLst/>
                  <a:uLnTx/>
                  <a:uFillTx/>
                  <a:latin typeface="Calibri"/>
                  <a:ea typeface="+mn-ea"/>
                  <a:cs typeface="+mn-cs"/>
                </a:rPr>
                <a:t>B</a:t>
              </a:r>
              <a:r>
                <a:rPr kumimoji="0" lang="en-US" sz="1000" b="1" i="0" u="none" strike="noStrike" kern="1200" cap="none" spc="0" normalizeH="0" baseline="0" noProof="0" dirty="0">
                  <a:ln>
                    <a:noFill/>
                  </a:ln>
                  <a:solidFill>
                    <a:prstClr val="black"/>
                  </a:solidFill>
                  <a:effectLst/>
                  <a:uLnTx/>
                  <a:uFillTx/>
                  <a:latin typeface="Calibri"/>
                  <a:ea typeface="+mn-ea"/>
                  <a:cs typeface="+mn-cs"/>
                </a:rPr>
                <a:t> Yields/Acre</a:t>
              </a:r>
            </a:p>
          </p:txBody>
        </p:sp>
        <p:sp>
          <p:nvSpPr>
            <p:cNvPr id="62" name="TextBox 61"/>
            <p:cNvSpPr txBox="1"/>
            <p:nvPr/>
          </p:nvSpPr>
          <p:spPr>
            <a:xfrm>
              <a:off x="8382000" y="3276600"/>
              <a:ext cx="762000" cy="45027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prstClr val="black"/>
                  </a:solidFill>
                  <a:effectLst/>
                  <a:uLnTx/>
                  <a:uFillTx/>
                  <a:latin typeface="Calibri"/>
                  <a:ea typeface="+mn-ea"/>
                  <a:cs typeface="+mn-cs"/>
                </a:rPr>
                <a:t>C</a:t>
              </a:r>
              <a:r>
                <a:rPr kumimoji="0" lang="en-US" sz="1000" b="1" i="0" u="none" strike="noStrike" kern="1200" cap="none" spc="0" normalizeH="0" baseline="0" noProof="0" dirty="0">
                  <a:ln>
                    <a:noFill/>
                  </a:ln>
                  <a:solidFill>
                    <a:prstClr val="black"/>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Acres</a:t>
              </a:r>
            </a:p>
          </p:txBody>
        </p:sp>
        <p:cxnSp>
          <p:nvCxnSpPr>
            <p:cNvPr id="63" name="Straight Connector 62"/>
            <p:cNvCxnSpPr/>
            <p:nvPr/>
          </p:nvCxnSpPr>
          <p:spPr>
            <a:xfrm>
              <a:off x="7696200" y="28194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6477000" y="3048000"/>
              <a:ext cx="23622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477000" y="30480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7696200" y="30480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839200" y="30480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6360196" y="4280798"/>
              <a:ext cx="766354" cy="171509"/>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cxnSpLocks/>
              <a:stCxn id="62" idx="2"/>
            </p:cNvCxnSpPr>
            <p:nvPr/>
          </p:nvCxnSpPr>
          <p:spPr>
            <a:xfrm flipH="1">
              <a:off x="7879080" y="3726879"/>
              <a:ext cx="883920" cy="598121"/>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cxnSpLocks/>
            </p:cNvCxnSpPr>
            <p:nvPr/>
          </p:nvCxnSpPr>
          <p:spPr>
            <a:xfrm>
              <a:off x="7557132" y="3741516"/>
              <a:ext cx="0" cy="656862"/>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7112724" y="4410755"/>
              <a:ext cx="1143001" cy="623463"/>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Crop Application Goal</a:t>
              </a:r>
            </a:p>
          </p:txBody>
        </p:sp>
      </p:grpSp>
      <p:grpSp>
        <p:nvGrpSpPr>
          <p:cNvPr id="3" name="Group 210"/>
          <p:cNvGrpSpPr/>
          <p:nvPr/>
        </p:nvGrpSpPr>
        <p:grpSpPr>
          <a:xfrm>
            <a:off x="3886200" y="152400"/>
            <a:ext cx="4495800" cy="5022018"/>
            <a:chOff x="3175128" y="609600"/>
            <a:chExt cx="5986853" cy="5022018"/>
          </a:xfrm>
          <a:solidFill>
            <a:schemeClr val="accent5">
              <a:lumMod val="40000"/>
              <a:lumOff val="60000"/>
            </a:schemeClr>
          </a:solidFill>
        </p:grpSpPr>
        <p:sp>
          <p:nvSpPr>
            <p:cNvPr id="48" name="TextBox 47"/>
            <p:cNvSpPr txBox="1"/>
            <p:nvPr/>
          </p:nvSpPr>
          <p:spPr>
            <a:xfrm>
              <a:off x="4189849" y="609600"/>
              <a:ext cx="3880059" cy="30777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2. Define Manure Available to Crops</a:t>
              </a:r>
            </a:p>
          </p:txBody>
        </p:sp>
        <p:cxnSp>
          <p:nvCxnSpPr>
            <p:cNvPr id="51" name="Straight Connector 50"/>
            <p:cNvCxnSpPr/>
            <p:nvPr/>
          </p:nvCxnSpPr>
          <p:spPr>
            <a:xfrm>
              <a:off x="6019800" y="990600"/>
              <a:ext cx="1" cy="3810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Group 97"/>
            <p:cNvGrpSpPr/>
            <p:nvPr/>
          </p:nvGrpSpPr>
          <p:grpSpPr>
            <a:xfrm>
              <a:off x="3175128" y="1371600"/>
              <a:ext cx="5986853" cy="4260018"/>
              <a:chOff x="-157655" y="228600"/>
              <a:chExt cx="9301655" cy="6618706"/>
            </a:xfrm>
            <a:grpFill/>
          </p:grpSpPr>
          <p:sp>
            <p:nvSpPr>
              <p:cNvPr id="168" name="TextBox 167"/>
              <p:cNvSpPr txBox="1"/>
              <p:nvPr/>
            </p:nvSpPr>
            <p:spPr>
              <a:xfrm>
                <a:off x="3048000" y="228600"/>
                <a:ext cx="2514600" cy="35863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Manure Generated</a:t>
                </a:r>
              </a:p>
            </p:txBody>
          </p:sp>
          <p:sp>
            <p:nvSpPr>
              <p:cNvPr id="169" name="TextBox 168"/>
              <p:cNvSpPr txBox="1"/>
              <p:nvPr/>
            </p:nvSpPr>
            <p:spPr>
              <a:xfrm>
                <a:off x="0" y="2209800"/>
                <a:ext cx="22098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Direct Deposition on Pasture</a:t>
                </a:r>
              </a:p>
            </p:txBody>
          </p:sp>
          <p:sp>
            <p:nvSpPr>
              <p:cNvPr id="170" name="TextBox 169"/>
              <p:cNvSpPr txBox="1"/>
              <p:nvPr/>
            </p:nvSpPr>
            <p:spPr>
              <a:xfrm>
                <a:off x="2438400" y="2209800"/>
                <a:ext cx="2362200" cy="78900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Direct Deposition to Riparian Pasture Areas</a:t>
                </a:r>
              </a:p>
            </p:txBody>
          </p:sp>
          <p:sp>
            <p:nvSpPr>
              <p:cNvPr id="171" name="TextBox 170"/>
              <p:cNvSpPr txBox="1"/>
              <p:nvPr/>
            </p:nvSpPr>
            <p:spPr>
              <a:xfrm>
                <a:off x="5029200" y="2209800"/>
                <a:ext cx="19812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Deposited within Barnyard</a:t>
                </a:r>
              </a:p>
            </p:txBody>
          </p:sp>
          <p:sp>
            <p:nvSpPr>
              <p:cNvPr id="172" name="TextBox 171"/>
              <p:cNvSpPr txBox="1"/>
              <p:nvPr/>
            </p:nvSpPr>
            <p:spPr>
              <a:xfrm>
                <a:off x="914400" y="4191001"/>
                <a:ext cx="19812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Storage and Handling Loss</a:t>
                </a:r>
              </a:p>
            </p:txBody>
          </p:sp>
          <p:sp>
            <p:nvSpPr>
              <p:cNvPr id="173" name="TextBox 172"/>
              <p:cNvSpPr txBox="1"/>
              <p:nvPr/>
            </p:nvSpPr>
            <p:spPr>
              <a:xfrm>
                <a:off x="6477000" y="3200400"/>
                <a:ext cx="13716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Stored Manure</a:t>
                </a:r>
              </a:p>
            </p:txBody>
          </p:sp>
          <p:sp>
            <p:nvSpPr>
              <p:cNvPr id="174" name="TextBox 173"/>
              <p:cNvSpPr txBox="1"/>
              <p:nvPr/>
            </p:nvSpPr>
            <p:spPr>
              <a:xfrm>
                <a:off x="3626069" y="5144869"/>
                <a:ext cx="1403131" cy="573824"/>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Manure</a:t>
                </a:r>
                <a:r>
                  <a:rPr kumimoji="0" lang="en-US" sz="900" b="1" i="1" u="none" strike="noStrike" kern="1200" cap="none" spc="0" normalizeH="0" baseline="0" noProof="0" dirty="0">
                    <a:ln>
                      <a:noFill/>
                    </a:ln>
                    <a:solidFill>
                      <a:srgbClr val="00B050"/>
                    </a:solidFill>
                    <a:effectLst/>
                    <a:uLnTx/>
                    <a:uFillTx/>
                    <a:latin typeface="Calibri"/>
                    <a:ea typeface="+mn-ea"/>
                    <a:cs typeface="+mn-cs"/>
                  </a:rPr>
                  <a:t> </a:t>
                </a:r>
                <a:r>
                  <a:rPr kumimoji="0" lang="en-US" sz="900" b="1" i="1" u="none" strike="noStrike" kern="1200" cap="none" spc="0" normalizeH="0" baseline="0" noProof="0" dirty="0">
                    <a:ln>
                      <a:noFill/>
                    </a:ln>
                    <a:solidFill>
                      <a:prstClr val="black"/>
                    </a:solidFill>
                    <a:effectLst/>
                    <a:uLnTx/>
                    <a:uFillTx/>
                    <a:latin typeface="Calibri"/>
                    <a:ea typeface="+mn-ea"/>
                    <a:cs typeface="+mn-cs"/>
                  </a:rPr>
                  <a:t>Transport</a:t>
                </a:r>
              </a:p>
            </p:txBody>
          </p:sp>
          <p:sp>
            <p:nvSpPr>
              <p:cNvPr id="175" name="TextBox 174"/>
              <p:cNvSpPr txBox="1"/>
              <p:nvPr/>
            </p:nvSpPr>
            <p:spPr>
              <a:xfrm>
                <a:off x="5791200" y="533398"/>
                <a:ext cx="1524000" cy="789007"/>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Feed Additive BMPs</a:t>
                </a:r>
              </a:p>
            </p:txBody>
          </p:sp>
          <p:sp>
            <p:nvSpPr>
              <p:cNvPr id="176" name="TextBox 175"/>
              <p:cNvSpPr txBox="1"/>
              <p:nvPr/>
            </p:nvSpPr>
            <p:spPr>
              <a:xfrm>
                <a:off x="-157655" y="6488667"/>
                <a:ext cx="1757855" cy="35863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Volatilization</a:t>
                </a:r>
              </a:p>
            </p:txBody>
          </p:sp>
          <p:sp>
            <p:nvSpPr>
              <p:cNvPr id="177" name="TextBox 176"/>
              <p:cNvSpPr txBox="1"/>
              <p:nvPr/>
            </p:nvSpPr>
            <p:spPr>
              <a:xfrm>
                <a:off x="7620000" y="5082608"/>
                <a:ext cx="1524000" cy="78900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Available for Application</a:t>
                </a:r>
              </a:p>
            </p:txBody>
          </p:sp>
          <p:sp>
            <p:nvSpPr>
              <p:cNvPr id="178" name="TextBox 177"/>
              <p:cNvSpPr txBox="1"/>
              <p:nvPr/>
            </p:nvSpPr>
            <p:spPr>
              <a:xfrm>
                <a:off x="3505200" y="4343400"/>
                <a:ext cx="1905000" cy="358639"/>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Barnyard BMPs</a:t>
                </a:r>
              </a:p>
            </p:txBody>
          </p:sp>
          <p:cxnSp>
            <p:nvCxnSpPr>
              <p:cNvPr id="179" name="Straight Arrow Connector 178"/>
              <p:cNvCxnSpPr/>
              <p:nvPr/>
            </p:nvCxnSpPr>
            <p:spPr>
              <a:xfrm>
                <a:off x="4343400" y="838200"/>
                <a:ext cx="13716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p:nvPr/>
            </p:nvCxnSpPr>
            <p:spPr>
              <a:xfrm>
                <a:off x="5943600" y="3429000"/>
                <a:ext cx="457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1" name="TextBox 180"/>
              <p:cNvSpPr txBox="1"/>
              <p:nvPr/>
            </p:nvSpPr>
            <p:spPr>
              <a:xfrm>
                <a:off x="3352800" y="3276601"/>
                <a:ext cx="2057400" cy="573824"/>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Ammonia Reduction BMPs</a:t>
                </a:r>
              </a:p>
            </p:txBody>
          </p:sp>
          <p:cxnSp>
            <p:nvCxnSpPr>
              <p:cNvPr id="182" name="Straight Arrow Connector 181"/>
              <p:cNvCxnSpPr/>
              <p:nvPr/>
            </p:nvCxnSpPr>
            <p:spPr>
              <a:xfrm>
                <a:off x="4343400" y="609600"/>
                <a:ext cx="0" cy="1535668"/>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3" name="Straight Arrow Connector 182"/>
              <p:cNvCxnSpPr/>
              <p:nvPr/>
            </p:nvCxnSpPr>
            <p:spPr>
              <a:xfrm>
                <a:off x="990600" y="1447800"/>
                <a:ext cx="0" cy="697468"/>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flipH="1">
                <a:off x="990600" y="1447800"/>
                <a:ext cx="49530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p:nvPr/>
            </p:nvCxnSpPr>
            <p:spPr>
              <a:xfrm>
                <a:off x="5943600" y="1447800"/>
                <a:ext cx="0" cy="697468"/>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6" name="Straight Arrow Connector 185"/>
              <p:cNvCxnSpPr/>
              <p:nvPr/>
            </p:nvCxnSpPr>
            <p:spPr>
              <a:xfrm>
                <a:off x="228600" y="2895600"/>
                <a:ext cx="0" cy="350520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H="1">
                <a:off x="228600" y="3124200"/>
                <a:ext cx="33528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flipV="1">
                <a:off x="3581400" y="28956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V="1">
                <a:off x="5943600" y="2971800"/>
                <a:ext cx="0" cy="4572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Straight Arrow Connector 189"/>
              <p:cNvCxnSpPr/>
              <p:nvPr/>
            </p:nvCxnSpPr>
            <p:spPr>
              <a:xfrm>
                <a:off x="5486400" y="3657600"/>
                <a:ext cx="9144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1" name="Straight Arrow Connector 190"/>
              <p:cNvCxnSpPr/>
              <p:nvPr/>
            </p:nvCxnSpPr>
            <p:spPr>
              <a:xfrm flipH="1">
                <a:off x="2971800" y="4495800"/>
                <a:ext cx="457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2" name="Straight Arrow Connector 191"/>
              <p:cNvCxnSpPr/>
              <p:nvPr/>
            </p:nvCxnSpPr>
            <p:spPr>
              <a:xfrm flipH="1">
                <a:off x="5486400" y="3429000"/>
                <a:ext cx="457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3" name="Straight Arrow Connector 192"/>
              <p:cNvCxnSpPr/>
              <p:nvPr/>
            </p:nvCxnSpPr>
            <p:spPr>
              <a:xfrm>
                <a:off x="6858000" y="4419600"/>
                <a:ext cx="3048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p:nvPr/>
            </p:nvCxnSpPr>
            <p:spPr>
              <a:xfrm>
                <a:off x="5486400" y="4648200"/>
                <a:ext cx="16764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flipH="1">
                <a:off x="5486400" y="4419600"/>
                <a:ext cx="15240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flipV="1">
                <a:off x="6781800" y="3886200"/>
                <a:ext cx="0" cy="5334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7" name="TextBox 196"/>
              <p:cNvSpPr txBox="1"/>
              <p:nvPr/>
            </p:nvSpPr>
            <p:spPr>
              <a:xfrm>
                <a:off x="7239000" y="4190998"/>
                <a:ext cx="1600200" cy="78900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Available for Transport</a:t>
                </a:r>
              </a:p>
            </p:txBody>
          </p:sp>
          <p:cxnSp>
            <p:nvCxnSpPr>
              <p:cNvPr id="198" name="Straight Arrow Connector 197"/>
              <p:cNvCxnSpPr/>
              <p:nvPr/>
            </p:nvCxnSpPr>
            <p:spPr>
              <a:xfrm flipH="1">
                <a:off x="5105400" y="5410200"/>
                <a:ext cx="22860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p:nvPr/>
            </p:nvCxnSpPr>
            <p:spPr>
              <a:xfrm>
                <a:off x="5181600" y="5638800"/>
                <a:ext cx="2362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V="1">
                <a:off x="7315200" y="4876800"/>
                <a:ext cx="0" cy="5334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Arrow Connector 200"/>
              <p:cNvCxnSpPr/>
              <p:nvPr/>
            </p:nvCxnSpPr>
            <p:spPr>
              <a:xfrm>
                <a:off x="7315200" y="5410200"/>
                <a:ext cx="2286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2" name="TextBox 201"/>
              <p:cNvSpPr txBox="1"/>
              <p:nvPr/>
            </p:nvSpPr>
            <p:spPr>
              <a:xfrm>
                <a:off x="1066800" y="5867400"/>
                <a:ext cx="1981200" cy="35863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Mineralization</a:t>
                </a:r>
              </a:p>
            </p:txBody>
          </p:sp>
          <p:cxnSp>
            <p:nvCxnSpPr>
              <p:cNvPr id="203" name="Straight Connector 202"/>
              <p:cNvCxnSpPr/>
              <p:nvPr/>
            </p:nvCxnSpPr>
            <p:spPr>
              <a:xfrm flipV="1">
                <a:off x="8382000" y="58674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p:nvPr/>
            </p:nvCxnSpPr>
            <p:spPr>
              <a:xfrm flipH="1">
                <a:off x="3124200" y="6096000"/>
                <a:ext cx="52578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flipH="1">
                <a:off x="228600" y="3657600"/>
                <a:ext cx="30480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3429000" y="6096000"/>
                <a:ext cx="0" cy="5334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flipH="1">
                <a:off x="1676400" y="6629400"/>
                <a:ext cx="17526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H="1">
                <a:off x="228600" y="4572000"/>
                <a:ext cx="6096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16" name="TextBox 215"/>
          <p:cNvSpPr txBox="1"/>
          <p:nvPr/>
        </p:nvSpPr>
        <p:spPr>
          <a:xfrm>
            <a:off x="3581400" y="5410200"/>
            <a:ext cx="990600" cy="738664"/>
          </a:xfrm>
          <a:prstGeom prst="rect">
            <a:avLst/>
          </a:prstGeom>
          <a:solidFill>
            <a:schemeClr val="accent5">
              <a:lumMod val="40000"/>
              <a:lumOff val="6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3. Spread Manure to Crops</a:t>
            </a:r>
          </a:p>
        </p:txBody>
      </p:sp>
      <p:cxnSp>
        <p:nvCxnSpPr>
          <p:cNvPr id="221" name="Straight Arrow Connector 220"/>
          <p:cNvCxnSpPr/>
          <p:nvPr/>
        </p:nvCxnSpPr>
        <p:spPr>
          <a:xfrm flipH="1">
            <a:off x="4572000" y="5638800"/>
            <a:ext cx="34290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5" name="TextBox 224"/>
          <p:cNvSpPr txBox="1"/>
          <p:nvPr/>
        </p:nvSpPr>
        <p:spPr>
          <a:xfrm>
            <a:off x="7909214" y="152400"/>
            <a:ext cx="2606386" cy="523220"/>
          </a:xfrm>
          <a:prstGeom prst="rect">
            <a:avLst/>
          </a:prstGeom>
          <a:solidFill>
            <a:schemeClr val="accent3">
              <a:lumMod val="60000"/>
              <a:lumOff val="4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4. Define Inorganic Fertilizer Available to Crops</a:t>
            </a:r>
          </a:p>
        </p:txBody>
      </p:sp>
      <p:cxnSp>
        <p:nvCxnSpPr>
          <p:cNvPr id="226" name="Straight Arrow Connector 225"/>
          <p:cNvCxnSpPr/>
          <p:nvPr/>
        </p:nvCxnSpPr>
        <p:spPr>
          <a:xfrm flipH="1">
            <a:off x="3124200" y="6400800"/>
            <a:ext cx="60960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7" name="TextBox 226"/>
          <p:cNvSpPr txBox="1"/>
          <p:nvPr/>
        </p:nvSpPr>
        <p:spPr>
          <a:xfrm>
            <a:off x="1828800" y="5715000"/>
            <a:ext cx="1219200" cy="738664"/>
          </a:xfrm>
          <a:prstGeom prst="rect">
            <a:avLst/>
          </a:prstGeom>
          <a:solidFill>
            <a:schemeClr val="accent3">
              <a:lumMod val="60000"/>
              <a:lumOff val="4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5. Spread Fertilizer to Crops</a:t>
            </a:r>
          </a:p>
        </p:txBody>
      </p:sp>
      <p:cxnSp>
        <p:nvCxnSpPr>
          <p:cNvPr id="237" name="Straight Connector 236"/>
          <p:cNvCxnSpPr/>
          <p:nvPr/>
        </p:nvCxnSpPr>
        <p:spPr>
          <a:xfrm>
            <a:off x="8001000" y="4724400"/>
            <a:ext cx="0" cy="914400"/>
          </a:xfrm>
          <a:prstGeom prst="line">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Straight Arrow Connector 239"/>
          <p:cNvCxnSpPr/>
          <p:nvPr/>
        </p:nvCxnSpPr>
        <p:spPr>
          <a:xfrm>
            <a:off x="3276600" y="6019800"/>
            <a:ext cx="220980" cy="0"/>
          </a:xfrm>
          <a:prstGeom prst="straightConnector1">
            <a:avLst/>
          </a:prstGeom>
          <a:solidFill>
            <a:schemeClr val="accent5">
              <a:lumMod val="40000"/>
              <a:lumOff val="60000"/>
            </a:schemeClr>
          </a:solid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1" name="Straight Arrow Connector 240"/>
          <p:cNvCxnSpPr/>
          <p:nvPr/>
        </p:nvCxnSpPr>
        <p:spPr>
          <a:xfrm flipH="1">
            <a:off x="3048000" y="6019800"/>
            <a:ext cx="220980" cy="0"/>
          </a:xfrm>
          <a:prstGeom prst="straightConnector1">
            <a:avLst/>
          </a:prstGeom>
          <a:solidFill>
            <a:schemeClr val="accent5">
              <a:lumMod val="40000"/>
              <a:lumOff val="60000"/>
            </a:schemeClr>
          </a:solid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3276600" y="2514600"/>
            <a:ext cx="0" cy="3505200"/>
          </a:xfrm>
          <a:prstGeom prst="line">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a:off x="9220200" y="762000"/>
            <a:ext cx="0" cy="5638800"/>
          </a:xfrm>
          <a:prstGeom prst="line">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Straight Arrow Connector 249"/>
          <p:cNvCxnSpPr/>
          <p:nvPr/>
        </p:nvCxnSpPr>
        <p:spPr>
          <a:xfrm flipV="1">
            <a:off x="8839200" y="762000"/>
            <a:ext cx="0" cy="5029200"/>
          </a:xfrm>
          <a:prstGeom prst="straightConnector1">
            <a:avLst/>
          </a:prstGeom>
          <a:ln w="3810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flipH="1">
            <a:off x="4648200" y="5867400"/>
            <a:ext cx="4191000" cy="0"/>
          </a:xfrm>
          <a:prstGeom prst="line">
            <a:avLst/>
          </a:prstGeom>
          <a:solidFill>
            <a:schemeClr val="accent6">
              <a:lumMod val="60000"/>
              <a:lumOff val="40000"/>
            </a:schemeClr>
          </a:solidFill>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5" name="Oval 74"/>
          <p:cNvSpPr/>
          <p:nvPr/>
        </p:nvSpPr>
        <p:spPr>
          <a:xfrm>
            <a:off x="5361940" y="854832"/>
            <a:ext cx="1387304" cy="319184"/>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 name="Rectangle: Rounded Corners 4">
            <a:extLst>
              <a:ext uri="{FF2B5EF4-FFF2-40B4-BE49-F238E27FC236}">
                <a16:creationId xmlns:a16="http://schemas.microsoft.com/office/drawing/2014/main" id="{5F0A4C2C-5EE8-4A83-818D-4E2841BCDA63}"/>
              </a:ext>
            </a:extLst>
          </p:cNvPr>
          <p:cNvSpPr/>
          <p:nvPr/>
        </p:nvSpPr>
        <p:spPr>
          <a:xfrm>
            <a:off x="9976611" y="2769325"/>
            <a:ext cx="2055851" cy="1323703"/>
          </a:xfrm>
          <a:prstGeom prst="roundRect">
            <a:avLst/>
          </a:prstGeom>
          <a:solidFill>
            <a:schemeClr val="accent5">
              <a:lumMod val="40000"/>
              <a:lumOff val="60000"/>
            </a:schemeClr>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Ag Census 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NASS Annual Surveys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(Animal populations  dictate manure load estimates)</a:t>
            </a:r>
          </a:p>
        </p:txBody>
      </p:sp>
      <p:cxnSp>
        <p:nvCxnSpPr>
          <p:cNvPr id="7" name="Straight Arrow Connector 6">
            <a:extLst>
              <a:ext uri="{FF2B5EF4-FFF2-40B4-BE49-F238E27FC236}">
                <a16:creationId xmlns:a16="http://schemas.microsoft.com/office/drawing/2014/main" id="{08F45765-5950-471C-AA0B-4E63DE6156BE}"/>
              </a:ext>
            </a:extLst>
          </p:cNvPr>
          <p:cNvCxnSpPr>
            <a:cxnSpLocks/>
            <a:endCxn id="75" idx="6"/>
          </p:cNvCxnSpPr>
          <p:nvPr/>
        </p:nvCxnSpPr>
        <p:spPr>
          <a:xfrm flipH="1" flipV="1">
            <a:off x="6749244" y="1014424"/>
            <a:ext cx="3375144" cy="1766483"/>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77" name="Rectangle: Rounded Corners 76">
            <a:extLst>
              <a:ext uri="{FF2B5EF4-FFF2-40B4-BE49-F238E27FC236}">
                <a16:creationId xmlns:a16="http://schemas.microsoft.com/office/drawing/2014/main" id="{9A05BE9F-6F65-4DBC-8995-9D066C3EE8F3}"/>
              </a:ext>
            </a:extLst>
          </p:cNvPr>
          <p:cNvSpPr/>
          <p:nvPr/>
        </p:nvSpPr>
        <p:spPr>
          <a:xfrm>
            <a:off x="192441" y="2900629"/>
            <a:ext cx="1909737" cy="898373"/>
          </a:xfrm>
          <a:prstGeom prst="roundRect">
            <a:avLst/>
          </a:prstGeom>
          <a:solidFill>
            <a:schemeClr val="accent6">
              <a:lumMod val="60000"/>
              <a:lumOff val="40000"/>
            </a:schemeClr>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A</a:t>
            </a:r>
            <a:r>
              <a:rPr kumimoji="0" lang="en-US" sz="1400" b="0" i="0" u="none" strike="noStrike" kern="1200" cap="none" spc="0" normalizeH="0" baseline="0" noProof="0" dirty="0">
                <a:ln>
                  <a:noFill/>
                </a:ln>
                <a:solidFill>
                  <a:prstClr val="black"/>
                </a:solidFill>
                <a:effectLst/>
                <a:uLnTx/>
                <a:uFillTx/>
                <a:latin typeface="Calibri"/>
                <a:ea typeface="+mn-ea"/>
                <a:cs typeface="+mn-cs"/>
              </a:rPr>
              <a:t> AMS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B</a:t>
            </a:r>
            <a:r>
              <a:rPr kumimoji="0" lang="en-US" sz="1400" b="0" i="0" u="none" strike="noStrike" kern="1200" cap="none" spc="0" normalizeH="0" baseline="0" noProof="0" dirty="0">
                <a:ln>
                  <a:noFill/>
                </a:ln>
                <a:solidFill>
                  <a:prstClr val="black"/>
                </a:solidFill>
                <a:effectLst/>
                <a:uLnTx/>
                <a:uFillTx/>
                <a:latin typeface="Calibri"/>
                <a:ea typeface="+mn-ea"/>
                <a:cs typeface="+mn-cs"/>
              </a:rPr>
              <a:t> NASS Annual Survey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C</a:t>
            </a:r>
            <a:r>
              <a:rPr kumimoji="0" lang="en-US" sz="1400" b="0" i="0" u="none" strike="noStrike" kern="1200" cap="none" spc="0" normalizeH="0" baseline="0" noProof="0" dirty="0">
                <a:ln>
                  <a:noFill/>
                </a:ln>
                <a:solidFill>
                  <a:prstClr val="black"/>
                </a:solidFill>
                <a:effectLst/>
                <a:uLnTx/>
                <a:uFillTx/>
                <a:latin typeface="Calibri"/>
                <a:ea typeface="+mn-ea"/>
                <a:cs typeface="+mn-cs"/>
              </a:rPr>
              <a:t> Ag Census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83" name="Rectangle: Rounded Corners 82">
            <a:extLst>
              <a:ext uri="{FF2B5EF4-FFF2-40B4-BE49-F238E27FC236}">
                <a16:creationId xmlns:a16="http://schemas.microsoft.com/office/drawing/2014/main" id="{FE2943D1-FC8F-4E7E-B5F8-0E74384C8378}"/>
              </a:ext>
            </a:extLst>
          </p:cNvPr>
          <p:cNvSpPr/>
          <p:nvPr/>
        </p:nvSpPr>
        <p:spPr>
          <a:xfrm>
            <a:off x="10486511" y="1015268"/>
            <a:ext cx="1602377" cy="1002068"/>
          </a:xfrm>
          <a:prstGeom prst="roundRect">
            <a:avLst/>
          </a:prstGeom>
          <a:solidFill>
            <a:schemeClr val="accent3">
              <a:lumMod val="60000"/>
              <a:lumOff val="40000"/>
            </a:schemeClr>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AAPFCO Fertilizer Sales Data</a:t>
            </a:r>
          </a:p>
        </p:txBody>
      </p:sp>
      <p:cxnSp>
        <p:nvCxnSpPr>
          <p:cNvPr id="84" name="Straight Arrow Connector 83">
            <a:extLst>
              <a:ext uri="{FF2B5EF4-FFF2-40B4-BE49-F238E27FC236}">
                <a16:creationId xmlns:a16="http://schemas.microsoft.com/office/drawing/2014/main" id="{135A2550-DA73-4EDE-A644-F25FB066A0AB}"/>
              </a:ext>
            </a:extLst>
          </p:cNvPr>
          <p:cNvCxnSpPr>
            <a:cxnSpLocks/>
          </p:cNvCxnSpPr>
          <p:nvPr/>
        </p:nvCxnSpPr>
        <p:spPr>
          <a:xfrm flipH="1" flipV="1">
            <a:off x="9992412" y="688157"/>
            <a:ext cx="499622" cy="478667"/>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87" name="Straight Arrow Connector 86">
            <a:extLst>
              <a:ext uri="{FF2B5EF4-FFF2-40B4-BE49-F238E27FC236}">
                <a16:creationId xmlns:a16="http://schemas.microsoft.com/office/drawing/2014/main" id="{7EA05990-680A-4567-9CB0-B0708938527C}"/>
              </a:ext>
            </a:extLst>
          </p:cNvPr>
          <p:cNvCxnSpPr>
            <a:cxnSpLocks/>
          </p:cNvCxnSpPr>
          <p:nvPr/>
        </p:nvCxnSpPr>
        <p:spPr>
          <a:xfrm flipV="1">
            <a:off x="2036190" y="2488676"/>
            <a:ext cx="754144" cy="424206"/>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23" name="Rectangle 22">
            <a:extLst>
              <a:ext uri="{FF2B5EF4-FFF2-40B4-BE49-F238E27FC236}">
                <a16:creationId xmlns:a16="http://schemas.microsoft.com/office/drawing/2014/main" id="{EECD59D6-547A-483C-A052-6E3826968B1D}"/>
              </a:ext>
            </a:extLst>
          </p:cNvPr>
          <p:cNvSpPr/>
          <p:nvPr/>
        </p:nvSpPr>
        <p:spPr>
          <a:xfrm>
            <a:off x="9039074" y="4687456"/>
            <a:ext cx="3319468" cy="1384995"/>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w="6600">
                  <a:solidFill>
                    <a:srgbClr val="C0504D"/>
                  </a:solidFill>
                  <a:prstDash val="solid"/>
                </a:ln>
                <a:solidFill>
                  <a:srgbClr val="FFFFFF"/>
                </a:solidFill>
                <a:effectLst>
                  <a:outerShdw dist="38100" dir="2700000" algn="tl" rotWithShape="0">
                    <a:srgbClr val="C0504D"/>
                  </a:outerShdw>
                </a:effectLst>
                <a:uLnTx/>
                <a:uFillTx/>
                <a:latin typeface="Calibri"/>
                <a:ea typeface="+mn-ea"/>
                <a:cs typeface="+mn-cs"/>
              </a:rPr>
              <a:t>Allocation of Ag Nutrients in the Watershed Model</a:t>
            </a:r>
          </a:p>
        </p:txBody>
      </p:sp>
      <p:sp>
        <p:nvSpPr>
          <p:cNvPr id="25" name="TextBox 24">
            <a:extLst>
              <a:ext uri="{FF2B5EF4-FFF2-40B4-BE49-F238E27FC236}">
                <a16:creationId xmlns:a16="http://schemas.microsoft.com/office/drawing/2014/main" id="{0E2A4B1D-52FF-4C24-A41B-AEE4AFB89884}"/>
              </a:ext>
            </a:extLst>
          </p:cNvPr>
          <p:cNvSpPr txBox="1"/>
          <p:nvPr/>
        </p:nvSpPr>
        <p:spPr>
          <a:xfrm>
            <a:off x="0" y="6596390"/>
            <a:ext cx="2734491"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AMS= Agricultural Modeling Subcommittee</a:t>
            </a:r>
          </a:p>
        </p:txBody>
      </p:sp>
      <p:sp>
        <p:nvSpPr>
          <p:cNvPr id="26" name="Slide Number Placeholder 25">
            <a:extLst>
              <a:ext uri="{FF2B5EF4-FFF2-40B4-BE49-F238E27FC236}">
                <a16:creationId xmlns:a16="http://schemas.microsoft.com/office/drawing/2014/main" id="{DA24AA7B-0981-4C17-A39E-CC1F639D4F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DCF05-CED9-4A2F-B767-18D4731FF5B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5" name="Rectangle: Rounded Corners 84">
            <a:extLst>
              <a:ext uri="{FF2B5EF4-FFF2-40B4-BE49-F238E27FC236}">
                <a16:creationId xmlns:a16="http://schemas.microsoft.com/office/drawing/2014/main" id="{6B015A30-0FAA-4DD0-B003-C729B894D12C}"/>
              </a:ext>
            </a:extLst>
          </p:cNvPr>
          <p:cNvSpPr/>
          <p:nvPr/>
        </p:nvSpPr>
        <p:spPr>
          <a:xfrm>
            <a:off x="1524001" y="78377"/>
            <a:ext cx="3352800" cy="2429691"/>
          </a:xfrm>
          <a:prstGeom prst="roundRect">
            <a:avLst/>
          </a:prstGeom>
          <a:solidFill>
            <a:srgbClr val="C00000">
              <a:alpha val="12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24284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94398-5CCC-4EC6-982B-98A77C553ABD}"/>
              </a:ext>
            </a:extLst>
          </p:cNvPr>
          <p:cNvSpPr>
            <a:spLocks noGrp="1"/>
          </p:cNvSpPr>
          <p:nvPr>
            <p:ph type="title"/>
          </p:nvPr>
        </p:nvSpPr>
        <p:spPr/>
        <p:txBody>
          <a:bodyPr/>
          <a:lstStyle/>
          <a:p>
            <a:r>
              <a:rPr lang="en-US" dirty="0">
                <a:hlinkClick r:id="rId2"/>
              </a:rPr>
              <a:t>Comments</a:t>
            </a:r>
            <a:r>
              <a:rPr lang="en-US" dirty="0"/>
              <a:t> on CAST-19: </a:t>
            </a:r>
            <a:br>
              <a:rPr lang="en-US" dirty="0"/>
            </a:br>
            <a:r>
              <a:rPr lang="en-US" dirty="0"/>
              <a:t>Soybean nitrogen application (p.2)</a:t>
            </a:r>
          </a:p>
        </p:txBody>
      </p:sp>
      <p:sp>
        <p:nvSpPr>
          <p:cNvPr id="3" name="Content Placeholder 2">
            <a:extLst>
              <a:ext uri="{FF2B5EF4-FFF2-40B4-BE49-F238E27FC236}">
                <a16:creationId xmlns:a16="http://schemas.microsoft.com/office/drawing/2014/main" id="{70358D02-B2B0-4141-82B1-C141EA90AEB7}"/>
              </a:ext>
            </a:extLst>
          </p:cNvPr>
          <p:cNvSpPr>
            <a:spLocks noGrp="1"/>
          </p:cNvSpPr>
          <p:nvPr>
            <p:ph idx="1"/>
          </p:nvPr>
        </p:nvSpPr>
        <p:spPr/>
        <p:txBody>
          <a:bodyPr/>
          <a:lstStyle/>
          <a:p>
            <a:r>
              <a:rPr lang="en-US" dirty="0"/>
              <a:t>With the increase in full-season soybeans and decrease in double cropped soybeans in CAST-19, the  N application rates were examined. Chris Brosch-DDA, Jill Whitcomb-PA-DEP; James Martin-VA-DEQ</a:t>
            </a:r>
          </a:p>
          <a:p>
            <a:endParaRPr lang="en-US" dirty="0"/>
          </a:p>
          <a:p>
            <a:endParaRPr lang="en-US" dirty="0"/>
          </a:p>
        </p:txBody>
      </p:sp>
    </p:spTree>
    <p:extLst>
      <p:ext uri="{BB962C8B-B14F-4D97-AF65-F5344CB8AC3E}">
        <p14:creationId xmlns:p14="http://schemas.microsoft.com/office/powerpoint/2010/main" val="4023189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DFF4C-DDD8-4C7D-A947-AAD61022113D}"/>
              </a:ext>
            </a:extLst>
          </p:cNvPr>
          <p:cNvSpPr>
            <a:spLocks noGrp="1"/>
          </p:cNvSpPr>
          <p:nvPr>
            <p:ph type="title"/>
          </p:nvPr>
        </p:nvSpPr>
        <p:spPr/>
        <p:txBody>
          <a:bodyPr>
            <a:normAutofit fontScale="90000"/>
          </a:bodyPr>
          <a:lstStyle/>
          <a:p>
            <a:r>
              <a:rPr lang="en-US" dirty="0">
                <a:hlinkClick r:id="rId2"/>
              </a:rPr>
              <a:t>Comments</a:t>
            </a:r>
            <a:r>
              <a:rPr lang="en-US" dirty="0"/>
              <a:t> on CAST-19: </a:t>
            </a:r>
            <a:br>
              <a:rPr lang="en-US" dirty="0"/>
            </a:br>
            <a:r>
              <a:rPr lang="en-US" dirty="0"/>
              <a:t>Soybean nitrogen </a:t>
            </a:r>
            <a:r>
              <a:rPr lang="en-US" dirty="0" err="1"/>
              <a:t>application</a:t>
            </a:r>
            <a:r>
              <a:rPr lang="en-US" dirty="0" err="1">
                <a:sym typeface="Wingdings" panose="05000000000000000000" pitchFamily="2" charset="2"/>
              </a:rPr>
              <a:t></a:t>
            </a:r>
            <a:r>
              <a:rPr lang="en-US" dirty="0" err="1"/>
              <a:t>Response</a:t>
            </a:r>
            <a:r>
              <a:rPr lang="en-US" dirty="0"/>
              <a:t> (p.3)</a:t>
            </a:r>
          </a:p>
        </p:txBody>
      </p:sp>
      <p:sp>
        <p:nvSpPr>
          <p:cNvPr id="3" name="Content Placeholder 2">
            <a:extLst>
              <a:ext uri="{FF2B5EF4-FFF2-40B4-BE49-F238E27FC236}">
                <a16:creationId xmlns:a16="http://schemas.microsoft.com/office/drawing/2014/main" id="{6316E8D4-28AD-4789-9EA6-239D2960C8A6}"/>
              </a:ext>
            </a:extLst>
          </p:cNvPr>
          <p:cNvSpPr>
            <a:spLocks noGrp="1"/>
          </p:cNvSpPr>
          <p:nvPr>
            <p:ph idx="1"/>
          </p:nvPr>
        </p:nvSpPr>
        <p:spPr/>
        <p:txBody>
          <a:bodyPr>
            <a:normAutofit/>
          </a:bodyPr>
          <a:lstStyle/>
          <a:p>
            <a:r>
              <a:rPr lang="en-US" dirty="0"/>
              <a:t>N applications on soybeans depend on whether the soybeans are full season or double cropped. </a:t>
            </a:r>
          </a:p>
          <a:p>
            <a:r>
              <a:rPr lang="en-US" dirty="0"/>
              <a:t>Double-cropped receive 0 N applications. </a:t>
            </a:r>
          </a:p>
          <a:p>
            <a:r>
              <a:rPr lang="en-US" dirty="0"/>
              <a:t>Full season have a N crop need of 0.12 lb./</a:t>
            </a:r>
            <a:r>
              <a:rPr lang="en-US" dirty="0" err="1"/>
              <a:t>bu</a:t>
            </a:r>
            <a:r>
              <a:rPr lang="en-US" dirty="0"/>
              <a:t> (5.70 lbs./ac)</a:t>
            </a:r>
          </a:p>
          <a:p>
            <a:pPr lvl="1"/>
            <a:r>
              <a:rPr lang="en-US" dirty="0"/>
              <a:t>watershed-wide avg</a:t>
            </a:r>
          </a:p>
          <a:p>
            <a:pPr lvl="2"/>
            <a:r>
              <a:rPr lang="en-US" dirty="0"/>
              <a:t>2.23 inorganic lbs./acre applied		</a:t>
            </a:r>
          </a:p>
          <a:p>
            <a:pPr lvl="2"/>
            <a:r>
              <a:rPr lang="en-US" dirty="0"/>
              <a:t>1.35 organic lbs./acre applied</a:t>
            </a:r>
          </a:p>
          <a:p>
            <a:r>
              <a:rPr lang="en-US" dirty="0"/>
              <a:t>The University of Maryland, Penn State, and Virginia Tech nutrient management guidelines recommend zero N on full-season or double-cropped soybeans.</a:t>
            </a:r>
          </a:p>
        </p:txBody>
      </p:sp>
    </p:spTree>
    <p:extLst>
      <p:ext uri="{BB962C8B-B14F-4D97-AF65-F5344CB8AC3E}">
        <p14:creationId xmlns:p14="http://schemas.microsoft.com/office/powerpoint/2010/main" val="3855254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5572263-1708-4680-8DC7-70A1B06B6BD4}"/>
              </a:ext>
            </a:extLst>
          </p:cNvPr>
          <p:cNvSpPr>
            <a:spLocks noGrp="1"/>
          </p:cNvSpPr>
          <p:nvPr>
            <p:ph type="title"/>
          </p:nvPr>
        </p:nvSpPr>
        <p:spPr>
          <a:xfrm>
            <a:off x="1371599" y="294538"/>
            <a:ext cx="9895951" cy="1033669"/>
          </a:xfrm>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400" b="1" dirty="0">
                <a:solidFill>
                  <a:schemeClr val="bg1"/>
                </a:solidFill>
              </a:rPr>
              <a:t>Task 2: </a:t>
            </a:r>
            <a:r>
              <a:rPr lang="en-US" sz="3400" dirty="0">
                <a:solidFill>
                  <a:schemeClr val="bg1"/>
                </a:solidFill>
              </a:rPr>
              <a:t>Investigate alternative forecasting methods for ag land uses &amp; animals</a:t>
            </a:r>
          </a:p>
        </p:txBody>
      </p:sp>
      <p:sp>
        <p:nvSpPr>
          <p:cNvPr id="3" name="Content Placeholder 2">
            <a:extLst>
              <a:ext uri="{FF2B5EF4-FFF2-40B4-BE49-F238E27FC236}">
                <a16:creationId xmlns:a16="http://schemas.microsoft.com/office/drawing/2014/main" id="{91F468F5-F731-46DE-B95F-07B9C112B71A}"/>
              </a:ext>
            </a:extLst>
          </p:cNvPr>
          <p:cNvSpPr>
            <a:spLocks noGrp="1"/>
          </p:cNvSpPr>
          <p:nvPr>
            <p:ph idx="1"/>
          </p:nvPr>
        </p:nvSpPr>
        <p:spPr>
          <a:xfrm>
            <a:off x="583474" y="2759431"/>
            <a:ext cx="11132456" cy="2605050"/>
          </a:xfrm>
        </p:spPr>
        <p:txBody>
          <a:bodyPr anchor="t">
            <a:normAutofit/>
          </a:bodyPr>
          <a:lstStyle/>
          <a:p>
            <a:pPr marL="0" indent="0">
              <a:buNone/>
            </a:pPr>
            <a:r>
              <a:rPr lang="en-US" sz="2000" b="1" dirty="0"/>
              <a:t>Decision: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dirty="0">
                <a:effectLst/>
                <a:latin typeface="Calibri" panose="020F0502020204030204" pitchFamily="34" charset="0"/>
                <a:ea typeface="Calibri" panose="020F0502020204030204" pitchFamily="34" charset="0"/>
                <a:cs typeface="Times New Roman" panose="02020603050405020304" pitchFamily="18" charset="0"/>
              </a:rPr>
              <a:t>The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AgWG</a:t>
            </a:r>
            <a:r>
              <a:rPr lang="en-US" sz="2000" dirty="0">
                <a:effectLst/>
                <a:latin typeface="Calibri" panose="020F0502020204030204" pitchFamily="34" charset="0"/>
                <a:ea typeface="Calibri" panose="020F0502020204030204" pitchFamily="34" charset="0"/>
                <a:cs typeface="Times New Roman" panose="02020603050405020304" pitchFamily="18" charset="0"/>
              </a:rPr>
              <a:t> approved a path forward regarding CAST-21 Workplan Task 2: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Investigate alternatives to the current methods for forecasting agricultural land uses and animals and propose options for partnership consideration.</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p>
          <a:p>
            <a:r>
              <a:rPr lang="en-US" sz="2000" dirty="0">
                <a:effectLst/>
                <a:latin typeface="Calibri" panose="020F0502020204030204" pitchFamily="34" charset="0"/>
                <a:ea typeface="Calibri" panose="020F0502020204030204" pitchFamily="34" charset="0"/>
                <a:cs typeface="Times New Roman" panose="02020603050405020304" pitchFamily="18" charset="0"/>
              </a:rPr>
              <a:t>The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AgWG</a:t>
            </a:r>
            <a:r>
              <a:rPr lang="en-US" sz="2000" dirty="0">
                <a:effectLst/>
                <a:latin typeface="Calibri" panose="020F0502020204030204" pitchFamily="34" charset="0"/>
                <a:ea typeface="Calibri" panose="020F0502020204030204" pitchFamily="34" charset="0"/>
                <a:cs typeface="Times New Roman" panose="02020603050405020304" pitchFamily="18" charset="0"/>
              </a:rPr>
              <a:t> achieved consensus to </a:t>
            </a:r>
            <a:r>
              <a:rPr lang="en-US" sz="20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continue using the current projection method </a:t>
            </a:r>
            <a:r>
              <a:rPr lang="en-US" sz="2000" dirty="0">
                <a:effectLst/>
                <a:latin typeface="Calibri" panose="020F0502020204030204" pitchFamily="34" charset="0"/>
                <a:ea typeface="Calibri" panose="020F0502020204030204" pitchFamily="34" charset="0"/>
                <a:cs typeface="Times New Roman" panose="02020603050405020304" pitchFamily="18" charset="0"/>
              </a:rPr>
              <a:t>(Double Exponential Smoothing: Alpha = 0.8). </a:t>
            </a:r>
            <a:endParaRPr lang="en-US" sz="2400" dirty="0"/>
          </a:p>
          <a:p>
            <a:pPr marL="0" indent="0">
              <a:buNone/>
            </a:pPr>
            <a:endParaRPr lang="en-US" sz="2000" dirty="0"/>
          </a:p>
        </p:txBody>
      </p:sp>
    </p:spTree>
    <p:extLst>
      <p:ext uri="{BB962C8B-B14F-4D97-AF65-F5344CB8AC3E}">
        <p14:creationId xmlns:p14="http://schemas.microsoft.com/office/powerpoint/2010/main" val="6476169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07A98-DFCA-4CAD-A6C6-5ECCDFC9DA12}"/>
              </a:ext>
            </a:extLst>
          </p:cNvPr>
          <p:cNvSpPr>
            <a:spLocks noGrp="1"/>
          </p:cNvSpPr>
          <p:nvPr>
            <p:ph type="title"/>
          </p:nvPr>
        </p:nvSpPr>
        <p:spPr/>
        <p:txBody>
          <a:bodyPr>
            <a:normAutofit fontScale="90000"/>
          </a:bodyPr>
          <a:lstStyle/>
          <a:p>
            <a:r>
              <a:rPr lang="en-US" dirty="0">
                <a:hlinkClick r:id="rId2"/>
              </a:rPr>
              <a:t>Comments</a:t>
            </a:r>
            <a:r>
              <a:rPr lang="en-US" dirty="0"/>
              <a:t> on CAST-19: </a:t>
            </a:r>
            <a:br>
              <a:rPr lang="en-US" dirty="0"/>
            </a:br>
            <a:r>
              <a:rPr lang="en-US" dirty="0"/>
              <a:t>Soybean nitrogen </a:t>
            </a:r>
            <a:r>
              <a:rPr lang="en-US" dirty="0" err="1"/>
              <a:t>application_Resolution</a:t>
            </a:r>
            <a:r>
              <a:rPr lang="en-US" dirty="0"/>
              <a:t> (p.3)</a:t>
            </a:r>
          </a:p>
        </p:txBody>
      </p:sp>
      <p:sp>
        <p:nvSpPr>
          <p:cNvPr id="3" name="Content Placeholder 2">
            <a:extLst>
              <a:ext uri="{FF2B5EF4-FFF2-40B4-BE49-F238E27FC236}">
                <a16:creationId xmlns:a16="http://schemas.microsoft.com/office/drawing/2014/main" id="{4F339AA1-C45F-4BEA-9175-DEDBA5C292FB}"/>
              </a:ext>
            </a:extLst>
          </p:cNvPr>
          <p:cNvSpPr>
            <a:spLocks noGrp="1"/>
          </p:cNvSpPr>
          <p:nvPr>
            <p:ph idx="1"/>
          </p:nvPr>
        </p:nvSpPr>
        <p:spPr/>
        <p:txBody>
          <a:bodyPr>
            <a:normAutofit fontScale="77500" lnSpcReduction="20000"/>
          </a:bodyPr>
          <a:lstStyle/>
          <a:p>
            <a:r>
              <a:rPr lang="en-US" dirty="0"/>
              <a:t>A comparative analysis of changing full-season soybeans to corn and the resulting nitrogen loads was provided to PA-DEP. </a:t>
            </a:r>
          </a:p>
          <a:p>
            <a:endParaRPr lang="en-US" dirty="0"/>
          </a:p>
          <a:p>
            <a:r>
              <a:rPr lang="en-US" dirty="0"/>
              <a:t>The soybean N application and N fixation assumed for Lancaster County and the average in the rest of PA’s watershed were provided to Jill Whitcomb, PA-DEP. </a:t>
            </a:r>
          </a:p>
          <a:p>
            <a:endParaRPr lang="en-US" dirty="0"/>
          </a:p>
          <a:p>
            <a:r>
              <a:rPr lang="en-US" dirty="0"/>
              <a:t>The CBP will provide to Jill Whitcomb, PA-DEP, and other states the peer reviewed research and other sources that document nutrient runoff/leaching rates from legumes, and how it is applied in the modeling tools (e.g., is it a constant throughout the year or is there a difference in seasonality, is there a difference depending on what crop preceded/followed, etc.) by the May 25, 2020 WQGIT. </a:t>
            </a:r>
          </a:p>
          <a:p>
            <a:endParaRPr lang="en-US" dirty="0"/>
          </a:p>
          <a:p>
            <a:r>
              <a:rPr lang="en-US" dirty="0"/>
              <a:t>The </a:t>
            </a:r>
            <a:r>
              <a:rPr lang="en-US" dirty="0" err="1"/>
              <a:t>AgWG</a:t>
            </a:r>
            <a:r>
              <a:rPr lang="en-US" dirty="0"/>
              <a:t> will be asked to consider establishing a group to evaluate nutrient management BMPs for nitrogen on full season soybeans. [see Workplan Task 6] </a:t>
            </a:r>
          </a:p>
        </p:txBody>
      </p:sp>
    </p:spTree>
    <p:extLst>
      <p:ext uri="{BB962C8B-B14F-4D97-AF65-F5344CB8AC3E}">
        <p14:creationId xmlns:p14="http://schemas.microsoft.com/office/powerpoint/2010/main" val="31523154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8AA7084-FC19-4E23-A0DF-DB18460C44F9}"/>
              </a:ext>
            </a:extLst>
          </p:cNvPr>
          <p:cNvPicPr>
            <a:picLocks noChangeAspect="1"/>
          </p:cNvPicPr>
          <p:nvPr/>
        </p:nvPicPr>
        <p:blipFill>
          <a:blip r:embed="rId2"/>
          <a:stretch>
            <a:fillRect/>
          </a:stretch>
        </p:blipFill>
        <p:spPr>
          <a:xfrm>
            <a:off x="9525295" y="1330407"/>
            <a:ext cx="2228850" cy="2047875"/>
          </a:xfrm>
          <a:prstGeom prst="rect">
            <a:avLst/>
          </a:prstGeom>
        </p:spPr>
      </p:pic>
      <p:sp>
        <p:nvSpPr>
          <p:cNvPr id="2" name="Title 1">
            <a:extLst>
              <a:ext uri="{FF2B5EF4-FFF2-40B4-BE49-F238E27FC236}">
                <a16:creationId xmlns:a16="http://schemas.microsoft.com/office/drawing/2014/main" id="{AC86A75B-7ACB-4EDC-929D-43CC477E2282}"/>
              </a:ext>
            </a:extLst>
          </p:cNvPr>
          <p:cNvSpPr>
            <a:spLocks noGrp="1"/>
          </p:cNvSpPr>
          <p:nvPr>
            <p:ph type="ctrTitle"/>
          </p:nvPr>
        </p:nvSpPr>
        <p:spPr/>
        <p:txBody>
          <a:bodyPr/>
          <a:lstStyle/>
          <a:p>
            <a:r>
              <a:rPr lang="en-US" dirty="0"/>
              <a:t>N Application on Soybeans</a:t>
            </a:r>
          </a:p>
        </p:txBody>
      </p:sp>
      <p:pic>
        <p:nvPicPr>
          <p:cNvPr id="4" name="Picture 3">
            <a:extLst>
              <a:ext uri="{FF2B5EF4-FFF2-40B4-BE49-F238E27FC236}">
                <a16:creationId xmlns:a16="http://schemas.microsoft.com/office/drawing/2014/main" id="{936BDA15-C8CE-4CB7-ACDA-F477F9CDBE83}"/>
              </a:ext>
            </a:extLst>
          </p:cNvPr>
          <p:cNvPicPr>
            <a:picLocks noChangeAspect="1"/>
          </p:cNvPicPr>
          <p:nvPr/>
        </p:nvPicPr>
        <p:blipFill rotWithShape="1">
          <a:blip r:embed="rId3"/>
          <a:srcRect t="34300" b="36762"/>
          <a:stretch/>
        </p:blipFill>
        <p:spPr>
          <a:xfrm>
            <a:off x="420216" y="3646169"/>
            <a:ext cx="11476147" cy="1451611"/>
          </a:xfrm>
          <a:prstGeom prst="rect">
            <a:avLst/>
          </a:prstGeom>
          <a:solidFill>
            <a:schemeClr val="accent4">
              <a:lumMod val="20000"/>
              <a:lumOff val="80000"/>
            </a:schemeClr>
          </a:solidFill>
          <a:ln w="19050">
            <a:solidFill>
              <a:schemeClr val="tx1"/>
            </a:solidFill>
          </a:ln>
        </p:spPr>
      </p:pic>
      <p:sp>
        <p:nvSpPr>
          <p:cNvPr id="5" name="Slide Number Placeholder 4">
            <a:extLst>
              <a:ext uri="{FF2B5EF4-FFF2-40B4-BE49-F238E27FC236}">
                <a16:creationId xmlns:a16="http://schemas.microsoft.com/office/drawing/2014/main" id="{A8C4A99E-732B-4C5B-9AE5-A63F5128633D}"/>
              </a:ext>
            </a:extLst>
          </p:cNvPr>
          <p:cNvSpPr>
            <a:spLocks noGrp="1"/>
          </p:cNvSpPr>
          <p:nvPr>
            <p:ph type="sldNum" sz="quarter" idx="12"/>
          </p:nvPr>
        </p:nvSpPr>
        <p:spPr/>
        <p:txBody>
          <a:bodyPr/>
          <a:lstStyle/>
          <a:p>
            <a:fld id="{8FA99730-4E8E-4C8C-B71B-3C4A4841C985}" type="slidenum">
              <a:rPr lang="en-US" smtClean="0"/>
              <a:t>41</a:t>
            </a:fld>
            <a:endParaRPr lang="en-US"/>
          </a:p>
        </p:txBody>
      </p:sp>
      <p:sp>
        <p:nvSpPr>
          <p:cNvPr id="6" name="Rectangle: Rounded Corners 5">
            <a:extLst>
              <a:ext uri="{FF2B5EF4-FFF2-40B4-BE49-F238E27FC236}">
                <a16:creationId xmlns:a16="http://schemas.microsoft.com/office/drawing/2014/main" id="{2A631B81-0227-477F-A41E-D5C952A46292}"/>
              </a:ext>
            </a:extLst>
          </p:cNvPr>
          <p:cNvSpPr/>
          <p:nvPr/>
        </p:nvSpPr>
        <p:spPr>
          <a:xfrm rot="20509744">
            <a:off x="5539686" y="5104624"/>
            <a:ext cx="2574388" cy="11676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From Water Quality GIT presentation to Management Board 7/9/20</a:t>
            </a:r>
          </a:p>
        </p:txBody>
      </p:sp>
    </p:spTree>
    <p:extLst>
      <p:ext uri="{BB962C8B-B14F-4D97-AF65-F5344CB8AC3E}">
        <p14:creationId xmlns:p14="http://schemas.microsoft.com/office/powerpoint/2010/main" val="38924456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DCF402-B454-4D27-B13A-818CD8E97813}"/>
              </a:ext>
            </a:extLst>
          </p:cNvPr>
          <p:cNvSpPr>
            <a:spLocks noGrp="1"/>
          </p:cNvSpPr>
          <p:nvPr>
            <p:ph type="title"/>
          </p:nvPr>
        </p:nvSpPr>
        <p:spPr>
          <a:xfrm>
            <a:off x="515983" y="208372"/>
            <a:ext cx="10515600" cy="932452"/>
          </a:xfrm>
        </p:spPr>
        <p:txBody>
          <a:bodyPr>
            <a:normAutofit/>
          </a:bodyPr>
          <a:lstStyle/>
          <a:p>
            <a:r>
              <a:rPr lang="en-US" b="1" u="sng" dirty="0"/>
              <a:t>Concern:</a:t>
            </a:r>
          </a:p>
        </p:txBody>
      </p:sp>
      <p:sp>
        <p:nvSpPr>
          <p:cNvPr id="12" name="Rectangle: Rounded Corners 11">
            <a:extLst>
              <a:ext uri="{FF2B5EF4-FFF2-40B4-BE49-F238E27FC236}">
                <a16:creationId xmlns:a16="http://schemas.microsoft.com/office/drawing/2014/main" id="{4F020BAA-F3E1-47DD-9491-506F2EF487CC}"/>
              </a:ext>
            </a:extLst>
          </p:cNvPr>
          <p:cNvSpPr/>
          <p:nvPr/>
        </p:nvSpPr>
        <p:spPr>
          <a:xfrm>
            <a:off x="7402286" y="1007300"/>
            <a:ext cx="4346918" cy="532933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dirty="0"/>
          </a:p>
          <a:p>
            <a:r>
              <a:rPr lang="en-US" sz="2400" u="sng" dirty="0"/>
              <a:t>Full Season (under Core NM)</a:t>
            </a:r>
            <a:r>
              <a:rPr lang="en-US" sz="2400" dirty="0"/>
              <a:t>:</a:t>
            </a:r>
          </a:p>
          <a:p>
            <a:r>
              <a:rPr lang="en-US" sz="2400" dirty="0"/>
              <a:t>Assume 40 </a:t>
            </a:r>
            <a:r>
              <a:rPr lang="en-US" sz="2400" dirty="0" err="1"/>
              <a:t>bu</a:t>
            </a:r>
            <a:r>
              <a:rPr lang="en-US" sz="2400" dirty="0"/>
              <a:t>/ac @ 100 ac </a:t>
            </a:r>
          </a:p>
          <a:p>
            <a:endParaRPr lang="en-US" sz="2400" dirty="0"/>
          </a:p>
          <a:p>
            <a:r>
              <a:rPr lang="en-US" sz="1600" dirty="0"/>
              <a:t>40 </a:t>
            </a:r>
            <a:r>
              <a:rPr lang="en-US" sz="1600" dirty="0" err="1"/>
              <a:t>bu</a:t>
            </a:r>
            <a:r>
              <a:rPr lang="en-US" sz="1600" dirty="0"/>
              <a:t>/ac x 0.12 </a:t>
            </a:r>
            <a:r>
              <a:rPr lang="en-US" sz="1600" dirty="0" err="1"/>
              <a:t>lbs</a:t>
            </a:r>
            <a:r>
              <a:rPr lang="en-US" sz="1600" dirty="0"/>
              <a:t> N/</a:t>
            </a:r>
            <a:r>
              <a:rPr lang="en-US" sz="1600" dirty="0" err="1"/>
              <a:t>bu</a:t>
            </a:r>
            <a:r>
              <a:rPr lang="en-US" sz="1600" dirty="0"/>
              <a:t> x 1.0 x 100 ac = </a:t>
            </a:r>
          </a:p>
          <a:p>
            <a:endParaRPr lang="en-US" sz="1200" dirty="0"/>
          </a:p>
          <a:p>
            <a:pPr algn="ctr"/>
            <a:r>
              <a:rPr lang="en-US" sz="2400" b="1" dirty="0"/>
              <a:t>480 </a:t>
            </a:r>
            <a:r>
              <a:rPr lang="en-US" sz="2400" b="1" dirty="0" err="1"/>
              <a:t>lbs</a:t>
            </a:r>
            <a:r>
              <a:rPr lang="en-US" sz="2400" b="1" dirty="0"/>
              <a:t> N applied</a:t>
            </a:r>
          </a:p>
          <a:p>
            <a:endParaRPr lang="en-US" sz="2000" dirty="0"/>
          </a:p>
          <a:p>
            <a:r>
              <a:rPr lang="en-US" sz="2400" u="sng" dirty="0"/>
              <a:t>Double-Crop</a:t>
            </a:r>
          </a:p>
          <a:p>
            <a:r>
              <a:rPr lang="en-US" sz="2400" dirty="0"/>
              <a:t>Assume 25 </a:t>
            </a:r>
            <a:r>
              <a:rPr lang="en-US" sz="2400" dirty="0" err="1"/>
              <a:t>bu</a:t>
            </a:r>
            <a:r>
              <a:rPr lang="en-US" sz="2400" dirty="0"/>
              <a:t>/ac @ 100 ac </a:t>
            </a:r>
          </a:p>
          <a:p>
            <a:endParaRPr lang="en-US" sz="2400" u="sng" dirty="0"/>
          </a:p>
          <a:p>
            <a:r>
              <a:rPr lang="en-US" sz="2000" dirty="0"/>
              <a:t>25 </a:t>
            </a:r>
            <a:r>
              <a:rPr lang="en-US" sz="2000" dirty="0" err="1"/>
              <a:t>bu</a:t>
            </a:r>
            <a:r>
              <a:rPr lang="en-US" sz="2000" dirty="0"/>
              <a:t>/ac x 0 </a:t>
            </a:r>
            <a:r>
              <a:rPr lang="en-US" sz="2000" dirty="0" err="1"/>
              <a:t>lbs</a:t>
            </a:r>
            <a:r>
              <a:rPr lang="en-US" sz="2000" dirty="0"/>
              <a:t> N/</a:t>
            </a:r>
            <a:r>
              <a:rPr lang="en-US" sz="2000" dirty="0" err="1"/>
              <a:t>bu</a:t>
            </a:r>
            <a:r>
              <a:rPr lang="en-US" sz="2000" dirty="0"/>
              <a:t> x 1.0 x 100 ac </a:t>
            </a:r>
          </a:p>
          <a:p>
            <a:endParaRPr lang="en-US" sz="2000" dirty="0"/>
          </a:p>
          <a:p>
            <a:pPr algn="ctr"/>
            <a:r>
              <a:rPr lang="en-US" sz="2400" b="1" dirty="0"/>
              <a:t>0 </a:t>
            </a:r>
            <a:r>
              <a:rPr lang="en-US" sz="2400" b="1" dirty="0" err="1"/>
              <a:t>lbs</a:t>
            </a:r>
            <a:r>
              <a:rPr lang="en-US" sz="2400" b="1" dirty="0"/>
              <a:t> N applied (on beans)</a:t>
            </a:r>
          </a:p>
          <a:p>
            <a:pPr algn="ctr"/>
            <a:r>
              <a:rPr lang="en-US" sz="2400" b="1" dirty="0"/>
              <a:t>N applied to </a:t>
            </a:r>
            <a:r>
              <a:rPr lang="en-US" sz="2400" b="1" dirty="0" err="1"/>
              <a:t>sm</a:t>
            </a:r>
            <a:r>
              <a:rPr lang="en-US" sz="2400" b="1" dirty="0"/>
              <a:t> grain</a:t>
            </a:r>
          </a:p>
          <a:p>
            <a:endParaRPr lang="en-US" sz="2000" u="sng" dirty="0"/>
          </a:p>
          <a:p>
            <a:endParaRPr lang="en-US" sz="1600" dirty="0"/>
          </a:p>
        </p:txBody>
      </p:sp>
      <p:sp>
        <p:nvSpPr>
          <p:cNvPr id="13" name="Slide Number Placeholder 12">
            <a:extLst>
              <a:ext uri="{FF2B5EF4-FFF2-40B4-BE49-F238E27FC236}">
                <a16:creationId xmlns:a16="http://schemas.microsoft.com/office/drawing/2014/main" id="{93867F07-95F4-4A26-9531-7B1E1AF1BBF8}"/>
              </a:ext>
            </a:extLst>
          </p:cNvPr>
          <p:cNvSpPr>
            <a:spLocks noGrp="1"/>
          </p:cNvSpPr>
          <p:nvPr>
            <p:ph type="sldNum" sz="quarter" idx="12"/>
          </p:nvPr>
        </p:nvSpPr>
        <p:spPr/>
        <p:txBody>
          <a:bodyPr/>
          <a:lstStyle/>
          <a:p>
            <a:fld id="{8FA99730-4E8E-4C8C-B71B-3C4A4841C985}" type="slidenum">
              <a:rPr lang="en-US" smtClean="0"/>
              <a:t>42</a:t>
            </a:fld>
            <a:endParaRPr lang="en-US" dirty="0"/>
          </a:p>
        </p:txBody>
      </p:sp>
      <p:sp>
        <p:nvSpPr>
          <p:cNvPr id="14" name="TextBox 13">
            <a:extLst>
              <a:ext uri="{FF2B5EF4-FFF2-40B4-BE49-F238E27FC236}">
                <a16:creationId xmlns:a16="http://schemas.microsoft.com/office/drawing/2014/main" id="{331D6BB1-C761-4976-8809-BE6DFB16CAB7}"/>
              </a:ext>
            </a:extLst>
          </p:cNvPr>
          <p:cNvSpPr txBox="1"/>
          <p:nvPr/>
        </p:nvSpPr>
        <p:spPr>
          <a:xfrm>
            <a:off x="8691155" y="592182"/>
            <a:ext cx="2168434" cy="369332"/>
          </a:xfrm>
          <a:prstGeom prst="rect">
            <a:avLst/>
          </a:prstGeom>
          <a:noFill/>
        </p:spPr>
        <p:txBody>
          <a:bodyPr wrap="square" rtlCol="0">
            <a:spAutoFit/>
          </a:bodyPr>
          <a:lstStyle/>
          <a:p>
            <a:r>
              <a:rPr lang="en-US" i="1" dirty="0"/>
              <a:t>Model Assumption</a:t>
            </a:r>
          </a:p>
        </p:txBody>
      </p:sp>
      <p:sp>
        <p:nvSpPr>
          <p:cNvPr id="16" name="Rectangle: Rounded Corners 15">
            <a:extLst>
              <a:ext uri="{FF2B5EF4-FFF2-40B4-BE49-F238E27FC236}">
                <a16:creationId xmlns:a16="http://schemas.microsoft.com/office/drawing/2014/main" id="{7A2408AD-4FC1-440A-957B-D522ECAF41B1}"/>
              </a:ext>
            </a:extLst>
          </p:cNvPr>
          <p:cNvSpPr/>
          <p:nvPr/>
        </p:nvSpPr>
        <p:spPr>
          <a:xfrm>
            <a:off x="714102" y="4186082"/>
            <a:ext cx="6296297" cy="13857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CRITICAL CONCEPT:</a:t>
            </a:r>
          </a:p>
          <a:p>
            <a:r>
              <a:rPr lang="en-US" dirty="0"/>
              <a:t>N load attributed to soybean acres includes estimated leaching/runoff of residual N based on scientific literature review.</a:t>
            </a:r>
          </a:p>
        </p:txBody>
      </p:sp>
      <p:sp>
        <p:nvSpPr>
          <p:cNvPr id="15" name="Rectangle 14">
            <a:extLst>
              <a:ext uri="{FF2B5EF4-FFF2-40B4-BE49-F238E27FC236}">
                <a16:creationId xmlns:a16="http://schemas.microsoft.com/office/drawing/2014/main" id="{AF350DF9-A873-4B7F-932B-D971B151B245}"/>
              </a:ext>
            </a:extLst>
          </p:cNvPr>
          <p:cNvSpPr/>
          <p:nvPr/>
        </p:nvSpPr>
        <p:spPr>
          <a:xfrm>
            <a:off x="814022" y="5885353"/>
            <a:ext cx="2890535" cy="369332"/>
          </a:xfrm>
          <a:prstGeom prst="rect">
            <a:avLst/>
          </a:prstGeom>
        </p:spPr>
        <p:txBody>
          <a:bodyPr wrap="none">
            <a:spAutoFit/>
          </a:bodyPr>
          <a:lstStyle/>
          <a:p>
            <a:r>
              <a:rPr lang="en-US" u="sng" dirty="0">
                <a:solidFill>
                  <a:srgbClr val="23527C"/>
                </a:solidFill>
                <a:latin typeface="Arial" panose="020B0604020202020204" pitchFamily="34" charset="0"/>
                <a:hlinkClick r:id="rId2"/>
              </a:rPr>
              <a:t>Agricultural Loading Rates</a:t>
            </a:r>
            <a:endParaRPr lang="en-US" dirty="0"/>
          </a:p>
        </p:txBody>
      </p:sp>
      <p:sp>
        <p:nvSpPr>
          <p:cNvPr id="17" name="TextBox 16">
            <a:extLst>
              <a:ext uri="{FF2B5EF4-FFF2-40B4-BE49-F238E27FC236}">
                <a16:creationId xmlns:a16="http://schemas.microsoft.com/office/drawing/2014/main" id="{3CA285D4-B6D9-426D-9300-228D416D5CAD}"/>
              </a:ext>
            </a:extLst>
          </p:cNvPr>
          <p:cNvSpPr txBox="1"/>
          <p:nvPr/>
        </p:nvSpPr>
        <p:spPr>
          <a:xfrm>
            <a:off x="829558" y="5637230"/>
            <a:ext cx="4449451" cy="369332"/>
          </a:xfrm>
          <a:prstGeom prst="rect">
            <a:avLst/>
          </a:prstGeom>
          <a:noFill/>
        </p:spPr>
        <p:txBody>
          <a:bodyPr wrap="square" rtlCol="0">
            <a:spAutoFit/>
          </a:bodyPr>
          <a:lstStyle/>
          <a:p>
            <a:r>
              <a:rPr lang="en-US" dirty="0"/>
              <a:t>Ag Loading Rate Review Steering Committee</a:t>
            </a:r>
          </a:p>
        </p:txBody>
      </p:sp>
      <p:sp>
        <p:nvSpPr>
          <p:cNvPr id="6" name="TextBox 5">
            <a:extLst>
              <a:ext uri="{FF2B5EF4-FFF2-40B4-BE49-F238E27FC236}">
                <a16:creationId xmlns:a16="http://schemas.microsoft.com/office/drawing/2014/main" id="{3A357F0D-281A-4C3D-BEA9-B9638B524DE4}"/>
              </a:ext>
            </a:extLst>
          </p:cNvPr>
          <p:cNvSpPr txBox="1"/>
          <p:nvPr/>
        </p:nvSpPr>
        <p:spPr>
          <a:xfrm>
            <a:off x="735291" y="1093509"/>
            <a:ext cx="6193410" cy="1477328"/>
          </a:xfrm>
          <a:prstGeom prst="rect">
            <a:avLst/>
          </a:prstGeom>
          <a:noFill/>
          <a:ln w="28575">
            <a:solidFill>
              <a:schemeClr val="tx1"/>
            </a:solidFill>
          </a:ln>
        </p:spPr>
        <p:txBody>
          <a:bodyPr wrap="square" rtlCol="0">
            <a:spAutoFit/>
          </a:bodyPr>
          <a:lstStyle/>
          <a:p>
            <a:r>
              <a:rPr lang="en-US" dirty="0"/>
              <a:t>Nutrient management on full-season soybeans?</a:t>
            </a:r>
          </a:p>
          <a:p>
            <a:r>
              <a:rPr lang="en-US" b="1" dirty="0"/>
              <a:t>YES</a:t>
            </a:r>
            <a:r>
              <a:rPr lang="en-US" dirty="0"/>
              <a:t>: “core NM” </a:t>
            </a:r>
          </a:p>
          <a:p>
            <a:pPr lvl="1"/>
            <a:r>
              <a:rPr lang="en-US" dirty="0"/>
              <a:t>NO: “supplemental NM” for N rate, placement &amp; timing </a:t>
            </a:r>
          </a:p>
          <a:p>
            <a:pPr lvl="2"/>
            <a:r>
              <a:rPr lang="en-US" dirty="0"/>
              <a:t>Why? NM on soybeans is controlling for P… </a:t>
            </a:r>
          </a:p>
          <a:p>
            <a:endParaRPr lang="en-US" dirty="0"/>
          </a:p>
        </p:txBody>
      </p:sp>
      <p:sp>
        <p:nvSpPr>
          <p:cNvPr id="7" name="TextBox 6">
            <a:extLst>
              <a:ext uri="{FF2B5EF4-FFF2-40B4-BE49-F238E27FC236}">
                <a16:creationId xmlns:a16="http://schemas.microsoft.com/office/drawing/2014/main" id="{8EE06089-26ED-4345-AE23-08BB4E7E3765}"/>
              </a:ext>
            </a:extLst>
          </p:cNvPr>
          <p:cNvSpPr txBox="1"/>
          <p:nvPr/>
        </p:nvSpPr>
        <p:spPr>
          <a:xfrm>
            <a:off x="735290" y="2818614"/>
            <a:ext cx="6240544" cy="1200329"/>
          </a:xfrm>
          <a:prstGeom prst="rect">
            <a:avLst/>
          </a:prstGeom>
          <a:noFill/>
          <a:ln w="28575">
            <a:solidFill>
              <a:schemeClr val="tx1"/>
            </a:solidFill>
          </a:ln>
        </p:spPr>
        <p:txBody>
          <a:bodyPr wrap="square" rtlCol="0">
            <a:spAutoFit/>
          </a:bodyPr>
          <a:lstStyle/>
          <a:p>
            <a:r>
              <a:rPr lang="en-US" i="1" dirty="0"/>
              <a:t>Given the same acreage… </a:t>
            </a:r>
          </a:p>
          <a:p>
            <a:r>
              <a:rPr lang="en-US" dirty="0"/>
              <a:t>A shift from double-crop to full-season soybeans will result in an increase in attributed N load.</a:t>
            </a:r>
          </a:p>
          <a:p>
            <a:endParaRPr lang="en-US" dirty="0"/>
          </a:p>
        </p:txBody>
      </p:sp>
    </p:spTree>
    <p:extLst>
      <p:ext uri="{BB962C8B-B14F-4D97-AF65-F5344CB8AC3E}">
        <p14:creationId xmlns:p14="http://schemas.microsoft.com/office/powerpoint/2010/main" val="30369074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5CD456C-131F-4553-89A6-1248C57D46E9}"/>
              </a:ext>
            </a:extLst>
          </p:cNvPr>
          <p:cNvPicPr>
            <a:picLocks noChangeAspect="1"/>
          </p:cNvPicPr>
          <p:nvPr/>
        </p:nvPicPr>
        <p:blipFill>
          <a:blip r:embed="rId2"/>
          <a:stretch>
            <a:fillRect/>
          </a:stretch>
        </p:blipFill>
        <p:spPr>
          <a:xfrm>
            <a:off x="10048875" y="4714875"/>
            <a:ext cx="2143125" cy="2143125"/>
          </a:xfrm>
          <a:prstGeom prst="rect">
            <a:avLst/>
          </a:prstGeom>
        </p:spPr>
      </p:pic>
      <p:sp>
        <p:nvSpPr>
          <p:cNvPr id="2" name="Title 1"/>
          <p:cNvSpPr>
            <a:spLocks noGrp="1"/>
          </p:cNvSpPr>
          <p:nvPr>
            <p:ph type="title"/>
          </p:nvPr>
        </p:nvSpPr>
        <p:spPr>
          <a:xfrm>
            <a:off x="609600" y="274638"/>
            <a:ext cx="10972800" cy="794507"/>
          </a:xfrm>
        </p:spPr>
        <p:txBody>
          <a:bodyPr>
            <a:normAutofit fontScale="90000"/>
          </a:bodyPr>
          <a:lstStyle/>
          <a:p>
            <a:r>
              <a:rPr lang="en-US" sz="3600" u="sng" dirty="0">
                <a:solidFill>
                  <a:srgbClr val="005024"/>
                </a:solidFill>
              </a:rPr>
              <a:t>Source for </a:t>
            </a:r>
            <a:r>
              <a:rPr lang="en-US" sz="3600" b="1" i="1" u="sng" dirty="0">
                <a:solidFill>
                  <a:srgbClr val="005024"/>
                </a:solidFill>
              </a:rPr>
              <a:t>distribution</a:t>
            </a:r>
            <a:r>
              <a:rPr lang="en-US" sz="3600" u="sng" dirty="0">
                <a:solidFill>
                  <a:srgbClr val="005024"/>
                </a:solidFill>
              </a:rPr>
              <a:t> of statewide populations can change.</a:t>
            </a:r>
            <a:endParaRPr lang="en-US" u="sng" dirty="0">
              <a:solidFill>
                <a:srgbClr val="005024"/>
              </a:solidFill>
            </a:endParaRPr>
          </a:p>
        </p:txBody>
      </p:sp>
      <p:sp>
        <p:nvSpPr>
          <p:cNvPr id="3" name="Content Placeholder 2"/>
          <p:cNvSpPr>
            <a:spLocks noGrp="1"/>
          </p:cNvSpPr>
          <p:nvPr>
            <p:ph idx="1"/>
          </p:nvPr>
        </p:nvSpPr>
        <p:spPr>
          <a:xfrm>
            <a:off x="609600" y="1069146"/>
            <a:ext cx="10972800" cy="1350498"/>
          </a:xfrm>
        </p:spPr>
        <p:txBody>
          <a:bodyPr>
            <a:normAutofit/>
          </a:bodyPr>
          <a:lstStyle/>
          <a:p>
            <a:pPr marL="457200" lvl="1" indent="0">
              <a:buNone/>
            </a:pPr>
            <a:r>
              <a:rPr lang="en-US" dirty="0">
                <a:solidFill>
                  <a:srgbClr val="00B050"/>
                </a:solidFill>
              </a:rPr>
              <a:t>Example: Pennsylvania provides fraction of cattle in every county for the year 2019, and these fractions are used to distribute TOTAL statewide cattle populations from the Census of Agriculture.  </a:t>
            </a:r>
          </a:p>
          <a:p>
            <a:endParaRPr lang="en-US" dirty="0"/>
          </a:p>
        </p:txBody>
      </p:sp>
      <p:grpSp>
        <p:nvGrpSpPr>
          <p:cNvPr id="33" name="Group 32"/>
          <p:cNvGrpSpPr/>
          <p:nvPr/>
        </p:nvGrpSpPr>
        <p:grpSpPr>
          <a:xfrm>
            <a:off x="455779" y="2419644"/>
            <a:ext cx="10471518" cy="4025397"/>
            <a:chOff x="262596" y="2531491"/>
            <a:chExt cx="10471518" cy="4025397"/>
          </a:xfrm>
        </p:grpSpPr>
        <p:grpSp>
          <p:nvGrpSpPr>
            <p:cNvPr id="5" name="Group 4"/>
            <p:cNvGrpSpPr/>
            <p:nvPr/>
          </p:nvGrpSpPr>
          <p:grpSpPr>
            <a:xfrm>
              <a:off x="262596" y="2755571"/>
              <a:ext cx="4638114" cy="2535439"/>
              <a:chOff x="262596" y="2755571"/>
              <a:chExt cx="4638114" cy="2535439"/>
            </a:xfrm>
          </p:grpSpPr>
          <p:sp>
            <p:nvSpPr>
              <p:cNvPr id="7" name="TextBox 6"/>
              <p:cNvSpPr txBox="1"/>
              <p:nvPr/>
            </p:nvSpPr>
            <p:spPr>
              <a:xfrm>
                <a:off x="763370" y="2755571"/>
                <a:ext cx="2157558" cy="1077218"/>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dirty="0">
                    <a:ln>
                      <a:noFill/>
                    </a:ln>
                    <a:solidFill>
                      <a:srgbClr val="00B0F0"/>
                    </a:solidFill>
                    <a:effectLst/>
                    <a:uLnTx/>
                    <a:uFillTx/>
                    <a:latin typeface="Calibri"/>
                    <a:ea typeface="+mn-ea"/>
                    <a:cs typeface="+mn-cs"/>
                  </a:rPr>
                  <a:t>Census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F0"/>
                    </a:solidFill>
                    <a:effectLst/>
                    <a:uLnTx/>
                    <a:uFillTx/>
                    <a:latin typeface="Calibri"/>
                    <a:ea typeface="+mn-ea"/>
                    <a:cs typeface="+mn-cs"/>
                  </a:rPr>
                  <a:t>100 Cattle</a:t>
                </a:r>
                <a:r>
                  <a:rPr kumimoji="0" lang="en-US" sz="1800" b="0" i="0" u="none" strike="noStrike" kern="1200" cap="none" spc="0" normalizeH="0" baseline="0" noProof="0" dirty="0">
                    <a:ln>
                      <a:noFill/>
                    </a:ln>
                    <a:solidFill>
                      <a:srgbClr val="00B0F0"/>
                    </a:solidFill>
                    <a:effectLst/>
                    <a:uLnTx/>
                    <a:uFillTx/>
                    <a:latin typeface="Calibri"/>
                    <a:ea typeface="+mn-ea"/>
                    <a:cs typeface="+mn-cs"/>
                  </a:rPr>
                  <a:t> </a:t>
                </a:r>
              </a:p>
            </p:txBody>
          </p:sp>
          <p:sp>
            <p:nvSpPr>
              <p:cNvPr id="9" name="TextBox 8"/>
              <p:cNvSpPr txBox="1"/>
              <p:nvPr/>
            </p:nvSpPr>
            <p:spPr>
              <a:xfrm>
                <a:off x="262596" y="4644679"/>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A</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F0"/>
                    </a:solidFill>
                    <a:latin typeface="Calibri"/>
                  </a:rPr>
                  <a:t>35</a:t>
                </a:r>
                <a:r>
                  <a:rPr kumimoji="0" lang="en-US" sz="1800" b="1" i="0" u="none" strike="noStrike" kern="1200" cap="none" spc="0" normalizeH="0" baseline="0" noProof="0" dirty="0">
                    <a:ln>
                      <a:noFill/>
                    </a:ln>
                    <a:solidFill>
                      <a:srgbClr val="00B0F0"/>
                    </a:solidFill>
                    <a:effectLst/>
                    <a:uLnTx/>
                    <a:uFillTx/>
                    <a:latin typeface="Calibri"/>
                    <a:ea typeface="+mn-ea"/>
                    <a:cs typeface="+mn-cs"/>
                  </a:rPr>
                  <a:t>% </a:t>
                </a:r>
              </a:p>
            </p:txBody>
          </p:sp>
          <p:sp>
            <p:nvSpPr>
              <p:cNvPr id="13" name="TextBox 12"/>
              <p:cNvSpPr txBox="1"/>
              <p:nvPr/>
            </p:nvSpPr>
            <p:spPr>
              <a:xfrm>
                <a:off x="3460652" y="2890669"/>
                <a:ext cx="1440058" cy="800219"/>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B0F0"/>
                    </a:solidFill>
                    <a:effectLst/>
                    <a:uLnTx/>
                    <a:uFillTx/>
                    <a:latin typeface="Calibri"/>
                    <a:ea typeface="+mn-ea"/>
                    <a:cs typeface="+mn-cs"/>
                  </a:rPr>
                  <a:t>Outside Watershed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F0"/>
                    </a:solidFill>
                    <a:latin typeface="Calibri"/>
                  </a:rPr>
                  <a:t>1</a:t>
                </a:r>
                <a:r>
                  <a:rPr kumimoji="0" lang="en-US" sz="1800" b="1" i="0" u="none" strike="noStrike" kern="1200" cap="none" spc="0" normalizeH="0" baseline="0" noProof="0" dirty="0">
                    <a:ln>
                      <a:noFill/>
                    </a:ln>
                    <a:solidFill>
                      <a:srgbClr val="00B0F0"/>
                    </a:solidFill>
                    <a:effectLst/>
                    <a:uLnTx/>
                    <a:uFillTx/>
                    <a:latin typeface="Calibri"/>
                    <a:ea typeface="+mn-ea"/>
                    <a:cs typeface="+mn-cs"/>
                  </a:rPr>
                  <a:t>5% </a:t>
                </a:r>
              </a:p>
            </p:txBody>
          </p:sp>
          <p:sp>
            <p:nvSpPr>
              <p:cNvPr id="14" name="TextBox 13"/>
              <p:cNvSpPr txBox="1"/>
              <p:nvPr/>
            </p:nvSpPr>
            <p:spPr>
              <a:xfrm>
                <a:off x="3174610" y="4641278"/>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F0"/>
                    </a:solidFill>
                    <a:effectLst/>
                    <a:uLnTx/>
                    <a:uFillTx/>
                    <a:latin typeface="Calibri"/>
                    <a:ea typeface="+mn-ea"/>
                    <a:cs typeface="+mn-cs"/>
                  </a:rPr>
                  <a:t>50% </a:t>
                </a:r>
              </a:p>
            </p:txBody>
          </p:sp>
          <p:sp>
            <p:nvSpPr>
              <p:cNvPr id="15" name="TextBox 14"/>
              <p:cNvSpPr txBox="1"/>
              <p:nvPr/>
            </p:nvSpPr>
            <p:spPr>
              <a:xfrm>
                <a:off x="1734552" y="4644679"/>
                <a:ext cx="1186376" cy="646331"/>
              </a:xfrm>
              <a:prstGeom prst="rect">
                <a:avLst/>
              </a:prstGeom>
              <a:noFill/>
              <a:ln w="57150">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B</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F0"/>
                    </a:solidFill>
                    <a:latin typeface="Calibri"/>
                  </a:rPr>
                  <a:t>0</a:t>
                </a:r>
                <a:r>
                  <a:rPr kumimoji="0" lang="en-US" sz="1800" b="1" i="0" u="none" strike="noStrike" kern="1200" cap="none" spc="0" normalizeH="0" baseline="0" noProof="0" dirty="0">
                    <a:ln>
                      <a:noFill/>
                    </a:ln>
                    <a:solidFill>
                      <a:srgbClr val="00B0F0"/>
                    </a:solidFill>
                    <a:effectLst/>
                    <a:uLnTx/>
                    <a:uFillTx/>
                    <a:latin typeface="Calibri"/>
                    <a:ea typeface="+mn-ea"/>
                    <a:cs typeface="+mn-cs"/>
                  </a:rPr>
                  <a:t>% </a:t>
                </a:r>
              </a:p>
            </p:txBody>
          </p:sp>
          <p:sp>
            <p:nvSpPr>
              <p:cNvPr id="18" name="Right Arrow 17"/>
              <p:cNvSpPr/>
              <p:nvPr/>
            </p:nvSpPr>
            <p:spPr>
              <a:xfrm rot="6899031">
                <a:off x="789694" y="4118517"/>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Right Arrow 18"/>
              <p:cNvSpPr/>
              <p:nvPr/>
            </p:nvSpPr>
            <p:spPr>
              <a:xfrm rot="5400000">
                <a:off x="1849235" y="4146501"/>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Right Arrow 19"/>
              <p:cNvSpPr/>
              <p:nvPr/>
            </p:nvSpPr>
            <p:spPr>
              <a:xfrm rot="3050954">
                <a:off x="2958706" y="412528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1" name="Right Arrow 20"/>
              <p:cNvSpPr/>
              <p:nvPr/>
            </p:nvSpPr>
            <p:spPr>
              <a:xfrm>
                <a:off x="2958706" y="322372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grpSp>
        <p:grpSp>
          <p:nvGrpSpPr>
            <p:cNvPr id="22" name="Group 21"/>
            <p:cNvGrpSpPr/>
            <p:nvPr/>
          </p:nvGrpSpPr>
          <p:grpSpPr>
            <a:xfrm>
              <a:off x="6096000" y="2531491"/>
              <a:ext cx="4638114" cy="2871366"/>
              <a:chOff x="262596" y="2419644"/>
              <a:chExt cx="4638114" cy="2871366"/>
            </a:xfrm>
          </p:grpSpPr>
          <p:sp>
            <p:nvSpPr>
              <p:cNvPr id="23" name="TextBox 22"/>
              <p:cNvSpPr txBox="1"/>
              <p:nvPr/>
            </p:nvSpPr>
            <p:spPr>
              <a:xfrm>
                <a:off x="262596" y="2419644"/>
                <a:ext cx="2658332" cy="1569660"/>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dirty="0">
                    <a:ln>
                      <a:noFill/>
                    </a:ln>
                    <a:solidFill>
                      <a:srgbClr val="F79646">
                        <a:lumMod val="75000"/>
                      </a:srgbClr>
                    </a:solidFill>
                    <a:effectLst/>
                    <a:uLnTx/>
                    <a:uFillTx/>
                    <a:latin typeface="Calibri"/>
                    <a:ea typeface="+mn-ea"/>
                    <a:cs typeface="+mn-cs"/>
                  </a:rPr>
                  <a:t>PA Data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noProof="0" dirty="0">
                    <a:ln>
                      <a:noFill/>
                    </a:ln>
                    <a:solidFill>
                      <a:srgbClr val="F79646">
                        <a:lumMod val="75000"/>
                      </a:srgbClr>
                    </a:solidFill>
                    <a:effectLst/>
                    <a:uLnTx/>
                    <a:uFillTx/>
                    <a:latin typeface="Calibri"/>
                    <a:ea typeface="+mn-ea"/>
                    <a:cs typeface="+mn-cs"/>
                  </a:rPr>
                  <a:t>(75 Cattle)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F0"/>
                    </a:solidFill>
                    <a:effectLst/>
                    <a:uLnTx/>
                    <a:uFillTx/>
                    <a:latin typeface="Calibri"/>
                    <a:ea typeface="+mn-ea"/>
                    <a:cs typeface="+mn-cs"/>
                  </a:rPr>
                  <a:t>100</a:t>
                </a:r>
                <a:r>
                  <a:rPr kumimoji="0" lang="en-US" sz="1800" b="0" i="0" u="none" strike="noStrike" kern="1200" cap="none" spc="0" normalizeH="0" baseline="0" noProof="0" dirty="0">
                    <a:ln>
                      <a:noFill/>
                    </a:ln>
                    <a:solidFill>
                      <a:srgbClr val="00B0F0"/>
                    </a:solidFill>
                    <a:effectLst/>
                    <a:uLnTx/>
                    <a:uFillTx/>
                    <a:latin typeface="Calibri"/>
                    <a:ea typeface="+mn-ea"/>
                    <a:cs typeface="+mn-cs"/>
                  </a:rPr>
                  <a:t> </a:t>
                </a:r>
                <a:r>
                  <a:rPr kumimoji="0" lang="en-US" sz="3200" b="1" i="0" u="none" strike="noStrike" kern="1200" cap="none" spc="0" normalizeH="0" baseline="0" noProof="0" dirty="0">
                    <a:ln>
                      <a:noFill/>
                    </a:ln>
                    <a:solidFill>
                      <a:srgbClr val="00B0F0"/>
                    </a:solidFill>
                    <a:effectLst/>
                    <a:uLnTx/>
                    <a:uFillTx/>
                    <a:latin typeface="Calibri"/>
                    <a:ea typeface="+mn-ea"/>
                    <a:cs typeface="+mn-cs"/>
                  </a:rPr>
                  <a:t>Cattle</a:t>
                </a:r>
              </a:p>
            </p:txBody>
          </p:sp>
          <p:sp>
            <p:nvSpPr>
              <p:cNvPr id="24" name="TextBox 23"/>
              <p:cNvSpPr txBox="1"/>
              <p:nvPr/>
            </p:nvSpPr>
            <p:spPr>
              <a:xfrm>
                <a:off x="262596" y="4644679"/>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25% </a:t>
                </a:r>
              </a:p>
            </p:txBody>
          </p:sp>
          <p:sp>
            <p:nvSpPr>
              <p:cNvPr id="25" name="TextBox 24"/>
              <p:cNvSpPr txBox="1"/>
              <p:nvPr/>
            </p:nvSpPr>
            <p:spPr>
              <a:xfrm>
                <a:off x="3460652" y="2890669"/>
                <a:ext cx="1440058" cy="800219"/>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B0F0"/>
                    </a:solidFill>
                    <a:effectLst/>
                    <a:uLnTx/>
                    <a:uFillTx/>
                    <a:latin typeface="Calibri"/>
                    <a:ea typeface="+mn-ea"/>
                    <a:cs typeface="+mn-cs"/>
                  </a:rPr>
                  <a:t>Outside Watershed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25% </a:t>
                </a:r>
              </a:p>
            </p:txBody>
          </p:sp>
          <p:sp>
            <p:nvSpPr>
              <p:cNvPr id="26" name="TextBox 25"/>
              <p:cNvSpPr txBox="1"/>
              <p:nvPr/>
            </p:nvSpPr>
            <p:spPr>
              <a:xfrm>
                <a:off x="3174610" y="4641278"/>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40% </a:t>
                </a:r>
              </a:p>
            </p:txBody>
          </p:sp>
          <p:sp>
            <p:nvSpPr>
              <p:cNvPr id="27" name="TextBox 26"/>
              <p:cNvSpPr txBox="1"/>
              <p:nvPr/>
            </p:nvSpPr>
            <p:spPr>
              <a:xfrm>
                <a:off x="1734552" y="4644679"/>
                <a:ext cx="1186376" cy="646331"/>
              </a:xfrm>
              <a:prstGeom prst="rect">
                <a:avLst/>
              </a:prstGeom>
              <a:noFill/>
              <a:ln w="57150">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B</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F79646">
                        <a:lumMod val="75000"/>
                      </a:srgbClr>
                    </a:solidFill>
                    <a:latin typeface="Calibri"/>
                  </a:rPr>
                  <a:t>10</a:t>
                </a: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 </a:t>
                </a:r>
              </a:p>
            </p:txBody>
          </p:sp>
          <p:sp>
            <p:nvSpPr>
              <p:cNvPr id="28" name="Right Arrow 27"/>
              <p:cNvSpPr/>
              <p:nvPr/>
            </p:nvSpPr>
            <p:spPr>
              <a:xfrm rot="6899031">
                <a:off x="753508" y="418373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Right Arrow 28"/>
              <p:cNvSpPr/>
              <p:nvPr/>
            </p:nvSpPr>
            <p:spPr>
              <a:xfrm rot="5400000">
                <a:off x="1863729" y="4196775"/>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0" name="Right Arrow 29"/>
              <p:cNvSpPr/>
              <p:nvPr/>
            </p:nvSpPr>
            <p:spPr>
              <a:xfrm rot="3050954">
                <a:off x="2958706" y="412528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1" name="Right Arrow 30"/>
              <p:cNvSpPr/>
              <p:nvPr/>
            </p:nvSpPr>
            <p:spPr>
              <a:xfrm>
                <a:off x="2958706" y="322372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6" name="Rectangle 5"/>
            <p:cNvSpPr/>
            <p:nvPr/>
          </p:nvSpPr>
          <p:spPr>
            <a:xfrm>
              <a:off x="2213028" y="5910557"/>
              <a:ext cx="6096000" cy="646331"/>
            </a:xfrm>
            <a:prstGeom prst="rect">
              <a:avLst/>
            </a:prstGeom>
            <a:solidFill>
              <a:schemeClr val="accent2">
                <a:lumMod val="20000"/>
                <a:lumOff val="80000"/>
              </a:schemeClr>
            </a:solidFill>
            <a:ln w="28575">
              <a:solidFill>
                <a:schemeClr val="tx1"/>
              </a:solid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libri"/>
                  <a:ea typeface="+mn-ea"/>
                  <a:cs typeface="+mn-cs"/>
                </a:rPr>
                <a:t>Source of </a:t>
              </a:r>
              <a:r>
                <a:rPr kumimoji="0" lang="en-US" sz="1800" b="1" i="1" u="none" strike="noStrike" kern="1200" cap="none" spc="0" normalizeH="0" baseline="0" noProof="0" dirty="0">
                  <a:ln>
                    <a:noFill/>
                  </a:ln>
                  <a:solidFill>
                    <a:srgbClr val="C00000"/>
                  </a:solidFill>
                  <a:effectLst/>
                  <a:uLnTx/>
                  <a:uFillTx/>
                  <a:latin typeface="Calibri"/>
                  <a:ea typeface="+mn-ea"/>
                  <a:cs typeface="+mn-cs"/>
                </a:rPr>
                <a:t>TOTAL</a:t>
              </a:r>
              <a:r>
                <a:rPr kumimoji="0" lang="en-US" sz="1800" b="0" i="0" u="none" strike="noStrike" kern="1200" cap="none" spc="0" normalizeH="0" baseline="0" noProof="0" dirty="0">
                  <a:ln>
                    <a:noFill/>
                  </a:ln>
                  <a:solidFill>
                    <a:srgbClr val="C00000"/>
                  </a:solidFill>
                  <a:effectLst/>
                  <a:uLnTx/>
                  <a:uFillTx/>
                  <a:latin typeface="Calibri"/>
                  <a:ea typeface="+mn-ea"/>
                  <a:cs typeface="+mn-cs"/>
                </a:rPr>
                <a:t> statewide populations will not change for </a:t>
              </a:r>
              <a:r>
                <a:rPr kumimoji="0" lang="en-US" sz="1800" b="0" i="0" u="sng" strike="noStrike" kern="1200" cap="none" spc="0" normalizeH="0" baseline="0" noProof="0" dirty="0">
                  <a:ln>
                    <a:noFill/>
                  </a:ln>
                  <a:solidFill>
                    <a:srgbClr val="C00000"/>
                  </a:solidFill>
                  <a:effectLst/>
                  <a:uLnTx/>
                  <a:uFillTx/>
                  <a:latin typeface="Calibri"/>
                  <a:ea typeface="+mn-ea"/>
                  <a:cs typeface="+mn-cs"/>
                </a:rPr>
                <a:t>Phase 6 Watershed Model</a:t>
              </a:r>
              <a:r>
                <a:rPr kumimoji="0" lang="en-US" sz="1800" b="0" i="0" u="none" strike="noStrike" kern="1200" cap="none" spc="0" normalizeH="0" baseline="0" noProof="0" dirty="0">
                  <a:ln>
                    <a:noFill/>
                  </a:ln>
                  <a:solidFill>
                    <a:srgbClr val="C00000"/>
                  </a:solidFill>
                  <a:effectLst/>
                  <a:uLnTx/>
                  <a:uFillTx/>
                  <a:latin typeface="Calibri"/>
                  <a:ea typeface="+mn-ea"/>
                  <a:cs typeface="+mn-cs"/>
                </a:rPr>
                <a:t>.</a:t>
              </a:r>
            </a:p>
          </p:txBody>
        </p:sp>
        <p:cxnSp>
          <p:nvCxnSpPr>
            <p:cNvPr id="32" name="Straight Arrow Connector 31"/>
            <p:cNvCxnSpPr/>
            <p:nvPr/>
          </p:nvCxnSpPr>
          <p:spPr>
            <a:xfrm flipH="1">
              <a:off x="4900710" y="3842917"/>
              <a:ext cx="1616000" cy="206960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 name="Slide Number Placeholder 3">
            <a:extLst>
              <a:ext uri="{FF2B5EF4-FFF2-40B4-BE49-F238E27FC236}">
                <a16:creationId xmlns:a16="http://schemas.microsoft.com/office/drawing/2014/main" id="{1906C76E-7415-4D12-B837-D1C4530AB708}"/>
              </a:ext>
            </a:extLst>
          </p:cNvPr>
          <p:cNvSpPr>
            <a:spLocks noGrp="1"/>
          </p:cNvSpPr>
          <p:nvPr>
            <p:ph type="sldNum" sz="quarter" idx="12"/>
          </p:nvPr>
        </p:nvSpPr>
        <p:spPr/>
        <p:txBody>
          <a:bodyPr/>
          <a:lstStyle/>
          <a:p>
            <a:fld id="{D93DCF05-CED9-4A2F-B767-18D4731FF5BB}" type="slidenum">
              <a:rPr lang="en-US" smtClean="0">
                <a:solidFill>
                  <a:prstClr val="black">
                    <a:tint val="75000"/>
                  </a:prstClr>
                </a:solidFill>
              </a:rPr>
              <a:pPr/>
              <a:t>43</a:t>
            </a:fld>
            <a:endParaRPr lang="en-US">
              <a:solidFill>
                <a:prstClr val="black">
                  <a:tint val="75000"/>
                </a:prstClr>
              </a:solidFill>
            </a:endParaRPr>
          </a:p>
        </p:txBody>
      </p:sp>
      <p:sp>
        <p:nvSpPr>
          <p:cNvPr id="34" name="Rectangle: Rounded Corners 33">
            <a:extLst>
              <a:ext uri="{FF2B5EF4-FFF2-40B4-BE49-F238E27FC236}">
                <a16:creationId xmlns:a16="http://schemas.microsoft.com/office/drawing/2014/main" id="{B64181A9-253D-4715-BE07-F76DA51BD65A}"/>
              </a:ext>
            </a:extLst>
          </p:cNvPr>
          <p:cNvSpPr/>
          <p:nvPr/>
        </p:nvSpPr>
        <p:spPr>
          <a:xfrm>
            <a:off x="4957198" y="104100"/>
            <a:ext cx="2045930" cy="2883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CRITICAL CONCEPT</a:t>
            </a:r>
          </a:p>
        </p:txBody>
      </p:sp>
      <p:sp>
        <p:nvSpPr>
          <p:cNvPr id="11" name="Oval 10">
            <a:extLst>
              <a:ext uri="{FF2B5EF4-FFF2-40B4-BE49-F238E27FC236}">
                <a16:creationId xmlns:a16="http://schemas.microsoft.com/office/drawing/2014/main" id="{946E83B8-6341-46A7-9EE8-65A976354E14}"/>
              </a:ext>
            </a:extLst>
          </p:cNvPr>
          <p:cNvSpPr/>
          <p:nvPr/>
        </p:nvSpPr>
        <p:spPr>
          <a:xfrm>
            <a:off x="3362036" y="2382982"/>
            <a:ext cx="2096655" cy="1524000"/>
          </a:xfrm>
          <a:prstGeom prst="ellipse">
            <a:avLst/>
          </a:prstGeom>
          <a:solidFill>
            <a:srgbClr val="FFFF00">
              <a:alpha val="18000"/>
            </a:srgb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48B0F6E1-AACD-45C7-8400-63138CDB33D6}"/>
              </a:ext>
            </a:extLst>
          </p:cNvPr>
          <p:cNvSpPr/>
          <p:nvPr/>
        </p:nvSpPr>
        <p:spPr>
          <a:xfrm>
            <a:off x="9216593" y="2514834"/>
            <a:ext cx="2096655" cy="1524000"/>
          </a:xfrm>
          <a:prstGeom prst="ellipse">
            <a:avLst/>
          </a:prstGeom>
          <a:solidFill>
            <a:srgbClr val="FFFF00">
              <a:alpha val="18000"/>
            </a:srgb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1711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437EE-F04C-4BFB-AAA0-B510B051EA8C}"/>
              </a:ext>
            </a:extLst>
          </p:cNvPr>
          <p:cNvSpPr>
            <a:spLocks noGrp="1"/>
          </p:cNvSpPr>
          <p:nvPr>
            <p:ph type="title"/>
          </p:nvPr>
        </p:nvSpPr>
        <p:spPr/>
        <p:txBody>
          <a:bodyPr/>
          <a:lstStyle/>
          <a:p>
            <a:r>
              <a:rPr lang="en-US" dirty="0"/>
              <a:t>PA Full Comments</a:t>
            </a:r>
          </a:p>
        </p:txBody>
      </p:sp>
      <p:sp>
        <p:nvSpPr>
          <p:cNvPr id="3" name="Content Placeholder 2">
            <a:extLst>
              <a:ext uri="{FF2B5EF4-FFF2-40B4-BE49-F238E27FC236}">
                <a16:creationId xmlns:a16="http://schemas.microsoft.com/office/drawing/2014/main" id="{2E280F53-EA1E-4208-874A-41FD01920886}"/>
              </a:ext>
            </a:extLst>
          </p:cNvPr>
          <p:cNvSpPr>
            <a:spLocks noGrp="1"/>
          </p:cNvSpPr>
          <p:nvPr>
            <p:ph idx="1"/>
          </p:nvPr>
        </p:nvSpPr>
        <p:spPr>
          <a:xfrm>
            <a:off x="838200" y="1223889"/>
            <a:ext cx="10515600" cy="4953074"/>
          </a:xfrm>
        </p:spPr>
        <p:txBody>
          <a:bodyPr>
            <a:normAutofit fontScale="92500" lnSpcReduction="20000"/>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rPr>
              <a:t>We have met internally and reviewed the limited information provided by the PA Soybean Board which indicates that nutrients are being applied to full season soybeans in advance of planting.  In this way, the model’s assumption of applied nutrients to these fields is conceptually correct.  </a:t>
            </a:r>
          </a:p>
          <a:p>
            <a:pPr marL="0" marR="0">
              <a:spcBef>
                <a:spcPts val="0"/>
              </a:spcBef>
              <a:spcAft>
                <a:spcPts val="0"/>
              </a:spcAft>
            </a:pPr>
            <a:endParaRPr lang="en-US" sz="1800" dirty="0">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The establishment of load without a means to reduce that load through control and uptake is a disconnection between the model assumptions and the interpretation of the EPR, which does not allow the application of Supplemental NM BMPs to these acres.  Aside from the generally accepted N-fixation rate reduction with nutrient application (which cannot be answered at this time), </a:t>
            </a:r>
            <a:r>
              <a:rPr lang="en-US" sz="1800" b="1" dirty="0">
                <a:effectLst/>
                <a:latin typeface="Calibri" panose="020F0502020204030204" pitchFamily="34" charset="0"/>
                <a:ea typeface="Calibri" panose="020F0502020204030204" pitchFamily="34" charset="0"/>
              </a:rPr>
              <a:t>we believe that the use of the Supplemental NM practices will have some beneficial effect that should be reflected in the model</a:t>
            </a: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endParaRPr lang="en-US" sz="1800" dirty="0">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We could look at the specifics of Placement, Timing, and Rate relative to Soybeans in this EPR context, but we also think it would be helpful to have a CAST run that could look at what the overall effect of allowing one or all of these Supplemental Practices would produce in EOS loads.  Having an understanding of what the effect would be on EOS loads has at times been very helpful in getting our workgroups closer to being able to tolerate a compromise decision when the science has not been fully developed.  Having Olivia or Jess look at what this change might look like for No Action, Core only, and Core with each Supplemental (at say 5% implementation) in a county such as York might help the group consider options beyond the binary choices being discussed currently. </a:t>
            </a:r>
          </a:p>
          <a:p>
            <a:pPr marL="0" marR="0" indent="0">
              <a:spcBef>
                <a:spcPts val="0"/>
              </a:spcBef>
              <a:spcAft>
                <a:spcPts val="0"/>
              </a:spcAft>
              <a:buNone/>
            </a:pP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We could also look at varied rates of implementation for the scenario (5 to 50% ?).  We would also want to confirm that these acres have been appropriately excluded from the E3 scenario and how the current interpretation of the EPR may be having unintended consequences with loads and targets.  Having assistance from Olivia would be helpful in developing these scenarios and add an element of impartiality that the group will appreciate. </a:t>
            </a:r>
          </a:p>
          <a:p>
            <a:pPr marL="0" marR="0" indent="0">
              <a:spcBef>
                <a:spcPts val="0"/>
              </a:spcBef>
              <a:spcAft>
                <a:spcPts val="0"/>
              </a:spcAft>
              <a:buNone/>
            </a:pP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I personally think the Placement credit should be allowed without reservation, although I could understand the need to more thoroughly review and discuss the Rate and Timing practices and having EOS load change information could help the group’s decision. –Ted T.</a:t>
            </a:r>
          </a:p>
          <a:p>
            <a:endParaRPr lang="en-US" dirty="0"/>
          </a:p>
        </p:txBody>
      </p:sp>
    </p:spTree>
    <p:extLst>
      <p:ext uri="{BB962C8B-B14F-4D97-AF65-F5344CB8AC3E}">
        <p14:creationId xmlns:p14="http://schemas.microsoft.com/office/powerpoint/2010/main" val="215036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34437EE-F04C-4BFB-AAA0-B510B051EA8C}"/>
              </a:ext>
            </a:extLst>
          </p:cNvPr>
          <p:cNvSpPr>
            <a:spLocks noGrp="1"/>
          </p:cNvSpPr>
          <p:nvPr>
            <p:ph type="title"/>
          </p:nvPr>
        </p:nvSpPr>
        <p:spPr>
          <a:xfrm>
            <a:off x="635000" y="640823"/>
            <a:ext cx="3418659" cy="5583148"/>
          </a:xfrm>
        </p:spPr>
        <p:txBody>
          <a:bodyPr anchor="ctr">
            <a:normAutofit/>
          </a:bodyPr>
          <a:lstStyle/>
          <a:p>
            <a:r>
              <a:rPr lang="en-US" sz="3400" b="1" dirty="0">
                <a:effectLst/>
                <a:latin typeface="Calibri" panose="020F0502020204030204" pitchFamily="34" charset="0"/>
                <a:ea typeface="Calibri" panose="020F0502020204030204" pitchFamily="34" charset="0"/>
                <a:cs typeface="Calibri" panose="020F0502020204030204" pitchFamily="34" charset="0"/>
              </a:rPr>
              <a:t>ACTION:</a:t>
            </a:r>
            <a:r>
              <a:rPr lang="en-US" sz="3400" dirty="0">
                <a:effectLst/>
                <a:latin typeface="Calibri" panose="020F0502020204030204" pitchFamily="34" charset="0"/>
                <a:ea typeface="Calibri" panose="020F0502020204030204" pitchFamily="34" charset="0"/>
                <a:cs typeface="Calibri" panose="020F0502020204030204" pitchFamily="34" charset="0"/>
              </a:rPr>
              <a:t> </a:t>
            </a:r>
            <a:br>
              <a:rPr lang="en-US" sz="3400" dirty="0">
                <a:effectLst/>
                <a:latin typeface="Calibri" panose="020F0502020204030204" pitchFamily="34" charset="0"/>
                <a:ea typeface="Calibri" panose="020F0502020204030204" pitchFamily="34" charset="0"/>
                <a:cs typeface="Calibri" panose="020F0502020204030204" pitchFamily="34" charset="0"/>
              </a:rPr>
            </a:br>
            <a:r>
              <a:rPr lang="en-US" sz="2000" dirty="0">
                <a:effectLst/>
                <a:latin typeface="Calibri" panose="020F0502020204030204" pitchFamily="34" charset="0"/>
                <a:ea typeface="Calibri" panose="020F0502020204030204" pitchFamily="34" charset="0"/>
                <a:cs typeface="Calibri" panose="020F0502020204030204" pitchFamily="34" charset="0"/>
              </a:rPr>
              <a:t>PA will work on gathering information to better understand what real-world soybean management looks like. Other jurisdictions are encouraged to do the same.</a:t>
            </a:r>
            <a:endParaRPr lang="en-US" sz="3400" dirty="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A6D7E927-88E1-4293-B958-06C9FB9BF8CC}"/>
              </a:ext>
            </a:extLst>
          </p:cNvPr>
          <p:cNvGraphicFramePr>
            <a:graphicFrameLocks noGrp="1"/>
          </p:cNvGraphicFramePr>
          <p:nvPr>
            <p:ph idx="1"/>
            <p:extLst>
              <p:ext uri="{D42A27DB-BD31-4B8C-83A1-F6EECF244321}">
                <p14:modId xmlns:p14="http://schemas.microsoft.com/office/powerpoint/2010/main" val="3410310866"/>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4018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C32DF3D-3F59-481D-A237-77C31AD492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B5B212A-DE21-48E7-9938-B316AE3B4237}"/>
              </a:ext>
            </a:extLst>
          </p:cNvPr>
          <p:cNvSpPr>
            <a:spLocks noGrp="1"/>
          </p:cNvSpPr>
          <p:nvPr>
            <p:ph type="title"/>
          </p:nvPr>
        </p:nvSpPr>
        <p:spPr>
          <a:xfrm>
            <a:off x="841248" y="643467"/>
            <a:ext cx="3840480" cy="5571066"/>
          </a:xfrm>
        </p:spPr>
        <p:txBody>
          <a:bodyPr anchor="ctr">
            <a:normAutofit/>
          </a:bodyPr>
          <a:lstStyle/>
          <a:p>
            <a:r>
              <a:rPr lang="en-US" sz="5400" dirty="0"/>
              <a:t>PA Concern</a:t>
            </a:r>
          </a:p>
        </p:txBody>
      </p:sp>
      <p:sp>
        <p:nvSpPr>
          <p:cNvPr id="10" name="Freeform: Shape 9">
            <a:extLst>
              <a:ext uri="{FF2B5EF4-FFF2-40B4-BE49-F238E27FC236}">
                <a16:creationId xmlns:a16="http://schemas.microsoft.com/office/drawing/2014/main" id="{32F02326-30C4-4095-988F-932A425AE2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39686" y="0"/>
            <a:ext cx="7152315" cy="6858000"/>
          </a:xfrm>
          <a:custGeom>
            <a:avLst/>
            <a:gdLst>
              <a:gd name="connsiteX0" fmla="*/ 17101 w 7152315"/>
              <a:gd name="connsiteY0" fmla="*/ 0 h 6858000"/>
              <a:gd name="connsiteX1" fmla="*/ 7152315 w 7152315"/>
              <a:gd name="connsiteY1" fmla="*/ 0 h 6858000"/>
              <a:gd name="connsiteX2" fmla="*/ 7152315 w 7152315"/>
              <a:gd name="connsiteY2" fmla="*/ 6858000 h 6858000"/>
              <a:gd name="connsiteX3" fmla="*/ 15999 w 7152315"/>
              <a:gd name="connsiteY3" fmla="*/ 6858000 h 6858000"/>
              <a:gd name="connsiteX4" fmla="*/ 9729 w 7152315"/>
              <a:gd name="connsiteY4" fmla="*/ 6734157 h 6858000"/>
              <a:gd name="connsiteX5" fmla="*/ 15819 w 7152315"/>
              <a:gd name="connsiteY5" fmla="*/ 6122264 h 6858000"/>
              <a:gd name="connsiteX6" fmla="*/ 11379 w 7152315"/>
              <a:gd name="connsiteY6" fmla="*/ 5614784 h 6858000"/>
              <a:gd name="connsiteX7" fmla="*/ 20006 w 7152315"/>
              <a:gd name="connsiteY7" fmla="*/ 5204359 h 6858000"/>
              <a:gd name="connsiteX8" fmla="*/ 16962 w 7152315"/>
              <a:gd name="connsiteY8" fmla="*/ 4811696 h 6858000"/>
              <a:gd name="connsiteX9" fmla="*/ 13409 w 7152315"/>
              <a:gd name="connsiteY9" fmla="*/ 4358135 h 6858000"/>
              <a:gd name="connsiteX10" fmla="*/ 12774 w 7152315"/>
              <a:gd name="connsiteY10" fmla="*/ 4038423 h 6858000"/>
              <a:gd name="connsiteX11" fmla="*/ 10110 w 7152315"/>
              <a:gd name="connsiteY11" fmla="*/ 3630663 h 6858000"/>
              <a:gd name="connsiteX12" fmla="*/ 16581 w 7152315"/>
              <a:gd name="connsiteY12" fmla="*/ 3275427 h 6858000"/>
              <a:gd name="connsiteX13" fmla="*/ 27872 w 7152315"/>
              <a:gd name="connsiteY13" fmla="*/ 2871219 h 6858000"/>
              <a:gd name="connsiteX14" fmla="*/ 17596 w 7152315"/>
              <a:gd name="connsiteY14" fmla="*/ 2235600 h 6858000"/>
              <a:gd name="connsiteX15" fmla="*/ 14170 w 7152315"/>
              <a:gd name="connsiteY15" fmla="*/ 1894827 h 6858000"/>
              <a:gd name="connsiteX16" fmla="*/ 11632 w 7152315"/>
              <a:gd name="connsiteY16" fmla="*/ 1603026 h 6858000"/>
              <a:gd name="connsiteX17" fmla="*/ 14551 w 7152315"/>
              <a:gd name="connsiteY17" fmla="*/ 1307799 h 6858000"/>
              <a:gd name="connsiteX18" fmla="*/ 14551 w 7152315"/>
              <a:gd name="connsiteY18" fmla="*/ 887733 h 6858000"/>
              <a:gd name="connsiteX19" fmla="*/ 849 w 7152315"/>
              <a:gd name="connsiteY19" fmla="*/ 349169 h 6858000"/>
              <a:gd name="connsiteX20" fmla="*/ 1404 w 7152315"/>
              <a:gd name="connsiteY20" fmla="*/ 16059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152315" h="6858000">
                <a:moveTo>
                  <a:pt x="17101" y="0"/>
                </a:moveTo>
                <a:lnTo>
                  <a:pt x="7152315" y="0"/>
                </a:lnTo>
                <a:lnTo>
                  <a:pt x="7152315" y="6858000"/>
                </a:lnTo>
                <a:lnTo>
                  <a:pt x="15999" y="6858000"/>
                </a:lnTo>
                <a:lnTo>
                  <a:pt x="9729" y="6734157"/>
                </a:lnTo>
                <a:cubicBezTo>
                  <a:pt x="5924" y="6530150"/>
                  <a:pt x="12521" y="6326271"/>
                  <a:pt x="15819" y="6122264"/>
                </a:cubicBezTo>
                <a:cubicBezTo>
                  <a:pt x="18484" y="5952766"/>
                  <a:pt x="-1689" y="5783013"/>
                  <a:pt x="11379" y="5614784"/>
                </a:cubicBezTo>
                <a:cubicBezTo>
                  <a:pt x="22112" y="5478259"/>
                  <a:pt x="24992" y="5341214"/>
                  <a:pt x="20006" y="5204359"/>
                </a:cubicBezTo>
                <a:cubicBezTo>
                  <a:pt x="14932" y="5073429"/>
                  <a:pt x="13917" y="4942537"/>
                  <a:pt x="16962" y="4811696"/>
                </a:cubicBezTo>
                <a:cubicBezTo>
                  <a:pt x="20640" y="4660467"/>
                  <a:pt x="16962" y="4509238"/>
                  <a:pt x="13409" y="4358135"/>
                </a:cubicBezTo>
                <a:cubicBezTo>
                  <a:pt x="10872" y="4251565"/>
                  <a:pt x="10998" y="4144994"/>
                  <a:pt x="12774" y="4038423"/>
                </a:cubicBezTo>
                <a:cubicBezTo>
                  <a:pt x="15185" y="3902545"/>
                  <a:pt x="19879" y="3766540"/>
                  <a:pt x="10110" y="3630663"/>
                </a:cubicBezTo>
                <a:cubicBezTo>
                  <a:pt x="1178" y="3512306"/>
                  <a:pt x="3347" y="3393378"/>
                  <a:pt x="16581" y="3275427"/>
                </a:cubicBezTo>
                <a:cubicBezTo>
                  <a:pt x="33403" y="3141377"/>
                  <a:pt x="37183" y="3006006"/>
                  <a:pt x="27872" y="2871219"/>
                </a:cubicBezTo>
                <a:cubicBezTo>
                  <a:pt x="11315" y="2659765"/>
                  <a:pt x="7890" y="2447486"/>
                  <a:pt x="17596" y="2235600"/>
                </a:cubicBezTo>
                <a:cubicBezTo>
                  <a:pt x="22797" y="2122038"/>
                  <a:pt x="21655" y="2008261"/>
                  <a:pt x="14170" y="1894827"/>
                </a:cubicBezTo>
                <a:cubicBezTo>
                  <a:pt x="8144" y="1797670"/>
                  <a:pt x="7294" y="1700272"/>
                  <a:pt x="11632" y="1603026"/>
                </a:cubicBezTo>
                <a:cubicBezTo>
                  <a:pt x="15566" y="1504575"/>
                  <a:pt x="17215" y="1406124"/>
                  <a:pt x="14551" y="1307799"/>
                </a:cubicBezTo>
                <a:cubicBezTo>
                  <a:pt x="10872" y="1168242"/>
                  <a:pt x="10110" y="1027798"/>
                  <a:pt x="14551" y="887733"/>
                </a:cubicBezTo>
                <a:cubicBezTo>
                  <a:pt x="20894" y="708085"/>
                  <a:pt x="3132" y="528817"/>
                  <a:pt x="849" y="349169"/>
                </a:cubicBezTo>
                <a:cubicBezTo>
                  <a:pt x="24" y="286241"/>
                  <a:pt x="-769" y="223346"/>
                  <a:pt x="1404" y="1605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4043045D-7BB5-42F7-94FF-DF6E4C330DB4}"/>
              </a:ext>
            </a:extLst>
          </p:cNvPr>
          <p:cNvSpPr>
            <a:spLocks noGrp="1"/>
          </p:cNvSpPr>
          <p:nvPr>
            <p:ph idx="1"/>
          </p:nvPr>
        </p:nvSpPr>
        <p:spPr>
          <a:xfrm>
            <a:off x="5568696" y="643467"/>
            <a:ext cx="5788152" cy="5571066"/>
          </a:xfrm>
        </p:spPr>
        <p:txBody>
          <a:bodyPr anchor="ctr">
            <a:normAutofit/>
          </a:bodyPr>
          <a:lstStyle/>
          <a:p>
            <a:pPr marL="0" marR="0">
              <a:spcBef>
                <a:spcPts val="0"/>
              </a:spcBef>
              <a:spcAft>
                <a:spcPts val="600"/>
              </a:spcAft>
            </a:pPr>
            <a:endParaRPr lang="en-US" sz="2200" dirty="0">
              <a:solidFill>
                <a:srgbClr val="FFFFFF"/>
              </a:solidFill>
              <a:latin typeface="Calibri" panose="020F0502020204030204" pitchFamily="34" charset="0"/>
              <a:ea typeface="Calibri" panose="020F0502020204030204" pitchFamily="34" charset="0"/>
            </a:endParaRPr>
          </a:p>
          <a:p>
            <a:pPr marL="0" marR="0">
              <a:spcBef>
                <a:spcPts val="0"/>
              </a:spcBef>
              <a:spcAft>
                <a:spcPts val="600"/>
              </a:spcAft>
            </a:pPr>
            <a:r>
              <a:rPr lang="en-US" sz="2200" dirty="0">
                <a:solidFill>
                  <a:srgbClr val="FFFFFF"/>
                </a:solidFill>
                <a:latin typeface="Calibri" panose="020F0502020204030204" pitchFamily="34" charset="0"/>
                <a:ea typeface="Calibri" panose="020F0502020204030204" pitchFamily="34" charset="0"/>
              </a:rPr>
              <a:t>Es</a:t>
            </a:r>
            <a:r>
              <a:rPr lang="en-US" sz="2200" dirty="0">
                <a:solidFill>
                  <a:srgbClr val="FFFFFF"/>
                </a:solidFill>
                <a:effectLst/>
                <a:latin typeface="Calibri" panose="020F0502020204030204" pitchFamily="34" charset="0"/>
                <a:ea typeface="Calibri" panose="020F0502020204030204" pitchFamily="34" charset="0"/>
              </a:rPr>
              <a:t>tablishment of load without a means to reduce that load through control </a:t>
            </a:r>
            <a:r>
              <a:rPr lang="en-US" sz="2200" dirty="0">
                <a:solidFill>
                  <a:srgbClr val="FFFFFF"/>
                </a:solidFill>
                <a:latin typeface="Calibri" panose="020F0502020204030204" pitchFamily="34" charset="0"/>
                <a:ea typeface="Calibri" panose="020F0502020204030204" pitchFamily="34" charset="0"/>
              </a:rPr>
              <a:t>&amp;</a:t>
            </a:r>
            <a:r>
              <a:rPr lang="en-US" sz="2200" dirty="0">
                <a:solidFill>
                  <a:srgbClr val="FFFFFF"/>
                </a:solidFill>
                <a:effectLst/>
                <a:latin typeface="Calibri" panose="020F0502020204030204" pitchFamily="34" charset="0"/>
                <a:ea typeface="Calibri" panose="020F0502020204030204" pitchFamily="34" charset="0"/>
              </a:rPr>
              <a:t> uptake is a disconnection between the model assumptions and the interpretation of the Expert Panel Report (does not allow the application of Supplemental N NM BMPs on full-season soybeans)</a:t>
            </a:r>
          </a:p>
          <a:p>
            <a:pPr marL="0" marR="0" indent="0">
              <a:spcBef>
                <a:spcPts val="0"/>
              </a:spcBef>
              <a:spcAft>
                <a:spcPts val="600"/>
              </a:spcAft>
              <a:buNone/>
            </a:pPr>
            <a:r>
              <a:rPr lang="en-US" sz="2200" dirty="0">
                <a:solidFill>
                  <a:srgbClr val="FFFFFF"/>
                </a:solidFill>
                <a:effectLst/>
                <a:latin typeface="Calibri" panose="020F0502020204030204" pitchFamily="34" charset="0"/>
                <a:ea typeface="Calibri" panose="020F0502020204030204" pitchFamily="34" charset="0"/>
              </a:rPr>
              <a:t> </a:t>
            </a:r>
          </a:p>
          <a:p>
            <a:pPr marL="0" marR="0">
              <a:spcBef>
                <a:spcPts val="0"/>
              </a:spcBef>
              <a:spcAft>
                <a:spcPts val="600"/>
              </a:spcAft>
            </a:pPr>
            <a:r>
              <a:rPr lang="en-US" sz="2200" dirty="0">
                <a:solidFill>
                  <a:srgbClr val="FFFFFF"/>
                </a:solidFill>
                <a:effectLst/>
                <a:latin typeface="Calibri" panose="020F0502020204030204" pitchFamily="34" charset="0"/>
                <a:ea typeface="Calibri" panose="020F0502020204030204" pitchFamily="34" charset="0"/>
              </a:rPr>
              <a:t>Aside from the generally accepted N-fixation rate reduction with nutrient application (which cannot be answered at this time)</a:t>
            </a:r>
            <a:r>
              <a:rPr lang="en-US" sz="2200" dirty="0">
                <a:effectLst/>
                <a:latin typeface="Calibri" panose="020F0502020204030204" pitchFamily="34" charset="0"/>
                <a:ea typeface="Calibri" panose="020F0502020204030204" pitchFamily="34" charset="0"/>
              </a:rPr>
              <a:t>*</a:t>
            </a:r>
            <a:r>
              <a:rPr lang="en-US" sz="2200" dirty="0">
                <a:solidFill>
                  <a:srgbClr val="FFFFFF"/>
                </a:solidFill>
                <a:effectLst/>
                <a:latin typeface="Calibri" panose="020F0502020204030204" pitchFamily="34" charset="0"/>
                <a:ea typeface="Calibri" panose="020F0502020204030204" pitchFamily="34" charset="0"/>
              </a:rPr>
              <a:t>, </a:t>
            </a:r>
            <a:r>
              <a:rPr lang="en-US" sz="2200" b="1" dirty="0">
                <a:solidFill>
                  <a:srgbClr val="FFFFFF"/>
                </a:solidFill>
                <a:effectLst/>
                <a:latin typeface="Calibri" panose="020F0502020204030204" pitchFamily="34" charset="0"/>
                <a:ea typeface="Calibri" panose="020F0502020204030204" pitchFamily="34" charset="0"/>
              </a:rPr>
              <a:t>we believe that the use of the Supplemental NM practices will have some beneficial effect that should be reflected in the model</a:t>
            </a:r>
            <a:r>
              <a:rPr lang="en-US" sz="2200" dirty="0">
                <a:solidFill>
                  <a:srgbClr val="FFFFFF"/>
                </a:solidFill>
                <a:effectLst/>
                <a:latin typeface="Calibri" panose="020F0502020204030204" pitchFamily="34" charset="0"/>
                <a:ea typeface="Calibri" panose="020F0502020204030204" pitchFamily="34" charset="0"/>
              </a:rPr>
              <a:t>.  </a:t>
            </a:r>
            <a:endParaRPr lang="en-US" sz="2200" dirty="0">
              <a:solidFill>
                <a:srgbClr val="FFFFFF"/>
              </a:solidFill>
            </a:endParaRPr>
          </a:p>
        </p:txBody>
      </p:sp>
      <p:sp>
        <p:nvSpPr>
          <p:cNvPr id="4" name="TextBox 3">
            <a:extLst>
              <a:ext uri="{FF2B5EF4-FFF2-40B4-BE49-F238E27FC236}">
                <a16:creationId xmlns:a16="http://schemas.microsoft.com/office/drawing/2014/main" id="{9626955F-FE12-4A4C-8E16-82842B31947B}"/>
              </a:ext>
            </a:extLst>
          </p:cNvPr>
          <p:cNvSpPr txBox="1"/>
          <p:nvPr/>
        </p:nvSpPr>
        <p:spPr>
          <a:xfrm>
            <a:off x="5467150" y="6488668"/>
            <a:ext cx="3031958" cy="369332"/>
          </a:xfrm>
          <a:prstGeom prst="rect">
            <a:avLst/>
          </a:prstGeom>
          <a:noFill/>
        </p:spPr>
        <p:txBody>
          <a:bodyPr wrap="square" rtlCol="0">
            <a:spAutoFit/>
          </a:bodyPr>
          <a:lstStyle/>
          <a:p>
            <a:r>
              <a:rPr lang="en-US" dirty="0"/>
              <a:t>*attempt to answer that today</a:t>
            </a:r>
          </a:p>
        </p:txBody>
      </p:sp>
    </p:spTree>
    <p:extLst>
      <p:ext uri="{BB962C8B-B14F-4D97-AF65-F5344CB8AC3E}">
        <p14:creationId xmlns:p14="http://schemas.microsoft.com/office/powerpoint/2010/main" val="2090984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1D684AC-E7C0-481D-BED0-C001EAAC8378}"/>
              </a:ext>
            </a:extLst>
          </p:cNvPr>
          <p:cNvSpPr>
            <a:spLocks noGrp="1"/>
          </p:cNvSpPr>
          <p:nvPr>
            <p:ph type="title"/>
          </p:nvPr>
        </p:nvSpPr>
        <p:spPr>
          <a:xfrm>
            <a:off x="635000" y="640823"/>
            <a:ext cx="3418659" cy="5583148"/>
          </a:xfrm>
        </p:spPr>
        <p:txBody>
          <a:bodyPr anchor="ctr">
            <a:normAutofit/>
          </a:bodyPr>
          <a:lstStyle/>
          <a:p>
            <a:r>
              <a:rPr lang="en-US" sz="5400"/>
              <a:t>PA Request </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0" name="Content Placeholder 2">
            <a:extLst>
              <a:ext uri="{FF2B5EF4-FFF2-40B4-BE49-F238E27FC236}">
                <a16:creationId xmlns:a16="http://schemas.microsoft.com/office/drawing/2014/main" id="{99B7EB27-1ED7-419E-B167-B23DB66B30E0}"/>
              </a:ext>
            </a:extLst>
          </p:cNvPr>
          <p:cNvGraphicFramePr>
            <a:graphicFrameLocks noGrp="1"/>
          </p:cNvGraphicFramePr>
          <p:nvPr>
            <p:ph idx="1"/>
            <p:extLst>
              <p:ext uri="{D42A27DB-BD31-4B8C-83A1-F6EECF244321}">
                <p14:modId xmlns:p14="http://schemas.microsoft.com/office/powerpoint/2010/main" val="2215757136"/>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8634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C453EE-0061-47BC-9D49-3855E93694BC}"/>
              </a:ext>
            </a:extLst>
          </p:cNvPr>
          <p:cNvSpPr>
            <a:spLocks noGrp="1"/>
          </p:cNvSpPr>
          <p:nvPr>
            <p:ph type="title"/>
          </p:nvPr>
        </p:nvSpPr>
        <p:spPr>
          <a:xfrm>
            <a:off x="630936" y="640823"/>
            <a:ext cx="3419856" cy="5583148"/>
          </a:xfrm>
        </p:spPr>
        <p:txBody>
          <a:bodyPr anchor="ctr">
            <a:normAutofit/>
          </a:bodyPr>
          <a:lstStyle/>
          <a:p>
            <a:r>
              <a:rPr lang="en-US" sz="5400" dirty="0"/>
              <a:t>Initial Response (to PA request)</a:t>
            </a:r>
          </a:p>
        </p:txBody>
      </p:sp>
      <p:sp>
        <p:nvSpPr>
          <p:cNvPr id="27"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A507EE4-2AD7-4C0F-9E7F-EEB4E4974899}"/>
              </a:ext>
            </a:extLst>
          </p:cNvPr>
          <p:cNvSpPr>
            <a:spLocks noGrp="1"/>
          </p:cNvSpPr>
          <p:nvPr>
            <p:ph idx="1"/>
          </p:nvPr>
        </p:nvSpPr>
        <p:spPr>
          <a:xfrm>
            <a:off x="4654296" y="531223"/>
            <a:ext cx="6894576" cy="5695841"/>
          </a:xfrm>
        </p:spPr>
        <p:txBody>
          <a:bodyPr anchor="t">
            <a:normAutofit lnSpcReduction="10000"/>
          </a:bodyPr>
          <a:lstStyle/>
          <a:p>
            <a:pPr marL="0" marR="0" indent="0">
              <a:spcBef>
                <a:spcPts val="0"/>
              </a:spcBef>
              <a:spcAft>
                <a:spcPts val="0"/>
              </a:spcAft>
              <a:buNone/>
            </a:pPr>
            <a:r>
              <a:rPr lang="en-US" sz="1800" dirty="0">
                <a:latin typeface="Calibri" panose="020F0502020204030204" pitchFamily="34" charset="0"/>
                <a:ea typeface="Calibri" panose="020F0502020204030204" pitchFamily="34" charset="0"/>
              </a:rPr>
              <a:t>U</a:t>
            </a:r>
            <a:r>
              <a:rPr lang="en-US" sz="1800" dirty="0">
                <a:effectLst/>
                <a:latin typeface="Calibri" panose="020F0502020204030204" pitchFamily="34" charset="0"/>
                <a:ea typeface="Calibri" panose="020F0502020204030204" pitchFamily="34" charset="0"/>
              </a:rPr>
              <a:t>nderstanding the potential reduction from Supplemental N NM application to soybeans</a:t>
            </a:r>
            <a:r>
              <a:rPr lang="en-US" sz="1800" dirty="0">
                <a:latin typeface="Calibri" panose="020F0502020204030204" pitchFamily="34" charset="0"/>
                <a:ea typeface="Calibri" panose="020F0502020204030204" pitchFamily="34" charset="0"/>
              </a:rPr>
              <a:t> is easier than running scenarios in CAST</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r>
              <a:rPr lang="en-US" sz="1800" i="1" dirty="0">
                <a:effectLst/>
                <a:latin typeface="Calibri" panose="020F0502020204030204" pitchFamily="34" charset="0"/>
                <a:ea typeface="Calibri" panose="020F0502020204030204" pitchFamily="34" charset="0"/>
              </a:rPr>
              <a:t>“The supplemental N NM BMPs are to address the N applications to soybeans. Soybeans fix nitrogen and most of the load increase from the increase in soybeans and decrease in double cropped was from the fixation. This has nothing to do with any BMP. Using NM Placement, Timing, and Rate on soybeans will reduce the small application where it exists, but not stop the fixation. The efficiencies applied to the other land uses for those three BMPs are below. The higher percentages are all for crops eligible for manure.” –Olivia D</a:t>
            </a:r>
          </a:p>
          <a:p>
            <a:pPr marL="0" marR="0">
              <a:spcBef>
                <a:spcPts val="0"/>
              </a:spcBef>
              <a:spcAft>
                <a:spcPts val="0"/>
              </a:spcAft>
            </a:pP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US" sz="1800" dirty="0">
              <a:effectLst/>
              <a:latin typeface="Calibri" panose="020F0502020204030204" pitchFamily="34" charset="0"/>
              <a:ea typeface="Calibri" panose="020F0502020204030204" pitchFamily="34" charset="0"/>
            </a:endParaRPr>
          </a:p>
          <a:p>
            <a:endParaRPr lang="en-US" sz="1800" dirty="0"/>
          </a:p>
          <a:p>
            <a:endParaRPr lang="en-US" sz="1800" dirty="0"/>
          </a:p>
          <a:p>
            <a:endParaRPr lang="en-US" sz="1800" dirty="0"/>
          </a:p>
          <a:p>
            <a:endParaRPr lang="en-US" sz="1800" dirty="0"/>
          </a:p>
          <a:p>
            <a:pPr marL="0" indent="0">
              <a:buNone/>
            </a:pPr>
            <a:r>
              <a:rPr lang="en-US" sz="1800" dirty="0">
                <a:effectLst/>
                <a:latin typeface="Calibri" panose="020F0502020204030204" pitchFamily="34" charset="0"/>
                <a:ea typeface="Calibri" panose="020F0502020204030204" pitchFamily="34" charset="0"/>
              </a:rPr>
              <a:t>Since the Supplemental BMPs are applied the edge-of-stream load (rather than Crop Application Goal), </a:t>
            </a:r>
            <a:r>
              <a:rPr lang="en-US" sz="1800" dirty="0">
                <a:latin typeface="Calibri" panose="020F0502020204030204" pitchFamily="34" charset="0"/>
                <a:ea typeface="Calibri" panose="020F0502020204030204" pitchFamily="34" charset="0"/>
              </a:rPr>
              <a:t>you can reduce known </a:t>
            </a:r>
            <a:r>
              <a:rPr lang="en-US" sz="1800" dirty="0">
                <a:effectLst/>
                <a:latin typeface="Calibri" panose="020F0502020204030204" pitchFamily="34" charset="0"/>
                <a:ea typeface="Calibri" panose="020F0502020204030204" pitchFamily="34" charset="0"/>
              </a:rPr>
              <a:t>full-season soybean N load by the percent efficiency.  </a:t>
            </a:r>
          </a:p>
          <a:p>
            <a:pPr marL="0" indent="0">
              <a:buNone/>
            </a:pPr>
            <a:r>
              <a:rPr lang="en-US" sz="1800" dirty="0">
                <a:effectLst/>
                <a:latin typeface="Calibri" panose="020F0502020204030204" pitchFamily="34" charset="0"/>
                <a:ea typeface="Calibri" panose="020F0502020204030204" pitchFamily="34" charset="0"/>
              </a:rPr>
              <a:t>If the load from soybean acres is 1,000 lbs., then a reduction at 5% would mean 950 lbs. for the TN load. </a:t>
            </a:r>
          </a:p>
          <a:p>
            <a:pPr marL="0" indent="0">
              <a:buNone/>
            </a:pPr>
            <a:endParaRPr lang="en-US" sz="600" dirty="0"/>
          </a:p>
        </p:txBody>
      </p:sp>
      <p:graphicFrame>
        <p:nvGraphicFramePr>
          <p:cNvPr id="10" name="Table 9">
            <a:extLst>
              <a:ext uri="{FF2B5EF4-FFF2-40B4-BE49-F238E27FC236}">
                <a16:creationId xmlns:a16="http://schemas.microsoft.com/office/drawing/2014/main" id="{F4AC1CFE-8F08-4BA9-B684-BD93F898F340}"/>
              </a:ext>
            </a:extLst>
          </p:cNvPr>
          <p:cNvGraphicFramePr>
            <a:graphicFrameLocks noGrp="1"/>
          </p:cNvGraphicFramePr>
          <p:nvPr>
            <p:extLst>
              <p:ext uri="{D42A27DB-BD31-4B8C-83A1-F6EECF244321}">
                <p14:modId xmlns:p14="http://schemas.microsoft.com/office/powerpoint/2010/main" val="3074027659"/>
              </p:ext>
            </p:extLst>
          </p:nvPr>
        </p:nvGraphicFramePr>
        <p:xfrm>
          <a:off x="5136603" y="3207646"/>
          <a:ext cx="5805031" cy="1544087"/>
        </p:xfrm>
        <a:graphic>
          <a:graphicData uri="http://schemas.openxmlformats.org/drawingml/2006/table">
            <a:tbl>
              <a:tblPr firstRow="1" firstCol="1" bandRow="1"/>
              <a:tblGrid>
                <a:gridCol w="1560289">
                  <a:extLst>
                    <a:ext uri="{9D8B030D-6E8A-4147-A177-3AD203B41FA5}">
                      <a16:colId xmlns:a16="http://schemas.microsoft.com/office/drawing/2014/main" val="430115939"/>
                    </a:ext>
                  </a:extLst>
                </a:gridCol>
                <a:gridCol w="2369835">
                  <a:extLst>
                    <a:ext uri="{9D8B030D-6E8A-4147-A177-3AD203B41FA5}">
                      <a16:colId xmlns:a16="http://schemas.microsoft.com/office/drawing/2014/main" val="4150388458"/>
                    </a:ext>
                  </a:extLst>
                </a:gridCol>
                <a:gridCol w="1874907">
                  <a:extLst>
                    <a:ext uri="{9D8B030D-6E8A-4147-A177-3AD203B41FA5}">
                      <a16:colId xmlns:a16="http://schemas.microsoft.com/office/drawing/2014/main" val="1528039406"/>
                    </a:ext>
                  </a:extLst>
                </a:gridCol>
              </a:tblGrid>
              <a:tr h="563075">
                <a:tc>
                  <a:txBody>
                    <a:bodyPr/>
                    <a:lstStyle/>
                    <a:p>
                      <a:pPr marL="0" marR="0" algn="l">
                        <a:lnSpc>
                          <a:spcPct val="105000"/>
                        </a:lnSpc>
                        <a:spcBef>
                          <a:spcPts val="0"/>
                        </a:spcBef>
                        <a:spcAft>
                          <a:spcPts val="0"/>
                        </a:spcAft>
                      </a:pPr>
                      <a:r>
                        <a:rPr lang="en-US" sz="2000" b="1" dirty="0">
                          <a:solidFill>
                            <a:srgbClr val="000000"/>
                          </a:solidFill>
                          <a:effectLst/>
                          <a:latin typeface="Calibri" panose="020F0502020204030204" pitchFamily="34" charset="0"/>
                          <a:ea typeface="Calibri" panose="020F0502020204030204" pitchFamily="34" charset="0"/>
                        </a:rPr>
                        <a:t>NM BMP</a:t>
                      </a:r>
                      <a:endParaRPr lang="en-US" sz="2000" dirty="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05000"/>
                        </a:lnSpc>
                        <a:spcBef>
                          <a:spcPts val="0"/>
                        </a:spcBef>
                        <a:spcAft>
                          <a:spcPts val="0"/>
                        </a:spcAft>
                      </a:pPr>
                      <a:r>
                        <a:rPr lang="en-US" sz="2000" b="1" dirty="0">
                          <a:solidFill>
                            <a:srgbClr val="000000"/>
                          </a:solidFill>
                          <a:effectLst/>
                          <a:latin typeface="Calibri" panose="020F0502020204030204" pitchFamily="34" charset="0"/>
                          <a:ea typeface="Calibri" panose="020F0502020204030204" pitchFamily="34" charset="0"/>
                        </a:rPr>
                        <a:t>N Efficiency (pct)</a:t>
                      </a:r>
                      <a:endParaRPr lang="en-US" sz="2000" dirty="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000000"/>
                      </a:solidFill>
                      <a:prstDash val="solid"/>
                      <a:round/>
                      <a:headEnd type="none" w="med" len="med"/>
                      <a:tailEnd type="none" w="med" len="med"/>
                    </a:lnL>
                    <a:lnR w="12700" cap="flat" cmpd="sng" algn="ctr">
                      <a:solidFill>
                        <a:srgbClr val="60E01D"/>
                      </a:solidFill>
                      <a:prstDash val="solid"/>
                      <a:round/>
                      <a:headEnd type="none" w="med" len="med"/>
                      <a:tailEnd type="none" w="med" len="med"/>
                    </a:lnR>
                    <a:lnT w="12700" cap="flat" cmpd="sng" algn="ctr">
                      <a:solidFill>
                        <a:srgbClr val="60E01D"/>
                      </a:solidFill>
                      <a:prstDash val="solid"/>
                      <a:round/>
                      <a:headEnd type="none" w="med" len="med"/>
                      <a:tailEnd type="none" w="med" len="med"/>
                    </a:lnT>
                    <a:lnB w="12700" cap="flat" cmpd="sng" algn="ctr">
                      <a:solidFill>
                        <a:srgbClr val="60E01D"/>
                      </a:solidFill>
                      <a:prstDash val="solid"/>
                      <a:round/>
                      <a:headEnd type="none" w="med" len="med"/>
                      <a:tailEnd type="none" w="med" len="med"/>
                    </a:lnB>
                    <a:solidFill>
                      <a:srgbClr val="D9D9D9"/>
                    </a:solidFill>
                  </a:tcPr>
                </a:tc>
                <a:tc>
                  <a:txBody>
                    <a:bodyPr/>
                    <a:lstStyle/>
                    <a:p>
                      <a:pPr marL="0" marR="0" algn="l">
                        <a:lnSpc>
                          <a:spcPct val="105000"/>
                        </a:lnSpc>
                        <a:spcBef>
                          <a:spcPts val="0"/>
                        </a:spcBef>
                        <a:spcAft>
                          <a:spcPts val="0"/>
                        </a:spcAft>
                      </a:pPr>
                      <a:r>
                        <a:rPr lang="en-US" sz="2000" b="1">
                          <a:solidFill>
                            <a:srgbClr val="000000"/>
                          </a:solidFill>
                          <a:effectLst/>
                          <a:latin typeface="Calibri" panose="020F0502020204030204" pitchFamily="34" charset="0"/>
                          <a:ea typeface="Calibri" panose="020F0502020204030204" pitchFamily="34" charset="0"/>
                        </a:rPr>
                        <a:t>P Efficiency (pct)</a:t>
                      </a:r>
                      <a:endParaRPr lang="en-US" sz="200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60E01D"/>
                      </a:solidFill>
                      <a:prstDash val="solid"/>
                      <a:round/>
                      <a:headEnd type="none" w="med" len="med"/>
                      <a:tailEnd type="none" w="med" len="med"/>
                    </a:lnL>
                    <a:lnR w="12700" cap="flat" cmpd="sng" algn="ctr">
                      <a:solidFill>
                        <a:srgbClr val="20E81D"/>
                      </a:solidFill>
                      <a:prstDash val="solid"/>
                      <a:round/>
                      <a:headEnd type="none" w="med" len="med"/>
                      <a:tailEnd type="none" w="med" len="med"/>
                    </a:lnR>
                    <a:lnT w="12700" cap="flat" cmpd="sng" algn="ctr">
                      <a:solidFill>
                        <a:srgbClr val="20E81D"/>
                      </a:solidFill>
                      <a:prstDash val="solid"/>
                      <a:round/>
                      <a:headEnd type="none" w="med" len="med"/>
                      <a:tailEnd type="none" w="med" len="med"/>
                    </a:lnT>
                    <a:lnB w="12700" cap="flat" cmpd="sng" algn="ctr">
                      <a:solidFill>
                        <a:srgbClr val="20E81D"/>
                      </a:solidFill>
                      <a:prstDash val="solid"/>
                      <a:round/>
                      <a:headEnd type="none" w="med" len="med"/>
                      <a:tailEnd type="none" w="med" len="med"/>
                    </a:lnB>
                    <a:solidFill>
                      <a:srgbClr val="D9D9D9"/>
                    </a:solidFill>
                  </a:tcPr>
                </a:tc>
                <a:extLst>
                  <a:ext uri="{0D108BD9-81ED-4DB2-BD59-A6C34878D82A}">
                    <a16:rowId xmlns:a16="http://schemas.microsoft.com/office/drawing/2014/main" val="2189675948"/>
                  </a:ext>
                </a:extLst>
              </a:tr>
              <a:tr h="196661">
                <a:tc>
                  <a:txBody>
                    <a:bodyPr/>
                    <a:lstStyle/>
                    <a:p>
                      <a:pPr marL="0" marR="0" algn="l">
                        <a:lnSpc>
                          <a:spcPct val="105000"/>
                        </a:lnSpc>
                        <a:spcBef>
                          <a:spcPts val="0"/>
                        </a:spcBef>
                        <a:spcAft>
                          <a:spcPts val="0"/>
                        </a:spcAft>
                      </a:pPr>
                      <a:r>
                        <a:rPr lang="en-US" sz="2000" b="1">
                          <a:solidFill>
                            <a:srgbClr val="000000"/>
                          </a:solidFill>
                          <a:effectLst/>
                          <a:latin typeface="Calibri" panose="020F0502020204030204" pitchFamily="34" charset="0"/>
                          <a:ea typeface="Calibri" panose="020F0502020204030204" pitchFamily="34" charset="0"/>
                        </a:rPr>
                        <a:t>Placement</a:t>
                      </a:r>
                      <a:endParaRPr lang="en-US" sz="200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D07E7B"/>
                      </a:solidFill>
                      <a:prstDash val="solid"/>
                      <a:round/>
                      <a:headEnd type="none" w="med" len="med"/>
                      <a:tailEnd type="none" w="med" len="med"/>
                    </a:lnL>
                    <a:lnR w="12700" cap="flat" cmpd="sng" algn="ctr">
                      <a:solidFill>
                        <a:srgbClr val="D07E7B"/>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07E7B"/>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2000" dirty="0">
                          <a:solidFill>
                            <a:srgbClr val="000000"/>
                          </a:solidFill>
                          <a:effectLst/>
                          <a:latin typeface="Calibri" panose="020F0502020204030204" pitchFamily="34" charset="0"/>
                          <a:ea typeface="Calibri" panose="020F0502020204030204" pitchFamily="34" charset="0"/>
                        </a:rPr>
                        <a:t>3</a:t>
                      </a:r>
                      <a:endParaRPr lang="en-US" sz="2000" dirty="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D07E7B"/>
                      </a:solidFill>
                      <a:prstDash val="solid"/>
                      <a:round/>
                      <a:headEnd type="none" w="med" len="med"/>
                      <a:tailEnd type="none" w="med" len="med"/>
                    </a:lnL>
                    <a:lnR w="12700" cap="flat" cmpd="sng" algn="ctr">
                      <a:solidFill>
                        <a:srgbClr val="8805E0"/>
                      </a:solidFill>
                      <a:prstDash val="solid"/>
                      <a:round/>
                      <a:headEnd type="none" w="med" len="med"/>
                      <a:tailEnd type="none" w="med" len="med"/>
                    </a:lnR>
                    <a:lnT w="12700" cap="flat" cmpd="sng" algn="ctr">
                      <a:solidFill>
                        <a:srgbClr val="60E01D"/>
                      </a:solidFill>
                      <a:prstDash val="solid"/>
                      <a:round/>
                      <a:headEnd type="none" w="med" len="med"/>
                      <a:tailEnd type="none" w="med" len="med"/>
                    </a:lnT>
                    <a:lnB w="12700" cap="flat" cmpd="sng" algn="ctr">
                      <a:solidFill>
                        <a:srgbClr val="8805E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2000" dirty="0">
                          <a:solidFill>
                            <a:srgbClr val="000000"/>
                          </a:solidFill>
                          <a:effectLst/>
                          <a:latin typeface="Calibri" panose="020F0502020204030204" pitchFamily="34" charset="0"/>
                          <a:ea typeface="Calibri" panose="020F0502020204030204" pitchFamily="34" charset="0"/>
                        </a:rPr>
                        <a:t>10 or 20</a:t>
                      </a:r>
                      <a:endParaRPr lang="en-US" sz="2000" dirty="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8805E0"/>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20E81D"/>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extLst>
                  <a:ext uri="{0D108BD9-81ED-4DB2-BD59-A6C34878D82A}">
                    <a16:rowId xmlns:a16="http://schemas.microsoft.com/office/drawing/2014/main" val="246586479"/>
                  </a:ext>
                </a:extLst>
              </a:tr>
              <a:tr h="196661">
                <a:tc>
                  <a:txBody>
                    <a:bodyPr/>
                    <a:lstStyle/>
                    <a:p>
                      <a:pPr marL="0" marR="0" algn="l">
                        <a:lnSpc>
                          <a:spcPct val="105000"/>
                        </a:lnSpc>
                        <a:spcBef>
                          <a:spcPts val="0"/>
                        </a:spcBef>
                        <a:spcAft>
                          <a:spcPts val="0"/>
                        </a:spcAft>
                      </a:pPr>
                      <a:r>
                        <a:rPr lang="en-US" sz="2000" b="1">
                          <a:solidFill>
                            <a:srgbClr val="000000"/>
                          </a:solidFill>
                          <a:effectLst/>
                          <a:latin typeface="Calibri" panose="020F0502020204030204" pitchFamily="34" charset="0"/>
                          <a:ea typeface="Calibri" panose="020F0502020204030204" pitchFamily="34" charset="0"/>
                        </a:rPr>
                        <a:t>Rate</a:t>
                      </a:r>
                      <a:endParaRPr lang="en-US" sz="200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A07C7B"/>
                      </a:solidFill>
                      <a:prstDash val="solid"/>
                      <a:round/>
                      <a:headEnd type="none" w="med" len="med"/>
                      <a:tailEnd type="none" w="med" len="med"/>
                    </a:lnL>
                    <a:lnR w="12700" cap="flat" cmpd="sng" algn="ctr">
                      <a:solidFill>
                        <a:srgbClr val="A07C7B"/>
                      </a:solidFill>
                      <a:prstDash val="solid"/>
                      <a:round/>
                      <a:headEnd type="none" w="med" len="med"/>
                      <a:tailEnd type="none" w="med" len="med"/>
                    </a:lnR>
                    <a:lnT w="12700" cap="flat" cmpd="sng" algn="ctr">
                      <a:solidFill>
                        <a:srgbClr val="D07E7B"/>
                      </a:solidFill>
                      <a:prstDash val="solid"/>
                      <a:round/>
                      <a:headEnd type="none" w="med" len="med"/>
                      <a:tailEnd type="none" w="med" len="med"/>
                    </a:lnT>
                    <a:lnB w="12700" cap="flat" cmpd="sng" algn="ctr">
                      <a:solidFill>
                        <a:srgbClr val="A07C7B"/>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2000">
                          <a:solidFill>
                            <a:srgbClr val="000000"/>
                          </a:solidFill>
                          <a:effectLst/>
                          <a:latin typeface="Calibri" panose="020F0502020204030204" pitchFamily="34" charset="0"/>
                          <a:ea typeface="Calibri" panose="020F0502020204030204" pitchFamily="34" charset="0"/>
                        </a:rPr>
                        <a:t>5 or 15</a:t>
                      </a:r>
                      <a:endParaRPr lang="en-US" sz="200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A07C7B"/>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8805E0"/>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2000" dirty="0">
                          <a:solidFill>
                            <a:srgbClr val="000000"/>
                          </a:solidFill>
                          <a:effectLst/>
                          <a:latin typeface="Calibri" panose="020F0502020204030204" pitchFamily="34" charset="0"/>
                          <a:ea typeface="Calibri" panose="020F0502020204030204" pitchFamily="34" charset="0"/>
                        </a:rPr>
                        <a:t>5 or 10</a:t>
                      </a:r>
                      <a:endParaRPr lang="en-US" sz="2000" dirty="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7801E0"/>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7801E0"/>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extLst>
                  <a:ext uri="{0D108BD9-81ED-4DB2-BD59-A6C34878D82A}">
                    <a16:rowId xmlns:a16="http://schemas.microsoft.com/office/drawing/2014/main" val="341025933"/>
                  </a:ext>
                </a:extLst>
              </a:tr>
              <a:tr h="196661">
                <a:tc>
                  <a:txBody>
                    <a:bodyPr/>
                    <a:lstStyle/>
                    <a:p>
                      <a:pPr marL="0" marR="0" algn="l">
                        <a:lnSpc>
                          <a:spcPct val="105000"/>
                        </a:lnSpc>
                        <a:spcBef>
                          <a:spcPts val="0"/>
                        </a:spcBef>
                        <a:spcAft>
                          <a:spcPts val="0"/>
                        </a:spcAft>
                      </a:pPr>
                      <a:r>
                        <a:rPr lang="en-US" sz="2000" b="1">
                          <a:solidFill>
                            <a:srgbClr val="000000"/>
                          </a:solidFill>
                          <a:effectLst/>
                          <a:latin typeface="Calibri" panose="020F0502020204030204" pitchFamily="34" charset="0"/>
                          <a:ea typeface="Calibri" panose="020F0502020204030204" pitchFamily="34" charset="0"/>
                        </a:rPr>
                        <a:t>Timing</a:t>
                      </a:r>
                      <a:endParaRPr lang="en-US" sz="200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607B7B"/>
                      </a:solidFill>
                      <a:prstDash val="solid"/>
                      <a:round/>
                      <a:headEnd type="none" w="med" len="med"/>
                      <a:tailEnd type="none" w="med" len="med"/>
                    </a:lnL>
                    <a:lnR w="12700" cap="flat" cmpd="sng" algn="ctr">
                      <a:solidFill>
                        <a:srgbClr val="607B7B"/>
                      </a:solidFill>
                      <a:prstDash val="solid"/>
                      <a:round/>
                      <a:headEnd type="none" w="med" len="med"/>
                      <a:tailEnd type="none" w="med" len="med"/>
                    </a:lnR>
                    <a:lnT w="12700" cap="flat" cmpd="sng" algn="ctr">
                      <a:solidFill>
                        <a:srgbClr val="A07C7B"/>
                      </a:solidFill>
                      <a:prstDash val="solid"/>
                      <a:round/>
                      <a:headEnd type="none" w="med" len="med"/>
                      <a:tailEnd type="none" w="med" len="med"/>
                    </a:lnT>
                    <a:lnB w="12700" cap="flat" cmpd="sng" algn="ctr">
                      <a:solidFill>
                        <a:srgbClr val="607B7B"/>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2000">
                          <a:solidFill>
                            <a:srgbClr val="000000"/>
                          </a:solidFill>
                          <a:effectLst/>
                          <a:latin typeface="Calibri" panose="020F0502020204030204" pitchFamily="34" charset="0"/>
                          <a:ea typeface="Calibri" panose="020F0502020204030204" pitchFamily="34" charset="0"/>
                        </a:rPr>
                        <a:t>5 or 10</a:t>
                      </a:r>
                      <a:endParaRPr lang="en-US" sz="200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607B7B"/>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7801E0"/>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2000" dirty="0">
                          <a:solidFill>
                            <a:srgbClr val="000000"/>
                          </a:solidFill>
                          <a:effectLst/>
                          <a:latin typeface="Calibri" panose="020F0502020204030204" pitchFamily="34" charset="0"/>
                          <a:ea typeface="Calibri" panose="020F0502020204030204" pitchFamily="34" charset="0"/>
                        </a:rPr>
                        <a:t>1 or 20</a:t>
                      </a:r>
                      <a:endParaRPr lang="en-US" sz="2000" dirty="0">
                        <a:effectLst/>
                        <a:latin typeface="Calibri" panose="020F0502020204030204" pitchFamily="34" charset="0"/>
                        <a:ea typeface="Calibri" panose="020F0502020204030204" pitchFamily="34" charset="0"/>
                      </a:endParaRPr>
                    </a:p>
                  </a:txBody>
                  <a:tcPr marL="19918" marR="19918" marT="19918" marB="0" anchor="b">
                    <a:lnL w="12700" cap="flat" cmpd="sng" algn="ctr">
                      <a:solidFill>
                        <a:srgbClr val="7801E0"/>
                      </a:solidFill>
                      <a:prstDash val="solid"/>
                      <a:round/>
                      <a:headEnd type="none" w="med" len="med"/>
                      <a:tailEnd type="none" w="med" len="med"/>
                    </a:lnL>
                    <a:lnR w="12700" cap="flat" cmpd="sng" algn="ctr">
                      <a:solidFill>
                        <a:srgbClr val="7801E0"/>
                      </a:solidFill>
                      <a:prstDash val="solid"/>
                      <a:round/>
                      <a:headEnd type="none" w="med" len="med"/>
                      <a:tailEnd type="none" w="med" len="med"/>
                    </a:lnR>
                    <a:lnT w="12700" cap="flat" cmpd="sng" algn="ctr">
                      <a:solidFill>
                        <a:srgbClr val="7801E0"/>
                      </a:solidFill>
                      <a:prstDash val="solid"/>
                      <a:round/>
                      <a:headEnd type="none" w="med" len="med"/>
                      <a:tailEnd type="none" w="med" len="med"/>
                    </a:lnT>
                    <a:lnB w="12700" cap="flat" cmpd="sng" algn="ctr">
                      <a:solidFill>
                        <a:srgbClr val="7801E0"/>
                      </a:solidFill>
                      <a:prstDash val="solid"/>
                      <a:round/>
                      <a:headEnd type="none" w="med" len="med"/>
                      <a:tailEnd type="none" w="med" len="med"/>
                    </a:lnB>
                  </a:tcPr>
                </a:tc>
                <a:extLst>
                  <a:ext uri="{0D108BD9-81ED-4DB2-BD59-A6C34878D82A}">
                    <a16:rowId xmlns:a16="http://schemas.microsoft.com/office/drawing/2014/main" val="648547951"/>
                  </a:ext>
                </a:extLst>
              </a:tr>
            </a:tbl>
          </a:graphicData>
        </a:graphic>
      </p:graphicFrame>
    </p:spTree>
    <p:extLst>
      <p:ext uri="{BB962C8B-B14F-4D97-AF65-F5344CB8AC3E}">
        <p14:creationId xmlns:p14="http://schemas.microsoft.com/office/powerpoint/2010/main" val="10897578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6692</TotalTime>
  <Words>5739</Words>
  <Application>Microsoft Office PowerPoint</Application>
  <PresentationFormat>Widescreen</PresentationFormat>
  <Paragraphs>830</Paragraphs>
  <Slides>43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Calibri Light</vt:lpstr>
      <vt:lpstr>Symbol</vt:lpstr>
      <vt:lpstr>Wingdings</vt:lpstr>
      <vt:lpstr>Office Theme</vt:lpstr>
      <vt:lpstr>AgWG Ad Hoc CAST Issues</vt:lpstr>
      <vt:lpstr> CAST-21 Workplan (Working Draft) *Approved data and method changes need to be finalized through the WQGIT by Sept. 1, 2021*     </vt:lpstr>
      <vt:lpstr>Task 3: Investigate 2012-2017 Ag Census change for fallow/idle acres</vt:lpstr>
      <vt:lpstr>Task 2: Investigate alternative forecasting methods for ag land uses &amp; animals</vt:lpstr>
      <vt:lpstr>PA Full Comments</vt:lpstr>
      <vt:lpstr>ACTION:  PA will work on gathering information to better understand what real-world soybean management looks like. Other jurisdictions are encouraged to do the same.</vt:lpstr>
      <vt:lpstr>PA Concern</vt:lpstr>
      <vt:lpstr>PA Request </vt:lpstr>
      <vt:lpstr>Initial Response (to PA request)</vt:lpstr>
      <vt:lpstr>ACTION: Clarify with CBPO how the simulation of how N assumptions are handled in the model (e.g. reduction of N fixation in the model with applied N). </vt:lpstr>
      <vt:lpstr>Crop Application Goal on Major Crops lbs of N/Year = State-Supplied lbs of N/Application Goal Yield Unit/Year X Yield/Year X 1.1*</vt:lpstr>
      <vt:lpstr>Application Goal Multipliers (CORE)</vt:lpstr>
      <vt:lpstr>PowerPoint Presentation</vt:lpstr>
      <vt:lpstr>Agricultural Modeling Subcommittee (AMS) June 13, 2016: Discussion on Application Rates for Soybeans</vt:lpstr>
      <vt:lpstr>Agricultural Modeling Subcommittee (AMS) June 13, 2016: Discussion on Application Rates for Soybeans</vt:lpstr>
      <vt:lpstr>Soybean Crop Application Goal</vt:lpstr>
      <vt:lpstr>NM Supplemental Percent Reductions (Only after Core NM is applied)</vt:lpstr>
      <vt:lpstr>PowerPoint Presentation</vt:lpstr>
      <vt:lpstr>PowerPoint Presentation</vt:lpstr>
      <vt:lpstr>ACTION: Clarify with CBPO how the simulation of how N assumptions are handled in the model (e.g. reduction of N fixation in the model with applied N).</vt:lpstr>
      <vt:lpstr>Assume 50 bu/ac</vt:lpstr>
      <vt:lpstr>72.38 lbs. N/ac available for loss</vt:lpstr>
      <vt:lpstr>Straw Poll- Where do you lean now? </vt:lpstr>
      <vt:lpstr>Next Steps?</vt:lpstr>
      <vt:lpstr>What is Driving N Load Concerns?</vt:lpstr>
      <vt:lpstr>Agricultural Loading Rates</vt:lpstr>
      <vt:lpstr>Census of Agriculture</vt:lpstr>
      <vt:lpstr>NM Expert Panel Recommendations  Land Use:  Full-Season Soybeans</vt:lpstr>
      <vt:lpstr>PowerPoint Presentation</vt:lpstr>
      <vt:lpstr>Improving Ag Data? (TASK 1)</vt:lpstr>
      <vt:lpstr>Prioritizing Concerns (post CAST-21)</vt:lpstr>
      <vt:lpstr>PowerPoint Presentation</vt:lpstr>
      <vt:lpstr>PowerPoint Presentation</vt:lpstr>
      <vt:lpstr>AgWG CAST Concerns Ad Hoc  Jurisdictional reps reviewing submitted concerns  Monthly updates to the AgWG </vt:lpstr>
      <vt:lpstr>PowerPoint Presentation</vt:lpstr>
      <vt:lpstr>PowerPoint Presentation</vt:lpstr>
      <vt:lpstr>PowerPoint Presentation</vt:lpstr>
      <vt:lpstr>Comments on CAST-19:  Soybean nitrogen application (p.2)</vt:lpstr>
      <vt:lpstr>Comments on CAST-19:  Soybean nitrogen applicationResponse (p.3)</vt:lpstr>
      <vt:lpstr>Comments on CAST-19:  Soybean nitrogen application_Resolution (p.3)</vt:lpstr>
      <vt:lpstr>N Application on Soybeans</vt:lpstr>
      <vt:lpstr>Concern:</vt:lpstr>
      <vt:lpstr>Source for distribution of statewide populations can change.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AgWG Ad Hoc CAST Issues</dc:title>
  <dc:creator>Loretta Collins</dc:creator>
  <cp:lastModifiedBy>Loretta Collins</cp:lastModifiedBy>
  <cp:revision>105</cp:revision>
  <dcterms:created xsi:type="dcterms:W3CDTF">2020-10-06T00:01:49Z</dcterms:created>
  <dcterms:modified xsi:type="dcterms:W3CDTF">2021-03-23T16:09:38Z</dcterms:modified>
</cp:coreProperties>
</file>