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983" r:id="rId2"/>
    <p:sldId id="1117" r:id="rId3"/>
    <p:sldId id="1118" r:id="rId4"/>
    <p:sldId id="1119" r:id="rId5"/>
    <p:sldId id="1120" r:id="rId6"/>
    <p:sldId id="1121" r:id="rId7"/>
    <p:sldId id="1122" r:id="rId8"/>
    <p:sldId id="1123" r:id="rId9"/>
    <p:sldId id="112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296850E-08A3-FED7-3758-B321D49A7521}" name="Rebecca Murphy" initials="RM" userId="S::rmurphy@chesapeakebay.net::1277c6d9-09cb-456e-9869-2e1758e544c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1DC8"/>
    <a:srgbClr val="FFFFFF"/>
    <a:srgbClr val="F7F8D4"/>
    <a:srgbClr val="FC9E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96" autoAdjust="0"/>
    <p:restoredTop sz="87007" autoAdjust="0"/>
  </p:normalViewPr>
  <p:slideViewPr>
    <p:cSldViewPr snapToGrid="0">
      <p:cViewPr varScale="1">
        <p:scale>
          <a:sx n="116" d="100"/>
          <a:sy n="116" d="100"/>
        </p:scale>
        <p:origin x="1114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1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694204-4CC0-4380-B4A0-089CF79770A7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7BF49E-8CF1-4504-9BB4-0BAA49415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354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613CBA7-C79C-49B7-A24F-2EECEF2718BB}" type="datetime1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D62F168-8E77-432A-BBA7-73B9727A1E16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320386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7D94-5763-4AF8-886F-F0FC78978D26}" type="datetime1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F168-8E77-432A-BBA7-73B9727A1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621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C01E5-D77B-47C3-9830-14329B7B2198}" type="datetime1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F168-8E77-432A-BBA7-73B9727A1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49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D3943-63B1-4E58-BE00-66B3057DFB03}" type="datetime1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F168-8E77-432A-BBA7-73B9727A1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812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4D8A58-B3BC-49A7-A53E-A808A4040C94}" type="datetime1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D62F168-8E77-432A-BBA7-73B9727A1E1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058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9F9F-88EA-4EDF-AED8-7F956EFEB823}" type="datetime1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F168-8E77-432A-BBA7-73B9727A1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378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4402F-122E-4A00-B4E2-D76B772EF6A0}" type="datetime1">
              <a:rPr lang="en-US" smtClean="0"/>
              <a:t>11/17/2025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F168-8E77-432A-BBA7-73B9727A1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316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0781-46CC-4E6B-AE45-C5CA480980DF}" type="datetime1">
              <a:rPr lang="en-US" smtClean="0"/>
              <a:t>11/17/2025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F168-8E77-432A-BBA7-73B9727A1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137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96E1-ECED-48D7-92C2-A252E0F364A8}" type="datetime1">
              <a:rPr lang="en-US" smtClean="0"/>
              <a:t>11/17/2025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F168-8E77-432A-BBA7-73B9727A1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927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332E7AD-5A56-45BC-A4F5-3CC5609F0C1E}" type="datetime1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D62F168-8E77-432A-BBA7-73B9727A1E1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04236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C6BCEC7-13E0-41BF-A945-DF44AE97CC53}" type="datetime1">
              <a:rPr lang="en-US" smtClean="0"/>
              <a:t>11/17/2025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D62F168-8E77-432A-BBA7-73B9727A1E1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98075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5F3DC5A3-4798-46AA-BDE2-DAB9EE24A4D2}" type="datetime1">
              <a:rPr lang="en-US" smtClean="0"/>
              <a:t>11/17/2025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2D62F168-8E77-432A-BBA7-73B9727A1E1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474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DDE6F-B5E5-4C8D-9CDD-EA343D26F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024" y="846852"/>
            <a:ext cx="9612971" cy="1688583"/>
          </a:xfrm>
        </p:spPr>
        <p:txBody>
          <a:bodyPr>
            <a:normAutofit/>
          </a:bodyPr>
          <a:lstStyle/>
          <a:p>
            <a:r>
              <a:rPr lang="en-US" sz="4600" cap="none" dirty="0">
                <a:solidFill>
                  <a:schemeClr val="tx1"/>
                </a:solidFill>
              </a:rPr>
              <a:t>Interpolator Grid: </a:t>
            </a:r>
            <a:br>
              <a:rPr lang="en-US" sz="4600" cap="none" dirty="0">
                <a:solidFill>
                  <a:schemeClr val="tx1"/>
                </a:solidFill>
              </a:rPr>
            </a:br>
            <a:r>
              <a:rPr lang="en-US" sz="4600" cap="none" dirty="0">
                <a:solidFill>
                  <a:schemeClr val="tx1"/>
                </a:solidFill>
              </a:rPr>
              <a:t>Proposed thinning 5 segments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36B281-176C-4CAA-A510-17A3B42741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5023" y="2939222"/>
            <a:ext cx="9612971" cy="1143324"/>
          </a:xfrm>
        </p:spPr>
        <p:txBody>
          <a:bodyPr>
            <a:normAutofit fontScale="40000" lnSpcReduction="20000"/>
          </a:bodyPr>
          <a:lstStyle/>
          <a:p>
            <a:r>
              <a:rPr lang="en-US" sz="8800" dirty="0">
                <a:solidFill>
                  <a:schemeClr val="tx1"/>
                </a:solidFill>
              </a:rPr>
              <a:t>BORG meeting</a:t>
            </a:r>
          </a:p>
          <a:p>
            <a:r>
              <a:rPr lang="en-US" sz="8800" dirty="0">
                <a:solidFill>
                  <a:schemeClr val="tx1"/>
                </a:solidFill>
              </a:rPr>
              <a:t>Nov. 17, 2025</a:t>
            </a:r>
          </a:p>
          <a:p>
            <a:endParaRPr lang="en-US" sz="8800" dirty="0">
              <a:solidFill>
                <a:schemeClr val="tx1"/>
              </a:solidFill>
            </a:endParaRPr>
          </a:p>
          <a:p>
            <a:endParaRPr lang="en-US" sz="8800" dirty="0">
              <a:solidFill>
                <a:schemeClr val="tx1"/>
              </a:solidFill>
            </a:endParaRPr>
          </a:p>
          <a:p>
            <a:endParaRPr lang="en-US" sz="8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36D0DA-CDE5-48EF-BBCE-6BAFFBE6D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F168-8E77-432A-BBA7-73B9727A1E16}" type="slidenum">
              <a:rPr lang="en-US" smtClean="0"/>
              <a:t>1</a:t>
            </a:fld>
            <a:endParaRPr lang="en-US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B94B02D-6DD1-1769-6EFD-4D986E58EAE8}"/>
              </a:ext>
            </a:extLst>
          </p:cNvPr>
          <p:cNvSpPr txBox="1">
            <a:spLocks/>
          </p:cNvSpPr>
          <p:nvPr/>
        </p:nvSpPr>
        <p:spPr>
          <a:xfrm>
            <a:off x="855575" y="4435176"/>
            <a:ext cx="9612971" cy="13329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 typeface="Franklin Gothic Book" panose="020B0503020102020204" pitchFamily="34" charset="0"/>
              <a:buNone/>
              <a:defRPr sz="2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2000" i="1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200" baseline="30000" dirty="0">
                <a:solidFill>
                  <a:schemeClr val="tx1"/>
                </a:solidFill>
              </a:rPr>
              <a:t>Rebecca Murphy (UMCES/CBP), Jon Harcum (Tetra Tech), </a:t>
            </a:r>
          </a:p>
          <a:p>
            <a:pPr>
              <a:lnSpc>
                <a:spcPct val="120000"/>
              </a:lnSpc>
            </a:pPr>
            <a:r>
              <a:rPr lang="en-US" sz="3200" baseline="30000" dirty="0">
                <a:solidFill>
                  <a:schemeClr val="tx1"/>
                </a:solidFill>
              </a:rPr>
              <a:t>Elgin Perry (statistics consultant)</a:t>
            </a:r>
            <a:endParaRPr lang="en-US" sz="2600" dirty="0">
              <a:solidFill>
                <a:schemeClr val="tx1"/>
              </a:solidFill>
            </a:endParaRPr>
          </a:p>
          <a:p>
            <a:pPr>
              <a:lnSpc>
                <a:spcPct val="220000"/>
              </a:lnSpc>
            </a:pPr>
            <a:endParaRPr 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787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7D18A9-4758-C71A-B1D1-22CC05AB3E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FBF6B-DF01-EEF5-1EE8-1853DB001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9377" y="327582"/>
            <a:ext cx="9129856" cy="1485900"/>
          </a:xfrm>
        </p:spPr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2244AA-755E-850A-61B9-C0B4A5076D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8791" y="1070532"/>
            <a:ext cx="6240298" cy="4855396"/>
          </a:xfrm>
        </p:spPr>
        <p:txBody>
          <a:bodyPr>
            <a:normAutofit/>
          </a:bodyPr>
          <a:lstStyle/>
          <a:p>
            <a:r>
              <a:rPr lang="en-US" dirty="0"/>
              <a:t>For criteria assessment purposes, DO data is interpolated to a grid that fills the volume of each segment.</a:t>
            </a:r>
          </a:p>
          <a:p>
            <a:r>
              <a:rPr lang="en-US" dirty="0"/>
              <a:t>A spatial grid exists that has been used for the 3-D interpolator:</a:t>
            </a:r>
          </a:p>
          <a:p>
            <a:pPr lvl="1"/>
            <a:r>
              <a:rPr lang="en-US" dirty="0"/>
              <a:t>Vertical resolution = 1m layers</a:t>
            </a:r>
          </a:p>
          <a:p>
            <a:pPr lvl="1"/>
            <a:r>
              <a:rPr lang="en-US" dirty="0"/>
              <a:t>Horizontal resolution = cells ranging from     50m x 50m to 1km x 1km</a:t>
            </a:r>
          </a:p>
          <a:p>
            <a:r>
              <a:rPr lang="en-US" dirty="0"/>
              <a:t>For consistency, we intended to use that same grid for the 4-D spatial output.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7413BD-4C9C-C703-F659-0B429545D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F168-8E77-432A-BBA7-73B9727A1E16}" type="slidenum">
              <a:rPr lang="en-US" smtClean="0"/>
              <a:t>2</a:t>
            </a:fld>
            <a:endParaRPr lang="en-US"/>
          </a:p>
        </p:txBody>
      </p:sp>
      <p:pic>
        <p:nvPicPr>
          <p:cNvPr id="10" name="Picture 9" descr="A map of a tree&#10;&#10;AI-generated content may be incorrect.">
            <a:extLst>
              <a:ext uri="{FF2B5EF4-FFF2-40B4-BE49-F238E27FC236}">
                <a16:creationId xmlns:a16="http://schemas.microsoft.com/office/drawing/2014/main" id="{0F616F47-DFF5-1362-9D05-7876B7871D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7790" y="411959"/>
            <a:ext cx="3962403" cy="5943605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0683A64-8131-3C99-985B-F8F969578F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052236"/>
              </p:ext>
            </p:extLst>
          </p:nvPr>
        </p:nvGraphicFramePr>
        <p:xfrm>
          <a:off x="1668791" y="4657555"/>
          <a:ext cx="5937250" cy="21004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78660">
                  <a:extLst>
                    <a:ext uri="{9D8B030D-6E8A-4147-A177-3AD203B41FA5}">
                      <a16:colId xmlns:a16="http://schemas.microsoft.com/office/drawing/2014/main" val="681935792"/>
                    </a:ext>
                  </a:extLst>
                </a:gridCol>
                <a:gridCol w="1979295">
                  <a:extLst>
                    <a:ext uri="{9D8B030D-6E8A-4147-A177-3AD203B41FA5}">
                      <a16:colId xmlns:a16="http://schemas.microsoft.com/office/drawing/2014/main" val="2303833008"/>
                    </a:ext>
                  </a:extLst>
                </a:gridCol>
                <a:gridCol w="1979295">
                  <a:extLst>
                    <a:ext uri="{9D8B030D-6E8A-4147-A177-3AD203B41FA5}">
                      <a16:colId xmlns:a16="http://schemas.microsoft.com/office/drawing/2014/main" val="24568169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Cell size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</a:rPr>
                        <a:t>Number of segments </a:t>
                      </a:r>
                      <a:endParaRPr lang="en-US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Area (km</a:t>
                      </a:r>
                      <a:r>
                        <a:rPr lang="en-US" sz="1800" kern="100" baseline="30000">
                          <a:effectLst/>
                        </a:rPr>
                        <a:t>2</a:t>
                      </a:r>
                      <a:r>
                        <a:rPr lang="en-US" sz="1800" kern="100">
                          <a:effectLst/>
                        </a:rPr>
                        <a:t>)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159569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50 m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15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91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391855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100 m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15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</a:rPr>
                        <a:t>265</a:t>
                      </a:r>
                      <a:endParaRPr lang="en-US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489882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250 m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</a:rPr>
                        <a:t>19</a:t>
                      </a:r>
                      <a:endParaRPr lang="en-US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497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937618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500 m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26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2,467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031805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1 km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17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</a:rPr>
                        <a:t>8,341</a:t>
                      </a:r>
                      <a:endParaRPr lang="en-US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39085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2923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6BBB92-B83B-F8F0-845A-C505452156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E95DA-5D79-C2E2-C82B-BB02C1107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9377" y="327582"/>
            <a:ext cx="9129856" cy="1485900"/>
          </a:xfrm>
        </p:spPr>
        <p:txBody>
          <a:bodyPr/>
          <a:lstStyle/>
          <a:p>
            <a:r>
              <a:rPr lang="en-US" dirty="0"/>
              <a:t>Testing with 4D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DEDAB-7418-299B-ED5B-222D8E431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8791" y="1070532"/>
            <a:ext cx="6025665" cy="2855732"/>
          </a:xfrm>
        </p:spPr>
        <p:txBody>
          <a:bodyPr>
            <a:normAutofit/>
          </a:bodyPr>
          <a:lstStyle/>
          <a:p>
            <a:r>
              <a:rPr lang="en-US" dirty="0"/>
              <a:t>One of our goals is usability on a standard 32-GB laptop for ease of transfer to you.</a:t>
            </a:r>
          </a:p>
          <a:p>
            <a:r>
              <a:rPr lang="en-US" dirty="0"/>
              <a:t>Testing the 4-D simulation runs in every segment indicated five segments that either didn’t run (or inconsistently ran) on a laptop.  They all ran on a workstation with more RAM.</a:t>
            </a:r>
          </a:p>
          <a:p>
            <a:r>
              <a:rPr lang="en-US" dirty="0"/>
              <a:t>When the grid was thinned for each of these, they ran on the laptop.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14B04A-1C3C-FD07-E6B2-241C73ADC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F168-8E77-432A-BBA7-73B9727A1E16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3CB5F5A-5AD8-5EFC-7BA9-47F4C6747B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379099"/>
              </p:ext>
            </p:extLst>
          </p:nvPr>
        </p:nvGraphicFramePr>
        <p:xfrm>
          <a:off x="1620090" y="3926264"/>
          <a:ext cx="5937250" cy="28150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78660">
                  <a:extLst>
                    <a:ext uri="{9D8B030D-6E8A-4147-A177-3AD203B41FA5}">
                      <a16:colId xmlns:a16="http://schemas.microsoft.com/office/drawing/2014/main" val="3315019206"/>
                    </a:ext>
                  </a:extLst>
                </a:gridCol>
                <a:gridCol w="1979295">
                  <a:extLst>
                    <a:ext uri="{9D8B030D-6E8A-4147-A177-3AD203B41FA5}">
                      <a16:colId xmlns:a16="http://schemas.microsoft.com/office/drawing/2014/main" val="3889615552"/>
                    </a:ext>
                  </a:extLst>
                </a:gridCol>
                <a:gridCol w="1979295">
                  <a:extLst>
                    <a:ext uri="{9D8B030D-6E8A-4147-A177-3AD203B41FA5}">
                      <a16:colId xmlns:a16="http://schemas.microsoft.com/office/drawing/2014/main" val="25070944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Run time [min]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37818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Segment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Current Grid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(128 GB workstation)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½ Thinning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(32 GB laptop)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41172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CHOTF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6.85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2.41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7496593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MPNTF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12.81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5.59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5851299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NANOH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28.32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3.21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63138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PMKTF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19.61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6.67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84316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HNGMN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</a:rPr>
                        <a:t>24.98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</a:rPr>
                        <a:t>8.70</a:t>
                      </a:r>
                      <a:endParaRPr lang="en-US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20584572"/>
                  </a:ext>
                </a:extLst>
              </a:tr>
            </a:tbl>
          </a:graphicData>
        </a:graphic>
      </p:graphicFrame>
      <p:pic>
        <p:nvPicPr>
          <p:cNvPr id="7" name="Picture 6" descr="A map of a river&#10;&#10;AI-generated content may be incorrect.">
            <a:extLst>
              <a:ext uri="{FF2B5EF4-FFF2-40B4-BE49-F238E27FC236}">
                <a16:creationId xmlns:a16="http://schemas.microsoft.com/office/drawing/2014/main" id="{85C92560-A564-7CEE-D02F-A6FAF673E6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3967" y="459550"/>
            <a:ext cx="4047245" cy="6070868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C31A9921-76A5-CF34-922D-EF232468B061}"/>
              </a:ext>
            </a:extLst>
          </p:cNvPr>
          <p:cNvSpPr/>
          <p:nvPr/>
        </p:nvSpPr>
        <p:spPr>
          <a:xfrm>
            <a:off x="10581588" y="1813481"/>
            <a:ext cx="584272" cy="404614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D32BD79-5C5A-6E85-A830-9A7C06356091}"/>
              </a:ext>
            </a:extLst>
          </p:cNvPr>
          <p:cNvSpPr/>
          <p:nvPr/>
        </p:nvSpPr>
        <p:spPr>
          <a:xfrm>
            <a:off x="10762266" y="2700778"/>
            <a:ext cx="531044" cy="353157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AEB49FD-EE9F-13EB-0371-1BC13E3BB10F}"/>
              </a:ext>
            </a:extLst>
          </p:cNvPr>
          <p:cNvSpPr/>
          <p:nvPr/>
        </p:nvSpPr>
        <p:spPr>
          <a:xfrm rot="2871636">
            <a:off x="10050544" y="2975728"/>
            <a:ext cx="531044" cy="353157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6BB35B1-795E-34B6-BEA7-47387A9D830F}"/>
              </a:ext>
            </a:extLst>
          </p:cNvPr>
          <p:cNvSpPr/>
          <p:nvPr/>
        </p:nvSpPr>
        <p:spPr>
          <a:xfrm rot="1609406">
            <a:off x="8261051" y="4184867"/>
            <a:ext cx="783960" cy="242793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06CF855-FFB9-7D07-9BA6-F2908AFA6498}"/>
              </a:ext>
            </a:extLst>
          </p:cNvPr>
          <p:cNvSpPr/>
          <p:nvPr/>
        </p:nvSpPr>
        <p:spPr>
          <a:xfrm rot="1609406">
            <a:off x="8123057" y="4437709"/>
            <a:ext cx="783960" cy="242793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025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0A75EE5-A915-9F7A-4F15-C536ED45C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F168-8E77-432A-BBA7-73B9727A1E16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A54100-5E43-A66B-CCB2-FCD7B4084C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17" y="1508873"/>
            <a:ext cx="5627312" cy="43451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109E42D-B8A0-E37C-E32B-3F09EE18AE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122" y="1508874"/>
            <a:ext cx="5627184" cy="434517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61409CA-7398-C04D-E97E-D730087D86E9}"/>
              </a:ext>
            </a:extLst>
          </p:cNvPr>
          <p:cNvSpPr txBox="1">
            <a:spLocks/>
          </p:cNvSpPr>
          <p:nvPr/>
        </p:nvSpPr>
        <p:spPr>
          <a:xfrm>
            <a:off x="1819377" y="327582"/>
            <a:ext cx="9129856" cy="14859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MPNTF: Mattaponi tidal fresh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F33A42-935D-38BB-D66D-0C339061BE8A}"/>
              </a:ext>
            </a:extLst>
          </p:cNvPr>
          <p:cNvSpPr txBox="1"/>
          <p:nvPr/>
        </p:nvSpPr>
        <p:spPr>
          <a:xfrm>
            <a:off x="2408548" y="2092751"/>
            <a:ext cx="3526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Centroids with a 50m grid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10D90C-B4FE-A7C3-0171-FB9503515E3A}"/>
              </a:ext>
            </a:extLst>
          </p:cNvPr>
          <p:cNvSpPr txBox="1"/>
          <p:nvPr/>
        </p:nvSpPr>
        <p:spPr>
          <a:xfrm>
            <a:off x="8358433" y="2136743"/>
            <a:ext cx="15324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100m grid</a:t>
            </a:r>
          </a:p>
        </p:txBody>
      </p:sp>
    </p:spTree>
    <p:extLst>
      <p:ext uri="{BB962C8B-B14F-4D97-AF65-F5344CB8AC3E}">
        <p14:creationId xmlns:p14="http://schemas.microsoft.com/office/powerpoint/2010/main" val="163534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3894A7-F005-02FD-773C-73AD7E0070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4A94396-68E1-083F-AFE5-59994F1738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118" y="1004203"/>
            <a:ext cx="3955497" cy="5119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EDDE9D-C180-0225-55A3-6E22CA3471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719" y="1004203"/>
            <a:ext cx="3955497" cy="51158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CC4C13-A873-7A5E-046B-70D5598E7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F168-8E77-432A-BBA7-73B9727A1E16}" type="slidenum">
              <a:rPr lang="en-US" smtClean="0"/>
              <a:t>5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36753E9-9B37-DD7C-910F-4C3BA9DAE43A}"/>
              </a:ext>
            </a:extLst>
          </p:cNvPr>
          <p:cNvSpPr txBox="1">
            <a:spLocks/>
          </p:cNvSpPr>
          <p:nvPr/>
        </p:nvSpPr>
        <p:spPr>
          <a:xfrm>
            <a:off x="1819377" y="327582"/>
            <a:ext cx="9129856" cy="14859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HNGMH: Honga mesohaline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2DA2E4-9CC1-8826-7C41-00F4BB28B9B4}"/>
              </a:ext>
            </a:extLst>
          </p:cNvPr>
          <p:cNvSpPr txBox="1"/>
          <p:nvPr/>
        </p:nvSpPr>
        <p:spPr>
          <a:xfrm>
            <a:off x="2978870" y="1220772"/>
            <a:ext cx="23495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Centroids with a </a:t>
            </a:r>
          </a:p>
          <a:p>
            <a:r>
              <a:rPr lang="en-US" sz="2400" dirty="0"/>
              <a:t>100m grid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E24075-7253-0003-25A4-FED0235A1EF1}"/>
              </a:ext>
            </a:extLst>
          </p:cNvPr>
          <p:cNvSpPr txBox="1"/>
          <p:nvPr/>
        </p:nvSpPr>
        <p:spPr>
          <a:xfrm>
            <a:off x="7684417" y="1466814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250m grid*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B04200-A4E2-3CFB-4B71-1048800263AB}"/>
              </a:ext>
            </a:extLst>
          </p:cNvPr>
          <p:cNvSpPr txBox="1"/>
          <p:nvPr/>
        </p:nvSpPr>
        <p:spPr>
          <a:xfrm>
            <a:off x="5567957" y="6258673"/>
            <a:ext cx="6428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*Note that numeric thinning tests were performed on 200m grid</a:t>
            </a:r>
          </a:p>
        </p:txBody>
      </p:sp>
    </p:spTree>
    <p:extLst>
      <p:ext uri="{BB962C8B-B14F-4D97-AF65-F5344CB8AC3E}">
        <p14:creationId xmlns:p14="http://schemas.microsoft.com/office/powerpoint/2010/main" val="4115045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56D427-275A-5EA3-D7E2-225D5D0F04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5B849-9937-263D-754C-E671C7CAD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9377" y="327582"/>
            <a:ext cx="9129856" cy="1485900"/>
          </a:xfrm>
        </p:spPr>
        <p:txBody>
          <a:bodyPr/>
          <a:lstStyle/>
          <a:p>
            <a:r>
              <a:rPr lang="en-US" dirty="0"/>
              <a:t>Impact: DO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F16AE1-36F4-DFFD-4E6A-3792193CC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8791" y="1070530"/>
            <a:ext cx="5788132" cy="5459887"/>
          </a:xfrm>
        </p:spPr>
        <p:txBody>
          <a:bodyPr>
            <a:normAutofit/>
          </a:bodyPr>
          <a:lstStyle/>
          <a:p>
            <a:r>
              <a:rPr lang="en-US" dirty="0"/>
              <a:t>Interpolation results were compared between the original grid and thinned grid.</a:t>
            </a:r>
          </a:p>
          <a:p>
            <a:r>
              <a:rPr lang="en-US" dirty="0"/>
              <a:t>We superimposed empirical distribution functions (EDFs) of 4-D interpolator simulation results for the two grid resolutions.</a:t>
            </a:r>
          </a:p>
          <a:p>
            <a:r>
              <a:rPr lang="en-US" dirty="0"/>
              <a:t>12 months of comparisons were done for 2 of the segments.</a:t>
            </a:r>
          </a:p>
          <a:p>
            <a:r>
              <a:rPr lang="en-US" dirty="0"/>
              <a:t>There is very little difference in the simulation results due to thinning.</a:t>
            </a:r>
          </a:p>
          <a:p>
            <a:r>
              <a:rPr lang="en-US" dirty="0"/>
              <a:t>This means that the thinner grids still represent the DO concentrations, bathymetry, and variability just as well as the dense grids.</a:t>
            </a:r>
          </a:p>
          <a:p>
            <a:r>
              <a:rPr lang="en-US" dirty="0"/>
              <a:t>Specific EDF results will change slightly due to these being generated with a draft version of the tool.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BE15D6-AB8B-AB07-84E2-6FACAC26A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F168-8E77-432A-BBA7-73B9727A1E16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 descr="A graph of a number of different colored lines&#10;&#10;AI-generated content may be incorrect.">
            <a:extLst>
              <a:ext uri="{FF2B5EF4-FFF2-40B4-BE49-F238E27FC236}">
                <a16:creationId xmlns:a16="http://schemas.microsoft.com/office/drawing/2014/main" id="{575D2615-E806-B619-8786-B89E940601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1043" y="1035855"/>
            <a:ext cx="4151614" cy="415161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4D31164-918E-911B-E720-588DFE9CE722}"/>
              </a:ext>
            </a:extLst>
          </p:cNvPr>
          <p:cNvCxnSpPr>
            <a:cxnSpLocks/>
          </p:cNvCxnSpPr>
          <p:nvPr/>
        </p:nvCxnSpPr>
        <p:spPr>
          <a:xfrm flipH="1" flipV="1">
            <a:off x="10157381" y="3478491"/>
            <a:ext cx="593889" cy="44306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439378E-0B48-2BBA-A333-9DDC5EF453DE}"/>
              </a:ext>
            </a:extLst>
          </p:cNvPr>
          <p:cNvSpPr txBox="1"/>
          <p:nvPr/>
        </p:nvSpPr>
        <p:spPr>
          <a:xfrm>
            <a:off x="10270882" y="3864990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Blue=full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37450A0-D197-FFE7-DA4D-07575E817BEC}"/>
              </a:ext>
            </a:extLst>
          </p:cNvPr>
          <p:cNvCxnSpPr>
            <a:cxnSpLocks/>
          </p:cNvCxnSpPr>
          <p:nvPr/>
        </p:nvCxnSpPr>
        <p:spPr>
          <a:xfrm flipH="1" flipV="1">
            <a:off x="10270882" y="3128856"/>
            <a:ext cx="593889" cy="44306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5D05955-EA2C-84AE-A508-625C76D7D8B6}"/>
              </a:ext>
            </a:extLst>
          </p:cNvPr>
          <p:cNvSpPr txBox="1"/>
          <p:nvPr/>
        </p:nvSpPr>
        <p:spPr>
          <a:xfrm>
            <a:off x="10864771" y="3218659"/>
            <a:ext cx="966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Green= </a:t>
            </a:r>
          </a:p>
          <a:p>
            <a:r>
              <a:rPr lang="en-US" dirty="0">
                <a:solidFill>
                  <a:srgbClr val="00B050"/>
                </a:solidFill>
              </a:rPr>
              <a:t>thinned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68C708C-BF9C-6CCA-5A2E-A3B985687A40}"/>
              </a:ext>
            </a:extLst>
          </p:cNvPr>
          <p:cNvSpPr txBox="1"/>
          <p:nvPr/>
        </p:nvSpPr>
        <p:spPr>
          <a:xfrm>
            <a:off x="10699427" y="1088801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CD7515E-5A95-DDC7-35DE-1774D344254D}"/>
              </a:ext>
            </a:extLst>
          </p:cNvPr>
          <p:cNvSpPr txBox="1"/>
          <p:nvPr/>
        </p:nvSpPr>
        <p:spPr>
          <a:xfrm>
            <a:off x="7909089" y="5187468"/>
            <a:ext cx="41516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*EDF is from DRAFT 4-D simulation results and exact values and range of simulations will likely change.</a:t>
            </a:r>
          </a:p>
        </p:txBody>
      </p:sp>
    </p:spTree>
    <p:extLst>
      <p:ext uri="{BB962C8B-B14F-4D97-AF65-F5344CB8AC3E}">
        <p14:creationId xmlns:p14="http://schemas.microsoft.com/office/powerpoint/2010/main" val="459118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B1D4C9-665E-9088-88CE-AC51880179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B1B7E-1F0B-01D8-19CE-4C08C0A06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9377" y="327582"/>
            <a:ext cx="9129856" cy="1485900"/>
          </a:xfrm>
        </p:spPr>
        <p:txBody>
          <a:bodyPr/>
          <a:lstStyle/>
          <a:p>
            <a:r>
              <a:rPr lang="en-US" dirty="0"/>
              <a:t>Impact: DO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235642-5297-25C7-2C17-8DAFF09D0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F168-8E77-432A-BBA7-73B9727A1E16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 descr="A graph of a number of different colored lines&#10;&#10;AI-generated content may be incorrect.">
            <a:extLst>
              <a:ext uri="{FF2B5EF4-FFF2-40B4-BE49-F238E27FC236}">
                <a16:creationId xmlns:a16="http://schemas.microsoft.com/office/drawing/2014/main" id="{46E56ECD-C715-E2CB-3C33-D05B7AFE33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595" y="1179519"/>
            <a:ext cx="4712955" cy="471295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E817A91-0DE9-5227-5005-17F1371CB528}"/>
              </a:ext>
            </a:extLst>
          </p:cNvPr>
          <p:cNvCxnSpPr>
            <a:cxnSpLocks/>
          </p:cNvCxnSpPr>
          <p:nvPr/>
        </p:nvCxnSpPr>
        <p:spPr>
          <a:xfrm flipH="1" flipV="1">
            <a:off x="3530338" y="3795829"/>
            <a:ext cx="593889" cy="44306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3404203-A680-F070-3B9B-538C0CEEE160}"/>
              </a:ext>
            </a:extLst>
          </p:cNvPr>
          <p:cNvSpPr txBox="1"/>
          <p:nvPr/>
        </p:nvSpPr>
        <p:spPr>
          <a:xfrm>
            <a:off x="3643839" y="4182328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Blue=full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4FAA7EA-5030-E961-D604-7B20C67BB24D}"/>
              </a:ext>
            </a:extLst>
          </p:cNvPr>
          <p:cNvCxnSpPr>
            <a:cxnSpLocks/>
          </p:cNvCxnSpPr>
          <p:nvPr/>
        </p:nvCxnSpPr>
        <p:spPr>
          <a:xfrm flipH="1" flipV="1">
            <a:off x="3643839" y="3446194"/>
            <a:ext cx="593889" cy="44306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CDF00C0-BA75-5BBD-2554-2D7F442734A2}"/>
              </a:ext>
            </a:extLst>
          </p:cNvPr>
          <p:cNvSpPr txBox="1"/>
          <p:nvPr/>
        </p:nvSpPr>
        <p:spPr>
          <a:xfrm>
            <a:off x="4237728" y="3535997"/>
            <a:ext cx="966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Green= </a:t>
            </a:r>
          </a:p>
          <a:p>
            <a:r>
              <a:rPr lang="en-US" dirty="0">
                <a:solidFill>
                  <a:srgbClr val="00B050"/>
                </a:solidFill>
              </a:rPr>
              <a:t>thinned</a:t>
            </a:r>
          </a:p>
        </p:txBody>
      </p:sp>
      <p:pic>
        <p:nvPicPr>
          <p:cNvPr id="8" name="Picture 7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0F57E58E-4B7E-60F1-FAC1-16AC053A0B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539" y="1179518"/>
            <a:ext cx="4712955" cy="471295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3B6C916-82D8-A624-9AD3-8F3B2DA9668E}"/>
              </a:ext>
            </a:extLst>
          </p:cNvPr>
          <p:cNvSpPr txBox="1"/>
          <p:nvPr/>
        </p:nvSpPr>
        <p:spPr>
          <a:xfrm>
            <a:off x="4016657" y="5959626"/>
            <a:ext cx="4944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*EDFs are from DRAFT 4-D simulation results and exact values and range of simulations will likely change.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3CFC5D-AC6B-94A1-9117-E0D724E9E48B}"/>
              </a:ext>
            </a:extLst>
          </p:cNvPr>
          <p:cNvSpPr txBox="1"/>
          <p:nvPr/>
        </p:nvSpPr>
        <p:spPr>
          <a:xfrm>
            <a:off x="9700185" y="1230203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A93A31-6C75-EE1D-9427-73DE37AD916E}"/>
              </a:ext>
            </a:extLst>
          </p:cNvPr>
          <p:cNvSpPr txBox="1"/>
          <p:nvPr/>
        </p:nvSpPr>
        <p:spPr>
          <a:xfrm>
            <a:off x="4078069" y="1230203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4157585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87B67D-543E-E639-1A8B-A167EC97DC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line&#10;&#10;AI-generated content may be incorrect.">
            <a:extLst>
              <a:ext uri="{FF2B5EF4-FFF2-40B4-BE49-F238E27FC236}">
                <a16:creationId xmlns:a16="http://schemas.microsoft.com/office/drawing/2014/main" id="{148F9DFB-28EB-761C-AC74-A1D22AC151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163" y="1179519"/>
            <a:ext cx="4712954" cy="471295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1C256C0-E017-E562-2B60-E2EBE0BBB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9377" y="327582"/>
            <a:ext cx="9129856" cy="1485900"/>
          </a:xfrm>
        </p:spPr>
        <p:txBody>
          <a:bodyPr/>
          <a:lstStyle/>
          <a:p>
            <a:r>
              <a:rPr lang="en-US" dirty="0"/>
              <a:t>Impact: DO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5E8132-B492-8FE9-0964-0AC57C036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F168-8E77-432A-BBA7-73B9727A1E16}" type="slidenum">
              <a:rPr lang="en-US" smtClean="0"/>
              <a:t>8</a:t>
            </a:fld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91E53D8-BECC-89D7-26E7-FDAB2A95206B}"/>
              </a:ext>
            </a:extLst>
          </p:cNvPr>
          <p:cNvCxnSpPr>
            <a:cxnSpLocks/>
          </p:cNvCxnSpPr>
          <p:nvPr/>
        </p:nvCxnSpPr>
        <p:spPr>
          <a:xfrm flipH="1" flipV="1">
            <a:off x="3417216" y="3871244"/>
            <a:ext cx="593889" cy="44306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4A961D7-60CB-6EE5-F65C-8E6FDD684615}"/>
              </a:ext>
            </a:extLst>
          </p:cNvPr>
          <p:cNvSpPr txBox="1"/>
          <p:nvPr/>
        </p:nvSpPr>
        <p:spPr>
          <a:xfrm>
            <a:off x="3530717" y="4257743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Blue=full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AD4C625-DDB5-C0E6-3D07-63278C72C544}"/>
              </a:ext>
            </a:extLst>
          </p:cNvPr>
          <p:cNvCxnSpPr>
            <a:cxnSpLocks/>
          </p:cNvCxnSpPr>
          <p:nvPr/>
        </p:nvCxnSpPr>
        <p:spPr>
          <a:xfrm flipH="1" flipV="1">
            <a:off x="3417216" y="3491518"/>
            <a:ext cx="593889" cy="44306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F4D5A9B-7042-AF64-A1A1-7304F8070939}"/>
              </a:ext>
            </a:extLst>
          </p:cNvPr>
          <p:cNvSpPr txBox="1"/>
          <p:nvPr/>
        </p:nvSpPr>
        <p:spPr>
          <a:xfrm>
            <a:off x="3997697" y="3611412"/>
            <a:ext cx="966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Green= </a:t>
            </a:r>
          </a:p>
          <a:p>
            <a:r>
              <a:rPr lang="en-US" dirty="0">
                <a:solidFill>
                  <a:srgbClr val="00B050"/>
                </a:solidFill>
              </a:rPr>
              <a:t>thinned</a:t>
            </a:r>
          </a:p>
        </p:txBody>
      </p:sp>
      <p:pic>
        <p:nvPicPr>
          <p:cNvPr id="5" name="Picture 4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16338B0C-86CE-F3AE-FE49-34B0C9D99D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158" y="1179519"/>
            <a:ext cx="4712954" cy="471295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C54086-3BFA-6D98-B02E-52BB381FA872}"/>
              </a:ext>
            </a:extLst>
          </p:cNvPr>
          <p:cNvSpPr txBox="1"/>
          <p:nvPr/>
        </p:nvSpPr>
        <p:spPr>
          <a:xfrm>
            <a:off x="4016657" y="5959626"/>
            <a:ext cx="4944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*EDFs are from DRAFT 4-D simulation results and exact values and range of simulations will likely change.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44F6BB-99A0-9313-172C-9896476729BA}"/>
              </a:ext>
            </a:extLst>
          </p:cNvPr>
          <p:cNvSpPr txBox="1"/>
          <p:nvPr/>
        </p:nvSpPr>
        <p:spPr>
          <a:xfrm>
            <a:off x="9422094" y="1230203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0A83D1-8780-BFA8-7F60-7D52486B6146}"/>
              </a:ext>
            </a:extLst>
          </p:cNvPr>
          <p:cNvSpPr txBox="1"/>
          <p:nvPr/>
        </p:nvSpPr>
        <p:spPr>
          <a:xfrm>
            <a:off x="4268099" y="1230203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528047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26237C-E4EF-98DB-BFCD-75F407931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5E08B-C956-80A4-EF04-2BE1A0885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9377" y="327582"/>
            <a:ext cx="9129856" cy="1485900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DC9CA9-DAE5-732F-8172-45F7195108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8791" y="1070531"/>
            <a:ext cx="5913761" cy="5085172"/>
          </a:xfrm>
        </p:spPr>
        <p:txBody>
          <a:bodyPr>
            <a:normAutofit/>
          </a:bodyPr>
          <a:lstStyle/>
          <a:p>
            <a:r>
              <a:rPr lang="en-US" dirty="0"/>
              <a:t>The proposed adjustments are only to the horizontal grid resolution in 5 segments out of 92.  And there are no adjustments proposed to boundaries of segments. </a:t>
            </a:r>
          </a:p>
          <a:p>
            <a:r>
              <a:rPr lang="en-US" dirty="0"/>
              <a:t>We saw no impact of these grid changes on the shape of the EDF graphs for the DO interpolation results in two of the segments tested.  </a:t>
            </a:r>
          </a:p>
          <a:p>
            <a:r>
              <a:rPr lang="en-US" dirty="0"/>
              <a:t>Thus, it is not expected that this grid thinning will result in any different conclusions regarding criteria assessment. </a:t>
            </a:r>
          </a:p>
          <a:p>
            <a:r>
              <a:rPr lang="en-US" dirty="0"/>
              <a:t>These grid resolution edits would, however, have a large impact on a user’s feasibility of running the 4-D tool in terms of computing power needed and run time.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200BBE-9135-94B0-F53E-9ECB94C5C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F168-8E77-432A-BBA7-73B9727A1E16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 descr="A map of a river&#10;&#10;AI-generated content may be incorrect.">
            <a:extLst>
              <a:ext uri="{FF2B5EF4-FFF2-40B4-BE49-F238E27FC236}">
                <a16:creationId xmlns:a16="http://schemas.microsoft.com/office/drawing/2014/main" id="{ABFB576B-C46F-E8AC-CDEE-C6885E8C59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3967" y="459550"/>
            <a:ext cx="4047245" cy="6070868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1B6CC89F-6D6F-A71A-A12A-F1C49BECB493}"/>
              </a:ext>
            </a:extLst>
          </p:cNvPr>
          <p:cNvSpPr/>
          <p:nvPr/>
        </p:nvSpPr>
        <p:spPr>
          <a:xfrm>
            <a:off x="10581588" y="1813481"/>
            <a:ext cx="584272" cy="404614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3F23D64-ABA2-C9B6-C416-72281AF36940}"/>
              </a:ext>
            </a:extLst>
          </p:cNvPr>
          <p:cNvSpPr/>
          <p:nvPr/>
        </p:nvSpPr>
        <p:spPr>
          <a:xfrm>
            <a:off x="10762266" y="2700778"/>
            <a:ext cx="531044" cy="353157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8EB53AF-3D7B-C42A-A23A-4F66117B3E23}"/>
              </a:ext>
            </a:extLst>
          </p:cNvPr>
          <p:cNvSpPr/>
          <p:nvPr/>
        </p:nvSpPr>
        <p:spPr>
          <a:xfrm rot="2871636">
            <a:off x="10050544" y="2975728"/>
            <a:ext cx="531044" cy="353157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AE315EC-1544-A62F-3243-95F4A310A590}"/>
              </a:ext>
            </a:extLst>
          </p:cNvPr>
          <p:cNvSpPr/>
          <p:nvPr/>
        </p:nvSpPr>
        <p:spPr>
          <a:xfrm rot="1609406">
            <a:off x="8261051" y="4184867"/>
            <a:ext cx="783960" cy="242793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70A4433-A5A8-75DA-7AAC-513EC76A7EA8}"/>
              </a:ext>
            </a:extLst>
          </p:cNvPr>
          <p:cNvSpPr/>
          <p:nvPr/>
        </p:nvSpPr>
        <p:spPr>
          <a:xfrm rot="1609406">
            <a:off x="8123057" y="4437709"/>
            <a:ext cx="783960" cy="242793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195612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A2E40"/>
      </a:dk2>
      <a:lt2>
        <a:srgbClr val="EBE7DD"/>
      </a:lt2>
      <a:accent1>
        <a:srgbClr val="69A1AB"/>
      </a:accent1>
      <a:accent2>
        <a:srgbClr val="F2C418"/>
      </a:accent2>
      <a:accent3>
        <a:srgbClr val="87492C"/>
      </a:accent3>
      <a:accent4>
        <a:srgbClr val="4A845E"/>
      </a:accent4>
      <a:accent5>
        <a:srgbClr val="DC9528"/>
      </a:accent5>
      <a:accent6>
        <a:srgbClr val="9A5D78"/>
      </a:accent6>
      <a:hlink>
        <a:srgbClr val="66C8E3"/>
      </a:hlink>
      <a:folHlink>
        <a:srgbClr val="B162A1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17467</TotalTime>
  <Words>580</Words>
  <Application>Microsoft Office PowerPoint</Application>
  <PresentationFormat>Widescreen</PresentationFormat>
  <Paragraphs>104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Calibri</vt:lpstr>
      <vt:lpstr>Franklin Gothic Book</vt:lpstr>
      <vt:lpstr>Crop</vt:lpstr>
      <vt:lpstr>Interpolator Grid:  Proposed thinning 5 segments</vt:lpstr>
      <vt:lpstr>Background</vt:lpstr>
      <vt:lpstr>Testing with 4D</vt:lpstr>
      <vt:lpstr>PowerPoint Presentation</vt:lpstr>
      <vt:lpstr>PowerPoint Presentation</vt:lpstr>
      <vt:lpstr>Impact: DO analysis</vt:lpstr>
      <vt:lpstr>Impact: DO analysis</vt:lpstr>
      <vt:lpstr>Impact: DO analysis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exploration of approaches</dc:title>
  <dc:creator>Rebecca Murphy</dc:creator>
  <cp:lastModifiedBy>Rebecca Murphy</cp:lastModifiedBy>
  <cp:revision>561</cp:revision>
  <dcterms:created xsi:type="dcterms:W3CDTF">2021-05-19T12:18:42Z</dcterms:created>
  <dcterms:modified xsi:type="dcterms:W3CDTF">2025-11-17T15:34:50Z</dcterms:modified>
</cp:coreProperties>
</file>