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3" r:id="rId1"/>
  </p:sldMasterIdLst>
  <p:notesMasterIdLst>
    <p:notesMasterId r:id="rId20"/>
  </p:notesMasterIdLst>
  <p:handoutMasterIdLst>
    <p:handoutMasterId r:id="rId21"/>
  </p:handoutMasterIdLst>
  <p:sldIdLst>
    <p:sldId id="1952" r:id="rId2"/>
    <p:sldId id="2100" r:id="rId3"/>
    <p:sldId id="2175" r:id="rId4"/>
    <p:sldId id="2197" r:id="rId5"/>
    <p:sldId id="2390" r:id="rId6"/>
    <p:sldId id="2395" r:id="rId7"/>
    <p:sldId id="2402" r:id="rId8"/>
    <p:sldId id="2403" r:id="rId9"/>
    <p:sldId id="2392" r:id="rId10"/>
    <p:sldId id="2396" r:id="rId11"/>
    <p:sldId id="2393" r:id="rId12"/>
    <p:sldId id="2394" r:id="rId13"/>
    <p:sldId id="2408" r:id="rId14"/>
    <p:sldId id="2404" r:id="rId15"/>
    <p:sldId id="2406" r:id="rId16"/>
    <p:sldId id="2399" r:id="rId17"/>
    <p:sldId id="2400" r:id="rId18"/>
    <p:sldId id="2409" r:id="rId19"/>
  </p:sldIdLst>
  <p:sldSz cx="9144000" cy="6858000" type="screen4x3"/>
  <p:notesSz cx="7010400" cy="9296400"/>
  <p:defaultTextStyle>
    <a:defPPr>
      <a:defRPr lang="en-US"/>
    </a:defPPr>
    <a:lvl1pPr algn="ctr" rtl="0" fontAlgn="base">
      <a:lnSpc>
        <a:spcPct val="90000"/>
      </a:lnSpc>
      <a:spcBef>
        <a:spcPct val="50000"/>
      </a:spcBef>
      <a:spcAft>
        <a:spcPct val="0"/>
      </a:spcAft>
      <a:buClr>
        <a:schemeClr val="tx1"/>
      </a:buClr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ctr" rtl="0" fontAlgn="base">
      <a:lnSpc>
        <a:spcPct val="90000"/>
      </a:lnSpc>
      <a:spcBef>
        <a:spcPct val="50000"/>
      </a:spcBef>
      <a:spcAft>
        <a:spcPct val="0"/>
      </a:spcAft>
      <a:buClr>
        <a:schemeClr val="tx1"/>
      </a:buClr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ctr" rtl="0" fontAlgn="base">
      <a:lnSpc>
        <a:spcPct val="90000"/>
      </a:lnSpc>
      <a:spcBef>
        <a:spcPct val="50000"/>
      </a:spcBef>
      <a:spcAft>
        <a:spcPct val="0"/>
      </a:spcAft>
      <a:buClr>
        <a:schemeClr val="tx1"/>
      </a:buClr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ctr" rtl="0" fontAlgn="base">
      <a:lnSpc>
        <a:spcPct val="90000"/>
      </a:lnSpc>
      <a:spcBef>
        <a:spcPct val="50000"/>
      </a:spcBef>
      <a:spcAft>
        <a:spcPct val="0"/>
      </a:spcAft>
      <a:buClr>
        <a:schemeClr val="tx1"/>
      </a:buClr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ctr" rtl="0" fontAlgn="base">
      <a:lnSpc>
        <a:spcPct val="90000"/>
      </a:lnSpc>
      <a:spcBef>
        <a:spcPct val="50000"/>
      </a:spcBef>
      <a:spcAft>
        <a:spcPct val="0"/>
      </a:spcAft>
      <a:buClr>
        <a:schemeClr val="tx1"/>
      </a:buClr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1200" b="1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000000"/>
    <a:srgbClr val="FFFFCC"/>
    <a:srgbClr val="FF9999"/>
    <a:srgbClr val="B2B2B2"/>
    <a:srgbClr val="0066FF"/>
    <a:srgbClr val="FF9900"/>
    <a:srgbClr val="BFDFC2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597" autoAdjust="0"/>
    <p:restoredTop sz="94672" autoAdjust="0"/>
  </p:normalViewPr>
  <p:slideViewPr>
    <p:cSldViewPr>
      <p:cViewPr varScale="1">
        <p:scale>
          <a:sx n="110" d="100"/>
          <a:sy n="110" d="100"/>
        </p:scale>
        <p:origin x="-5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03" tIns="46405" rIns="92803" bIns="46405" numCol="1" anchor="t" anchorCtr="0" compatLnSpc="1">
            <a:prstTxWarp prst="textNoShape">
              <a:avLst/>
            </a:prstTxWarp>
          </a:bodyPr>
          <a:lstStyle>
            <a:lvl1pPr algn="l" defTabSz="928688" eaLnBrk="0" hangingPunct="0">
              <a:lnSpc>
                <a:spcPct val="100000"/>
              </a:lnSpc>
              <a:spcBef>
                <a:spcPct val="0"/>
              </a:spcBef>
              <a:buClrTx/>
              <a:defRPr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7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03" tIns="46405" rIns="92803" bIns="46405" numCol="1" anchor="t" anchorCtr="0" compatLnSpc="1">
            <a:prstTxWarp prst="textNoShape">
              <a:avLst/>
            </a:prstTxWarp>
          </a:bodyPr>
          <a:lstStyle>
            <a:lvl1pPr algn="r" defTabSz="928688" eaLnBrk="0" hangingPunct="0">
              <a:lnSpc>
                <a:spcPct val="100000"/>
              </a:lnSpc>
              <a:spcBef>
                <a:spcPct val="0"/>
              </a:spcBef>
              <a:buClrTx/>
              <a:defRPr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7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03" tIns="46405" rIns="92803" bIns="46405" numCol="1" anchor="b" anchorCtr="0" compatLnSpc="1">
            <a:prstTxWarp prst="textNoShape">
              <a:avLst/>
            </a:prstTxWarp>
          </a:bodyPr>
          <a:lstStyle>
            <a:lvl1pPr algn="l" defTabSz="928688" eaLnBrk="0" hangingPunct="0">
              <a:lnSpc>
                <a:spcPct val="100000"/>
              </a:lnSpc>
              <a:spcBef>
                <a:spcPct val="0"/>
              </a:spcBef>
              <a:buClrTx/>
              <a:defRPr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7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03" tIns="46405" rIns="92803" bIns="46405" numCol="1" anchor="b" anchorCtr="0" compatLnSpc="1">
            <a:prstTxWarp prst="textNoShape">
              <a:avLst/>
            </a:prstTxWarp>
          </a:bodyPr>
          <a:lstStyle>
            <a:lvl1pPr algn="r" defTabSz="928688" eaLnBrk="0" hangingPunct="0">
              <a:lnSpc>
                <a:spcPct val="100000"/>
              </a:lnSpc>
              <a:spcBef>
                <a:spcPct val="0"/>
              </a:spcBef>
              <a:buClrTx/>
              <a:defRPr b="0">
                <a:latin typeface="Times New Roman" pitchFamily="18" charset="0"/>
              </a:defRPr>
            </a:lvl1pPr>
          </a:lstStyle>
          <a:p>
            <a:pPr>
              <a:defRPr/>
            </a:pPr>
            <a:fld id="{5348233F-C38B-4A0C-8C09-2D1230CB11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03" tIns="46405" rIns="92803" bIns="46405" numCol="1" anchor="t" anchorCtr="0" compatLnSpc="1">
            <a:prstTxWarp prst="textNoShape">
              <a:avLst/>
            </a:prstTxWarp>
          </a:bodyPr>
          <a:lstStyle>
            <a:lvl1pPr algn="l" defTabSz="928688" eaLnBrk="0" hangingPunct="0">
              <a:lnSpc>
                <a:spcPct val="100000"/>
              </a:lnSpc>
              <a:spcBef>
                <a:spcPct val="0"/>
              </a:spcBef>
              <a:buClrTx/>
              <a:defRPr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03" tIns="46405" rIns="92803" bIns="46405" numCol="1" anchor="t" anchorCtr="0" compatLnSpc="1">
            <a:prstTxWarp prst="textNoShape">
              <a:avLst/>
            </a:prstTxWarp>
          </a:bodyPr>
          <a:lstStyle>
            <a:lvl1pPr algn="r" defTabSz="928688" eaLnBrk="0" hangingPunct="0">
              <a:lnSpc>
                <a:spcPct val="100000"/>
              </a:lnSpc>
              <a:spcBef>
                <a:spcPct val="0"/>
              </a:spcBef>
              <a:buClrTx/>
              <a:defRPr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2688" y="698500"/>
            <a:ext cx="4646612" cy="34845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03" tIns="46405" rIns="92803" bIns="464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03" tIns="46405" rIns="92803" bIns="46405" numCol="1" anchor="b" anchorCtr="0" compatLnSpc="1">
            <a:prstTxWarp prst="textNoShape">
              <a:avLst/>
            </a:prstTxWarp>
          </a:bodyPr>
          <a:lstStyle>
            <a:lvl1pPr algn="l" defTabSz="928688" eaLnBrk="0" hangingPunct="0">
              <a:lnSpc>
                <a:spcPct val="100000"/>
              </a:lnSpc>
              <a:spcBef>
                <a:spcPct val="0"/>
              </a:spcBef>
              <a:buClrTx/>
              <a:defRPr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03" tIns="46405" rIns="92803" bIns="46405" numCol="1" anchor="b" anchorCtr="0" compatLnSpc="1">
            <a:prstTxWarp prst="textNoShape">
              <a:avLst/>
            </a:prstTxWarp>
          </a:bodyPr>
          <a:lstStyle>
            <a:lvl1pPr algn="r" defTabSz="928688" eaLnBrk="0" hangingPunct="0">
              <a:lnSpc>
                <a:spcPct val="100000"/>
              </a:lnSpc>
              <a:spcBef>
                <a:spcPct val="0"/>
              </a:spcBef>
              <a:buClrTx/>
              <a:defRPr b="0">
                <a:latin typeface="Times New Roman" pitchFamily="18" charset="0"/>
              </a:defRPr>
            </a:lvl1pPr>
          </a:lstStyle>
          <a:p>
            <a:pPr>
              <a:defRPr/>
            </a:pPr>
            <a:fld id="{B04750CD-FD52-4AB0-BE7C-0E188ECC66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730018-4D4A-4EDD-8121-A6C5EAE248D3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570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70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0961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5BE548A7-68AD-4801-94BB-8A01758A8B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6FD4CB-CB7C-470E-BE2F-603D23B4D0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2463" y="228600"/>
            <a:ext cx="1952625" cy="59039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28600"/>
            <a:ext cx="5707063" cy="59039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B38132-757B-48FD-AE5E-CB2FB061D4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79303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6B2B0D-872C-4818-A8BF-5392185BAF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269B05-654A-456E-82FB-947C4144BF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4EAA6C-7271-4E90-96EF-676607A548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44CDC-7327-4513-B00F-D4F9ABD678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23EC63-2E69-4E7C-B25A-6A7EF4F780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018283-B205-4FBA-A326-CE9834C4E3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B81AE6-421B-430D-ACC7-C92CA8BB87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EB7BEA-59B3-4043-895E-1014E4E28F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653CBE-F85B-4B62-BF92-2C8E632996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228600"/>
            <a:ext cx="77930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71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0858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buClrTx/>
              <a:defRPr sz="14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8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defRPr sz="14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858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defRPr sz="1400" b="0"/>
            </a:lvl1pPr>
          </a:lstStyle>
          <a:p>
            <a:pPr>
              <a:defRPr/>
            </a:pPr>
            <a:fld id="{5B1BDA0A-FBBB-4A3B-892E-3B5E79C475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3901" r:id="rId2"/>
    <p:sldLayoutId id="2147483902" r:id="rId3"/>
    <p:sldLayoutId id="2147483903" r:id="rId4"/>
    <p:sldLayoutId id="2147483904" r:id="rId5"/>
    <p:sldLayoutId id="2147483905" r:id="rId6"/>
    <p:sldLayoutId id="2147483906" r:id="rId7"/>
    <p:sldLayoutId id="2147483907" r:id="rId8"/>
    <p:sldLayoutId id="2147483908" r:id="rId9"/>
    <p:sldLayoutId id="2147483909" r:id="rId10"/>
    <p:sldLayoutId id="2147483910" r:id="rId11"/>
    <p:sldLayoutId id="2147483911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05200" y="2590800"/>
            <a:ext cx="5638800" cy="1143000"/>
          </a:xfrm>
        </p:spPr>
        <p:txBody>
          <a:bodyPr/>
          <a:lstStyle/>
          <a:p>
            <a:pPr algn="ctr" eaLnBrk="1" hangingPunct="1"/>
            <a:r>
              <a:rPr lang="en-US" sz="3200" u="sng" dirty="0" smtClean="0">
                <a:solidFill>
                  <a:schemeClr val="tx1"/>
                </a:solidFill>
              </a:rPr>
              <a:t>Historic Record of </a:t>
            </a:r>
            <a:br>
              <a:rPr lang="en-US" sz="3200" u="sng" dirty="0" smtClean="0">
                <a:solidFill>
                  <a:schemeClr val="tx1"/>
                </a:solidFill>
              </a:rPr>
            </a:br>
            <a:r>
              <a:rPr lang="en-US" sz="3200" u="sng" dirty="0" smtClean="0">
                <a:solidFill>
                  <a:schemeClr val="tx1"/>
                </a:solidFill>
              </a:rPr>
              <a:t>Practice Implementation</a:t>
            </a:r>
            <a:br>
              <a:rPr lang="en-US" sz="3200" u="sng" dirty="0" smtClean="0">
                <a:solidFill>
                  <a:schemeClr val="tx1"/>
                </a:solidFill>
              </a:rPr>
            </a:br>
            <a:endParaRPr lang="en-US" sz="3200" i="1" dirty="0" smtClean="0">
              <a:solidFill>
                <a:schemeClr val="tx1"/>
              </a:solidFill>
            </a:endParaRP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0" y="3886200"/>
            <a:ext cx="5715000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1600" dirty="0" smtClean="0"/>
              <a:t>Jeff Sweeney</a:t>
            </a:r>
          </a:p>
          <a:p>
            <a:pPr eaLnBrk="1" hangingPunct="1">
              <a:lnSpc>
                <a:spcPct val="80000"/>
              </a:lnSpc>
            </a:pPr>
            <a:r>
              <a:rPr lang="en-US" sz="1600" dirty="0" smtClean="0"/>
              <a:t>Environmental Protection Agency</a:t>
            </a:r>
          </a:p>
          <a:p>
            <a:pPr eaLnBrk="1" hangingPunct="1">
              <a:lnSpc>
                <a:spcPct val="80000"/>
              </a:lnSpc>
            </a:pPr>
            <a:r>
              <a:rPr lang="en-US" sz="1600" dirty="0" smtClean="0"/>
              <a:t>Chesapeake Bay Program Office</a:t>
            </a:r>
          </a:p>
          <a:p>
            <a:pPr eaLnBrk="1" hangingPunct="1">
              <a:lnSpc>
                <a:spcPct val="80000"/>
              </a:lnSpc>
            </a:pPr>
            <a:r>
              <a:rPr lang="en-US" sz="1600" dirty="0" smtClean="0"/>
              <a:t>jsweeney@chesapeakebay.net</a:t>
            </a:r>
          </a:p>
          <a:p>
            <a:pPr eaLnBrk="1" hangingPunct="1">
              <a:lnSpc>
                <a:spcPct val="80000"/>
              </a:lnSpc>
            </a:pPr>
            <a:r>
              <a:rPr lang="en-US" sz="1600" dirty="0" smtClean="0"/>
              <a:t>410-267-9844</a:t>
            </a:r>
          </a:p>
          <a:p>
            <a:pPr eaLnBrk="1" hangingPunct="1">
              <a:lnSpc>
                <a:spcPct val="80000"/>
              </a:lnSpc>
            </a:pPr>
            <a:endParaRPr lang="en-US" sz="1600" dirty="0" smtClean="0"/>
          </a:p>
          <a:p>
            <a:pPr eaLnBrk="1" hangingPunct="1">
              <a:lnSpc>
                <a:spcPct val="80000"/>
              </a:lnSpc>
            </a:pPr>
            <a:r>
              <a:rPr lang="en-US" sz="1600" dirty="0" smtClean="0"/>
              <a:t>CBP WQGIT BMP Verification Committee Meeting</a:t>
            </a:r>
          </a:p>
          <a:p>
            <a:pPr eaLnBrk="1" hangingPunct="1">
              <a:lnSpc>
                <a:spcPct val="80000"/>
              </a:lnSpc>
            </a:pPr>
            <a:r>
              <a:rPr lang="en-US" sz="1600" dirty="0" smtClean="0"/>
              <a:t>Chesapeake Bay Program Office</a:t>
            </a:r>
          </a:p>
          <a:p>
            <a:pPr eaLnBrk="1" hangingPunct="1">
              <a:lnSpc>
                <a:spcPct val="80000"/>
              </a:lnSpc>
            </a:pPr>
            <a:r>
              <a:rPr lang="en-US" sz="1600" dirty="0" smtClean="0"/>
              <a:t>Annapolis, MD </a:t>
            </a:r>
          </a:p>
          <a:p>
            <a:pPr eaLnBrk="1" hangingPunct="1">
              <a:lnSpc>
                <a:spcPct val="80000"/>
              </a:lnSpc>
            </a:pPr>
            <a:r>
              <a:rPr lang="en-US" sz="1600" dirty="0" smtClean="0"/>
              <a:t>June 19, 2012</a:t>
            </a:r>
          </a:p>
        </p:txBody>
      </p:sp>
      <p:pic>
        <p:nvPicPr>
          <p:cNvPr id="123908" name="Picture 4" descr="MIDATL_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4464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909" name="Picture 5" descr="newcbplogocolor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4237"/>
          <a:stretch>
            <a:fillRect/>
          </a:stretch>
        </p:blipFill>
        <p:spPr bwMode="auto">
          <a:xfrm>
            <a:off x="5410200" y="609600"/>
            <a:ext cx="1663700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ChangeArrowheads="1"/>
          </p:cNvSpPr>
          <p:nvPr/>
        </p:nvSpPr>
        <p:spPr bwMode="auto">
          <a:xfrm>
            <a:off x="381000" y="1219200"/>
            <a:ext cx="8534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3400" indent="-533400" algn="l">
              <a:spcBef>
                <a:spcPct val="20000"/>
              </a:spcBef>
              <a:buSzPct val="100000"/>
              <a:buFont typeface="Tahoma" pitchFamily="34" charset="0"/>
              <a:buChar char="●"/>
            </a:pPr>
            <a:r>
              <a:rPr lang="en-US" sz="2800" b="0" dirty="0" smtClean="0">
                <a:solidFill>
                  <a:srgbClr val="000000"/>
                </a:solidFill>
              </a:rPr>
              <a:t>Need to “clean up” BMP history as best we can</a:t>
            </a:r>
          </a:p>
          <a:p>
            <a:pPr marL="990600" lvl="1" indent="-533400" algn="l">
              <a:spcBef>
                <a:spcPct val="20000"/>
              </a:spcBef>
              <a:buSzPct val="66000"/>
              <a:buFont typeface="Courier New" pitchFamily="49" charset="0"/>
              <a:buChar char="o"/>
            </a:pPr>
            <a:r>
              <a:rPr lang="en-US" sz="2800" b="0" dirty="0" smtClean="0">
                <a:solidFill>
                  <a:srgbClr val="000000"/>
                </a:solidFill>
              </a:rPr>
              <a:t>Issue of “cut-off” of implementation in the modeling tools</a:t>
            </a:r>
          </a:p>
          <a:p>
            <a:pPr marL="1447800" lvl="2" indent="-533400" algn="l">
              <a:spcBef>
                <a:spcPct val="20000"/>
              </a:spcBef>
              <a:buSzPct val="100000"/>
              <a:buFont typeface="Wingdings" pitchFamily="2" charset="2"/>
              <a:buChar char="§"/>
            </a:pPr>
            <a:r>
              <a:rPr lang="en-US" sz="2800" b="0" dirty="0" smtClean="0">
                <a:solidFill>
                  <a:srgbClr val="000000"/>
                </a:solidFill>
              </a:rPr>
              <a:t>100% implementation level at the reported scale</a:t>
            </a:r>
          </a:p>
          <a:p>
            <a:pPr marL="1905000" lvl="3" indent="-533400" algn="l">
              <a:spcBef>
                <a:spcPct val="20000"/>
              </a:spcBef>
              <a:buSzPct val="100000"/>
              <a:buFont typeface="Tahoma" pitchFamily="34" charset="0"/>
              <a:buChar char="▫"/>
            </a:pPr>
            <a:r>
              <a:rPr lang="en-US" sz="2400" b="0" dirty="0" smtClean="0">
                <a:solidFill>
                  <a:srgbClr val="000000"/>
                </a:solidFill>
              </a:rPr>
              <a:t>Have considered maximum implementation level in the past, but no consensus agreement</a:t>
            </a:r>
          </a:p>
          <a:p>
            <a:pPr marL="1905000" lvl="3" indent="-533400" algn="l">
              <a:spcBef>
                <a:spcPct val="20000"/>
              </a:spcBef>
              <a:buSzPct val="100000"/>
              <a:buFont typeface="Tahoma" pitchFamily="34" charset="0"/>
              <a:buChar char="▫"/>
            </a:pPr>
            <a:r>
              <a:rPr lang="en-US" sz="2400" b="0" dirty="0" smtClean="0">
                <a:solidFill>
                  <a:srgbClr val="000000"/>
                </a:solidFill>
              </a:rPr>
              <a:t>Some jurisdictions consider life-span for some BMPs – others do not</a:t>
            </a:r>
          </a:p>
          <a:p>
            <a:pPr marL="1905000" lvl="3" indent="-533400" algn="l">
              <a:spcBef>
                <a:spcPct val="20000"/>
              </a:spcBef>
              <a:buSzPct val="100000"/>
              <a:buFont typeface="Tahoma" pitchFamily="34" charset="0"/>
              <a:buChar char="▫"/>
            </a:pPr>
            <a:r>
              <a:rPr lang="en-US" sz="2400" b="0" dirty="0" smtClean="0">
                <a:solidFill>
                  <a:srgbClr val="000000"/>
                </a:solidFill>
              </a:rPr>
              <a:t>Have considered loss of practice in the past due to land conversion, but no consensus agreement</a:t>
            </a:r>
          </a:p>
          <a:p>
            <a:pPr marL="1905000" lvl="3" indent="-533400" algn="l">
              <a:spcBef>
                <a:spcPct val="20000"/>
              </a:spcBef>
              <a:buSzPct val="100000"/>
              <a:buFont typeface="Tahoma" pitchFamily="34" charset="0"/>
              <a:buChar char="▫"/>
            </a:pPr>
            <a:r>
              <a:rPr lang="en-US" sz="2400" b="0" dirty="0" smtClean="0">
                <a:solidFill>
                  <a:srgbClr val="000000"/>
                </a:solidFill>
              </a:rPr>
              <a:t>Many instances of over-reporting because of incorrect units</a:t>
            </a:r>
          </a:p>
          <a:p>
            <a:pPr marL="1905000" lvl="3" indent="-533400" algn="l">
              <a:spcBef>
                <a:spcPct val="20000"/>
              </a:spcBef>
              <a:buSzPct val="100000"/>
              <a:buFont typeface="Tahoma" pitchFamily="34" charset="0"/>
              <a:buChar char="▫"/>
            </a:pPr>
            <a:endParaRPr lang="en-US" sz="2800" b="0" dirty="0" smtClean="0">
              <a:solidFill>
                <a:srgbClr val="000000"/>
              </a:solidFill>
            </a:endParaRPr>
          </a:p>
        </p:txBody>
      </p:sp>
      <p:pic>
        <p:nvPicPr>
          <p:cNvPr id="129027" name="Picture 3" descr="CBPO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116998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9028" name="Rectangle 4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239000" cy="762000"/>
          </a:xfrm>
          <a:noFill/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chemeClr val="tx1"/>
                </a:solidFill>
              </a:rPr>
              <a:t>Historic Record of Practice Implementation</a:t>
            </a:r>
          </a:p>
        </p:txBody>
      </p:sp>
      <p:sp>
        <p:nvSpPr>
          <p:cNvPr id="129029" name="Rectangle 5"/>
          <p:cNvSpPr>
            <a:spLocks noChangeArrowheads="1"/>
          </p:cNvSpPr>
          <p:nvPr/>
        </p:nvSpPr>
        <p:spPr bwMode="gray">
          <a:xfrm>
            <a:off x="457200" y="990600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</a:pPr>
            <a:endParaRPr kumimoji="1" lang="en-US" sz="2400" b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ChangeArrowheads="1"/>
          </p:cNvSpPr>
          <p:nvPr/>
        </p:nvSpPr>
        <p:spPr bwMode="auto">
          <a:xfrm>
            <a:off x="381000" y="1219200"/>
            <a:ext cx="8534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3400" indent="-533400" algn="l">
              <a:spcBef>
                <a:spcPct val="20000"/>
              </a:spcBef>
              <a:buSzPct val="100000"/>
              <a:buFont typeface="Tahoma" pitchFamily="34" charset="0"/>
              <a:buChar char="●"/>
            </a:pPr>
            <a:r>
              <a:rPr lang="en-US" sz="2800" b="0" dirty="0" smtClean="0">
                <a:solidFill>
                  <a:srgbClr val="000000"/>
                </a:solidFill>
              </a:rPr>
              <a:t>Need to “clean up” BMP history as best we can</a:t>
            </a:r>
          </a:p>
          <a:p>
            <a:pPr marL="990600" lvl="1" indent="-533400" algn="l">
              <a:spcBef>
                <a:spcPct val="20000"/>
              </a:spcBef>
              <a:buSzPct val="66000"/>
              <a:buFont typeface="Courier New" pitchFamily="49" charset="0"/>
              <a:buChar char="o"/>
            </a:pPr>
            <a:r>
              <a:rPr lang="en-US" sz="2800" b="0" dirty="0" smtClean="0">
                <a:solidFill>
                  <a:srgbClr val="000000"/>
                </a:solidFill>
              </a:rPr>
              <a:t>Issue of “cut-off” of implementation in the modeling tools</a:t>
            </a:r>
          </a:p>
          <a:p>
            <a:pPr marL="1447800" lvl="2" indent="-533400" algn="l">
              <a:spcBef>
                <a:spcPct val="20000"/>
              </a:spcBef>
              <a:buSzPct val="100000"/>
              <a:buFont typeface="Wingdings" pitchFamily="2" charset="2"/>
              <a:buChar char="§"/>
            </a:pPr>
            <a:r>
              <a:rPr lang="en-US" sz="2800" b="0" dirty="0" smtClean="0">
                <a:solidFill>
                  <a:srgbClr val="000000"/>
                </a:solidFill>
              </a:rPr>
              <a:t>Not enough acres, systems, AUs, etc. in the tools</a:t>
            </a:r>
          </a:p>
          <a:p>
            <a:pPr marL="1905000" lvl="3" indent="-533400" algn="l">
              <a:spcBef>
                <a:spcPct val="20000"/>
              </a:spcBef>
              <a:buSzPct val="100000"/>
              <a:buFont typeface="Tahoma" pitchFamily="34" charset="0"/>
              <a:buChar char="▫"/>
            </a:pPr>
            <a:r>
              <a:rPr lang="en-US" sz="2800" b="0" dirty="0" smtClean="0">
                <a:solidFill>
                  <a:srgbClr val="000000"/>
                </a:solidFill>
              </a:rPr>
              <a:t>Supplement data with “local” information but need history and forecast that’s aligned with, for example, </a:t>
            </a:r>
            <a:r>
              <a:rPr lang="en-US" sz="2800" b="0" dirty="0" err="1" smtClean="0">
                <a:solidFill>
                  <a:srgbClr val="000000"/>
                </a:solidFill>
              </a:rPr>
              <a:t>landuse</a:t>
            </a:r>
            <a:r>
              <a:rPr lang="en-US" sz="2800" b="0" dirty="0" smtClean="0">
                <a:solidFill>
                  <a:srgbClr val="000000"/>
                </a:solidFill>
              </a:rPr>
              <a:t> definitions</a:t>
            </a:r>
          </a:p>
        </p:txBody>
      </p:sp>
      <p:pic>
        <p:nvPicPr>
          <p:cNvPr id="129027" name="Picture 3" descr="CBPO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116998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9028" name="Rectangle 4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239000" cy="762000"/>
          </a:xfrm>
          <a:noFill/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chemeClr val="tx1"/>
                </a:solidFill>
              </a:rPr>
              <a:t>Historic Record of Practice Implementation</a:t>
            </a:r>
          </a:p>
        </p:txBody>
      </p:sp>
      <p:sp>
        <p:nvSpPr>
          <p:cNvPr id="129029" name="Rectangle 5"/>
          <p:cNvSpPr>
            <a:spLocks noChangeArrowheads="1"/>
          </p:cNvSpPr>
          <p:nvPr/>
        </p:nvSpPr>
        <p:spPr bwMode="gray">
          <a:xfrm>
            <a:off x="457200" y="990600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</a:pPr>
            <a:endParaRPr kumimoji="1" lang="en-US" sz="2400" b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ChangeArrowheads="1"/>
          </p:cNvSpPr>
          <p:nvPr/>
        </p:nvSpPr>
        <p:spPr bwMode="auto">
          <a:xfrm>
            <a:off x="381000" y="1219200"/>
            <a:ext cx="8534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3400" indent="-533400" algn="l">
              <a:spcBef>
                <a:spcPct val="20000"/>
              </a:spcBef>
              <a:buSzPct val="100000"/>
              <a:buFont typeface="Tahoma" pitchFamily="34" charset="0"/>
              <a:buChar char="●"/>
            </a:pPr>
            <a:r>
              <a:rPr lang="en-US" sz="2800" b="0" dirty="0" smtClean="0">
                <a:solidFill>
                  <a:srgbClr val="000000"/>
                </a:solidFill>
              </a:rPr>
              <a:t>Options for historic BMP “clean up”</a:t>
            </a:r>
          </a:p>
          <a:p>
            <a:pPr marL="990600" lvl="1" indent="-533400" algn="l">
              <a:spcBef>
                <a:spcPct val="20000"/>
              </a:spcBef>
              <a:buSzPct val="100000"/>
              <a:buFont typeface="+mj-lt"/>
              <a:buAutoNum type="arabicParenR"/>
            </a:pPr>
            <a:r>
              <a:rPr lang="en-US" sz="2800" b="0" dirty="0" smtClean="0">
                <a:solidFill>
                  <a:srgbClr val="000000"/>
                </a:solidFill>
              </a:rPr>
              <a:t>Jurisdictional agencies lead with best available records and submit through NEIEN</a:t>
            </a:r>
          </a:p>
          <a:p>
            <a:pPr marL="1447800" lvl="2" indent="-533400" algn="l">
              <a:spcBef>
                <a:spcPct val="20000"/>
              </a:spcBef>
              <a:buSzPct val="100000"/>
              <a:buFont typeface="Wingdings" pitchFamily="2" charset="2"/>
              <a:buChar char="§"/>
            </a:pPr>
            <a:r>
              <a:rPr lang="en-US" sz="2400" b="0" dirty="0" smtClean="0">
                <a:solidFill>
                  <a:srgbClr val="000000"/>
                </a:solidFill>
              </a:rPr>
              <a:t>Can report tracked individual components of a CBP BMP category</a:t>
            </a:r>
          </a:p>
          <a:p>
            <a:pPr marL="1447800" lvl="2" indent="-533400" algn="l">
              <a:spcBef>
                <a:spcPct val="20000"/>
              </a:spcBef>
              <a:buSzPct val="100000"/>
              <a:buFont typeface="Wingdings" pitchFamily="2" charset="2"/>
              <a:buChar char="§"/>
            </a:pPr>
            <a:r>
              <a:rPr lang="en-US" sz="2400" b="0" dirty="0" smtClean="0">
                <a:solidFill>
                  <a:srgbClr val="000000"/>
                </a:solidFill>
              </a:rPr>
              <a:t>Many options for spatial scale and units</a:t>
            </a:r>
          </a:p>
          <a:p>
            <a:pPr marL="1447800" lvl="2" indent="-533400" algn="l">
              <a:spcBef>
                <a:spcPct val="20000"/>
              </a:spcBef>
              <a:buSzPct val="100000"/>
              <a:buFont typeface="Wingdings" pitchFamily="2" charset="2"/>
              <a:buChar char="§"/>
            </a:pPr>
            <a:r>
              <a:rPr lang="en-US" sz="2400" b="0" dirty="0" smtClean="0">
                <a:solidFill>
                  <a:srgbClr val="000000"/>
                </a:solidFill>
              </a:rPr>
              <a:t>Greater defensibility with accurate locations, implementation dates, inspection and maintenance records, funding sources, etc.</a:t>
            </a:r>
          </a:p>
          <a:p>
            <a:pPr marL="1447800" lvl="2" indent="-533400" algn="l">
              <a:spcBef>
                <a:spcPct val="20000"/>
              </a:spcBef>
              <a:buSzPct val="100000"/>
              <a:buFont typeface="Wingdings" pitchFamily="2" charset="2"/>
              <a:buChar char="§"/>
            </a:pPr>
            <a:r>
              <a:rPr lang="en-US" sz="2400" b="0" dirty="0" smtClean="0">
                <a:solidFill>
                  <a:srgbClr val="000000"/>
                </a:solidFill>
              </a:rPr>
              <a:t>Can include all BMPs – and then “map” when approved for nutrient and sediment reductions</a:t>
            </a:r>
          </a:p>
          <a:p>
            <a:pPr marL="1447800" lvl="2" indent="-533400" algn="l">
              <a:spcBef>
                <a:spcPct val="20000"/>
              </a:spcBef>
              <a:buSzPct val="100000"/>
              <a:buFont typeface="Wingdings" pitchFamily="2" charset="2"/>
              <a:buChar char="§"/>
            </a:pPr>
            <a:r>
              <a:rPr lang="en-US" sz="2400" b="0" dirty="0" smtClean="0">
                <a:solidFill>
                  <a:srgbClr val="000000"/>
                </a:solidFill>
              </a:rPr>
              <a:t>Consistent with 2010 and 2011 BMP reporting for non-wastewater controls</a:t>
            </a:r>
          </a:p>
        </p:txBody>
      </p:sp>
      <p:pic>
        <p:nvPicPr>
          <p:cNvPr id="129027" name="Picture 3" descr="CBPO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116998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9028" name="Rectangle 4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239000" cy="762000"/>
          </a:xfrm>
          <a:noFill/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chemeClr val="tx1"/>
                </a:solidFill>
              </a:rPr>
              <a:t>Historic Record of Practice Implementation</a:t>
            </a:r>
          </a:p>
        </p:txBody>
      </p:sp>
      <p:sp>
        <p:nvSpPr>
          <p:cNvPr id="129029" name="Rectangle 5"/>
          <p:cNvSpPr>
            <a:spLocks noChangeArrowheads="1"/>
          </p:cNvSpPr>
          <p:nvPr/>
        </p:nvSpPr>
        <p:spPr bwMode="gray">
          <a:xfrm>
            <a:off x="457200" y="990600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</a:pPr>
            <a:endParaRPr kumimoji="1" lang="en-US" sz="2400" b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ChangeArrowheads="1"/>
          </p:cNvSpPr>
          <p:nvPr/>
        </p:nvSpPr>
        <p:spPr bwMode="auto">
          <a:xfrm>
            <a:off x="381000" y="1219200"/>
            <a:ext cx="8534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3400" indent="-533400" algn="l">
              <a:spcBef>
                <a:spcPct val="20000"/>
              </a:spcBef>
              <a:buSzPct val="100000"/>
              <a:buFont typeface="Tahoma" pitchFamily="34" charset="0"/>
              <a:buChar char="●"/>
            </a:pPr>
            <a:r>
              <a:rPr lang="en-US" sz="2800" b="0" dirty="0" smtClean="0">
                <a:solidFill>
                  <a:srgbClr val="000000"/>
                </a:solidFill>
              </a:rPr>
              <a:t>Options for historic BMP “clean up”</a:t>
            </a:r>
          </a:p>
          <a:p>
            <a:pPr marL="990600" lvl="1" indent="-533400" algn="l">
              <a:spcBef>
                <a:spcPct val="20000"/>
              </a:spcBef>
              <a:buSzPct val="100000"/>
              <a:buFont typeface="+mj-lt"/>
              <a:buAutoNum type="arabicParenR"/>
            </a:pPr>
            <a:r>
              <a:rPr lang="en-US" sz="2800" b="0" dirty="0" smtClean="0">
                <a:solidFill>
                  <a:srgbClr val="000000"/>
                </a:solidFill>
              </a:rPr>
              <a:t>Jurisdictional agencies lead with best available records and submit through NEIEN</a:t>
            </a:r>
          </a:p>
          <a:p>
            <a:pPr marL="1447800" lvl="2" indent="-533400" algn="l">
              <a:spcBef>
                <a:spcPct val="20000"/>
              </a:spcBef>
              <a:buSzPct val="100000"/>
              <a:buFont typeface="Wingdings" pitchFamily="2" charset="2"/>
              <a:buChar char="§"/>
            </a:pPr>
            <a:r>
              <a:rPr lang="en-US" sz="2400" b="0" dirty="0" smtClean="0">
                <a:solidFill>
                  <a:srgbClr val="000000"/>
                </a:solidFill>
              </a:rPr>
              <a:t>The more source databases connected to NEIEN, the easier the task</a:t>
            </a:r>
          </a:p>
          <a:p>
            <a:pPr marL="1447800" lvl="2" indent="-533400" algn="l">
              <a:spcBef>
                <a:spcPct val="20000"/>
              </a:spcBef>
              <a:buSzPct val="100000"/>
              <a:buFont typeface="Wingdings" pitchFamily="2" charset="2"/>
              <a:buChar char="§"/>
            </a:pPr>
            <a:r>
              <a:rPr lang="en-US" sz="2400" b="0" dirty="0" smtClean="0">
                <a:solidFill>
                  <a:srgbClr val="000000"/>
                </a:solidFill>
              </a:rPr>
              <a:t>NEIEN (</a:t>
            </a:r>
            <a:r>
              <a:rPr lang="en-US" sz="2400" b="0" dirty="0" err="1" smtClean="0">
                <a:solidFill>
                  <a:srgbClr val="000000"/>
                </a:solidFill>
              </a:rPr>
              <a:t>BayTAS</a:t>
            </a:r>
            <a:r>
              <a:rPr lang="en-US" sz="2400" b="0" dirty="0" smtClean="0">
                <a:solidFill>
                  <a:srgbClr val="000000"/>
                </a:solidFill>
              </a:rPr>
              <a:t>) reports readily available</a:t>
            </a:r>
          </a:p>
        </p:txBody>
      </p:sp>
      <p:pic>
        <p:nvPicPr>
          <p:cNvPr id="129027" name="Picture 3" descr="CBPO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116998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9028" name="Rectangle 4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239000" cy="762000"/>
          </a:xfrm>
          <a:noFill/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chemeClr val="tx1"/>
                </a:solidFill>
              </a:rPr>
              <a:t>Historic Record of Practice Implementation</a:t>
            </a:r>
          </a:p>
        </p:txBody>
      </p:sp>
      <p:sp>
        <p:nvSpPr>
          <p:cNvPr id="129029" name="Rectangle 5"/>
          <p:cNvSpPr>
            <a:spLocks noChangeArrowheads="1"/>
          </p:cNvSpPr>
          <p:nvPr/>
        </p:nvSpPr>
        <p:spPr bwMode="gray">
          <a:xfrm>
            <a:off x="457200" y="990600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</a:pPr>
            <a:endParaRPr kumimoji="1" lang="en-US" sz="2400" b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381000" y="1219200"/>
            <a:ext cx="8534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990600" lvl="1" indent="-533400" algn="l">
              <a:spcBef>
                <a:spcPct val="20000"/>
              </a:spcBef>
            </a:pPr>
            <a:endParaRPr lang="en-US" sz="2800" b="0" dirty="0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228600" y="4267200"/>
            <a:ext cx="990600" cy="1447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</a:pPr>
            <a:r>
              <a:rPr lang="en-US" sz="1800" b="0" dirty="0">
                <a:latin typeface="Arial" pitchFamily="34" charset="0"/>
              </a:rPr>
              <a:t>State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</a:pPr>
            <a:r>
              <a:rPr lang="en-US" sz="1800" b="0" dirty="0">
                <a:latin typeface="Arial" pitchFamily="34" charset="0"/>
              </a:rPr>
              <a:t>Data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2133600" y="4267200"/>
            <a:ext cx="990600" cy="1447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</a:pPr>
            <a:r>
              <a:rPr lang="en-US" sz="1800" b="0" dirty="0">
                <a:latin typeface="Arial" pitchFamily="34" charset="0"/>
              </a:rPr>
              <a:t>State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</a:pPr>
            <a:r>
              <a:rPr lang="en-US" sz="1800" b="0" dirty="0">
                <a:latin typeface="Arial" pitchFamily="34" charset="0"/>
              </a:rPr>
              <a:t>NEIEN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</a:pPr>
            <a:r>
              <a:rPr lang="en-US" sz="1800" b="0" dirty="0">
                <a:latin typeface="Arial" pitchFamily="34" charset="0"/>
              </a:rPr>
              <a:t>Node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4038600" y="4267200"/>
            <a:ext cx="990600" cy="1447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</a:pPr>
            <a:r>
              <a:rPr lang="en-US" sz="1800" b="0" dirty="0">
                <a:latin typeface="Arial" pitchFamily="34" charset="0"/>
              </a:rPr>
              <a:t>CBP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</a:pPr>
            <a:r>
              <a:rPr lang="en-US" sz="1800" b="0" dirty="0">
                <a:latin typeface="Arial" pitchFamily="34" charset="0"/>
              </a:rPr>
              <a:t>NEIEN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</a:pPr>
            <a:r>
              <a:rPr lang="en-US" sz="1800" b="0" dirty="0">
                <a:latin typeface="Arial" pitchFamily="34" charset="0"/>
              </a:rPr>
              <a:t>Node</a:t>
            </a: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5943600" y="4267200"/>
            <a:ext cx="990600" cy="1447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</a:pPr>
            <a:r>
              <a:rPr lang="en-US" sz="1800" b="0">
                <a:latin typeface="Arial" pitchFamily="34" charset="0"/>
              </a:rPr>
              <a:t>Scenario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</a:pPr>
            <a:r>
              <a:rPr lang="en-US" sz="1800" b="0">
                <a:latin typeface="Arial" pitchFamily="34" charset="0"/>
              </a:rPr>
              <a:t>Builder</a:t>
            </a: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7848600" y="4267200"/>
            <a:ext cx="990600" cy="1447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</a:pPr>
            <a:r>
              <a:rPr lang="en-US" sz="1800" b="0">
                <a:latin typeface="Arial" pitchFamily="34" charset="0"/>
              </a:rPr>
              <a:t>P5.3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</a:pPr>
            <a:r>
              <a:rPr lang="en-US" sz="1800" b="0">
                <a:latin typeface="Arial" pitchFamily="34" charset="0"/>
              </a:rPr>
              <a:t>WSM</a:t>
            </a:r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>
            <a:off x="1295400" y="4876800"/>
            <a:ext cx="762000" cy="228600"/>
          </a:xfrm>
          <a:prstGeom prst="rightArrow">
            <a:avLst>
              <a:gd name="adj1" fmla="val 50000"/>
              <a:gd name="adj2" fmla="val 83333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AutoShape 13"/>
          <p:cNvSpPr>
            <a:spLocks noChangeArrowheads="1"/>
          </p:cNvSpPr>
          <p:nvPr/>
        </p:nvSpPr>
        <p:spPr bwMode="auto">
          <a:xfrm>
            <a:off x="3200400" y="4876800"/>
            <a:ext cx="762000" cy="228600"/>
          </a:xfrm>
          <a:prstGeom prst="rightArrow">
            <a:avLst>
              <a:gd name="adj1" fmla="val 50000"/>
              <a:gd name="adj2" fmla="val 83333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AutoShape 14"/>
          <p:cNvSpPr>
            <a:spLocks noChangeArrowheads="1"/>
          </p:cNvSpPr>
          <p:nvPr/>
        </p:nvSpPr>
        <p:spPr bwMode="auto">
          <a:xfrm>
            <a:off x="5105400" y="4876800"/>
            <a:ext cx="762000" cy="228600"/>
          </a:xfrm>
          <a:prstGeom prst="rightArrow">
            <a:avLst>
              <a:gd name="adj1" fmla="val 50000"/>
              <a:gd name="adj2" fmla="val 83333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AutoShape 15"/>
          <p:cNvSpPr>
            <a:spLocks noChangeArrowheads="1"/>
          </p:cNvSpPr>
          <p:nvPr/>
        </p:nvSpPr>
        <p:spPr bwMode="auto">
          <a:xfrm>
            <a:off x="7010400" y="4876800"/>
            <a:ext cx="762000" cy="228600"/>
          </a:xfrm>
          <a:prstGeom prst="rightArrow">
            <a:avLst>
              <a:gd name="adj1" fmla="val 50000"/>
              <a:gd name="adj2" fmla="val 83333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Line 19"/>
          <p:cNvSpPr>
            <a:spLocks noChangeShapeType="1"/>
          </p:cNvSpPr>
          <p:nvPr/>
        </p:nvSpPr>
        <p:spPr bwMode="auto">
          <a:xfrm flipV="1">
            <a:off x="3581400" y="51054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" name="Text Box 20"/>
          <p:cNvSpPr txBox="1">
            <a:spLocks noChangeArrowheads="1"/>
          </p:cNvSpPr>
          <p:nvPr/>
        </p:nvSpPr>
        <p:spPr bwMode="auto">
          <a:xfrm>
            <a:off x="2895600" y="5791200"/>
            <a:ext cx="137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buClrTx/>
            </a:pPr>
            <a:r>
              <a:rPr lang="en-US" sz="1800" b="0">
                <a:latin typeface="Arial" pitchFamily="34" charset="0"/>
              </a:rPr>
              <a:t>Operational</a:t>
            </a:r>
          </a:p>
        </p:txBody>
      </p:sp>
      <p:sp>
        <p:nvSpPr>
          <p:cNvPr id="18" name="Line 24"/>
          <p:cNvSpPr>
            <a:spLocks noChangeShapeType="1"/>
          </p:cNvSpPr>
          <p:nvPr/>
        </p:nvSpPr>
        <p:spPr bwMode="auto">
          <a:xfrm flipV="1">
            <a:off x="5486400" y="51054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" name="Text Box 25"/>
          <p:cNvSpPr txBox="1">
            <a:spLocks noChangeArrowheads="1"/>
          </p:cNvSpPr>
          <p:nvPr/>
        </p:nvSpPr>
        <p:spPr bwMode="auto">
          <a:xfrm>
            <a:off x="4800600" y="5791200"/>
            <a:ext cx="137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buClrTx/>
            </a:pPr>
            <a:r>
              <a:rPr lang="en-US" sz="1800" b="0">
                <a:latin typeface="Arial" pitchFamily="34" charset="0"/>
              </a:rPr>
              <a:t>Operational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ChangeArrowheads="1"/>
          </p:cNvSpPr>
          <p:nvPr/>
        </p:nvSpPr>
        <p:spPr bwMode="auto">
          <a:xfrm>
            <a:off x="381000" y="1219200"/>
            <a:ext cx="8534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3400" indent="-533400" algn="l">
              <a:spcBef>
                <a:spcPct val="20000"/>
              </a:spcBef>
              <a:buSzPct val="100000"/>
              <a:buFont typeface="Tahoma" pitchFamily="34" charset="0"/>
              <a:buChar char="●"/>
            </a:pPr>
            <a:r>
              <a:rPr lang="en-US" sz="2800" b="0" dirty="0" smtClean="0">
                <a:solidFill>
                  <a:srgbClr val="000000"/>
                </a:solidFill>
              </a:rPr>
              <a:t>Options for historic BMP “clean up”</a:t>
            </a:r>
          </a:p>
          <a:p>
            <a:pPr marL="990600" lvl="1" indent="-533400" algn="l">
              <a:spcBef>
                <a:spcPct val="20000"/>
              </a:spcBef>
              <a:buSzPct val="100000"/>
              <a:buFont typeface="+mj-lt"/>
              <a:buAutoNum type="arabicParenR" startAt="2"/>
            </a:pPr>
            <a:r>
              <a:rPr lang="en-US" sz="2800" b="0" dirty="0" smtClean="0">
                <a:solidFill>
                  <a:srgbClr val="000000"/>
                </a:solidFill>
              </a:rPr>
              <a:t>Contractual support to clean up existing submitted BMPs with direction from agencies and CBP following general rules</a:t>
            </a:r>
          </a:p>
          <a:p>
            <a:pPr marL="1447800" lvl="2" indent="-533400" algn="l">
              <a:spcBef>
                <a:spcPct val="20000"/>
              </a:spcBef>
              <a:buSzPct val="100000"/>
              <a:buFont typeface="Wingdings" pitchFamily="2" charset="2"/>
              <a:buChar char="§"/>
            </a:pPr>
            <a:r>
              <a:rPr lang="en-US" sz="2400" b="0" dirty="0" smtClean="0">
                <a:solidFill>
                  <a:srgbClr val="000000"/>
                </a:solidFill>
              </a:rPr>
              <a:t>Increasing implementation for “cumulative” practices – with consideration of life-span</a:t>
            </a:r>
          </a:p>
          <a:p>
            <a:pPr marL="1905000" lvl="3" indent="-533400" algn="l">
              <a:spcBef>
                <a:spcPct val="20000"/>
              </a:spcBef>
              <a:buSzPct val="100000"/>
              <a:buFont typeface="Tahoma" pitchFamily="34" charset="0"/>
              <a:buChar char="▫"/>
            </a:pPr>
            <a:r>
              <a:rPr lang="en-US" sz="2400" b="0" dirty="0" smtClean="0">
                <a:solidFill>
                  <a:srgbClr val="000000"/>
                </a:solidFill>
              </a:rPr>
              <a:t>Working from current records backwards and would need to know actual implementation year of post-calibration BMPs</a:t>
            </a:r>
          </a:p>
          <a:p>
            <a:pPr marL="1447800" lvl="2" indent="-533400" algn="l">
              <a:spcBef>
                <a:spcPct val="20000"/>
              </a:spcBef>
              <a:buSzPct val="100000"/>
              <a:buFont typeface="Wingdings" pitchFamily="2" charset="2"/>
              <a:buChar char="§"/>
            </a:pPr>
            <a:r>
              <a:rPr lang="en-US" sz="2400" b="0" dirty="0" smtClean="0">
                <a:solidFill>
                  <a:srgbClr val="000000"/>
                </a:solidFill>
              </a:rPr>
              <a:t>Spatial scale is difficult if already processed to fit in CBP segmentation</a:t>
            </a:r>
          </a:p>
          <a:p>
            <a:pPr marL="1447800" lvl="2" indent="-533400" algn="l">
              <a:spcBef>
                <a:spcPct val="20000"/>
              </a:spcBef>
              <a:buSzPct val="100000"/>
              <a:buFont typeface="Wingdings" pitchFamily="2" charset="2"/>
              <a:buChar char="§"/>
            </a:pPr>
            <a:r>
              <a:rPr lang="en-US" sz="2400" b="0" dirty="0" smtClean="0">
                <a:solidFill>
                  <a:srgbClr val="000000"/>
                </a:solidFill>
              </a:rPr>
              <a:t>Less defensible if already processed to fit in CBP BMP categories – </a:t>
            </a:r>
            <a:r>
              <a:rPr lang="en-US" sz="2400" b="0" dirty="0" smtClean="0">
                <a:solidFill>
                  <a:srgbClr val="000000"/>
                </a:solidFill>
              </a:rPr>
              <a:t>that </a:t>
            </a:r>
            <a:r>
              <a:rPr lang="en-US" sz="2400" b="0" dirty="0" smtClean="0">
                <a:solidFill>
                  <a:srgbClr val="000000"/>
                </a:solidFill>
              </a:rPr>
              <a:t>could have changed over time</a:t>
            </a:r>
          </a:p>
          <a:p>
            <a:pPr marL="1905000" lvl="3" indent="-533400" algn="l">
              <a:spcBef>
                <a:spcPct val="20000"/>
              </a:spcBef>
              <a:buSzPct val="100000"/>
              <a:buFont typeface="Tahoma" pitchFamily="34" charset="0"/>
              <a:buChar char="▫"/>
            </a:pPr>
            <a:endParaRPr lang="en-US" sz="2800" b="0" dirty="0" smtClean="0">
              <a:solidFill>
                <a:srgbClr val="000000"/>
              </a:solidFill>
            </a:endParaRPr>
          </a:p>
        </p:txBody>
      </p:sp>
      <p:pic>
        <p:nvPicPr>
          <p:cNvPr id="129027" name="Picture 3" descr="CBPO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116998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9028" name="Rectangle 4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239000" cy="762000"/>
          </a:xfrm>
          <a:noFill/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chemeClr val="tx1"/>
                </a:solidFill>
              </a:rPr>
              <a:t>Historic Record of Practice Implementation</a:t>
            </a:r>
          </a:p>
        </p:txBody>
      </p:sp>
      <p:sp>
        <p:nvSpPr>
          <p:cNvPr id="129029" name="Rectangle 5"/>
          <p:cNvSpPr>
            <a:spLocks noChangeArrowheads="1"/>
          </p:cNvSpPr>
          <p:nvPr/>
        </p:nvSpPr>
        <p:spPr bwMode="gray">
          <a:xfrm>
            <a:off x="457200" y="990600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</a:pPr>
            <a:endParaRPr kumimoji="1" lang="en-US" sz="2400" b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ChangeArrowheads="1"/>
          </p:cNvSpPr>
          <p:nvPr/>
        </p:nvSpPr>
        <p:spPr bwMode="auto">
          <a:xfrm>
            <a:off x="381000" y="1219200"/>
            <a:ext cx="8534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3400" indent="-533400" algn="l">
              <a:spcBef>
                <a:spcPct val="20000"/>
              </a:spcBef>
              <a:buSzPct val="100000"/>
              <a:buFont typeface="Tahoma" pitchFamily="34" charset="0"/>
              <a:buChar char="●"/>
            </a:pPr>
            <a:r>
              <a:rPr lang="en-US" sz="2800" b="0" dirty="0" smtClean="0">
                <a:solidFill>
                  <a:srgbClr val="000000"/>
                </a:solidFill>
              </a:rPr>
              <a:t>Options for historic BMP “clean up”</a:t>
            </a:r>
          </a:p>
          <a:p>
            <a:pPr marL="990600" lvl="1" indent="-533400" algn="l">
              <a:spcBef>
                <a:spcPct val="20000"/>
              </a:spcBef>
              <a:buSzPct val="100000"/>
              <a:buFont typeface="+mj-lt"/>
              <a:buAutoNum type="arabicParenR" startAt="3"/>
            </a:pPr>
            <a:r>
              <a:rPr lang="en-US" sz="2800" b="0" dirty="0" smtClean="0">
                <a:solidFill>
                  <a:srgbClr val="000000"/>
                </a:solidFill>
              </a:rPr>
              <a:t>Combination of 1) NEIEN source data, and 2) existing submitted history with rules</a:t>
            </a:r>
          </a:p>
        </p:txBody>
      </p:sp>
      <p:pic>
        <p:nvPicPr>
          <p:cNvPr id="129027" name="Picture 3" descr="CBPO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116998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9028" name="Rectangle 4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239000" cy="762000"/>
          </a:xfrm>
          <a:noFill/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chemeClr val="tx1"/>
                </a:solidFill>
              </a:rPr>
              <a:t>Historic Record of Practice Implementation</a:t>
            </a:r>
          </a:p>
        </p:txBody>
      </p:sp>
      <p:sp>
        <p:nvSpPr>
          <p:cNvPr id="129029" name="Rectangle 5"/>
          <p:cNvSpPr>
            <a:spLocks noChangeArrowheads="1"/>
          </p:cNvSpPr>
          <p:nvPr/>
        </p:nvSpPr>
        <p:spPr bwMode="gray">
          <a:xfrm>
            <a:off x="457200" y="990600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</a:pPr>
            <a:endParaRPr kumimoji="1" lang="en-US" sz="2400" b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ChangeArrowheads="1"/>
          </p:cNvSpPr>
          <p:nvPr/>
        </p:nvSpPr>
        <p:spPr bwMode="auto">
          <a:xfrm>
            <a:off x="381000" y="1219200"/>
            <a:ext cx="8534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3400" indent="-533400" algn="l">
              <a:spcBef>
                <a:spcPct val="20000"/>
              </a:spcBef>
              <a:buSzPct val="100000"/>
              <a:buFont typeface="Tahoma" pitchFamily="34" charset="0"/>
              <a:buChar char="●"/>
            </a:pPr>
            <a:r>
              <a:rPr lang="en-US" sz="2800" b="0" dirty="0" smtClean="0">
                <a:solidFill>
                  <a:srgbClr val="000000"/>
                </a:solidFill>
              </a:rPr>
              <a:t>Options for historic BMP “clean up”</a:t>
            </a:r>
          </a:p>
          <a:p>
            <a:pPr marL="990600" lvl="1" indent="-533400" algn="l">
              <a:spcBef>
                <a:spcPct val="20000"/>
              </a:spcBef>
              <a:buSzPct val="66000"/>
              <a:buFont typeface="Courier New" pitchFamily="49" charset="0"/>
              <a:buChar char="o"/>
            </a:pPr>
            <a:r>
              <a:rPr lang="en-US" sz="2800" b="0" dirty="0" smtClean="0">
                <a:solidFill>
                  <a:srgbClr val="000000"/>
                </a:solidFill>
              </a:rPr>
              <a:t>For agriculture, introduce NRCS and FSA data – with assurances for single-counting</a:t>
            </a:r>
          </a:p>
          <a:p>
            <a:pPr marL="990600" lvl="1" indent="-533400" algn="l">
              <a:spcBef>
                <a:spcPct val="20000"/>
              </a:spcBef>
              <a:buSzPct val="66000"/>
              <a:buFont typeface="Courier New" pitchFamily="49" charset="0"/>
              <a:buChar char="o"/>
            </a:pPr>
            <a:r>
              <a:rPr lang="en-US" sz="2800" b="0" dirty="0" smtClean="0">
                <a:solidFill>
                  <a:srgbClr val="000000"/>
                </a:solidFill>
              </a:rPr>
              <a:t>Accommodate federal facilities data</a:t>
            </a:r>
          </a:p>
          <a:p>
            <a:pPr marL="990600" lvl="1" indent="-533400" algn="l">
              <a:spcBef>
                <a:spcPct val="20000"/>
              </a:spcBef>
              <a:buSzPct val="66000"/>
              <a:buFont typeface="Courier New" pitchFamily="49" charset="0"/>
              <a:buChar char="o"/>
            </a:pPr>
            <a:r>
              <a:rPr lang="en-US" sz="2800" b="0" dirty="0" smtClean="0">
                <a:solidFill>
                  <a:srgbClr val="000000"/>
                </a:solidFill>
              </a:rPr>
              <a:t>Accommodate voluntary practice data</a:t>
            </a:r>
          </a:p>
          <a:p>
            <a:pPr marL="1447800" lvl="2" indent="-533400" algn="l">
              <a:spcBef>
                <a:spcPct val="20000"/>
              </a:spcBef>
              <a:buSzPct val="100000"/>
              <a:buFont typeface="Wingdings" pitchFamily="2" charset="2"/>
              <a:buChar char="§"/>
            </a:pPr>
            <a:r>
              <a:rPr lang="en-US" sz="2800" b="0" dirty="0" smtClean="0">
                <a:solidFill>
                  <a:srgbClr val="000000"/>
                </a:solidFill>
              </a:rPr>
              <a:t>Considerable amount of work in regards to verification and “crediting”</a:t>
            </a:r>
          </a:p>
        </p:txBody>
      </p:sp>
      <p:pic>
        <p:nvPicPr>
          <p:cNvPr id="129027" name="Picture 3" descr="CBPO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116998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9028" name="Rectangle 4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239000" cy="762000"/>
          </a:xfrm>
          <a:noFill/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chemeClr val="tx1"/>
                </a:solidFill>
              </a:rPr>
              <a:t>Historic Record of Practice Implementation</a:t>
            </a:r>
          </a:p>
        </p:txBody>
      </p:sp>
      <p:sp>
        <p:nvSpPr>
          <p:cNvPr id="129029" name="Rectangle 5"/>
          <p:cNvSpPr>
            <a:spLocks noChangeArrowheads="1"/>
          </p:cNvSpPr>
          <p:nvPr/>
        </p:nvSpPr>
        <p:spPr bwMode="gray">
          <a:xfrm>
            <a:off x="457200" y="990600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</a:pPr>
            <a:endParaRPr kumimoji="1" lang="en-US" sz="2400" b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ChangeArrowheads="1"/>
          </p:cNvSpPr>
          <p:nvPr/>
        </p:nvSpPr>
        <p:spPr bwMode="auto">
          <a:xfrm>
            <a:off x="381000" y="1219200"/>
            <a:ext cx="8534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3400" indent="-533400" algn="l">
              <a:spcBef>
                <a:spcPct val="20000"/>
              </a:spcBef>
              <a:buSzPct val="100000"/>
              <a:buFont typeface="Tahoma" pitchFamily="34" charset="0"/>
              <a:buChar char="●"/>
            </a:pPr>
            <a:r>
              <a:rPr lang="en-US" sz="2800" b="0" dirty="0" smtClean="0">
                <a:solidFill>
                  <a:srgbClr val="000000"/>
                </a:solidFill>
              </a:rPr>
              <a:t>Timeline</a:t>
            </a:r>
          </a:p>
          <a:p>
            <a:pPr marL="990600" lvl="1" indent="-533400" algn="l">
              <a:spcBef>
                <a:spcPct val="20000"/>
              </a:spcBef>
              <a:buSzPct val="66000"/>
              <a:buFont typeface="Courier New" pitchFamily="49" charset="0"/>
              <a:buChar char="o"/>
            </a:pPr>
            <a:r>
              <a:rPr lang="en-US" sz="2800" b="0" dirty="0" smtClean="0">
                <a:solidFill>
                  <a:srgbClr val="000000"/>
                </a:solidFill>
              </a:rPr>
              <a:t>By mid-2015 for calibration of the next versions of environmental modeling tools for TMDL mid-point evaluation</a:t>
            </a:r>
          </a:p>
        </p:txBody>
      </p:sp>
      <p:pic>
        <p:nvPicPr>
          <p:cNvPr id="129027" name="Picture 3" descr="CBPO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116998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9028" name="Rectangle 4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239000" cy="762000"/>
          </a:xfrm>
          <a:noFill/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chemeClr val="tx1"/>
                </a:solidFill>
              </a:rPr>
              <a:t>Historic Record of Practice Implementation</a:t>
            </a:r>
          </a:p>
        </p:txBody>
      </p:sp>
      <p:sp>
        <p:nvSpPr>
          <p:cNvPr id="129029" name="Rectangle 5"/>
          <p:cNvSpPr>
            <a:spLocks noChangeArrowheads="1"/>
          </p:cNvSpPr>
          <p:nvPr/>
        </p:nvSpPr>
        <p:spPr bwMode="gray">
          <a:xfrm>
            <a:off x="457200" y="990600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</a:pPr>
            <a:endParaRPr kumimoji="1" lang="en-US" sz="2400" b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ChangeArrowheads="1"/>
          </p:cNvSpPr>
          <p:nvPr/>
        </p:nvSpPr>
        <p:spPr bwMode="auto">
          <a:xfrm>
            <a:off x="381000" y="1219200"/>
            <a:ext cx="8534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3400" indent="-533400" algn="l">
              <a:spcBef>
                <a:spcPct val="20000"/>
              </a:spcBef>
              <a:buSzPct val="100000"/>
              <a:buFont typeface="Tahoma" pitchFamily="34" charset="0"/>
              <a:buChar char="●"/>
            </a:pPr>
            <a:r>
              <a:rPr lang="en-US" sz="2800" b="0" dirty="0" smtClean="0">
                <a:solidFill>
                  <a:srgbClr val="000000"/>
                </a:solidFill>
              </a:rPr>
              <a:t>Next steps and resources to complete tasks and</a:t>
            </a:r>
          </a:p>
          <a:p>
            <a:pPr marL="990600" lvl="1" indent="-533400" algn="l">
              <a:spcBef>
                <a:spcPct val="20000"/>
              </a:spcBef>
              <a:buSzPct val="66000"/>
              <a:buFont typeface="Courier New" pitchFamily="49" charset="0"/>
              <a:buChar char="o"/>
            </a:pPr>
            <a:r>
              <a:rPr lang="en-US" sz="2800" b="0" dirty="0" smtClean="0">
                <a:solidFill>
                  <a:srgbClr val="000000"/>
                </a:solidFill>
              </a:rPr>
              <a:t>Alternative ways to get to the same end-product</a:t>
            </a:r>
          </a:p>
          <a:p>
            <a:pPr marL="1447800" lvl="2" indent="-533400" algn="l">
              <a:spcBef>
                <a:spcPct val="20000"/>
              </a:spcBef>
              <a:buSzPct val="100000"/>
              <a:buFont typeface="Wingdings" pitchFamily="2" charset="2"/>
              <a:buChar char="§"/>
            </a:pPr>
            <a:r>
              <a:rPr lang="en-US" sz="2800" b="0" dirty="0" smtClean="0">
                <a:solidFill>
                  <a:srgbClr val="000000"/>
                </a:solidFill>
              </a:rPr>
              <a:t>Discussion</a:t>
            </a:r>
          </a:p>
          <a:p>
            <a:pPr marL="990600" lvl="1" indent="-533400" algn="l">
              <a:spcBef>
                <a:spcPct val="20000"/>
              </a:spcBef>
              <a:buSzPct val="66000"/>
              <a:buFont typeface="Courier New" pitchFamily="49" charset="0"/>
              <a:buChar char="o"/>
            </a:pPr>
            <a:r>
              <a:rPr lang="en-US" sz="2800" b="0" dirty="0" smtClean="0">
                <a:solidFill>
                  <a:srgbClr val="000000"/>
                </a:solidFill>
              </a:rPr>
              <a:t>Please let us know how and when you’ll proceed with historic data clean-up and where you need help </a:t>
            </a:r>
          </a:p>
          <a:p>
            <a:pPr marL="1447800" lvl="2" indent="-533400" algn="l">
              <a:spcBef>
                <a:spcPct val="20000"/>
              </a:spcBef>
              <a:buSzPct val="100000"/>
              <a:buFont typeface="Wingdings" pitchFamily="2" charset="2"/>
              <a:buChar char="§"/>
            </a:pPr>
            <a:r>
              <a:rPr lang="en-US" sz="2800" b="0" dirty="0" smtClean="0">
                <a:solidFill>
                  <a:srgbClr val="000000"/>
                </a:solidFill>
              </a:rPr>
              <a:t>Tetra Tech</a:t>
            </a:r>
          </a:p>
          <a:p>
            <a:pPr marL="1447800" lvl="2" indent="-533400" algn="l">
              <a:spcBef>
                <a:spcPct val="20000"/>
              </a:spcBef>
              <a:buSzPct val="100000"/>
              <a:buFont typeface="Wingdings" pitchFamily="2" charset="2"/>
              <a:buChar char="§"/>
            </a:pPr>
            <a:r>
              <a:rPr lang="en-US" sz="2800" b="0" dirty="0" smtClean="0">
                <a:solidFill>
                  <a:srgbClr val="000000"/>
                </a:solidFill>
              </a:rPr>
              <a:t>CBRAP grants </a:t>
            </a:r>
          </a:p>
          <a:p>
            <a:pPr marL="990600" lvl="1" indent="-533400" algn="l">
              <a:spcBef>
                <a:spcPct val="20000"/>
              </a:spcBef>
              <a:buSzPct val="66000"/>
              <a:buFont typeface="Courier New" pitchFamily="49" charset="0"/>
              <a:buChar char="o"/>
            </a:pPr>
            <a:endParaRPr lang="en-US" sz="2800" b="0" dirty="0" smtClean="0">
              <a:solidFill>
                <a:srgbClr val="000000"/>
              </a:solidFill>
            </a:endParaRPr>
          </a:p>
        </p:txBody>
      </p:sp>
      <p:pic>
        <p:nvPicPr>
          <p:cNvPr id="129027" name="Picture 3" descr="CBPO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116998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9028" name="Rectangle 4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239000" cy="762000"/>
          </a:xfrm>
          <a:noFill/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chemeClr val="tx1"/>
                </a:solidFill>
              </a:rPr>
              <a:t>Historic Record of Practice Implementation</a:t>
            </a:r>
          </a:p>
        </p:txBody>
      </p:sp>
      <p:sp>
        <p:nvSpPr>
          <p:cNvPr id="129029" name="Rectangle 5"/>
          <p:cNvSpPr>
            <a:spLocks noChangeArrowheads="1"/>
          </p:cNvSpPr>
          <p:nvPr/>
        </p:nvSpPr>
        <p:spPr bwMode="gray">
          <a:xfrm>
            <a:off x="457200" y="990600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</a:pPr>
            <a:endParaRPr kumimoji="1" lang="en-US" sz="2400" b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ChangeArrowheads="1"/>
          </p:cNvSpPr>
          <p:nvPr/>
        </p:nvSpPr>
        <p:spPr bwMode="auto">
          <a:xfrm>
            <a:off x="381000" y="1219200"/>
            <a:ext cx="8534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algn="l">
              <a:spcBef>
                <a:spcPct val="20000"/>
              </a:spcBef>
              <a:buFont typeface="Tahoma" pitchFamily="34" charset="0"/>
              <a:buChar char="●"/>
            </a:pPr>
            <a:r>
              <a:rPr lang="en-US" sz="2800" b="0" dirty="0" smtClean="0">
                <a:solidFill>
                  <a:srgbClr val="000000"/>
                </a:solidFill>
              </a:rPr>
              <a:t>For the Phase 5.3.2 Watershed Model, record of implementation covers the period 1985-2011</a:t>
            </a:r>
            <a:endParaRPr lang="en-US" sz="2800" b="0" dirty="0">
              <a:solidFill>
                <a:srgbClr val="000000"/>
              </a:solidFill>
            </a:endParaRPr>
          </a:p>
          <a:p>
            <a:pPr marL="1066800" lvl="1" indent="-609600" algn="l">
              <a:spcBef>
                <a:spcPct val="20000"/>
              </a:spcBef>
              <a:buSzPct val="66000"/>
              <a:buFont typeface="Courier New" pitchFamily="49" charset="0"/>
              <a:buChar char="o"/>
            </a:pPr>
            <a:r>
              <a:rPr lang="en-US" sz="2800" b="0" dirty="0" smtClean="0">
                <a:solidFill>
                  <a:srgbClr val="000000"/>
                </a:solidFill>
              </a:rPr>
              <a:t>In 1985:</a:t>
            </a:r>
          </a:p>
          <a:p>
            <a:pPr marL="1447800" lvl="2" indent="-533400" algn="l">
              <a:spcBef>
                <a:spcPct val="20000"/>
              </a:spcBef>
              <a:buSzPct val="100000"/>
              <a:buFont typeface="Wingdings" pitchFamily="2" charset="2"/>
              <a:buChar char="§"/>
            </a:pPr>
            <a:r>
              <a:rPr lang="en-US" sz="2800" b="0" dirty="0" smtClean="0">
                <a:solidFill>
                  <a:srgbClr val="000000"/>
                </a:solidFill>
              </a:rPr>
              <a:t>NY = Ag</a:t>
            </a:r>
          </a:p>
          <a:p>
            <a:pPr marL="1447800" lvl="2" indent="-533400" algn="l">
              <a:spcBef>
                <a:spcPct val="20000"/>
              </a:spcBef>
              <a:buSzPct val="100000"/>
              <a:buFont typeface="Wingdings" pitchFamily="2" charset="2"/>
              <a:buChar char="§"/>
            </a:pPr>
            <a:r>
              <a:rPr lang="en-US" sz="2800" b="0" dirty="0" smtClean="0">
                <a:solidFill>
                  <a:srgbClr val="000000"/>
                </a:solidFill>
              </a:rPr>
              <a:t>PA = Ag and stormwater</a:t>
            </a:r>
          </a:p>
          <a:p>
            <a:pPr marL="1447800" lvl="2" indent="-533400" algn="l">
              <a:spcBef>
                <a:spcPct val="20000"/>
              </a:spcBef>
              <a:buSzPct val="100000"/>
              <a:buFont typeface="Wingdings" pitchFamily="2" charset="2"/>
              <a:buChar char="§"/>
            </a:pPr>
            <a:r>
              <a:rPr lang="en-US" sz="2800" b="0" dirty="0" smtClean="0">
                <a:solidFill>
                  <a:srgbClr val="000000"/>
                </a:solidFill>
              </a:rPr>
              <a:t>MD = Ag and stormwater</a:t>
            </a:r>
          </a:p>
          <a:p>
            <a:pPr marL="1447800" lvl="2" indent="-533400" algn="l">
              <a:spcBef>
                <a:spcPct val="20000"/>
              </a:spcBef>
              <a:buSzPct val="100000"/>
              <a:buFont typeface="Wingdings" pitchFamily="2" charset="2"/>
              <a:buChar char="§"/>
            </a:pPr>
            <a:r>
              <a:rPr lang="en-US" sz="2800" b="0" dirty="0" smtClean="0">
                <a:solidFill>
                  <a:srgbClr val="000000"/>
                </a:solidFill>
              </a:rPr>
              <a:t>VA = Ag</a:t>
            </a:r>
          </a:p>
          <a:p>
            <a:pPr marL="1447800" lvl="2" indent="-533400" algn="l">
              <a:spcBef>
                <a:spcPct val="20000"/>
              </a:spcBef>
              <a:buSzPct val="100000"/>
              <a:buFont typeface="Wingdings" pitchFamily="2" charset="2"/>
              <a:buChar char="§"/>
            </a:pPr>
            <a:r>
              <a:rPr lang="en-US" sz="2800" b="0" dirty="0" smtClean="0">
                <a:solidFill>
                  <a:srgbClr val="000000"/>
                </a:solidFill>
              </a:rPr>
              <a:t>WV = Ag and forestry</a:t>
            </a:r>
          </a:p>
        </p:txBody>
      </p:sp>
      <p:pic>
        <p:nvPicPr>
          <p:cNvPr id="129027" name="Picture 3" descr="CBPO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116998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9028" name="Rectangle 4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239000" cy="762000"/>
          </a:xfrm>
          <a:noFill/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chemeClr val="tx1"/>
                </a:solidFill>
              </a:rPr>
              <a:t>Historic Record of Practice Implementation</a:t>
            </a:r>
          </a:p>
        </p:txBody>
      </p:sp>
      <p:sp>
        <p:nvSpPr>
          <p:cNvPr id="129029" name="Rectangle 5"/>
          <p:cNvSpPr>
            <a:spLocks noChangeArrowheads="1"/>
          </p:cNvSpPr>
          <p:nvPr/>
        </p:nvSpPr>
        <p:spPr bwMode="gray">
          <a:xfrm>
            <a:off x="457200" y="990600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</a:pPr>
            <a:endParaRPr kumimoji="1" lang="en-US" sz="2400" b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3"/>
          <p:cNvSpPr>
            <a:spLocks noChangeArrowheads="1"/>
          </p:cNvSpPr>
          <p:nvPr/>
        </p:nvSpPr>
        <p:spPr bwMode="auto">
          <a:xfrm>
            <a:off x="152400" y="1066800"/>
            <a:ext cx="4572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73038" indent="-173038" algn="l">
              <a:lnSpc>
                <a:spcPct val="10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1600" u="sng"/>
              <a:t>Nutrient Management</a:t>
            </a:r>
          </a:p>
          <a:p>
            <a:pPr marL="173038" indent="-173038" algn="l">
              <a:lnSpc>
                <a:spcPct val="100000"/>
              </a:lnSpc>
              <a:spcBef>
                <a:spcPct val="20000"/>
              </a:spcBef>
              <a:buSzPct val="60000"/>
              <a:buFontTx/>
              <a:buChar char="•"/>
            </a:pPr>
            <a:r>
              <a:rPr lang="en-US" sz="1600" b="0"/>
              <a:t>Nutrient Management</a:t>
            </a:r>
          </a:p>
          <a:p>
            <a:pPr marL="173038" indent="-173038" algn="l">
              <a:lnSpc>
                <a:spcPct val="100000"/>
              </a:lnSpc>
              <a:spcBef>
                <a:spcPct val="20000"/>
              </a:spcBef>
              <a:buSzPct val="60000"/>
              <a:buFontTx/>
              <a:buChar char="•"/>
            </a:pPr>
            <a:r>
              <a:rPr lang="en-US" sz="1600" b="0"/>
              <a:t>Decision Agriculture</a:t>
            </a:r>
          </a:p>
          <a:p>
            <a:pPr marL="173038" indent="-173038" algn="l">
              <a:lnSpc>
                <a:spcPct val="100000"/>
              </a:lnSpc>
              <a:spcBef>
                <a:spcPct val="20000"/>
              </a:spcBef>
              <a:buSzPct val="60000"/>
              <a:buFontTx/>
              <a:buChar char="•"/>
            </a:pPr>
            <a:r>
              <a:rPr lang="en-US" sz="1600" b="0"/>
              <a:t>Enhanced Nutrient Management</a:t>
            </a:r>
          </a:p>
          <a:p>
            <a:pPr marL="173038" indent="-173038" algn="l">
              <a:lnSpc>
                <a:spcPct val="100000"/>
              </a:lnSpc>
              <a:spcBef>
                <a:spcPct val="20000"/>
              </a:spcBef>
              <a:buSzPct val="60000"/>
            </a:pPr>
            <a:r>
              <a:rPr lang="en-US" sz="1600" u="sng"/>
              <a:t>Conservation Tillage</a:t>
            </a:r>
          </a:p>
          <a:p>
            <a:pPr marL="173038" indent="-173038" algn="l">
              <a:lnSpc>
                <a:spcPct val="100000"/>
              </a:lnSpc>
              <a:spcBef>
                <a:spcPct val="20000"/>
              </a:spcBef>
              <a:buSzPct val="60000"/>
              <a:buFontTx/>
              <a:buChar char="•"/>
            </a:pPr>
            <a:r>
              <a:rPr lang="en-US" sz="1600" b="0"/>
              <a:t>Continuous No-Till</a:t>
            </a:r>
          </a:p>
          <a:p>
            <a:pPr marL="173038" indent="-173038" algn="l">
              <a:lnSpc>
                <a:spcPct val="100000"/>
              </a:lnSpc>
              <a:spcBef>
                <a:spcPct val="20000"/>
              </a:spcBef>
              <a:buSzPct val="60000"/>
              <a:buFontTx/>
              <a:buChar char="•"/>
            </a:pPr>
            <a:r>
              <a:rPr lang="en-US" sz="1600" b="0"/>
              <a:t>Other Conservation Tillage</a:t>
            </a:r>
          </a:p>
          <a:p>
            <a:pPr marL="173038" indent="-173038" algn="l">
              <a:lnSpc>
                <a:spcPct val="100000"/>
              </a:lnSpc>
              <a:spcBef>
                <a:spcPct val="20000"/>
              </a:spcBef>
              <a:buSzPct val="60000"/>
            </a:pPr>
            <a:r>
              <a:rPr lang="en-US" sz="1600" u="sng"/>
              <a:t>Cover Crops</a:t>
            </a:r>
          </a:p>
          <a:p>
            <a:pPr marL="173038" indent="-173038" algn="l">
              <a:lnSpc>
                <a:spcPct val="100000"/>
              </a:lnSpc>
              <a:spcBef>
                <a:spcPct val="20000"/>
              </a:spcBef>
              <a:buSzPct val="60000"/>
              <a:buFontTx/>
              <a:buChar char="•"/>
            </a:pPr>
            <a:r>
              <a:rPr lang="en-US" sz="1600" b="0"/>
              <a:t>Cover Crops and Commodity Cover Crops</a:t>
            </a:r>
          </a:p>
          <a:p>
            <a:pPr marL="742950" lvl="1" indent="-285750" algn="l">
              <a:lnSpc>
                <a:spcPct val="100000"/>
              </a:lnSpc>
              <a:spcBef>
                <a:spcPct val="20000"/>
              </a:spcBef>
              <a:buSzPct val="66000"/>
              <a:buFontTx/>
              <a:buChar char="o"/>
            </a:pPr>
            <a:r>
              <a:rPr lang="en-US" sz="1400" b="0"/>
              <a:t>Early, standard, late-planting</a:t>
            </a:r>
          </a:p>
          <a:p>
            <a:pPr marL="742950" lvl="1" indent="-285750" algn="l">
              <a:lnSpc>
                <a:spcPct val="100000"/>
              </a:lnSpc>
              <a:spcBef>
                <a:spcPct val="20000"/>
              </a:spcBef>
              <a:buSzPct val="66000"/>
              <a:buFontTx/>
              <a:buChar char="o"/>
            </a:pPr>
            <a:r>
              <a:rPr lang="en-US" sz="1400" b="0"/>
              <a:t>Species</a:t>
            </a:r>
          </a:p>
          <a:p>
            <a:pPr marL="742950" lvl="1" indent="-285750" algn="l">
              <a:lnSpc>
                <a:spcPct val="100000"/>
              </a:lnSpc>
              <a:spcBef>
                <a:spcPct val="20000"/>
              </a:spcBef>
              <a:buSzPct val="66000"/>
              <a:buFontTx/>
              <a:buChar char="o"/>
            </a:pPr>
            <a:r>
              <a:rPr lang="en-US" sz="1400" b="0"/>
              <a:t>Seeding method</a:t>
            </a:r>
          </a:p>
          <a:p>
            <a:pPr marL="173038" indent="-173038" algn="l">
              <a:lnSpc>
                <a:spcPct val="100000"/>
              </a:lnSpc>
              <a:spcBef>
                <a:spcPct val="20000"/>
              </a:spcBef>
              <a:buSzPct val="60000"/>
            </a:pPr>
            <a:r>
              <a:rPr lang="en-US" sz="1600" u="sng"/>
              <a:t>Pasture Grazing Practices</a:t>
            </a:r>
          </a:p>
          <a:p>
            <a:pPr marL="173038" indent="-173038" algn="l">
              <a:lnSpc>
                <a:spcPct val="100000"/>
              </a:lnSpc>
              <a:spcBef>
                <a:spcPct val="20000"/>
              </a:spcBef>
              <a:buSzPct val="60000"/>
              <a:buFontTx/>
              <a:buChar char="•"/>
            </a:pPr>
            <a:r>
              <a:rPr lang="en-US" sz="1600" b="0"/>
              <a:t>Alternative Watering Facilities</a:t>
            </a:r>
          </a:p>
          <a:p>
            <a:pPr marL="173038" indent="-173038" algn="l">
              <a:lnSpc>
                <a:spcPct val="100000"/>
              </a:lnSpc>
              <a:spcBef>
                <a:spcPct val="20000"/>
              </a:spcBef>
              <a:buSzPct val="60000"/>
              <a:buFontTx/>
              <a:buChar char="•"/>
            </a:pPr>
            <a:r>
              <a:rPr lang="en-US" sz="1600" b="0"/>
              <a:t>Stream Access Control with Fencing </a:t>
            </a:r>
          </a:p>
          <a:p>
            <a:pPr marL="173038" indent="-173038" algn="l">
              <a:lnSpc>
                <a:spcPct val="100000"/>
              </a:lnSpc>
              <a:spcBef>
                <a:spcPct val="20000"/>
              </a:spcBef>
              <a:buSzPct val="60000"/>
              <a:buFontTx/>
              <a:buChar char="•"/>
            </a:pPr>
            <a:r>
              <a:rPr lang="en-US" sz="1600" b="0"/>
              <a:t>Prescribed Grazing</a:t>
            </a:r>
          </a:p>
          <a:p>
            <a:pPr marL="173038" indent="-173038" algn="l">
              <a:lnSpc>
                <a:spcPct val="100000"/>
              </a:lnSpc>
              <a:spcBef>
                <a:spcPct val="20000"/>
              </a:spcBef>
              <a:buSzPct val="60000"/>
              <a:buFontTx/>
              <a:buChar char="•"/>
            </a:pPr>
            <a:r>
              <a:rPr lang="en-US" sz="1600" b="0"/>
              <a:t>Precision Intensive Rotational Grazing</a:t>
            </a:r>
          </a:p>
          <a:p>
            <a:pPr marL="173038" indent="-173038" algn="l">
              <a:lnSpc>
                <a:spcPct val="100000"/>
              </a:lnSpc>
              <a:spcBef>
                <a:spcPct val="20000"/>
              </a:spcBef>
              <a:buSzPct val="60000"/>
              <a:buFontTx/>
              <a:buChar char="•"/>
            </a:pPr>
            <a:r>
              <a:rPr lang="en-US" sz="1600" b="0"/>
              <a:t>Horse Pasture Management</a:t>
            </a:r>
          </a:p>
        </p:txBody>
      </p:sp>
      <p:sp>
        <p:nvSpPr>
          <p:cNvPr id="136195" name="Text Box 4"/>
          <p:cNvSpPr txBox="1">
            <a:spLocks noChangeArrowheads="1"/>
          </p:cNvSpPr>
          <p:nvPr/>
        </p:nvSpPr>
        <p:spPr bwMode="auto">
          <a:xfrm>
            <a:off x="4800600" y="1066800"/>
            <a:ext cx="4191000" cy="536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1450" indent="-171450" algn="l">
              <a:lnSpc>
                <a:spcPct val="100000"/>
              </a:lnSpc>
              <a:spcBef>
                <a:spcPct val="20000"/>
              </a:spcBef>
              <a:buClrTx/>
            </a:pPr>
            <a:r>
              <a:rPr lang="en-US" sz="1600" u="sng"/>
              <a:t>Other Agricultural Practices</a:t>
            </a:r>
            <a:endParaRPr lang="en-US" sz="1600" b="0" u="sng"/>
          </a:p>
          <a:p>
            <a:pPr marL="171450" indent="-171450" algn="l">
              <a:lnSpc>
                <a:spcPct val="100000"/>
              </a:lnSpc>
              <a:spcBef>
                <a:spcPct val="20000"/>
              </a:spcBef>
              <a:buClrTx/>
              <a:buFontTx/>
              <a:buChar char="•"/>
            </a:pPr>
            <a:r>
              <a:rPr lang="en-US" sz="1600" b="0"/>
              <a:t> Forest Buffers</a:t>
            </a:r>
          </a:p>
          <a:p>
            <a:pPr marL="171450" indent="-171450" algn="l">
              <a:lnSpc>
                <a:spcPct val="100000"/>
              </a:lnSpc>
              <a:spcBef>
                <a:spcPct val="20000"/>
              </a:spcBef>
              <a:buClrTx/>
              <a:buFontTx/>
              <a:buChar char="•"/>
            </a:pPr>
            <a:r>
              <a:rPr lang="en-US" sz="1600" b="0"/>
              <a:t> Wetland Restoration</a:t>
            </a:r>
          </a:p>
          <a:p>
            <a:pPr marL="171450" indent="-171450" algn="l">
              <a:lnSpc>
                <a:spcPct val="100000"/>
              </a:lnSpc>
              <a:spcBef>
                <a:spcPct val="20000"/>
              </a:spcBef>
              <a:buClrTx/>
              <a:buFontTx/>
              <a:buChar char="•"/>
            </a:pPr>
            <a:r>
              <a:rPr lang="en-US" sz="1600" b="0"/>
              <a:t> Land Retirement</a:t>
            </a:r>
          </a:p>
          <a:p>
            <a:pPr marL="171450" indent="-171450" algn="l">
              <a:lnSpc>
                <a:spcPct val="100000"/>
              </a:lnSpc>
              <a:spcBef>
                <a:spcPct val="20000"/>
              </a:spcBef>
              <a:buClrTx/>
              <a:buFontTx/>
              <a:buChar char="•"/>
            </a:pPr>
            <a:r>
              <a:rPr lang="en-US" sz="1600" b="0"/>
              <a:t> Grass Buffers</a:t>
            </a:r>
          </a:p>
          <a:p>
            <a:pPr marL="171450" indent="-171450" algn="l">
              <a:lnSpc>
                <a:spcPct val="100000"/>
              </a:lnSpc>
              <a:spcBef>
                <a:spcPct val="20000"/>
              </a:spcBef>
              <a:buClrTx/>
              <a:buFontTx/>
              <a:buChar char="•"/>
            </a:pPr>
            <a:r>
              <a:rPr lang="en-US" sz="1600" b="0"/>
              <a:t> Tree Planting</a:t>
            </a:r>
          </a:p>
          <a:p>
            <a:pPr marL="171450" indent="-171450" algn="l">
              <a:lnSpc>
                <a:spcPct val="100000"/>
              </a:lnSpc>
              <a:spcBef>
                <a:spcPct val="20000"/>
              </a:spcBef>
              <a:buClrTx/>
              <a:buFontTx/>
              <a:buChar char="•"/>
            </a:pPr>
            <a:r>
              <a:rPr lang="en-US" sz="1600" b="0"/>
              <a:t> Carbon Sequestration/Alternative Crops</a:t>
            </a:r>
          </a:p>
          <a:p>
            <a:pPr marL="171450" indent="-171450" algn="l">
              <a:lnSpc>
                <a:spcPct val="100000"/>
              </a:lnSpc>
              <a:spcBef>
                <a:spcPct val="20000"/>
              </a:spcBef>
              <a:buClrTx/>
              <a:buFontTx/>
              <a:buChar char="•"/>
            </a:pPr>
            <a:r>
              <a:rPr lang="en-US" sz="1600" b="0"/>
              <a:t> Conservation Plans/SCWQP</a:t>
            </a:r>
          </a:p>
          <a:p>
            <a:pPr marL="171450" indent="-171450" algn="l">
              <a:lnSpc>
                <a:spcPct val="100000"/>
              </a:lnSpc>
              <a:spcBef>
                <a:spcPct val="20000"/>
              </a:spcBef>
              <a:buClrTx/>
              <a:buFontTx/>
              <a:buChar char="•"/>
            </a:pPr>
            <a:r>
              <a:rPr lang="en-US" sz="1600" b="0"/>
              <a:t> Animal Waste Management Systems</a:t>
            </a:r>
          </a:p>
          <a:p>
            <a:pPr marL="171450" indent="-171450" algn="l">
              <a:lnSpc>
                <a:spcPct val="100000"/>
              </a:lnSpc>
              <a:spcBef>
                <a:spcPct val="20000"/>
              </a:spcBef>
              <a:buClrTx/>
              <a:buFontTx/>
              <a:buChar char="•"/>
            </a:pPr>
            <a:r>
              <a:rPr lang="en-US" sz="1600" b="0"/>
              <a:t> Barnyard Runoff Control</a:t>
            </a:r>
          </a:p>
          <a:p>
            <a:pPr marL="171450" indent="-171450" algn="l">
              <a:lnSpc>
                <a:spcPct val="100000"/>
              </a:lnSpc>
              <a:spcBef>
                <a:spcPct val="20000"/>
              </a:spcBef>
              <a:buClrTx/>
              <a:buFontTx/>
              <a:buChar char="•"/>
            </a:pPr>
            <a:r>
              <a:rPr lang="en-US" sz="1600" b="0"/>
              <a:t> Mortality Composters</a:t>
            </a:r>
          </a:p>
          <a:p>
            <a:pPr marL="171450" indent="-171450" algn="l">
              <a:lnSpc>
                <a:spcPct val="100000"/>
              </a:lnSpc>
              <a:spcBef>
                <a:spcPct val="20000"/>
              </a:spcBef>
              <a:buClrTx/>
              <a:buFontTx/>
              <a:buChar char="•"/>
            </a:pPr>
            <a:r>
              <a:rPr lang="en-US" sz="1600" b="0"/>
              <a:t> Manure Transport</a:t>
            </a:r>
          </a:p>
          <a:p>
            <a:pPr marL="171450" indent="-171450" algn="l">
              <a:lnSpc>
                <a:spcPct val="100000"/>
              </a:lnSpc>
              <a:spcBef>
                <a:spcPct val="20000"/>
              </a:spcBef>
              <a:buClrTx/>
              <a:buFontTx/>
              <a:buChar char="•"/>
            </a:pPr>
            <a:r>
              <a:rPr lang="en-US" sz="1600" b="0"/>
              <a:t> Water Control Structures</a:t>
            </a:r>
          </a:p>
          <a:p>
            <a:pPr marL="171450" indent="-171450" algn="l">
              <a:lnSpc>
                <a:spcPct val="100000"/>
              </a:lnSpc>
              <a:spcBef>
                <a:spcPct val="20000"/>
              </a:spcBef>
              <a:buClrTx/>
              <a:buFontTx/>
              <a:buChar char="•"/>
            </a:pPr>
            <a:r>
              <a:rPr lang="en-US" sz="1600" b="0"/>
              <a:t> Non-Urban Stream Restoration</a:t>
            </a:r>
          </a:p>
          <a:p>
            <a:pPr marL="171450" indent="-171450" algn="l">
              <a:lnSpc>
                <a:spcPct val="100000"/>
              </a:lnSpc>
              <a:spcBef>
                <a:spcPct val="20000"/>
              </a:spcBef>
              <a:buClrTx/>
              <a:buFontTx/>
              <a:buChar char="•"/>
            </a:pPr>
            <a:r>
              <a:rPr lang="en-US" sz="1600" b="0"/>
              <a:t> Poultry and Swine Phytase</a:t>
            </a:r>
          </a:p>
          <a:p>
            <a:pPr marL="171450" indent="-171450" algn="l">
              <a:lnSpc>
                <a:spcPct val="100000"/>
              </a:lnSpc>
              <a:spcBef>
                <a:spcPct val="20000"/>
              </a:spcBef>
              <a:buClrTx/>
              <a:buFontTx/>
              <a:buChar char="•"/>
            </a:pPr>
            <a:r>
              <a:rPr lang="en-US" sz="1600" b="0"/>
              <a:t>Dairy Precision Feeding</a:t>
            </a:r>
          </a:p>
          <a:p>
            <a:pPr marL="171450" indent="-171450" algn="l">
              <a:lnSpc>
                <a:spcPct val="100000"/>
              </a:lnSpc>
              <a:spcBef>
                <a:spcPct val="20000"/>
              </a:spcBef>
              <a:buClrTx/>
            </a:pPr>
            <a:r>
              <a:rPr lang="en-US" sz="1600" b="0"/>
              <a:t>   and/or Forage Management</a:t>
            </a:r>
          </a:p>
          <a:p>
            <a:pPr marL="171450" indent="-171450" algn="l">
              <a:lnSpc>
                <a:spcPct val="100000"/>
              </a:lnSpc>
              <a:spcBef>
                <a:spcPct val="20000"/>
              </a:spcBef>
              <a:buClrTx/>
              <a:buFontTx/>
              <a:buChar char="•"/>
            </a:pPr>
            <a:r>
              <a:rPr lang="en-US" sz="1600" b="0"/>
              <a:t>Ammonia Emissions Reductions</a:t>
            </a:r>
          </a:p>
        </p:txBody>
      </p:sp>
      <p:pic>
        <p:nvPicPr>
          <p:cNvPr id="136196" name="Picture 6" descr="CBPO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116998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6197" name="Rectangle 7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239000" cy="762000"/>
          </a:xfrm>
          <a:noFill/>
        </p:spPr>
        <p:txBody>
          <a:bodyPr/>
          <a:lstStyle/>
          <a:p>
            <a:pPr algn="ctr" eaLnBrk="1" hangingPunct="1"/>
            <a:r>
              <a:rPr lang="en-US" sz="2800" u="sng" smtClean="0">
                <a:solidFill>
                  <a:schemeClr val="tx1"/>
                </a:solidFill>
              </a:rPr>
              <a:t>Chesapeake Bay Watershed Model</a:t>
            </a:r>
            <a:br>
              <a:rPr lang="en-US" sz="2800" u="sng" smtClean="0">
                <a:solidFill>
                  <a:schemeClr val="tx1"/>
                </a:solidFill>
              </a:rPr>
            </a:br>
            <a:r>
              <a:rPr lang="en-US" sz="2800" smtClean="0">
                <a:solidFill>
                  <a:schemeClr val="tx1"/>
                </a:solidFill>
              </a:rPr>
              <a:t>Agricultural Practice Groups</a:t>
            </a:r>
          </a:p>
        </p:txBody>
      </p:sp>
      <p:sp>
        <p:nvSpPr>
          <p:cNvPr id="136198" name="Rectangle 8"/>
          <p:cNvSpPr>
            <a:spLocks noChangeArrowheads="1"/>
          </p:cNvSpPr>
          <p:nvPr/>
        </p:nvSpPr>
        <p:spPr bwMode="gray">
          <a:xfrm>
            <a:off x="457200" y="990600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</a:pPr>
            <a:endParaRPr kumimoji="1" lang="en-US" sz="2400" b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3"/>
          <p:cNvSpPr>
            <a:spLocks noChangeArrowheads="1"/>
          </p:cNvSpPr>
          <p:nvPr/>
        </p:nvSpPr>
        <p:spPr bwMode="auto">
          <a:xfrm>
            <a:off x="152400" y="1066800"/>
            <a:ext cx="4572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73038" indent="-173038" algn="l">
              <a:lnSpc>
                <a:spcPct val="10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2200" u="sng" dirty="0"/>
              <a:t>Stormwater Management</a:t>
            </a:r>
          </a:p>
          <a:p>
            <a:pPr marL="173038" indent="-173038" algn="l">
              <a:lnSpc>
                <a:spcPct val="100000"/>
              </a:lnSpc>
              <a:spcBef>
                <a:spcPct val="20000"/>
              </a:spcBef>
              <a:buSzPct val="60000"/>
              <a:buFontTx/>
              <a:buChar char="•"/>
            </a:pPr>
            <a:r>
              <a:rPr lang="en-US" sz="2000" b="0" dirty="0"/>
              <a:t>Wet Ponds and Wetlands</a:t>
            </a:r>
          </a:p>
          <a:p>
            <a:pPr marL="173038" indent="-173038" algn="l">
              <a:lnSpc>
                <a:spcPct val="100000"/>
              </a:lnSpc>
              <a:spcBef>
                <a:spcPct val="20000"/>
              </a:spcBef>
              <a:buSzPct val="60000"/>
              <a:buFontTx/>
              <a:buChar char="•"/>
            </a:pPr>
            <a:r>
              <a:rPr lang="en-US" sz="2000" b="0" dirty="0"/>
              <a:t>Dry Detention Ponds and Hydrodynamic Structures</a:t>
            </a:r>
          </a:p>
          <a:p>
            <a:pPr marL="173038" indent="-173038" algn="l">
              <a:lnSpc>
                <a:spcPct val="100000"/>
              </a:lnSpc>
              <a:spcBef>
                <a:spcPct val="20000"/>
              </a:spcBef>
              <a:buSzPct val="60000"/>
              <a:buFontTx/>
              <a:buChar char="•"/>
            </a:pPr>
            <a:r>
              <a:rPr lang="en-US" sz="2000" b="0" dirty="0"/>
              <a:t>Dry Extended Detention Ponds</a:t>
            </a:r>
          </a:p>
          <a:p>
            <a:pPr marL="173038" indent="-173038" algn="l">
              <a:lnSpc>
                <a:spcPct val="100000"/>
              </a:lnSpc>
              <a:spcBef>
                <a:spcPct val="20000"/>
              </a:spcBef>
              <a:buSzPct val="60000"/>
              <a:buFontTx/>
              <a:buChar char="•"/>
            </a:pPr>
            <a:r>
              <a:rPr lang="en-US" sz="2000" b="0" dirty="0"/>
              <a:t>Infiltration Practices</a:t>
            </a:r>
          </a:p>
          <a:p>
            <a:pPr marL="173038" indent="-173038" algn="l">
              <a:lnSpc>
                <a:spcPct val="100000"/>
              </a:lnSpc>
              <a:spcBef>
                <a:spcPct val="20000"/>
              </a:spcBef>
              <a:buSzPct val="60000"/>
              <a:buFontTx/>
              <a:buChar char="•"/>
            </a:pPr>
            <a:r>
              <a:rPr lang="en-US" sz="2000" b="0" dirty="0"/>
              <a:t>Filtering </a:t>
            </a:r>
            <a:r>
              <a:rPr lang="en-US" sz="2000" b="0" dirty="0" smtClean="0"/>
              <a:t>Practices</a:t>
            </a:r>
          </a:p>
          <a:p>
            <a:pPr marL="173038" indent="-173038" algn="l">
              <a:lnSpc>
                <a:spcPct val="100000"/>
              </a:lnSpc>
              <a:spcBef>
                <a:spcPct val="20000"/>
              </a:spcBef>
              <a:buSzPct val="60000"/>
              <a:buFontTx/>
              <a:buChar char="•"/>
            </a:pPr>
            <a:r>
              <a:rPr lang="en-US" sz="2000" b="0" dirty="0" smtClean="0"/>
              <a:t>(Urban Stormwater Retrofit)</a:t>
            </a:r>
          </a:p>
          <a:p>
            <a:pPr marL="173038" indent="-173038" algn="l">
              <a:lnSpc>
                <a:spcPct val="100000"/>
              </a:lnSpc>
              <a:spcBef>
                <a:spcPct val="20000"/>
              </a:spcBef>
              <a:buSzPct val="60000"/>
              <a:buFontTx/>
              <a:buChar char="•"/>
            </a:pPr>
            <a:r>
              <a:rPr lang="en-US" sz="2000" b="0" dirty="0" smtClean="0"/>
              <a:t>(New State Stormwater </a:t>
            </a:r>
          </a:p>
          <a:p>
            <a:pPr marL="173038" indent="-173038" algn="l">
              <a:lnSpc>
                <a:spcPct val="100000"/>
              </a:lnSpc>
              <a:spcBef>
                <a:spcPct val="20000"/>
              </a:spcBef>
              <a:buSzPct val="60000"/>
            </a:pPr>
            <a:r>
              <a:rPr lang="en-US" sz="2000" b="0" dirty="0" smtClean="0"/>
              <a:t>	Performance Standards)</a:t>
            </a:r>
            <a:endParaRPr lang="en-US" sz="2000" b="0" dirty="0"/>
          </a:p>
          <a:p>
            <a:pPr marL="173038" indent="-173038" algn="l">
              <a:lnSpc>
                <a:spcPct val="100000"/>
              </a:lnSpc>
              <a:spcBef>
                <a:spcPct val="20000"/>
              </a:spcBef>
              <a:buSzPct val="60000"/>
              <a:buFontTx/>
              <a:buChar char="•"/>
            </a:pPr>
            <a:endParaRPr lang="en-US" sz="2000" b="0" dirty="0"/>
          </a:p>
          <a:p>
            <a:pPr marL="173038" indent="-173038" algn="l">
              <a:lnSpc>
                <a:spcPct val="10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2200" u="sng" dirty="0"/>
              <a:t>Septic BMPs</a:t>
            </a:r>
          </a:p>
          <a:p>
            <a:pPr marL="173038" indent="-173038" algn="l">
              <a:lnSpc>
                <a:spcPct val="100000"/>
              </a:lnSpc>
              <a:spcBef>
                <a:spcPct val="20000"/>
              </a:spcBef>
              <a:buSzPct val="60000"/>
              <a:buFontTx/>
              <a:buChar char="•"/>
            </a:pPr>
            <a:r>
              <a:rPr lang="en-US" sz="2000" b="0" dirty="0"/>
              <a:t>Septic Connections</a:t>
            </a:r>
          </a:p>
          <a:p>
            <a:pPr marL="173038" indent="-173038" algn="l">
              <a:lnSpc>
                <a:spcPct val="100000"/>
              </a:lnSpc>
              <a:spcBef>
                <a:spcPct val="20000"/>
              </a:spcBef>
              <a:buSzPct val="60000"/>
              <a:buFontTx/>
              <a:buChar char="•"/>
            </a:pPr>
            <a:r>
              <a:rPr lang="en-US" sz="2000" b="0" dirty="0"/>
              <a:t>Septic </a:t>
            </a:r>
            <a:r>
              <a:rPr lang="en-US" sz="2000" b="0" dirty="0" err="1"/>
              <a:t>Denitrification</a:t>
            </a:r>
            <a:endParaRPr lang="en-US" sz="2000" b="0" dirty="0"/>
          </a:p>
          <a:p>
            <a:pPr marL="173038" indent="-173038" algn="l">
              <a:lnSpc>
                <a:spcPct val="100000"/>
              </a:lnSpc>
              <a:spcBef>
                <a:spcPct val="20000"/>
              </a:spcBef>
              <a:buSzPct val="60000"/>
              <a:buFontTx/>
              <a:buChar char="•"/>
            </a:pPr>
            <a:r>
              <a:rPr lang="en-US" sz="2000" b="0" dirty="0"/>
              <a:t>Septic Pumping</a:t>
            </a:r>
          </a:p>
        </p:txBody>
      </p:sp>
      <p:sp>
        <p:nvSpPr>
          <p:cNvPr id="135171" name="Text Box 4"/>
          <p:cNvSpPr txBox="1">
            <a:spLocks noChangeArrowheads="1"/>
          </p:cNvSpPr>
          <p:nvPr/>
        </p:nvSpPr>
        <p:spPr bwMode="auto">
          <a:xfrm>
            <a:off x="4267200" y="1066800"/>
            <a:ext cx="4724400" cy="541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1450" indent="-171450" algn="l">
              <a:lnSpc>
                <a:spcPct val="100000"/>
              </a:lnSpc>
              <a:spcBef>
                <a:spcPct val="20000"/>
              </a:spcBef>
              <a:buClrTx/>
            </a:pPr>
            <a:r>
              <a:rPr lang="en-US" sz="2200" u="sng">
                <a:latin typeface="Arial" pitchFamily="34" charset="0"/>
              </a:rPr>
              <a:t>Other Urban/Suburban Practices</a:t>
            </a:r>
          </a:p>
          <a:p>
            <a:pPr marL="171450" indent="-171450" algn="l">
              <a:lnSpc>
                <a:spcPct val="100000"/>
              </a:lnSpc>
              <a:spcBef>
                <a:spcPct val="20000"/>
              </a:spcBef>
              <a:buClrTx/>
              <a:buFontTx/>
              <a:buChar char="•"/>
            </a:pPr>
            <a:r>
              <a:rPr lang="en-US" sz="2000" b="0">
                <a:latin typeface="Arial" pitchFamily="34" charset="0"/>
              </a:rPr>
              <a:t>Forest Conservation</a:t>
            </a:r>
          </a:p>
          <a:p>
            <a:pPr marL="171450" indent="-171450" algn="l">
              <a:lnSpc>
                <a:spcPct val="100000"/>
              </a:lnSpc>
              <a:spcBef>
                <a:spcPct val="20000"/>
              </a:spcBef>
              <a:buClrTx/>
              <a:buFontTx/>
              <a:buChar char="•"/>
            </a:pPr>
            <a:r>
              <a:rPr lang="en-US" sz="2000" b="0">
                <a:latin typeface="Arial" pitchFamily="34" charset="0"/>
              </a:rPr>
              <a:t>Impervious Surface and Urban Growth Reduction</a:t>
            </a:r>
          </a:p>
          <a:p>
            <a:pPr marL="171450" indent="-171450" algn="l">
              <a:lnSpc>
                <a:spcPct val="100000"/>
              </a:lnSpc>
              <a:spcBef>
                <a:spcPct val="20000"/>
              </a:spcBef>
              <a:buClrTx/>
              <a:buFontTx/>
              <a:buChar char="•"/>
            </a:pPr>
            <a:r>
              <a:rPr lang="en-US" sz="2000" b="0">
                <a:latin typeface="Arial" pitchFamily="34" charset="0"/>
              </a:rPr>
              <a:t>Forest Buffers</a:t>
            </a:r>
          </a:p>
          <a:p>
            <a:pPr marL="171450" indent="-171450" algn="l">
              <a:lnSpc>
                <a:spcPct val="100000"/>
              </a:lnSpc>
              <a:spcBef>
                <a:spcPct val="20000"/>
              </a:spcBef>
              <a:buClrTx/>
              <a:buFontTx/>
              <a:buChar char="•"/>
            </a:pPr>
            <a:r>
              <a:rPr lang="en-US" sz="2000" b="0">
                <a:latin typeface="Arial" pitchFamily="34" charset="0"/>
              </a:rPr>
              <a:t>Tree Planting</a:t>
            </a:r>
          </a:p>
          <a:p>
            <a:pPr marL="171450" indent="-171450" algn="l">
              <a:lnSpc>
                <a:spcPct val="100000"/>
              </a:lnSpc>
              <a:spcBef>
                <a:spcPct val="20000"/>
              </a:spcBef>
              <a:buClrTx/>
              <a:buFontTx/>
              <a:buChar char="•"/>
            </a:pPr>
            <a:r>
              <a:rPr lang="en-US" sz="2000" b="0">
                <a:latin typeface="Arial" pitchFamily="34" charset="0"/>
              </a:rPr>
              <a:t>Grass Buffers</a:t>
            </a:r>
          </a:p>
          <a:p>
            <a:pPr marL="171450" indent="-171450" algn="l">
              <a:lnSpc>
                <a:spcPct val="100000"/>
              </a:lnSpc>
              <a:spcBef>
                <a:spcPct val="20000"/>
              </a:spcBef>
              <a:buClrTx/>
              <a:buFontTx/>
              <a:buChar char="•"/>
            </a:pPr>
            <a:r>
              <a:rPr lang="en-US" sz="2000" b="0">
                <a:latin typeface="Arial" pitchFamily="34" charset="0"/>
              </a:rPr>
              <a:t>Stream Restoration</a:t>
            </a:r>
          </a:p>
          <a:p>
            <a:pPr marL="171450" indent="-171450" algn="l">
              <a:lnSpc>
                <a:spcPct val="100000"/>
              </a:lnSpc>
              <a:spcBef>
                <a:spcPct val="20000"/>
              </a:spcBef>
              <a:buClrTx/>
              <a:buFontTx/>
              <a:buChar char="•"/>
            </a:pPr>
            <a:r>
              <a:rPr lang="en-US" sz="2000" b="0">
                <a:latin typeface="Arial" pitchFamily="34" charset="0"/>
              </a:rPr>
              <a:t>Erosion and Sediment Control</a:t>
            </a:r>
          </a:p>
          <a:p>
            <a:pPr marL="171450" indent="-171450" algn="l">
              <a:lnSpc>
                <a:spcPct val="100000"/>
              </a:lnSpc>
              <a:spcBef>
                <a:spcPct val="20000"/>
              </a:spcBef>
              <a:buClrTx/>
              <a:buFontTx/>
              <a:buChar char="•"/>
            </a:pPr>
            <a:r>
              <a:rPr lang="en-US" sz="2000" b="0">
                <a:latin typeface="Arial" pitchFamily="34" charset="0"/>
              </a:rPr>
              <a:t>Nutrient Management </a:t>
            </a:r>
          </a:p>
          <a:p>
            <a:pPr marL="171450" indent="-171450" algn="l">
              <a:lnSpc>
                <a:spcPct val="100000"/>
              </a:lnSpc>
              <a:spcBef>
                <a:spcPct val="20000"/>
              </a:spcBef>
              <a:buClrTx/>
              <a:buFontTx/>
              <a:buChar char="•"/>
            </a:pPr>
            <a:r>
              <a:rPr lang="en-US" sz="2000" b="0">
                <a:latin typeface="Arial" pitchFamily="34" charset="0"/>
              </a:rPr>
              <a:t>Street Sweeping</a:t>
            </a:r>
          </a:p>
          <a:p>
            <a:pPr marL="171450" indent="-171450" algn="l">
              <a:lnSpc>
                <a:spcPct val="100000"/>
              </a:lnSpc>
              <a:spcBef>
                <a:spcPct val="20000"/>
              </a:spcBef>
              <a:buClrTx/>
              <a:buFontTx/>
              <a:buChar char="•"/>
            </a:pPr>
            <a:r>
              <a:rPr lang="en-US" sz="2000" b="0">
                <a:latin typeface="Arial" pitchFamily="34" charset="0"/>
              </a:rPr>
              <a:t>Abandoned Mine Reclamation</a:t>
            </a:r>
          </a:p>
          <a:p>
            <a:pPr marL="171450" indent="-171450" algn="l">
              <a:lnSpc>
                <a:spcPct val="100000"/>
              </a:lnSpc>
              <a:spcBef>
                <a:spcPct val="20000"/>
              </a:spcBef>
              <a:buClrTx/>
              <a:buFontTx/>
              <a:buChar char="•"/>
            </a:pPr>
            <a:r>
              <a:rPr lang="en-US" sz="2000" b="0">
                <a:latin typeface="Arial" pitchFamily="34" charset="0"/>
              </a:rPr>
              <a:t>Dirt and Gravel Road Erosion and Sediment Controls</a:t>
            </a:r>
          </a:p>
          <a:p>
            <a:pPr marL="171450" indent="-171450" algn="l">
              <a:lnSpc>
                <a:spcPct val="100000"/>
              </a:lnSpc>
              <a:spcBef>
                <a:spcPct val="20000"/>
              </a:spcBef>
              <a:buClrTx/>
              <a:buFontTx/>
              <a:buChar char="•"/>
            </a:pPr>
            <a:r>
              <a:rPr lang="en-US" sz="2000" b="0">
                <a:latin typeface="Arial" pitchFamily="34" charset="0"/>
              </a:rPr>
              <a:t>Shoreline Erosion Control</a:t>
            </a:r>
          </a:p>
        </p:txBody>
      </p:sp>
      <p:pic>
        <p:nvPicPr>
          <p:cNvPr id="135172" name="Picture 6" descr="CBPO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116998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5173" name="Rectangle 7"/>
          <p:cNvSpPr>
            <a:spLocks noChangeArrowheads="1"/>
          </p:cNvSpPr>
          <p:nvPr/>
        </p:nvSpPr>
        <p:spPr bwMode="gray">
          <a:xfrm>
            <a:off x="457200" y="990600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</a:pPr>
            <a:endParaRPr kumimoji="1" lang="en-US" sz="2400" b="0"/>
          </a:p>
        </p:txBody>
      </p:sp>
      <p:sp>
        <p:nvSpPr>
          <p:cNvPr id="135174" name="Rectangle 8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239000" cy="762000"/>
          </a:xfrm>
          <a:noFill/>
        </p:spPr>
        <p:txBody>
          <a:bodyPr/>
          <a:lstStyle/>
          <a:p>
            <a:pPr algn="ctr" eaLnBrk="1" hangingPunct="1"/>
            <a:r>
              <a:rPr lang="en-US" sz="2800" u="sng" smtClean="0">
                <a:solidFill>
                  <a:schemeClr val="tx1"/>
                </a:solidFill>
              </a:rPr>
              <a:t>Chesapeake Bay Watershed Model</a:t>
            </a:r>
            <a:br>
              <a:rPr lang="en-US" sz="2800" u="sng" smtClean="0">
                <a:solidFill>
                  <a:schemeClr val="tx1"/>
                </a:solidFill>
              </a:rPr>
            </a:br>
            <a:r>
              <a:rPr lang="en-US" sz="2800" smtClean="0">
                <a:solidFill>
                  <a:schemeClr val="tx1"/>
                </a:solidFill>
              </a:rPr>
              <a:t>Practices on Developed Lands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ChangeArrowheads="1"/>
          </p:cNvSpPr>
          <p:nvPr/>
        </p:nvSpPr>
        <p:spPr bwMode="auto">
          <a:xfrm>
            <a:off x="381000" y="1219200"/>
            <a:ext cx="8534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3400" indent="-533400" algn="l">
              <a:spcBef>
                <a:spcPct val="20000"/>
              </a:spcBef>
              <a:buSzPct val="100000"/>
              <a:buFont typeface="Tahoma" pitchFamily="34" charset="0"/>
              <a:buChar char="●"/>
            </a:pPr>
            <a:r>
              <a:rPr lang="en-US" sz="2800" b="0" dirty="0" smtClean="0">
                <a:solidFill>
                  <a:srgbClr val="000000"/>
                </a:solidFill>
              </a:rPr>
              <a:t>Much of the BMP record was a carry-over from the Phase 4.3 Watershed Model  </a:t>
            </a:r>
          </a:p>
          <a:p>
            <a:pPr marL="990600" lvl="1" indent="-533400" algn="l">
              <a:spcBef>
                <a:spcPct val="20000"/>
              </a:spcBef>
              <a:buSzPct val="66000"/>
              <a:buFont typeface="Courier New" pitchFamily="49" charset="0"/>
              <a:buChar char="o"/>
            </a:pPr>
            <a:r>
              <a:rPr lang="en-US" sz="2800" b="0" dirty="0" smtClean="0">
                <a:solidFill>
                  <a:srgbClr val="000000"/>
                </a:solidFill>
              </a:rPr>
              <a:t>Exceptions among jurisdictions and particular BMPs in a jurisdiction</a:t>
            </a:r>
          </a:p>
          <a:p>
            <a:pPr marL="1447800" lvl="2" indent="-533400" algn="l">
              <a:spcBef>
                <a:spcPct val="20000"/>
              </a:spcBef>
              <a:buSzPct val="100000"/>
              <a:buFont typeface="Wingdings" pitchFamily="2" charset="2"/>
              <a:buChar char="§"/>
            </a:pPr>
            <a:r>
              <a:rPr lang="en-US" sz="2800" b="0" dirty="0" smtClean="0">
                <a:solidFill>
                  <a:srgbClr val="000000"/>
                </a:solidFill>
              </a:rPr>
              <a:t>All available BMP databases were assessed and records submitted through spreadsheets prior to calibration</a:t>
            </a:r>
          </a:p>
          <a:p>
            <a:pPr marL="1447800" lvl="2" indent="-533400" algn="l">
              <a:spcBef>
                <a:spcPct val="20000"/>
              </a:spcBef>
              <a:buSzPct val="100000"/>
              <a:buFont typeface="Wingdings" pitchFamily="2" charset="2"/>
              <a:buChar char="§"/>
            </a:pPr>
            <a:r>
              <a:rPr lang="en-US" sz="2800" b="0" dirty="0" smtClean="0">
                <a:solidFill>
                  <a:srgbClr val="000000"/>
                </a:solidFill>
              </a:rPr>
              <a:t>On-the-ground assessment done after calibration and new data introduced post-2005</a:t>
            </a:r>
          </a:p>
          <a:p>
            <a:pPr marL="1447800" lvl="2" indent="-533400" algn="l">
              <a:spcBef>
                <a:spcPct val="20000"/>
              </a:spcBef>
              <a:buSzPct val="100000"/>
              <a:buFont typeface="Wingdings" pitchFamily="2" charset="2"/>
              <a:buChar char="§"/>
            </a:pPr>
            <a:r>
              <a:rPr lang="en-US" sz="2800" b="0" dirty="0" smtClean="0">
                <a:solidFill>
                  <a:srgbClr val="000000"/>
                </a:solidFill>
              </a:rPr>
              <a:t>Assessment of databases done after calibration and new data introduced post-2005</a:t>
            </a:r>
          </a:p>
          <a:p>
            <a:pPr marL="990600" lvl="1" indent="-533400" algn="l">
              <a:spcBef>
                <a:spcPct val="20000"/>
              </a:spcBef>
              <a:buSzPct val="66000"/>
              <a:buFont typeface="Courier New" pitchFamily="49" charset="0"/>
              <a:buChar char="o"/>
            </a:pPr>
            <a:endParaRPr lang="en-US" sz="2800" b="0" dirty="0" smtClean="0">
              <a:solidFill>
                <a:srgbClr val="000000"/>
              </a:solidFill>
            </a:endParaRPr>
          </a:p>
          <a:p>
            <a:pPr marL="1447800" lvl="2" indent="-533400" algn="l">
              <a:spcBef>
                <a:spcPct val="20000"/>
              </a:spcBef>
              <a:buSzPct val="66000"/>
              <a:buFont typeface="Courier New" pitchFamily="49" charset="0"/>
              <a:buChar char="o"/>
            </a:pPr>
            <a:endParaRPr lang="en-US" sz="2800" b="0" dirty="0" smtClean="0">
              <a:solidFill>
                <a:srgbClr val="000000"/>
              </a:solidFill>
            </a:endParaRPr>
          </a:p>
        </p:txBody>
      </p:sp>
      <p:pic>
        <p:nvPicPr>
          <p:cNvPr id="129027" name="Picture 3" descr="CBPO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116998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9028" name="Rectangle 4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239000" cy="762000"/>
          </a:xfrm>
          <a:noFill/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chemeClr val="tx1"/>
                </a:solidFill>
              </a:rPr>
              <a:t>Historic Record of Practice Implementation</a:t>
            </a:r>
          </a:p>
        </p:txBody>
      </p:sp>
      <p:sp>
        <p:nvSpPr>
          <p:cNvPr id="129029" name="Rectangle 5"/>
          <p:cNvSpPr>
            <a:spLocks noChangeArrowheads="1"/>
          </p:cNvSpPr>
          <p:nvPr/>
        </p:nvSpPr>
        <p:spPr bwMode="gray">
          <a:xfrm>
            <a:off x="457200" y="990600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</a:pPr>
            <a:endParaRPr kumimoji="1" lang="en-US" sz="2400" b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ChangeArrowheads="1"/>
          </p:cNvSpPr>
          <p:nvPr/>
        </p:nvSpPr>
        <p:spPr bwMode="auto">
          <a:xfrm>
            <a:off x="381000" y="1219200"/>
            <a:ext cx="8534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3400" indent="-533400" algn="l">
              <a:spcBef>
                <a:spcPct val="20000"/>
              </a:spcBef>
              <a:buSzPct val="100000"/>
              <a:buFont typeface="Tahoma" pitchFamily="34" charset="0"/>
              <a:buChar char="●"/>
            </a:pPr>
            <a:r>
              <a:rPr lang="en-US" sz="2800" b="0" dirty="0" smtClean="0">
                <a:solidFill>
                  <a:srgbClr val="000000"/>
                </a:solidFill>
              </a:rPr>
              <a:t>Spatial scale that BMPs were reported at varies among BMP types and years</a:t>
            </a:r>
          </a:p>
          <a:p>
            <a:pPr marL="990600" lvl="1" indent="-533400" algn="l">
              <a:spcBef>
                <a:spcPct val="20000"/>
              </a:spcBef>
              <a:buSzPct val="66000"/>
              <a:buFont typeface="Courier New" pitchFamily="49" charset="0"/>
              <a:buChar char="o"/>
            </a:pPr>
            <a:r>
              <a:rPr lang="en-US" sz="2800" b="0" dirty="0" smtClean="0">
                <a:solidFill>
                  <a:srgbClr val="000000"/>
                </a:solidFill>
              </a:rPr>
              <a:t>Conversion to county scale from Phase 4.3 to Phase 5 if jurisdiction did not submit comprehensive history</a:t>
            </a:r>
          </a:p>
          <a:p>
            <a:pPr marL="533400" indent="-533400" algn="l">
              <a:spcBef>
                <a:spcPct val="20000"/>
              </a:spcBef>
              <a:buSzPct val="100000"/>
              <a:buFont typeface="Tahoma" pitchFamily="34" charset="0"/>
              <a:buChar char="●"/>
            </a:pPr>
            <a:r>
              <a:rPr lang="en-US" sz="2800" b="0" dirty="0" smtClean="0">
                <a:solidFill>
                  <a:srgbClr val="000000"/>
                </a:solidFill>
              </a:rPr>
              <a:t>Landuse types that a BMP applies to can vary among years in a jurisdiction and among jurisdictions</a:t>
            </a:r>
            <a:endParaRPr lang="en-US" sz="2800" b="0" dirty="0">
              <a:solidFill>
                <a:srgbClr val="000000"/>
              </a:solidFill>
            </a:endParaRPr>
          </a:p>
        </p:txBody>
      </p:sp>
      <p:pic>
        <p:nvPicPr>
          <p:cNvPr id="129027" name="Picture 3" descr="CBPO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116998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9028" name="Rectangle 4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239000" cy="762000"/>
          </a:xfrm>
          <a:noFill/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chemeClr val="tx1"/>
                </a:solidFill>
              </a:rPr>
              <a:t>Historic Record of Practice Implementation</a:t>
            </a:r>
          </a:p>
        </p:txBody>
      </p:sp>
      <p:sp>
        <p:nvSpPr>
          <p:cNvPr id="129029" name="Rectangle 5"/>
          <p:cNvSpPr>
            <a:spLocks noChangeArrowheads="1"/>
          </p:cNvSpPr>
          <p:nvPr/>
        </p:nvSpPr>
        <p:spPr bwMode="gray">
          <a:xfrm>
            <a:off x="457200" y="990600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</a:pPr>
            <a:endParaRPr kumimoji="1" lang="en-US" sz="2400" b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314" name="Picture 3" descr="CBPO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116998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1315" name="Rectangle 4"/>
          <p:cNvSpPr>
            <a:spLocks noChangeArrowheads="1"/>
          </p:cNvSpPr>
          <p:nvPr/>
        </p:nvSpPr>
        <p:spPr bwMode="gray">
          <a:xfrm>
            <a:off x="457200" y="990600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</a:pPr>
            <a:endParaRPr kumimoji="1" lang="en-US" sz="2400" b="0"/>
          </a:p>
        </p:txBody>
      </p:sp>
      <p:sp>
        <p:nvSpPr>
          <p:cNvPr id="141316" name="Rectangle 5"/>
          <p:cNvSpPr>
            <a:spLocks noChangeArrowheads="1"/>
          </p:cNvSpPr>
          <p:nvPr/>
        </p:nvSpPr>
        <p:spPr bwMode="auto">
          <a:xfrm>
            <a:off x="1066800" y="228600"/>
            <a:ext cx="7924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</a:pPr>
            <a:r>
              <a:rPr lang="en-US" sz="2800" b="0" u="sng" dirty="0" smtClean="0"/>
              <a:t>Nutrient Management Plan Submitted Record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</a:pPr>
            <a:r>
              <a:rPr lang="en-US" sz="2400" b="0" dirty="0" smtClean="0"/>
              <a:t>Chesapeake Watershed-Wide</a:t>
            </a:r>
            <a:endParaRPr lang="en-US" sz="2400" b="0" dirty="0"/>
          </a:p>
        </p:txBody>
      </p:sp>
      <p:pic>
        <p:nvPicPr>
          <p:cNvPr id="1157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143000"/>
            <a:ext cx="8686800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295400" y="1447800"/>
            <a:ext cx="4572000" cy="181588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buClrTx/>
            </a:pPr>
            <a:r>
              <a:rPr lang="en-US" sz="1600" b="0" u="sng" dirty="0" smtClean="0"/>
              <a:t>Submitted Nutrient Management Landuse Types: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ClrTx/>
              <a:buFont typeface="Arial" pitchFamily="34" charset="0"/>
              <a:buChar char="•"/>
            </a:pPr>
            <a:r>
              <a:rPr lang="en-US" sz="1600" b="0" dirty="0" smtClean="0"/>
              <a:t> AGFERT	= </a:t>
            </a:r>
            <a:r>
              <a:rPr lang="en-US" sz="1600" b="0" dirty="0" err="1" smtClean="0"/>
              <a:t>hwm+lwm+hom+hyw+alf+pas</a:t>
            </a:r>
            <a:endParaRPr lang="en-US" sz="1600" b="0" dirty="0" smtClean="0"/>
          </a:p>
          <a:p>
            <a:pPr algn="l">
              <a:lnSpc>
                <a:spcPct val="100000"/>
              </a:lnSpc>
              <a:spcBef>
                <a:spcPct val="0"/>
              </a:spcBef>
              <a:buClrTx/>
              <a:buFont typeface="Arial" pitchFamily="34" charset="0"/>
              <a:buChar char="•"/>
            </a:pPr>
            <a:r>
              <a:rPr lang="en-US" sz="1600" b="0" dirty="0" smtClean="0"/>
              <a:t> CROPFERT = </a:t>
            </a:r>
            <a:r>
              <a:rPr lang="en-US" sz="1600" b="0" dirty="0" err="1" smtClean="0"/>
              <a:t>hwm+lwm+hom+hyw+alf</a:t>
            </a:r>
            <a:endParaRPr lang="en-US" sz="1600" b="0" dirty="0" smtClean="0"/>
          </a:p>
          <a:p>
            <a:pPr algn="l">
              <a:lnSpc>
                <a:spcPct val="100000"/>
              </a:lnSpc>
              <a:spcBef>
                <a:spcPct val="0"/>
              </a:spcBef>
              <a:buClrTx/>
              <a:buFont typeface="Arial" pitchFamily="34" charset="0"/>
              <a:buChar char="•"/>
            </a:pPr>
            <a:r>
              <a:rPr lang="en-US" sz="1600" b="0" dirty="0" smtClean="0"/>
              <a:t> ROW = </a:t>
            </a:r>
            <a:r>
              <a:rPr lang="en-US" sz="1600" b="0" dirty="0" err="1" smtClean="0"/>
              <a:t>hwm+lwm+hom</a:t>
            </a:r>
            <a:endParaRPr lang="en-US" sz="1600" b="0" dirty="0" smtClean="0"/>
          </a:p>
          <a:p>
            <a:pPr algn="l">
              <a:lnSpc>
                <a:spcPct val="100000"/>
              </a:lnSpc>
              <a:spcBef>
                <a:spcPct val="0"/>
              </a:spcBef>
              <a:buClrTx/>
              <a:buFont typeface="Arial" pitchFamily="34" charset="0"/>
              <a:buChar char="•"/>
            </a:pPr>
            <a:r>
              <a:rPr lang="en-US" sz="1600" b="0" dirty="0" smtClean="0"/>
              <a:t> ROWMAN = </a:t>
            </a:r>
            <a:r>
              <a:rPr lang="en-US" sz="1600" b="0" dirty="0" err="1" smtClean="0"/>
              <a:t>hwm+lwm</a:t>
            </a:r>
            <a:endParaRPr lang="en-US" sz="1600" b="0" dirty="0" smtClean="0"/>
          </a:p>
          <a:p>
            <a:pPr algn="l">
              <a:lnSpc>
                <a:spcPct val="100000"/>
              </a:lnSpc>
              <a:spcBef>
                <a:spcPct val="0"/>
              </a:spcBef>
              <a:buClrTx/>
              <a:buFont typeface="Arial" pitchFamily="34" charset="0"/>
              <a:buChar char="•"/>
            </a:pPr>
            <a:r>
              <a:rPr lang="en-US" sz="1600" b="0" dirty="0" smtClean="0"/>
              <a:t> HAYNUTALF = </a:t>
            </a:r>
            <a:r>
              <a:rPr lang="en-US" sz="1600" b="0" dirty="0" err="1" smtClean="0"/>
              <a:t>hyw+alf</a:t>
            </a:r>
            <a:endParaRPr lang="en-US" sz="1600" b="0" dirty="0" smtClean="0"/>
          </a:p>
          <a:p>
            <a:pPr algn="l">
              <a:lnSpc>
                <a:spcPct val="100000"/>
              </a:lnSpc>
              <a:spcBef>
                <a:spcPct val="0"/>
              </a:spcBef>
              <a:buClrTx/>
              <a:buFont typeface="Arial" pitchFamily="34" charset="0"/>
              <a:buChar char="•"/>
            </a:pPr>
            <a:r>
              <a:rPr lang="en-US" sz="1600" b="0" dirty="0" smtClean="0"/>
              <a:t> </a:t>
            </a:r>
            <a:r>
              <a:rPr lang="en-US" sz="1600" b="0" dirty="0" err="1" smtClean="0"/>
              <a:t>hom</a:t>
            </a:r>
            <a:r>
              <a:rPr lang="en-US" sz="1600" b="0" dirty="0" smtClean="0"/>
              <a:t>, </a:t>
            </a:r>
            <a:r>
              <a:rPr lang="en-US" sz="1600" b="0" dirty="0" err="1" smtClean="0"/>
              <a:t>hyw</a:t>
            </a:r>
            <a:r>
              <a:rPr lang="en-US" sz="1600" b="0" dirty="0" smtClean="0"/>
              <a:t>, pas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314" name="Picture 3" descr="CBPO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116998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1315" name="Rectangle 4"/>
          <p:cNvSpPr>
            <a:spLocks noChangeArrowheads="1"/>
          </p:cNvSpPr>
          <p:nvPr/>
        </p:nvSpPr>
        <p:spPr bwMode="gray">
          <a:xfrm>
            <a:off x="457200" y="990600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</a:pPr>
            <a:endParaRPr kumimoji="1" lang="en-US" sz="2400" b="0"/>
          </a:p>
        </p:txBody>
      </p:sp>
      <p:sp>
        <p:nvSpPr>
          <p:cNvPr id="141316" name="Rectangle 5"/>
          <p:cNvSpPr>
            <a:spLocks noChangeArrowheads="1"/>
          </p:cNvSpPr>
          <p:nvPr/>
        </p:nvSpPr>
        <p:spPr bwMode="auto">
          <a:xfrm>
            <a:off x="1066800" y="228600"/>
            <a:ext cx="7924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</a:pPr>
            <a:r>
              <a:rPr lang="en-US" sz="2800" b="0" u="sng" dirty="0" smtClean="0"/>
              <a:t>Nutrient Management Plan Submitted Record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</a:pPr>
            <a:r>
              <a:rPr lang="en-US" sz="2400" b="0" dirty="0" smtClean="0"/>
              <a:t>Chesapeake Watershed-Wide</a:t>
            </a:r>
            <a:endParaRPr lang="en-US" sz="2400" b="0" dirty="0"/>
          </a:p>
        </p:txBody>
      </p:sp>
      <p:pic>
        <p:nvPicPr>
          <p:cNvPr id="1157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143000"/>
            <a:ext cx="8686800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295400" y="1447800"/>
            <a:ext cx="4572000" cy="206210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buClrTx/>
            </a:pPr>
            <a:r>
              <a:rPr lang="en-US" sz="1600" b="0" u="sng" dirty="0" smtClean="0"/>
              <a:t>Nutrient Management Spatial Scales: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ClrTx/>
              <a:buFont typeface="Arial" pitchFamily="34" charset="0"/>
              <a:buChar char="•"/>
            </a:pPr>
            <a:r>
              <a:rPr lang="en-US" sz="1600" b="0" dirty="0" smtClean="0"/>
              <a:t> State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ClrTx/>
              <a:buFont typeface="Arial" pitchFamily="34" charset="0"/>
              <a:buChar char="•"/>
            </a:pPr>
            <a:r>
              <a:rPr lang="en-US" sz="1600" b="0" dirty="0" smtClean="0"/>
              <a:t> </a:t>
            </a:r>
            <a:r>
              <a:rPr lang="en-US" sz="1600" b="0" dirty="0" err="1" smtClean="0"/>
              <a:t>TributaryStrategy</a:t>
            </a:r>
            <a:r>
              <a:rPr lang="en-US" sz="1600" b="0" dirty="0" smtClean="0"/>
              <a:t> Basin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ClrTx/>
              <a:buFont typeface="Arial" pitchFamily="34" charset="0"/>
              <a:buChar char="•"/>
            </a:pPr>
            <a:r>
              <a:rPr lang="en-US" sz="1600" b="0" dirty="0" smtClean="0"/>
              <a:t> Major Basin – County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ClrTx/>
              <a:buFont typeface="Arial" pitchFamily="34" charset="0"/>
              <a:buChar char="•"/>
            </a:pPr>
            <a:r>
              <a:rPr lang="en-US" sz="1600" b="0" dirty="0" smtClean="0"/>
              <a:t> County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ClrTx/>
              <a:buFont typeface="Arial" pitchFamily="34" charset="0"/>
              <a:buChar char="•"/>
            </a:pPr>
            <a:r>
              <a:rPr lang="en-US" sz="1600" b="0" dirty="0" smtClean="0"/>
              <a:t> </a:t>
            </a:r>
            <a:r>
              <a:rPr lang="en-US" sz="1600" b="0" dirty="0" err="1" smtClean="0"/>
              <a:t>LandRiver</a:t>
            </a:r>
            <a:r>
              <a:rPr lang="en-US" sz="1600" b="0" dirty="0" smtClean="0"/>
              <a:t> segment</a:t>
            </a:r>
          </a:p>
          <a:p>
            <a:pPr algn="l">
              <a:lnSpc>
                <a:spcPct val="100000"/>
              </a:lnSpc>
              <a:spcBef>
                <a:spcPct val="0"/>
              </a:spcBef>
              <a:buClrTx/>
            </a:pPr>
            <a:r>
              <a:rPr lang="en-US" sz="1600" b="0" dirty="0" smtClean="0"/>
              <a:t>Above may have been conversion from Phase 4.3 county-segment	 or state-segment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ChangeArrowheads="1"/>
          </p:cNvSpPr>
          <p:nvPr/>
        </p:nvSpPr>
        <p:spPr bwMode="auto">
          <a:xfrm>
            <a:off x="381000" y="1219200"/>
            <a:ext cx="8534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3400" indent="-533400" algn="l">
              <a:spcBef>
                <a:spcPct val="20000"/>
              </a:spcBef>
              <a:buSzPct val="100000"/>
              <a:buFont typeface="Tahoma" pitchFamily="34" charset="0"/>
              <a:buChar char="●"/>
            </a:pPr>
            <a:r>
              <a:rPr lang="en-US" sz="2800" b="0" dirty="0" smtClean="0">
                <a:solidFill>
                  <a:srgbClr val="000000"/>
                </a:solidFill>
              </a:rPr>
              <a:t>Need to “clean up” BMP history as best we can</a:t>
            </a:r>
          </a:p>
          <a:p>
            <a:pPr marL="990600" lvl="1" indent="-533400" algn="l">
              <a:spcBef>
                <a:spcPct val="20000"/>
              </a:spcBef>
              <a:buSzPct val="66000"/>
              <a:buFont typeface="Courier New" pitchFamily="49" charset="0"/>
              <a:buChar char="o"/>
            </a:pPr>
            <a:r>
              <a:rPr lang="en-US" sz="2800" b="0" dirty="0" smtClean="0">
                <a:solidFill>
                  <a:srgbClr val="000000"/>
                </a:solidFill>
              </a:rPr>
              <a:t>Better accounting for changes in monitored loads over time</a:t>
            </a:r>
          </a:p>
        </p:txBody>
      </p:sp>
      <p:pic>
        <p:nvPicPr>
          <p:cNvPr id="129027" name="Picture 3" descr="CBPO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116998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9028" name="Rectangle 4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239000" cy="762000"/>
          </a:xfrm>
          <a:noFill/>
        </p:spPr>
        <p:txBody>
          <a:bodyPr/>
          <a:lstStyle/>
          <a:p>
            <a:pPr algn="ctr" eaLnBrk="1" hangingPunct="1"/>
            <a:r>
              <a:rPr lang="en-US" sz="2800" dirty="0" smtClean="0">
                <a:solidFill>
                  <a:schemeClr val="tx1"/>
                </a:solidFill>
              </a:rPr>
              <a:t>Historic Record of Practice Implementation</a:t>
            </a:r>
          </a:p>
        </p:txBody>
      </p:sp>
      <p:sp>
        <p:nvSpPr>
          <p:cNvPr id="129029" name="Rectangle 5"/>
          <p:cNvSpPr>
            <a:spLocks noChangeArrowheads="1"/>
          </p:cNvSpPr>
          <p:nvPr/>
        </p:nvSpPr>
        <p:spPr bwMode="gray">
          <a:xfrm>
            <a:off x="457200" y="990600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</a:pPr>
            <a:endParaRPr kumimoji="1" lang="en-US" sz="2400" b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609600" marR="0" indent="-609600" algn="ctr" defTabSz="914400" rtl="0" eaLnBrk="1" fontAlgn="base" latinLnBrk="0" hangingPunct="1">
          <a:lnSpc>
            <a:spcPct val="90000"/>
          </a:lnSpc>
          <a:spcBef>
            <a:spcPct val="50000"/>
          </a:spcBef>
          <a:spcAft>
            <a:spcPct val="0"/>
          </a:spcAft>
          <a:buClr>
            <a:schemeClr val="tx1"/>
          </a:buClr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609600" marR="0" indent="-609600" algn="ctr" defTabSz="914400" rtl="0" eaLnBrk="1" fontAlgn="base" latinLnBrk="0" hangingPunct="1">
          <a:lnSpc>
            <a:spcPct val="90000"/>
          </a:lnSpc>
          <a:spcBef>
            <a:spcPct val="50000"/>
          </a:spcBef>
          <a:spcAft>
            <a:spcPct val="0"/>
          </a:spcAft>
          <a:buClr>
            <a:schemeClr val="tx1"/>
          </a:buClr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C:\Access2000\Templates\Presentation Designs\Blends.pot</Template>
  <TotalTime>29392</TotalTime>
  <Words>980</Words>
  <Application>Microsoft Office PowerPoint</Application>
  <PresentationFormat>On-screen Show (4:3)</PresentationFormat>
  <Paragraphs>182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Blends</vt:lpstr>
      <vt:lpstr>Historic Record of  Practice Implementation </vt:lpstr>
      <vt:lpstr>Historic Record of Practice Implementation</vt:lpstr>
      <vt:lpstr>Chesapeake Bay Watershed Model Agricultural Practice Groups</vt:lpstr>
      <vt:lpstr>Chesapeake Bay Watershed Model Practices on Developed Lands</vt:lpstr>
      <vt:lpstr>Historic Record of Practice Implementation</vt:lpstr>
      <vt:lpstr>Historic Record of Practice Implementation</vt:lpstr>
      <vt:lpstr>Slide 7</vt:lpstr>
      <vt:lpstr>Slide 8</vt:lpstr>
      <vt:lpstr>Historic Record of Practice Implementation</vt:lpstr>
      <vt:lpstr>Historic Record of Practice Implementation</vt:lpstr>
      <vt:lpstr>Historic Record of Practice Implementation</vt:lpstr>
      <vt:lpstr>Historic Record of Practice Implementation</vt:lpstr>
      <vt:lpstr>Historic Record of Practice Implementation</vt:lpstr>
      <vt:lpstr>Historic Record of Practice Implementation</vt:lpstr>
      <vt:lpstr>Historic Record of Practice Implementation</vt:lpstr>
      <vt:lpstr>Historic Record of Practice Implementation</vt:lpstr>
      <vt:lpstr>Historic Record of Practice Implementation</vt:lpstr>
      <vt:lpstr>Historic Record of Practice Implementation</vt:lpstr>
    </vt:vector>
  </TitlesOfParts>
  <Company>UMD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BMPs and the Chesapeake Bay Watershed Model</dc:title>
  <dc:creator>JSWEENEY</dc:creator>
  <cp:lastModifiedBy>jsweeney</cp:lastModifiedBy>
  <cp:revision>1006</cp:revision>
  <cp:lastPrinted>2000-06-20T21:06:26Z</cp:lastPrinted>
  <dcterms:created xsi:type="dcterms:W3CDTF">2000-03-01T20:20:51Z</dcterms:created>
  <dcterms:modified xsi:type="dcterms:W3CDTF">2012-06-19T11:16:53Z</dcterms:modified>
</cp:coreProperties>
</file>