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1" r:id="rId1"/>
  </p:sldMasterIdLst>
  <p:notesMasterIdLst>
    <p:notesMasterId r:id="rId16"/>
  </p:notesMasterIdLst>
  <p:sldIdLst>
    <p:sldId id="284" r:id="rId2"/>
    <p:sldId id="310" r:id="rId3"/>
    <p:sldId id="296" r:id="rId4"/>
    <p:sldId id="311" r:id="rId5"/>
    <p:sldId id="313" r:id="rId6"/>
    <p:sldId id="314" r:id="rId7"/>
    <p:sldId id="312" r:id="rId8"/>
    <p:sldId id="297" r:id="rId9"/>
    <p:sldId id="298" r:id="rId10"/>
    <p:sldId id="299" r:id="rId11"/>
    <p:sldId id="306" r:id="rId12"/>
    <p:sldId id="307" r:id="rId13"/>
    <p:sldId id="309" r:id="rId14"/>
    <p:sldId id="308" r:id="rId15"/>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51782" autoAdjust="0"/>
  </p:normalViewPr>
  <p:slideViewPr>
    <p:cSldViewPr snapToGrid="0">
      <p:cViewPr>
        <p:scale>
          <a:sx n="58" d="100"/>
          <a:sy n="58" d="100"/>
        </p:scale>
        <p:origin x="-960"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0740A508-EDDD-40B9-A8DA-EEDBF12883B5}" type="datetimeFigureOut">
              <a:rPr lang="en-US" smtClean="0"/>
              <a:t>1/5/2017</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61E97756-A641-4679-88D1-78C6DF361B3E}" type="slidenum">
              <a:rPr lang="en-US" smtClean="0"/>
              <a:t>‹#›</a:t>
            </a:fld>
            <a:endParaRPr lang="en-US" dirty="0"/>
          </a:p>
        </p:txBody>
      </p:sp>
    </p:spTree>
    <p:extLst>
      <p:ext uri="{BB962C8B-B14F-4D97-AF65-F5344CB8AC3E}">
        <p14:creationId xmlns:p14="http://schemas.microsoft.com/office/powerpoint/2010/main" val="12626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97756-A641-4679-88D1-78C6DF361B3E}" type="slidenum">
              <a:rPr lang="en-US" smtClean="0"/>
              <a:t>1</a:t>
            </a:fld>
            <a:endParaRPr lang="en-US" dirty="0"/>
          </a:p>
        </p:txBody>
      </p:sp>
    </p:spTree>
    <p:extLst>
      <p:ext uri="{BB962C8B-B14F-4D97-AF65-F5344CB8AC3E}">
        <p14:creationId xmlns:p14="http://schemas.microsoft.com/office/powerpoint/2010/main" val="1653811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defTabSz="948537">
              <a:defRPr/>
            </a:pPr>
            <a:r>
              <a:rPr lang="en-US" dirty="0" smtClean="0">
                <a:solidFill>
                  <a:schemeClr val="dk1"/>
                </a:solidFill>
                <a:latin typeface="Calibri"/>
                <a:ea typeface="Calibri"/>
                <a:cs typeface="Calibri"/>
                <a:sym typeface="Calibri"/>
              </a:rPr>
              <a:t>As a reminder, the</a:t>
            </a:r>
            <a:r>
              <a:rPr lang="en-US" baseline="0" dirty="0" smtClean="0"/>
              <a:t> Agreement includes an Environmental Literacy Goal that commits us to enabling students to graduate with the knowledge and skills to protect and restore their local watershed.</a:t>
            </a:r>
          </a:p>
          <a:p>
            <a:pPr defTabSz="948537">
              <a:defRPr/>
            </a:pPr>
            <a:endParaRPr lang="en-US" baseline="0" dirty="0" smtClean="0"/>
          </a:p>
          <a:p>
            <a:pPr defTabSz="948537">
              <a:defRPr/>
            </a:pPr>
            <a:r>
              <a:rPr lang="en-US" baseline="0" dirty="0" smtClean="0"/>
              <a:t>There are three associated outcomes for</a:t>
            </a:r>
          </a:p>
          <a:p>
            <a:pPr marL="237134" indent="-237134" defTabSz="948537">
              <a:buFontTx/>
              <a:buAutoNum type="arabicParenBoth"/>
              <a:defRPr/>
            </a:pPr>
            <a:r>
              <a:rPr lang="en-US" baseline="0" dirty="0" smtClean="0"/>
              <a:t>Providing student Meaningful Watershed Educational Experiences – affectionately called MWEEs – in each elementary, middle, and high school</a:t>
            </a:r>
          </a:p>
          <a:p>
            <a:pPr marL="237134" indent="-237134" defTabSz="948537">
              <a:buFontTx/>
              <a:buAutoNum type="arabicParenBoth"/>
              <a:defRPr/>
            </a:pPr>
            <a:r>
              <a:rPr lang="en-US" baseline="0" dirty="0" smtClean="0"/>
              <a:t>Increasing the number of Sustainable Schools and ensuring that students are actively engaged in those efforts</a:t>
            </a:r>
          </a:p>
          <a:p>
            <a:pPr marL="237134" indent="-237134" defTabSz="948537">
              <a:buFontTx/>
              <a:buAutoNum type="arabicParenBoth"/>
              <a:defRPr/>
            </a:pPr>
            <a:r>
              <a:rPr lang="en-US" baseline="0" dirty="0" smtClean="0"/>
              <a:t>Establishing supportive policies, programs, and metrics at all levels to advance this work</a:t>
            </a:r>
            <a:endParaRPr lang="en-US" dirty="0" smtClean="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3</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35098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As</a:t>
            </a:r>
            <a:r>
              <a:rPr lang="en-US" baseline="0" dirty="0" smtClean="0"/>
              <a:t> has been </a:t>
            </a:r>
            <a:r>
              <a:rPr lang="en-US" dirty="0" smtClean="0"/>
              <a:t>recognized by the CBP since way back in 1998 when they issued the first Education Directive, this work faces a significant limitation in</a:t>
            </a:r>
            <a:r>
              <a:rPr lang="en-US" baseline="0" dirty="0" smtClean="0"/>
              <a:t> that </a:t>
            </a:r>
            <a:r>
              <a:rPr lang="en-US" dirty="0" smtClean="0"/>
              <a:t>it is largely led by state and local </a:t>
            </a:r>
            <a:r>
              <a:rPr lang="en-US" u="sng" dirty="0" smtClean="0"/>
              <a:t>education</a:t>
            </a:r>
            <a:r>
              <a:rPr lang="en-US" dirty="0" smtClean="0"/>
              <a:t> agencies who are not formally engaged in the CBP.</a:t>
            </a:r>
          </a:p>
          <a:p>
            <a:endParaRPr lang="en-US" dirty="0" smtClean="0"/>
          </a:p>
          <a:p>
            <a:r>
              <a:rPr lang="en-US" dirty="0" smtClean="0"/>
              <a:t>To address this, the Environmental</a:t>
            </a:r>
            <a:r>
              <a:rPr lang="en-US" baseline="0" dirty="0" smtClean="0"/>
              <a:t> Literacy Leadership Summit was held on April 20, 2016 at the Chesapeake Bay Foundation HQ in Annapolis, MD. The purpose of the meeting was…</a:t>
            </a:r>
          </a:p>
          <a:p>
            <a:pPr marL="177851" indent="-177851" fontAlgn="base">
              <a:buFont typeface="Arial" panose="020B0604020202020204" pitchFamily="34" charset="0"/>
              <a:buChar char="•"/>
            </a:pPr>
            <a:r>
              <a:rPr lang="en-US" dirty="0" smtClean="0"/>
              <a:t>To explore how states can assist school systems in creating and sustaining high-quality EL programs as part of ongoing education reform and to meet Chesapeake Bay Watershed Agreement commitments. </a:t>
            </a:r>
          </a:p>
          <a:p>
            <a:pPr marL="177851" indent="-177851" fontAlgn="base">
              <a:buFont typeface="Arial" panose="020B0604020202020204" pitchFamily="34" charset="0"/>
              <a:buChar char="•"/>
            </a:pPr>
            <a:r>
              <a:rPr lang="en-US" dirty="0" smtClean="0"/>
              <a:t>To examine opportunities provided by the environmental education provisions of the recently enacted Every Student Succeeds Act to support state and local environmental literacy programming.</a:t>
            </a:r>
          </a:p>
          <a:p>
            <a:endParaRPr lang="en-US" dirty="0" smtClean="0"/>
          </a:p>
          <a:p>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8</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0263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smtClean="0"/>
              <a:t>Attendees included state</a:t>
            </a:r>
            <a:r>
              <a:rPr lang="en-US" baseline="0" dirty="0" smtClean="0"/>
              <a:t> </a:t>
            </a:r>
            <a:r>
              <a:rPr lang="en-US" dirty="0" smtClean="0"/>
              <a:t>superintendents</a:t>
            </a:r>
            <a:r>
              <a:rPr lang="en-US" baseline="0" dirty="0" smtClean="0"/>
              <a:t> of education and secretaries of natural resources and their staff along with leaders from school systems, federal agencies, and non-profit partners.</a:t>
            </a:r>
            <a:endParaRPr lang="en-US" dirty="0" smtClean="0"/>
          </a:p>
          <a:p>
            <a:endParaRPr lang="en-US" dirty="0" smtClean="0"/>
          </a:p>
          <a:p>
            <a:r>
              <a:rPr lang="en-US" dirty="0" smtClean="0"/>
              <a:t>Congressman Sarbanes kicked off the day – in his home</a:t>
            </a:r>
            <a:r>
              <a:rPr lang="en-US" baseline="0" dirty="0" smtClean="0"/>
              <a:t> district. As you may know, he was responsible for drafting and introducing the No Child Left Inside Act, which set the stage for the inclusion of environmental education into the new Every Student Succeeds Act (that replaces No Child Left Behind), which I will discuss a bit later.</a:t>
            </a:r>
          </a:p>
          <a:p>
            <a:endParaRPr lang="en-US" baseline="0" dirty="0" smtClean="0"/>
          </a:p>
          <a:p>
            <a:r>
              <a:rPr lang="en-US" baseline="0" dirty="0" smtClean="0"/>
              <a:t>The day included presentations from practitioners and leaders about best practices in systemic environmental, an opportunity to interact with high school students from Howard County who were participating in the field experience portion of their MWEE, and discussions about Every Student Succeeds Act and state priorities for environmental literacy.</a:t>
            </a:r>
          </a:p>
          <a:p>
            <a:endParaRPr lang="en-US" baseline="0" dirty="0" smtClean="0"/>
          </a:p>
          <a:p>
            <a:r>
              <a:rPr lang="en-US" baseline="0" dirty="0" smtClean="0"/>
              <a:t>You can click through the next couple of slides to see pictures from the day.</a:t>
            </a:r>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9</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14174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smtClean="0"/>
              <a:t>Attendees included state</a:t>
            </a:r>
            <a:r>
              <a:rPr lang="en-US" baseline="0" dirty="0" smtClean="0"/>
              <a:t> </a:t>
            </a:r>
            <a:r>
              <a:rPr lang="en-US" dirty="0" smtClean="0"/>
              <a:t>superintendents</a:t>
            </a:r>
            <a:r>
              <a:rPr lang="en-US" baseline="0" dirty="0" smtClean="0"/>
              <a:t> of education and secretaries of natural resources and their staff along with leaders from school systems, federal agencies, and non-profit partners.</a:t>
            </a:r>
            <a:endParaRPr lang="en-US" dirty="0" smtClean="0"/>
          </a:p>
          <a:p>
            <a:endParaRPr lang="en-US" dirty="0" smtClean="0"/>
          </a:p>
          <a:p>
            <a:r>
              <a:rPr lang="en-US" dirty="0" smtClean="0"/>
              <a:t>Congressman Sarbanes kicked off the day – in his home</a:t>
            </a:r>
            <a:r>
              <a:rPr lang="en-US" baseline="0" dirty="0" smtClean="0"/>
              <a:t> district. As you may know, he was responsible for drafting and introducing the No Child Left Inside Act, which set the stage for the inclusion of environmental education into the new Every Student Succeeds Act (that replaces No Child Left Behind), which I will discuss a bit later.</a:t>
            </a:r>
          </a:p>
          <a:p>
            <a:endParaRPr lang="en-US" baseline="0" dirty="0" smtClean="0"/>
          </a:p>
          <a:p>
            <a:r>
              <a:rPr lang="en-US" baseline="0" dirty="0" smtClean="0"/>
              <a:t>The day included presentations from practitioners and leaders about best practices in systemic environmental, an opportunity to interact with high school students from Howard County who were participating in the field experience portion of their MWEE, and discussions about Every Student Succeeds Act and state priorities for environmental literacy.</a:t>
            </a:r>
          </a:p>
          <a:p>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10</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21876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smtClean="0"/>
              <a:t>Attendees included state</a:t>
            </a:r>
            <a:r>
              <a:rPr lang="en-US" baseline="0" dirty="0" smtClean="0"/>
              <a:t> </a:t>
            </a:r>
            <a:r>
              <a:rPr lang="en-US" dirty="0" smtClean="0"/>
              <a:t>superintendents</a:t>
            </a:r>
            <a:r>
              <a:rPr lang="en-US" baseline="0" dirty="0" smtClean="0"/>
              <a:t> of education and secretaries of natural resources and their staff along with leaders from school systems, federal agencies, and non-profit partners.</a:t>
            </a:r>
            <a:endParaRPr lang="en-US" dirty="0" smtClean="0"/>
          </a:p>
          <a:p>
            <a:endParaRPr lang="en-US" dirty="0" smtClean="0"/>
          </a:p>
          <a:p>
            <a:r>
              <a:rPr lang="en-US" dirty="0" smtClean="0"/>
              <a:t>Congressman Sarbanes kicked off the day – in his home</a:t>
            </a:r>
            <a:r>
              <a:rPr lang="en-US" baseline="0" dirty="0" smtClean="0"/>
              <a:t> district. As you may know, he was responsible for drafting and introducing the No Child Left Inside Act, which set the stage for the inclusion of environmental education into the new Every Student Succeeds Act (that replaces No Child Left Behind), which I will discuss a bit later.</a:t>
            </a:r>
          </a:p>
          <a:p>
            <a:endParaRPr lang="en-US" baseline="0" dirty="0" smtClean="0"/>
          </a:p>
          <a:p>
            <a:r>
              <a:rPr lang="en-US" baseline="0" dirty="0" smtClean="0"/>
              <a:t>The day included presentations from practitioners and leaders about best practices in systemic environmental, an opportunity to interact with high school students from Howard County who were participating in the field experience portion of their MWEE, and discussions about Every Student Succeeds Act and state priorities for environmental literacy.</a:t>
            </a:r>
          </a:p>
          <a:p>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11</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62813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smtClean="0"/>
              <a:t>Attendees included state</a:t>
            </a:r>
            <a:r>
              <a:rPr lang="en-US" baseline="0" dirty="0" smtClean="0"/>
              <a:t> </a:t>
            </a:r>
            <a:r>
              <a:rPr lang="en-US" dirty="0" smtClean="0"/>
              <a:t>superintendents</a:t>
            </a:r>
            <a:r>
              <a:rPr lang="en-US" baseline="0" dirty="0" smtClean="0"/>
              <a:t> of education and secretaries of natural resources and their staff along with leaders from school systems, federal agencies, and non-profit partners.</a:t>
            </a:r>
            <a:endParaRPr lang="en-US" dirty="0" smtClean="0"/>
          </a:p>
          <a:p>
            <a:endParaRPr lang="en-US" dirty="0" smtClean="0"/>
          </a:p>
          <a:p>
            <a:r>
              <a:rPr lang="en-US" dirty="0" smtClean="0"/>
              <a:t>Congressman Sarbanes kicked off the day – in his home</a:t>
            </a:r>
            <a:r>
              <a:rPr lang="en-US" baseline="0" dirty="0" smtClean="0"/>
              <a:t> district. As you may know, he was responsible for drafting and introducing the No Child Left Inside Act, which set the stage for the inclusion of environmental education into the new Every Student Succeeds Act (that replaces No Child Left Behind), which I will discuss a bit later.</a:t>
            </a:r>
          </a:p>
          <a:p>
            <a:endParaRPr lang="en-US" baseline="0" dirty="0" smtClean="0"/>
          </a:p>
          <a:p>
            <a:r>
              <a:rPr lang="en-US" baseline="0" dirty="0" smtClean="0"/>
              <a:t>The day included presentations from practitioners and leaders about best practices in systemic environmental education, an opportunity to interact with high school students from Howard County who were participating in the field experience portion of their MWEE, and discussions about Every Student Succeeds Act and state priorities for environmental literacy.</a:t>
            </a:r>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12</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1548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meeting </a:t>
            </a:r>
            <a:r>
              <a:rPr lang="en-US" baseline="0" dirty="0" smtClean="0"/>
              <a:t>was</a:t>
            </a:r>
            <a:r>
              <a:rPr lang="en-US" dirty="0" smtClean="0"/>
              <a:t> highly successful in opening</a:t>
            </a:r>
            <a:r>
              <a:rPr lang="en-US" baseline="0" dirty="0" smtClean="0"/>
              <a:t> up dialogue within states and across the region – and even getting some new staff hired at the state level to move this work forward</a:t>
            </a:r>
            <a:r>
              <a:rPr lang="en-US" dirty="0" smtClean="0"/>
              <a:t>. </a:t>
            </a:r>
          </a:p>
          <a:p>
            <a:endParaRPr lang="en-US" dirty="0" smtClean="0"/>
          </a:p>
          <a:p>
            <a:r>
              <a:rPr lang="en-US" dirty="0" smtClean="0"/>
              <a:t>A few take</a:t>
            </a:r>
            <a:r>
              <a:rPr lang="en-US" baseline="0" dirty="0" smtClean="0"/>
              <a:t> </a:t>
            </a:r>
            <a:r>
              <a:rPr lang="en-US" baseline="0" dirty="0" err="1" smtClean="0"/>
              <a:t>aways</a:t>
            </a:r>
            <a:r>
              <a:rPr lang="en-US" baseline="0" dirty="0" smtClean="0"/>
              <a:t> from the day include</a:t>
            </a:r>
            <a:r>
              <a:rPr lang="en-US" dirty="0" smtClean="0"/>
              <a:t>…</a:t>
            </a:r>
          </a:p>
          <a:p>
            <a:pPr>
              <a:buFont typeface="Arial" panose="020B0604020202020204" pitchFamily="34" charset="0"/>
              <a:buChar char="•"/>
            </a:pPr>
            <a:r>
              <a:rPr lang="en-US" sz="1200" dirty="0" smtClean="0">
                <a:solidFill>
                  <a:schemeClr val="dk1"/>
                </a:solidFill>
                <a:ea typeface="Calibri"/>
                <a:cs typeface="Calibri"/>
                <a:sym typeface="Calibri"/>
              </a:rPr>
              <a:t>Each state is committed to advancing EL in a way that takes advantage of state specific priorities and respects the unique educational system of that state.</a:t>
            </a:r>
          </a:p>
          <a:p>
            <a:pPr>
              <a:buFont typeface="Arial" panose="020B0604020202020204" pitchFamily="34" charset="0"/>
              <a:buChar char="•"/>
            </a:pPr>
            <a:r>
              <a:rPr lang="en-US" sz="1200" dirty="0" smtClean="0">
                <a:solidFill>
                  <a:schemeClr val="dk1"/>
                </a:solidFill>
                <a:ea typeface="Calibri"/>
                <a:cs typeface="Calibri"/>
                <a:sym typeface="Calibri"/>
              </a:rPr>
              <a:t>US Department of Education has opportunities to advance this work in the new Every Student Succeed Act and would like to work with partners to explore these opportunities.</a:t>
            </a:r>
          </a:p>
          <a:p>
            <a:pPr>
              <a:buFont typeface="Arial" panose="020B0604020202020204" pitchFamily="34" charset="0"/>
              <a:buChar char="•"/>
            </a:pPr>
            <a:r>
              <a:rPr lang="en-US" sz="1200" dirty="0" smtClean="0">
                <a:solidFill>
                  <a:schemeClr val="dk1"/>
                </a:solidFill>
                <a:ea typeface="Calibri"/>
                <a:cs typeface="Calibri"/>
                <a:sym typeface="Calibri"/>
              </a:rPr>
              <a:t>Call for CBP to convene these leaders regularly to learn from each other and hold each other accountable.</a:t>
            </a:r>
          </a:p>
          <a:p>
            <a:endParaRPr lang="en-US" dirty="0"/>
          </a:p>
        </p:txBody>
      </p:sp>
      <p:sp>
        <p:nvSpPr>
          <p:cNvPr id="4" name="Slide Number Placeholder 3"/>
          <p:cNvSpPr>
            <a:spLocks noGrp="1"/>
          </p:cNvSpPr>
          <p:nvPr>
            <p:ph type="sldNum" sz="quarter" idx="10"/>
          </p:nvPr>
        </p:nvSpPr>
        <p:spPr/>
        <p:txBody>
          <a:bodyPr/>
          <a:lstStyle/>
          <a:p>
            <a:fld id="{61E97756-A641-4679-88D1-78C6DF361B3E}" type="slidenum">
              <a:rPr lang="en-US" smtClean="0"/>
              <a:t>13</a:t>
            </a:fld>
            <a:endParaRPr lang="en-US" dirty="0"/>
          </a:p>
        </p:txBody>
      </p:sp>
    </p:spTree>
    <p:extLst>
      <p:ext uri="{BB962C8B-B14F-4D97-AF65-F5344CB8AC3E}">
        <p14:creationId xmlns:p14="http://schemas.microsoft.com/office/powerpoint/2010/main" val="1077028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cap="none" dirty="0" smtClean="0">
                <a:solidFill>
                  <a:schemeClr val="dk1"/>
                </a:solidFill>
                <a:effectLst/>
                <a:latin typeface="+mn-lt"/>
                <a:ea typeface="Calibri"/>
                <a:cs typeface="Calibri"/>
                <a:sym typeface="Calibri"/>
              </a:rPr>
              <a:t>So what exactly is </a:t>
            </a:r>
            <a:r>
              <a:rPr lang="en-US" sz="1200" b="0" i="0" u="none" strike="noStrike" kern="1200" cap="none" baseline="0" dirty="0" smtClean="0">
                <a:solidFill>
                  <a:schemeClr val="dk1"/>
                </a:solidFill>
                <a:effectLst/>
                <a:latin typeface="+mn-lt"/>
                <a:ea typeface="Calibri"/>
                <a:cs typeface="Calibri"/>
                <a:sym typeface="Calibri"/>
              </a:rPr>
              <a:t>ESSA and what are the opportunities to advance the Environmental Literacy work of the Chesapeake Bay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cap="none" baseline="0" dirty="0" smtClean="0">
              <a:solidFill>
                <a:schemeClr val="dk1"/>
              </a:solidFill>
              <a:effectLst/>
              <a:latin typeface="+mn-lt"/>
              <a:ea typeface="Calibri"/>
              <a:cs typeface="Calibri"/>
              <a:sym typeface="Calibri"/>
            </a:endParaRPr>
          </a:p>
          <a:p>
            <a:r>
              <a:rPr lang="en-US" dirty="0" smtClean="0"/>
              <a:t>On December 10, 2015, President Obama signed the bipartisan Every Student Succeeds Act or</a:t>
            </a:r>
            <a:r>
              <a:rPr lang="en-US" baseline="0" dirty="0" smtClean="0"/>
              <a:t> </a:t>
            </a:r>
            <a:r>
              <a:rPr lang="en-US" dirty="0" smtClean="0"/>
              <a:t>ESSA into law, reauthorizing the Elementary and Secondary Education Act (formerly</a:t>
            </a:r>
            <a:r>
              <a:rPr lang="en-US" baseline="0" dirty="0" smtClean="0"/>
              <a:t> known as </a:t>
            </a:r>
            <a:r>
              <a:rPr lang="en-US" dirty="0" smtClean="0"/>
              <a:t>No Child Left Behind). Thanks in large part to many years of advocacy and outreach on the part of numerous partners (including our very own Charlie </a:t>
            </a:r>
            <a:r>
              <a:rPr lang="en-US" dirty="0" err="1" smtClean="0"/>
              <a:t>Stek</a:t>
            </a:r>
            <a:r>
              <a:rPr lang="en-US" dirty="0" smtClean="0"/>
              <a:t>) ESSA includes language making environmental education eligible for federal education funding for the first time. The Act passed with overwhelming bipartisan</a:t>
            </a:r>
            <a:r>
              <a:rPr lang="en-US" baseline="0" dirty="0" smtClean="0"/>
              <a:t> support, passing the</a:t>
            </a:r>
            <a:r>
              <a:rPr lang="en-US" dirty="0" smtClean="0"/>
              <a:t> House with a vote of 359-64 and the Senate with a vote of 85-12.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cap="none" baseline="0" dirty="0" smtClean="0">
              <a:solidFill>
                <a:schemeClr val="dk1"/>
              </a:solidFill>
              <a:effectLst/>
              <a:latin typeface="+mn-lt"/>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cap="none" dirty="0" smtClean="0">
                <a:solidFill>
                  <a:schemeClr val="dk1"/>
                </a:solidFill>
                <a:effectLst/>
                <a:latin typeface="+mn-lt"/>
                <a:ea typeface="Calibri"/>
                <a:cs typeface="Calibri"/>
                <a:sym typeface="Calibri"/>
              </a:rPr>
              <a:t>At the Summit we heard from Monique </a:t>
            </a:r>
            <a:r>
              <a:rPr lang="en-US" sz="1200" b="0" i="0" u="none" strike="noStrike" kern="1200" cap="none" dirty="0" err="1" smtClean="0">
                <a:solidFill>
                  <a:schemeClr val="dk1"/>
                </a:solidFill>
                <a:effectLst/>
                <a:latin typeface="+mn-lt"/>
                <a:ea typeface="Calibri"/>
                <a:cs typeface="Calibri"/>
                <a:sym typeface="Calibri"/>
              </a:rPr>
              <a:t>Chism</a:t>
            </a:r>
            <a:r>
              <a:rPr lang="en-US" sz="1200" b="0" i="0" u="none" strike="noStrike" kern="1200" cap="none" dirty="0" smtClean="0">
                <a:solidFill>
                  <a:schemeClr val="dk1"/>
                </a:solidFill>
                <a:effectLst/>
                <a:latin typeface="+mn-lt"/>
                <a:ea typeface="Calibri"/>
                <a:cs typeface="Calibri"/>
                <a:sym typeface="Calibri"/>
              </a:rPr>
              <a:t>, Deputy Assistant Secretary of Policy and Programs, U.S. Department of Education</a:t>
            </a:r>
            <a:r>
              <a:rPr lang="en-US" sz="1200" b="0" i="0" u="none" strike="noStrike" kern="1200" cap="none" baseline="0" dirty="0" smtClean="0">
                <a:solidFill>
                  <a:schemeClr val="dk1"/>
                </a:solidFill>
                <a:effectLst/>
                <a:latin typeface="+mn-lt"/>
                <a:ea typeface="Calibri"/>
                <a:cs typeface="Calibri"/>
                <a:sym typeface="Calibri"/>
              </a:rPr>
              <a:t> who spoke to us about ESSA</a:t>
            </a:r>
            <a:r>
              <a:rPr lang="en-US" sz="1200" b="0" i="0" u="none" strike="noStrike" kern="1200" cap="none" dirty="0" smtClean="0">
                <a:solidFill>
                  <a:schemeClr val="dk1"/>
                </a:solidFill>
                <a:effectLst/>
                <a:latin typeface="+mn-lt"/>
                <a:ea typeface="Calibri"/>
                <a:cs typeface="Calibri"/>
                <a:sym typeface="Calibri"/>
              </a:rPr>
              <a:t>.</a:t>
            </a:r>
            <a:endParaRPr lang="en-US" dirty="0" smtClean="0"/>
          </a:p>
        </p:txBody>
      </p:sp>
      <p:sp>
        <p:nvSpPr>
          <p:cNvPr id="4" name="Slide Number Placeholder 3"/>
          <p:cNvSpPr>
            <a:spLocks noGrp="1"/>
          </p:cNvSpPr>
          <p:nvPr>
            <p:ph type="sldNum" sz="quarter" idx="10"/>
          </p:nvPr>
        </p:nvSpPr>
        <p:spPr/>
        <p:txBody>
          <a:bodyPr/>
          <a:lstStyle/>
          <a:p>
            <a:fld id="{61E97756-A641-4679-88D1-78C6DF361B3E}" type="slidenum">
              <a:rPr lang="en-US" smtClean="0"/>
              <a:t>14</a:t>
            </a:fld>
            <a:endParaRPr lang="en-US" dirty="0"/>
          </a:p>
        </p:txBody>
      </p:sp>
    </p:spTree>
    <p:extLst>
      <p:ext uri="{BB962C8B-B14F-4D97-AF65-F5344CB8AC3E}">
        <p14:creationId xmlns:p14="http://schemas.microsoft.com/office/powerpoint/2010/main" val="3917144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E27178-8F5D-4F93-A232-10E154FB5A4E}"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0495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1770202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1873545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357199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4E27178-8F5D-4F93-A232-10E154FB5A4E}"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6838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1099657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1969057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3944822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826108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58694D61-E3D0-4105-83E5-BC148207EAD2}" type="datetimeFigureOut">
              <a:rPr lang="en-US" smtClean="0"/>
              <a:t>1/5/2017</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4E27178-8F5D-4F93-A232-10E154FB5A4E}" type="slidenum">
              <a:rPr lang="en-US" smtClean="0"/>
              <a:t>‹#›</a:t>
            </a:fld>
            <a:endParaRPr lang="en-US" dirty="0"/>
          </a:p>
        </p:txBody>
      </p:sp>
    </p:spTree>
    <p:extLst>
      <p:ext uri="{BB962C8B-B14F-4D97-AF65-F5344CB8AC3E}">
        <p14:creationId xmlns:p14="http://schemas.microsoft.com/office/powerpoint/2010/main" val="6841393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8694D61-E3D0-4105-83E5-BC148207EAD2}" type="datetimeFigureOut">
              <a:rPr lang="en-US" smtClean="0"/>
              <a:t>1/5/2017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4E27178-8F5D-4F93-A232-10E154FB5A4E}" type="slidenum">
              <a:rPr lang="en-US" smtClean="0"/>
              <a:t>‹#›</a:t>
            </a:fld>
            <a:endParaRPr lang="en-US" dirty="0"/>
          </a:p>
        </p:txBody>
      </p:sp>
    </p:spTree>
    <p:extLst>
      <p:ext uri="{BB962C8B-B14F-4D97-AF65-F5344CB8AC3E}">
        <p14:creationId xmlns:p14="http://schemas.microsoft.com/office/powerpoint/2010/main" val="3875357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58694D61-E3D0-4105-83E5-BC148207EAD2}" type="datetimeFigureOut">
              <a:rPr lang="en-US" smtClean="0"/>
              <a:t>1/5/2017</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4E27178-8F5D-4F93-A232-10E154FB5A4E}"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368217"/>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5623" y="1062990"/>
            <a:ext cx="8486959" cy="2262781"/>
          </a:xfrm>
        </p:spPr>
        <p:txBody>
          <a:bodyPr>
            <a:noAutofit/>
          </a:bodyPr>
          <a:lstStyle/>
          <a:p>
            <a:r>
              <a:rPr lang="en-US" sz="4400" dirty="0" smtClean="0"/>
              <a:t>WORKGROUP REFRESHER </a:t>
            </a:r>
            <a:endParaRPr lang="en-US" sz="4400" dirty="0"/>
          </a:p>
        </p:txBody>
      </p:sp>
      <p:sp>
        <p:nvSpPr>
          <p:cNvPr id="3" name="Subtitle 2"/>
          <p:cNvSpPr>
            <a:spLocks noGrp="1"/>
          </p:cNvSpPr>
          <p:nvPr>
            <p:ph type="subTitle" idx="1"/>
          </p:nvPr>
        </p:nvSpPr>
        <p:spPr>
          <a:xfrm>
            <a:off x="2111851" y="3868505"/>
            <a:ext cx="8915399" cy="1126283"/>
          </a:xfrm>
        </p:spPr>
        <p:txBody>
          <a:bodyPr>
            <a:normAutofit fontScale="92500"/>
          </a:bodyPr>
          <a:lstStyle/>
          <a:p>
            <a:r>
              <a:rPr lang="en-US" sz="3200" dirty="0" smtClean="0"/>
              <a:t>PRESENTATION TO CBP Education workgroup</a:t>
            </a:r>
            <a:endParaRPr lang="en-US" sz="3200" dirty="0"/>
          </a:p>
          <a:p>
            <a:r>
              <a:rPr lang="en-US" sz="3200" dirty="0" smtClean="0"/>
              <a:t>December 14, </a:t>
            </a:r>
            <a:r>
              <a:rPr lang="en-US" sz="3200" dirty="0"/>
              <a:t>2016</a:t>
            </a:r>
          </a:p>
          <a:p>
            <a:endParaRPr lang="en-US" dirty="0"/>
          </a:p>
        </p:txBody>
      </p:sp>
    </p:spTree>
    <p:extLst>
      <p:ext uri="{BB962C8B-B14F-4D97-AF65-F5344CB8AC3E}">
        <p14:creationId xmlns:p14="http://schemas.microsoft.com/office/powerpoint/2010/main" val="954227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3816" y="-713669"/>
            <a:ext cx="12660346" cy="9141583"/>
          </a:xfrm>
          <a:prstGeom prst="rect">
            <a:avLst/>
          </a:prstGeom>
        </p:spPr>
      </p:pic>
    </p:spTree>
    <p:extLst>
      <p:ext uri="{BB962C8B-B14F-4D97-AF65-F5344CB8AC3E}">
        <p14:creationId xmlns:p14="http://schemas.microsoft.com/office/powerpoint/2010/main" val="3719803706"/>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6222" y="-1229895"/>
            <a:ext cx="14127356" cy="9280851"/>
          </a:xfrm>
          <a:prstGeom prst="rect">
            <a:avLst/>
          </a:prstGeom>
        </p:spPr>
      </p:pic>
    </p:spTree>
    <p:extLst>
      <p:ext uri="{BB962C8B-B14F-4D97-AF65-F5344CB8AC3E}">
        <p14:creationId xmlns:p14="http://schemas.microsoft.com/office/powerpoint/2010/main" val="2018879606"/>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3032" y="-1115116"/>
            <a:ext cx="12400156" cy="8881323"/>
          </a:xfrm>
          <a:prstGeom prst="rect">
            <a:avLst/>
          </a:prstGeom>
        </p:spPr>
      </p:pic>
    </p:spTree>
    <p:extLst>
      <p:ext uri="{BB962C8B-B14F-4D97-AF65-F5344CB8AC3E}">
        <p14:creationId xmlns:p14="http://schemas.microsoft.com/office/powerpoint/2010/main" val="1518443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Summit Take </a:t>
            </a:r>
            <a:r>
              <a:rPr lang="en-US" dirty="0" err="1" smtClean="0"/>
              <a:t>Aways</a:t>
            </a:r>
            <a:endParaRPr lang="en-US" dirty="0"/>
          </a:p>
        </p:txBody>
      </p:sp>
      <p:sp>
        <p:nvSpPr>
          <p:cNvPr id="3" name="Content Placeholder 2"/>
          <p:cNvSpPr>
            <a:spLocks noGrp="1"/>
          </p:cNvSpPr>
          <p:nvPr>
            <p:ph idx="1"/>
          </p:nvPr>
        </p:nvSpPr>
        <p:spPr/>
        <p:txBody>
          <a:bodyPr>
            <a:noAutofit/>
          </a:bodyPr>
          <a:lstStyle/>
          <a:p>
            <a:pPr>
              <a:buFont typeface="Arial" panose="020B0604020202020204" pitchFamily="34" charset="0"/>
              <a:buChar char="•"/>
            </a:pPr>
            <a:r>
              <a:rPr lang="en-US" sz="2800" dirty="0">
                <a:solidFill>
                  <a:schemeClr val="dk1"/>
                </a:solidFill>
                <a:ea typeface="Calibri"/>
                <a:cs typeface="Calibri"/>
                <a:sym typeface="Calibri"/>
              </a:rPr>
              <a:t>Each state is committed to advancing EL in a way that takes advantage of state specific </a:t>
            </a:r>
            <a:r>
              <a:rPr lang="en-US" sz="2800" dirty="0" smtClean="0">
                <a:solidFill>
                  <a:schemeClr val="dk1"/>
                </a:solidFill>
                <a:ea typeface="Calibri"/>
                <a:cs typeface="Calibri"/>
                <a:sym typeface="Calibri"/>
              </a:rPr>
              <a:t>priorities and respects </a:t>
            </a:r>
            <a:r>
              <a:rPr lang="en-US" sz="2800" dirty="0">
                <a:solidFill>
                  <a:schemeClr val="dk1"/>
                </a:solidFill>
                <a:ea typeface="Calibri"/>
                <a:cs typeface="Calibri"/>
                <a:sym typeface="Calibri"/>
              </a:rPr>
              <a:t>the unique educational system of that state.</a:t>
            </a:r>
          </a:p>
          <a:p>
            <a:pPr>
              <a:buFont typeface="Arial" panose="020B0604020202020204" pitchFamily="34" charset="0"/>
              <a:buChar char="•"/>
            </a:pPr>
            <a:r>
              <a:rPr lang="en-US" sz="2800" dirty="0" smtClean="0">
                <a:solidFill>
                  <a:schemeClr val="dk1"/>
                </a:solidFill>
                <a:ea typeface="Calibri"/>
                <a:cs typeface="Calibri"/>
                <a:sym typeface="Calibri"/>
              </a:rPr>
              <a:t>US </a:t>
            </a:r>
            <a:r>
              <a:rPr lang="en-US" sz="2800" dirty="0">
                <a:solidFill>
                  <a:schemeClr val="dk1"/>
                </a:solidFill>
                <a:ea typeface="Calibri"/>
                <a:cs typeface="Calibri"/>
                <a:sym typeface="Calibri"/>
              </a:rPr>
              <a:t>Department of Education has </a:t>
            </a:r>
            <a:r>
              <a:rPr lang="en-US" sz="2800" dirty="0" smtClean="0">
                <a:solidFill>
                  <a:schemeClr val="dk1"/>
                </a:solidFill>
                <a:ea typeface="Calibri"/>
                <a:cs typeface="Calibri"/>
                <a:sym typeface="Calibri"/>
              </a:rPr>
              <a:t>opportunities </a:t>
            </a:r>
            <a:r>
              <a:rPr lang="en-US" sz="2800" dirty="0">
                <a:solidFill>
                  <a:schemeClr val="dk1"/>
                </a:solidFill>
                <a:ea typeface="Calibri"/>
                <a:cs typeface="Calibri"/>
                <a:sym typeface="Calibri"/>
              </a:rPr>
              <a:t>to advance this work in the new Every Student Succeed Act and would like to work with partners to explore these opportunities</a:t>
            </a:r>
            <a:r>
              <a:rPr lang="en-US" sz="2800" dirty="0" smtClean="0">
                <a:solidFill>
                  <a:schemeClr val="dk1"/>
                </a:solidFill>
                <a:ea typeface="Calibri"/>
                <a:cs typeface="Calibri"/>
                <a:sym typeface="Calibri"/>
              </a:rPr>
              <a:t>.</a:t>
            </a:r>
          </a:p>
          <a:p>
            <a:pPr>
              <a:buFont typeface="Arial" panose="020B0604020202020204" pitchFamily="34" charset="0"/>
              <a:buChar char="•"/>
            </a:pPr>
            <a:r>
              <a:rPr lang="en-US" sz="2800" dirty="0">
                <a:solidFill>
                  <a:schemeClr val="dk1"/>
                </a:solidFill>
                <a:ea typeface="Calibri"/>
                <a:cs typeface="Calibri"/>
                <a:sym typeface="Calibri"/>
              </a:rPr>
              <a:t>Call for CBP to convene </a:t>
            </a:r>
            <a:r>
              <a:rPr lang="en-US" sz="2800" dirty="0" smtClean="0">
                <a:solidFill>
                  <a:schemeClr val="dk1"/>
                </a:solidFill>
                <a:ea typeface="Calibri"/>
                <a:cs typeface="Calibri"/>
                <a:sym typeface="Calibri"/>
              </a:rPr>
              <a:t>these leaders regularly to </a:t>
            </a:r>
            <a:r>
              <a:rPr lang="en-US" sz="2800" dirty="0">
                <a:solidFill>
                  <a:schemeClr val="dk1"/>
                </a:solidFill>
                <a:ea typeface="Calibri"/>
                <a:cs typeface="Calibri"/>
                <a:sym typeface="Calibri"/>
              </a:rPr>
              <a:t>learn from each other and hold each other accountable</a:t>
            </a:r>
            <a:r>
              <a:rPr lang="en-US" sz="2800" dirty="0" smtClean="0">
                <a:solidFill>
                  <a:schemeClr val="dk1"/>
                </a:solidFill>
                <a:ea typeface="Calibri"/>
                <a:cs typeface="Calibri"/>
                <a:sym typeface="Calibri"/>
              </a:rPr>
              <a:t>.</a:t>
            </a:r>
            <a:endParaRPr lang="en-US" sz="2800" dirty="0">
              <a:solidFill>
                <a:schemeClr val="dk1"/>
              </a:solidFill>
              <a:ea typeface="Calibri"/>
              <a:cs typeface="Calibri"/>
              <a:sym typeface="Calibri"/>
            </a:endParaRPr>
          </a:p>
        </p:txBody>
      </p:sp>
    </p:spTree>
    <p:extLst>
      <p:ext uri="{BB962C8B-B14F-4D97-AF65-F5344CB8AC3E}">
        <p14:creationId xmlns:p14="http://schemas.microsoft.com/office/powerpoint/2010/main" val="3161994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 Student Succeeds Act</a:t>
            </a:r>
            <a:endParaRPr lang="en-US" dirty="0"/>
          </a:p>
        </p:txBody>
      </p:sp>
      <p:sp>
        <p:nvSpPr>
          <p:cNvPr id="5" name="Rectangle 4"/>
          <p:cNvSpPr/>
          <p:nvPr/>
        </p:nvSpPr>
        <p:spPr>
          <a:xfrm>
            <a:off x="1102941" y="1836744"/>
            <a:ext cx="5697416" cy="3539430"/>
          </a:xfrm>
          <a:prstGeom prst="rect">
            <a:avLst/>
          </a:prstGeom>
        </p:spPr>
        <p:txBody>
          <a:bodyPr wrap="square">
            <a:spAutoFit/>
          </a:bodyPr>
          <a:lstStyle/>
          <a:p>
            <a:pPr marL="457200" indent="-457200">
              <a:buFont typeface="Arial" panose="020B0604020202020204" pitchFamily="34" charset="0"/>
              <a:buChar char="•"/>
            </a:pPr>
            <a:r>
              <a:rPr lang="en-US" sz="3200" dirty="0" smtClean="0">
                <a:solidFill>
                  <a:schemeClr val="tx1">
                    <a:lumMod val="75000"/>
                    <a:lumOff val="25000"/>
                  </a:schemeClr>
                </a:solidFill>
                <a:ea typeface="Calibri" panose="020F0502020204030204" pitchFamily="34" charset="0"/>
                <a:cs typeface="Arial" panose="020B0604020202020204" pitchFamily="34" charset="0"/>
              </a:rPr>
              <a:t>Signed </a:t>
            </a:r>
            <a:r>
              <a:rPr lang="en-US" sz="3200" dirty="0">
                <a:solidFill>
                  <a:schemeClr val="tx1">
                    <a:lumMod val="75000"/>
                    <a:lumOff val="25000"/>
                  </a:schemeClr>
                </a:solidFill>
                <a:ea typeface="Calibri" panose="020F0502020204030204" pitchFamily="34" charset="0"/>
                <a:cs typeface="Arial" panose="020B0604020202020204" pitchFamily="34" charset="0"/>
              </a:rPr>
              <a:t>December 10, 2015 </a:t>
            </a:r>
            <a:endParaRPr lang="en-US" sz="3200" dirty="0" smtClean="0">
              <a:solidFill>
                <a:schemeClr val="tx1">
                  <a:lumMod val="75000"/>
                  <a:lumOff val="25000"/>
                </a:schemeClr>
              </a:solidFill>
              <a:ea typeface="Calibri" panose="020F0502020204030204" pitchFamily="34" charset="0"/>
              <a:cs typeface="Arial" panose="020B0604020202020204" pitchFamily="34" charset="0"/>
            </a:endParaRPr>
          </a:p>
          <a:p>
            <a:pPr marL="457200" indent="-457200">
              <a:buFont typeface="Arial" panose="020B0604020202020204" pitchFamily="34" charset="0"/>
              <a:buChar char="•"/>
            </a:pPr>
            <a:r>
              <a:rPr lang="en-US" sz="3200" dirty="0">
                <a:solidFill>
                  <a:schemeClr val="tx1">
                    <a:lumMod val="75000"/>
                    <a:lumOff val="25000"/>
                  </a:schemeClr>
                </a:solidFill>
                <a:ea typeface="Calibri" panose="020F0502020204030204" pitchFamily="34" charset="0"/>
                <a:cs typeface="Arial" panose="020B0604020202020204" pitchFamily="34" charset="0"/>
              </a:rPr>
              <a:t>R</a:t>
            </a:r>
            <a:r>
              <a:rPr lang="en-US" sz="3200" dirty="0" smtClean="0">
                <a:solidFill>
                  <a:schemeClr val="tx1">
                    <a:lumMod val="75000"/>
                    <a:lumOff val="25000"/>
                  </a:schemeClr>
                </a:solidFill>
                <a:ea typeface="Calibri" panose="020F0502020204030204" pitchFamily="34" charset="0"/>
                <a:cs typeface="Arial" panose="020B0604020202020204" pitchFamily="34" charset="0"/>
              </a:rPr>
              <a:t>eplaces </a:t>
            </a:r>
            <a:r>
              <a:rPr lang="en-US" sz="3200" dirty="0">
                <a:solidFill>
                  <a:schemeClr val="tx1">
                    <a:lumMod val="75000"/>
                    <a:lumOff val="25000"/>
                  </a:schemeClr>
                </a:solidFill>
                <a:ea typeface="Calibri" panose="020F0502020204030204" pitchFamily="34" charset="0"/>
                <a:cs typeface="Arial" panose="020B0604020202020204" pitchFamily="34" charset="0"/>
              </a:rPr>
              <a:t>No Child Left Behind </a:t>
            </a:r>
            <a:endParaRPr lang="en-US" sz="3200" dirty="0" smtClean="0">
              <a:solidFill>
                <a:schemeClr val="tx1">
                  <a:lumMod val="75000"/>
                  <a:lumOff val="25000"/>
                </a:schemeClr>
              </a:solidFill>
              <a:ea typeface="Calibri" panose="020F0502020204030204" pitchFamily="34" charset="0"/>
              <a:cs typeface="Arial" panose="020B0604020202020204" pitchFamily="34" charset="0"/>
            </a:endParaRPr>
          </a:p>
          <a:p>
            <a:pPr marL="457200" indent="-457200">
              <a:buFont typeface="Arial" panose="020B0604020202020204" pitchFamily="34" charset="0"/>
              <a:buChar char="•"/>
            </a:pPr>
            <a:r>
              <a:rPr lang="en-US" sz="3200" dirty="0" smtClean="0">
                <a:solidFill>
                  <a:schemeClr val="tx1">
                    <a:lumMod val="75000"/>
                    <a:lumOff val="25000"/>
                  </a:schemeClr>
                </a:solidFill>
                <a:ea typeface="Calibri" panose="020F0502020204030204" pitchFamily="34" charset="0"/>
                <a:cs typeface="Arial" panose="020B0604020202020204" pitchFamily="34" charset="0"/>
              </a:rPr>
              <a:t>Title IV includes </a:t>
            </a:r>
            <a:r>
              <a:rPr lang="en-US" sz="3200" dirty="0">
                <a:solidFill>
                  <a:schemeClr val="tx1">
                    <a:lumMod val="75000"/>
                    <a:lumOff val="25000"/>
                  </a:schemeClr>
                </a:solidFill>
                <a:ea typeface="Calibri" panose="020F0502020204030204" pitchFamily="34" charset="0"/>
                <a:cs typeface="Arial" panose="020B0604020202020204" pitchFamily="34" charset="0"/>
              </a:rPr>
              <a:t>key language for </a:t>
            </a:r>
            <a:r>
              <a:rPr lang="en-US" sz="3200" dirty="0" smtClean="0">
                <a:solidFill>
                  <a:schemeClr val="tx1">
                    <a:lumMod val="75000"/>
                    <a:lumOff val="25000"/>
                  </a:schemeClr>
                </a:solidFill>
                <a:ea typeface="Calibri" panose="020F0502020204030204" pitchFamily="34" charset="0"/>
                <a:cs typeface="Arial" panose="020B0604020202020204" pitchFamily="34" charset="0"/>
              </a:rPr>
              <a:t>environmental education</a:t>
            </a:r>
          </a:p>
          <a:p>
            <a:pPr marL="457200" indent="-457200">
              <a:buFont typeface="Arial" panose="020B0604020202020204" pitchFamily="34" charset="0"/>
              <a:buChar char="•"/>
            </a:pPr>
            <a:r>
              <a:rPr lang="en-US" sz="3200" dirty="0">
                <a:solidFill>
                  <a:schemeClr val="tx1">
                    <a:lumMod val="75000"/>
                    <a:lumOff val="25000"/>
                  </a:schemeClr>
                </a:solidFill>
                <a:ea typeface="Calibri" panose="020F0502020204030204" pitchFamily="34" charset="0"/>
                <a:cs typeface="Arial" panose="020B0604020202020204" pitchFamily="34" charset="0"/>
              </a:rPr>
              <a:t>P</a:t>
            </a:r>
            <a:r>
              <a:rPr lang="en-US" sz="3200" dirty="0" smtClean="0">
                <a:solidFill>
                  <a:schemeClr val="tx1">
                    <a:lumMod val="75000"/>
                    <a:lumOff val="25000"/>
                  </a:schemeClr>
                </a:solidFill>
                <a:ea typeface="Calibri" panose="020F0502020204030204" pitchFamily="34" charset="0"/>
                <a:cs typeface="Arial" panose="020B0604020202020204" pitchFamily="34" charset="0"/>
              </a:rPr>
              <a:t>assed </a:t>
            </a:r>
            <a:r>
              <a:rPr lang="en-US" sz="3200" dirty="0">
                <a:solidFill>
                  <a:schemeClr val="tx1">
                    <a:lumMod val="75000"/>
                    <a:lumOff val="25000"/>
                  </a:schemeClr>
                </a:solidFill>
                <a:ea typeface="Calibri" panose="020F0502020204030204" pitchFamily="34" charset="0"/>
                <a:cs typeface="Arial" panose="020B0604020202020204" pitchFamily="34" charset="0"/>
              </a:rPr>
              <a:t>through both Chambers with overwhelming bipartisan </a:t>
            </a:r>
            <a:r>
              <a:rPr lang="en-US" sz="3200" dirty="0" smtClean="0">
                <a:solidFill>
                  <a:schemeClr val="tx1">
                    <a:lumMod val="75000"/>
                    <a:lumOff val="25000"/>
                  </a:schemeClr>
                </a:solidFill>
                <a:ea typeface="Calibri" panose="020F0502020204030204" pitchFamily="34" charset="0"/>
                <a:cs typeface="Arial" panose="020B0604020202020204" pitchFamily="34" charset="0"/>
              </a:rPr>
              <a:t>support</a:t>
            </a:r>
          </a:p>
        </p:txBody>
      </p:sp>
      <p:pic>
        <p:nvPicPr>
          <p:cNvPr id="6" name="Picture 2" descr="http://www.cruxnow.com/wp-content/uploads/2015/12/3c035a279ffef353a47ac1c670ba38cc-717x450.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6205" y="2403986"/>
            <a:ext cx="4844069" cy="3040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0992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904" t="14950" r="12658" b="21563"/>
          <a:stretch/>
        </p:blipFill>
        <p:spPr bwMode="auto">
          <a:xfrm>
            <a:off x="2262352" y="0"/>
            <a:ext cx="7772399" cy="6686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7291551" y="5715000"/>
            <a:ext cx="1524000" cy="762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flipH="1">
            <a:off x="8510751" y="4953000"/>
            <a:ext cx="1752600" cy="7620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825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7998" y="286603"/>
            <a:ext cx="10058400" cy="1450757"/>
          </a:xfrm>
        </p:spPr>
        <p:txBody>
          <a:bodyPr/>
          <a:lstStyle/>
          <a:p>
            <a:r>
              <a:rPr lang="en-US" dirty="0" smtClean="0"/>
              <a:t>Environmental Literacy Goal</a:t>
            </a:r>
            <a:endParaRPr lang="en-US" dirty="0"/>
          </a:p>
        </p:txBody>
      </p:sp>
      <p:sp>
        <p:nvSpPr>
          <p:cNvPr id="3" name="Content Placeholder 2"/>
          <p:cNvSpPr>
            <a:spLocks noGrp="1"/>
          </p:cNvSpPr>
          <p:nvPr>
            <p:ph sz="quarter" idx="1"/>
          </p:nvPr>
        </p:nvSpPr>
        <p:spPr>
          <a:xfrm>
            <a:off x="1227510" y="1918778"/>
            <a:ext cx="10302835" cy="4156364"/>
          </a:xfrm>
        </p:spPr>
        <p:txBody>
          <a:bodyPr/>
          <a:lstStyle/>
          <a:p>
            <a:pPr marL="145733" indent="0">
              <a:buNone/>
            </a:pPr>
            <a:r>
              <a:rPr lang="en-US" sz="2800" spc="-10" dirty="0">
                <a:latin typeface="Calibri"/>
                <a:cs typeface="Calibri"/>
              </a:rPr>
              <a:t>G</a:t>
            </a:r>
            <a:r>
              <a:rPr lang="en-US" sz="2800" spc="-30" dirty="0">
                <a:latin typeface="Calibri"/>
                <a:cs typeface="Calibri"/>
              </a:rPr>
              <a:t>O</a:t>
            </a:r>
            <a:r>
              <a:rPr lang="en-US" sz="2800" dirty="0">
                <a:latin typeface="Calibri"/>
                <a:cs typeface="Calibri"/>
              </a:rPr>
              <a:t>AL:</a:t>
            </a:r>
            <a:r>
              <a:rPr lang="en-US" sz="2800" spc="15" dirty="0">
                <a:latin typeface="Calibri"/>
                <a:cs typeface="Calibri"/>
              </a:rPr>
              <a:t> </a:t>
            </a:r>
            <a:r>
              <a:rPr lang="en-US" sz="2800" spc="-5" dirty="0">
                <a:latin typeface="Calibri"/>
                <a:cs typeface="Calibri"/>
              </a:rPr>
              <a:t>En</a:t>
            </a:r>
            <a:r>
              <a:rPr lang="en-US" sz="2800" dirty="0">
                <a:latin typeface="Calibri"/>
                <a:cs typeface="Calibri"/>
              </a:rPr>
              <a:t>a</a:t>
            </a:r>
            <a:r>
              <a:rPr lang="en-US" sz="2800" spc="-5" dirty="0">
                <a:latin typeface="Calibri"/>
                <a:cs typeface="Calibri"/>
              </a:rPr>
              <a:t>b</a:t>
            </a:r>
            <a:r>
              <a:rPr lang="en-US" sz="2800" dirty="0">
                <a:latin typeface="Calibri"/>
                <a:cs typeface="Calibri"/>
              </a:rPr>
              <a:t>le </a:t>
            </a:r>
            <a:r>
              <a:rPr lang="en-US" sz="2800" spc="-20" dirty="0">
                <a:latin typeface="Calibri"/>
                <a:cs typeface="Calibri"/>
              </a:rPr>
              <a:t>s</a:t>
            </a:r>
            <a:r>
              <a:rPr lang="en-US" sz="2800" spc="-5" dirty="0">
                <a:latin typeface="Calibri"/>
                <a:cs typeface="Calibri"/>
              </a:rPr>
              <a:t>tude</a:t>
            </a:r>
            <a:r>
              <a:rPr lang="en-US" sz="2800" spc="-25" dirty="0">
                <a:latin typeface="Calibri"/>
                <a:cs typeface="Calibri"/>
              </a:rPr>
              <a:t>n</a:t>
            </a:r>
            <a:r>
              <a:rPr lang="en-US" sz="2800" spc="-5" dirty="0">
                <a:latin typeface="Calibri"/>
                <a:cs typeface="Calibri"/>
              </a:rPr>
              <a:t>t</a:t>
            </a:r>
            <a:r>
              <a:rPr lang="en-US" sz="2800" dirty="0">
                <a:latin typeface="Calibri"/>
                <a:cs typeface="Calibri"/>
              </a:rPr>
              <a:t>s</a:t>
            </a:r>
            <a:r>
              <a:rPr lang="en-US" sz="2800" spc="20" dirty="0">
                <a:latin typeface="Calibri"/>
                <a:cs typeface="Calibri"/>
              </a:rPr>
              <a:t> </a:t>
            </a:r>
            <a:r>
              <a:rPr lang="en-US" sz="2800" dirty="0">
                <a:latin typeface="Calibri"/>
                <a:cs typeface="Calibri"/>
              </a:rPr>
              <a:t>in</a:t>
            </a:r>
            <a:r>
              <a:rPr lang="en-US" sz="2800" spc="-10" dirty="0">
                <a:latin typeface="Calibri"/>
                <a:cs typeface="Calibri"/>
              </a:rPr>
              <a:t> </a:t>
            </a:r>
            <a:r>
              <a:rPr lang="en-US" sz="2800" spc="-5" dirty="0">
                <a:latin typeface="Calibri"/>
                <a:cs typeface="Calibri"/>
              </a:rPr>
              <a:t>th</a:t>
            </a:r>
            <a:r>
              <a:rPr lang="en-US" sz="2800" dirty="0">
                <a:latin typeface="Calibri"/>
                <a:cs typeface="Calibri"/>
              </a:rPr>
              <a:t>e</a:t>
            </a:r>
            <a:r>
              <a:rPr lang="en-US" sz="2800" spc="15" dirty="0">
                <a:latin typeface="Calibri"/>
                <a:cs typeface="Calibri"/>
              </a:rPr>
              <a:t> </a:t>
            </a:r>
            <a:r>
              <a:rPr lang="en-US" sz="2800" spc="-25" dirty="0">
                <a:latin typeface="Calibri"/>
                <a:cs typeface="Calibri"/>
              </a:rPr>
              <a:t>r</a:t>
            </a:r>
            <a:r>
              <a:rPr lang="en-US" sz="2800" spc="-5" dirty="0">
                <a:latin typeface="Calibri"/>
                <a:cs typeface="Calibri"/>
              </a:rPr>
              <a:t>egi</a:t>
            </a:r>
            <a:r>
              <a:rPr lang="en-US" sz="2800" spc="5" dirty="0">
                <a:latin typeface="Calibri"/>
                <a:cs typeface="Calibri"/>
              </a:rPr>
              <a:t>o</a:t>
            </a:r>
            <a:r>
              <a:rPr lang="en-US" sz="2800" dirty="0">
                <a:latin typeface="Calibri"/>
                <a:cs typeface="Calibri"/>
              </a:rPr>
              <a:t>n</a:t>
            </a:r>
            <a:r>
              <a:rPr lang="en-US" sz="2800" spc="-10" dirty="0">
                <a:latin typeface="Calibri"/>
                <a:cs typeface="Calibri"/>
              </a:rPr>
              <a:t> </a:t>
            </a:r>
            <a:r>
              <a:rPr lang="en-US" sz="2800" spc="-30" dirty="0">
                <a:latin typeface="Calibri"/>
                <a:cs typeface="Calibri"/>
              </a:rPr>
              <a:t>t</a:t>
            </a:r>
            <a:r>
              <a:rPr lang="en-US" sz="2800" dirty="0">
                <a:latin typeface="Calibri"/>
                <a:cs typeface="Calibri"/>
              </a:rPr>
              <a:t>o</a:t>
            </a:r>
            <a:r>
              <a:rPr lang="en-US" sz="2800" spc="10" dirty="0">
                <a:latin typeface="Calibri"/>
                <a:cs typeface="Calibri"/>
              </a:rPr>
              <a:t> </a:t>
            </a:r>
            <a:r>
              <a:rPr lang="en-US" sz="2800" spc="-5" dirty="0">
                <a:latin typeface="Calibri"/>
                <a:cs typeface="Calibri"/>
              </a:rPr>
              <a:t>g</a:t>
            </a:r>
            <a:r>
              <a:rPr lang="en-US" sz="2800" spc="-50" dirty="0">
                <a:latin typeface="Calibri"/>
                <a:cs typeface="Calibri"/>
              </a:rPr>
              <a:t>r</a:t>
            </a:r>
            <a:r>
              <a:rPr lang="en-US" sz="2800" dirty="0">
                <a:latin typeface="Calibri"/>
                <a:cs typeface="Calibri"/>
              </a:rPr>
              <a:t>a</a:t>
            </a:r>
            <a:r>
              <a:rPr lang="en-US" sz="2800" spc="-5" dirty="0">
                <a:latin typeface="Calibri"/>
                <a:cs typeface="Calibri"/>
              </a:rPr>
              <a:t>du</a:t>
            </a:r>
            <a:r>
              <a:rPr lang="en-US" sz="2800" spc="-20" dirty="0">
                <a:latin typeface="Calibri"/>
                <a:cs typeface="Calibri"/>
              </a:rPr>
              <a:t>a</a:t>
            </a:r>
            <a:r>
              <a:rPr lang="en-US" sz="2800" spc="-30" dirty="0">
                <a:latin typeface="Calibri"/>
                <a:cs typeface="Calibri"/>
              </a:rPr>
              <a:t>t</a:t>
            </a:r>
            <a:r>
              <a:rPr lang="en-US" sz="2800" dirty="0">
                <a:latin typeface="Calibri"/>
                <a:cs typeface="Calibri"/>
              </a:rPr>
              <a:t>e wi</a:t>
            </a:r>
            <a:r>
              <a:rPr lang="en-US" sz="2800" spc="-5" dirty="0">
                <a:latin typeface="Calibri"/>
                <a:cs typeface="Calibri"/>
              </a:rPr>
              <a:t>t</a:t>
            </a:r>
            <a:r>
              <a:rPr lang="en-US" sz="2800" dirty="0">
                <a:latin typeface="Calibri"/>
                <a:cs typeface="Calibri"/>
              </a:rPr>
              <a:t>h </a:t>
            </a:r>
            <a:r>
              <a:rPr lang="en-US" sz="2800" spc="-5" dirty="0">
                <a:latin typeface="Calibri"/>
                <a:cs typeface="Calibri"/>
              </a:rPr>
              <a:t>th</a:t>
            </a:r>
            <a:r>
              <a:rPr lang="en-US" sz="2800" dirty="0">
                <a:latin typeface="Calibri"/>
                <a:cs typeface="Calibri"/>
              </a:rPr>
              <a:t>e</a:t>
            </a:r>
            <a:r>
              <a:rPr lang="en-US" sz="2800" spc="15" dirty="0">
                <a:latin typeface="Calibri"/>
                <a:cs typeface="Calibri"/>
              </a:rPr>
              <a:t> </a:t>
            </a:r>
            <a:r>
              <a:rPr lang="en-US" sz="2800" spc="-5" dirty="0">
                <a:latin typeface="Calibri"/>
                <a:cs typeface="Calibri"/>
              </a:rPr>
              <a:t>kn</a:t>
            </a:r>
            <a:r>
              <a:rPr lang="en-US" sz="2800" spc="-10" dirty="0">
                <a:latin typeface="Calibri"/>
                <a:cs typeface="Calibri"/>
              </a:rPr>
              <a:t>o</a:t>
            </a:r>
            <a:r>
              <a:rPr lang="en-US" sz="2800" dirty="0">
                <a:latin typeface="Calibri"/>
                <a:cs typeface="Calibri"/>
              </a:rPr>
              <a:t>wl</a:t>
            </a:r>
            <a:r>
              <a:rPr lang="en-US" sz="2800" spc="-5" dirty="0">
                <a:latin typeface="Calibri"/>
                <a:cs typeface="Calibri"/>
              </a:rPr>
              <a:t>ed</a:t>
            </a:r>
            <a:r>
              <a:rPr lang="en-US" sz="2800" spc="-30" dirty="0">
                <a:latin typeface="Calibri"/>
                <a:cs typeface="Calibri"/>
              </a:rPr>
              <a:t>g</a:t>
            </a:r>
            <a:r>
              <a:rPr lang="en-US" sz="2800" dirty="0">
                <a:latin typeface="Calibri"/>
                <a:cs typeface="Calibri"/>
              </a:rPr>
              <a:t>e a</a:t>
            </a:r>
            <a:r>
              <a:rPr lang="en-US" sz="2800" spc="-5" dirty="0">
                <a:latin typeface="Calibri"/>
                <a:cs typeface="Calibri"/>
              </a:rPr>
              <a:t>n</a:t>
            </a:r>
            <a:r>
              <a:rPr lang="en-US" sz="2800" dirty="0">
                <a:latin typeface="Calibri"/>
                <a:cs typeface="Calibri"/>
              </a:rPr>
              <a:t>d</a:t>
            </a:r>
            <a:r>
              <a:rPr lang="en-US" sz="2800" spc="-10" dirty="0">
                <a:latin typeface="Calibri"/>
                <a:cs typeface="Calibri"/>
              </a:rPr>
              <a:t> </a:t>
            </a:r>
            <a:r>
              <a:rPr lang="en-US" sz="2800" spc="5" dirty="0">
                <a:latin typeface="Calibri"/>
                <a:cs typeface="Calibri"/>
              </a:rPr>
              <a:t>s</a:t>
            </a:r>
            <a:r>
              <a:rPr lang="en-US" sz="2800" spc="-5" dirty="0">
                <a:latin typeface="Calibri"/>
                <a:cs typeface="Calibri"/>
              </a:rPr>
              <a:t>kill</a:t>
            </a:r>
            <a:r>
              <a:rPr lang="en-US" sz="2800" dirty="0">
                <a:latin typeface="Calibri"/>
                <a:cs typeface="Calibri"/>
              </a:rPr>
              <a:t>s </a:t>
            </a:r>
            <a:r>
              <a:rPr lang="en-US" sz="2800" spc="-30" dirty="0">
                <a:latin typeface="Calibri"/>
                <a:cs typeface="Calibri"/>
              </a:rPr>
              <a:t>t</a:t>
            </a:r>
            <a:r>
              <a:rPr lang="en-US" sz="2800" dirty="0">
                <a:latin typeface="Calibri"/>
                <a:cs typeface="Calibri"/>
              </a:rPr>
              <a:t>o</a:t>
            </a:r>
            <a:r>
              <a:rPr lang="en-US" sz="2800" spc="10" dirty="0">
                <a:latin typeface="Calibri"/>
                <a:cs typeface="Calibri"/>
              </a:rPr>
              <a:t> </a:t>
            </a:r>
            <a:r>
              <a:rPr lang="en-US" sz="2800" dirty="0">
                <a:latin typeface="Calibri"/>
                <a:cs typeface="Calibri"/>
              </a:rPr>
              <a:t>a</a:t>
            </a:r>
            <a:r>
              <a:rPr lang="en-US" sz="2800" spc="-5" dirty="0">
                <a:latin typeface="Calibri"/>
                <a:cs typeface="Calibri"/>
              </a:rPr>
              <a:t>c</a:t>
            </a:r>
            <a:r>
              <a:rPr lang="en-US" sz="2800" dirty="0">
                <a:latin typeface="Calibri"/>
                <a:cs typeface="Calibri"/>
              </a:rPr>
              <a:t>t </a:t>
            </a:r>
            <a:r>
              <a:rPr lang="en-US" sz="2800" spc="-25" dirty="0">
                <a:latin typeface="Calibri"/>
                <a:cs typeface="Calibri"/>
              </a:rPr>
              <a:t>r</a:t>
            </a:r>
            <a:r>
              <a:rPr lang="en-US" sz="2800" spc="-5" dirty="0">
                <a:latin typeface="Calibri"/>
                <a:cs typeface="Calibri"/>
              </a:rPr>
              <a:t>e</a:t>
            </a:r>
            <a:r>
              <a:rPr lang="en-US" sz="2800" spc="5" dirty="0">
                <a:latin typeface="Calibri"/>
                <a:cs typeface="Calibri"/>
              </a:rPr>
              <a:t>s</a:t>
            </a:r>
            <a:r>
              <a:rPr lang="en-US" sz="2800" spc="-5" dirty="0">
                <a:latin typeface="Calibri"/>
                <a:cs typeface="Calibri"/>
              </a:rPr>
              <a:t>p</a:t>
            </a:r>
            <a:r>
              <a:rPr lang="en-US" sz="2800" spc="5" dirty="0">
                <a:latin typeface="Calibri"/>
                <a:cs typeface="Calibri"/>
              </a:rPr>
              <a:t>o</a:t>
            </a:r>
            <a:r>
              <a:rPr lang="en-US" sz="2800" spc="-5" dirty="0">
                <a:latin typeface="Calibri"/>
                <a:cs typeface="Calibri"/>
              </a:rPr>
              <a:t>n</a:t>
            </a:r>
            <a:r>
              <a:rPr lang="en-US" sz="2800" spc="5" dirty="0">
                <a:latin typeface="Calibri"/>
                <a:cs typeface="Calibri"/>
              </a:rPr>
              <a:t>s</a:t>
            </a:r>
            <a:r>
              <a:rPr lang="en-US" sz="2800" spc="-5" dirty="0">
                <a:latin typeface="Calibri"/>
                <a:cs typeface="Calibri"/>
              </a:rPr>
              <a:t>ibl</a:t>
            </a:r>
            <a:r>
              <a:rPr lang="en-US" sz="2800" dirty="0">
                <a:latin typeface="Calibri"/>
                <a:cs typeface="Calibri"/>
              </a:rPr>
              <a:t>y</a:t>
            </a:r>
            <a:r>
              <a:rPr lang="en-US" sz="2800" spc="-15" dirty="0">
                <a:latin typeface="Calibri"/>
                <a:cs typeface="Calibri"/>
              </a:rPr>
              <a:t> </a:t>
            </a:r>
            <a:r>
              <a:rPr lang="en-US" sz="2800" spc="-30" dirty="0">
                <a:latin typeface="Calibri"/>
                <a:cs typeface="Calibri"/>
              </a:rPr>
              <a:t>t</a:t>
            </a:r>
            <a:r>
              <a:rPr lang="en-US" sz="2800" dirty="0">
                <a:latin typeface="Calibri"/>
                <a:cs typeface="Calibri"/>
              </a:rPr>
              <a:t>o</a:t>
            </a:r>
            <a:r>
              <a:rPr lang="en-US" sz="2800" spc="10" dirty="0">
                <a:latin typeface="Calibri"/>
                <a:cs typeface="Calibri"/>
              </a:rPr>
              <a:t> </a:t>
            </a:r>
            <a:r>
              <a:rPr lang="en-US" sz="2800" spc="-5" dirty="0">
                <a:latin typeface="Calibri"/>
                <a:cs typeface="Calibri"/>
              </a:rPr>
              <a:t>p</a:t>
            </a:r>
            <a:r>
              <a:rPr lang="en-US" sz="2800" spc="-35" dirty="0">
                <a:latin typeface="Calibri"/>
                <a:cs typeface="Calibri"/>
              </a:rPr>
              <a:t>r</a:t>
            </a:r>
            <a:r>
              <a:rPr lang="en-US" sz="2800" spc="5" dirty="0">
                <a:latin typeface="Calibri"/>
                <a:cs typeface="Calibri"/>
              </a:rPr>
              <a:t>o</a:t>
            </a:r>
            <a:r>
              <a:rPr lang="en-US" sz="2800" spc="-30" dirty="0">
                <a:latin typeface="Calibri"/>
                <a:cs typeface="Calibri"/>
              </a:rPr>
              <a:t>t</a:t>
            </a:r>
            <a:r>
              <a:rPr lang="en-US" sz="2800" spc="-5" dirty="0">
                <a:latin typeface="Calibri"/>
                <a:cs typeface="Calibri"/>
              </a:rPr>
              <a:t>ec</a:t>
            </a:r>
            <a:r>
              <a:rPr lang="en-US" sz="2800" dirty="0">
                <a:latin typeface="Calibri"/>
                <a:cs typeface="Calibri"/>
              </a:rPr>
              <a:t>t</a:t>
            </a:r>
            <a:r>
              <a:rPr lang="en-US" sz="2800" spc="15" dirty="0">
                <a:latin typeface="Calibri"/>
                <a:cs typeface="Calibri"/>
              </a:rPr>
              <a:t> </a:t>
            </a:r>
            <a:r>
              <a:rPr lang="en-US" sz="2800" dirty="0">
                <a:latin typeface="Calibri"/>
                <a:cs typeface="Calibri"/>
              </a:rPr>
              <a:t>a</a:t>
            </a:r>
            <a:r>
              <a:rPr lang="en-US" sz="2800" spc="-5" dirty="0">
                <a:latin typeface="Calibri"/>
                <a:cs typeface="Calibri"/>
              </a:rPr>
              <a:t>n</a:t>
            </a:r>
            <a:r>
              <a:rPr lang="en-US" sz="2800" dirty="0">
                <a:latin typeface="Calibri"/>
                <a:cs typeface="Calibri"/>
              </a:rPr>
              <a:t>d</a:t>
            </a:r>
            <a:r>
              <a:rPr lang="en-US" sz="2800" spc="-20" dirty="0">
                <a:latin typeface="Calibri"/>
                <a:cs typeface="Calibri"/>
              </a:rPr>
              <a:t> </a:t>
            </a:r>
            <a:r>
              <a:rPr lang="en-US" sz="2800" spc="-25" dirty="0">
                <a:latin typeface="Calibri"/>
                <a:cs typeface="Calibri"/>
              </a:rPr>
              <a:t>r</a:t>
            </a:r>
            <a:r>
              <a:rPr lang="en-US" sz="2800" spc="-5" dirty="0">
                <a:latin typeface="Calibri"/>
                <a:cs typeface="Calibri"/>
              </a:rPr>
              <a:t>e</a:t>
            </a:r>
            <a:r>
              <a:rPr lang="en-US" sz="2800" spc="-20" dirty="0">
                <a:latin typeface="Calibri"/>
                <a:cs typeface="Calibri"/>
              </a:rPr>
              <a:t>s</a:t>
            </a:r>
            <a:r>
              <a:rPr lang="en-US" sz="2800" spc="-30" dirty="0">
                <a:latin typeface="Calibri"/>
                <a:cs typeface="Calibri"/>
              </a:rPr>
              <a:t>t</a:t>
            </a:r>
            <a:r>
              <a:rPr lang="en-US" sz="2800" spc="5" dirty="0">
                <a:latin typeface="Calibri"/>
                <a:cs typeface="Calibri"/>
              </a:rPr>
              <a:t>o</a:t>
            </a:r>
            <a:r>
              <a:rPr lang="en-US" sz="2800" spc="-25" dirty="0">
                <a:latin typeface="Calibri"/>
                <a:cs typeface="Calibri"/>
              </a:rPr>
              <a:t>r</a:t>
            </a:r>
            <a:r>
              <a:rPr lang="en-US" sz="2800" dirty="0">
                <a:latin typeface="Calibri"/>
                <a:cs typeface="Calibri"/>
              </a:rPr>
              <a:t>e</a:t>
            </a:r>
            <a:r>
              <a:rPr lang="en-US" sz="2800" spc="5" dirty="0">
                <a:latin typeface="Calibri"/>
                <a:cs typeface="Calibri"/>
              </a:rPr>
              <a:t> </a:t>
            </a:r>
            <a:r>
              <a:rPr lang="en-US" sz="2800" spc="-5" dirty="0">
                <a:latin typeface="Calibri"/>
                <a:cs typeface="Calibri"/>
              </a:rPr>
              <a:t>the</a:t>
            </a:r>
            <a:r>
              <a:rPr lang="en-US" sz="2800" dirty="0">
                <a:latin typeface="Calibri"/>
                <a:cs typeface="Calibri"/>
              </a:rPr>
              <a:t>ir</a:t>
            </a:r>
            <a:r>
              <a:rPr lang="en-US" sz="2800" spc="5" dirty="0">
                <a:latin typeface="Calibri"/>
                <a:cs typeface="Calibri"/>
              </a:rPr>
              <a:t> </a:t>
            </a:r>
            <a:r>
              <a:rPr lang="en-US" sz="2800" spc="-5" dirty="0">
                <a:latin typeface="Calibri"/>
                <a:cs typeface="Calibri"/>
              </a:rPr>
              <a:t>l</a:t>
            </a:r>
            <a:r>
              <a:rPr lang="en-US" sz="2800" spc="5" dirty="0">
                <a:latin typeface="Calibri"/>
                <a:cs typeface="Calibri"/>
              </a:rPr>
              <a:t>o</a:t>
            </a:r>
            <a:r>
              <a:rPr lang="en-US" sz="2800" spc="-30" dirty="0">
                <a:latin typeface="Calibri"/>
                <a:cs typeface="Calibri"/>
              </a:rPr>
              <a:t>c</a:t>
            </a:r>
            <a:r>
              <a:rPr lang="en-US" sz="2800" dirty="0">
                <a:latin typeface="Calibri"/>
                <a:cs typeface="Calibri"/>
              </a:rPr>
              <a:t>al </a:t>
            </a:r>
            <a:r>
              <a:rPr lang="en-US" sz="2800" spc="-25" dirty="0" smtClean="0">
                <a:latin typeface="Calibri"/>
                <a:cs typeface="Calibri"/>
              </a:rPr>
              <a:t>w</a:t>
            </a:r>
            <a:r>
              <a:rPr lang="en-US" sz="2800" spc="-20" dirty="0" smtClean="0">
                <a:latin typeface="Calibri"/>
                <a:cs typeface="Calibri"/>
              </a:rPr>
              <a:t>a</a:t>
            </a:r>
            <a:r>
              <a:rPr lang="en-US" sz="2800" spc="-30" dirty="0" smtClean="0">
                <a:latin typeface="Calibri"/>
                <a:cs typeface="Calibri"/>
              </a:rPr>
              <a:t>t</a:t>
            </a:r>
            <a:r>
              <a:rPr lang="en-US" sz="2800" spc="-5" dirty="0" smtClean="0">
                <a:latin typeface="Calibri"/>
                <a:cs typeface="Calibri"/>
              </a:rPr>
              <a:t>e</a:t>
            </a:r>
            <a:r>
              <a:rPr lang="en-US" sz="2800" spc="-35" dirty="0" smtClean="0">
                <a:latin typeface="Calibri"/>
                <a:cs typeface="Calibri"/>
              </a:rPr>
              <a:t>r</a:t>
            </a:r>
            <a:r>
              <a:rPr lang="en-US" sz="2800" spc="5" dirty="0" smtClean="0">
                <a:latin typeface="Calibri"/>
                <a:cs typeface="Calibri"/>
              </a:rPr>
              <a:t>s</a:t>
            </a:r>
            <a:r>
              <a:rPr lang="en-US" sz="2800" spc="-5" dirty="0" smtClean="0">
                <a:latin typeface="Calibri"/>
                <a:cs typeface="Calibri"/>
              </a:rPr>
              <a:t>he</a:t>
            </a:r>
            <a:r>
              <a:rPr lang="en-US" sz="2800" dirty="0" smtClean="0">
                <a:latin typeface="Calibri"/>
                <a:cs typeface="Calibri"/>
              </a:rPr>
              <a:t>d</a:t>
            </a:r>
          </a:p>
          <a:p>
            <a:endParaRPr lang="en-US" sz="2800" dirty="0" smtClean="0">
              <a:latin typeface="Calibri"/>
              <a:cs typeface="Calibri"/>
            </a:endParaRPr>
          </a:p>
          <a:p>
            <a:pPr marL="145733" indent="0">
              <a:buNone/>
            </a:pPr>
            <a:r>
              <a:rPr lang="en-US" sz="2800" dirty="0" smtClean="0">
                <a:latin typeface="Calibri"/>
                <a:cs typeface="Calibri"/>
              </a:rPr>
              <a:t>OUTCOMES:</a:t>
            </a:r>
          </a:p>
          <a:p>
            <a:pPr lvl="1"/>
            <a:r>
              <a:rPr lang="en-US" sz="2800" dirty="0" smtClean="0">
                <a:solidFill>
                  <a:schemeClr val="bg2">
                    <a:lumMod val="50000"/>
                  </a:schemeClr>
                </a:solidFill>
                <a:latin typeface="Calibri"/>
                <a:cs typeface="Calibri"/>
              </a:rPr>
              <a:t>Student MWEEs</a:t>
            </a:r>
          </a:p>
          <a:p>
            <a:pPr lvl="1"/>
            <a:r>
              <a:rPr lang="en-US" sz="2800" dirty="0" smtClean="0">
                <a:solidFill>
                  <a:schemeClr val="bg2">
                    <a:lumMod val="50000"/>
                  </a:schemeClr>
                </a:solidFill>
                <a:latin typeface="Calibri"/>
                <a:cs typeface="Calibri"/>
              </a:rPr>
              <a:t>Sustainable Schools</a:t>
            </a:r>
          </a:p>
          <a:p>
            <a:pPr lvl="1"/>
            <a:r>
              <a:rPr lang="en-US" sz="2800" dirty="0" smtClean="0">
                <a:solidFill>
                  <a:schemeClr val="bg2">
                    <a:lumMod val="50000"/>
                  </a:schemeClr>
                </a:solidFill>
                <a:latin typeface="Calibri"/>
                <a:cs typeface="Calibri"/>
              </a:rPr>
              <a:t>Policy &amp; Metrics</a:t>
            </a:r>
            <a:endParaRPr lang="en-US" sz="2800" dirty="0">
              <a:solidFill>
                <a:schemeClr val="bg2">
                  <a:lumMod val="50000"/>
                </a:schemeClr>
              </a:solidFill>
            </a:endParaRPr>
          </a:p>
        </p:txBody>
      </p:sp>
      <p:pic>
        <p:nvPicPr>
          <p:cNvPr id="6" name="Shape 96"/>
          <p:cNvPicPr preferRelativeResize="0"/>
          <p:nvPr/>
        </p:nvPicPr>
        <p:blipFill>
          <a:blip r:embed="rId3" cstate="screen">
            <a:extLst>
              <a:ext uri="{28A0092B-C50C-407E-A947-70E740481C1C}">
                <a14:useLocalDpi xmlns:a14="http://schemas.microsoft.com/office/drawing/2010/main"/>
              </a:ext>
            </a:extLst>
          </a:blip>
          <a:stretch>
            <a:fillRect/>
          </a:stretch>
        </p:blipFill>
        <p:spPr>
          <a:xfrm>
            <a:off x="379146" y="719250"/>
            <a:ext cx="956527" cy="992373"/>
          </a:xfrm>
          <a:prstGeom prst="rect">
            <a:avLst/>
          </a:prstGeom>
          <a:noFill/>
          <a:ln>
            <a:noFill/>
          </a:ln>
        </p:spPr>
      </p:pic>
      <p:pic>
        <p:nvPicPr>
          <p:cNvPr id="7" name="image20.jpeg" descr="14259736190_6a5a794939_b.jp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974198" y="2988526"/>
            <a:ext cx="4122506" cy="2810107"/>
          </a:xfrm>
          <a:prstGeom prst="rect">
            <a:avLst/>
          </a:prstGeom>
          <a:ln w="12700">
            <a:miter lim="400000"/>
          </a:ln>
        </p:spPr>
      </p:pic>
    </p:spTree>
    <p:extLst>
      <p:ext uri="{BB962C8B-B14F-4D97-AF65-F5344CB8AC3E}">
        <p14:creationId xmlns:p14="http://schemas.microsoft.com/office/powerpoint/2010/main" val="3806380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5500094" y="1789698"/>
            <a:ext cx="4884356" cy="4191968"/>
          </a:xfrm>
          <a:prstGeom prst="rect">
            <a:avLst/>
          </a:prstGeom>
        </p:spPr>
      </p:pic>
      <p:sp>
        <p:nvSpPr>
          <p:cNvPr id="7" name="Rectangle 6"/>
          <p:cNvSpPr/>
          <p:nvPr/>
        </p:nvSpPr>
        <p:spPr>
          <a:xfrm>
            <a:off x="1786878" y="1888755"/>
            <a:ext cx="3437494" cy="3774172"/>
          </a:xfrm>
          <a:prstGeom prst="rect">
            <a:avLst/>
          </a:prstGeom>
          <a:solidFill>
            <a:schemeClr val="bg1">
              <a:lumMod val="95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8" name="Rectangle 7"/>
          <p:cNvSpPr/>
          <p:nvPr/>
        </p:nvSpPr>
        <p:spPr>
          <a:xfrm>
            <a:off x="2051631" y="2969416"/>
            <a:ext cx="2927392" cy="646331"/>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buClr>
                <a:srgbClr val="0070C0"/>
              </a:buClr>
            </a:pPr>
            <a:r>
              <a:rPr lang="en-US" b="1" dirty="0">
                <a:latin typeface="Palatino Linotype" panose="02040502050505030304" pitchFamily="18" charset="0"/>
              </a:rPr>
              <a:t>Knowledge-building through inquiry</a:t>
            </a:r>
          </a:p>
        </p:txBody>
      </p:sp>
      <p:sp>
        <p:nvSpPr>
          <p:cNvPr id="9" name="Right Arrow 8"/>
          <p:cNvSpPr/>
          <p:nvPr/>
        </p:nvSpPr>
        <p:spPr>
          <a:xfrm>
            <a:off x="1905259" y="2320129"/>
            <a:ext cx="3200733" cy="486960"/>
          </a:xfrm>
          <a:prstGeom prst="rightArrow">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0" name="TextBox 4"/>
          <p:cNvSpPr txBox="1"/>
          <p:nvPr/>
        </p:nvSpPr>
        <p:spPr>
          <a:xfrm>
            <a:off x="2051631" y="2042224"/>
            <a:ext cx="3054361"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b="1" dirty="0">
                <a:latin typeface="Palatino Linotype" panose="02040502050505030304" pitchFamily="18" charset="0"/>
              </a:rPr>
              <a:t>Academic connections</a:t>
            </a:r>
          </a:p>
        </p:txBody>
      </p:sp>
      <p:sp>
        <p:nvSpPr>
          <p:cNvPr id="11" name="Rectangle 10"/>
          <p:cNvSpPr/>
          <p:nvPr/>
        </p:nvSpPr>
        <p:spPr>
          <a:xfrm>
            <a:off x="1786878" y="4572339"/>
            <a:ext cx="3510221" cy="369332"/>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buClr>
                <a:srgbClr val="7030A0"/>
              </a:buClr>
            </a:pPr>
            <a:r>
              <a:rPr lang="en-US" b="1" dirty="0">
                <a:latin typeface="Palatino Linotype" panose="02040502050505030304" pitchFamily="18" charset="0"/>
              </a:rPr>
              <a:t>Authentic applications</a:t>
            </a:r>
          </a:p>
        </p:txBody>
      </p:sp>
      <p:sp>
        <p:nvSpPr>
          <p:cNvPr id="12" name="Right Arrow 11"/>
          <p:cNvSpPr/>
          <p:nvPr/>
        </p:nvSpPr>
        <p:spPr>
          <a:xfrm>
            <a:off x="1914960" y="3609904"/>
            <a:ext cx="3200733" cy="486960"/>
          </a:xfrm>
          <a:prstGeom prst="rightArrow">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r="100000" b="100000"/>
            </a:path>
            <a:tileRect l="-100000" t="-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dirty="0"/>
          </a:p>
        </p:txBody>
      </p:sp>
      <p:sp>
        <p:nvSpPr>
          <p:cNvPr id="13" name="Right Arrow 12"/>
          <p:cNvSpPr/>
          <p:nvPr/>
        </p:nvSpPr>
        <p:spPr>
          <a:xfrm>
            <a:off x="1914960" y="4941671"/>
            <a:ext cx="3200733" cy="486960"/>
          </a:xfrm>
          <a:prstGeom prst="rightArrow">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4" name="Title 4"/>
          <p:cNvSpPr>
            <a:spLocks noGrp="1"/>
          </p:cNvSpPr>
          <p:nvPr>
            <p:ph type="title"/>
          </p:nvPr>
        </p:nvSpPr>
        <p:spPr>
          <a:xfrm>
            <a:off x="1097280" y="286603"/>
            <a:ext cx="10058400" cy="1450757"/>
          </a:xfrm>
        </p:spPr>
        <p:txBody>
          <a:bodyPr/>
          <a:lstStyle/>
          <a:p>
            <a:r>
              <a:rPr lang="en-US" dirty="0" smtClean="0"/>
              <a:t>MWEE ‘How To’ Guide</a:t>
            </a:r>
            <a:endParaRPr lang="en-US" dirty="0"/>
          </a:p>
        </p:txBody>
      </p:sp>
    </p:spTree>
    <p:extLst>
      <p:ext uri="{BB962C8B-B14F-4D97-AF65-F5344CB8AC3E}">
        <p14:creationId xmlns:p14="http://schemas.microsoft.com/office/powerpoint/2010/main" val="456115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Metrics and Indicators</a:t>
            </a:r>
            <a:endParaRPr lang="en-US" dirty="0"/>
          </a:p>
        </p:txBody>
      </p:sp>
      <p:sp>
        <p:nvSpPr>
          <p:cNvPr id="7" name="Content Placeholder 6"/>
          <p:cNvSpPr>
            <a:spLocks noGrp="1"/>
          </p:cNvSpPr>
          <p:nvPr>
            <p:ph idx="1"/>
          </p:nvPr>
        </p:nvSpPr>
        <p:spPr/>
        <p:txBody>
          <a:bodyPr/>
          <a:lstStyle/>
          <a:p>
            <a:endParaRPr lang="en-US"/>
          </a:p>
        </p:txBody>
      </p:sp>
      <p:pic>
        <p:nvPicPr>
          <p:cNvPr id="1026" name="B6DFB218-0649-40B2-B9A8-69C12308C08B" descr="A33EB7BF-9D93-42CD-95EF-6090417FF87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8388" y="1831953"/>
            <a:ext cx="7776425" cy="4441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9258589" y="2427072"/>
            <a:ext cx="1910576" cy="2585323"/>
          </a:xfrm>
          <a:prstGeom prst="rect">
            <a:avLst/>
          </a:prstGeom>
          <a:noFill/>
          <a:ln>
            <a:solidFill>
              <a:schemeClr val="tx1"/>
            </a:solidFill>
          </a:ln>
        </p:spPr>
        <p:txBody>
          <a:bodyPr wrap="square" rtlCol="0">
            <a:spAutoFit/>
          </a:bodyPr>
          <a:lstStyle/>
          <a:p>
            <a:r>
              <a:rPr lang="en-US" dirty="0" smtClean="0"/>
              <a:t>One graph for each school level</a:t>
            </a:r>
          </a:p>
          <a:p>
            <a:endParaRPr lang="en-US" dirty="0"/>
          </a:p>
          <a:p>
            <a:r>
              <a:rPr lang="en-US" dirty="0" smtClean="0"/>
              <a:t>Rotate in carousel on webpage</a:t>
            </a:r>
          </a:p>
          <a:p>
            <a:endParaRPr lang="en-US" dirty="0"/>
          </a:p>
          <a:p>
            <a:r>
              <a:rPr lang="en-US" dirty="0" smtClean="0"/>
              <a:t>Pop-up will appear when hover over bar</a:t>
            </a:r>
            <a:endParaRPr lang="en-US" dirty="0"/>
          </a:p>
        </p:txBody>
      </p:sp>
    </p:spTree>
    <p:extLst>
      <p:ext uri="{BB962C8B-B14F-4D97-AF65-F5344CB8AC3E}">
        <p14:creationId xmlns:p14="http://schemas.microsoft.com/office/powerpoint/2010/main" val="1945972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 Backpack</a:t>
            </a:r>
            <a:endParaRPr lang="en-US"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9360" b="3892"/>
          <a:stretch/>
        </p:blipFill>
        <p:spPr bwMode="auto">
          <a:xfrm>
            <a:off x="-270297" y="63062"/>
            <a:ext cx="12768212" cy="6227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828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Sustainable Schools</a:t>
            </a:r>
            <a:endParaRPr lang="en-US" dirty="0"/>
          </a:p>
        </p:txBody>
      </p:sp>
      <p:pic>
        <p:nvPicPr>
          <p:cNvPr id="4"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t="7711" b="7789"/>
          <a:stretch/>
        </p:blipFill>
        <p:spPr bwMode="auto">
          <a:xfrm>
            <a:off x="2224723" y="2006441"/>
            <a:ext cx="7802880" cy="37023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4942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Summit</a:t>
            </a:r>
            <a:endParaRPr lang="en-US" dirty="0"/>
          </a:p>
        </p:txBody>
      </p:sp>
      <p:sp>
        <p:nvSpPr>
          <p:cNvPr id="3" name="Text Placeholder 2"/>
          <p:cNvSpPr>
            <a:spLocks noGrp="1"/>
          </p:cNvSpPr>
          <p:nvPr>
            <p:ph type="body" idx="1"/>
          </p:nvPr>
        </p:nvSpPr>
        <p:spPr>
          <a:xfrm>
            <a:off x="1204332" y="1899420"/>
            <a:ext cx="10536564" cy="4572000"/>
          </a:xfrm>
        </p:spPr>
        <p:txBody>
          <a:bodyPr>
            <a:normAutofit/>
          </a:bodyPr>
          <a:lstStyle/>
          <a:p>
            <a:pPr marL="0" indent="0" fontAlgn="base">
              <a:buNone/>
            </a:pPr>
            <a:r>
              <a:rPr lang="en-US" sz="2800" dirty="0" smtClean="0"/>
              <a:t>Held April 20, 2016 at the Phillip Merrill Center</a:t>
            </a:r>
          </a:p>
          <a:p>
            <a:pPr marL="0" indent="0" fontAlgn="base">
              <a:buNone/>
            </a:pPr>
            <a:r>
              <a:rPr lang="en-US" sz="2800" dirty="0" smtClean="0"/>
              <a:t>Purpose:</a:t>
            </a:r>
          </a:p>
          <a:p>
            <a:pPr marL="292608" lvl="1" indent="0" fontAlgn="base">
              <a:buNone/>
            </a:pPr>
            <a:r>
              <a:rPr lang="en-US" sz="2600" i="1" dirty="0" smtClean="0"/>
              <a:t>To </a:t>
            </a:r>
            <a:r>
              <a:rPr lang="en-US" sz="2600" i="1" dirty="0"/>
              <a:t>explore how states can assist school systems in creating and sustaining high-quality </a:t>
            </a:r>
            <a:r>
              <a:rPr lang="en-US" sz="2600" i="1" dirty="0" smtClean="0"/>
              <a:t>EL programs </a:t>
            </a:r>
            <a:r>
              <a:rPr lang="en-US" sz="2600" i="1" dirty="0"/>
              <a:t>as part of ongoing education reform and to meet Chesapeake Bay Watershed Agreement commitments. </a:t>
            </a:r>
          </a:p>
          <a:p>
            <a:pPr marL="292608" lvl="1" indent="0" fontAlgn="base">
              <a:buNone/>
            </a:pPr>
            <a:endParaRPr lang="en-US" sz="2600" i="1" dirty="0"/>
          </a:p>
          <a:p>
            <a:pPr marL="292608" lvl="1" indent="0" fontAlgn="base">
              <a:buNone/>
            </a:pPr>
            <a:r>
              <a:rPr lang="en-US" sz="2600" i="1" dirty="0"/>
              <a:t>To examine opportunities provided by the environmental education provisions of the recently enacted Every Student Succeeds Act to support state and local environmental literacy programming</a:t>
            </a:r>
            <a:r>
              <a:rPr lang="en-US" sz="2600" i="1" dirty="0" smtClean="0"/>
              <a:t>.</a:t>
            </a:r>
            <a:endParaRPr lang="en-US" sz="2600" i="1" dirty="0"/>
          </a:p>
        </p:txBody>
      </p:sp>
    </p:spTree>
    <p:extLst>
      <p:ext uri="{BB962C8B-B14F-4D97-AF65-F5344CB8AC3E}">
        <p14:creationId xmlns:p14="http://schemas.microsoft.com/office/powerpoint/2010/main" val="2542779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tretch>
            <a:fillRect/>
          </a:stretch>
        </p:blipFill>
        <p:spPr>
          <a:xfrm>
            <a:off x="-423746" y="-2252513"/>
            <a:ext cx="12615746" cy="10255394"/>
          </a:xfrm>
          <a:prstGeom prst="rect">
            <a:avLst/>
          </a:prstGeom>
        </p:spPr>
      </p:pic>
    </p:spTree>
    <p:extLst>
      <p:ext uri="{BB962C8B-B14F-4D97-AF65-F5344CB8AC3E}">
        <p14:creationId xmlns:p14="http://schemas.microsoft.com/office/powerpoint/2010/main" val="2898739858"/>
      </p:ext>
    </p:extLst>
  </p:cSld>
  <p:clrMapOvr>
    <a:masterClrMapping/>
  </p:clrMapOvr>
  <mc:AlternateContent xmlns:mc="http://schemas.openxmlformats.org/markup-compatibility/2006" xmlns:p14="http://schemas.microsoft.com/office/powerpoint/2010/main">
    <mc:Choice Requires="p14">
      <p:transition spd="slow" p14:dur="2000" advClick="0" advTm="8000"/>
    </mc:Choice>
    <mc:Fallback xmlns="">
      <p:transition spd="slow" advClick="0" advTm="8000"/>
    </mc:Fallback>
  </mc:AlternateContent>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2087</TotalTime>
  <Words>1361</Words>
  <Application>Microsoft Office PowerPoint</Application>
  <PresentationFormat>Custom</PresentationFormat>
  <Paragraphs>90</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Retrospect</vt:lpstr>
      <vt:lpstr>WORKGROUP REFRESHER </vt:lpstr>
      <vt:lpstr>PowerPoint Presentation</vt:lpstr>
      <vt:lpstr>Environmental Literacy Goal</vt:lpstr>
      <vt:lpstr>MWEE ‘How To’ Guide</vt:lpstr>
      <vt:lpstr>Metrics and Indicators</vt:lpstr>
      <vt:lpstr>Bay Backpack</vt:lpstr>
      <vt:lpstr>Sustainable Schools</vt:lpstr>
      <vt:lpstr>Leadership Summit</vt:lpstr>
      <vt:lpstr>PowerPoint Presentation</vt:lpstr>
      <vt:lpstr>PowerPoint Presentation</vt:lpstr>
      <vt:lpstr>PowerPoint Presentation</vt:lpstr>
      <vt:lpstr>PowerPoint Presentation</vt:lpstr>
      <vt:lpstr>Summit Take Aways</vt:lpstr>
      <vt:lpstr>Every Student Succeeds Act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ONeal - ext. 2056</dc:creator>
  <cp:lastModifiedBy>Pizzala, Andrew Michael</cp:lastModifiedBy>
  <cp:revision>89</cp:revision>
  <cp:lastPrinted>2016-12-13T15:58:14Z</cp:lastPrinted>
  <dcterms:created xsi:type="dcterms:W3CDTF">2016-11-08T16:56:26Z</dcterms:created>
  <dcterms:modified xsi:type="dcterms:W3CDTF">2017-01-05T15:29:58Z</dcterms:modified>
</cp:coreProperties>
</file>