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customXml/itemProps7.xml" ContentType="application/vnd.openxmlformats-officedocument.customXmlProperties+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customXml/itemProps8.xml" ContentType="application/vnd.openxmlformats-officedocument.customXmlProperties+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drawings/drawing1.xml" ContentType="application/vnd.openxmlformats-officedocument.drawingml.chartshapes+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customXml/itemProps5.xml" ContentType="application/vnd.openxmlformats-officedocument.customXmlProperties+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charts/chart2.xml" ContentType="application/vnd.openxmlformats-officedocument.drawingml.char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heme/theme14.xml" ContentType="application/vnd.openxmlformats-officedocument.theme+xml"/>
  <Override PartName="/ppt/notesSlides/notesSlide12.xml" ContentType="application/vnd.openxmlformats-officedocument.presentationml.notesSlide+xml"/>
  <Override PartName="/customXml/itemProps6.xml" ContentType="application/vnd.openxmlformats-officedocument.customXmlPropertie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slides/slide40.xml" ContentType="application/vnd.openxmlformats-officedocument.presentationml.slide+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notesSlides/notesSlide8.xml" ContentType="application/vnd.openxmlformats-officedocument.presentationml.notesSlide+xml"/>
  <Override PartName="/ppt/slideLayouts/slideLayout9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9"/>
    <p:sldMasterId id="2147483672" r:id="rId10"/>
    <p:sldMasterId id="2147483684" r:id="rId11"/>
    <p:sldMasterId id="2147483697" r:id="rId12"/>
    <p:sldMasterId id="2147483710" r:id="rId13"/>
    <p:sldMasterId id="2147483722" r:id="rId14"/>
    <p:sldMasterId id="2147483734" r:id="rId15"/>
    <p:sldMasterId id="2147483759" r:id="rId16"/>
    <p:sldMasterId id="2147483772" r:id="rId17"/>
    <p:sldMasterId id="2147483785" r:id="rId18"/>
    <p:sldMasterId id="2147483798" r:id="rId19"/>
    <p:sldMasterId id="2147483811" r:id="rId20"/>
    <p:sldMasterId id="2147483837" r:id="rId21"/>
    <p:sldMasterId id="2147483850" r:id="rId22"/>
  </p:sldMasterIdLst>
  <p:notesMasterIdLst>
    <p:notesMasterId r:id="rId73"/>
  </p:notesMasterIdLst>
  <p:handoutMasterIdLst>
    <p:handoutMasterId r:id="rId74"/>
  </p:handoutMasterIdLst>
  <p:sldIdLst>
    <p:sldId id="360" r:id="rId23"/>
    <p:sldId id="379" r:id="rId24"/>
    <p:sldId id="415" r:id="rId25"/>
    <p:sldId id="409" r:id="rId26"/>
    <p:sldId id="410" r:id="rId27"/>
    <p:sldId id="365" r:id="rId28"/>
    <p:sldId id="416" r:id="rId29"/>
    <p:sldId id="367" r:id="rId30"/>
    <p:sldId id="369" r:id="rId31"/>
    <p:sldId id="411" r:id="rId32"/>
    <p:sldId id="370" r:id="rId33"/>
    <p:sldId id="371" r:id="rId34"/>
    <p:sldId id="381" r:id="rId35"/>
    <p:sldId id="397" r:id="rId36"/>
    <p:sldId id="398" r:id="rId37"/>
    <p:sldId id="380" r:id="rId38"/>
    <p:sldId id="372" r:id="rId39"/>
    <p:sldId id="373" r:id="rId40"/>
    <p:sldId id="412" r:id="rId41"/>
    <p:sldId id="413" r:id="rId42"/>
    <p:sldId id="385" r:id="rId43"/>
    <p:sldId id="386" r:id="rId44"/>
    <p:sldId id="387" r:id="rId45"/>
    <p:sldId id="395" r:id="rId46"/>
    <p:sldId id="394" r:id="rId47"/>
    <p:sldId id="375" r:id="rId48"/>
    <p:sldId id="414" r:id="rId49"/>
    <p:sldId id="374" r:id="rId50"/>
    <p:sldId id="389" r:id="rId51"/>
    <p:sldId id="390" r:id="rId52"/>
    <p:sldId id="391" r:id="rId53"/>
    <p:sldId id="376" r:id="rId54"/>
    <p:sldId id="377" r:id="rId55"/>
    <p:sldId id="392" r:id="rId56"/>
    <p:sldId id="417" r:id="rId57"/>
    <p:sldId id="393" r:id="rId58"/>
    <p:sldId id="378" r:id="rId59"/>
    <p:sldId id="405" r:id="rId60"/>
    <p:sldId id="399" r:id="rId61"/>
    <p:sldId id="400" r:id="rId62"/>
    <p:sldId id="401" r:id="rId63"/>
    <p:sldId id="402" r:id="rId64"/>
    <p:sldId id="404" r:id="rId65"/>
    <p:sldId id="403" r:id="rId66"/>
    <p:sldId id="408" r:id="rId67"/>
    <p:sldId id="407" r:id="rId68"/>
    <p:sldId id="382" r:id="rId69"/>
    <p:sldId id="396" r:id="rId70"/>
    <p:sldId id="363" r:id="rId71"/>
    <p:sldId id="364" r:id="rId7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3CC33"/>
    <a:srgbClr val="00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58" autoAdjust="0"/>
    <p:restoredTop sz="94434" autoAdjust="0"/>
  </p:normalViewPr>
  <p:slideViewPr>
    <p:cSldViewPr>
      <p:cViewPr varScale="1">
        <p:scale>
          <a:sx n="79" d="100"/>
          <a:sy n="79" d="100"/>
        </p:scale>
        <p:origin x="-756" y="-84"/>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5.xml"/><Relationship Id="rId18" Type="http://schemas.openxmlformats.org/officeDocument/2006/relationships/slideMaster" Target="slideMasters/slideMaster10.xml"/><Relationship Id="rId26" Type="http://schemas.openxmlformats.org/officeDocument/2006/relationships/slide" Target="slides/slide4.xml"/><Relationship Id="rId39" Type="http://schemas.openxmlformats.org/officeDocument/2006/relationships/slide" Target="slides/slide17.xml"/><Relationship Id="rId21" Type="http://schemas.openxmlformats.org/officeDocument/2006/relationships/slideMaster" Target="slideMasters/slideMaster13.xml"/><Relationship Id="rId34" Type="http://schemas.openxmlformats.org/officeDocument/2006/relationships/slide" Target="slides/slide12.xml"/><Relationship Id="rId42" Type="http://schemas.openxmlformats.org/officeDocument/2006/relationships/slide" Target="slides/slide20.xml"/><Relationship Id="rId47" Type="http://schemas.openxmlformats.org/officeDocument/2006/relationships/slide" Target="slides/slide25.xml"/><Relationship Id="rId50" Type="http://schemas.openxmlformats.org/officeDocument/2006/relationships/slide" Target="slides/slide28.xml"/><Relationship Id="rId55" Type="http://schemas.openxmlformats.org/officeDocument/2006/relationships/slide" Target="slides/slide33.xml"/><Relationship Id="rId63" Type="http://schemas.openxmlformats.org/officeDocument/2006/relationships/slide" Target="slides/slide41.xml"/><Relationship Id="rId68" Type="http://schemas.openxmlformats.org/officeDocument/2006/relationships/slide" Target="slides/slide46.xml"/><Relationship Id="rId76" Type="http://schemas.openxmlformats.org/officeDocument/2006/relationships/viewProps" Target="viewProps.xml"/><Relationship Id="rId7" Type="http://schemas.openxmlformats.org/officeDocument/2006/relationships/customXml" Target="../customXml/item7.xml"/><Relationship Id="rId71" Type="http://schemas.openxmlformats.org/officeDocument/2006/relationships/slide" Target="slides/slide49.xml"/><Relationship Id="rId2" Type="http://schemas.openxmlformats.org/officeDocument/2006/relationships/customXml" Target="../customXml/item2.xml"/><Relationship Id="rId16" Type="http://schemas.openxmlformats.org/officeDocument/2006/relationships/slideMaster" Target="slideMasters/slideMaster8.xml"/><Relationship Id="rId29" Type="http://schemas.openxmlformats.org/officeDocument/2006/relationships/slide" Target="slides/slide7.xml"/><Relationship Id="rId11" Type="http://schemas.openxmlformats.org/officeDocument/2006/relationships/slideMaster" Target="slideMasters/slideMaster3.xml"/><Relationship Id="rId24" Type="http://schemas.openxmlformats.org/officeDocument/2006/relationships/slide" Target="slides/slide2.xml"/><Relationship Id="rId32" Type="http://schemas.openxmlformats.org/officeDocument/2006/relationships/slide" Target="slides/slide10.xml"/><Relationship Id="rId37" Type="http://schemas.openxmlformats.org/officeDocument/2006/relationships/slide" Target="slides/slide15.xml"/><Relationship Id="rId40" Type="http://schemas.openxmlformats.org/officeDocument/2006/relationships/slide" Target="slides/slide18.xml"/><Relationship Id="rId45" Type="http://schemas.openxmlformats.org/officeDocument/2006/relationships/slide" Target="slides/slide23.xml"/><Relationship Id="rId53" Type="http://schemas.openxmlformats.org/officeDocument/2006/relationships/slide" Target="slides/slide31.xml"/><Relationship Id="rId58" Type="http://schemas.openxmlformats.org/officeDocument/2006/relationships/slide" Target="slides/slide36.xml"/><Relationship Id="rId66" Type="http://schemas.openxmlformats.org/officeDocument/2006/relationships/slide" Target="slides/slide44.xml"/><Relationship Id="rId74"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Master" Target="slideMasters/slideMaster7.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slide" Target="slides/slide14.xml"/><Relationship Id="rId49" Type="http://schemas.openxmlformats.org/officeDocument/2006/relationships/slide" Target="slides/slide27.xml"/><Relationship Id="rId57" Type="http://schemas.openxmlformats.org/officeDocument/2006/relationships/slide" Target="slides/slide35.xml"/><Relationship Id="rId61" Type="http://schemas.openxmlformats.org/officeDocument/2006/relationships/slide" Target="slides/slide39.xml"/><Relationship Id="rId10" Type="http://schemas.openxmlformats.org/officeDocument/2006/relationships/slideMaster" Target="slideMasters/slideMaster2.xml"/><Relationship Id="rId19" Type="http://schemas.openxmlformats.org/officeDocument/2006/relationships/slideMaster" Target="slideMasters/slideMaster11.xml"/><Relationship Id="rId31" Type="http://schemas.openxmlformats.org/officeDocument/2006/relationships/slide" Target="slides/slide9.xml"/><Relationship Id="rId44" Type="http://schemas.openxmlformats.org/officeDocument/2006/relationships/slide" Target="slides/slide22.xml"/><Relationship Id="rId52" Type="http://schemas.openxmlformats.org/officeDocument/2006/relationships/slide" Target="slides/slide30.xml"/><Relationship Id="rId60" Type="http://schemas.openxmlformats.org/officeDocument/2006/relationships/slide" Target="slides/slide38.xml"/><Relationship Id="rId65" Type="http://schemas.openxmlformats.org/officeDocument/2006/relationships/slide" Target="slides/slide43.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Master" Target="slideMasters/slideMaster1.xml"/><Relationship Id="rId14" Type="http://schemas.openxmlformats.org/officeDocument/2006/relationships/slideMaster" Target="slideMasters/slideMaster6.xml"/><Relationship Id="rId22" Type="http://schemas.openxmlformats.org/officeDocument/2006/relationships/slideMaster" Target="slideMasters/slideMaster14.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slide" Target="slides/slide13.xml"/><Relationship Id="rId43" Type="http://schemas.openxmlformats.org/officeDocument/2006/relationships/slide" Target="slides/slide21.xml"/><Relationship Id="rId48" Type="http://schemas.openxmlformats.org/officeDocument/2006/relationships/slide" Target="slides/slide26.xml"/><Relationship Id="rId56" Type="http://schemas.openxmlformats.org/officeDocument/2006/relationships/slide" Target="slides/slide34.xml"/><Relationship Id="rId64" Type="http://schemas.openxmlformats.org/officeDocument/2006/relationships/slide" Target="slides/slide42.xml"/><Relationship Id="rId69" Type="http://schemas.openxmlformats.org/officeDocument/2006/relationships/slide" Target="slides/slide47.xml"/><Relationship Id="rId77"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slide" Target="slides/slide29.xml"/><Relationship Id="rId72" Type="http://schemas.openxmlformats.org/officeDocument/2006/relationships/slide" Target="slides/slide50.xml"/><Relationship Id="rId3" Type="http://schemas.openxmlformats.org/officeDocument/2006/relationships/customXml" Target="../customXml/item3.xml"/><Relationship Id="rId12" Type="http://schemas.openxmlformats.org/officeDocument/2006/relationships/slideMaster" Target="slideMasters/slideMaster4.xml"/><Relationship Id="rId17" Type="http://schemas.openxmlformats.org/officeDocument/2006/relationships/slideMaster" Target="slideMasters/slideMaster9.xml"/><Relationship Id="rId25" Type="http://schemas.openxmlformats.org/officeDocument/2006/relationships/slide" Target="slides/slide3.xml"/><Relationship Id="rId33" Type="http://schemas.openxmlformats.org/officeDocument/2006/relationships/slide" Target="slides/slide11.xml"/><Relationship Id="rId38" Type="http://schemas.openxmlformats.org/officeDocument/2006/relationships/slide" Target="slides/slide16.xml"/><Relationship Id="rId46" Type="http://schemas.openxmlformats.org/officeDocument/2006/relationships/slide" Target="slides/slide24.xml"/><Relationship Id="rId59" Type="http://schemas.openxmlformats.org/officeDocument/2006/relationships/slide" Target="slides/slide37.xml"/><Relationship Id="rId67" Type="http://schemas.openxmlformats.org/officeDocument/2006/relationships/slide" Target="slides/slide45.xml"/><Relationship Id="rId20" Type="http://schemas.openxmlformats.org/officeDocument/2006/relationships/slideMaster" Target="slideMasters/slideMaster12.xml"/><Relationship Id="rId41" Type="http://schemas.openxmlformats.org/officeDocument/2006/relationships/slide" Target="slides/slide19.xml"/><Relationship Id="rId54" Type="http://schemas.openxmlformats.org/officeDocument/2006/relationships/slide" Target="slides/slide32.xml"/><Relationship Id="rId62" Type="http://schemas.openxmlformats.org/officeDocument/2006/relationships/slide" Target="slides/slide40.xml"/><Relationship Id="rId70" Type="http://schemas.openxmlformats.org/officeDocument/2006/relationships/slide" Target="slides/slide48.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customXml" Target="../customXml/item6.xml"/></Relationships>
</file>

<file path=ppt/charts/_rels/chart1.xml.rels><?xml version="1.0" encoding="UTF-8" standalone="yes"?>
<Relationships xmlns="http://schemas.openxmlformats.org/package/2006/relationships"><Relationship Id="rId1" Type="http://schemas.openxmlformats.org/officeDocument/2006/relationships/oleObject" Target="file:///\\10.0.1.48\Shared\nzhou\NZHOU\presentation\Region3\Wastewater_loading_trends_85-12.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Walt%20Boynton\Documents\2014Hypoxia.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400">
                <a:latin typeface="+mj-lt"/>
              </a:defRPr>
            </a:pPr>
            <a:r>
              <a:rPr lang="en-US" sz="1400" dirty="0">
                <a:latin typeface="+mj-lt"/>
              </a:rPr>
              <a:t>TN EOS Load (mil </a:t>
            </a:r>
            <a:r>
              <a:rPr lang="en-US" sz="1400" dirty="0" err="1">
                <a:latin typeface="+mj-lt"/>
              </a:rPr>
              <a:t>lbs</a:t>
            </a:r>
            <a:r>
              <a:rPr lang="en-US" sz="1400" dirty="0">
                <a:latin typeface="+mj-lt"/>
              </a:rPr>
              <a:t>/</a:t>
            </a:r>
            <a:r>
              <a:rPr lang="en-US" sz="1400" dirty="0" err="1">
                <a:latin typeface="+mj-lt"/>
              </a:rPr>
              <a:t>yr</a:t>
            </a:r>
            <a:r>
              <a:rPr lang="en-US" sz="1400" dirty="0">
                <a:latin typeface="+mj-lt"/>
              </a:rPr>
              <a:t>) vs Population Trend in the Chesapeake Bay Watershed </a:t>
            </a:r>
          </a:p>
        </c:rich>
      </c:tx>
    </c:title>
    <c:plotArea>
      <c:layout>
        <c:manualLayout>
          <c:layoutTarget val="inner"/>
          <c:xMode val="edge"/>
          <c:yMode val="edge"/>
          <c:x val="5.4118187614479264E-2"/>
          <c:y val="7.4700680116707566E-2"/>
          <c:w val="0.86562324515105782"/>
          <c:h val="0.84313261704695586"/>
        </c:manualLayout>
      </c:layout>
      <c:barChart>
        <c:barDir val="col"/>
        <c:grouping val="stacked"/>
        <c:ser>
          <c:idx val="0"/>
          <c:order val="0"/>
          <c:tx>
            <c:v>Municipal</c:v>
          </c:tx>
          <c:cat>
            <c:strRef>
              <c:f>Data!$A$3:$A$33</c:f>
              <c:strCache>
                <c:ptCount val="31"/>
                <c:pt idx="0">
                  <c:v>1985</c:v>
                </c:pt>
                <c:pt idx="1">
                  <c:v>1986</c:v>
                </c:pt>
                <c:pt idx="2">
                  <c:v>1987</c:v>
                </c:pt>
                <c:pt idx="3">
                  <c:v>1988</c:v>
                </c:pt>
                <c:pt idx="4">
                  <c:v>1989</c:v>
                </c:pt>
                <c:pt idx="5">
                  <c:v>1990</c:v>
                </c:pt>
                <c:pt idx="6">
                  <c:v>1991</c:v>
                </c:pt>
                <c:pt idx="7">
                  <c:v>1992</c:v>
                </c:pt>
                <c:pt idx="8">
                  <c:v>1993</c:v>
                </c:pt>
                <c:pt idx="9">
                  <c:v>1994</c:v>
                </c:pt>
                <c:pt idx="10">
                  <c:v>1995</c:v>
                </c:pt>
                <c:pt idx="11">
                  <c:v>1996</c:v>
                </c:pt>
                <c:pt idx="12">
                  <c:v>1997</c:v>
                </c:pt>
                <c:pt idx="13">
                  <c:v>1998</c:v>
                </c:pt>
                <c:pt idx="14">
                  <c:v>1999</c:v>
                </c:pt>
                <c:pt idx="15">
                  <c:v>2000</c:v>
                </c:pt>
                <c:pt idx="16">
                  <c:v>2001</c:v>
                </c:pt>
                <c:pt idx="17">
                  <c:v>2002</c:v>
                </c:pt>
                <c:pt idx="18">
                  <c:v>2003</c:v>
                </c:pt>
                <c:pt idx="19">
                  <c:v>2004</c:v>
                </c:pt>
                <c:pt idx="20">
                  <c:v>2005</c:v>
                </c:pt>
                <c:pt idx="21">
                  <c:v>2006</c:v>
                </c:pt>
                <c:pt idx="22">
                  <c:v>2007</c:v>
                </c:pt>
                <c:pt idx="23">
                  <c:v>2008</c:v>
                </c:pt>
                <c:pt idx="24">
                  <c:v>2009</c:v>
                </c:pt>
                <c:pt idx="25">
                  <c:v>2010</c:v>
                </c:pt>
                <c:pt idx="26">
                  <c:v>2011</c:v>
                </c:pt>
                <c:pt idx="27">
                  <c:v>2012</c:v>
                </c:pt>
                <c:pt idx="28">
                  <c:v>2013</c:v>
                </c:pt>
                <c:pt idx="30">
                  <c:v>WIP2</c:v>
                </c:pt>
              </c:strCache>
            </c:strRef>
          </c:cat>
          <c:val>
            <c:numRef>
              <c:f>Data!$H$3:$H$33</c:f>
              <c:numCache>
                <c:formatCode>General</c:formatCode>
                <c:ptCount val="31"/>
                <c:pt idx="0">
                  <c:v>75.673347590910993</c:v>
                </c:pt>
                <c:pt idx="1">
                  <c:v>76.890670271475898</c:v>
                </c:pt>
                <c:pt idx="2">
                  <c:v>76.46920354938915</c:v>
                </c:pt>
                <c:pt idx="3">
                  <c:v>80.021442853240302</c:v>
                </c:pt>
                <c:pt idx="4">
                  <c:v>81.751171057112472</c:v>
                </c:pt>
                <c:pt idx="5">
                  <c:v>80.616475303426526</c:v>
                </c:pt>
                <c:pt idx="6">
                  <c:v>77.323476105649945</c:v>
                </c:pt>
                <c:pt idx="7">
                  <c:v>78.996919753259817</c:v>
                </c:pt>
                <c:pt idx="8">
                  <c:v>79.903977405111704</c:v>
                </c:pt>
                <c:pt idx="9">
                  <c:v>79.962504593716076</c:v>
                </c:pt>
                <c:pt idx="10">
                  <c:v>75.492366403504619</c:v>
                </c:pt>
                <c:pt idx="11">
                  <c:v>77.35112780138067</c:v>
                </c:pt>
                <c:pt idx="12">
                  <c:v>66.304983626238965</c:v>
                </c:pt>
                <c:pt idx="13">
                  <c:v>67.386576985674623</c:v>
                </c:pt>
                <c:pt idx="14">
                  <c:v>64.619979873467614</c:v>
                </c:pt>
                <c:pt idx="15">
                  <c:v>66.108494920786299</c:v>
                </c:pt>
                <c:pt idx="16">
                  <c:v>61.539466922114201</c:v>
                </c:pt>
                <c:pt idx="17">
                  <c:v>60.999247820878587</c:v>
                </c:pt>
                <c:pt idx="18">
                  <c:v>65.666358748242828</c:v>
                </c:pt>
                <c:pt idx="19">
                  <c:v>60.388190572405499</c:v>
                </c:pt>
                <c:pt idx="20">
                  <c:v>56.938121123969523</c:v>
                </c:pt>
                <c:pt idx="21">
                  <c:v>57.755397425427674</c:v>
                </c:pt>
                <c:pt idx="22">
                  <c:v>56.324903355658144</c:v>
                </c:pt>
                <c:pt idx="23">
                  <c:v>56.439830586818871</c:v>
                </c:pt>
                <c:pt idx="24">
                  <c:v>54.698637916191672</c:v>
                </c:pt>
                <c:pt idx="25">
                  <c:v>54.82751353201305</c:v>
                </c:pt>
                <c:pt idx="26">
                  <c:v>47.723189139107483</c:v>
                </c:pt>
                <c:pt idx="27">
                  <c:v>45.980687494058984</c:v>
                </c:pt>
                <c:pt idx="28">
                  <c:v>43.616301030343095</c:v>
                </c:pt>
                <c:pt idx="30">
                  <c:v>41.28909828451981</c:v>
                </c:pt>
              </c:numCache>
            </c:numRef>
          </c:val>
        </c:ser>
        <c:ser>
          <c:idx val="1"/>
          <c:order val="1"/>
          <c:tx>
            <c:v>Industrial</c:v>
          </c:tx>
          <c:cat>
            <c:strRef>
              <c:f>Data!$A$3:$A$33</c:f>
              <c:strCache>
                <c:ptCount val="31"/>
                <c:pt idx="0">
                  <c:v>1985</c:v>
                </c:pt>
                <c:pt idx="1">
                  <c:v>1986</c:v>
                </c:pt>
                <c:pt idx="2">
                  <c:v>1987</c:v>
                </c:pt>
                <c:pt idx="3">
                  <c:v>1988</c:v>
                </c:pt>
                <c:pt idx="4">
                  <c:v>1989</c:v>
                </c:pt>
                <c:pt idx="5">
                  <c:v>1990</c:v>
                </c:pt>
                <c:pt idx="6">
                  <c:v>1991</c:v>
                </c:pt>
                <c:pt idx="7">
                  <c:v>1992</c:v>
                </c:pt>
                <c:pt idx="8">
                  <c:v>1993</c:v>
                </c:pt>
                <c:pt idx="9">
                  <c:v>1994</c:v>
                </c:pt>
                <c:pt idx="10">
                  <c:v>1995</c:v>
                </c:pt>
                <c:pt idx="11">
                  <c:v>1996</c:v>
                </c:pt>
                <c:pt idx="12">
                  <c:v>1997</c:v>
                </c:pt>
                <c:pt idx="13">
                  <c:v>1998</c:v>
                </c:pt>
                <c:pt idx="14">
                  <c:v>1999</c:v>
                </c:pt>
                <c:pt idx="15">
                  <c:v>2000</c:v>
                </c:pt>
                <c:pt idx="16">
                  <c:v>2001</c:v>
                </c:pt>
                <c:pt idx="17">
                  <c:v>2002</c:v>
                </c:pt>
                <c:pt idx="18">
                  <c:v>2003</c:v>
                </c:pt>
                <c:pt idx="19">
                  <c:v>2004</c:v>
                </c:pt>
                <c:pt idx="20">
                  <c:v>2005</c:v>
                </c:pt>
                <c:pt idx="21">
                  <c:v>2006</c:v>
                </c:pt>
                <c:pt idx="22">
                  <c:v>2007</c:v>
                </c:pt>
                <c:pt idx="23">
                  <c:v>2008</c:v>
                </c:pt>
                <c:pt idx="24">
                  <c:v>2009</c:v>
                </c:pt>
                <c:pt idx="25">
                  <c:v>2010</c:v>
                </c:pt>
                <c:pt idx="26">
                  <c:v>2011</c:v>
                </c:pt>
                <c:pt idx="27">
                  <c:v>2012</c:v>
                </c:pt>
                <c:pt idx="28">
                  <c:v>2013</c:v>
                </c:pt>
                <c:pt idx="30">
                  <c:v>WIP2</c:v>
                </c:pt>
              </c:strCache>
            </c:strRef>
          </c:cat>
          <c:val>
            <c:numRef>
              <c:f>Data!$I$3:$I$33</c:f>
              <c:numCache>
                <c:formatCode>General</c:formatCode>
                <c:ptCount val="31"/>
                <c:pt idx="0">
                  <c:v>28.017017462228981</c:v>
                </c:pt>
                <c:pt idx="1">
                  <c:v>28.922870970282201</c:v>
                </c:pt>
                <c:pt idx="2">
                  <c:v>26.050142333200426</c:v>
                </c:pt>
                <c:pt idx="3">
                  <c:v>25.330194505001288</c:v>
                </c:pt>
                <c:pt idx="4">
                  <c:v>23.978096945143019</c:v>
                </c:pt>
                <c:pt idx="5">
                  <c:v>18.594004249469819</c:v>
                </c:pt>
                <c:pt idx="6">
                  <c:v>17.726508123297581</c:v>
                </c:pt>
                <c:pt idx="7">
                  <c:v>16.802945151204174</c:v>
                </c:pt>
                <c:pt idx="8">
                  <c:v>15.900686427630475</c:v>
                </c:pt>
                <c:pt idx="9">
                  <c:v>15.816563919439732</c:v>
                </c:pt>
                <c:pt idx="10">
                  <c:v>15.959799909964918</c:v>
                </c:pt>
                <c:pt idx="11">
                  <c:v>16.390122759846136</c:v>
                </c:pt>
                <c:pt idx="12">
                  <c:v>16.521725880446308</c:v>
                </c:pt>
                <c:pt idx="13">
                  <c:v>15.787838973126997</c:v>
                </c:pt>
                <c:pt idx="14">
                  <c:v>15.968148943583344</c:v>
                </c:pt>
                <c:pt idx="15">
                  <c:v>14.059435461914207</c:v>
                </c:pt>
                <c:pt idx="16">
                  <c:v>13.236417816013116</c:v>
                </c:pt>
                <c:pt idx="17">
                  <c:v>13.409078455452295</c:v>
                </c:pt>
                <c:pt idx="18">
                  <c:v>12.192337407982309</c:v>
                </c:pt>
                <c:pt idx="19">
                  <c:v>12.796718266147359</c:v>
                </c:pt>
                <c:pt idx="20">
                  <c:v>12.364500034236089</c:v>
                </c:pt>
                <c:pt idx="21">
                  <c:v>10.970804957452545</c:v>
                </c:pt>
                <c:pt idx="22">
                  <c:v>11.738216380415265</c:v>
                </c:pt>
                <c:pt idx="23">
                  <c:v>10.691373571108358</c:v>
                </c:pt>
                <c:pt idx="24">
                  <c:v>10.495107442391776</c:v>
                </c:pt>
                <c:pt idx="25">
                  <c:v>10.165269155489563</c:v>
                </c:pt>
                <c:pt idx="26">
                  <c:v>8.3932106953310281</c:v>
                </c:pt>
                <c:pt idx="27">
                  <c:v>8.9770610362940104</c:v>
                </c:pt>
                <c:pt idx="28">
                  <c:v>8.3311504703563486</c:v>
                </c:pt>
                <c:pt idx="30">
                  <c:v>10.278445794747642</c:v>
                </c:pt>
              </c:numCache>
            </c:numRef>
          </c:val>
        </c:ser>
        <c:dLbls/>
        <c:gapWidth val="55"/>
        <c:overlap val="100"/>
        <c:axId val="67800064"/>
        <c:axId val="67822336"/>
      </c:barChart>
      <c:scatterChart>
        <c:scatterStyle val="smoothMarker"/>
        <c:ser>
          <c:idx val="2"/>
          <c:order val="2"/>
          <c:tx>
            <c:v>Population</c:v>
          </c:tx>
          <c:spPr>
            <a:ln>
              <a:solidFill>
                <a:srgbClr val="C00000"/>
              </a:solidFill>
            </a:ln>
          </c:spPr>
          <c:marker>
            <c:symbol val="none"/>
          </c:marker>
          <c:xVal>
            <c:strRef>
              <c:f>Data!$A$3:$A$33</c:f>
              <c:strCache>
                <c:ptCount val="31"/>
                <c:pt idx="0">
                  <c:v>1985</c:v>
                </c:pt>
                <c:pt idx="1">
                  <c:v>1986</c:v>
                </c:pt>
                <c:pt idx="2">
                  <c:v>1987</c:v>
                </c:pt>
                <c:pt idx="3">
                  <c:v>1988</c:v>
                </c:pt>
                <c:pt idx="4">
                  <c:v>1989</c:v>
                </c:pt>
                <c:pt idx="5">
                  <c:v>1990</c:v>
                </c:pt>
                <c:pt idx="6">
                  <c:v>1991</c:v>
                </c:pt>
                <c:pt idx="7">
                  <c:v>1992</c:v>
                </c:pt>
                <c:pt idx="8">
                  <c:v>1993</c:v>
                </c:pt>
                <c:pt idx="9">
                  <c:v>1994</c:v>
                </c:pt>
                <c:pt idx="10">
                  <c:v>1995</c:v>
                </c:pt>
                <c:pt idx="11">
                  <c:v>1996</c:v>
                </c:pt>
                <c:pt idx="12">
                  <c:v>1997</c:v>
                </c:pt>
                <c:pt idx="13">
                  <c:v>1998</c:v>
                </c:pt>
                <c:pt idx="14">
                  <c:v>1999</c:v>
                </c:pt>
                <c:pt idx="15">
                  <c:v>2000</c:v>
                </c:pt>
                <c:pt idx="16">
                  <c:v>2001</c:v>
                </c:pt>
                <c:pt idx="17">
                  <c:v>2002</c:v>
                </c:pt>
                <c:pt idx="18">
                  <c:v>2003</c:v>
                </c:pt>
                <c:pt idx="19">
                  <c:v>2004</c:v>
                </c:pt>
                <c:pt idx="20">
                  <c:v>2005</c:v>
                </c:pt>
                <c:pt idx="21">
                  <c:v>2006</c:v>
                </c:pt>
                <c:pt idx="22">
                  <c:v>2007</c:v>
                </c:pt>
                <c:pt idx="23">
                  <c:v>2008</c:v>
                </c:pt>
                <c:pt idx="24">
                  <c:v>2009</c:v>
                </c:pt>
                <c:pt idx="25">
                  <c:v>2010</c:v>
                </c:pt>
                <c:pt idx="26">
                  <c:v>2011</c:v>
                </c:pt>
                <c:pt idx="27">
                  <c:v>2012</c:v>
                </c:pt>
                <c:pt idx="28">
                  <c:v>2013</c:v>
                </c:pt>
                <c:pt idx="30">
                  <c:v>WIP2</c:v>
                </c:pt>
              </c:strCache>
            </c:strRef>
          </c:xVal>
          <c:yVal>
            <c:numRef>
              <c:f>Sheet2!$B$20:$AF$20</c:f>
              <c:numCache>
                <c:formatCode>General</c:formatCode>
                <c:ptCount val="31"/>
                <c:pt idx="0">
                  <c:v>13.49190955089755</c:v>
                </c:pt>
                <c:pt idx="1">
                  <c:v>13.640197971078685</c:v>
                </c:pt>
                <c:pt idx="2">
                  <c:v>13.78848639125982</c:v>
                </c:pt>
                <c:pt idx="3">
                  <c:v>13.936774811440955</c:v>
                </c:pt>
                <c:pt idx="4">
                  <c:v>14.085063231622089</c:v>
                </c:pt>
                <c:pt idx="5">
                  <c:v>14.23335165180322</c:v>
                </c:pt>
                <c:pt idx="6">
                  <c:v>14.379875896428622</c:v>
                </c:pt>
                <c:pt idx="7">
                  <c:v>14.526400141054019</c:v>
                </c:pt>
                <c:pt idx="8">
                  <c:v>14.672924385679416</c:v>
                </c:pt>
                <c:pt idx="9">
                  <c:v>14.819448630304816</c:v>
                </c:pt>
                <c:pt idx="10">
                  <c:v>14.965972874930216</c:v>
                </c:pt>
                <c:pt idx="11">
                  <c:v>15.112497119555615</c:v>
                </c:pt>
                <c:pt idx="12">
                  <c:v>15.25902136418101</c:v>
                </c:pt>
                <c:pt idx="13">
                  <c:v>15.405545608806408</c:v>
                </c:pt>
                <c:pt idx="14">
                  <c:v>15.552069853431806</c:v>
                </c:pt>
                <c:pt idx="15">
                  <c:v>15.698594098057205</c:v>
                </c:pt>
                <c:pt idx="16">
                  <c:v>15.907780101162139</c:v>
                </c:pt>
                <c:pt idx="17">
                  <c:v>16.074827646808775</c:v>
                </c:pt>
                <c:pt idx="18">
                  <c:v>16.218449094776386</c:v>
                </c:pt>
                <c:pt idx="19">
                  <c:v>16.383535254671308</c:v>
                </c:pt>
                <c:pt idx="20">
                  <c:v>16.534595384579319</c:v>
                </c:pt>
                <c:pt idx="21">
                  <c:v>16.67836042758017</c:v>
                </c:pt>
                <c:pt idx="22">
                  <c:v>16.796423252407489</c:v>
                </c:pt>
                <c:pt idx="23">
                  <c:v>16.915721633228493</c:v>
                </c:pt>
                <c:pt idx="24">
                  <c:v>17.057701294898575</c:v>
                </c:pt>
                <c:pt idx="25">
                  <c:v>17.360462849466195</c:v>
                </c:pt>
                <c:pt idx="26">
                  <c:v>17.542435240341522</c:v>
                </c:pt>
                <c:pt idx="27">
                  <c:v>17.686341516599526</c:v>
                </c:pt>
                <c:pt idx="28">
                  <c:v>17.830247792857534</c:v>
                </c:pt>
                <c:pt idx="29">
                  <c:v>18.837591726663568</c:v>
                </c:pt>
                <c:pt idx="30">
                  <c:v>19.542993937454987</c:v>
                </c:pt>
              </c:numCache>
            </c:numRef>
          </c:yVal>
          <c:smooth val="1"/>
        </c:ser>
        <c:dLbls/>
        <c:axId val="67826432"/>
        <c:axId val="67824256"/>
      </c:scatterChart>
      <c:catAx>
        <c:axId val="67800064"/>
        <c:scaling>
          <c:orientation val="minMax"/>
        </c:scaling>
        <c:axPos val="b"/>
        <c:numFmt formatCode="General" sourceLinked="1"/>
        <c:majorTickMark val="none"/>
        <c:tickLblPos val="nextTo"/>
        <c:txPr>
          <a:bodyPr/>
          <a:lstStyle/>
          <a:p>
            <a:pPr>
              <a:defRPr sz="1100" b="1"/>
            </a:pPr>
            <a:endParaRPr lang="en-US"/>
          </a:p>
        </c:txPr>
        <c:crossAx val="67822336"/>
        <c:crosses val="autoZero"/>
        <c:auto val="1"/>
        <c:lblAlgn val="ctr"/>
        <c:lblOffset val="100"/>
      </c:catAx>
      <c:valAx>
        <c:axId val="67822336"/>
        <c:scaling>
          <c:orientation val="minMax"/>
        </c:scaling>
        <c:axPos val="l"/>
        <c:majorGridlines/>
        <c:title>
          <c:tx>
            <c:rich>
              <a:bodyPr rot="-5400000" vert="horz"/>
              <a:lstStyle/>
              <a:p>
                <a:pPr>
                  <a:defRPr/>
                </a:pPr>
                <a:r>
                  <a:rPr lang="en-US"/>
                  <a:t>TN EOS Load (million</a:t>
                </a:r>
                <a:r>
                  <a:rPr lang="en-US" baseline="0"/>
                  <a:t> lbs/yr)</a:t>
                </a:r>
                <a:endParaRPr lang="en-US"/>
              </a:p>
            </c:rich>
          </c:tx>
        </c:title>
        <c:numFmt formatCode="General" sourceLinked="1"/>
        <c:majorTickMark val="none"/>
        <c:tickLblPos val="nextTo"/>
        <c:txPr>
          <a:bodyPr/>
          <a:lstStyle/>
          <a:p>
            <a:pPr>
              <a:defRPr b="1"/>
            </a:pPr>
            <a:endParaRPr lang="en-US"/>
          </a:p>
        </c:txPr>
        <c:crossAx val="67800064"/>
        <c:crosses val="autoZero"/>
        <c:crossBetween val="between"/>
      </c:valAx>
      <c:valAx>
        <c:axId val="67824256"/>
        <c:scaling>
          <c:orientation val="minMax"/>
        </c:scaling>
        <c:axPos val="r"/>
        <c:title>
          <c:tx>
            <c:rich>
              <a:bodyPr rot="-5400000" vert="horz"/>
              <a:lstStyle/>
              <a:p>
                <a:pPr>
                  <a:defRPr/>
                </a:pPr>
                <a:r>
                  <a:rPr lang="en-US"/>
                  <a:t>Population (</a:t>
                </a:r>
                <a:r>
                  <a:rPr lang="en-US" baseline="0"/>
                  <a:t>million)</a:t>
                </a:r>
                <a:endParaRPr lang="en-US"/>
              </a:p>
            </c:rich>
          </c:tx>
        </c:title>
        <c:numFmt formatCode="General" sourceLinked="1"/>
        <c:tickLblPos val="nextTo"/>
        <c:txPr>
          <a:bodyPr/>
          <a:lstStyle/>
          <a:p>
            <a:pPr>
              <a:defRPr b="1"/>
            </a:pPr>
            <a:endParaRPr lang="en-US"/>
          </a:p>
        </c:txPr>
        <c:crossAx val="67826432"/>
        <c:crosses val="max"/>
        <c:crossBetween val="midCat"/>
      </c:valAx>
      <c:valAx>
        <c:axId val="67826432"/>
        <c:scaling>
          <c:orientation val="minMax"/>
        </c:scaling>
        <c:delete val="1"/>
        <c:axPos val="b"/>
        <c:numFmt formatCode="General" sourceLinked="1"/>
        <c:tickLblPos val="none"/>
        <c:crossAx val="67824256"/>
        <c:crosses val="autoZero"/>
        <c:crossBetween val="midCat"/>
      </c:valAx>
    </c:plotArea>
    <c:legend>
      <c:legendPos val="r"/>
      <c:layout>
        <c:manualLayout>
          <c:xMode val="edge"/>
          <c:yMode val="edge"/>
          <c:x val="0.46622671156314832"/>
          <c:y val="8.5700543052694936E-2"/>
          <c:w val="0.15528366654292744"/>
          <c:h val="0.12392633190050679"/>
        </c:manualLayout>
      </c:layout>
      <c:spPr>
        <a:ln>
          <a:noFill/>
        </a:ln>
      </c:spPr>
      <c:txPr>
        <a:bodyPr/>
        <a:lstStyle/>
        <a:p>
          <a:pPr>
            <a:defRPr sz="1200" b="1"/>
          </a:pPr>
          <a:endParaRPr lang="en-US"/>
        </a:p>
      </c:txPr>
    </c:legend>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200" b="1" i="0" u="none" strike="noStrike" baseline="0">
                <a:solidFill>
                  <a:srgbClr val="000000"/>
                </a:solidFill>
                <a:latin typeface="Arial"/>
                <a:ea typeface="Arial"/>
                <a:cs typeface="Arial"/>
              </a:defRPr>
            </a:pPr>
            <a:r>
              <a:rPr lang="en-US" sz="2400" dirty="0" smtClean="0">
                <a:solidFill>
                  <a:srgbClr val="0033CC"/>
                </a:solidFill>
                <a:latin typeface="Comic Sans MS" pitchFamily="66" charset="0"/>
              </a:rPr>
              <a:t>MD Bay Anoxia: September</a:t>
            </a:r>
            <a:r>
              <a:rPr lang="en-US" sz="2400" baseline="0" dirty="0" smtClean="0">
                <a:solidFill>
                  <a:srgbClr val="0033CC"/>
                </a:solidFill>
                <a:latin typeface="Comic Sans MS" pitchFamily="66" charset="0"/>
              </a:rPr>
              <a:t> Data</a:t>
            </a:r>
            <a:r>
              <a:rPr lang="en-US" dirty="0">
                <a:solidFill>
                  <a:srgbClr val="0033CC"/>
                </a:solidFill>
                <a:latin typeface="Comic Sans MS" pitchFamily="66" charset="0"/>
              </a:rPr>
              <a:t>
</a:t>
            </a:r>
            <a:r>
              <a:rPr lang="en-US" sz="1400" dirty="0">
                <a:solidFill>
                  <a:srgbClr val="0033CC"/>
                </a:solidFill>
                <a:latin typeface="Comic Sans MS" pitchFamily="66" charset="0"/>
              </a:rPr>
              <a:t>(0 - 0.2 mg/L) </a:t>
            </a:r>
          </a:p>
        </c:rich>
      </c:tx>
      <c:layout>
        <c:manualLayout>
          <c:xMode val="edge"/>
          <c:yMode val="edge"/>
          <c:x val="0.22880891173950288"/>
          <c:y val="4.7730614133003731E-2"/>
        </c:manualLayout>
      </c:layout>
      <c:spPr>
        <a:noFill/>
        <a:ln w="25400">
          <a:noFill/>
        </a:ln>
      </c:spPr>
    </c:title>
    <c:plotArea>
      <c:layout>
        <c:manualLayout>
          <c:layoutTarget val="inner"/>
          <c:xMode val="edge"/>
          <c:yMode val="edge"/>
          <c:x val="0.19763010343501422"/>
          <c:y val="0.21760843113001718"/>
          <c:w val="0.77058127734033321"/>
          <c:h val="0.62319060607620302"/>
        </c:manualLayout>
      </c:layout>
      <c:barChart>
        <c:barDir val="col"/>
        <c:grouping val="clustered"/>
        <c:ser>
          <c:idx val="0"/>
          <c:order val="0"/>
          <c:spPr>
            <a:solidFill>
              <a:srgbClr val="FF0000"/>
            </a:solidFill>
            <a:ln w="12700">
              <a:solidFill>
                <a:srgbClr val="000000"/>
              </a:solidFill>
              <a:prstDash val="solid"/>
            </a:ln>
          </c:spPr>
          <c:cat>
            <c:numRef>
              <c:f>SeptemberData!$C$2:$C$31</c:f>
              <c:numCache>
                <c:formatCode>General</c:formatCode>
                <c:ptCount val="30"/>
                <c:pt idx="0">
                  <c:v>1985</c:v>
                </c:pt>
                <c:pt idx="1">
                  <c:v>1986</c:v>
                </c:pt>
                <c:pt idx="2">
                  <c:v>1987</c:v>
                </c:pt>
                <c:pt idx="3">
                  <c:v>1988</c:v>
                </c:pt>
                <c:pt idx="4">
                  <c:v>1989</c:v>
                </c:pt>
                <c:pt idx="5">
                  <c:v>1990</c:v>
                </c:pt>
                <c:pt idx="6">
                  <c:v>1991</c:v>
                </c:pt>
                <c:pt idx="7">
                  <c:v>1992</c:v>
                </c:pt>
                <c:pt idx="8">
                  <c:v>1993</c:v>
                </c:pt>
                <c:pt idx="9">
                  <c:v>1994</c:v>
                </c:pt>
                <c:pt idx="10">
                  <c:v>1995</c:v>
                </c:pt>
                <c:pt idx="11">
                  <c:v>1996</c:v>
                </c:pt>
                <c:pt idx="12">
                  <c:v>1997</c:v>
                </c:pt>
                <c:pt idx="13">
                  <c:v>1998</c:v>
                </c:pt>
                <c:pt idx="14">
                  <c:v>1999</c:v>
                </c:pt>
                <c:pt idx="15">
                  <c:v>2000</c:v>
                </c:pt>
                <c:pt idx="16">
                  <c:v>2001</c:v>
                </c:pt>
                <c:pt idx="17">
                  <c:v>2002</c:v>
                </c:pt>
                <c:pt idx="18">
                  <c:v>2003</c:v>
                </c:pt>
                <c:pt idx="19">
                  <c:v>2004</c:v>
                </c:pt>
                <c:pt idx="20">
                  <c:v>2005</c:v>
                </c:pt>
                <c:pt idx="21">
                  <c:v>2006</c:v>
                </c:pt>
                <c:pt idx="22">
                  <c:v>2007</c:v>
                </c:pt>
                <c:pt idx="23">
                  <c:v>2008</c:v>
                </c:pt>
                <c:pt idx="24">
                  <c:v>2009</c:v>
                </c:pt>
                <c:pt idx="25">
                  <c:v>2010</c:v>
                </c:pt>
                <c:pt idx="26">
                  <c:v>2011</c:v>
                </c:pt>
                <c:pt idx="27">
                  <c:v>2012</c:v>
                </c:pt>
                <c:pt idx="28">
                  <c:v>2013</c:v>
                </c:pt>
                <c:pt idx="29">
                  <c:v>2014</c:v>
                </c:pt>
              </c:numCache>
            </c:numRef>
          </c:cat>
          <c:val>
            <c:numRef>
              <c:f>SeptemberData!$E$2:$E$31</c:f>
              <c:numCache>
                <c:formatCode>General</c:formatCode>
                <c:ptCount val="30"/>
                <c:pt idx="0">
                  <c:v>0</c:v>
                </c:pt>
                <c:pt idx="1">
                  <c:v>0</c:v>
                </c:pt>
                <c:pt idx="2">
                  <c:v>329</c:v>
                </c:pt>
                <c:pt idx="3">
                  <c:v>547</c:v>
                </c:pt>
                <c:pt idx="4">
                  <c:v>0</c:v>
                </c:pt>
                <c:pt idx="5">
                  <c:v>0</c:v>
                </c:pt>
                <c:pt idx="6">
                  <c:v>213</c:v>
                </c:pt>
                <c:pt idx="7">
                  <c:v>22</c:v>
                </c:pt>
                <c:pt idx="8">
                  <c:v>0</c:v>
                </c:pt>
                <c:pt idx="9">
                  <c:v>90</c:v>
                </c:pt>
                <c:pt idx="10">
                  <c:v>519</c:v>
                </c:pt>
                <c:pt idx="11">
                  <c:v>472</c:v>
                </c:pt>
                <c:pt idx="12">
                  <c:v>57</c:v>
                </c:pt>
                <c:pt idx="13">
                  <c:v>1498</c:v>
                </c:pt>
                <c:pt idx="14">
                  <c:v>0</c:v>
                </c:pt>
                <c:pt idx="15">
                  <c:v>202</c:v>
                </c:pt>
                <c:pt idx="16">
                  <c:v>691</c:v>
                </c:pt>
                <c:pt idx="17">
                  <c:v>0</c:v>
                </c:pt>
                <c:pt idx="18">
                  <c:v>0</c:v>
                </c:pt>
                <c:pt idx="19">
                  <c:v>0</c:v>
                </c:pt>
                <c:pt idx="20">
                  <c:v>0</c:v>
                </c:pt>
                <c:pt idx="21">
                  <c:v>0</c:v>
                </c:pt>
                <c:pt idx="22">
                  <c:v>9</c:v>
                </c:pt>
                <c:pt idx="23">
                  <c:v>0</c:v>
                </c:pt>
                <c:pt idx="24">
                  <c:v>0</c:v>
                </c:pt>
                <c:pt idx="25">
                  <c:v>0</c:v>
                </c:pt>
                <c:pt idx="26">
                  <c:v>0</c:v>
                </c:pt>
                <c:pt idx="27">
                  <c:v>0</c:v>
                </c:pt>
                <c:pt idx="28">
                  <c:v>0</c:v>
                </c:pt>
                <c:pt idx="29">
                  <c:v>0</c:v>
                </c:pt>
              </c:numCache>
            </c:numRef>
          </c:val>
        </c:ser>
        <c:dLbls/>
        <c:axId val="67863296"/>
        <c:axId val="67865216"/>
      </c:barChart>
      <c:lineChart>
        <c:grouping val="standard"/>
        <c:ser>
          <c:idx val="1"/>
          <c:order val="1"/>
          <c:spPr>
            <a:ln w="25400">
              <a:solidFill>
                <a:srgbClr val="0000FF"/>
              </a:solidFill>
              <a:prstDash val="solid"/>
            </a:ln>
          </c:spPr>
          <c:marker>
            <c:symbol val="none"/>
          </c:marker>
          <c:cat>
            <c:numRef>
              <c:f>SeptemberData!$C$2:$C$31</c:f>
              <c:numCache>
                <c:formatCode>General</c:formatCode>
                <c:ptCount val="30"/>
                <c:pt idx="0">
                  <c:v>1985</c:v>
                </c:pt>
                <c:pt idx="1">
                  <c:v>1986</c:v>
                </c:pt>
                <c:pt idx="2">
                  <c:v>1987</c:v>
                </c:pt>
                <c:pt idx="3">
                  <c:v>1988</c:v>
                </c:pt>
                <c:pt idx="4">
                  <c:v>1989</c:v>
                </c:pt>
                <c:pt idx="5">
                  <c:v>1990</c:v>
                </c:pt>
                <c:pt idx="6">
                  <c:v>1991</c:v>
                </c:pt>
                <c:pt idx="7">
                  <c:v>1992</c:v>
                </c:pt>
                <c:pt idx="8">
                  <c:v>1993</c:v>
                </c:pt>
                <c:pt idx="9">
                  <c:v>1994</c:v>
                </c:pt>
                <c:pt idx="10">
                  <c:v>1995</c:v>
                </c:pt>
                <c:pt idx="11">
                  <c:v>1996</c:v>
                </c:pt>
                <c:pt idx="12">
                  <c:v>1997</c:v>
                </c:pt>
                <c:pt idx="13">
                  <c:v>1998</c:v>
                </c:pt>
                <c:pt idx="14">
                  <c:v>1999</c:v>
                </c:pt>
                <c:pt idx="15">
                  <c:v>2000</c:v>
                </c:pt>
                <c:pt idx="16">
                  <c:v>2001</c:v>
                </c:pt>
                <c:pt idx="17">
                  <c:v>2002</c:v>
                </c:pt>
                <c:pt idx="18">
                  <c:v>2003</c:v>
                </c:pt>
                <c:pt idx="19">
                  <c:v>2004</c:v>
                </c:pt>
                <c:pt idx="20">
                  <c:v>2005</c:v>
                </c:pt>
                <c:pt idx="21">
                  <c:v>2006</c:v>
                </c:pt>
                <c:pt idx="22">
                  <c:v>2007</c:v>
                </c:pt>
                <c:pt idx="23">
                  <c:v>2008</c:v>
                </c:pt>
                <c:pt idx="24">
                  <c:v>2009</c:v>
                </c:pt>
                <c:pt idx="25">
                  <c:v>2010</c:v>
                </c:pt>
                <c:pt idx="26">
                  <c:v>2011</c:v>
                </c:pt>
                <c:pt idx="27">
                  <c:v>2012</c:v>
                </c:pt>
                <c:pt idx="28">
                  <c:v>2013</c:v>
                </c:pt>
                <c:pt idx="29">
                  <c:v>2014</c:v>
                </c:pt>
              </c:numCache>
            </c:numRef>
          </c:cat>
          <c:val>
            <c:numRef>
              <c:f>SeptemberData!$Q$2:$Q$31</c:f>
              <c:numCache>
                <c:formatCode>General</c:formatCode>
                <c:ptCount val="30"/>
                <c:pt idx="0">
                  <c:v>160.31034482758648</c:v>
                </c:pt>
                <c:pt idx="1">
                  <c:v>160.31034482758648</c:v>
                </c:pt>
                <c:pt idx="2">
                  <c:v>160.31034482758648</c:v>
                </c:pt>
                <c:pt idx="3">
                  <c:v>160.31034482758648</c:v>
                </c:pt>
                <c:pt idx="4">
                  <c:v>160.31034482758648</c:v>
                </c:pt>
                <c:pt idx="5">
                  <c:v>160.31034482758648</c:v>
                </c:pt>
                <c:pt idx="6">
                  <c:v>160.31034482758648</c:v>
                </c:pt>
                <c:pt idx="7">
                  <c:v>160.31034482758648</c:v>
                </c:pt>
                <c:pt idx="8">
                  <c:v>160.31034482758648</c:v>
                </c:pt>
                <c:pt idx="9">
                  <c:v>160.31034482758648</c:v>
                </c:pt>
                <c:pt idx="10">
                  <c:v>160.31034482758648</c:v>
                </c:pt>
                <c:pt idx="11">
                  <c:v>160.31034482758648</c:v>
                </c:pt>
                <c:pt idx="12">
                  <c:v>160.31034482758648</c:v>
                </c:pt>
                <c:pt idx="13">
                  <c:v>160.31034482758648</c:v>
                </c:pt>
                <c:pt idx="14">
                  <c:v>160.31034482758648</c:v>
                </c:pt>
                <c:pt idx="15">
                  <c:v>160.31034482758648</c:v>
                </c:pt>
                <c:pt idx="16">
                  <c:v>160.31034482758648</c:v>
                </c:pt>
                <c:pt idx="17">
                  <c:v>160.31034482758648</c:v>
                </c:pt>
                <c:pt idx="18">
                  <c:v>160.31034482758648</c:v>
                </c:pt>
                <c:pt idx="19">
                  <c:v>160.31034482758648</c:v>
                </c:pt>
                <c:pt idx="20">
                  <c:v>160.31034482758648</c:v>
                </c:pt>
                <c:pt idx="21">
                  <c:v>160.31034482758648</c:v>
                </c:pt>
                <c:pt idx="22">
                  <c:v>160.31034482758648</c:v>
                </c:pt>
                <c:pt idx="23">
                  <c:v>160.31034482758648</c:v>
                </c:pt>
                <c:pt idx="24">
                  <c:v>160.31034482758648</c:v>
                </c:pt>
                <c:pt idx="25">
                  <c:v>160.31034482758648</c:v>
                </c:pt>
                <c:pt idx="26">
                  <c:v>160.31034482758648</c:v>
                </c:pt>
                <c:pt idx="27">
                  <c:v>160.31034482758648</c:v>
                </c:pt>
                <c:pt idx="28">
                  <c:v>160.31034482758648</c:v>
                </c:pt>
                <c:pt idx="29">
                  <c:v>160.31034482758648</c:v>
                </c:pt>
              </c:numCache>
            </c:numRef>
          </c:val>
        </c:ser>
        <c:dLbls/>
        <c:marker val="1"/>
        <c:axId val="67863296"/>
        <c:axId val="67865216"/>
      </c:lineChart>
      <c:catAx>
        <c:axId val="67863296"/>
        <c:scaling>
          <c:orientation val="minMax"/>
        </c:scaling>
        <c:axPos val="b"/>
        <c:title>
          <c:tx>
            <c:rich>
              <a:bodyPr/>
              <a:lstStyle/>
              <a:p>
                <a:pPr>
                  <a:defRPr sz="1000" b="1" i="0" u="none" strike="noStrike" baseline="0">
                    <a:solidFill>
                      <a:srgbClr val="000000"/>
                    </a:solidFill>
                    <a:latin typeface="Arial"/>
                    <a:ea typeface="Arial"/>
                    <a:cs typeface="Arial"/>
                  </a:defRPr>
                </a:pPr>
                <a:r>
                  <a:rPr lang="en-US" sz="2000" dirty="0">
                    <a:latin typeface="Comic Sans MS" pitchFamily="66" charset="0"/>
                  </a:rPr>
                  <a:t>Year</a:t>
                </a:r>
              </a:p>
            </c:rich>
          </c:tx>
          <c:layout>
            <c:manualLayout>
              <c:xMode val="edge"/>
              <c:yMode val="edge"/>
              <c:x val="0.51868327402135239"/>
              <c:y val="0.94371727748691114"/>
            </c:manualLayout>
          </c:layout>
          <c:spPr>
            <a:noFill/>
            <a:ln w="25400">
              <a:noFill/>
            </a:ln>
          </c:spPr>
        </c:title>
        <c:numFmt formatCode="General" sourceLinked="1"/>
        <c:tickLblPos val="nextTo"/>
        <c:spPr>
          <a:ln w="3175">
            <a:solidFill>
              <a:srgbClr val="000000"/>
            </a:solidFill>
            <a:prstDash val="solid"/>
          </a:ln>
        </c:spPr>
        <c:txPr>
          <a:bodyPr rot="-2700000" vert="horz"/>
          <a:lstStyle/>
          <a:p>
            <a:pPr>
              <a:defRPr sz="1000" b="1" i="0" u="none" strike="noStrike" baseline="0">
                <a:solidFill>
                  <a:srgbClr val="000000"/>
                </a:solidFill>
                <a:latin typeface="Arial"/>
                <a:ea typeface="Arial"/>
                <a:cs typeface="Arial"/>
              </a:defRPr>
            </a:pPr>
            <a:endParaRPr lang="en-US"/>
          </a:p>
        </c:txPr>
        <c:crossAx val="67865216"/>
        <c:crosses val="autoZero"/>
        <c:auto val="1"/>
        <c:lblAlgn val="ctr"/>
        <c:lblOffset val="100"/>
        <c:tickLblSkip val="1"/>
        <c:tickMarkSkip val="1"/>
      </c:catAx>
      <c:valAx>
        <c:axId val="67865216"/>
        <c:scaling>
          <c:orientation val="minMax"/>
        </c:scaling>
        <c:axPos val="l"/>
        <c:majorGridlines>
          <c:spPr>
            <a:ln w="3175">
              <a:solidFill>
                <a:srgbClr val="000000"/>
              </a:solidFill>
              <a:prstDash val="solid"/>
            </a:ln>
          </c:spPr>
        </c:majorGridlines>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67863296"/>
        <c:crosses val="autoZero"/>
        <c:crossBetween val="between"/>
      </c:valAx>
      <c:spPr>
        <a:solidFill>
          <a:srgbClr val="FFFFCC"/>
        </a:solidFill>
        <a:ln w="12700">
          <a:solidFill>
            <a:srgbClr val="808080"/>
          </a:solidFill>
          <a:prstDash val="solid"/>
        </a:ln>
      </c:spPr>
    </c:plotArea>
    <c:plotVisOnly val="1"/>
    <c:dispBlanksAs val="gap"/>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userShapes r:id="rId2"/>
</c:chartSpace>
</file>

<file path=ppt/drawings/drawing1.xml><?xml version="1.0" encoding="utf-8"?>
<c:userShapes xmlns:c="http://schemas.openxmlformats.org/drawingml/2006/chart">
  <cdr:relSizeAnchor xmlns:cdr="http://schemas.openxmlformats.org/drawingml/2006/chartDrawing">
    <cdr:from>
      <cdr:x>0.6585</cdr:x>
      <cdr:y>0.6205</cdr:y>
    </cdr:from>
    <cdr:to>
      <cdr:x>0.82775</cdr:x>
      <cdr:y>0.713</cdr:y>
    </cdr:to>
    <cdr:sp macro="" textlink="">
      <cdr:nvSpPr>
        <cdr:cNvPr id="32770" name="Rectangle 2"/>
        <cdr:cNvSpPr>
          <a:spLocks xmlns:a="http://schemas.openxmlformats.org/drawingml/2006/main" noChangeArrowheads="1"/>
        </cdr:cNvSpPr>
      </cdr:nvSpPr>
      <cdr:spPr bwMode="auto">
        <a:xfrm xmlns:a="http://schemas.openxmlformats.org/drawingml/2006/main">
          <a:off x="5639973" y="3634184"/>
          <a:ext cx="1447465" cy="526862"/>
        </a:xfrm>
        <a:prstGeom xmlns:a="http://schemas.openxmlformats.org/drawingml/2006/main" prst="rect">
          <a:avLst/>
        </a:prstGeom>
        <a:solidFill xmlns:a="http://schemas.openxmlformats.org/drawingml/2006/main">
          <a:srgbClr val="FFFFFF"/>
        </a:solidFill>
        <a:ln xmlns:a="http://schemas.openxmlformats.org/drawingml/2006/main" w="9525">
          <a:solidFill>
            <a:srgbClr val="000000"/>
          </a:solidFill>
          <a:miter lim="800000"/>
          <a:headEnd/>
          <a:tailEnd/>
        </a:ln>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0.6675</cdr:x>
      <cdr:y>0.6205</cdr:y>
    </cdr:from>
    <cdr:to>
      <cdr:x>0.83548</cdr:x>
      <cdr:y>0.704</cdr:y>
    </cdr:to>
    <cdr:sp macro="" textlink="">
      <cdr:nvSpPr>
        <cdr:cNvPr id="32769" name="Text Box 1"/>
        <cdr:cNvSpPr txBox="1">
          <a:spLocks xmlns:a="http://schemas.openxmlformats.org/drawingml/2006/main" noChangeArrowheads="1"/>
        </cdr:cNvSpPr>
      </cdr:nvSpPr>
      <cdr:spPr bwMode="auto">
        <a:xfrm xmlns:a="http://schemas.openxmlformats.org/drawingml/2006/main">
          <a:off x="4946474" y="3085157"/>
          <a:ext cx="1244775" cy="415166"/>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cdr:spPr>
      <cdr:txBody>
        <a:bodyPr xmlns:a="http://schemas.openxmlformats.org/drawingml/2006/main" vertOverflow="clip" wrap="square" lIns="36576" tIns="27432" rIns="0" bIns="0" anchor="t" upright="1"/>
        <a:lstStyle xmlns:a="http://schemas.openxmlformats.org/drawingml/2006/main"/>
        <a:p xmlns:a="http://schemas.openxmlformats.org/drawingml/2006/main">
          <a:pPr algn="l" rtl="0">
            <a:lnSpc>
              <a:spcPts val="1000"/>
            </a:lnSpc>
            <a:defRPr sz="1000"/>
          </a:pPr>
          <a:r>
            <a:rPr lang="en-US" sz="1000" b="0" i="0" u="none" strike="noStrike" baseline="0" dirty="0">
              <a:solidFill>
                <a:srgbClr val="000000"/>
              </a:solidFill>
              <a:latin typeface="Comic Sans MS" pitchFamily="66" charset="0"/>
              <a:cs typeface="Arial"/>
            </a:rPr>
            <a:t>Average Maryland</a:t>
          </a:r>
        </a:p>
        <a:p xmlns:a="http://schemas.openxmlformats.org/drawingml/2006/main">
          <a:pPr algn="l" rtl="0">
            <a:lnSpc>
              <a:spcPts val="1000"/>
            </a:lnSpc>
            <a:defRPr sz="1000"/>
          </a:pPr>
          <a:r>
            <a:rPr lang="en-US" sz="1000" b="0" i="0" u="none" strike="noStrike" baseline="0" dirty="0">
              <a:solidFill>
                <a:srgbClr val="000000"/>
              </a:solidFill>
              <a:latin typeface="Comic Sans MS" pitchFamily="66" charset="0"/>
              <a:cs typeface="Arial"/>
            </a:rPr>
            <a:t>late September anoxic</a:t>
          </a:r>
        </a:p>
        <a:p xmlns:a="http://schemas.openxmlformats.org/drawingml/2006/main">
          <a:pPr algn="l" rtl="0">
            <a:lnSpc>
              <a:spcPts val="1000"/>
            </a:lnSpc>
            <a:defRPr sz="1000"/>
          </a:pPr>
          <a:r>
            <a:rPr lang="en-US" sz="1000" b="0" i="0" u="none" strike="noStrike" baseline="0" dirty="0">
              <a:solidFill>
                <a:srgbClr val="000000"/>
              </a:solidFill>
              <a:latin typeface="Comic Sans MS" pitchFamily="66" charset="0"/>
              <a:cs typeface="Arial"/>
            </a:rPr>
            <a:t>volume</a:t>
          </a:r>
        </a:p>
      </cdr:txBody>
    </cdr:sp>
  </cdr:relSizeAnchor>
  <cdr:relSizeAnchor xmlns:cdr="http://schemas.openxmlformats.org/drawingml/2006/chartDrawing">
    <cdr:from>
      <cdr:x>0.70375</cdr:x>
      <cdr:y>0.72075</cdr:y>
    </cdr:from>
    <cdr:to>
      <cdr:x>0.73625</cdr:x>
      <cdr:y>0.77975</cdr:y>
    </cdr:to>
    <cdr:sp macro="" textlink="">
      <cdr:nvSpPr>
        <cdr:cNvPr id="32771" name="Line 3"/>
        <cdr:cNvSpPr>
          <a:spLocks xmlns:a="http://schemas.openxmlformats.org/drawingml/2006/main" noChangeShapeType="1"/>
        </cdr:cNvSpPr>
      </cdr:nvSpPr>
      <cdr:spPr bwMode="auto">
        <a:xfrm xmlns:a="http://schemas.openxmlformats.org/drawingml/2006/main">
          <a:off x="6036099" y="4203253"/>
          <a:ext cx="278359" cy="336202"/>
        </a:xfrm>
        <a:prstGeom xmlns:a="http://schemas.openxmlformats.org/drawingml/2006/main" prst="line">
          <a:avLst/>
        </a:prstGeom>
        <a:noFill xmlns:a="http://schemas.openxmlformats.org/drawingml/2006/main"/>
        <a:ln xmlns:a="http://schemas.openxmlformats.org/drawingml/2006/main" w="9525">
          <a:solidFill>
            <a:srgbClr val="000000"/>
          </a:solidFill>
          <a:round/>
          <a:headEnd/>
          <a:tailEnd type="triangle" w="med" len="med"/>
        </a:ln>
        <a:extLst xmlns:a="http://schemas.openxmlformats.org/drawingml/2006/main">
          <a:ext uri="{909E8E84-426E-40DD-AFC4-6F175D3DCCD1}">
            <a14:hiddenFill xmlns:a14="http://schemas.microsoft.com/office/drawing/2010/main" xmlns="">
              <a:noFill/>
            </a14:hiddenFill>
          </a:ext>
        </a:extLst>
      </cdr:spPr>
      <cdr:txBody>
        <a:bodyPr xmlns:a="http://schemas.openxmlformats.org/drawingml/2006/main"/>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1440" tIns="45720" rIns="91440" bIns="45720" rtlCol="0"/>
          <a:lstStyle>
            <a:lvl1pPr algn="r">
              <a:defRPr sz="1200"/>
            </a:lvl1pPr>
          </a:lstStyle>
          <a:p>
            <a:fld id="{49CA44BA-448A-47EE-9400-72DCED6057AC}" type="datetimeFigureOut">
              <a:rPr lang="en-US" smtClean="0"/>
              <a:pPr/>
              <a:t>9/14/2015</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1440" tIns="45720" rIns="91440" bIns="45720" rtlCol="0" anchor="b"/>
          <a:lstStyle>
            <a:lvl1pPr algn="r">
              <a:defRPr sz="1200"/>
            </a:lvl1pPr>
          </a:lstStyle>
          <a:p>
            <a:fld id="{4CD9C800-C8C8-46E1-A1CA-A7A51E80265B}" type="slidenum">
              <a:rPr lang="en-US" smtClean="0"/>
              <a:pPr/>
              <a:t>‹#›</a:t>
            </a:fld>
            <a:endParaRPr lang="en-US" dirty="0"/>
          </a:p>
        </p:txBody>
      </p:sp>
    </p:spTree>
    <p:extLst>
      <p:ext uri="{BB962C8B-B14F-4D97-AF65-F5344CB8AC3E}">
        <p14:creationId xmlns:p14="http://schemas.microsoft.com/office/powerpoint/2010/main" xmlns="" val="22907516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938" y="1"/>
            <a:ext cx="3037840" cy="466725"/>
          </a:xfrm>
          <a:prstGeom prst="rect">
            <a:avLst/>
          </a:prstGeom>
        </p:spPr>
        <p:txBody>
          <a:bodyPr vert="horz" lIns="91440" tIns="45720" rIns="91440" bIns="45720" rtlCol="0"/>
          <a:lstStyle>
            <a:lvl1pPr algn="r">
              <a:defRPr sz="1200"/>
            </a:lvl1pPr>
          </a:lstStyle>
          <a:p>
            <a:fld id="{659D43CE-F5BB-4061-BE5F-29B430CC5B12}" type="datetimeFigureOut">
              <a:rPr lang="en-US" smtClean="0"/>
              <a:pPr/>
              <a:t>9/14/2015</a:t>
            </a:fld>
            <a:endParaRPr lang="en-US"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040" y="4473576"/>
            <a:ext cx="5608320" cy="36607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6"/>
            <a:ext cx="3037840"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676"/>
            <a:ext cx="3037840" cy="466725"/>
          </a:xfrm>
          <a:prstGeom prst="rect">
            <a:avLst/>
          </a:prstGeom>
        </p:spPr>
        <p:txBody>
          <a:bodyPr vert="horz" lIns="91440" tIns="45720" rIns="91440" bIns="45720" rtlCol="0" anchor="b"/>
          <a:lstStyle>
            <a:lvl1pPr algn="r">
              <a:defRPr sz="1200"/>
            </a:lvl1pPr>
          </a:lstStyle>
          <a:p>
            <a:fld id="{D79DF203-298A-4901-B77D-A368055AF4AF}" type="slidenum">
              <a:rPr lang="en-US" smtClean="0"/>
              <a:pPr/>
              <a:t>‹#›</a:t>
            </a:fld>
            <a:endParaRPr lang="en-US" dirty="0"/>
          </a:p>
        </p:txBody>
      </p:sp>
    </p:spTree>
    <p:extLst>
      <p:ext uri="{BB962C8B-B14F-4D97-AF65-F5344CB8AC3E}">
        <p14:creationId xmlns:p14="http://schemas.microsoft.com/office/powerpoint/2010/main" xmlns="" val="1451637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2014-2015 milestones show while some jurisdictions are making enough progress, there are areas which merit further attention to ensure reductions for 2014-2015 keep jurisdictions on track to meet the 2017 target of having practices in place to achieve 60 percent of reductions necessary to obtain water quality standards in the Chesapeake Bay.</a:t>
            </a:r>
          </a:p>
          <a:p>
            <a:pPr marL="0" indent="0">
              <a:buFont typeface="Arial" panose="020B0604020202020204" pitchFamily="34" charset="0"/>
              <a:buNone/>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All source sectors in Maryland are in “Ongoing Oversight”. </a:t>
            </a:r>
          </a:p>
          <a:p>
            <a:pPr marL="0" indent="0">
              <a:buFont typeface="Arial" panose="020B0604020202020204" pitchFamily="34" charset="0"/>
              <a:buNone/>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According to the data provided by Maryland for the 2014 progress run, Maryland is on track to meet the 2017 targets for phosphorus and sediment but, based on new information, is not on track for meeting the nitrogen targets – particularly</a:t>
            </a:r>
            <a:r>
              <a:rPr lang="en-US" sz="1200" kern="1200" baseline="0" dirty="0" smtClean="0">
                <a:solidFill>
                  <a:schemeClr val="tx1"/>
                </a:solidFill>
                <a:effectLst/>
                <a:latin typeface="+mn-lt"/>
                <a:ea typeface="+mn-ea"/>
                <a:cs typeface="+mn-cs"/>
              </a:rPr>
              <a:t> in the urban sector</a:t>
            </a:r>
            <a:r>
              <a:rPr lang="en-US" sz="1200" kern="1200" dirty="0" smtClean="0">
                <a:solidFill>
                  <a:schemeClr val="tx1"/>
                </a:solidFill>
                <a:effectLst/>
                <a:latin typeface="+mn-lt"/>
                <a:ea typeface="+mn-ea"/>
                <a:cs typeface="+mn-cs"/>
              </a:rPr>
              <a:t>. </a:t>
            </a:r>
            <a:endParaRPr lang="en-US" sz="1200" b="1" i="0" u="sng"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Definitions:</a:t>
            </a:r>
          </a:p>
          <a:p>
            <a:r>
              <a:rPr lang="en-US" sz="1200" b="1" i="0" u="none" strike="noStrike" kern="1200" baseline="0" dirty="0" smtClean="0">
                <a:solidFill>
                  <a:schemeClr val="tx1"/>
                </a:solidFill>
                <a:latin typeface="+mn-lt"/>
                <a:ea typeface="+mn-ea"/>
                <a:cs typeface="+mn-cs"/>
              </a:rPr>
              <a:t>Ongoing Oversight</a:t>
            </a:r>
            <a:r>
              <a:rPr lang="en-US" sz="1200" b="0" i="0" u="none" strike="noStrike" kern="1200" baseline="0" dirty="0" smtClean="0">
                <a:solidFill>
                  <a:schemeClr val="tx1"/>
                </a:solidFill>
                <a:latin typeface="+mn-lt"/>
                <a:ea typeface="+mn-ea"/>
                <a:cs typeface="+mn-cs"/>
              </a:rPr>
              <a:t>: </a:t>
            </a:r>
            <a:r>
              <a:rPr lang="en-US" sz="1200" kern="1200" dirty="0" smtClean="0">
                <a:solidFill>
                  <a:schemeClr val="tx1"/>
                </a:solidFill>
                <a:effectLst/>
                <a:latin typeface="+mn-lt"/>
                <a:ea typeface="+mn-ea"/>
                <a:cs typeface="+mn-cs"/>
              </a:rPr>
              <a:t>EPA feels the jurisdiction has a good strategy and is making progress implementing it. We are just doing normal ('ongoing') oversight to ensure that progress is continuing, but we have no major concerns.</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Enhanced Oversight</a:t>
            </a:r>
            <a:r>
              <a:rPr lang="en-US" sz="1200" b="0" i="0" u="none" strike="noStrike" kern="1200" baseline="0" dirty="0" smtClean="0">
                <a:solidFill>
                  <a:schemeClr val="tx1"/>
                </a:solidFill>
                <a:latin typeface="+mn-lt"/>
                <a:ea typeface="+mn-ea"/>
                <a:cs typeface="+mn-cs"/>
              </a:rPr>
              <a:t>: </a:t>
            </a:r>
            <a:r>
              <a:rPr lang="en-US" sz="1200" kern="1200" dirty="0" smtClean="0">
                <a:solidFill>
                  <a:schemeClr val="tx1"/>
                </a:solidFill>
                <a:effectLst/>
                <a:latin typeface="+mn-lt"/>
                <a:ea typeface="+mn-ea"/>
                <a:cs typeface="+mn-cs"/>
              </a:rPr>
              <a:t>EPA has concerns about the jurisdiction's ability to implement its cleanup strategy, often because we feel the jurisdiction is not on track with progress to date, lacks the capacity to achieve its future commitments, has not set strong enough commitments to achieve the partnership's implementation goals for 2017 and 2025, </a:t>
            </a:r>
            <a:r>
              <a:rPr lang="en-US" sz="1200" u="sng" kern="1200" dirty="0" smtClean="0">
                <a:solidFill>
                  <a:schemeClr val="tx1"/>
                </a:solidFill>
                <a:effectLst/>
                <a:latin typeface="+mn-lt"/>
                <a:ea typeface="+mn-ea"/>
                <a:cs typeface="+mn-cs"/>
              </a:rPr>
              <a:t>or</a:t>
            </a:r>
            <a:r>
              <a:rPr lang="en-US" sz="1200" kern="1200" dirty="0" smtClean="0">
                <a:solidFill>
                  <a:schemeClr val="tx1"/>
                </a:solidFill>
                <a:effectLst/>
                <a:latin typeface="+mn-lt"/>
                <a:ea typeface="+mn-ea"/>
                <a:cs typeface="+mn-cs"/>
              </a:rPr>
              <a:t> some combination of the above. Therefore, EPA has identified specific concerns that it will be tracking carefully (enhanced oversight) so that it can take additional federal actions as necessary to keep the jurisdiction on track.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other words, we're still giving the jurisdiction the chance to make their strategy work, but we're putting them on notice that we're ready to step in if things aren't working.</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Backstop Actions Level</a:t>
            </a:r>
            <a:r>
              <a:rPr lang="en-US" sz="1200" b="0" i="0" u="none" strike="noStrike" kern="1200" baseline="0" dirty="0" smtClean="0">
                <a:solidFill>
                  <a:schemeClr val="tx1"/>
                </a:solidFill>
                <a:latin typeface="+mn-lt"/>
                <a:ea typeface="+mn-ea"/>
                <a:cs typeface="+mn-cs"/>
              </a:rPr>
              <a:t>: </a:t>
            </a:r>
            <a:r>
              <a:rPr lang="en-US" sz="1200" kern="1200" dirty="0" smtClean="0">
                <a:solidFill>
                  <a:schemeClr val="tx1"/>
                </a:solidFill>
                <a:effectLst/>
                <a:latin typeface="+mn-lt"/>
                <a:ea typeface="+mn-ea"/>
                <a:cs typeface="+mn-cs"/>
              </a:rPr>
              <a:t>EPA has identified substantial problems - implementation is not on track, the jurisdiction lacks capacity to fully implement future commitments, </a:t>
            </a:r>
            <a:r>
              <a:rPr lang="en-US" sz="1200" u="sng" kern="1200" dirty="0" smtClean="0">
                <a:solidFill>
                  <a:schemeClr val="tx1"/>
                </a:solidFill>
                <a:effectLst/>
                <a:latin typeface="+mn-lt"/>
                <a:ea typeface="+mn-ea"/>
                <a:cs typeface="+mn-cs"/>
              </a:rPr>
              <a:t>and</a:t>
            </a:r>
            <a:r>
              <a:rPr lang="en-US" sz="1200" kern="1200" dirty="0" smtClean="0">
                <a:solidFill>
                  <a:schemeClr val="tx1"/>
                </a:solidFill>
                <a:effectLst/>
                <a:latin typeface="+mn-lt"/>
                <a:ea typeface="+mn-ea"/>
                <a:cs typeface="+mn-cs"/>
              </a:rPr>
              <a:t> future commitments are not strong enough to get the jurisdiction back on track. EPA is conducting oversight as with other states, but in addition we are initiating specific federal actions </a:t>
            </a:r>
            <a:r>
              <a:rPr lang="en-US" sz="1200" u="sng" kern="1200" dirty="0" smtClean="0">
                <a:solidFill>
                  <a:schemeClr val="tx1"/>
                </a:solidFill>
                <a:effectLst/>
                <a:latin typeface="+mn-lt"/>
                <a:ea typeface="+mn-ea"/>
                <a:cs typeface="+mn-cs"/>
              </a:rPr>
              <a:t>now</a:t>
            </a:r>
            <a:r>
              <a:rPr lang="en-US" sz="1200" kern="1200" dirty="0" smtClean="0">
                <a:solidFill>
                  <a:schemeClr val="tx1"/>
                </a:solidFill>
                <a:effectLst/>
                <a:latin typeface="+mn-lt"/>
                <a:ea typeface="+mn-ea"/>
                <a:cs typeface="+mn-cs"/>
              </a:rPr>
              <a:t> to help states get back on track for the 207 and 2025 goals.</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79DF203-298A-4901-B77D-A368055AF4AF}" type="slidenum">
              <a:rPr lang="en-US" smtClean="0"/>
              <a:pPr/>
              <a:t>6</a:t>
            </a:fld>
            <a:endParaRPr lang="en-US" dirty="0"/>
          </a:p>
        </p:txBody>
      </p:sp>
    </p:spTree>
    <p:extLst>
      <p:ext uri="{BB962C8B-B14F-4D97-AF65-F5344CB8AC3E}">
        <p14:creationId xmlns:p14="http://schemas.microsoft.com/office/powerpoint/2010/main" xmlns="" val="154403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pPr defTabSz="932130"/>
            <a:fld id="{5D80FF01-50DD-40CE-B4AF-3D3F9A3E4077}" type="slidenum">
              <a:rPr lang="en-US" smtClean="0">
                <a:solidFill>
                  <a:srgbClr val="000000"/>
                </a:solidFill>
              </a:rPr>
              <a:pPr defTabSz="932130"/>
              <a:t>45</a:t>
            </a:fld>
            <a:endParaRPr lang="en-US" dirty="0" smtClean="0">
              <a:solidFill>
                <a:srgbClr val="000000"/>
              </a:solidFill>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xfrm>
            <a:off x="688480" y="4416098"/>
            <a:ext cx="5506346" cy="4183995"/>
          </a:xfrm>
          <a:noFill/>
          <a:ln/>
        </p:spPr>
        <p:txBody>
          <a:bodyPr/>
          <a:lstStyle/>
          <a:p>
            <a:pPr eaLnBrk="1" hangingPunct="1"/>
            <a:endParaRPr lang="en-US" smtClean="0">
              <a:latin typeface="Arial" charset="0"/>
            </a:endParaRPr>
          </a:p>
        </p:txBody>
      </p:sp>
    </p:spTree>
    <p:extLst>
      <p:ext uri="{BB962C8B-B14F-4D97-AF65-F5344CB8AC3E}">
        <p14:creationId xmlns:p14="http://schemas.microsoft.com/office/powerpoint/2010/main" xmlns="" val="2221061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9DF203-298A-4901-B77D-A368055AF4AF}"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xmlns="" val="758649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9DF203-298A-4901-B77D-A368055AF4A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xmlns="" val="2238184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9DF203-298A-4901-B77D-A368055AF4AF}" type="slidenum">
              <a:rPr lang="en-US" smtClean="0"/>
              <a:pPr/>
              <a:t>10</a:t>
            </a:fld>
            <a:endParaRPr lang="en-US" dirty="0"/>
          </a:p>
        </p:txBody>
      </p:sp>
    </p:spTree>
    <p:extLst>
      <p:ext uri="{BB962C8B-B14F-4D97-AF65-F5344CB8AC3E}">
        <p14:creationId xmlns:p14="http://schemas.microsoft.com/office/powerpoint/2010/main" xmlns="" val="2394134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192ABD-C040-4067-857E-8A3F265B6A4A}" type="slidenum">
              <a:rPr lang="en-US">
                <a:solidFill>
                  <a:srgbClr val="000000"/>
                </a:solidFill>
              </a:rPr>
              <a:pPr/>
              <a:t>12</a:t>
            </a:fld>
            <a:endParaRPr lang="en-US">
              <a:solidFill>
                <a:srgbClr val="000000"/>
              </a:solidFill>
            </a:endParaRPr>
          </a:p>
        </p:txBody>
      </p:sp>
      <p:sp>
        <p:nvSpPr>
          <p:cNvPr id="518146" name="Rectangle 2"/>
          <p:cNvSpPr>
            <a:spLocks noGrp="1" noRot="1" noChangeAspect="1" noChangeArrowheads="1" noTextEdit="1"/>
          </p:cNvSpPr>
          <p:nvPr>
            <p:ph type="sldImg"/>
          </p:nvPr>
        </p:nvSpPr>
        <p:spPr>
          <a:ln/>
        </p:spPr>
      </p:sp>
      <p:sp>
        <p:nvSpPr>
          <p:cNvPr id="518147" name="Rectangle 3"/>
          <p:cNvSpPr>
            <a:spLocks noGrp="1" noChangeArrowheads="1"/>
          </p:cNvSpPr>
          <p:nvPr>
            <p:ph type="body" idx="1"/>
          </p:nvPr>
        </p:nvSpPr>
        <p:spPr/>
        <p:txBody>
          <a:bodyPr>
            <a:normAutofit fontScale="85000" lnSpcReduction="20000"/>
          </a:bodyPr>
          <a:lstStyle/>
          <a:p>
            <a:pPr>
              <a:buFontTx/>
              <a:buChar char="•"/>
            </a:pPr>
            <a:r>
              <a:rPr lang="en-US" i="1"/>
              <a:t>Part One: Ecosystem Health </a:t>
            </a:r>
            <a:r>
              <a:rPr lang="en-US"/>
              <a:t>uses monitoring data gathered by Bay Program partners to assess the overall health of the Bay ecosystem over a one-year period.</a:t>
            </a:r>
          </a:p>
          <a:p>
            <a:pPr>
              <a:buFontTx/>
              <a:buChar char="•"/>
            </a:pPr>
            <a:r>
              <a:rPr lang="en-US"/>
              <a:t>Where possible, data are compared to existing goals that measure progress toward restoring a healthy Bay. By presenting data in this manner, watershed residents can better understand the health of the Bay relative to what is needed for a balanced ecosystem. </a:t>
            </a:r>
          </a:p>
          <a:p>
            <a:pPr>
              <a:buFontTx/>
              <a:buChar char="•"/>
            </a:pPr>
            <a:r>
              <a:rPr lang="en-US"/>
              <a:t>In the Water Quality and Habitats sections of this presentation, individual parameters are averaged together to provide an overall health assessment for each priority area. In the Fish and Shellfish section, however, independent data about individual species cannot be combined to provide an overall assessment of the health of Bay fisheries. As ecosystem-based goals are defined in the future, we will compare annual data to population targets needed for a restored Bay system. </a:t>
            </a:r>
          </a:p>
          <a:p>
            <a:pPr>
              <a:buFontTx/>
              <a:buChar char="•"/>
            </a:pPr>
            <a:r>
              <a:rPr lang="en-US"/>
              <a:t>Annual assessments of water quality parameters are affected by freshwater flow to the Bay. High flow years contribute to decreasing water clarity and potentially affect dissolved oxygen and chlorophyll. A three-year assessment that helps to remove the impacts of annual weather-driven events (such as drought and high flow years) is also depicted in this presentation.</a:t>
            </a:r>
          </a:p>
          <a:p>
            <a:pPr>
              <a:buFontTx/>
              <a:buChar char="•"/>
            </a:pPr>
            <a:r>
              <a:rPr lang="en-US"/>
              <a:t>Indicator charts featured on light green backgrounds and including a summary graph icon in the lower right hand corner (e.g. a bar chart showing the summary score for a priority area) are considered “reporting-level” indicators and were featured and/or discussed in the </a:t>
            </a:r>
            <a:r>
              <a:rPr lang="en-US" i="1"/>
              <a:t>Chesapeake Bay 2005 Health and Restoration Assessment Part One: Ecosystem Health </a:t>
            </a:r>
            <a:r>
              <a:rPr lang="en-US"/>
              <a:t>(available at www.chesapeakebay.net/assess).  </a:t>
            </a:r>
          </a:p>
          <a:p>
            <a:pPr>
              <a:buFontTx/>
              <a:buChar char="•"/>
            </a:pPr>
            <a:r>
              <a:rPr lang="en-US"/>
              <a:t>Indicator charts featured on light tan backgrounds and including a “supporting indicator” label in the lower right hand corner are related to the reporting-level indicators for diagnostic purposes or to provide additional details.</a:t>
            </a:r>
          </a:p>
          <a:p>
            <a:pPr>
              <a:buFontTx/>
              <a:buChar char="•"/>
            </a:pPr>
            <a:r>
              <a:rPr lang="en-US"/>
              <a:t>Expanded analysis and interpretation of data as well as the methods used to compile the reporting-level indicator graphs can be found at www.chesapeakebay.net/assess/methods.</a:t>
            </a:r>
          </a:p>
          <a:p>
            <a:pPr>
              <a:buFontTx/>
              <a:buChar char="•"/>
            </a:pPr>
            <a:r>
              <a:rPr lang="en-US"/>
              <a:t>For information about the work being done to restore Bay ecosystem health, please refer to the companion Power Point presentation, </a:t>
            </a:r>
            <a:r>
              <a:rPr lang="en-US" i="1"/>
              <a:t>Part Two: Restoration Efforts</a:t>
            </a:r>
            <a:r>
              <a:rPr lang="en-US"/>
              <a:t>, or the report, </a:t>
            </a:r>
            <a:r>
              <a:rPr lang="en-US" i="1"/>
              <a:t>Chesapeake Bay 2005 Health and Restoration Assessment Part Two: Restoration Efforts</a:t>
            </a:r>
            <a:r>
              <a:rPr lang="en-US"/>
              <a:t> </a:t>
            </a:r>
            <a:r>
              <a:rPr lang="en-US" i="1"/>
              <a:t>, </a:t>
            </a:r>
            <a:r>
              <a:rPr lang="en-US"/>
              <a:t>available at www.chesapeakebay.net/assess. </a:t>
            </a:r>
          </a:p>
          <a:p>
            <a:pPr>
              <a:buFontTx/>
              <a:buChar char="•"/>
            </a:pPr>
            <a:r>
              <a:rPr lang="en-US"/>
              <a:t>For information about various factors impacting the health of the Bay and its watershed, please refer to the companion Power Point presentation, </a:t>
            </a:r>
            <a:r>
              <a:rPr lang="en-US" i="1"/>
              <a:t>Part Three: Factors Impacting Bay and Watershed Health</a:t>
            </a:r>
            <a:r>
              <a:rPr lang="en-US"/>
              <a:t> .</a:t>
            </a:r>
          </a:p>
        </p:txBody>
      </p:sp>
    </p:spTree>
    <p:extLst>
      <p:ext uri="{BB962C8B-B14F-4D97-AF65-F5344CB8AC3E}">
        <p14:creationId xmlns:p14="http://schemas.microsoft.com/office/powerpoint/2010/main" xmlns="" val="2963606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9DF203-298A-4901-B77D-A368055AF4AF}" type="slidenum">
              <a:rPr lang="en-US" smtClean="0"/>
              <a:pPr/>
              <a:t>13</a:t>
            </a:fld>
            <a:endParaRPr lang="en-US"/>
          </a:p>
        </p:txBody>
      </p:sp>
    </p:spTree>
    <p:extLst>
      <p:ext uri="{BB962C8B-B14F-4D97-AF65-F5344CB8AC3E}">
        <p14:creationId xmlns:p14="http://schemas.microsoft.com/office/powerpoint/2010/main" xmlns="" val="3035332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9DF203-298A-4901-B77D-A368055AF4AF}"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xmlns="" val="331407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9DF203-298A-4901-B77D-A368055AF4AF}"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xmlns="" val="1897102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337232-D137-4669-B350-3ACFEB4217C4}"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xmlns="" val="237009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Break</a:t>
            </a:r>
            <a:r>
              <a:rPr lang="en-US" baseline="0" dirty="0" smtClean="0"/>
              <a:t> points were by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C47AE988-1163-4F1A-A556-7E67DD2CA9C1}" type="slidenum">
              <a:rPr lang="en-US" smtClean="0">
                <a:solidFill>
                  <a:srgbClr val="000000"/>
                </a:solidFill>
              </a:rPr>
              <a:pPr>
                <a:defRPr/>
              </a:pPr>
              <a:t>24</a:t>
            </a:fld>
            <a:endParaRPr lang="en-US" dirty="0">
              <a:solidFill>
                <a:srgbClr val="000000"/>
              </a:solidFill>
            </a:endParaRPr>
          </a:p>
        </p:txBody>
      </p:sp>
    </p:spTree>
    <p:extLst>
      <p:ext uri="{BB962C8B-B14F-4D97-AF65-F5344CB8AC3E}">
        <p14:creationId xmlns:p14="http://schemas.microsoft.com/office/powerpoint/2010/main" xmlns="" val="3806515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smtClean="0"/>
          </a:p>
        </p:txBody>
      </p:sp>
      <p:sp>
        <p:nvSpPr>
          <p:cNvPr id="25604" name="Slide Number Placeholder 3"/>
          <p:cNvSpPr>
            <a:spLocks noGrp="1"/>
          </p:cNvSpPr>
          <p:nvPr>
            <p:ph type="sldNum" sz="quarter" idx="5"/>
          </p:nvPr>
        </p:nvSpPr>
        <p:spPr>
          <a:noFill/>
        </p:spPr>
        <p:txBody>
          <a:bodyPr/>
          <a:lstStyle/>
          <a:p>
            <a:pPr defTabSz="928394"/>
            <a:fld id="{CCD774AB-1F18-4046-852C-28D7C8FDD582}" type="slidenum">
              <a:rPr lang="en-US" smtClean="0">
                <a:solidFill>
                  <a:srgbClr val="000000"/>
                </a:solidFill>
              </a:rPr>
              <a:pPr defTabSz="928394"/>
              <a:t>42</a:t>
            </a:fld>
            <a:endParaRPr lang="en-US" dirty="0" smtClean="0">
              <a:solidFill>
                <a:srgbClr val="000000"/>
              </a:solidFill>
            </a:endParaRPr>
          </a:p>
        </p:txBody>
      </p:sp>
    </p:spTree>
    <p:extLst>
      <p:ext uri="{BB962C8B-B14F-4D97-AF65-F5344CB8AC3E}">
        <p14:creationId xmlns:p14="http://schemas.microsoft.com/office/powerpoint/2010/main" xmlns="" val="3029693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7C1805C-70D4-42BC-8A1A-A41B82FBA04C}" type="datetimeFigureOut">
              <a:rPr lang="en-US" smtClean="0"/>
              <a:pPr/>
              <a:t>9/14/2015</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A562B02-86F6-475C-988B-C90F0636F12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7C1805C-70D4-42BC-8A1A-A41B82FBA04C}" type="datetimeFigureOut">
              <a:rPr lang="en-US" smtClean="0"/>
              <a:pPr/>
              <a:t>9/14/2015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A562B02-86F6-475C-988B-C90F0636F12A}" type="slidenum">
              <a:rPr lang="en-US" smtClean="0"/>
              <a:pPr/>
              <a:t>‹#›</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26D910F-C524-4913-905A-CC92F8EB37C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403691137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48D950F-A3BD-4115-9AD0-8BEA733E054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394304780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257BAF7-265F-4115-8389-44FFE550838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01016919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761CEB3-F4FC-418D-BF47-BC0A967A4B4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416251404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E9BE8C-6FC3-422C-8F9E-4FDC9E726CE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1725381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DA3494-0993-4659-B734-1423149B6D2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4172356226"/>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ECCEDA4-A362-4DB0-93B8-2DB61904CD0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231490900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939FA79-B243-45C3-B36A-A486B45EEAA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02856550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2BD2C7F-8C9C-442F-A13E-0919AA3B055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53894820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507301E-575A-42DA-B441-84E3D5CDF20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4021706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7C1805C-70D4-42BC-8A1A-A41B82FBA04C}" type="datetimeFigureOut">
              <a:rPr lang="en-US" smtClean="0"/>
              <a:pPr/>
              <a:t>9/14/2015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A562B02-86F6-475C-988B-C90F0636F12A}" type="slidenum">
              <a:rPr lang="en-US" smtClean="0"/>
              <a:pPr/>
              <a:t>‹#›</a:t>
            </a:fld>
            <a:endParaRPr 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B671A3E-C7BC-48C2-9752-F9A70F3CE20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92584164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718528F-A286-43D7-9751-B6A09ECD9DA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89808033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26D910F-C524-4913-905A-CC92F8EB37C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45151350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48D950F-A3BD-4115-9AD0-8BEA733E054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38102672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257BAF7-265F-4115-8389-44FFE550838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390565492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761CEB3-F4FC-418D-BF47-BC0A967A4B4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293848103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4C1C2D3-AFFF-4C7D-A595-908D6136E5F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90505192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D33F54-D13C-4FB3-B581-CD28E7C830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99087335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E668C72-3B3E-4A74-89DD-45CD296CF02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2603812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7CB2E72-331E-411D-AFF7-34C1814DD9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124937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FA6B01C-AE68-4D64-BEE6-4BE3D38DB12D}"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99293014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718F9E6-66E2-44FB-A90C-F71DAD0E47B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0426213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EA95387-1C1F-4661-9439-9D03FFF434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4084426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E75BEA1-1AD6-4E53-80E9-369FCC8D34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69021986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801651-34C7-486F-A988-5068045830F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56353801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D02F4FC-6952-4BB0-91F6-F23AEA198C7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52989773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095EEB-9335-4293-A7DB-40F4ADB17C7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58298696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3E8A1D-2FB6-4B5B-B718-925D02A6303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74530945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E09A230-B03C-49B3-B910-E5AB37EBBEF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68479488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4C1C2D3-AFFF-4C7D-A595-908D6136E5F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67176380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D33F54-D13C-4FB3-B581-CD28E7C830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6091571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141BE0-6063-47A0-A798-41D4878116BF}"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73197795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E668C72-3B3E-4A74-89DD-45CD296CF02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98714359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7CB2E72-331E-411D-AFF7-34C1814DD9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97144807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718F9E6-66E2-44FB-A90C-F71DAD0E47B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24051247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EA95387-1C1F-4661-9439-9D03FFF434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66801205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E75BEA1-1AD6-4E53-80E9-369FCC8D34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51461841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801651-34C7-486F-A988-5068045830F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50767628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D02F4FC-6952-4BB0-91F6-F23AEA198C7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85952486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095EEB-9335-4293-A7DB-40F4ADB17C7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45341503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3E8A1D-2FB6-4B5B-B718-925D02A6303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57139105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E09A230-B03C-49B3-B910-E5AB37EBBEF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8911126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516D5C-4A77-4858-AB80-FAE2A5469636}"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38684043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4C1C2D3-AFFF-4C7D-A595-908D6136E5F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57688151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D33F54-D13C-4FB3-B581-CD28E7C830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82557772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E668C72-3B3E-4A74-89DD-45CD296CF02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63891429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7CB2E72-331E-411D-AFF7-34C1814DD9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81020229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718F9E6-66E2-44FB-A90C-F71DAD0E47B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11061914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EA95387-1C1F-4661-9439-9D03FFF434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16076595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E75BEA1-1AD6-4E53-80E9-369FCC8D34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65732050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801651-34C7-486F-A988-5068045830F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45787972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D02F4FC-6952-4BB0-91F6-F23AEA198C7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408419664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095EEB-9335-4293-A7DB-40F4ADB17C7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5506617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853BB1C-5C3F-498E-B626-28C239ED15FA}"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92231390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3E8A1D-2FB6-4B5B-B718-925D02A6303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29884046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E09A230-B03C-49B3-B910-E5AB37EBBEF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79953984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4C1C2D3-AFFF-4C7D-A595-908D6136E5F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18482682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3D33F54-D13C-4FB3-B581-CD28E7C830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36733200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E668C72-3B3E-4A74-89DD-45CD296CF02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42330047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7CB2E72-331E-411D-AFF7-34C1814DD9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76505026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718F9E6-66E2-44FB-A90C-F71DAD0E47B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2805017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EA95387-1C1F-4661-9439-9D03FFF4346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96565015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E75BEA1-1AD6-4E53-80E9-369FCC8D34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370329019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8801651-34C7-486F-A988-5068045830F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476052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031F24-4108-402E-A5D9-A3FD71214265}" type="datetime1">
              <a:rPr lang="en-US" smtClean="0">
                <a:solidFill>
                  <a:prstClr val="black">
                    <a:tint val="75000"/>
                  </a:prstClr>
                </a:solidFill>
              </a:rPr>
              <a:pPr/>
              <a:t>9/14/2015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51868101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D02F4FC-6952-4BB0-91F6-F23AEA198C7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197292499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095EEB-9335-4293-A7DB-40F4ADB17C7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50569482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3E8A1D-2FB6-4B5B-B718-925D02A6303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51023024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E09A230-B03C-49B3-B910-E5AB37EBBEF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xmlns="" val="2708716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764760-68B8-4134-B528-D26B37B2B5F3}" type="datetime1">
              <a:rPr lang="en-US" smtClean="0">
                <a:solidFill>
                  <a:prstClr val="black">
                    <a:tint val="75000"/>
                  </a:prstClr>
                </a:solidFill>
              </a:rPr>
              <a:pPr/>
              <a:t>9/14/2015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5484951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D3E50A-6666-401B-BB45-08DFF124CA25}" type="datetime1">
              <a:rPr lang="en-US" smtClean="0">
                <a:solidFill>
                  <a:prstClr val="black">
                    <a:tint val="75000"/>
                  </a:prstClr>
                </a:solidFill>
              </a:rPr>
              <a:pPr/>
              <a:t>9/14/2015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6416129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B54D25-C322-4486-8BE1-63008E736D46}"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4029544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7C1805C-70D4-42BC-8A1A-A41B82FBA04C}" type="datetimeFigureOut">
              <a:rPr lang="en-US" smtClean="0"/>
              <a:pPr/>
              <a:t>9/14/2015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A562B02-86F6-475C-988B-C90F0636F12A}" type="slidenum">
              <a:rPr lang="en-US" smtClean="0"/>
              <a:pPr/>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F70E8-C997-4A81-B809-EC8AD02B1A9C}"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7851756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E3FF11-91C8-471A-A158-05AD7BAF9CD2}"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0357282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CAE466-006E-4CD8-B391-21C7993B181C}"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8437619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BBAFD07-4C3C-4273-B1EC-4C0B251FFD6C}"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3CB0611-578A-40B9-9EFD-088440E391CE}"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33481378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98475A1-1B0F-44B9-82D6-B981E1378393}"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880FB42-BFCB-42D2-9DD6-81C71BC290BD}"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34794363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0B309DB-D3EC-4D86-B186-178665D47279}"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D64375E-4249-4A23-9185-DE9F9C884E91}"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4179484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DB9135F-1D44-4DD4-B673-EB0BB840015C}"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62B926B-5318-4B43-8CDF-B4580C4AD83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12921854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166B75D-E97E-4BC3-851C-5B843B356750}"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393D4D24-312F-4585-82AD-899A4CB06113}"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30944059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4DED6D6-0D34-4D17-B9B1-D818929F0778}"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7CB2C19-454F-4404-B2C0-E1F060B21BBD}"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34347621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E086DFD-A1E6-480F-AD73-2A32F1824DBA}"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D314098F-DE68-4EBF-9FA4-4DC3BC7913B4}"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3513723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7C1805C-70D4-42BC-8A1A-A41B82FBA04C}" type="datetimeFigureOut">
              <a:rPr lang="en-US" smtClean="0"/>
              <a:pPr/>
              <a:t>9/14/2015</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A562B02-86F6-475C-988B-C90F0636F12A}"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A18A07F-F398-4A2D-8307-8394E59B6261}"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A0345AA-A956-44C9-BFEB-E0470060CC96}"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27349570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E89AC36-3177-40DA-AA92-4C9289B1E566}"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47BD625-D785-4792-BB50-614E1F76E6F5}"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13104305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9FA9181-C2EA-4254-9C71-8837E439F557}"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739C5E0-0442-497E-AB80-BF67CFD36DB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9704138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FBF533F-FCE9-4909-89F3-58E05073B380}"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CC3ABF-051E-4F5D-8C46-C1E3926EECF3}"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20165837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AD51C7D-F7D1-48AC-9B11-81995B481D5B}" type="datetimeFigureOut">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89DFE73-637C-423B-8460-7363EB8EBF3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8751130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7C9B81F-C347-4BEF-BFDF-29C42F48304A}" type="datetimeFigureOut">
              <a:rPr lang="en-US" smtClean="0">
                <a:solidFill>
                  <a:srgbClr val="DBF5F9">
                    <a:shade val="90000"/>
                  </a:srgbClr>
                </a:solidFill>
              </a:rPr>
              <a:pPr/>
              <a:t>9/14/2015</a:t>
            </a:fld>
            <a:endParaRPr lang="en-US" dirty="0">
              <a:solidFill>
                <a:srgbClr val="DBF5F9">
                  <a:shade val="90000"/>
                </a:srgbClr>
              </a:solidFill>
            </a:endParaRPr>
          </a:p>
        </p:txBody>
      </p:sp>
      <p:sp>
        <p:nvSpPr>
          <p:cNvPr id="19" name="Footer Placeholder 18"/>
          <p:cNvSpPr>
            <a:spLocks noGrp="1"/>
          </p:cNvSpPr>
          <p:nvPr>
            <p:ph type="ftr" sz="quarter" idx="11"/>
          </p:nvPr>
        </p:nvSpPr>
        <p:spPr/>
        <p:txBody>
          <a:bodyPr/>
          <a:lstStyle/>
          <a:p>
            <a:endParaRPr lang="en-US" dirty="0">
              <a:solidFill>
                <a:srgbClr val="DBF5F9">
                  <a:shade val="90000"/>
                </a:srgbClr>
              </a:solidFill>
            </a:endParaRPr>
          </a:p>
        </p:txBody>
      </p:sp>
      <p:sp>
        <p:nvSpPr>
          <p:cNvPr id="27" name="Slide Number Placeholder 26"/>
          <p:cNvSpPr>
            <a:spLocks noGrp="1"/>
          </p:cNvSpPr>
          <p:nvPr>
            <p:ph type="sldNum" sz="quarter" idx="12"/>
          </p:nvPr>
        </p:nvSpPr>
        <p:spPr/>
        <p:txBody>
          <a:bodyPr/>
          <a:lstStyle/>
          <a:p>
            <a:fld id="{042AED99-7FB4-404E-8A97-64753DCE42EC}" type="slidenum">
              <a:rPr lang="en-US" smtClean="0">
                <a:solidFill>
                  <a:srgbClr val="DBF5F9">
                    <a:shade val="90000"/>
                  </a:srgbClr>
                </a:solidFill>
              </a:rPr>
              <a:pPr/>
              <a:t>‹#›</a:t>
            </a:fld>
            <a:endParaRPr lang="en-US" dirty="0">
              <a:solidFill>
                <a:srgbClr val="DBF5F9">
                  <a:shade val="90000"/>
                </a:srgbClr>
              </a:solidFill>
            </a:endParaRPr>
          </a:p>
        </p:txBody>
      </p:sp>
    </p:spTree>
    <p:extLst>
      <p:ext uri="{BB962C8B-B14F-4D97-AF65-F5344CB8AC3E}">
        <p14:creationId xmlns:p14="http://schemas.microsoft.com/office/powerpoint/2010/main" xmlns="" val="903628409"/>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p>
            <a:fld id="{47C9B81F-C347-4BEF-BFDF-29C42F48304A}" type="datetimeFigureOut">
              <a:rPr lang="en-US" smtClean="0">
                <a:solidFill>
                  <a:srgbClr val="04617B">
                    <a:shade val="90000"/>
                  </a:srgbClr>
                </a:solidFill>
              </a:rPr>
              <a:pPr/>
              <a:t>9/14/2015</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042AED99-7FB4-404E-8A97-64753DCE42EC}"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xmlns="" val="3606430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7C9B81F-C347-4BEF-BFDF-29C42F48304A}" type="datetimeFigureOut">
              <a:rPr lang="en-US" smtClean="0">
                <a:solidFill>
                  <a:srgbClr val="DBF5F9">
                    <a:shade val="90000"/>
                  </a:srgbClr>
                </a:solidFill>
              </a:rPr>
              <a:pPr/>
              <a:t>9/14/2015</a:t>
            </a:fld>
            <a:endParaRPr lang="en-US" dirty="0">
              <a:solidFill>
                <a:srgbClr val="DBF5F9">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DBF5F9">
                  <a:shade val="90000"/>
                </a:srgbClr>
              </a:solidFill>
            </a:endParaRPr>
          </a:p>
        </p:txBody>
      </p:sp>
      <p:sp>
        <p:nvSpPr>
          <p:cNvPr id="6" name="Slide Number Placeholder 5"/>
          <p:cNvSpPr>
            <a:spLocks noGrp="1"/>
          </p:cNvSpPr>
          <p:nvPr>
            <p:ph type="sldNum" sz="quarter" idx="12"/>
          </p:nvPr>
        </p:nvSpPr>
        <p:spPr/>
        <p:txBody>
          <a:bodyPr/>
          <a:lstStyle/>
          <a:p>
            <a:fld id="{042AED99-7FB4-404E-8A97-64753DCE42EC}" type="slidenum">
              <a:rPr lang="en-US" smtClean="0">
                <a:solidFill>
                  <a:srgbClr val="DBF5F9">
                    <a:shade val="90000"/>
                  </a:srgbClr>
                </a:solidFill>
              </a:rPr>
              <a:pPr/>
              <a:t>‹#›</a:t>
            </a:fld>
            <a:endParaRPr lang="en-US" dirty="0">
              <a:solidFill>
                <a:srgbClr val="DBF5F9">
                  <a:shade val="90000"/>
                </a:srgbClr>
              </a:solidFill>
            </a:endParaRPr>
          </a:p>
        </p:txBody>
      </p:sp>
    </p:spTree>
    <p:extLst>
      <p:ext uri="{BB962C8B-B14F-4D97-AF65-F5344CB8AC3E}">
        <p14:creationId xmlns:p14="http://schemas.microsoft.com/office/powerpoint/2010/main" xmlns="" val="3151211470"/>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C9B81F-C347-4BEF-BFDF-29C42F48304A}" type="datetimeFigureOut">
              <a:rPr lang="en-US" smtClean="0">
                <a:solidFill>
                  <a:srgbClr val="04617B">
                    <a:shade val="90000"/>
                  </a:srgbClr>
                </a:solidFill>
              </a:rPr>
              <a:pPr/>
              <a:t>9/14/2015</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042AED99-7FB4-404E-8A97-64753DCE42EC}"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xmlns="" val="661886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C9B81F-C347-4BEF-BFDF-29C42F48304A}" type="datetimeFigureOut">
              <a:rPr lang="en-US" smtClean="0">
                <a:solidFill>
                  <a:srgbClr val="04617B">
                    <a:shade val="90000"/>
                  </a:srgbClr>
                </a:solidFill>
              </a:rPr>
              <a:pPr/>
              <a:t>9/14/2015</a:t>
            </a:fld>
            <a:endParaRPr lang="en-US" dirty="0">
              <a:solidFill>
                <a:srgbClr val="04617B">
                  <a:shade val="90000"/>
                </a:srgbClr>
              </a:solidFill>
            </a:endParaRPr>
          </a:p>
        </p:txBody>
      </p:sp>
      <p:sp>
        <p:nvSpPr>
          <p:cNvPr id="8" name="Footer Placeholder 7"/>
          <p:cNvSpPr>
            <a:spLocks noGrp="1"/>
          </p:cNvSpPr>
          <p:nvPr>
            <p:ph type="ftr" sz="quarter" idx="11"/>
          </p:nvPr>
        </p:nvSpPr>
        <p:spPr/>
        <p:txBody>
          <a:bodyPr/>
          <a:lstStyle/>
          <a:p>
            <a:endParaRPr lang="en-US" dirty="0">
              <a:solidFill>
                <a:srgbClr val="04617B">
                  <a:shade val="90000"/>
                </a:srgbClr>
              </a:solidFill>
            </a:endParaRPr>
          </a:p>
        </p:txBody>
      </p:sp>
      <p:sp>
        <p:nvSpPr>
          <p:cNvPr id="9" name="Slide Number Placeholder 8"/>
          <p:cNvSpPr>
            <a:spLocks noGrp="1"/>
          </p:cNvSpPr>
          <p:nvPr>
            <p:ph type="sldNum" sz="quarter" idx="12"/>
          </p:nvPr>
        </p:nvSpPr>
        <p:spPr/>
        <p:txBody>
          <a:bodyPr/>
          <a:lstStyle/>
          <a:p>
            <a:fld id="{042AED99-7FB4-404E-8A97-64753DCE42EC}"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xmlns="" val="1955682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7C1805C-70D4-42BC-8A1A-A41B82FBA04C}" type="datetimeFigureOut">
              <a:rPr lang="en-US" smtClean="0"/>
              <a:pPr/>
              <a:t>9/14/2015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EA562B02-86F6-475C-988B-C90F0636F12A}" type="slidenum">
              <a:rPr lang="en-US" smtClean="0"/>
              <a:pPr/>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C9B81F-C347-4BEF-BFDF-29C42F48304A}" type="datetimeFigureOut">
              <a:rPr lang="en-US" smtClean="0">
                <a:solidFill>
                  <a:srgbClr val="04617B">
                    <a:shade val="90000"/>
                  </a:srgbClr>
                </a:solidFill>
              </a:rPr>
              <a:pPr/>
              <a:t>9/14/2015</a:t>
            </a:fld>
            <a:endParaRPr lang="en-US" dirty="0">
              <a:solidFill>
                <a:srgbClr val="04617B">
                  <a:shade val="90000"/>
                </a:srgbClr>
              </a:solidFill>
            </a:endParaRPr>
          </a:p>
        </p:txBody>
      </p:sp>
      <p:sp>
        <p:nvSpPr>
          <p:cNvPr id="4" name="Footer Placeholder 3"/>
          <p:cNvSpPr>
            <a:spLocks noGrp="1"/>
          </p:cNvSpPr>
          <p:nvPr>
            <p:ph type="ftr" sz="quarter" idx="11"/>
          </p:nvPr>
        </p:nvSpPr>
        <p:spPr/>
        <p:txBody>
          <a:bodyPr/>
          <a:lstStyle/>
          <a:p>
            <a:endParaRPr lang="en-US" dirty="0">
              <a:solidFill>
                <a:srgbClr val="04617B">
                  <a:shade val="90000"/>
                </a:srgbClr>
              </a:solidFill>
            </a:endParaRPr>
          </a:p>
        </p:txBody>
      </p:sp>
      <p:sp>
        <p:nvSpPr>
          <p:cNvPr id="5" name="Slide Number Placeholder 4"/>
          <p:cNvSpPr>
            <a:spLocks noGrp="1"/>
          </p:cNvSpPr>
          <p:nvPr>
            <p:ph type="sldNum" sz="quarter" idx="12"/>
          </p:nvPr>
        </p:nvSpPr>
        <p:spPr/>
        <p:txBody>
          <a:bodyPr/>
          <a:lstStyle/>
          <a:p>
            <a:fld id="{042AED99-7FB4-404E-8A97-64753DCE42EC}"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xmlns="" val="2696366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C9B81F-C347-4BEF-BFDF-29C42F48304A}" type="datetimeFigureOut">
              <a:rPr lang="en-US" smtClean="0">
                <a:solidFill>
                  <a:srgbClr val="04617B">
                    <a:shade val="90000"/>
                  </a:srgbClr>
                </a:solidFill>
              </a:rPr>
              <a:pPr/>
              <a:t>9/14/2015</a:t>
            </a:fld>
            <a:endParaRPr lang="en-US" dirty="0">
              <a:solidFill>
                <a:srgbClr val="04617B">
                  <a:shade val="90000"/>
                </a:srgbClr>
              </a:solidFill>
            </a:endParaRPr>
          </a:p>
        </p:txBody>
      </p:sp>
      <p:sp>
        <p:nvSpPr>
          <p:cNvPr id="3" name="Footer Placeholder 2"/>
          <p:cNvSpPr>
            <a:spLocks noGrp="1"/>
          </p:cNvSpPr>
          <p:nvPr>
            <p:ph type="ftr" sz="quarter" idx="11"/>
          </p:nvPr>
        </p:nvSpPr>
        <p:spPr/>
        <p:txBody>
          <a:bodyPr/>
          <a:lstStyle/>
          <a:p>
            <a:endParaRPr lang="en-US" dirty="0">
              <a:solidFill>
                <a:srgbClr val="04617B">
                  <a:shade val="90000"/>
                </a:srgbClr>
              </a:solidFill>
            </a:endParaRPr>
          </a:p>
        </p:txBody>
      </p:sp>
      <p:sp>
        <p:nvSpPr>
          <p:cNvPr id="4" name="Slide Number Placeholder 3"/>
          <p:cNvSpPr>
            <a:spLocks noGrp="1"/>
          </p:cNvSpPr>
          <p:nvPr>
            <p:ph type="sldNum" sz="quarter" idx="12"/>
          </p:nvPr>
        </p:nvSpPr>
        <p:spPr/>
        <p:txBody>
          <a:bodyPr/>
          <a:lstStyle/>
          <a:p>
            <a:fld id="{042AED99-7FB4-404E-8A97-64753DCE42EC}"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xmlns="" val="15062338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C9B81F-C347-4BEF-BFDF-29C42F48304A}" type="datetimeFigureOut">
              <a:rPr lang="en-US" smtClean="0">
                <a:solidFill>
                  <a:srgbClr val="04617B">
                    <a:shade val="90000"/>
                  </a:srgbClr>
                </a:solidFill>
              </a:rPr>
              <a:pPr/>
              <a:t>9/14/2015</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p:txBody>
          <a:bodyPr/>
          <a:lstStyle/>
          <a:p>
            <a:fld id="{042AED99-7FB4-404E-8A97-64753DCE42EC}"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xmlns="" val="3888956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b="1" dirty="0">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000" b="1" dirty="0">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C9B81F-C347-4BEF-BFDF-29C42F48304A}" type="datetimeFigureOut">
              <a:rPr lang="en-US" smtClean="0">
                <a:solidFill>
                  <a:srgbClr val="04617B">
                    <a:shade val="90000"/>
                  </a:srgbClr>
                </a:solidFill>
              </a:rPr>
              <a:pPr/>
              <a:t>9/14/2015</a:t>
            </a:fld>
            <a:endParaRPr lang="en-US" dirty="0">
              <a:solidFill>
                <a:srgbClr val="04617B">
                  <a:shade val="90000"/>
                </a:srgbClr>
              </a:solidFill>
            </a:endParaRPr>
          </a:p>
        </p:txBody>
      </p:sp>
      <p:sp>
        <p:nvSpPr>
          <p:cNvPr id="6" name="Footer Placeholder 5"/>
          <p:cNvSpPr>
            <a:spLocks noGrp="1"/>
          </p:cNvSpPr>
          <p:nvPr>
            <p:ph type="ftr" sz="quarter" idx="11"/>
          </p:nvPr>
        </p:nvSpPr>
        <p:spPr/>
        <p:txBody>
          <a:bodyPr/>
          <a:lstStyle/>
          <a:p>
            <a:endParaRPr lang="en-US" dirty="0">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042AED99-7FB4-404E-8A97-64753DCE42EC}" type="slidenum">
              <a:rPr lang="en-US" smtClean="0">
                <a:solidFill>
                  <a:srgbClr val="04617B">
                    <a:shade val="90000"/>
                  </a:srgbClr>
                </a:solidFill>
              </a:rPr>
              <a:pPr/>
              <a:t>‹#›</a:t>
            </a:fld>
            <a:endParaRPr lang="en-US" dirty="0">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sz="1000" b="1" dirty="0">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sz="1000" b="1" dirty="0">
              <a:solidFill>
                <a:prstClr val="black"/>
              </a:solidFill>
            </a:endParaRPr>
          </a:p>
        </p:txBody>
      </p:sp>
    </p:spTree>
    <p:extLst>
      <p:ext uri="{BB962C8B-B14F-4D97-AF65-F5344CB8AC3E}">
        <p14:creationId xmlns:p14="http://schemas.microsoft.com/office/powerpoint/2010/main" xmlns="" val="32442840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solidFill>
                  <a:srgbClr val="04617B">
                    <a:shade val="90000"/>
                  </a:srgbClr>
                </a:solidFill>
              </a:rPr>
              <a:pPr/>
              <a:t>9/14/2015</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042AED99-7FB4-404E-8A97-64753DCE42EC}"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xmlns="" val="35931964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solidFill>
                  <a:srgbClr val="04617B">
                    <a:shade val="90000"/>
                  </a:srgbClr>
                </a:solidFill>
              </a:rPr>
              <a:pPr/>
              <a:t>9/14/2015</a:t>
            </a:fld>
            <a:endParaRPr lang="en-US" dirty="0">
              <a:solidFill>
                <a:srgbClr val="04617B">
                  <a:shade val="90000"/>
                </a:srgbClr>
              </a:solidFill>
            </a:endParaRPr>
          </a:p>
        </p:txBody>
      </p:sp>
      <p:sp>
        <p:nvSpPr>
          <p:cNvPr id="5" name="Footer Placeholder 4"/>
          <p:cNvSpPr>
            <a:spLocks noGrp="1"/>
          </p:cNvSpPr>
          <p:nvPr>
            <p:ph type="ftr" sz="quarter" idx="11"/>
          </p:nvPr>
        </p:nvSpPr>
        <p:spPr/>
        <p:txBody>
          <a:bodyPr/>
          <a:lstStyle/>
          <a:p>
            <a:endParaRPr lang="en-US" dirty="0">
              <a:solidFill>
                <a:srgbClr val="04617B">
                  <a:shade val="90000"/>
                </a:srgbClr>
              </a:solidFill>
            </a:endParaRPr>
          </a:p>
        </p:txBody>
      </p:sp>
      <p:sp>
        <p:nvSpPr>
          <p:cNvPr id="6" name="Slide Number Placeholder 5"/>
          <p:cNvSpPr>
            <a:spLocks noGrp="1"/>
          </p:cNvSpPr>
          <p:nvPr>
            <p:ph type="sldNum" sz="quarter" idx="12"/>
          </p:nvPr>
        </p:nvSpPr>
        <p:spPr/>
        <p:txBody>
          <a:bodyPr/>
          <a:lstStyle/>
          <a:p>
            <a:fld id="{042AED99-7FB4-404E-8A97-64753DCE42EC}" type="slidenum">
              <a:rPr lang="en-US" smtClean="0">
                <a:solidFill>
                  <a:srgbClr val="04617B">
                    <a:shade val="90000"/>
                  </a:srgbClr>
                </a:solidFill>
              </a:rPr>
              <a:pPr/>
              <a:t>‹#›</a:t>
            </a:fld>
            <a:endParaRPr lang="en-US" dirty="0">
              <a:solidFill>
                <a:srgbClr val="04617B">
                  <a:shade val="90000"/>
                </a:srgbClr>
              </a:solidFill>
            </a:endParaRPr>
          </a:p>
        </p:txBody>
      </p:sp>
    </p:spTree>
    <p:extLst>
      <p:ext uri="{BB962C8B-B14F-4D97-AF65-F5344CB8AC3E}">
        <p14:creationId xmlns:p14="http://schemas.microsoft.com/office/powerpoint/2010/main" xmlns="" val="33863272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533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33400" y="1143000"/>
            <a:ext cx="7924800" cy="4953000"/>
          </a:xfrm>
        </p:spPr>
        <p:txBody>
          <a:bodyPr/>
          <a:lstStyle/>
          <a:p>
            <a:endParaRPr lang="en-US" dirty="0"/>
          </a:p>
        </p:txBody>
      </p:sp>
    </p:spTree>
    <p:extLst>
      <p:ext uri="{BB962C8B-B14F-4D97-AF65-F5344CB8AC3E}">
        <p14:creationId xmlns:p14="http://schemas.microsoft.com/office/powerpoint/2010/main" xmlns="" val="19358242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8F7245-3770-4E8B-B65D-D59D73EFF11A}"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9372028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3E681C-8984-4AD6-8E0E-C6C2A65D158A}"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1476449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3A5140-470F-4A43-B999-04F222128792}"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90802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7C1805C-70D4-42BC-8A1A-A41B82FBA04C}" type="datetimeFigureOut">
              <a:rPr lang="en-US" smtClean="0"/>
              <a:pPr/>
              <a:t>9/14/2015</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EA562B02-86F6-475C-988B-C90F0636F12A}"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25A9E5-F285-4AA2-A62D-BBA992898C40}"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27255997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DF914B-B1D7-4800-84B1-87656588BE5C}" type="datetime1">
              <a:rPr lang="en-US" smtClean="0">
                <a:solidFill>
                  <a:prstClr val="black">
                    <a:tint val="75000"/>
                  </a:prstClr>
                </a:solidFill>
              </a:rPr>
              <a:pPr/>
              <a:t>9/14/2015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4907988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DDC74F-3A31-4429-BD28-70A3850639E4}" type="datetime1">
              <a:rPr lang="en-US" smtClean="0">
                <a:solidFill>
                  <a:prstClr val="black">
                    <a:tint val="75000"/>
                  </a:prstClr>
                </a:solidFill>
              </a:rPr>
              <a:pPr/>
              <a:t>9/14/2015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8625424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8AF42A-D87A-412E-984F-E1BCD420EEDC}" type="datetime1">
              <a:rPr lang="en-US" smtClean="0">
                <a:solidFill>
                  <a:prstClr val="black">
                    <a:tint val="75000"/>
                  </a:prstClr>
                </a:solidFill>
              </a:rPr>
              <a:pPr/>
              <a:t>9/14/2015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775133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1C0637-411D-41DA-B896-5AE1CA5C8A6B}"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315115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1BB7FC-94A5-4D92-A6EE-7FC8CC97CB55}"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8287643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74A8C0-6FEF-4A0D-B76B-06C2781D162E}"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7258238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7007DC-1E60-443F-B537-ED85F99D0141}"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9559067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0F43B9E-D266-40C1-8C29-B564715E5142}"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4163871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1F19D5C-F276-440B-B632-90ED0E447211}"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817339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7C1805C-70D4-42BC-8A1A-A41B82FBA04C}" type="datetimeFigureOut">
              <a:rPr lang="en-US" smtClean="0"/>
              <a:pPr/>
              <a:t>9/14/2015</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EA562B02-86F6-475C-988B-C90F0636F12A}" type="slidenum">
              <a:rPr lang="en-US" smtClean="0"/>
              <a:pPr/>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35B7C3-4C53-4FAC-B5C6-F55871EB2EB7}"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0615547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9E6A315-5A75-4EC0-B24A-D051CDC673F9}"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2608433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165B3CC-2D4B-47C8-8663-83CA78023169}" type="datetime1">
              <a:rPr lang="en-US" smtClean="0">
                <a:solidFill>
                  <a:prstClr val="black">
                    <a:tint val="75000"/>
                  </a:prstClr>
                </a:solidFill>
              </a:rPr>
              <a:pPr/>
              <a:t>9/14/2015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5641793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CE03AD2-065F-40E8-9807-0984794F9B79}" type="datetime1">
              <a:rPr lang="en-US" smtClean="0">
                <a:solidFill>
                  <a:prstClr val="black">
                    <a:tint val="75000"/>
                  </a:prstClr>
                </a:solidFill>
              </a:rPr>
              <a:pPr/>
              <a:t>9/14/2015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3075599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05FA39-4D1F-4DFF-AB59-E34965025D1F}" type="datetime1">
              <a:rPr lang="en-US" smtClean="0">
                <a:solidFill>
                  <a:prstClr val="black">
                    <a:tint val="75000"/>
                  </a:prstClr>
                </a:solidFill>
              </a:rPr>
              <a:pPr/>
              <a:t>9/14/2015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7904695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271CF9-45A7-43D4-BBB4-5B691D0433E4}"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6200295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3C46CD-4CC8-4FE4-85C9-E8155A3074B8}"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7510185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B1EEAFE-23A7-430A-81D9-61F204D2A4FC}"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9675305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D4F8E47-9FE5-4BE6-B81E-B0D19D29F287}"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9614627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FA6B01C-AE68-4D64-BEE6-4BE3D38DB12D}"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652860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7C1805C-70D4-42BC-8A1A-A41B82FBA04C}" type="datetimeFigureOut">
              <a:rPr lang="en-US" smtClean="0"/>
              <a:pPr/>
              <a:t>9/14/2015</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EA562B02-86F6-475C-988B-C90F0636F12A}" type="slidenum">
              <a:rPr lang="en-US" smtClean="0"/>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141BE0-6063-47A0-A798-41D4878116BF}"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2916134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516D5C-4A77-4858-AB80-FAE2A5469636}"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1748217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853BB1C-5C3F-498E-B626-28C239ED15FA}"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93355209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031F24-4108-402E-A5D9-A3FD71214265}" type="datetime1">
              <a:rPr lang="en-US" smtClean="0">
                <a:solidFill>
                  <a:prstClr val="black">
                    <a:tint val="75000"/>
                  </a:prstClr>
                </a:solidFill>
              </a:rPr>
              <a:pPr/>
              <a:t>9/14/2015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6759357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764760-68B8-4134-B528-D26B37B2B5F3}" type="datetime1">
              <a:rPr lang="en-US" smtClean="0">
                <a:solidFill>
                  <a:prstClr val="black">
                    <a:tint val="75000"/>
                  </a:prstClr>
                </a:solidFill>
              </a:rPr>
              <a:pPr/>
              <a:t>9/14/2015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14485627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D3E50A-6666-401B-BB45-08DFF124CA25}" type="datetime1">
              <a:rPr lang="en-US" smtClean="0">
                <a:solidFill>
                  <a:prstClr val="black">
                    <a:tint val="75000"/>
                  </a:prstClr>
                </a:solidFill>
              </a:rPr>
              <a:pPr/>
              <a:t>9/14/2015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145441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6B54D25-C322-4486-8BE1-63008E736D46}"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9540024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03F70E8-C997-4A81-B809-EC8AD02B1A9C}" type="datetime1">
              <a:rPr lang="en-US" smtClean="0">
                <a:solidFill>
                  <a:prstClr val="black">
                    <a:tint val="75000"/>
                  </a:prstClr>
                </a:solidFill>
              </a:rPr>
              <a:pPr/>
              <a:t>9/14/2015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56803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E3FF11-91C8-471A-A158-05AD7BAF9CD2}"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6232537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CAE466-006E-4CD8-B391-21C7993B181C}"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749300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7C1805C-70D4-42BC-8A1A-A41B82FBA04C}" type="datetimeFigureOut">
              <a:rPr lang="en-US" smtClean="0"/>
              <a:pPr/>
              <a:t>9/14/2015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EA562B02-86F6-475C-988B-C90F0636F12A}"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E9BE8C-6FC3-422C-8F9E-4FDC9E726CE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36990741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DA3494-0993-4659-B734-1423149B6D2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388547401"/>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ECCEDA4-A362-4DB0-93B8-2DB61904CD0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8924662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939FA79-B243-45C3-B36A-A486B45EEAA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97021910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2BD2C7F-8C9C-442F-A13E-0919AA3B055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22021816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507301E-575A-42DA-B441-84E3D5CDF20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259374380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B671A3E-C7BC-48C2-9752-F9A70F3CE20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402836125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718528F-A286-43D7-9751-B6A09ECD9DA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302711110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26D910F-C524-4913-905A-CC92F8EB37C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3680095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48D950F-A3BD-4115-9AD0-8BEA733E054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457086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7C1805C-70D4-42BC-8A1A-A41B82FBA04C}" type="datetimeFigureOut">
              <a:rPr lang="en-US" smtClean="0"/>
              <a:pPr/>
              <a:t>9/14/2015</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A562B02-86F6-475C-988B-C90F0636F12A}"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257BAF7-265F-4115-8389-44FFE550838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25847762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761CEB3-F4FC-418D-BF47-BC0A967A4B4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251915590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E9BE8C-6FC3-422C-8F9E-4FDC9E726CE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11359522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BDA3494-0993-4659-B734-1423149B6D2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3466066346"/>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ECCEDA4-A362-4DB0-93B8-2DB61904CD0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95921187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939FA79-B243-45C3-B36A-A486B45EEAA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8182340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2BD2C7F-8C9C-442F-A13E-0919AA3B055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23262976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9507301E-575A-42DA-B441-84E3D5CDF20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400134940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B671A3E-C7BC-48C2-9752-F9A70F3CE20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370671332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718528F-A286-43D7-9751-B6A09ECD9DA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2974741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theme" Target="../theme/theme10.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image" Target="../media/image4.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theme" Target="../theme/theme11.xml"/><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theme" Target="../theme/theme12.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slideLayout" Target="../slideLayouts/slideLayout139.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theme" Target="../theme/theme13.xml"/><Relationship Id="rId3" Type="http://schemas.openxmlformats.org/officeDocument/2006/relationships/slideLayout" Target="../slideLayouts/slideLayout142.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2" Type="http://schemas.openxmlformats.org/officeDocument/2006/relationships/slideLayout" Target="../slideLayouts/slideLayout141.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5" Type="http://schemas.openxmlformats.org/officeDocument/2006/relationships/slideLayout" Target="../slideLayouts/slideLayout144.xml"/><Relationship Id="rId10" Type="http://schemas.openxmlformats.org/officeDocument/2006/relationships/slideLayout" Target="../slideLayouts/slideLayout149.xml"/><Relationship Id="rId4" Type="http://schemas.openxmlformats.org/officeDocument/2006/relationships/slideLayout" Target="../slideLayouts/slideLayout143.xml"/><Relationship Id="rId9" Type="http://schemas.openxmlformats.org/officeDocument/2006/relationships/slideLayout" Target="../slideLayouts/slideLayout14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9.xml"/><Relationship Id="rId13" Type="http://schemas.openxmlformats.org/officeDocument/2006/relationships/theme" Target="../theme/theme14.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slideLayout" Target="../slideLayouts/slideLayout163.xml"/><Relationship Id="rId2" Type="http://schemas.openxmlformats.org/officeDocument/2006/relationships/slideLayout" Target="../slideLayouts/slideLayout153.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0" Type="http://schemas.openxmlformats.org/officeDocument/2006/relationships/slideLayout" Target="../slideLayouts/slideLayout161.xml"/><Relationship Id="rId4" Type="http://schemas.openxmlformats.org/officeDocument/2006/relationships/slideLayout" Target="../slideLayouts/slideLayout155.xml"/><Relationship Id="rId9" Type="http://schemas.openxmlformats.org/officeDocument/2006/relationships/slideLayout" Target="../slideLayouts/slideLayout16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heme" Target="../theme/theme8.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image" Target="../media/image4.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theme" Target="../theme/theme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7C1805C-70D4-42BC-8A1A-A41B82FBA04C}" type="datetimeFigureOut">
              <a:rPr lang="en-US" smtClean="0"/>
              <a:pPr/>
              <a:t>9/14/2015</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A562B02-86F6-475C-988B-C90F0636F12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F"/>
            </a:gs>
            <a:gs pos="100000">
              <a:srgbClr val="00006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5B2F1C0C-53DC-44C8-954D-DBC7CFFB1985}" type="slidenum">
              <a:rPr lang="en-US">
                <a:solidFill>
                  <a:srgbClr val="000000"/>
                </a:solidFill>
              </a:rPr>
              <a:pPr fontAlgn="base">
                <a:spcBef>
                  <a:spcPct val="0"/>
                </a:spcBef>
                <a:spcAft>
                  <a:spcPct val="0"/>
                </a:spcAft>
                <a:defRPr/>
              </a:pPr>
              <a:t>‹#›</a:t>
            </a:fld>
            <a:endParaRPr lang="en-US" dirty="0">
              <a:solidFill>
                <a:srgbClr val="000000"/>
              </a:solidFill>
            </a:endParaRPr>
          </a:p>
        </p:txBody>
      </p:sp>
      <p:pic>
        <p:nvPicPr>
          <p:cNvPr id="1031" name="Picture 47" descr="ident-small_4_onscreen_png"/>
          <p:cNvPicPr>
            <a:picLocks noChangeAspect="1" noChangeArrowheads="1"/>
          </p:cNvPicPr>
          <p:nvPr/>
        </p:nvPicPr>
        <p:blipFill>
          <a:blip r:embed="rId14" cstate="email">
            <a:lum bright="100000"/>
            <a:extLst>
              <a:ext uri="{28A0092B-C50C-407E-A947-70E740481C1C}">
                <a14:useLocalDpi xmlns:a14="http://schemas.microsoft.com/office/drawing/2010/main" xmlns=""/>
              </a:ext>
            </a:extLst>
          </a:blip>
          <a:srcRect/>
          <a:stretch>
            <a:fillRect/>
          </a:stretch>
        </p:blipFill>
        <p:spPr bwMode="black">
          <a:xfrm>
            <a:off x="304800" y="6361113"/>
            <a:ext cx="1143000" cy="420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xmlns="" val="74153772"/>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99031679-2E58-4A41-9A5B-561B6C6A759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xmlns="" val="987317832"/>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99031679-2E58-4A41-9A5B-561B6C6A759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xmlns="" val="2774169039"/>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99031679-2E58-4A41-9A5B-561B6C6A759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xmlns="" val="122648596"/>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99031679-2E58-4A41-9A5B-561B6C6A759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xmlns="" val="2064391814"/>
      </p:ext>
    </p:extLst>
  </p:cSld>
  <p:clrMap bg1="lt1" tx1="dk1" bg2="lt2" tx2="dk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573031-3969-4AD7-BB86-57DE0858FBE1}"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4846794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5DA4E30-36E7-4F5B-B2D7-C0CDE472F8C3}" type="datetimeFigureOut">
              <a:rPr lang="en-US">
                <a:solidFill>
                  <a:prstClr val="black">
                    <a:tint val="75000"/>
                  </a:prstClr>
                </a:solidFill>
              </a:rPr>
              <a:pPr>
                <a:defRPr/>
              </a:pPr>
              <a:t>9/14/2015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B5DA3D5-1249-4677-BA62-98E8C030737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xmlns="" val="427902169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sz="1000" b="1" dirty="0">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sz="1000" b="1" dirty="0">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pPr>
            <a:fld id="{47C9B81F-C347-4BEF-BFDF-29C42F48304A}" type="datetimeFigureOut">
              <a:rPr lang="en-US" b="1" smtClean="0">
                <a:solidFill>
                  <a:srgbClr val="04617B">
                    <a:shade val="90000"/>
                  </a:srgbClr>
                </a:solidFill>
                <a:latin typeface="Times New Roman" pitchFamily="18" charset="0"/>
              </a:rPr>
              <a:pPr fontAlgn="base">
                <a:spcBef>
                  <a:spcPct val="0"/>
                </a:spcBef>
                <a:spcAft>
                  <a:spcPct val="0"/>
                </a:spcAft>
              </a:pPr>
              <a:t>9/14/2015</a:t>
            </a:fld>
            <a:endParaRPr lang="en-US" b="1" dirty="0">
              <a:solidFill>
                <a:srgbClr val="04617B">
                  <a:shade val="90000"/>
                </a:srgbClr>
              </a:solidFill>
              <a:latin typeface="Times New Roman" pitchFamily="18" charset="0"/>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pPr>
            <a:endParaRPr lang="en-US" b="1" dirty="0">
              <a:solidFill>
                <a:srgbClr val="04617B">
                  <a:shade val="90000"/>
                </a:srgbClr>
              </a:solidFill>
              <a:latin typeface="Times New Roman" pitchFamily="18" charset="0"/>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fontAlgn="base">
              <a:spcBef>
                <a:spcPct val="0"/>
              </a:spcBef>
              <a:spcAft>
                <a:spcPct val="0"/>
              </a:spcAft>
            </a:pPr>
            <a:fld id="{042AED99-7FB4-404E-8A97-64753DCE42EC}" type="slidenum">
              <a:rPr lang="en-US" b="1" smtClean="0">
                <a:solidFill>
                  <a:srgbClr val="04617B">
                    <a:shade val="90000"/>
                  </a:srgbClr>
                </a:solidFill>
                <a:latin typeface="Times New Roman" pitchFamily="18" charset="0"/>
              </a:rPr>
              <a:pPr fontAlgn="base">
                <a:spcBef>
                  <a:spcPct val="0"/>
                </a:spcBef>
                <a:spcAft>
                  <a:spcPct val="0"/>
                </a:spcAft>
              </a:pPr>
              <a:t>‹#›</a:t>
            </a:fld>
            <a:endParaRPr lang="en-US" b="1" dirty="0">
              <a:solidFill>
                <a:srgbClr val="04617B">
                  <a:shade val="90000"/>
                </a:srgbClr>
              </a:solidFill>
              <a:latin typeface="Times New Roman" pitchFamily="18" charset="0"/>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sz="1000" b="1" dirty="0">
                <a:solidFill>
                  <a:prstClr val="black"/>
                </a:solidFill>
                <a:latin typeface="Times New Roman" pitchFamily="18"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fontAlgn="base">
                <a:spcBef>
                  <a:spcPct val="0"/>
                </a:spcBef>
                <a:spcAft>
                  <a:spcPct val="0"/>
                </a:spcAft>
              </a:pPr>
              <a:endParaRPr lang="en-US" sz="1000" b="1" dirty="0">
                <a:solidFill>
                  <a:prstClr val="black"/>
                </a:solidFill>
                <a:latin typeface="Times New Roman" pitchFamily="18" charset="0"/>
              </a:endParaRPr>
            </a:p>
          </p:txBody>
        </p:sp>
      </p:grpSp>
      <p:sp>
        <p:nvSpPr>
          <p:cNvPr id="14" name="Rectangle 7"/>
          <p:cNvSpPr>
            <a:spLocks noChangeArrowheads="1"/>
          </p:cNvSpPr>
          <p:nvPr userDrawn="1"/>
        </p:nvSpPr>
        <p:spPr bwMode="auto">
          <a:xfrm>
            <a:off x="0" y="6629400"/>
            <a:ext cx="9144000" cy="228600"/>
          </a:xfrm>
          <a:prstGeom prst="rect">
            <a:avLst/>
          </a:prstGeom>
          <a:solidFill>
            <a:srgbClr val="C0C0C0"/>
          </a:solidFill>
          <a:ln w="0">
            <a:solidFill>
              <a:schemeClr val="tx1"/>
            </a:solidFill>
            <a:miter lim="800000"/>
            <a:headEnd/>
            <a:tailEnd/>
          </a:ln>
          <a:effectLst/>
        </p:spPr>
        <p:txBody>
          <a:bodyPr wrap="none" anchor="ctr"/>
          <a:lstStyle/>
          <a:p>
            <a:pPr fontAlgn="base">
              <a:spcBef>
                <a:spcPct val="0"/>
              </a:spcBef>
              <a:spcAft>
                <a:spcPct val="0"/>
              </a:spcAft>
            </a:pPr>
            <a:endParaRPr lang="en-US" sz="1000" b="1" dirty="0">
              <a:solidFill>
                <a:prstClr val="black"/>
              </a:solidFill>
              <a:latin typeface="Times New Roman" pitchFamily="18" charset="0"/>
            </a:endParaRPr>
          </a:p>
        </p:txBody>
      </p:sp>
      <p:sp>
        <p:nvSpPr>
          <p:cNvPr id="15" name="Line 9"/>
          <p:cNvSpPr>
            <a:spLocks noChangeShapeType="1"/>
          </p:cNvSpPr>
          <p:nvPr userDrawn="1"/>
        </p:nvSpPr>
        <p:spPr bwMode="auto">
          <a:xfrm>
            <a:off x="762000" y="762000"/>
            <a:ext cx="7696200" cy="0"/>
          </a:xfrm>
          <a:prstGeom prst="line">
            <a:avLst/>
          </a:prstGeom>
          <a:noFill/>
          <a:ln w="12700">
            <a:solidFill>
              <a:srgbClr val="333333"/>
            </a:solidFill>
            <a:round/>
            <a:headEnd/>
            <a:tailEnd/>
          </a:ln>
          <a:effectLst/>
        </p:spPr>
        <p:txBody>
          <a:bodyPr/>
          <a:lstStyle/>
          <a:p>
            <a:pPr fontAlgn="base">
              <a:spcBef>
                <a:spcPct val="0"/>
              </a:spcBef>
              <a:spcAft>
                <a:spcPct val="0"/>
              </a:spcAft>
            </a:pPr>
            <a:endParaRPr lang="en-US" sz="1000" b="1" dirty="0">
              <a:solidFill>
                <a:prstClr val="black"/>
              </a:solidFill>
              <a:latin typeface="Times New Roman" pitchFamily="18" charset="0"/>
            </a:endParaRPr>
          </a:p>
        </p:txBody>
      </p:sp>
      <p:pic>
        <p:nvPicPr>
          <p:cNvPr id="16" name="Picture 11"/>
          <p:cNvPicPr>
            <a:picLocks noChangeArrowheads="1"/>
          </p:cNvPicPr>
          <p:nvPr userDrawn="1"/>
        </p:nvPicPr>
        <p:blipFill>
          <a:blip r:embed="rId14" cstate="print">
            <a:clrChange>
              <a:clrFrom>
                <a:srgbClr val="FCFEB9"/>
              </a:clrFrom>
              <a:clrTo>
                <a:srgbClr val="FCFEB9">
                  <a:alpha val="0"/>
                </a:srgbClr>
              </a:clrTo>
            </a:clrChange>
          </a:blip>
          <a:srcRect/>
          <a:stretch>
            <a:fillRect/>
          </a:stretch>
        </p:blipFill>
        <p:spPr bwMode="auto">
          <a:xfrm>
            <a:off x="76200" y="6324600"/>
            <a:ext cx="762000" cy="457200"/>
          </a:xfrm>
          <a:prstGeom prst="rect">
            <a:avLst/>
          </a:prstGeom>
          <a:noFill/>
          <a:ln w="12700">
            <a:noFill/>
            <a:miter lim="800000"/>
            <a:headEnd/>
            <a:tailEnd/>
          </a:ln>
          <a:effectLst/>
        </p:spPr>
      </p:pic>
    </p:spTree>
    <p:extLst>
      <p:ext uri="{BB962C8B-B14F-4D97-AF65-F5344CB8AC3E}">
        <p14:creationId xmlns:p14="http://schemas.microsoft.com/office/powerpoint/2010/main" xmlns="" val="404544175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615D1-7503-4E85-9DCD-2BCC4C211021}"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3399B0-1026-4428-ABB2-57B29EBC8D4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6485963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7020D9-8FA8-4024-AE3D-5BB96F4F57A7}"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F9AAB7-3241-4A98-8744-67B17B82DAC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497278034"/>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573031-3969-4AD7-BB86-57DE0858FBE1}" type="datetime1">
              <a:rPr lang="en-US" smtClean="0">
                <a:solidFill>
                  <a:prstClr val="black">
                    <a:tint val="75000"/>
                  </a:prstClr>
                </a:solidFill>
              </a:rPr>
              <a:pPr/>
              <a:t>9/14/2015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205C77-CCE4-4280-9B70-5CCD553BAC7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99405653"/>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F"/>
            </a:gs>
            <a:gs pos="100000">
              <a:srgbClr val="00006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5B2F1C0C-53DC-44C8-954D-DBC7CFFB1985}" type="slidenum">
              <a:rPr lang="en-US">
                <a:solidFill>
                  <a:srgbClr val="000000"/>
                </a:solidFill>
              </a:rPr>
              <a:pPr fontAlgn="base">
                <a:spcBef>
                  <a:spcPct val="0"/>
                </a:spcBef>
                <a:spcAft>
                  <a:spcPct val="0"/>
                </a:spcAft>
                <a:defRPr/>
              </a:pPr>
              <a:t>‹#›</a:t>
            </a:fld>
            <a:endParaRPr lang="en-US" dirty="0">
              <a:solidFill>
                <a:srgbClr val="000000"/>
              </a:solidFill>
            </a:endParaRPr>
          </a:p>
        </p:txBody>
      </p:sp>
      <p:pic>
        <p:nvPicPr>
          <p:cNvPr id="1031" name="Picture 47" descr="ident-small_4_onscreen_png"/>
          <p:cNvPicPr>
            <a:picLocks noChangeAspect="1" noChangeArrowheads="1"/>
          </p:cNvPicPr>
          <p:nvPr/>
        </p:nvPicPr>
        <p:blipFill>
          <a:blip r:embed="rId14" cstate="email">
            <a:lum bright="100000"/>
            <a:extLst>
              <a:ext uri="{28A0092B-C50C-407E-A947-70E740481C1C}">
                <a14:useLocalDpi xmlns:a14="http://schemas.microsoft.com/office/drawing/2010/main" xmlns=""/>
              </a:ext>
            </a:extLst>
          </a:blip>
          <a:srcRect/>
          <a:stretch>
            <a:fillRect/>
          </a:stretch>
        </p:blipFill>
        <p:spPr bwMode="black">
          <a:xfrm>
            <a:off x="304800" y="6361113"/>
            <a:ext cx="1143000" cy="420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xmlns="" val="2123337613"/>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F"/>
            </a:gs>
            <a:gs pos="100000">
              <a:srgbClr val="00006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5B2F1C0C-53DC-44C8-954D-DBC7CFFB1985}" type="slidenum">
              <a:rPr lang="en-US">
                <a:solidFill>
                  <a:srgbClr val="000000"/>
                </a:solidFill>
              </a:rPr>
              <a:pPr fontAlgn="base">
                <a:spcBef>
                  <a:spcPct val="0"/>
                </a:spcBef>
                <a:spcAft>
                  <a:spcPct val="0"/>
                </a:spcAft>
                <a:defRPr/>
              </a:pPr>
              <a:t>‹#›</a:t>
            </a:fld>
            <a:endParaRPr lang="en-US" dirty="0">
              <a:solidFill>
                <a:srgbClr val="000000"/>
              </a:solidFill>
            </a:endParaRPr>
          </a:p>
        </p:txBody>
      </p:sp>
      <p:pic>
        <p:nvPicPr>
          <p:cNvPr id="1031" name="Picture 47" descr="ident-small_4_onscreen_png"/>
          <p:cNvPicPr>
            <a:picLocks noChangeAspect="1" noChangeArrowheads="1"/>
          </p:cNvPicPr>
          <p:nvPr/>
        </p:nvPicPr>
        <p:blipFill>
          <a:blip r:embed="rId14" cstate="email">
            <a:lum bright="100000"/>
            <a:extLst>
              <a:ext uri="{28A0092B-C50C-407E-A947-70E740481C1C}">
                <a14:useLocalDpi xmlns:a14="http://schemas.microsoft.com/office/drawing/2010/main" xmlns=""/>
              </a:ext>
            </a:extLst>
          </a:blip>
          <a:srcRect/>
          <a:stretch>
            <a:fillRect/>
          </a:stretch>
        </p:blipFill>
        <p:spPr bwMode="black">
          <a:xfrm>
            <a:off x="304800" y="6361113"/>
            <a:ext cx="1143000" cy="420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xmlns="" val="1672093867"/>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3.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0.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5.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5.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5.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05.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0.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07.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0.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5.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5.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4.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3.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3.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8.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4.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34.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1.xml"/></Relationships>
</file>

<file path=ppt/slides/_rels/slide4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1.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17.xm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6.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22.xml"/><Relationship Id="rId4" Type="http://schemas.openxmlformats.org/officeDocument/2006/relationships/image" Target="../media/image38.jpeg"/></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158.xml"/></Relationships>
</file>

<file path=ppt/slides/_rels/slide4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4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pn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57200"/>
            <a:ext cx="8610600" cy="3733800"/>
          </a:xfrm>
        </p:spPr>
        <p:txBody>
          <a:bodyPr>
            <a:normAutofit fontScale="90000"/>
          </a:bodyPr>
          <a:lstStyle/>
          <a:p>
            <a:pPr>
              <a:spcAft>
                <a:spcPts val="600"/>
              </a:spcAft>
            </a:pPr>
            <a:r>
              <a:rPr lang="en-US" b="1" dirty="0" smtClean="0"/>
              <a:t>Milestone Evaluations and Long Term Water Quality Monitoring Trends:</a:t>
            </a:r>
            <a:br>
              <a:rPr lang="en-US" b="1" dirty="0" smtClean="0"/>
            </a:br>
            <a:r>
              <a:rPr lang="en-US" b="1" dirty="0" smtClean="0"/>
              <a:t/>
            </a:r>
            <a:br>
              <a:rPr lang="en-US" b="1" dirty="0" smtClean="0"/>
            </a:br>
            <a:r>
              <a:rPr lang="en-US" sz="3600" b="1" dirty="0" smtClean="0">
                <a:solidFill>
                  <a:prstClr val="black"/>
                </a:solidFill>
              </a:rPr>
              <a:t>What are They Telling Us About Where We are and Where We are Heading</a:t>
            </a:r>
            <a:endParaRPr lang="en-US" sz="3600" dirty="0"/>
          </a:p>
        </p:txBody>
      </p:sp>
      <p:sp>
        <p:nvSpPr>
          <p:cNvPr id="3" name="Subtitle 2"/>
          <p:cNvSpPr>
            <a:spLocks noGrp="1"/>
          </p:cNvSpPr>
          <p:nvPr>
            <p:ph type="subTitle" idx="1"/>
          </p:nvPr>
        </p:nvSpPr>
        <p:spPr>
          <a:xfrm>
            <a:off x="302231" y="4648200"/>
            <a:ext cx="8610600" cy="990600"/>
          </a:xfrm>
        </p:spPr>
        <p:txBody>
          <a:bodyPr>
            <a:normAutofit fontScale="77500" lnSpcReduction="20000"/>
          </a:bodyPr>
          <a:lstStyle/>
          <a:p>
            <a:r>
              <a:rPr lang="en-US" sz="2800" b="1" dirty="0" smtClean="0"/>
              <a:t>Chesapeake Bay Program Partnership’s Citizen Advisory Committee</a:t>
            </a:r>
          </a:p>
          <a:p>
            <a:r>
              <a:rPr lang="en-US" sz="2800" b="1" dirty="0" smtClean="0"/>
              <a:t>September 16, 2015</a:t>
            </a:r>
            <a:endParaRPr lang="en-US" sz="28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10000" y="5486400"/>
            <a:ext cx="1333674" cy="1097280"/>
          </a:xfrm>
          <a:prstGeom prst="rect">
            <a:avLst/>
          </a:prstGeom>
          <a:ln>
            <a:noFill/>
          </a:ln>
        </p:spPr>
      </p:pic>
    </p:spTree>
    <p:extLst>
      <p:ext uri="{BB962C8B-B14F-4D97-AF65-F5344CB8AC3E}">
        <p14:creationId xmlns:p14="http://schemas.microsoft.com/office/powerpoint/2010/main" xmlns="" val="15331134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6305" y="609600"/>
            <a:ext cx="8991600" cy="830997"/>
          </a:xfrm>
          <a:prstGeom prst="rect">
            <a:avLst/>
          </a:prstGeom>
          <a:noFill/>
        </p:spPr>
        <p:txBody>
          <a:bodyPr wrap="square" rtlCol="0">
            <a:spAutoFit/>
          </a:bodyPr>
          <a:lstStyle/>
          <a:p>
            <a:pPr algn="ctr"/>
            <a:r>
              <a:rPr lang="en-US" sz="2400" b="1" dirty="0" smtClean="0">
                <a:solidFill>
                  <a:prstClr val="black"/>
                </a:solidFill>
              </a:rPr>
              <a:t>Status of Trajectory Towards Achieving 2017 Interim Targets: Nitrogen/Phosphorus/Sediment</a:t>
            </a:r>
            <a:endParaRPr lang="en-US" sz="2400" b="1" dirty="0">
              <a:solidFill>
                <a:prstClr val="black"/>
              </a:solidFill>
            </a:endParaRPr>
          </a:p>
        </p:txBody>
      </p:sp>
      <p:graphicFrame>
        <p:nvGraphicFramePr>
          <p:cNvPr id="4" name="Table 3"/>
          <p:cNvGraphicFramePr>
            <a:graphicFrameLocks noGrp="1"/>
          </p:cNvGraphicFramePr>
          <p:nvPr>
            <p:extLst>
              <p:ext uri="{D42A27DB-BD31-4B8C-83A1-F6EECF244321}">
                <p14:modId xmlns:p14="http://schemas.microsoft.com/office/powerpoint/2010/main" xmlns="" val="3615319258"/>
              </p:ext>
            </p:extLst>
          </p:nvPr>
        </p:nvGraphicFramePr>
        <p:xfrm>
          <a:off x="381000" y="2057400"/>
          <a:ext cx="8420099" cy="3272790"/>
        </p:xfrm>
        <a:graphic>
          <a:graphicData uri="http://schemas.openxmlformats.org/drawingml/2006/table">
            <a:tbl>
              <a:tblPr firstRow="1" bandRow="1">
                <a:tableStyleId>{5C22544A-7EE6-4342-B048-85BDC9FD1C3A}</a:tableStyleId>
              </a:tblPr>
              <a:tblGrid>
                <a:gridCol w="2643854"/>
                <a:gridCol w="1925415"/>
                <a:gridCol w="1925415"/>
                <a:gridCol w="1925415"/>
              </a:tblGrid>
              <a:tr h="54546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dirty="0" smtClean="0">
                          <a:solidFill>
                            <a:schemeClr val="tx1"/>
                          </a:solidFill>
                        </a:rPr>
                        <a:t>Nitrogen</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dirty="0" smtClean="0">
                          <a:solidFill>
                            <a:schemeClr val="tx1"/>
                          </a:solidFill>
                        </a:rPr>
                        <a:t>Phosphorus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dirty="0" smtClean="0">
                          <a:solidFill>
                            <a:schemeClr val="tx1"/>
                          </a:solidFill>
                        </a:rPr>
                        <a:t>Sediment</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5465">
                <a:tc>
                  <a:txBody>
                    <a:bodyPr/>
                    <a:lstStyle/>
                    <a:p>
                      <a:r>
                        <a:rPr lang="en-US" sz="2400" b="1" dirty="0" smtClean="0"/>
                        <a:t>Agriculture</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Wastewater</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Stormwater</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545465">
                <a:tc>
                  <a:txBody>
                    <a:bodyPr/>
                    <a:lstStyle/>
                    <a:p>
                      <a:r>
                        <a:rPr lang="en-US" sz="2400" b="1" dirty="0" smtClean="0"/>
                        <a:t>Septic</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5465">
                <a:tc>
                  <a:txBody>
                    <a:bodyPr/>
                    <a:lstStyle/>
                    <a:p>
                      <a:r>
                        <a:rPr lang="en-US" sz="2400" b="1" dirty="0" smtClean="0"/>
                        <a:t>All Sources</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bl>
          </a:graphicData>
        </a:graphic>
      </p:graphicFrame>
    </p:spTree>
    <p:extLst>
      <p:ext uri="{BB962C8B-B14F-4D97-AF65-F5344CB8AC3E}">
        <p14:creationId xmlns:p14="http://schemas.microsoft.com/office/powerpoint/2010/main" xmlns="" val="1785946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3058" name="Picture 2" descr="SIGmap0701"/>
          <p:cNvPicPr>
            <a:picLocks noChangeAspect="1" noChangeArrowheads="1"/>
          </p:cNvPicPr>
          <p:nvPr/>
        </p:nvPicPr>
        <p:blipFill>
          <a:blip r:embed="rId2" cstate="print"/>
          <a:srcRect/>
          <a:stretch>
            <a:fillRect/>
          </a:stretch>
        </p:blipFill>
        <p:spPr bwMode="auto">
          <a:xfrm>
            <a:off x="1163638" y="-749300"/>
            <a:ext cx="6946900" cy="8610600"/>
          </a:xfrm>
          <a:prstGeom prst="rect">
            <a:avLst/>
          </a:prstGeom>
          <a:noFill/>
        </p:spPr>
      </p:pic>
    </p:spTree>
    <p:extLst>
      <p:ext uri="{BB962C8B-B14F-4D97-AF65-F5344CB8AC3E}">
        <p14:creationId xmlns:p14="http://schemas.microsoft.com/office/powerpoint/2010/main" xmlns="" val="36475687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7123" name="Rectangle 3"/>
          <p:cNvSpPr>
            <a:spLocks noChangeArrowheads="1"/>
          </p:cNvSpPr>
          <p:nvPr/>
        </p:nvSpPr>
        <p:spPr bwMode="auto">
          <a:xfrm>
            <a:off x="685800" y="304800"/>
            <a:ext cx="7772400" cy="533400"/>
          </a:xfrm>
          <a:prstGeom prst="rect">
            <a:avLst/>
          </a:prstGeom>
          <a:noFill/>
          <a:ln w="9525">
            <a:noFill/>
            <a:miter lim="800000"/>
            <a:headEnd/>
            <a:tailEnd/>
          </a:ln>
          <a:effectLst/>
        </p:spPr>
        <p:txBody>
          <a:bodyPr/>
          <a:lstStyle/>
          <a:p>
            <a:pPr algn="ctr" fontAlgn="base">
              <a:spcBef>
                <a:spcPct val="0"/>
              </a:spcBef>
              <a:spcAft>
                <a:spcPct val="0"/>
              </a:spcAft>
            </a:pPr>
            <a:r>
              <a:rPr lang="en-US" sz="2800" b="1" dirty="0">
                <a:solidFill>
                  <a:srgbClr val="04617B"/>
                </a:solidFill>
                <a:latin typeface="GoudyOlSt BT" pitchFamily="18" charset="0"/>
              </a:rPr>
              <a:t>Wastewater </a:t>
            </a:r>
            <a:r>
              <a:rPr lang="en-US" sz="2800" b="1" dirty="0" smtClean="0">
                <a:solidFill>
                  <a:srgbClr val="04617B"/>
                </a:solidFill>
                <a:latin typeface="GoudyOlSt BT" pitchFamily="18" charset="0"/>
              </a:rPr>
              <a:t>TN </a:t>
            </a:r>
            <a:r>
              <a:rPr lang="en-US" sz="2800" b="1" dirty="0">
                <a:solidFill>
                  <a:srgbClr val="04617B"/>
                </a:solidFill>
                <a:latin typeface="GoudyOlSt BT" pitchFamily="18" charset="0"/>
              </a:rPr>
              <a:t>Load Reduction Progress</a:t>
            </a:r>
          </a:p>
        </p:txBody>
      </p:sp>
      <p:graphicFrame>
        <p:nvGraphicFramePr>
          <p:cNvPr id="5" name="Chart 4"/>
          <p:cNvGraphicFramePr>
            <a:graphicFrameLocks noGrp="1"/>
          </p:cNvGraphicFramePr>
          <p:nvPr/>
        </p:nvGraphicFramePr>
        <p:xfrm>
          <a:off x="609599" y="838200"/>
          <a:ext cx="8302161" cy="57426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40248249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3" y="0"/>
            <a:ext cx="8229600" cy="1143000"/>
          </a:xfrm>
        </p:spPr>
        <p:txBody>
          <a:bodyPr>
            <a:normAutofit/>
          </a:bodyPr>
          <a:lstStyle/>
          <a:p>
            <a:r>
              <a:rPr lang="en-US" b="1" dirty="0" smtClean="0"/>
              <a:t>Wastewater</a:t>
            </a:r>
            <a:endParaRPr lang="en-US" b="1" dirty="0"/>
          </a:p>
        </p:txBody>
      </p:sp>
      <p:sp>
        <p:nvSpPr>
          <p:cNvPr id="3" name="Content Placeholder 2"/>
          <p:cNvSpPr>
            <a:spLocks noGrp="1"/>
          </p:cNvSpPr>
          <p:nvPr>
            <p:ph idx="1"/>
          </p:nvPr>
        </p:nvSpPr>
        <p:spPr>
          <a:xfrm>
            <a:off x="424543" y="1143000"/>
            <a:ext cx="8229600" cy="5562600"/>
          </a:xfrm>
        </p:spPr>
        <p:txBody>
          <a:bodyPr>
            <a:normAutofit fontScale="92500" lnSpcReduction="20000"/>
          </a:bodyPr>
          <a:lstStyle/>
          <a:p>
            <a:pPr lvl="0"/>
            <a:r>
              <a:rPr lang="en-US" b="1" dirty="0" smtClean="0"/>
              <a:t>Status: </a:t>
            </a:r>
            <a:r>
              <a:rPr lang="en-US" dirty="0" smtClean="0"/>
              <a:t>Well down the road to achieving the states’ WIP goals for reductions</a:t>
            </a:r>
          </a:p>
          <a:p>
            <a:pPr marL="0" indent="0">
              <a:buNone/>
            </a:pPr>
            <a:endParaRPr lang="en-US" dirty="0"/>
          </a:p>
          <a:p>
            <a:pPr lvl="0"/>
            <a:r>
              <a:rPr lang="en-US" b="1" dirty="0" smtClean="0"/>
              <a:t>Red flags: </a:t>
            </a:r>
            <a:r>
              <a:rPr lang="en-US" dirty="0" smtClean="0"/>
              <a:t>MD, VA depending on wastewater reductions below their allocations being used to ‘make up’ for other sectors’ reduction shortfalls</a:t>
            </a:r>
          </a:p>
          <a:p>
            <a:pPr lvl="0"/>
            <a:endParaRPr lang="en-US" dirty="0"/>
          </a:p>
          <a:p>
            <a:pPr lvl="0"/>
            <a:r>
              <a:rPr lang="en-US" b="1" dirty="0" smtClean="0"/>
              <a:t>Watch List</a:t>
            </a:r>
            <a:r>
              <a:rPr lang="en-US" dirty="0" smtClean="0"/>
              <a:t>: New York; possible need for  further reductions from PA significant, non-significant facilities</a:t>
            </a:r>
          </a:p>
          <a:p>
            <a:pPr lvl="0"/>
            <a:endParaRPr lang="en-US" dirty="0"/>
          </a:p>
          <a:p>
            <a:pPr lvl="0"/>
            <a:r>
              <a:rPr lang="en-US" b="1" dirty="0" smtClean="0"/>
              <a:t>Kudos</a:t>
            </a:r>
            <a:r>
              <a:rPr lang="en-US" dirty="0" smtClean="0"/>
              <a:t>: District, WV, MD, VA</a:t>
            </a:r>
            <a:endParaRPr lang="en-US" dirty="0"/>
          </a:p>
        </p:txBody>
      </p:sp>
      <p:sp>
        <p:nvSpPr>
          <p:cNvPr id="4" name="Slide Number Placeholder 3"/>
          <p:cNvSpPr>
            <a:spLocks noGrp="1"/>
          </p:cNvSpPr>
          <p:nvPr>
            <p:ph type="sldNum" sz="quarter" idx="12"/>
          </p:nvPr>
        </p:nvSpPr>
        <p:spPr/>
        <p:txBody>
          <a:bodyPr/>
          <a:lstStyle/>
          <a:p>
            <a:fld id="{ED205C77-CCE4-4280-9B70-5CCD553BAC70}" type="slidenum">
              <a:rPr lang="en-US" smtClean="0">
                <a:solidFill>
                  <a:prstClr val="black">
                    <a:tint val="75000"/>
                  </a:prstClr>
                </a:solidFill>
              </a:rPr>
              <a:pPr/>
              <a:t>13</a:t>
            </a:fld>
            <a:endParaRPr lang="en-US">
              <a:solidFill>
                <a:prstClr val="black">
                  <a:tint val="75000"/>
                </a:prstClr>
              </a:solidFill>
            </a:endParaRPr>
          </a:p>
        </p:txBody>
      </p:sp>
    </p:spTree>
    <p:extLst>
      <p:ext uri="{BB962C8B-B14F-4D97-AF65-F5344CB8AC3E}">
        <p14:creationId xmlns:p14="http://schemas.microsoft.com/office/powerpoint/2010/main" xmlns="" val="40487304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3" y="0"/>
            <a:ext cx="8229600" cy="1143000"/>
          </a:xfrm>
        </p:spPr>
        <p:txBody>
          <a:bodyPr>
            <a:normAutofit/>
          </a:bodyPr>
          <a:lstStyle/>
          <a:p>
            <a:r>
              <a:rPr lang="en-US" b="1" dirty="0" smtClean="0"/>
              <a:t>Stormwater</a:t>
            </a:r>
            <a:endParaRPr lang="en-US" b="1" dirty="0"/>
          </a:p>
        </p:txBody>
      </p:sp>
      <p:sp>
        <p:nvSpPr>
          <p:cNvPr id="3" name="Content Placeholder 2"/>
          <p:cNvSpPr>
            <a:spLocks noGrp="1"/>
          </p:cNvSpPr>
          <p:nvPr>
            <p:ph idx="1"/>
          </p:nvPr>
        </p:nvSpPr>
        <p:spPr>
          <a:xfrm>
            <a:off x="424543" y="1143000"/>
            <a:ext cx="8229600" cy="5562600"/>
          </a:xfrm>
        </p:spPr>
        <p:txBody>
          <a:bodyPr>
            <a:normAutofit fontScale="92500" lnSpcReduction="10000"/>
          </a:bodyPr>
          <a:lstStyle/>
          <a:p>
            <a:pPr lvl="0"/>
            <a:r>
              <a:rPr lang="en-US" b="1" dirty="0" smtClean="0"/>
              <a:t>Status: </a:t>
            </a:r>
            <a:r>
              <a:rPr lang="en-US" dirty="0" smtClean="0"/>
              <a:t>Nitrogen, sediment load estimated to increase since 2009</a:t>
            </a:r>
          </a:p>
          <a:p>
            <a:pPr marL="0" indent="0">
              <a:buNone/>
            </a:pPr>
            <a:endParaRPr lang="en-US" dirty="0"/>
          </a:p>
          <a:p>
            <a:pPr lvl="0"/>
            <a:r>
              <a:rPr lang="en-US" b="1" dirty="0" smtClean="0"/>
              <a:t>Red flags: </a:t>
            </a:r>
            <a:r>
              <a:rPr lang="en-US" dirty="0" smtClean="0"/>
              <a:t>getting the states’ MS4 programs and permits in place and fully functional; ensuring local funding sources/financing is in place</a:t>
            </a:r>
          </a:p>
          <a:p>
            <a:pPr lvl="0"/>
            <a:endParaRPr lang="en-US" dirty="0"/>
          </a:p>
          <a:p>
            <a:pPr lvl="0"/>
            <a:r>
              <a:rPr lang="en-US" b="1" dirty="0" smtClean="0"/>
              <a:t>Watch List</a:t>
            </a:r>
            <a:r>
              <a:rPr lang="en-US" dirty="0" smtClean="0"/>
              <a:t>: PA current Phase II WIP commitments well beyond achievement levels by 2025</a:t>
            </a:r>
          </a:p>
          <a:p>
            <a:pPr lvl="0"/>
            <a:endParaRPr lang="en-US" dirty="0"/>
          </a:p>
          <a:p>
            <a:pPr lvl="0"/>
            <a:r>
              <a:rPr lang="en-US" b="1" dirty="0" smtClean="0"/>
              <a:t>Kudos</a:t>
            </a:r>
            <a:r>
              <a:rPr lang="en-US" dirty="0" smtClean="0"/>
              <a:t>: District, MD, VA</a:t>
            </a:r>
            <a:endParaRPr lang="en-US" dirty="0"/>
          </a:p>
        </p:txBody>
      </p:sp>
      <p:sp>
        <p:nvSpPr>
          <p:cNvPr id="4" name="Slide Number Placeholder 3"/>
          <p:cNvSpPr>
            <a:spLocks noGrp="1"/>
          </p:cNvSpPr>
          <p:nvPr>
            <p:ph type="sldNum" sz="quarter" idx="12"/>
          </p:nvPr>
        </p:nvSpPr>
        <p:spPr/>
        <p:txBody>
          <a:bodyPr/>
          <a:lstStyle/>
          <a:p>
            <a:fld id="{ED205C77-CCE4-4280-9B70-5CCD553BAC70}" type="slidenum">
              <a:rPr lang="en-US" smtClean="0">
                <a:solidFill>
                  <a:prstClr val="black">
                    <a:tint val="75000"/>
                  </a:prstClr>
                </a:solidFill>
              </a:rPr>
              <a:pPr/>
              <a:t>14</a:t>
            </a:fld>
            <a:endParaRPr lang="en-US">
              <a:solidFill>
                <a:prstClr val="black">
                  <a:tint val="75000"/>
                </a:prstClr>
              </a:solidFill>
            </a:endParaRPr>
          </a:p>
        </p:txBody>
      </p:sp>
    </p:spTree>
    <p:extLst>
      <p:ext uri="{BB962C8B-B14F-4D97-AF65-F5344CB8AC3E}">
        <p14:creationId xmlns:p14="http://schemas.microsoft.com/office/powerpoint/2010/main" xmlns="" val="34164644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3" y="0"/>
            <a:ext cx="8229600" cy="1143000"/>
          </a:xfrm>
        </p:spPr>
        <p:txBody>
          <a:bodyPr>
            <a:normAutofit/>
          </a:bodyPr>
          <a:lstStyle/>
          <a:p>
            <a:r>
              <a:rPr lang="en-US" b="1" dirty="0" smtClean="0"/>
              <a:t>Agriculture</a:t>
            </a:r>
            <a:endParaRPr lang="en-US" b="1" dirty="0"/>
          </a:p>
        </p:txBody>
      </p:sp>
      <p:sp>
        <p:nvSpPr>
          <p:cNvPr id="3" name="Content Placeholder 2"/>
          <p:cNvSpPr>
            <a:spLocks noGrp="1"/>
          </p:cNvSpPr>
          <p:nvPr>
            <p:ph idx="1"/>
          </p:nvPr>
        </p:nvSpPr>
        <p:spPr>
          <a:xfrm>
            <a:off x="424543" y="1143000"/>
            <a:ext cx="8229600" cy="5562600"/>
          </a:xfrm>
        </p:spPr>
        <p:txBody>
          <a:bodyPr>
            <a:normAutofit lnSpcReduction="10000"/>
          </a:bodyPr>
          <a:lstStyle/>
          <a:p>
            <a:pPr lvl="0"/>
            <a:r>
              <a:rPr lang="en-US" b="1" dirty="0" smtClean="0"/>
              <a:t>Status: </a:t>
            </a:r>
            <a:r>
              <a:rPr lang="en-US" dirty="0" smtClean="0"/>
              <a:t>very mixed picture within and across states heading into the midpoint assessment</a:t>
            </a:r>
          </a:p>
          <a:p>
            <a:pPr marL="0" indent="0">
              <a:buNone/>
            </a:pPr>
            <a:endParaRPr lang="en-US" dirty="0"/>
          </a:p>
          <a:p>
            <a:pPr lvl="0"/>
            <a:r>
              <a:rPr lang="en-US" b="1" dirty="0" smtClean="0"/>
              <a:t>Red flags: </a:t>
            </a:r>
            <a:r>
              <a:rPr lang="en-US" dirty="0" smtClean="0"/>
              <a:t>PA: needs to reduce 19 million lbs</a:t>
            </a:r>
            <a:r>
              <a:rPr lang="en-US" dirty="0"/>
              <a:t>.</a:t>
            </a:r>
            <a:r>
              <a:rPr lang="en-US" dirty="0" smtClean="0"/>
              <a:t> nitrogen to achieve their 2017 interim target; responsible for 72% of ag reductions by 2025</a:t>
            </a:r>
          </a:p>
          <a:p>
            <a:pPr lvl="0"/>
            <a:endParaRPr lang="en-US" dirty="0"/>
          </a:p>
          <a:p>
            <a:pPr lvl="0"/>
            <a:r>
              <a:rPr lang="en-US" b="1" dirty="0" smtClean="0"/>
              <a:t>Watch List</a:t>
            </a:r>
            <a:r>
              <a:rPr lang="en-US" dirty="0" smtClean="0"/>
              <a:t>: how the states deals with phosphorus saturated soils, BMP verification</a:t>
            </a:r>
          </a:p>
          <a:p>
            <a:pPr lvl="0"/>
            <a:endParaRPr lang="en-US" dirty="0"/>
          </a:p>
          <a:p>
            <a:pPr lvl="0"/>
            <a:r>
              <a:rPr lang="en-US" b="1" dirty="0" smtClean="0"/>
              <a:t>Kudos</a:t>
            </a:r>
            <a:r>
              <a:rPr lang="en-US" dirty="0" smtClean="0"/>
              <a:t>: MD (PMT), VA (RMP), WV (on target) </a:t>
            </a:r>
            <a:endParaRPr lang="en-US" dirty="0"/>
          </a:p>
        </p:txBody>
      </p:sp>
      <p:sp>
        <p:nvSpPr>
          <p:cNvPr id="4" name="Slide Number Placeholder 3"/>
          <p:cNvSpPr>
            <a:spLocks noGrp="1"/>
          </p:cNvSpPr>
          <p:nvPr>
            <p:ph type="sldNum" sz="quarter" idx="12"/>
          </p:nvPr>
        </p:nvSpPr>
        <p:spPr/>
        <p:txBody>
          <a:bodyPr/>
          <a:lstStyle/>
          <a:p>
            <a:fld id="{ED205C77-CCE4-4280-9B70-5CCD553BAC70}" type="slidenum">
              <a:rPr lang="en-US" smtClean="0">
                <a:solidFill>
                  <a:prstClr val="black">
                    <a:tint val="75000"/>
                  </a:prstClr>
                </a:solidFill>
              </a:rPr>
              <a:pPr/>
              <a:t>15</a:t>
            </a:fld>
            <a:endParaRPr lang="en-US">
              <a:solidFill>
                <a:prstClr val="black">
                  <a:tint val="75000"/>
                </a:prstClr>
              </a:solidFill>
            </a:endParaRPr>
          </a:p>
        </p:txBody>
      </p:sp>
    </p:spTree>
    <p:extLst>
      <p:ext uri="{BB962C8B-B14F-4D97-AF65-F5344CB8AC3E}">
        <p14:creationId xmlns:p14="http://schemas.microsoft.com/office/powerpoint/2010/main" xmlns="" val="25477494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D205C77-CCE4-4280-9B70-5CCD553BAC70}" type="slidenum">
              <a:rPr lang="en-US" smtClean="0">
                <a:solidFill>
                  <a:prstClr val="black">
                    <a:tint val="75000"/>
                  </a:prstClr>
                </a:solidFill>
              </a:rPr>
              <a:pPr/>
              <a:t>16</a:t>
            </a:fld>
            <a:endParaRPr lang="en-US">
              <a:solidFill>
                <a:prstClr val="black">
                  <a:tint val="75000"/>
                </a:prstClr>
              </a:solidFill>
            </a:endParaRPr>
          </a:p>
        </p:txBody>
      </p:sp>
      <p:sp>
        <p:nvSpPr>
          <p:cNvPr id="3" name="TextBox 2"/>
          <p:cNvSpPr txBox="1"/>
          <p:nvPr/>
        </p:nvSpPr>
        <p:spPr>
          <a:xfrm>
            <a:off x="533400" y="1828800"/>
            <a:ext cx="7924800" cy="2585323"/>
          </a:xfrm>
          <a:prstGeom prst="rect">
            <a:avLst/>
          </a:prstGeom>
          <a:noFill/>
        </p:spPr>
        <p:txBody>
          <a:bodyPr wrap="square" rtlCol="0">
            <a:spAutoFit/>
          </a:bodyPr>
          <a:lstStyle/>
          <a:p>
            <a:pPr algn="ctr"/>
            <a:r>
              <a:rPr lang="en-US" sz="5400" b="1" dirty="0" smtClean="0">
                <a:latin typeface="Arial" panose="020B0604020202020204" pitchFamily="34" charset="0"/>
                <a:cs typeface="Arial" panose="020B0604020202020204" pitchFamily="34" charset="0"/>
              </a:rPr>
              <a:t>Long Term Water Quality Monitoring Trends</a:t>
            </a:r>
            <a:endParaRPr lang="en-US" sz="5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2839800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FF3399B0-1026-4428-ABB2-57B29EBC8D46}" type="slidenum">
              <a:rPr lang="en-US" smtClean="0">
                <a:solidFill>
                  <a:prstClr val="black">
                    <a:tint val="75000"/>
                  </a:prstClr>
                </a:solidFill>
              </a:rPr>
              <a:pPr/>
              <a:t>17</a:t>
            </a:fld>
            <a:endParaRPr lang="en-US">
              <a:solidFill>
                <a:prstClr val="black">
                  <a:tint val="75000"/>
                </a:prstClr>
              </a:solidFill>
            </a:endParaRPr>
          </a:p>
        </p:txBody>
      </p:sp>
      <p:sp>
        <p:nvSpPr>
          <p:cNvPr id="6" name="Rectangle 5"/>
          <p:cNvSpPr/>
          <p:nvPr/>
        </p:nvSpPr>
        <p:spPr>
          <a:xfrm>
            <a:off x="0" y="-13636"/>
            <a:ext cx="9144000" cy="762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prstClr val="white"/>
                </a:solidFill>
              </a:rPr>
              <a:t>Using Monitoring Data To Measure Progress and Explain Change</a:t>
            </a:r>
          </a:p>
        </p:txBody>
      </p:sp>
      <p:sp>
        <p:nvSpPr>
          <p:cNvPr id="7" name="Rectangle 6"/>
          <p:cNvSpPr/>
          <p:nvPr/>
        </p:nvSpPr>
        <p:spPr>
          <a:xfrm>
            <a:off x="0" y="685800"/>
            <a:ext cx="9144000" cy="533400"/>
          </a:xfrm>
          <a:prstGeom prst="rect">
            <a:avLst/>
          </a:prstGeom>
          <a:solidFill>
            <a:schemeClr val="accent1">
              <a:lumMod val="7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prstClr val="white"/>
                </a:solidFill>
              </a:rPr>
              <a:t>Foundation: Monitoring networks</a:t>
            </a:r>
            <a:endParaRPr lang="en-US" sz="2800" b="1" dirty="0">
              <a:solidFill>
                <a:prstClr val="white"/>
              </a:solidFill>
            </a:endParaRPr>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95800" y="1400175"/>
            <a:ext cx="3576595" cy="50768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8" name="Picture 7" descr="exp2010.jp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 y="1219200"/>
            <a:ext cx="4106404" cy="5638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9" name="Straight Connector 8"/>
          <p:cNvCxnSpPr/>
          <p:nvPr/>
        </p:nvCxnSpPr>
        <p:spPr>
          <a:xfrm flipV="1">
            <a:off x="3200400" y="1752600"/>
            <a:ext cx="4038600" cy="2590800"/>
          </a:xfrm>
          <a:prstGeom prst="line">
            <a:avLst/>
          </a:prstGeom>
          <a:ln>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3124200" y="6477000"/>
            <a:ext cx="3810000" cy="76200"/>
          </a:xfrm>
          <a:prstGeom prst="line">
            <a:avLst/>
          </a:prstGeom>
          <a:ln>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3380926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86380"/>
            <a:ext cx="9275154" cy="492443"/>
          </a:xfrm>
          <a:prstGeom prst="rect">
            <a:avLst/>
          </a:prstGeom>
          <a:noFill/>
        </p:spPr>
        <p:txBody>
          <a:bodyPr wrap="square" rtlCol="0">
            <a:spAutoFit/>
          </a:bodyPr>
          <a:lstStyle/>
          <a:p>
            <a:r>
              <a:rPr lang="en-US" sz="2600" b="1" dirty="0" smtClean="0">
                <a:solidFill>
                  <a:prstClr val="black"/>
                </a:solidFill>
                <a:latin typeface="Arial" panose="020B0604020202020204" pitchFamily="34" charset="0"/>
                <a:cs typeface="Arial" panose="020B0604020202020204" pitchFamily="34" charset="0"/>
              </a:rPr>
              <a:t>Total Nitrogen: Flow Adjusted Concentration Trends</a:t>
            </a:r>
            <a:endParaRPr lang="en-US" sz="2600" b="1" dirty="0">
              <a:solidFill>
                <a:prstClr val="black"/>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124" y="578823"/>
            <a:ext cx="4554876" cy="6277882"/>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63438" y="587385"/>
            <a:ext cx="4557183" cy="6269320"/>
          </a:xfrm>
          <a:prstGeom prst="rect">
            <a:avLst/>
          </a:prstGeom>
        </p:spPr>
      </p:pic>
    </p:spTree>
    <p:extLst>
      <p:ext uri="{BB962C8B-B14F-4D97-AF65-F5344CB8AC3E}">
        <p14:creationId xmlns:p14="http://schemas.microsoft.com/office/powerpoint/2010/main" xmlns="" val="35685846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86380"/>
            <a:ext cx="9275154" cy="492443"/>
          </a:xfrm>
          <a:prstGeom prst="rect">
            <a:avLst/>
          </a:prstGeom>
          <a:noFill/>
        </p:spPr>
        <p:txBody>
          <a:bodyPr wrap="square" rtlCol="0">
            <a:spAutoFit/>
          </a:bodyPr>
          <a:lstStyle/>
          <a:p>
            <a:r>
              <a:rPr lang="en-US" sz="2600" b="1" dirty="0" smtClean="0">
                <a:solidFill>
                  <a:prstClr val="black"/>
                </a:solidFill>
                <a:latin typeface="Arial" panose="020B0604020202020204" pitchFamily="34" charset="0"/>
                <a:cs typeface="Arial" panose="020B0604020202020204" pitchFamily="34" charset="0"/>
              </a:rPr>
              <a:t>Total Nitrogen: Flow Adjusted Concentration Trends</a:t>
            </a:r>
            <a:endParaRPr lang="en-US" sz="2600" b="1" dirty="0">
              <a:solidFill>
                <a:prstClr val="black"/>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124" y="578823"/>
            <a:ext cx="4554876" cy="6277882"/>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63438" y="587385"/>
            <a:ext cx="4557183" cy="6269320"/>
          </a:xfrm>
          <a:prstGeom prst="rect">
            <a:avLst/>
          </a:prstGeom>
        </p:spPr>
      </p:pic>
      <p:sp>
        <p:nvSpPr>
          <p:cNvPr id="2" name="Oval 1"/>
          <p:cNvSpPr/>
          <p:nvPr/>
        </p:nvSpPr>
        <p:spPr>
          <a:xfrm>
            <a:off x="8001000" y="4419600"/>
            <a:ext cx="3048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Oval 5"/>
          <p:cNvSpPr/>
          <p:nvPr/>
        </p:nvSpPr>
        <p:spPr>
          <a:xfrm>
            <a:off x="3443817" y="4437797"/>
            <a:ext cx="3048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35210855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D205C77-CCE4-4280-9B70-5CCD553BAC70}" type="slidenum">
              <a:rPr lang="en-US" smtClean="0">
                <a:solidFill>
                  <a:prstClr val="black">
                    <a:tint val="75000"/>
                  </a:prstClr>
                </a:solidFill>
              </a:rPr>
              <a:pPr/>
              <a:t>2</a:t>
            </a:fld>
            <a:endParaRPr lang="en-US" dirty="0">
              <a:solidFill>
                <a:prstClr val="black">
                  <a:tint val="75000"/>
                </a:prstClr>
              </a:solidFill>
            </a:endParaRPr>
          </a:p>
        </p:txBody>
      </p:sp>
      <p:sp>
        <p:nvSpPr>
          <p:cNvPr id="3" name="TextBox 2"/>
          <p:cNvSpPr txBox="1"/>
          <p:nvPr/>
        </p:nvSpPr>
        <p:spPr>
          <a:xfrm>
            <a:off x="533400" y="2667000"/>
            <a:ext cx="7924800" cy="923330"/>
          </a:xfrm>
          <a:prstGeom prst="rect">
            <a:avLst/>
          </a:prstGeom>
          <a:noFill/>
        </p:spPr>
        <p:txBody>
          <a:bodyPr wrap="square" rtlCol="0">
            <a:spAutoFit/>
          </a:bodyPr>
          <a:lstStyle/>
          <a:p>
            <a:pPr algn="ctr"/>
            <a:r>
              <a:rPr lang="en-US" sz="5400" b="1" dirty="0" smtClean="0">
                <a:latin typeface="Arial" panose="020B0604020202020204" pitchFamily="34" charset="0"/>
                <a:cs typeface="Arial" panose="020B0604020202020204" pitchFamily="34" charset="0"/>
              </a:rPr>
              <a:t>Milestone Evaluations</a:t>
            </a:r>
            <a:endParaRPr lang="en-US" sz="5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4502822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86380"/>
            <a:ext cx="9275154" cy="492443"/>
          </a:xfrm>
          <a:prstGeom prst="rect">
            <a:avLst/>
          </a:prstGeom>
          <a:noFill/>
        </p:spPr>
        <p:txBody>
          <a:bodyPr wrap="square" rtlCol="0">
            <a:spAutoFit/>
          </a:bodyPr>
          <a:lstStyle/>
          <a:p>
            <a:r>
              <a:rPr lang="en-US" sz="2600" b="1" dirty="0" smtClean="0">
                <a:solidFill>
                  <a:prstClr val="black"/>
                </a:solidFill>
                <a:latin typeface="Arial" panose="020B0604020202020204" pitchFamily="34" charset="0"/>
                <a:cs typeface="Arial" panose="020B0604020202020204" pitchFamily="34" charset="0"/>
              </a:rPr>
              <a:t>Total Nitrogen: Flow Adjusted Concentration Trends</a:t>
            </a:r>
            <a:endParaRPr lang="en-US" sz="2600" b="1" dirty="0">
              <a:solidFill>
                <a:prstClr val="black"/>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124" y="578823"/>
            <a:ext cx="4554876" cy="6277882"/>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63438" y="587385"/>
            <a:ext cx="4557183" cy="6269320"/>
          </a:xfrm>
          <a:prstGeom prst="rect">
            <a:avLst/>
          </a:prstGeom>
        </p:spPr>
      </p:pic>
      <p:sp>
        <p:nvSpPr>
          <p:cNvPr id="8" name="Oval 7"/>
          <p:cNvSpPr/>
          <p:nvPr/>
        </p:nvSpPr>
        <p:spPr>
          <a:xfrm>
            <a:off x="5348769" y="4775578"/>
            <a:ext cx="2499831" cy="18538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917828" y="4775578"/>
            <a:ext cx="2499831" cy="18538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42944404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2209800" cy="2819400"/>
          </a:xfrm>
        </p:spPr>
        <p:txBody>
          <a:bodyPr/>
          <a:lstStyle/>
          <a:p>
            <a:r>
              <a:rPr lang="en-US" sz="2400" dirty="0" smtClean="0">
                <a:solidFill>
                  <a:srgbClr val="FFFF00"/>
                </a:solidFill>
                <a:latin typeface="Times New Roman" panose="02020603050405020304" pitchFamily="18" charset="0"/>
                <a:cs typeface="Times New Roman" panose="02020603050405020304" pitchFamily="18" charset="0"/>
              </a:rPr>
              <a:t>Changes in Total Nitrogen Delivered to the Bay Estuary from the 9 RIM Stations </a:t>
            </a:r>
            <a:endParaRPr lang="en-US" sz="2400" dirty="0">
              <a:solidFill>
                <a:srgbClr val="FFFF00"/>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8100" y="3170872"/>
            <a:ext cx="2400300" cy="1477328"/>
          </a:xfrm>
          <a:prstGeom prst="rect">
            <a:avLst/>
          </a:prstGeom>
          <a:noFill/>
        </p:spPr>
        <p:txBody>
          <a:bodyPr wrap="square" rtlCol="0">
            <a:spAutoFit/>
          </a:bodyPr>
          <a:lstStyle/>
          <a:p>
            <a:pPr fontAlgn="base">
              <a:spcBef>
                <a:spcPct val="0"/>
              </a:spcBef>
              <a:spcAft>
                <a:spcPct val="0"/>
              </a:spcAft>
            </a:pPr>
            <a:endParaRPr lang="en-US" dirty="0">
              <a:solidFill>
                <a:srgbClr val="FFFFFF"/>
              </a:solidFill>
              <a:effectLst>
                <a:outerShdw blurRad="38100" dist="38100" dir="2700000" algn="tl">
                  <a:srgbClr val="000000">
                    <a:alpha val="43137"/>
                  </a:srgbClr>
                </a:outerShdw>
              </a:effectLst>
            </a:endParaRPr>
          </a:p>
          <a:p>
            <a:pPr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rPr>
              <a:t>Total reduction in RIM total nitrogen:</a:t>
            </a:r>
          </a:p>
          <a:p>
            <a:pPr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rPr>
              <a:t>1985 to 2014 = 16%</a:t>
            </a:r>
          </a:p>
          <a:p>
            <a:pPr fontAlgn="base">
              <a:spcBef>
                <a:spcPct val="0"/>
              </a:spcBef>
              <a:spcAft>
                <a:spcPct val="0"/>
              </a:spcAft>
            </a:pPr>
            <a:r>
              <a:rPr lang="en-US" dirty="0" smtClean="0">
                <a:solidFill>
                  <a:srgbClr val="FFFFFF"/>
                </a:solidFill>
                <a:effectLst>
                  <a:outerShdw blurRad="38100" dist="38100" dir="2700000" algn="tl">
                    <a:srgbClr val="000000">
                      <a:alpha val="43137"/>
                    </a:srgbClr>
                  </a:outerShdw>
                </a:effectLst>
              </a:rPr>
              <a:t>2005 to 2014 = 2%</a:t>
            </a:r>
            <a:endParaRPr lang="en-US" dirty="0">
              <a:solidFill>
                <a:srgbClr val="FFFFFF"/>
              </a:solidFill>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2" cstate="print"/>
          <a:stretch>
            <a:fillRect/>
          </a:stretch>
        </p:blipFill>
        <p:spPr>
          <a:xfrm>
            <a:off x="2438400" y="537591"/>
            <a:ext cx="6545961" cy="5787009"/>
          </a:xfrm>
          <a:prstGeom prst="rect">
            <a:avLst/>
          </a:prstGeom>
        </p:spPr>
      </p:pic>
      <p:sp>
        <p:nvSpPr>
          <p:cNvPr id="13" name="Rectangle 12"/>
          <p:cNvSpPr/>
          <p:nvPr/>
        </p:nvSpPr>
        <p:spPr>
          <a:xfrm>
            <a:off x="3352800" y="685800"/>
            <a:ext cx="8382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grpSp>
        <p:nvGrpSpPr>
          <p:cNvPr id="29" name="Group 28"/>
          <p:cNvGrpSpPr/>
          <p:nvPr/>
        </p:nvGrpSpPr>
        <p:grpSpPr>
          <a:xfrm>
            <a:off x="3505200" y="1600200"/>
            <a:ext cx="5130884" cy="1828800"/>
            <a:chOff x="3505200" y="1600200"/>
            <a:chExt cx="5130884" cy="1828800"/>
          </a:xfrm>
        </p:grpSpPr>
        <p:sp>
          <p:nvSpPr>
            <p:cNvPr id="12" name="Left-Up Arrow 11"/>
            <p:cNvSpPr/>
            <p:nvPr/>
          </p:nvSpPr>
          <p:spPr>
            <a:xfrm flipV="1">
              <a:off x="3657600" y="2948233"/>
              <a:ext cx="4953000" cy="480765"/>
            </a:xfrm>
            <a:prstGeom prst="leftUpArrow">
              <a:avLst>
                <a:gd name="adj1" fmla="val 2323"/>
                <a:gd name="adj2" fmla="val 10120"/>
                <a:gd name="adj3" fmla="val 10828"/>
              </a:avLst>
            </a:prstGeom>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14" name="Left-Up Arrow 13"/>
            <p:cNvSpPr/>
            <p:nvPr/>
          </p:nvSpPr>
          <p:spPr>
            <a:xfrm flipV="1">
              <a:off x="6781800" y="3352800"/>
              <a:ext cx="1752600" cy="76200"/>
            </a:xfrm>
            <a:prstGeom prst="leftUpArrow">
              <a:avLst>
                <a:gd name="adj1" fmla="val 2323"/>
                <a:gd name="adj2" fmla="val 10120"/>
                <a:gd name="adj3" fmla="val 10828"/>
              </a:avLst>
            </a:prstGeom>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15" name="TextBox 14"/>
            <p:cNvSpPr txBox="1"/>
            <p:nvPr/>
          </p:nvSpPr>
          <p:spPr>
            <a:xfrm>
              <a:off x="7467600" y="2743200"/>
              <a:ext cx="1168484" cy="276999"/>
            </a:xfrm>
            <a:prstGeom prst="rect">
              <a:avLst/>
            </a:prstGeom>
            <a:noFill/>
          </p:spPr>
          <p:txBody>
            <a:bodyPr wrap="none" rtlCol="0">
              <a:spAutoFit/>
            </a:bodyPr>
            <a:lstStyle/>
            <a:p>
              <a:pPr fontAlgn="base">
                <a:spcBef>
                  <a:spcPct val="0"/>
                </a:spcBef>
                <a:spcAft>
                  <a:spcPct val="0"/>
                </a:spcAft>
              </a:pPr>
              <a:r>
                <a:rPr lang="en-US" sz="1200" dirty="0" smtClean="0">
                  <a:solidFill>
                    <a:srgbClr val="000000"/>
                  </a:solidFill>
                </a:rPr>
                <a:t>16% reduction</a:t>
              </a:r>
              <a:endParaRPr lang="en-US" sz="1200" dirty="0">
                <a:solidFill>
                  <a:srgbClr val="000000"/>
                </a:solidFill>
              </a:endParaRPr>
            </a:p>
          </p:txBody>
        </p:sp>
        <p:sp>
          <p:nvSpPr>
            <p:cNvPr id="16" name="TextBox 15"/>
            <p:cNvSpPr txBox="1"/>
            <p:nvPr/>
          </p:nvSpPr>
          <p:spPr>
            <a:xfrm>
              <a:off x="7162800" y="3124200"/>
              <a:ext cx="1082899" cy="276999"/>
            </a:xfrm>
            <a:prstGeom prst="rect">
              <a:avLst/>
            </a:prstGeom>
            <a:noFill/>
          </p:spPr>
          <p:txBody>
            <a:bodyPr wrap="none" rtlCol="0">
              <a:spAutoFit/>
            </a:bodyPr>
            <a:lstStyle/>
            <a:p>
              <a:pPr fontAlgn="base">
                <a:spcBef>
                  <a:spcPct val="0"/>
                </a:spcBef>
                <a:spcAft>
                  <a:spcPct val="0"/>
                </a:spcAft>
              </a:pPr>
              <a:r>
                <a:rPr lang="en-US" sz="1200" dirty="0" smtClean="0">
                  <a:solidFill>
                    <a:srgbClr val="000000"/>
                  </a:solidFill>
                </a:rPr>
                <a:t>2% reduction</a:t>
              </a:r>
              <a:endParaRPr lang="en-US" sz="1200" dirty="0">
                <a:solidFill>
                  <a:srgbClr val="000000"/>
                </a:solidFill>
              </a:endParaRPr>
            </a:p>
          </p:txBody>
        </p:sp>
        <p:sp>
          <p:nvSpPr>
            <p:cNvPr id="17" name="TextBox 16"/>
            <p:cNvSpPr txBox="1"/>
            <p:nvPr/>
          </p:nvSpPr>
          <p:spPr>
            <a:xfrm>
              <a:off x="4191000" y="1600200"/>
              <a:ext cx="1061759" cy="276999"/>
            </a:xfrm>
            <a:prstGeom prst="rect">
              <a:avLst/>
            </a:prstGeom>
            <a:noFill/>
          </p:spPr>
          <p:txBody>
            <a:bodyPr wrap="none" rtlCol="0">
              <a:spAutoFit/>
            </a:bodyPr>
            <a:lstStyle/>
            <a:p>
              <a:pPr fontAlgn="base">
                <a:spcBef>
                  <a:spcPct val="0"/>
                </a:spcBef>
                <a:spcAft>
                  <a:spcPct val="0"/>
                </a:spcAft>
              </a:pPr>
              <a:r>
                <a:rPr lang="en-US" sz="1200" dirty="0" smtClean="0">
                  <a:solidFill>
                    <a:srgbClr val="000000"/>
                  </a:solidFill>
                </a:rPr>
                <a:t>Annual Load</a:t>
              </a:r>
              <a:endParaRPr lang="en-US" sz="1200" dirty="0">
                <a:solidFill>
                  <a:srgbClr val="000000"/>
                </a:solidFill>
              </a:endParaRPr>
            </a:p>
          </p:txBody>
        </p:sp>
        <p:cxnSp>
          <p:nvCxnSpPr>
            <p:cNvPr id="23" name="Straight Arrow Connector 22"/>
            <p:cNvCxnSpPr/>
            <p:nvPr/>
          </p:nvCxnSpPr>
          <p:spPr>
            <a:xfrm>
              <a:off x="5105400" y="1828800"/>
              <a:ext cx="304800" cy="1524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25" name="TextBox 24"/>
            <p:cNvSpPr txBox="1"/>
            <p:nvPr/>
          </p:nvSpPr>
          <p:spPr>
            <a:xfrm>
              <a:off x="3505200" y="2281535"/>
              <a:ext cx="1724150" cy="461665"/>
            </a:xfrm>
            <a:prstGeom prst="rect">
              <a:avLst/>
            </a:prstGeom>
            <a:noFill/>
          </p:spPr>
          <p:txBody>
            <a:bodyPr wrap="none" rtlCol="0">
              <a:spAutoFit/>
            </a:bodyPr>
            <a:lstStyle/>
            <a:p>
              <a:pPr fontAlgn="base">
                <a:spcBef>
                  <a:spcPct val="0"/>
                </a:spcBef>
                <a:spcAft>
                  <a:spcPct val="0"/>
                </a:spcAft>
              </a:pPr>
              <a:r>
                <a:rPr lang="en-US" sz="1200" dirty="0" smtClean="0">
                  <a:solidFill>
                    <a:srgbClr val="000000"/>
                  </a:solidFill>
                </a:rPr>
                <a:t>Trend, </a:t>
              </a:r>
            </a:p>
            <a:p>
              <a:pPr fontAlgn="base">
                <a:spcBef>
                  <a:spcPct val="0"/>
                </a:spcBef>
                <a:spcAft>
                  <a:spcPct val="0"/>
                </a:spcAft>
              </a:pPr>
              <a:r>
                <a:rPr lang="en-US" sz="1200" dirty="0" smtClean="0">
                  <a:solidFill>
                    <a:srgbClr val="000000"/>
                  </a:solidFill>
                </a:rPr>
                <a:t>Flow-Normalized Load</a:t>
              </a:r>
              <a:endParaRPr lang="en-US" sz="1200" dirty="0">
                <a:solidFill>
                  <a:srgbClr val="000000"/>
                </a:solidFill>
              </a:endParaRPr>
            </a:p>
          </p:txBody>
        </p:sp>
        <p:cxnSp>
          <p:nvCxnSpPr>
            <p:cNvPr id="26" name="Straight Arrow Connector 25"/>
            <p:cNvCxnSpPr/>
            <p:nvPr/>
          </p:nvCxnSpPr>
          <p:spPr>
            <a:xfrm>
              <a:off x="4572000" y="2667000"/>
              <a:ext cx="762000" cy="76200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spTree>
    <p:extLst>
      <p:ext uri="{BB962C8B-B14F-4D97-AF65-F5344CB8AC3E}">
        <p14:creationId xmlns:p14="http://schemas.microsoft.com/office/powerpoint/2010/main" xmlns="" val="740649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609600"/>
            <a:ext cx="2514600" cy="2286000"/>
          </a:xfrm>
        </p:spPr>
        <p:txBody>
          <a:bodyPr/>
          <a:lstStyle/>
          <a:p>
            <a:r>
              <a:rPr lang="en-US" sz="2400" dirty="0" smtClean="0">
                <a:solidFill>
                  <a:srgbClr val="FFFF00"/>
                </a:solidFill>
                <a:latin typeface="Times New Roman" panose="02020603050405020304" pitchFamily="18" charset="0"/>
                <a:cs typeface="Times New Roman" panose="02020603050405020304" pitchFamily="18" charset="0"/>
              </a:rPr>
              <a:t>What is the Percent Contribution of Total Nitrogen from each of the 9 RIM Tributaries? </a:t>
            </a:r>
            <a:endParaRPr lang="en-US" sz="2400" dirty="0">
              <a:solidFill>
                <a:srgbClr val="FFFF00"/>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2" cstate="print"/>
          <a:stretch>
            <a:fillRect/>
          </a:stretch>
        </p:blipFill>
        <p:spPr>
          <a:xfrm>
            <a:off x="2590800" y="685800"/>
            <a:ext cx="6174391" cy="5545455"/>
          </a:xfrm>
          <a:prstGeom prst="rect">
            <a:avLst/>
          </a:prstGeom>
        </p:spPr>
      </p:pic>
    </p:spTree>
    <p:extLst>
      <p:ext uri="{BB962C8B-B14F-4D97-AF65-F5344CB8AC3E}">
        <p14:creationId xmlns:p14="http://schemas.microsoft.com/office/powerpoint/2010/main" xmlns="" val="18189584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stretch>
            <a:fillRect/>
          </a:stretch>
        </p:blipFill>
        <p:spPr>
          <a:xfrm>
            <a:off x="4114800" y="94488"/>
            <a:ext cx="4828032" cy="6611112"/>
          </a:xfrm>
          <a:prstGeom prst="rect">
            <a:avLst/>
          </a:prstGeom>
        </p:spPr>
      </p:pic>
      <p:sp>
        <p:nvSpPr>
          <p:cNvPr id="5" name="Title 4"/>
          <p:cNvSpPr>
            <a:spLocks noGrp="1"/>
          </p:cNvSpPr>
          <p:nvPr>
            <p:ph type="title"/>
          </p:nvPr>
        </p:nvSpPr>
        <p:spPr>
          <a:xfrm>
            <a:off x="228600" y="-228600"/>
            <a:ext cx="3200400" cy="2819400"/>
          </a:xfrm>
        </p:spPr>
        <p:txBody>
          <a:bodyPr/>
          <a:lstStyle/>
          <a:p>
            <a:r>
              <a:rPr lang="en-US" sz="2400" dirty="0" smtClean="0">
                <a:solidFill>
                  <a:srgbClr val="FFFF00"/>
                </a:solidFill>
                <a:latin typeface="Times New Roman" panose="02020603050405020304" pitchFamily="18" charset="0"/>
                <a:cs typeface="Times New Roman" panose="02020603050405020304" pitchFamily="18" charset="0"/>
              </a:rPr>
              <a:t>Changes in Total Nitrogen Delivered to the Bay Estuary from the 9 RIM Stations </a:t>
            </a:r>
            <a:endParaRPr lang="en-US" sz="24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895483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4038600" cy="1143000"/>
          </a:xfrm>
        </p:spPr>
        <p:txBody>
          <a:bodyPr/>
          <a:lstStyle/>
          <a:p>
            <a:r>
              <a:rPr lang="en-US" sz="360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Changes in Nitrogen Yields: 2003-2012</a:t>
            </a:r>
            <a:endParaRPr lang="en-US" sz="360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cstate="print"/>
          <a:stretch>
            <a:fillRect/>
          </a:stretch>
        </p:blipFill>
        <p:spPr>
          <a:xfrm>
            <a:off x="4114800" y="152400"/>
            <a:ext cx="4779264" cy="6541008"/>
          </a:xfrm>
          <a:prstGeom prst="rect">
            <a:avLst/>
          </a:prstGeom>
        </p:spPr>
      </p:pic>
    </p:spTree>
    <p:extLst>
      <p:ext uri="{BB962C8B-B14F-4D97-AF65-F5344CB8AC3E}">
        <p14:creationId xmlns:p14="http://schemas.microsoft.com/office/powerpoint/2010/main" xmlns="" val="26182868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4109085" y="31376"/>
            <a:ext cx="4882515" cy="6684645"/>
          </a:xfrm>
          <a:prstGeom prst="rect">
            <a:avLst/>
          </a:prstGeom>
        </p:spPr>
      </p:pic>
      <p:sp>
        <p:nvSpPr>
          <p:cNvPr id="7" name="Title 1"/>
          <p:cNvSpPr txBox="1">
            <a:spLocks/>
          </p:cNvSpPr>
          <p:nvPr/>
        </p:nvSpPr>
        <p:spPr>
          <a:xfrm>
            <a:off x="0" y="76200"/>
            <a:ext cx="4038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Changes in Nitrogen Yields: 2003-2012</a:t>
            </a:r>
            <a:endParaRPr lang="en-US" sz="3600" kern="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Rectangle 5"/>
          <p:cNvSpPr/>
          <p:nvPr/>
        </p:nvSpPr>
        <p:spPr>
          <a:xfrm>
            <a:off x="4343400" y="304800"/>
            <a:ext cx="3733800" cy="16764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8" name="Rectangle 7"/>
          <p:cNvSpPr/>
          <p:nvPr/>
        </p:nvSpPr>
        <p:spPr>
          <a:xfrm>
            <a:off x="4343400" y="1981200"/>
            <a:ext cx="3733800" cy="6096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9" name="Rectangle 8"/>
          <p:cNvSpPr/>
          <p:nvPr/>
        </p:nvSpPr>
        <p:spPr>
          <a:xfrm>
            <a:off x="4343400" y="2590800"/>
            <a:ext cx="3733800" cy="3810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10" name="Rectangle 9"/>
          <p:cNvSpPr/>
          <p:nvPr/>
        </p:nvSpPr>
        <p:spPr>
          <a:xfrm>
            <a:off x="4343400" y="2971800"/>
            <a:ext cx="3733800" cy="17526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11" name="Rectangle 10"/>
          <p:cNvSpPr/>
          <p:nvPr/>
        </p:nvSpPr>
        <p:spPr>
          <a:xfrm>
            <a:off x="4343400" y="4724400"/>
            <a:ext cx="3733800" cy="16764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xmlns="" val="37728984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54660" y="-7722"/>
            <a:ext cx="5231027" cy="6865722"/>
          </a:xfrm>
          <a:prstGeom prst="rect">
            <a:avLst/>
          </a:prstGeom>
        </p:spPr>
      </p:pic>
      <p:sp>
        <p:nvSpPr>
          <p:cNvPr id="4" name="Slide Number Placeholder 3"/>
          <p:cNvSpPr>
            <a:spLocks noGrp="1"/>
          </p:cNvSpPr>
          <p:nvPr>
            <p:ph type="sldNum" sz="quarter" idx="12"/>
          </p:nvPr>
        </p:nvSpPr>
        <p:spPr/>
        <p:txBody>
          <a:bodyPr/>
          <a:lstStyle/>
          <a:p>
            <a:fld id="{62F9AAB7-3241-4A98-8744-67B17B82DACC}" type="slidenum">
              <a:rPr lang="en-US" smtClean="0">
                <a:solidFill>
                  <a:prstClr val="black">
                    <a:tint val="75000"/>
                  </a:prstClr>
                </a:solidFill>
              </a:rPr>
              <a:pPr/>
              <a:t>26</a:t>
            </a:fld>
            <a:endParaRPr lang="en-US">
              <a:solidFill>
                <a:prstClr val="black">
                  <a:tint val="75000"/>
                </a:prstClr>
              </a:solidFill>
            </a:endParaRPr>
          </a:p>
        </p:txBody>
      </p:sp>
    </p:spTree>
    <p:extLst>
      <p:ext uri="{BB962C8B-B14F-4D97-AF65-F5344CB8AC3E}">
        <p14:creationId xmlns:p14="http://schemas.microsoft.com/office/powerpoint/2010/main" xmlns="" val="2732445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86380"/>
            <a:ext cx="9275154" cy="492443"/>
          </a:xfrm>
          <a:prstGeom prst="rect">
            <a:avLst/>
          </a:prstGeom>
          <a:noFill/>
        </p:spPr>
        <p:txBody>
          <a:bodyPr wrap="square" rtlCol="0">
            <a:spAutoFit/>
          </a:bodyPr>
          <a:lstStyle/>
          <a:p>
            <a:r>
              <a:rPr lang="en-US" sz="2600" b="1" dirty="0" smtClean="0">
                <a:solidFill>
                  <a:prstClr val="black"/>
                </a:solidFill>
                <a:latin typeface="Arial" panose="020B0604020202020204" pitchFamily="34" charset="0"/>
                <a:cs typeface="Arial" panose="020B0604020202020204" pitchFamily="34" charset="0"/>
              </a:rPr>
              <a:t>Total Phosphorus: Flow Adjusted Concentration Trends</a:t>
            </a:r>
            <a:endParaRPr lang="en-US" sz="2600" b="1" dirty="0">
              <a:solidFill>
                <a:prstClr val="black"/>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578823"/>
            <a:ext cx="4586589" cy="6280889"/>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3442" y="578822"/>
            <a:ext cx="4570557" cy="6279177"/>
          </a:xfrm>
          <a:prstGeom prst="rect">
            <a:avLst/>
          </a:prstGeom>
        </p:spPr>
      </p:pic>
    </p:spTree>
    <p:extLst>
      <p:ext uri="{BB962C8B-B14F-4D97-AF65-F5344CB8AC3E}">
        <p14:creationId xmlns:p14="http://schemas.microsoft.com/office/powerpoint/2010/main" xmlns="" val="2794802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86380"/>
            <a:ext cx="9275154" cy="492443"/>
          </a:xfrm>
          <a:prstGeom prst="rect">
            <a:avLst/>
          </a:prstGeom>
          <a:noFill/>
        </p:spPr>
        <p:txBody>
          <a:bodyPr wrap="square" rtlCol="0">
            <a:spAutoFit/>
          </a:bodyPr>
          <a:lstStyle/>
          <a:p>
            <a:r>
              <a:rPr lang="en-US" sz="2600" b="1" dirty="0" smtClean="0">
                <a:solidFill>
                  <a:prstClr val="black"/>
                </a:solidFill>
                <a:latin typeface="Arial" panose="020B0604020202020204" pitchFamily="34" charset="0"/>
                <a:cs typeface="Arial" panose="020B0604020202020204" pitchFamily="34" charset="0"/>
              </a:rPr>
              <a:t>Total Phosphorus: Flow Adjusted Concentration Trends</a:t>
            </a:r>
            <a:endParaRPr lang="en-US" sz="2600" b="1" dirty="0">
              <a:solidFill>
                <a:prstClr val="black"/>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578823"/>
            <a:ext cx="4586589" cy="6280889"/>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3442" y="578822"/>
            <a:ext cx="4570557" cy="6279177"/>
          </a:xfrm>
          <a:prstGeom prst="rect">
            <a:avLst/>
          </a:prstGeom>
        </p:spPr>
      </p:pic>
      <p:sp>
        <p:nvSpPr>
          <p:cNvPr id="5" name="Oval 4"/>
          <p:cNvSpPr/>
          <p:nvPr/>
        </p:nvSpPr>
        <p:spPr>
          <a:xfrm>
            <a:off x="5638800" y="3429000"/>
            <a:ext cx="2652231" cy="2895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Oval 5"/>
          <p:cNvSpPr/>
          <p:nvPr/>
        </p:nvSpPr>
        <p:spPr>
          <a:xfrm>
            <a:off x="1088460" y="3429000"/>
            <a:ext cx="2652231" cy="2895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21309265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3581400"/>
            <a:ext cx="2667000" cy="1200329"/>
          </a:xfrm>
          <a:prstGeom prst="rect">
            <a:avLst/>
          </a:prstGeom>
          <a:noFill/>
        </p:spPr>
        <p:txBody>
          <a:bodyPr wrap="square" rtlCol="0">
            <a:spAutoFit/>
          </a:bodyPr>
          <a:lstStyle/>
          <a:p>
            <a:pPr fontAlgn="base">
              <a:spcBef>
                <a:spcPct val="0"/>
              </a:spcBef>
              <a:spcAft>
                <a:spcPct val="0"/>
              </a:spcAft>
            </a:pPr>
            <a:r>
              <a:rPr lang="en-US" dirty="0">
                <a:solidFill>
                  <a:srgbClr val="FFFFFF"/>
                </a:solidFill>
                <a:effectLst>
                  <a:outerShdw blurRad="38100" dist="38100" dir="2700000" algn="tl">
                    <a:srgbClr val="000000">
                      <a:alpha val="43137"/>
                    </a:srgbClr>
                  </a:outerShdw>
                </a:effectLst>
                <a:cs typeface="Times New Roman" panose="02020603050405020304" pitchFamily="18" charset="0"/>
              </a:rPr>
              <a:t>Total increase in RIM total phosphorus:</a:t>
            </a:r>
          </a:p>
          <a:p>
            <a:pPr fontAlgn="base">
              <a:spcBef>
                <a:spcPct val="0"/>
              </a:spcBef>
              <a:spcAft>
                <a:spcPct val="0"/>
              </a:spcAft>
            </a:pPr>
            <a:r>
              <a:rPr lang="en-US" dirty="0">
                <a:solidFill>
                  <a:srgbClr val="FFFFFF"/>
                </a:solidFill>
                <a:effectLst>
                  <a:outerShdw blurRad="38100" dist="38100" dir="2700000" algn="tl">
                    <a:srgbClr val="000000">
                      <a:alpha val="43137"/>
                    </a:srgbClr>
                  </a:outerShdw>
                </a:effectLst>
                <a:cs typeface="Times New Roman" panose="02020603050405020304" pitchFamily="18" charset="0"/>
              </a:rPr>
              <a:t>1985 to 2014 = 7%</a:t>
            </a:r>
          </a:p>
          <a:p>
            <a:pPr fontAlgn="base">
              <a:spcBef>
                <a:spcPct val="0"/>
              </a:spcBef>
              <a:spcAft>
                <a:spcPct val="0"/>
              </a:spcAft>
            </a:pPr>
            <a:r>
              <a:rPr lang="en-US" dirty="0">
                <a:solidFill>
                  <a:srgbClr val="FFFFFF"/>
                </a:solidFill>
                <a:effectLst>
                  <a:outerShdw blurRad="38100" dist="38100" dir="2700000" algn="tl">
                    <a:srgbClr val="000000">
                      <a:alpha val="43137"/>
                    </a:srgbClr>
                  </a:outerShdw>
                </a:effectLst>
                <a:cs typeface="Times New Roman" panose="02020603050405020304" pitchFamily="18" charset="0"/>
              </a:rPr>
              <a:t>2005 to 2014 = 7</a:t>
            </a:r>
            <a:r>
              <a:rPr lang="en-US" dirty="0" smtClean="0">
                <a:solidFill>
                  <a:srgbClr val="FFFFFF"/>
                </a:solidFill>
                <a:effectLst>
                  <a:outerShdw blurRad="38100" dist="38100" dir="2700000" algn="tl">
                    <a:srgbClr val="000000">
                      <a:alpha val="43137"/>
                    </a:srgbClr>
                  </a:outerShdw>
                </a:effectLst>
                <a:cs typeface="Times New Roman" panose="02020603050405020304" pitchFamily="18" charset="0"/>
              </a:rPr>
              <a:t>%</a:t>
            </a:r>
            <a:endParaRPr lang="en-US" dirty="0">
              <a:solidFill>
                <a:srgbClr val="FFFFFF"/>
              </a:solidFill>
              <a:effectLst>
                <a:outerShdw blurRad="38100" dist="38100" dir="2700000" algn="tl">
                  <a:srgbClr val="000000">
                    <a:alpha val="43137"/>
                  </a:srgbClr>
                </a:outerShdw>
              </a:effectLst>
              <a:cs typeface="Times New Roman" panose="02020603050405020304" pitchFamily="18" charset="0"/>
            </a:endParaRPr>
          </a:p>
        </p:txBody>
      </p:sp>
      <p:pic>
        <p:nvPicPr>
          <p:cNvPr id="3" name="Picture 2"/>
          <p:cNvPicPr>
            <a:picLocks noChangeAspect="1"/>
          </p:cNvPicPr>
          <p:nvPr/>
        </p:nvPicPr>
        <p:blipFill>
          <a:blip r:embed="rId2" cstate="print"/>
          <a:stretch>
            <a:fillRect/>
          </a:stretch>
        </p:blipFill>
        <p:spPr>
          <a:xfrm>
            <a:off x="2332101" y="447770"/>
            <a:ext cx="6735699" cy="5953030"/>
          </a:xfrm>
          <a:prstGeom prst="rect">
            <a:avLst/>
          </a:prstGeom>
        </p:spPr>
      </p:pic>
      <p:sp>
        <p:nvSpPr>
          <p:cNvPr id="7" name="Title 4"/>
          <p:cNvSpPr>
            <a:spLocks noGrp="1"/>
          </p:cNvSpPr>
          <p:nvPr>
            <p:ph type="title"/>
          </p:nvPr>
        </p:nvSpPr>
        <p:spPr>
          <a:xfrm>
            <a:off x="0" y="270808"/>
            <a:ext cx="2209800" cy="2819400"/>
          </a:xfrm>
        </p:spPr>
        <p:txBody>
          <a:bodyPr/>
          <a:lstStyle/>
          <a:p>
            <a:r>
              <a:rPr lang="en-US" sz="2400" dirty="0" smtClean="0">
                <a:solidFill>
                  <a:srgbClr val="FFFF00"/>
                </a:solidFill>
                <a:latin typeface="Times New Roman" panose="02020603050405020304" pitchFamily="18" charset="0"/>
                <a:cs typeface="Times New Roman" panose="02020603050405020304" pitchFamily="18" charset="0"/>
              </a:rPr>
              <a:t>Changes in Total Phosphorus Delivered to the Bay Estuary from the 9 RIM Stations </a:t>
            </a:r>
            <a:endParaRPr lang="en-US" sz="2400" dirty="0">
              <a:solidFill>
                <a:srgbClr val="FFFF00"/>
              </a:solidFill>
              <a:latin typeface="Times New Roman" panose="02020603050405020304" pitchFamily="18" charset="0"/>
              <a:cs typeface="Times New Roman" panose="02020603050405020304" pitchFamily="18" charset="0"/>
            </a:endParaRPr>
          </a:p>
        </p:txBody>
      </p:sp>
      <p:grpSp>
        <p:nvGrpSpPr>
          <p:cNvPr id="20" name="Group 19"/>
          <p:cNvGrpSpPr/>
          <p:nvPr/>
        </p:nvGrpSpPr>
        <p:grpSpPr>
          <a:xfrm>
            <a:off x="3352800" y="2895600"/>
            <a:ext cx="5236635" cy="1981200"/>
            <a:chOff x="3352800" y="2895600"/>
            <a:chExt cx="5236635" cy="1981200"/>
          </a:xfrm>
        </p:grpSpPr>
        <p:grpSp>
          <p:nvGrpSpPr>
            <p:cNvPr id="5" name="Group 4"/>
            <p:cNvGrpSpPr/>
            <p:nvPr/>
          </p:nvGrpSpPr>
          <p:grpSpPr>
            <a:xfrm>
              <a:off x="3429000" y="2895600"/>
              <a:ext cx="3350947" cy="1981200"/>
              <a:chOff x="3505200" y="1447800"/>
              <a:chExt cx="3350947" cy="1981200"/>
            </a:xfrm>
          </p:grpSpPr>
          <p:sp>
            <p:nvSpPr>
              <p:cNvPr id="11" name="TextBox 10"/>
              <p:cNvSpPr txBox="1"/>
              <p:nvPr/>
            </p:nvSpPr>
            <p:spPr>
              <a:xfrm>
                <a:off x="5867400" y="2286000"/>
                <a:ext cx="988747" cy="276999"/>
              </a:xfrm>
              <a:prstGeom prst="rect">
                <a:avLst/>
              </a:prstGeom>
              <a:noFill/>
            </p:spPr>
            <p:txBody>
              <a:bodyPr wrap="none" rtlCol="0">
                <a:spAutoFit/>
              </a:bodyPr>
              <a:lstStyle/>
              <a:p>
                <a:pPr fontAlgn="base">
                  <a:spcBef>
                    <a:spcPct val="0"/>
                  </a:spcBef>
                  <a:spcAft>
                    <a:spcPct val="0"/>
                  </a:spcAft>
                </a:pPr>
                <a:r>
                  <a:rPr lang="en-US" sz="1200" dirty="0">
                    <a:solidFill>
                      <a:srgbClr val="000000"/>
                    </a:solidFill>
                  </a:rPr>
                  <a:t>7</a:t>
                </a:r>
                <a:r>
                  <a:rPr lang="en-US" sz="1200" dirty="0" smtClean="0">
                    <a:solidFill>
                      <a:srgbClr val="000000"/>
                    </a:solidFill>
                  </a:rPr>
                  <a:t>%increase</a:t>
                </a:r>
                <a:endParaRPr lang="en-US" sz="1200" dirty="0">
                  <a:solidFill>
                    <a:srgbClr val="000000"/>
                  </a:solidFill>
                </a:endParaRPr>
              </a:p>
            </p:txBody>
          </p:sp>
          <p:sp>
            <p:nvSpPr>
              <p:cNvPr id="12" name="TextBox 11"/>
              <p:cNvSpPr txBox="1"/>
              <p:nvPr/>
            </p:nvSpPr>
            <p:spPr>
              <a:xfrm>
                <a:off x="4038600" y="1447800"/>
                <a:ext cx="1061759" cy="276999"/>
              </a:xfrm>
              <a:prstGeom prst="rect">
                <a:avLst/>
              </a:prstGeom>
              <a:noFill/>
            </p:spPr>
            <p:txBody>
              <a:bodyPr wrap="none" rtlCol="0">
                <a:spAutoFit/>
              </a:bodyPr>
              <a:lstStyle/>
              <a:p>
                <a:pPr fontAlgn="base">
                  <a:spcBef>
                    <a:spcPct val="0"/>
                  </a:spcBef>
                  <a:spcAft>
                    <a:spcPct val="0"/>
                  </a:spcAft>
                </a:pPr>
                <a:r>
                  <a:rPr lang="en-US" sz="1200" dirty="0" smtClean="0">
                    <a:solidFill>
                      <a:srgbClr val="000000"/>
                    </a:solidFill>
                  </a:rPr>
                  <a:t>Annual Load</a:t>
                </a:r>
                <a:endParaRPr lang="en-US" sz="1200" dirty="0">
                  <a:solidFill>
                    <a:srgbClr val="000000"/>
                  </a:solidFill>
                </a:endParaRPr>
              </a:p>
            </p:txBody>
          </p:sp>
          <p:cxnSp>
            <p:nvCxnSpPr>
              <p:cNvPr id="13" name="Straight Arrow Connector 12"/>
              <p:cNvCxnSpPr/>
              <p:nvPr/>
            </p:nvCxnSpPr>
            <p:spPr>
              <a:xfrm>
                <a:off x="5037666" y="1646763"/>
                <a:ext cx="304800" cy="1524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4" name="TextBox 13"/>
              <p:cNvSpPr txBox="1"/>
              <p:nvPr/>
            </p:nvSpPr>
            <p:spPr>
              <a:xfrm>
                <a:off x="3505200" y="2057400"/>
                <a:ext cx="1724150" cy="461665"/>
              </a:xfrm>
              <a:prstGeom prst="rect">
                <a:avLst/>
              </a:prstGeom>
              <a:noFill/>
            </p:spPr>
            <p:txBody>
              <a:bodyPr wrap="none" rtlCol="0">
                <a:spAutoFit/>
              </a:bodyPr>
              <a:lstStyle/>
              <a:p>
                <a:pPr fontAlgn="base">
                  <a:spcBef>
                    <a:spcPct val="0"/>
                  </a:spcBef>
                  <a:spcAft>
                    <a:spcPct val="0"/>
                  </a:spcAft>
                </a:pPr>
                <a:r>
                  <a:rPr lang="en-US" sz="1200" dirty="0" smtClean="0">
                    <a:solidFill>
                      <a:srgbClr val="000000"/>
                    </a:solidFill>
                  </a:rPr>
                  <a:t>Trend, </a:t>
                </a:r>
              </a:p>
              <a:p>
                <a:pPr fontAlgn="base">
                  <a:spcBef>
                    <a:spcPct val="0"/>
                  </a:spcBef>
                  <a:spcAft>
                    <a:spcPct val="0"/>
                  </a:spcAft>
                </a:pPr>
                <a:r>
                  <a:rPr lang="en-US" sz="1200" dirty="0" smtClean="0">
                    <a:solidFill>
                      <a:srgbClr val="000000"/>
                    </a:solidFill>
                  </a:rPr>
                  <a:t>Flow-Normalized Load</a:t>
                </a:r>
                <a:endParaRPr lang="en-US" sz="1200" dirty="0">
                  <a:solidFill>
                    <a:srgbClr val="000000"/>
                  </a:solidFill>
                </a:endParaRPr>
              </a:p>
            </p:txBody>
          </p:sp>
          <p:cxnSp>
            <p:nvCxnSpPr>
              <p:cNvPr id="15" name="Straight Arrow Connector 14"/>
              <p:cNvCxnSpPr/>
              <p:nvPr/>
            </p:nvCxnSpPr>
            <p:spPr>
              <a:xfrm>
                <a:off x="4267200" y="2514600"/>
                <a:ext cx="685800" cy="91440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grpSp>
        <p:sp>
          <p:nvSpPr>
            <p:cNvPr id="16" name="Right Brace 15"/>
            <p:cNvSpPr/>
            <p:nvPr/>
          </p:nvSpPr>
          <p:spPr>
            <a:xfrm rot="16200000">
              <a:off x="5818718" y="1534585"/>
              <a:ext cx="304800" cy="5236635"/>
            </a:xfrm>
            <a:prstGeom prst="rightBrace">
              <a:avLst/>
            </a:prstGeom>
            <a:ln/>
          </p:spPr>
          <p:style>
            <a:lnRef idx="2">
              <a:schemeClr val="accent1"/>
            </a:lnRef>
            <a:fillRef idx="0">
              <a:schemeClr val="accent1"/>
            </a:fillRef>
            <a:effectRef idx="1">
              <a:schemeClr val="accent1"/>
            </a:effectRef>
            <a:fontRef idx="minor">
              <a:schemeClr val="tx1"/>
            </a:fontRef>
          </p:style>
          <p:txBody>
            <a:bodyPr/>
            <a:lstStyle/>
            <a:p>
              <a:pPr fontAlgn="base">
                <a:spcBef>
                  <a:spcPct val="0"/>
                </a:spcBef>
                <a:spcAft>
                  <a:spcPct val="0"/>
                </a:spcAft>
              </a:pPr>
              <a:endParaRPr lang="en-US">
                <a:solidFill>
                  <a:srgbClr val="000000"/>
                </a:solidFill>
              </a:endParaRPr>
            </a:p>
          </p:txBody>
        </p:sp>
        <p:sp>
          <p:nvSpPr>
            <p:cNvPr id="18" name="Right Brace 17"/>
            <p:cNvSpPr/>
            <p:nvPr/>
          </p:nvSpPr>
          <p:spPr>
            <a:xfrm rot="16200000">
              <a:off x="7634818" y="3312584"/>
              <a:ext cx="253998" cy="1655234"/>
            </a:xfrm>
            <a:prstGeom prst="rightBrace">
              <a:avLst/>
            </a:prstGeom>
            <a:ln/>
          </p:spPr>
          <p:style>
            <a:lnRef idx="2">
              <a:schemeClr val="accent1"/>
            </a:lnRef>
            <a:fillRef idx="0">
              <a:schemeClr val="accent1"/>
            </a:fillRef>
            <a:effectRef idx="1">
              <a:schemeClr val="accent1"/>
            </a:effectRef>
            <a:fontRef idx="minor">
              <a:schemeClr val="tx1"/>
            </a:fontRef>
          </p:style>
          <p:txBody>
            <a:bodyPr/>
            <a:lstStyle/>
            <a:p>
              <a:pPr fontAlgn="base">
                <a:spcBef>
                  <a:spcPct val="0"/>
                </a:spcBef>
                <a:spcAft>
                  <a:spcPct val="0"/>
                </a:spcAft>
              </a:pPr>
              <a:endParaRPr lang="en-US">
                <a:solidFill>
                  <a:srgbClr val="000000"/>
                </a:solidFill>
              </a:endParaRPr>
            </a:p>
          </p:txBody>
        </p:sp>
        <p:sp>
          <p:nvSpPr>
            <p:cNvPr id="19" name="TextBox 18"/>
            <p:cNvSpPr txBox="1"/>
            <p:nvPr/>
          </p:nvSpPr>
          <p:spPr>
            <a:xfrm>
              <a:off x="7317053" y="3761601"/>
              <a:ext cx="1031502" cy="276999"/>
            </a:xfrm>
            <a:prstGeom prst="rect">
              <a:avLst/>
            </a:prstGeom>
            <a:noFill/>
          </p:spPr>
          <p:txBody>
            <a:bodyPr wrap="none" rtlCol="0">
              <a:spAutoFit/>
            </a:bodyPr>
            <a:lstStyle/>
            <a:p>
              <a:pPr fontAlgn="base">
                <a:spcBef>
                  <a:spcPct val="0"/>
                </a:spcBef>
                <a:spcAft>
                  <a:spcPct val="0"/>
                </a:spcAft>
              </a:pPr>
              <a:r>
                <a:rPr lang="en-US" sz="1200" dirty="0">
                  <a:solidFill>
                    <a:srgbClr val="000000"/>
                  </a:solidFill>
                </a:rPr>
                <a:t>7</a:t>
              </a:r>
              <a:r>
                <a:rPr lang="en-US" sz="1200" dirty="0" smtClean="0">
                  <a:solidFill>
                    <a:srgbClr val="000000"/>
                  </a:solidFill>
                </a:rPr>
                <a:t>% increase</a:t>
              </a:r>
              <a:endParaRPr lang="en-US" sz="1200" dirty="0">
                <a:solidFill>
                  <a:srgbClr val="000000"/>
                </a:solidFill>
              </a:endParaRPr>
            </a:p>
          </p:txBody>
        </p:sp>
      </p:grpSp>
    </p:spTree>
    <p:extLst>
      <p:ext uri="{BB962C8B-B14F-4D97-AF65-F5344CB8AC3E}">
        <p14:creationId xmlns:p14="http://schemas.microsoft.com/office/powerpoint/2010/main" xmlns="" val="419061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D205C77-CCE4-4280-9B70-5CCD553BAC70}" type="slidenum">
              <a:rPr lang="en-US" smtClean="0">
                <a:solidFill>
                  <a:prstClr val="black">
                    <a:tint val="75000"/>
                  </a:prstClr>
                </a:solidFill>
              </a:rPr>
              <a:pPr/>
              <a:t>3</a:t>
            </a:fld>
            <a:endParaRPr lang="en-US" dirty="0">
              <a:solidFill>
                <a:prstClr val="black">
                  <a:tint val="75000"/>
                </a:prstClr>
              </a:solidFill>
            </a:endParaRPr>
          </a:p>
        </p:txBody>
      </p:sp>
      <p:sp>
        <p:nvSpPr>
          <p:cNvPr id="3" name="TextBox 2"/>
          <p:cNvSpPr txBox="1"/>
          <p:nvPr/>
        </p:nvSpPr>
        <p:spPr>
          <a:xfrm>
            <a:off x="533400" y="2667000"/>
            <a:ext cx="7924800" cy="923330"/>
          </a:xfrm>
          <a:prstGeom prst="rect">
            <a:avLst/>
          </a:prstGeom>
          <a:noFill/>
        </p:spPr>
        <p:txBody>
          <a:bodyPr wrap="square" rtlCol="0">
            <a:spAutoFit/>
          </a:bodyPr>
          <a:lstStyle/>
          <a:p>
            <a:pPr algn="ctr"/>
            <a:r>
              <a:rPr lang="en-US" sz="5400" b="1" dirty="0" smtClean="0">
                <a:latin typeface="Arial" panose="020B0604020202020204" pitchFamily="34" charset="0"/>
                <a:cs typeface="Arial" panose="020B0604020202020204" pitchFamily="34" charset="0"/>
              </a:rPr>
              <a:t>By Jurisdiction</a:t>
            </a:r>
            <a:endParaRPr lang="en-US" sz="5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0229561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3310890" y="583501"/>
            <a:ext cx="5680710" cy="6045899"/>
          </a:xfrm>
          <a:prstGeom prst="rect">
            <a:avLst/>
          </a:prstGeom>
        </p:spPr>
      </p:pic>
      <p:sp>
        <p:nvSpPr>
          <p:cNvPr id="7" name="Title 4"/>
          <p:cNvSpPr>
            <a:spLocks noGrp="1"/>
          </p:cNvSpPr>
          <p:nvPr>
            <p:ph type="title"/>
          </p:nvPr>
        </p:nvSpPr>
        <p:spPr>
          <a:xfrm>
            <a:off x="228600" y="609600"/>
            <a:ext cx="2514600" cy="2286000"/>
          </a:xfrm>
        </p:spPr>
        <p:txBody>
          <a:bodyPr/>
          <a:lstStyle/>
          <a:p>
            <a:r>
              <a:rPr lang="en-US" sz="2400" dirty="0" smtClean="0">
                <a:solidFill>
                  <a:srgbClr val="FFFF00"/>
                </a:solidFill>
                <a:latin typeface="Times New Roman" panose="02020603050405020304" pitchFamily="18" charset="0"/>
                <a:cs typeface="Times New Roman" panose="02020603050405020304" pitchFamily="18" charset="0"/>
              </a:rPr>
              <a:t>What is the Percent Contribution of Total Phosphorus from each of the 9 RIM Tributaries? </a:t>
            </a:r>
            <a:endParaRPr lang="en-US" sz="24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199432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4114800" y="211540"/>
            <a:ext cx="4853940" cy="6494145"/>
          </a:xfrm>
          <a:prstGeom prst="rect">
            <a:avLst/>
          </a:prstGeom>
        </p:spPr>
      </p:pic>
      <p:sp>
        <p:nvSpPr>
          <p:cNvPr id="6" name="Title 4"/>
          <p:cNvSpPr>
            <a:spLocks noGrp="1"/>
          </p:cNvSpPr>
          <p:nvPr>
            <p:ph type="title"/>
          </p:nvPr>
        </p:nvSpPr>
        <p:spPr>
          <a:xfrm>
            <a:off x="381000" y="270808"/>
            <a:ext cx="3048000" cy="2819400"/>
          </a:xfrm>
        </p:spPr>
        <p:txBody>
          <a:bodyPr/>
          <a:lstStyle/>
          <a:p>
            <a:r>
              <a:rPr lang="en-US" sz="2400" dirty="0" smtClean="0">
                <a:solidFill>
                  <a:srgbClr val="FFFF00"/>
                </a:solidFill>
                <a:latin typeface="Times New Roman" panose="02020603050405020304" pitchFamily="18" charset="0"/>
                <a:cs typeface="Times New Roman" panose="02020603050405020304" pitchFamily="18" charset="0"/>
              </a:rPr>
              <a:t>Recent Changes in Total Phosphorus Delivered to the Bay Estuary from the 9 RIM Stations </a:t>
            </a:r>
            <a:endParaRPr lang="en-US" sz="24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603036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2F9AAB7-3241-4A98-8744-67B17B82DACC}" type="slidenum">
              <a:rPr lang="en-US" smtClean="0">
                <a:solidFill>
                  <a:prstClr val="black">
                    <a:tint val="75000"/>
                  </a:prstClr>
                </a:solidFill>
              </a:rPr>
              <a:pPr/>
              <a:t>32</a:t>
            </a:fld>
            <a:endParaRPr lang="en-US">
              <a:solidFill>
                <a:prstClr val="black">
                  <a:tint val="75000"/>
                </a:prstClr>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40271" y="-1"/>
            <a:ext cx="5228939" cy="6862983"/>
          </a:xfrm>
          <a:prstGeom prst="rect">
            <a:avLst/>
          </a:prstGeom>
        </p:spPr>
      </p:pic>
    </p:spTree>
    <p:extLst>
      <p:ext uri="{BB962C8B-B14F-4D97-AF65-F5344CB8AC3E}">
        <p14:creationId xmlns:p14="http://schemas.microsoft.com/office/powerpoint/2010/main" xmlns="" val="3012162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61720" y="0"/>
            <a:ext cx="5225143" cy="6858000"/>
          </a:xfrm>
          <a:prstGeom prst="rect">
            <a:avLst/>
          </a:prstGeom>
        </p:spPr>
      </p:pic>
      <p:sp>
        <p:nvSpPr>
          <p:cNvPr id="3" name="Slide Number Placeholder 2"/>
          <p:cNvSpPr>
            <a:spLocks noGrp="1"/>
          </p:cNvSpPr>
          <p:nvPr>
            <p:ph type="sldNum" sz="quarter" idx="12"/>
          </p:nvPr>
        </p:nvSpPr>
        <p:spPr/>
        <p:txBody>
          <a:bodyPr/>
          <a:lstStyle/>
          <a:p>
            <a:fld id="{62F9AAB7-3241-4A98-8744-67B17B82DACC}" type="slidenum">
              <a:rPr lang="en-US" smtClean="0">
                <a:solidFill>
                  <a:prstClr val="black">
                    <a:tint val="75000"/>
                  </a:prstClr>
                </a:solidFill>
              </a:rPr>
              <a:pPr/>
              <a:t>33</a:t>
            </a:fld>
            <a:endParaRPr lang="en-US">
              <a:solidFill>
                <a:prstClr val="black">
                  <a:tint val="75000"/>
                </a:prstClr>
              </a:solidFill>
            </a:endParaRPr>
          </a:p>
        </p:txBody>
      </p:sp>
    </p:spTree>
    <p:extLst>
      <p:ext uri="{BB962C8B-B14F-4D97-AF65-F5344CB8AC3E}">
        <p14:creationId xmlns:p14="http://schemas.microsoft.com/office/powerpoint/2010/main" xmlns="" val="38266348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4038600" cy="1143000"/>
          </a:xfrm>
        </p:spPr>
        <p:txBody>
          <a:bodyPr/>
          <a:lstStyle/>
          <a:p>
            <a:r>
              <a:rPr lang="en-US" sz="360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Changes in Suspended Sediment Loads: 2003-2012</a:t>
            </a:r>
            <a:endParaRPr lang="en-US" sz="360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TextBox 4"/>
          <p:cNvSpPr txBox="1"/>
          <p:nvPr/>
        </p:nvSpPr>
        <p:spPr>
          <a:xfrm>
            <a:off x="152400" y="1600200"/>
            <a:ext cx="3581400" cy="3477876"/>
          </a:xfrm>
          <a:prstGeom prst="rect">
            <a:avLst/>
          </a:prstGeom>
          <a:noFill/>
        </p:spPr>
        <p:txBody>
          <a:bodyPr wrap="square" rtlCol="0">
            <a:spAutoFit/>
          </a:bodyPr>
          <a:lstStyle/>
          <a:p>
            <a:pPr fontAlgn="base">
              <a:spcBef>
                <a:spcPct val="0"/>
              </a:spcBef>
              <a:spcAft>
                <a:spcPct val="0"/>
              </a:spcAft>
            </a:pPr>
            <a:r>
              <a:rPr lang="en-US" dirty="0" smtClean="0">
                <a:solidFill>
                  <a:srgbClr val="FFFFFF"/>
                </a:solidFill>
              </a:rPr>
              <a:t>Of the 30 long-term NTN stations</a:t>
            </a:r>
          </a:p>
          <a:p>
            <a:pPr marL="285750" indent="-285750" fontAlgn="base">
              <a:spcBef>
                <a:spcPct val="0"/>
              </a:spcBef>
              <a:spcAft>
                <a:spcPct val="0"/>
              </a:spcAft>
              <a:buFont typeface="Arial" panose="020B0604020202020204" pitchFamily="34" charset="0"/>
              <a:buChar char="•"/>
            </a:pPr>
            <a:r>
              <a:rPr lang="en-US" dirty="0" smtClean="0">
                <a:solidFill>
                  <a:srgbClr val="FFFFFF"/>
                </a:solidFill>
              </a:rPr>
              <a:t>8 improving</a:t>
            </a:r>
          </a:p>
          <a:p>
            <a:pPr fontAlgn="base">
              <a:spcBef>
                <a:spcPct val="0"/>
              </a:spcBef>
              <a:spcAft>
                <a:spcPct val="0"/>
              </a:spcAft>
            </a:pPr>
            <a:endParaRPr lang="en-US" sz="800" dirty="0" smtClean="0">
              <a:solidFill>
                <a:srgbClr val="FFFFFF"/>
              </a:solidFill>
            </a:endParaRPr>
          </a:p>
          <a:p>
            <a:pPr marL="285750" indent="-285750" fontAlgn="base">
              <a:spcBef>
                <a:spcPct val="0"/>
              </a:spcBef>
              <a:spcAft>
                <a:spcPct val="0"/>
              </a:spcAft>
              <a:buFont typeface="Arial" panose="020B0604020202020204" pitchFamily="34" charset="0"/>
              <a:buChar char="•"/>
            </a:pPr>
            <a:r>
              <a:rPr lang="en-US" dirty="0" smtClean="0">
                <a:solidFill>
                  <a:srgbClr val="FFFFFF"/>
                </a:solidFill>
              </a:rPr>
              <a:t>18 degrading</a:t>
            </a:r>
          </a:p>
          <a:p>
            <a:pPr marL="285750" indent="-285750" fontAlgn="base">
              <a:spcBef>
                <a:spcPct val="0"/>
              </a:spcBef>
              <a:spcAft>
                <a:spcPct val="0"/>
              </a:spcAft>
              <a:buFont typeface="Arial" panose="020B0604020202020204" pitchFamily="34" charset="0"/>
              <a:buChar char="•"/>
            </a:pPr>
            <a:endParaRPr lang="en-US" sz="800" dirty="0" smtClean="0">
              <a:solidFill>
                <a:srgbClr val="FFFFFF"/>
              </a:solidFill>
            </a:endParaRPr>
          </a:p>
          <a:p>
            <a:pPr marL="285750" indent="-285750" fontAlgn="base">
              <a:spcBef>
                <a:spcPct val="0"/>
              </a:spcBef>
              <a:spcAft>
                <a:spcPct val="0"/>
              </a:spcAft>
              <a:buFont typeface="Arial" panose="020B0604020202020204" pitchFamily="34" charset="0"/>
              <a:buChar char="•"/>
            </a:pPr>
            <a:r>
              <a:rPr lang="en-US" dirty="0" smtClean="0">
                <a:solidFill>
                  <a:srgbClr val="FFFFFF"/>
                </a:solidFill>
              </a:rPr>
              <a:t>3 exhibit no discernable change in SSC loading</a:t>
            </a:r>
          </a:p>
          <a:p>
            <a:pPr fontAlgn="base">
              <a:spcBef>
                <a:spcPct val="0"/>
              </a:spcBef>
              <a:spcAft>
                <a:spcPct val="0"/>
              </a:spcAft>
            </a:pPr>
            <a:endParaRPr lang="en-US" sz="800" dirty="0">
              <a:solidFill>
                <a:srgbClr val="FFFFFF"/>
              </a:solidFill>
            </a:endParaRPr>
          </a:p>
          <a:p>
            <a:pPr fontAlgn="base">
              <a:spcBef>
                <a:spcPct val="0"/>
              </a:spcBef>
              <a:spcAft>
                <a:spcPct val="0"/>
              </a:spcAft>
            </a:pPr>
            <a:endParaRPr lang="en-US" sz="800" dirty="0" smtClean="0">
              <a:solidFill>
                <a:srgbClr val="FFFFFF"/>
              </a:solidFill>
            </a:endParaRPr>
          </a:p>
          <a:p>
            <a:pPr fontAlgn="base">
              <a:spcBef>
                <a:spcPct val="0"/>
              </a:spcBef>
              <a:spcAft>
                <a:spcPct val="0"/>
              </a:spcAft>
            </a:pPr>
            <a:endParaRPr lang="en-US" sz="800" dirty="0">
              <a:solidFill>
                <a:srgbClr val="FFFFFF"/>
              </a:solidFill>
            </a:endParaRPr>
          </a:p>
          <a:p>
            <a:pPr marL="285750" indent="-285750" fontAlgn="base">
              <a:spcBef>
                <a:spcPct val="0"/>
              </a:spcBef>
              <a:spcAft>
                <a:spcPct val="0"/>
              </a:spcAft>
              <a:buFont typeface="Arial" panose="020B0604020202020204" pitchFamily="34" charset="0"/>
              <a:buChar char="•"/>
            </a:pPr>
            <a:r>
              <a:rPr lang="en-US" dirty="0" smtClean="0">
                <a:solidFill>
                  <a:srgbClr val="FFFFFF"/>
                </a:solidFill>
              </a:rPr>
              <a:t>All Susquehanna stations above </a:t>
            </a:r>
            <a:r>
              <a:rPr lang="en-US" dirty="0" err="1" smtClean="0">
                <a:solidFill>
                  <a:srgbClr val="FFFFFF"/>
                </a:solidFill>
              </a:rPr>
              <a:t>Conowingo</a:t>
            </a:r>
            <a:r>
              <a:rPr lang="en-US" dirty="0" smtClean="0">
                <a:solidFill>
                  <a:srgbClr val="FFFFFF"/>
                </a:solidFill>
              </a:rPr>
              <a:t> are showing decreased SSC loading</a:t>
            </a:r>
          </a:p>
          <a:p>
            <a:pPr marL="285750" indent="-285750" fontAlgn="base">
              <a:spcBef>
                <a:spcPct val="0"/>
              </a:spcBef>
              <a:spcAft>
                <a:spcPct val="0"/>
              </a:spcAft>
              <a:buFont typeface="Arial" panose="020B0604020202020204" pitchFamily="34" charset="0"/>
              <a:buChar char="•"/>
            </a:pPr>
            <a:endParaRPr lang="en-US" dirty="0">
              <a:solidFill>
                <a:srgbClr val="FFFFFF"/>
              </a:solidFill>
            </a:endParaRPr>
          </a:p>
        </p:txBody>
      </p:sp>
      <p:pic>
        <p:nvPicPr>
          <p:cNvPr id="6" name="Picture 5"/>
          <p:cNvPicPr>
            <a:picLocks noChangeAspect="1"/>
          </p:cNvPicPr>
          <p:nvPr/>
        </p:nvPicPr>
        <p:blipFill>
          <a:blip r:embed="rId2" cstate="print"/>
          <a:stretch>
            <a:fillRect/>
          </a:stretch>
        </p:blipFill>
        <p:spPr>
          <a:xfrm>
            <a:off x="4191000" y="147918"/>
            <a:ext cx="4779264" cy="6541008"/>
          </a:xfrm>
          <a:prstGeom prst="rect">
            <a:avLst/>
          </a:prstGeom>
        </p:spPr>
      </p:pic>
    </p:spTree>
    <p:extLst>
      <p:ext uri="{BB962C8B-B14F-4D97-AF65-F5344CB8AC3E}">
        <p14:creationId xmlns:p14="http://schemas.microsoft.com/office/powerpoint/2010/main" xmlns="" val="16964199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4038600" cy="1143000"/>
          </a:xfrm>
        </p:spPr>
        <p:txBody>
          <a:bodyPr/>
          <a:lstStyle/>
          <a:p>
            <a:r>
              <a:rPr lang="en-US" sz="360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Changes in Suspended Sediment Loads: 2003-2012</a:t>
            </a:r>
            <a:endParaRPr lang="en-US" sz="360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TextBox 4"/>
          <p:cNvSpPr txBox="1"/>
          <p:nvPr/>
        </p:nvSpPr>
        <p:spPr>
          <a:xfrm>
            <a:off x="152400" y="1600200"/>
            <a:ext cx="3581400" cy="3477876"/>
          </a:xfrm>
          <a:prstGeom prst="rect">
            <a:avLst/>
          </a:prstGeom>
          <a:noFill/>
        </p:spPr>
        <p:txBody>
          <a:bodyPr wrap="square" rtlCol="0">
            <a:spAutoFit/>
          </a:bodyPr>
          <a:lstStyle/>
          <a:p>
            <a:pPr fontAlgn="base">
              <a:spcBef>
                <a:spcPct val="0"/>
              </a:spcBef>
              <a:spcAft>
                <a:spcPct val="0"/>
              </a:spcAft>
            </a:pPr>
            <a:r>
              <a:rPr lang="en-US" dirty="0" smtClean="0">
                <a:solidFill>
                  <a:srgbClr val="FFFFFF"/>
                </a:solidFill>
              </a:rPr>
              <a:t>Of the 30 long-term NTN stations</a:t>
            </a:r>
          </a:p>
          <a:p>
            <a:pPr marL="285750" indent="-285750" fontAlgn="base">
              <a:spcBef>
                <a:spcPct val="0"/>
              </a:spcBef>
              <a:spcAft>
                <a:spcPct val="0"/>
              </a:spcAft>
              <a:buFont typeface="Arial" panose="020B0604020202020204" pitchFamily="34" charset="0"/>
              <a:buChar char="•"/>
            </a:pPr>
            <a:r>
              <a:rPr lang="en-US" dirty="0" smtClean="0">
                <a:solidFill>
                  <a:srgbClr val="FFFFFF"/>
                </a:solidFill>
              </a:rPr>
              <a:t>8 improving</a:t>
            </a:r>
          </a:p>
          <a:p>
            <a:pPr fontAlgn="base">
              <a:spcBef>
                <a:spcPct val="0"/>
              </a:spcBef>
              <a:spcAft>
                <a:spcPct val="0"/>
              </a:spcAft>
            </a:pPr>
            <a:endParaRPr lang="en-US" sz="800" dirty="0" smtClean="0">
              <a:solidFill>
                <a:srgbClr val="FFFFFF"/>
              </a:solidFill>
            </a:endParaRPr>
          </a:p>
          <a:p>
            <a:pPr marL="285750" indent="-285750" fontAlgn="base">
              <a:spcBef>
                <a:spcPct val="0"/>
              </a:spcBef>
              <a:spcAft>
                <a:spcPct val="0"/>
              </a:spcAft>
              <a:buFont typeface="Arial" panose="020B0604020202020204" pitchFamily="34" charset="0"/>
              <a:buChar char="•"/>
            </a:pPr>
            <a:r>
              <a:rPr lang="en-US" dirty="0" smtClean="0">
                <a:solidFill>
                  <a:srgbClr val="FFFFFF"/>
                </a:solidFill>
              </a:rPr>
              <a:t>18 degrading</a:t>
            </a:r>
          </a:p>
          <a:p>
            <a:pPr marL="285750" indent="-285750" fontAlgn="base">
              <a:spcBef>
                <a:spcPct val="0"/>
              </a:spcBef>
              <a:spcAft>
                <a:spcPct val="0"/>
              </a:spcAft>
              <a:buFont typeface="Arial" panose="020B0604020202020204" pitchFamily="34" charset="0"/>
              <a:buChar char="•"/>
            </a:pPr>
            <a:endParaRPr lang="en-US" sz="800" dirty="0" smtClean="0">
              <a:solidFill>
                <a:srgbClr val="FFFFFF"/>
              </a:solidFill>
            </a:endParaRPr>
          </a:p>
          <a:p>
            <a:pPr marL="285750" indent="-285750" fontAlgn="base">
              <a:spcBef>
                <a:spcPct val="0"/>
              </a:spcBef>
              <a:spcAft>
                <a:spcPct val="0"/>
              </a:spcAft>
              <a:buFont typeface="Arial" panose="020B0604020202020204" pitchFamily="34" charset="0"/>
              <a:buChar char="•"/>
            </a:pPr>
            <a:r>
              <a:rPr lang="en-US" dirty="0" smtClean="0">
                <a:solidFill>
                  <a:srgbClr val="FFFFFF"/>
                </a:solidFill>
              </a:rPr>
              <a:t>3 exhibit no discernable change in SSC loading</a:t>
            </a:r>
          </a:p>
          <a:p>
            <a:pPr fontAlgn="base">
              <a:spcBef>
                <a:spcPct val="0"/>
              </a:spcBef>
              <a:spcAft>
                <a:spcPct val="0"/>
              </a:spcAft>
            </a:pPr>
            <a:endParaRPr lang="en-US" sz="800" dirty="0">
              <a:solidFill>
                <a:srgbClr val="FFFFFF"/>
              </a:solidFill>
            </a:endParaRPr>
          </a:p>
          <a:p>
            <a:pPr fontAlgn="base">
              <a:spcBef>
                <a:spcPct val="0"/>
              </a:spcBef>
              <a:spcAft>
                <a:spcPct val="0"/>
              </a:spcAft>
            </a:pPr>
            <a:endParaRPr lang="en-US" sz="800" dirty="0" smtClean="0">
              <a:solidFill>
                <a:srgbClr val="FFFFFF"/>
              </a:solidFill>
            </a:endParaRPr>
          </a:p>
          <a:p>
            <a:pPr fontAlgn="base">
              <a:spcBef>
                <a:spcPct val="0"/>
              </a:spcBef>
              <a:spcAft>
                <a:spcPct val="0"/>
              </a:spcAft>
            </a:pPr>
            <a:endParaRPr lang="en-US" sz="800" dirty="0">
              <a:solidFill>
                <a:srgbClr val="FFFFFF"/>
              </a:solidFill>
            </a:endParaRPr>
          </a:p>
          <a:p>
            <a:pPr marL="285750" indent="-285750" fontAlgn="base">
              <a:spcBef>
                <a:spcPct val="0"/>
              </a:spcBef>
              <a:spcAft>
                <a:spcPct val="0"/>
              </a:spcAft>
              <a:buFont typeface="Arial" panose="020B0604020202020204" pitchFamily="34" charset="0"/>
              <a:buChar char="•"/>
            </a:pPr>
            <a:r>
              <a:rPr lang="en-US" dirty="0" smtClean="0">
                <a:solidFill>
                  <a:srgbClr val="FFFFFF"/>
                </a:solidFill>
              </a:rPr>
              <a:t>All Susquehanna stations above </a:t>
            </a:r>
            <a:r>
              <a:rPr lang="en-US" dirty="0" err="1" smtClean="0">
                <a:solidFill>
                  <a:srgbClr val="FFFFFF"/>
                </a:solidFill>
              </a:rPr>
              <a:t>Conowingo</a:t>
            </a:r>
            <a:r>
              <a:rPr lang="en-US" dirty="0" smtClean="0">
                <a:solidFill>
                  <a:srgbClr val="FFFFFF"/>
                </a:solidFill>
              </a:rPr>
              <a:t> are showing decreased SSC loading</a:t>
            </a:r>
          </a:p>
          <a:p>
            <a:pPr marL="285750" indent="-285750" fontAlgn="base">
              <a:spcBef>
                <a:spcPct val="0"/>
              </a:spcBef>
              <a:spcAft>
                <a:spcPct val="0"/>
              </a:spcAft>
              <a:buFont typeface="Arial" panose="020B0604020202020204" pitchFamily="34" charset="0"/>
              <a:buChar char="•"/>
            </a:pPr>
            <a:endParaRPr lang="en-US" dirty="0">
              <a:solidFill>
                <a:srgbClr val="FFFFFF"/>
              </a:solidFill>
            </a:endParaRPr>
          </a:p>
        </p:txBody>
      </p:sp>
      <p:pic>
        <p:nvPicPr>
          <p:cNvPr id="6" name="Picture 5"/>
          <p:cNvPicPr>
            <a:picLocks noChangeAspect="1"/>
          </p:cNvPicPr>
          <p:nvPr/>
        </p:nvPicPr>
        <p:blipFill>
          <a:blip r:embed="rId2" cstate="print"/>
          <a:stretch>
            <a:fillRect/>
          </a:stretch>
        </p:blipFill>
        <p:spPr>
          <a:xfrm>
            <a:off x="4191000" y="147918"/>
            <a:ext cx="4779264" cy="6541008"/>
          </a:xfrm>
          <a:prstGeom prst="rect">
            <a:avLst/>
          </a:prstGeom>
        </p:spPr>
      </p:pic>
      <p:sp>
        <p:nvSpPr>
          <p:cNvPr id="7" name="Oval 6"/>
          <p:cNvSpPr/>
          <p:nvPr/>
        </p:nvSpPr>
        <p:spPr>
          <a:xfrm>
            <a:off x="5486400" y="3347099"/>
            <a:ext cx="2652231" cy="2895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xmlns="" val="22611683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4038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2400" kern="0"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Changes in Suspended Sediment Loads: 2003-2012</a:t>
            </a:r>
            <a:endParaRPr lang="en-US" sz="2400" kern="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cstate="print"/>
          <a:stretch>
            <a:fillRect/>
          </a:stretch>
        </p:blipFill>
        <p:spPr>
          <a:xfrm>
            <a:off x="4572000" y="152400"/>
            <a:ext cx="4416266" cy="6543199"/>
          </a:xfrm>
          <a:prstGeom prst="rect">
            <a:avLst/>
          </a:prstGeom>
        </p:spPr>
      </p:pic>
      <p:sp>
        <p:nvSpPr>
          <p:cNvPr id="6" name="Rectangle 5"/>
          <p:cNvSpPr/>
          <p:nvPr/>
        </p:nvSpPr>
        <p:spPr>
          <a:xfrm>
            <a:off x="4648200" y="304800"/>
            <a:ext cx="3733800" cy="16764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7" name="Rectangle 6"/>
          <p:cNvSpPr/>
          <p:nvPr/>
        </p:nvSpPr>
        <p:spPr>
          <a:xfrm>
            <a:off x="4648200" y="1981200"/>
            <a:ext cx="3733800" cy="6096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8" name="Rectangle 7"/>
          <p:cNvSpPr/>
          <p:nvPr/>
        </p:nvSpPr>
        <p:spPr>
          <a:xfrm>
            <a:off x="4648200" y="2590800"/>
            <a:ext cx="3733800" cy="3810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9" name="Rectangle 8"/>
          <p:cNvSpPr/>
          <p:nvPr/>
        </p:nvSpPr>
        <p:spPr>
          <a:xfrm>
            <a:off x="4648200" y="2971800"/>
            <a:ext cx="3733800" cy="17526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
        <p:nvSpPr>
          <p:cNvPr id="10" name="Rectangle 9"/>
          <p:cNvSpPr/>
          <p:nvPr/>
        </p:nvSpPr>
        <p:spPr>
          <a:xfrm>
            <a:off x="4648200" y="4724400"/>
            <a:ext cx="3733800" cy="167640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xmlns="" val="40435655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20531" y="0"/>
            <a:ext cx="5225143" cy="6858000"/>
          </a:xfrm>
          <a:prstGeom prst="rect">
            <a:avLst/>
          </a:prstGeom>
        </p:spPr>
      </p:pic>
      <p:sp>
        <p:nvSpPr>
          <p:cNvPr id="2" name="Slide Number Placeholder 1"/>
          <p:cNvSpPr>
            <a:spLocks noGrp="1"/>
          </p:cNvSpPr>
          <p:nvPr>
            <p:ph type="sldNum" sz="quarter" idx="12"/>
          </p:nvPr>
        </p:nvSpPr>
        <p:spPr/>
        <p:txBody>
          <a:bodyPr/>
          <a:lstStyle/>
          <a:p>
            <a:fld id="{62F9AAB7-3241-4A98-8744-67B17B82DACC}" type="slidenum">
              <a:rPr lang="en-US" smtClean="0">
                <a:solidFill>
                  <a:prstClr val="black">
                    <a:tint val="75000"/>
                  </a:prstClr>
                </a:solidFill>
              </a:rPr>
              <a:pPr/>
              <a:t>37</a:t>
            </a:fld>
            <a:endParaRPr lang="en-US">
              <a:solidFill>
                <a:prstClr val="black">
                  <a:tint val="75000"/>
                </a:prstClr>
              </a:solidFill>
            </a:endParaRPr>
          </a:p>
        </p:txBody>
      </p:sp>
    </p:spTree>
    <p:extLst>
      <p:ext uri="{BB962C8B-B14F-4D97-AF65-F5344CB8AC3E}">
        <p14:creationId xmlns:p14="http://schemas.microsoft.com/office/powerpoint/2010/main" xmlns="" val="133796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descr="imap://boynton@cbl.umces.edu:143/fetch%3EUID%3E/INBOX%3E151493?part=1.2.2&amp;filename=100_1653.jpg"/>
          <p:cNvSpPr>
            <a:spLocks noChangeAspect="1" noChangeArrowheads="1"/>
          </p:cNvSpPr>
          <p:nvPr/>
        </p:nvSpPr>
        <p:spPr bwMode="auto">
          <a:xfrm>
            <a:off x="155575" y="-3230563"/>
            <a:ext cx="10115550" cy="6743701"/>
          </a:xfrm>
          <a:prstGeom prst="rect">
            <a:avLst/>
          </a:prstGeom>
          <a:noFill/>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endParaRPr>
          </a:p>
        </p:txBody>
      </p:sp>
      <p:sp>
        <p:nvSpPr>
          <p:cNvPr id="11268" name="AutoShape 4" descr="imap://boynton@cbl.umces.edu:143/fetch%3EUID%3E/INBOX%3E151493?part=1.2.2&amp;filename=100_1653.jpg"/>
          <p:cNvSpPr>
            <a:spLocks noChangeAspect="1" noChangeArrowheads="1"/>
          </p:cNvSpPr>
          <p:nvPr/>
        </p:nvSpPr>
        <p:spPr bwMode="auto">
          <a:xfrm>
            <a:off x="155575" y="-3230563"/>
            <a:ext cx="10115550" cy="6743701"/>
          </a:xfrm>
          <a:prstGeom prst="rect">
            <a:avLst/>
          </a:prstGeom>
          <a:noFill/>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srgbClr val="000000"/>
              </a:solidFill>
            </a:endParaRPr>
          </a:p>
        </p:txBody>
      </p:sp>
      <p:pic>
        <p:nvPicPr>
          <p:cNvPr id="8" name="Picture 7" descr="IMG_4168.JPG"/>
          <p:cNvPicPr>
            <a:picLocks noChangeAspect="1"/>
          </p:cNvPicPr>
          <p:nvPr/>
        </p:nvPicPr>
        <p:blipFill>
          <a:blip r:embed="rId2" cstate="print"/>
          <a:stretch>
            <a:fillRect/>
          </a:stretch>
        </p:blipFill>
        <p:spPr>
          <a:xfrm>
            <a:off x="3246400" y="2509800"/>
            <a:ext cx="3251200" cy="2438400"/>
          </a:xfrm>
          <a:prstGeom prst="rect">
            <a:avLst/>
          </a:prstGeom>
        </p:spPr>
      </p:pic>
      <p:pic>
        <p:nvPicPr>
          <p:cNvPr id="11" name="Picture 10" descr="IMG_5899.JPG"/>
          <p:cNvPicPr>
            <a:picLocks noChangeAspect="1"/>
          </p:cNvPicPr>
          <p:nvPr/>
        </p:nvPicPr>
        <p:blipFill>
          <a:blip r:embed="rId3" cstate="print"/>
          <a:stretch>
            <a:fillRect/>
          </a:stretch>
        </p:blipFill>
        <p:spPr>
          <a:xfrm>
            <a:off x="1190846" y="1575230"/>
            <a:ext cx="7299767" cy="4866511"/>
          </a:xfrm>
          <a:prstGeom prst="rect">
            <a:avLst/>
          </a:prstGeom>
        </p:spPr>
      </p:pic>
      <p:sp>
        <p:nvSpPr>
          <p:cNvPr id="6" name="TextBox 5"/>
          <p:cNvSpPr txBox="1"/>
          <p:nvPr/>
        </p:nvSpPr>
        <p:spPr>
          <a:xfrm>
            <a:off x="286602" y="163773"/>
            <a:ext cx="8857397" cy="1231106"/>
          </a:xfrm>
          <a:prstGeom prst="rect">
            <a:avLst/>
          </a:prstGeom>
          <a:noFill/>
        </p:spPr>
        <p:txBody>
          <a:bodyPr wrap="square" rtlCol="0">
            <a:spAutoFit/>
          </a:bodyPr>
          <a:lstStyle/>
          <a:p>
            <a:pPr fontAlgn="base">
              <a:spcBef>
                <a:spcPct val="0"/>
              </a:spcBef>
              <a:spcAft>
                <a:spcPct val="0"/>
              </a:spcAft>
            </a:pPr>
            <a:r>
              <a:rPr lang="en-US" sz="2400" dirty="0" smtClean="0">
                <a:solidFill>
                  <a:srgbClr val="0033CC"/>
                </a:solidFill>
                <a:latin typeface="Comic Sans MS" pitchFamily="66" charset="0"/>
              </a:rPr>
              <a:t>Restoration of </a:t>
            </a:r>
            <a:r>
              <a:rPr lang="en-US" sz="2400" dirty="0" err="1" smtClean="0">
                <a:solidFill>
                  <a:srgbClr val="0033CC"/>
                </a:solidFill>
                <a:latin typeface="Comic Sans MS" pitchFamily="66" charset="0"/>
              </a:rPr>
              <a:t>Mattawoman</a:t>
            </a:r>
            <a:r>
              <a:rPr lang="en-US" sz="2400" dirty="0" smtClean="0">
                <a:solidFill>
                  <a:srgbClr val="0033CC"/>
                </a:solidFill>
                <a:latin typeface="Comic Sans MS" pitchFamily="66" charset="0"/>
              </a:rPr>
              <a:t> Creek</a:t>
            </a:r>
            <a:r>
              <a:rPr lang="en-US" dirty="0" smtClean="0">
                <a:solidFill>
                  <a:srgbClr val="0033CC"/>
                </a:solidFill>
                <a:latin typeface="Comic Sans MS" pitchFamily="66" charset="0"/>
              </a:rPr>
              <a:t>: Potomac River estuary tributary</a:t>
            </a:r>
          </a:p>
          <a:p>
            <a:pPr algn="ctr" fontAlgn="base">
              <a:spcBef>
                <a:spcPct val="0"/>
              </a:spcBef>
              <a:spcAft>
                <a:spcPct val="0"/>
              </a:spcAft>
              <a:buFont typeface="Arial" pitchFamily="34" charset="0"/>
              <a:buChar char="•"/>
            </a:pPr>
            <a:r>
              <a:rPr lang="en-US" dirty="0" smtClean="0">
                <a:solidFill>
                  <a:srgbClr val="0033CC"/>
                </a:solidFill>
                <a:latin typeface="Comic Sans MS" pitchFamily="66" charset="0"/>
              </a:rPr>
              <a:t> </a:t>
            </a:r>
            <a:r>
              <a:rPr lang="en-US" sz="1600" dirty="0" smtClean="0">
                <a:solidFill>
                  <a:srgbClr val="0033CC"/>
                </a:solidFill>
                <a:latin typeface="Comic Sans MS" pitchFamily="66" charset="0"/>
              </a:rPr>
              <a:t>strongly impacted by nutrients from 1970 – mid-1990s</a:t>
            </a:r>
          </a:p>
          <a:p>
            <a:pPr algn="ctr" fontAlgn="base">
              <a:spcBef>
                <a:spcPct val="0"/>
              </a:spcBef>
              <a:spcAft>
                <a:spcPct val="0"/>
              </a:spcAft>
              <a:buFont typeface="Arial" pitchFamily="34" charset="0"/>
              <a:buChar char="•"/>
            </a:pPr>
            <a:r>
              <a:rPr lang="en-US" sz="1600" dirty="0" smtClean="0">
                <a:solidFill>
                  <a:srgbClr val="0033CC"/>
                </a:solidFill>
                <a:latin typeface="Comic Sans MS" pitchFamily="66" charset="0"/>
              </a:rPr>
              <a:t> large and persistent algal blooms,  sea grasses rare</a:t>
            </a:r>
          </a:p>
          <a:p>
            <a:pPr algn="ctr" fontAlgn="base">
              <a:spcBef>
                <a:spcPct val="0"/>
              </a:spcBef>
              <a:spcAft>
                <a:spcPct val="0"/>
              </a:spcAft>
              <a:buFont typeface="Arial" pitchFamily="34" charset="0"/>
              <a:buChar char="•"/>
            </a:pPr>
            <a:r>
              <a:rPr lang="en-US" sz="1600" dirty="0" smtClean="0">
                <a:solidFill>
                  <a:srgbClr val="0033CC"/>
                </a:solidFill>
                <a:latin typeface="Comic Sans MS" pitchFamily="66" charset="0"/>
              </a:rPr>
              <a:t> WWTP load reductions stimulated restoration </a:t>
            </a:r>
            <a:endParaRPr lang="en-US" sz="1600" dirty="0">
              <a:solidFill>
                <a:srgbClr val="0033CC"/>
              </a:solidFill>
              <a:latin typeface="Comic Sans MS" pitchFamily="66" charset="0"/>
            </a:endParaRPr>
          </a:p>
        </p:txBody>
      </p:sp>
      <p:sp>
        <p:nvSpPr>
          <p:cNvPr id="7" name="TextBox 6"/>
          <p:cNvSpPr txBox="1"/>
          <p:nvPr/>
        </p:nvSpPr>
        <p:spPr>
          <a:xfrm>
            <a:off x="6804676" y="6591869"/>
            <a:ext cx="1937982" cy="276999"/>
          </a:xfrm>
          <a:prstGeom prst="rect">
            <a:avLst/>
          </a:prstGeom>
          <a:noFill/>
        </p:spPr>
        <p:txBody>
          <a:bodyPr wrap="square" rtlCol="0">
            <a:spAutoFit/>
          </a:bodyPr>
          <a:lstStyle/>
          <a:p>
            <a:pPr fontAlgn="base">
              <a:spcBef>
                <a:spcPct val="0"/>
              </a:spcBef>
              <a:spcAft>
                <a:spcPct val="0"/>
              </a:spcAft>
            </a:pPr>
            <a:r>
              <a:rPr lang="en-US" sz="1200" dirty="0" smtClean="0">
                <a:solidFill>
                  <a:srgbClr val="000000"/>
                </a:solidFill>
              </a:rPr>
              <a:t>Photo from Elena Gilroy</a:t>
            </a:r>
            <a:endParaRPr lang="en-US" sz="1200" dirty="0">
              <a:solidFill>
                <a:srgbClr val="000000"/>
              </a:solidFill>
            </a:endParaRPr>
          </a:p>
        </p:txBody>
      </p:sp>
    </p:spTree>
    <p:extLst>
      <p:ext uri="{BB962C8B-B14F-4D97-AF65-F5344CB8AC3E}">
        <p14:creationId xmlns:p14="http://schemas.microsoft.com/office/powerpoint/2010/main" xmlns="" val="32795709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xmlns="" val="0"/>
              </a:ext>
            </a:extLst>
          </a:blip>
          <a:srcRect t="22638" b="-1"/>
          <a:stretch/>
        </p:blipFill>
        <p:spPr>
          <a:xfrm>
            <a:off x="990600" y="1552575"/>
            <a:ext cx="5299364" cy="5305424"/>
          </a:xfrm>
          <a:prstGeom prst="rect">
            <a:avLst/>
          </a:prstGeom>
        </p:spPr>
      </p:pic>
      <p:grpSp>
        <p:nvGrpSpPr>
          <p:cNvPr id="2" name="Group 6"/>
          <p:cNvGrpSpPr/>
          <p:nvPr/>
        </p:nvGrpSpPr>
        <p:grpSpPr>
          <a:xfrm>
            <a:off x="1513758" y="2752060"/>
            <a:ext cx="2812324" cy="2891502"/>
            <a:chOff x="2445476" y="2752060"/>
            <a:chExt cx="2812324" cy="2891502"/>
          </a:xfrm>
        </p:grpSpPr>
        <p:sp>
          <p:nvSpPr>
            <p:cNvPr id="8" name="Down Arrow 7"/>
            <p:cNvSpPr/>
            <p:nvPr/>
          </p:nvSpPr>
          <p:spPr>
            <a:xfrm rot="10800000">
              <a:off x="4267200" y="4552950"/>
              <a:ext cx="152399" cy="6096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10" name="Down Arrow 9"/>
            <p:cNvSpPr/>
            <p:nvPr/>
          </p:nvSpPr>
          <p:spPr>
            <a:xfrm flipV="1">
              <a:off x="2445476" y="2752060"/>
              <a:ext cx="166186" cy="1066800"/>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12" name="TextBox 8"/>
            <p:cNvSpPr txBox="1">
              <a:spLocks noChangeArrowheads="1"/>
            </p:cNvSpPr>
            <p:nvPr/>
          </p:nvSpPr>
          <p:spPr bwMode="auto">
            <a:xfrm>
              <a:off x="3429000" y="5181600"/>
              <a:ext cx="1828800" cy="461962"/>
            </a:xfrm>
            <a:prstGeom prst="rect">
              <a:avLst/>
            </a:prstGeom>
            <a:noFill/>
            <a:ln w="9525">
              <a:noFill/>
              <a:miter lim="800000"/>
              <a:headEnd/>
              <a:tailEnd/>
            </a:ln>
          </p:spPr>
          <p:txBody>
            <a:bodyPr>
              <a:spAutoFit/>
            </a:bodyPr>
            <a:lstStyle/>
            <a:p>
              <a:pPr algn="ctr" fontAlgn="base">
                <a:spcBef>
                  <a:spcPct val="0"/>
                </a:spcBef>
                <a:spcAft>
                  <a:spcPct val="0"/>
                </a:spcAft>
              </a:pPr>
              <a:r>
                <a:rPr lang="en-US" sz="1200" dirty="0">
                  <a:solidFill>
                    <a:srgbClr val="000000"/>
                  </a:solidFill>
                  <a:latin typeface="Comic Sans MS" pitchFamily="66" charset="0"/>
                </a:rPr>
                <a:t>Major WWTP load </a:t>
              </a:r>
              <a:r>
                <a:rPr lang="en-US" sz="1200" dirty="0" smtClean="0">
                  <a:solidFill>
                    <a:srgbClr val="000000"/>
                  </a:solidFill>
                  <a:latin typeface="Comic Sans MS" pitchFamily="66" charset="0"/>
                </a:rPr>
                <a:t>reduction completed</a:t>
              </a:r>
              <a:endParaRPr lang="en-US" sz="1200" dirty="0">
                <a:solidFill>
                  <a:srgbClr val="000000"/>
                </a:solidFill>
                <a:latin typeface="Comic Sans MS" pitchFamily="66" charset="0"/>
              </a:endParaRPr>
            </a:p>
          </p:txBody>
        </p:sp>
      </p:grpSp>
      <p:sp>
        <p:nvSpPr>
          <p:cNvPr id="20" name="TextBox 19"/>
          <p:cNvSpPr txBox="1"/>
          <p:nvPr/>
        </p:nvSpPr>
        <p:spPr>
          <a:xfrm>
            <a:off x="1248730" y="2172324"/>
            <a:ext cx="606256" cy="461665"/>
          </a:xfrm>
          <a:prstGeom prst="rect">
            <a:avLst/>
          </a:prstGeom>
          <a:noFill/>
        </p:spPr>
        <p:txBody>
          <a:bodyPr wrap="none" rtlCol="0">
            <a:spAutoFit/>
          </a:bodyPr>
          <a:lstStyle/>
          <a:p>
            <a:pPr algn="ctr" fontAlgn="base">
              <a:spcBef>
                <a:spcPct val="0"/>
              </a:spcBef>
              <a:spcAft>
                <a:spcPct val="0"/>
              </a:spcAft>
            </a:pPr>
            <a:r>
              <a:rPr lang="en-US" sz="1200" dirty="0" smtClean="0">
                <a:solidFill>
                  <a:srgbClr val="000000"/>
                </a:solidFill>
                <a:latin typeface="Comic Sans MS" pitchFamily="66" charset="0"/>
              </a:rPr>
              <a:t>More </a:t>
            </a:r>
          </a:p>
          <a:p>
            <a:pPr algn="ctr" fontAlgn="base">
              <a:spcBef>
                <a:spcPct val="0"/>
              </a:spcBef>
              <a:spcAft>
                <a:spcPct val="0"/>
              </a:spcAft>
            </a:pPr>
            <a:r>
              <a:rPr lang="en-US" sz="1200" dirty="0" smtClean="0">
                <a:solidFill>
                  <a:srgbClr val="000000"/>
                </a:solidFill>
                <a:latin typeface="Comic Sans MS" pitchFamily="66" charset="0"/>
              </a:rPr>
              <a:t>Algae</a:t>
            </a:r>
            <a:endParaRPr lang="en-US" sz="1200" dirty="0">
              <a:solidFill>
                <a:srgbClr val="000000"/>
              </a:solidFill>
              <a:latin typeface="Comic Sans MS" pitchFamily="66" charset="0"/>
            </a:endParaRPr>
          </a:p>
        </p:txBody>
      </p:sp>
      <p:sp>
        <p:nvSpPr>
          <p:cNvPr id="22" name="Down Arrow 21"/>
          <p:cNvSpPr/>
          <p:nvPr/>
        </p:nvSpPr>
        <p:spPr>
          <a:xfrm>
            <a:off x="3030682" y="1981200"/>
            <a:ext cx="76200" cy="1066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23" name="TextBox 22"/>
          <p:cNvSpPr txBox="1"/>
          <p:nvPr/>
        </p:nvSpPr>
        <p:spPr>
          <a:xfrm>
            <a:off x="2497282" y="1704201"/>
            <a:ext cx="1152880" cy="276999"/>
          </a:xfrm>
          <a:prstGeom prst="rect">
            <a:avLst/>
          </a:prstGeom>
          <a:noFill/>
        </p:spPr>
        <p:txBody>
          <a:bodyPr wrap="none" rtlCol="0">
            <a:spAutoFit/>
          </a:bodyPr>
          <a:lstStyle/>
          <a:p>
            <a:pPr fontAlgn="base">
              <a:spcBef>
                <a:spcPct val="0"/>
              </a:spcBef>
              <a:spcAft>
                <a:spcPct val="0"/>
              </a:spcAft>
            </a:pPr>
            <a:r>
              <a:rPr lang="en-US" sz="1200" dirty="0" smtClean="0">
                <a:solidFill>
                  <a:srgbClr val="000000"/>
                </a:solidFill>
                <a:latin typeface="Comic Sans MS" pitchFamily="66" charset="0"/>
              </a:rPr>
              <a:t>Drought Year</a:t>
            </a:r>
            <a:endParaRPr lang="en-US" sz="1200" dirty="0">
              <a:solidFill>
                <a:srgbClr val="000000"/>
              </a:solidFill>
              <a:latin typeface="Comic Sans MS" pitchFamily="66" charset="0"/>
            </a:endParaRPr>
          </a:p>
        </p:txBody>
      </p:sp>
      <p:sp>
        <p:nvSpPr>
          <p:cNvPr id="15" name="TextBox 14"/>
          <p:cNvSpPr txBox="1"/>
          <p:nvPr/>
        </p:nvSpPr>
        <p:spPr>
          <a:xfrm>
            <a:off x="6477000" y="2174081"/>
            <a:ext cx="2286000" cy="3139321"/>
          </a:xfrm>
          <a:prstGeom prst="rect">
            <a:avLst/>
          </a:prstGeom>
          <a:noFill/>
        </p:spPr>
        <p:txBody>
          <a:bodyPr wrap="square" rtlCol="0">
            <a:spAutoFit/>
          </a:bodyPr>
          <a:lstStyle/>
          <a:p>
            <a:pPr fontAlgn="base">
              <a:spcBef>
                <a:spcPct val="0"/>
              </a:spcBef>
              <a:spcAft>
                <a:spcPct val="0"/>
              </a:spcAft>
              <a:buFont typeface="Arial" pitchFamily="34" charset="0"/>
              <a:buChar char="•"/>
            </a:pPr>
            <a:r>
              <a:rPr lang="en-US" dirty="0" smtClean="0">
                <a:solidFill>
                  <a:srgbClr val="000000"/>
                </a:solidFill>
                <a:latin typeface="Comic Sans MS" pitchFamily="66" charset="0"/>
              </a:rPr>
              <a:t> No clear response for about 4 years followed by sharp decline in algae</a:t>
            </a:r>
          </a:p>
          <a:p>
            <a:pPr fontAlgn="base">
              <a:spcBef>
                <a:spcPct val="0"/>
              </a:spcBef>
              <a:spcAft>
                <a:spcPct val="0"/>
              </a:spcAft>
            </a:pPr>
            <a:endParaRPr lang="en-US" dirty="0" smtClean="0">
              <a:solidFill>
                <a:srgbClr val="000000"/>
              </a:solidFill>
              <a:latin typeface="Comic Sans MS" pitchFamily="66" charset="0"/>
            </a:endParaRPr>
          </a:p>
          <a:p>
            <a:pPr fontAlgn="base">
              <a:spcBef>
                <a:spcPct val="0"/>
              </a:spcBef>
              <a:spcAft>
                <a:spcPct val="0"/>
              </a:spcAft>
            </a:pPr>
            <a:endParaRPr lang="en-US" dirty="0" smtClean="0">
              <a:solidFill>
                <a:srgbClr val="000000"/>
              </a:solidFill>
              <a:latin typeface="Comic Sans MS" pitchFamily="66" charset="0"/>
            </a:endParaRPr>
          </a:p>
          <a:p>
            <a:pPr fontAlgn="base">
              <a:spcBef>
                <a:spcPct val="0"/>
              </a:spcBef>
              <a:spcAft>
                <a:spcPct val="0"/>
              </a:spcAft>
              <a:buFont typeface="Arial" pitchFamily="34" charset="0"/>
              <a:buChar char="•"/>
            </a:pPr>
            <a:r>
              <a:rPr lang="en-US" dirty="0" smtClean="0">
                <a:solidFill>
                  <a:srgbClr val="000000"/>
                </a:solidFill>
                <a:latin typeface="Comic Sans MS" pitchFamily="66" charset="0"/>
              </a:rPr>
              <a:t> After 2005 low levels of algae became normal</a:t>
            </a:r>
          </a:p>
          <a:p>
            <a:pPr fontAlgn="base">
              <a:spcBef>
                <a:spcPct val="0"/>
              </a:spcBef>
              <a:spcAft>
                <a:spcPct val="0"/>
              </a:spcAft>
            </a:pPr>
            <a:endParaRPr lang="en-US" dirty="0" smtClean="0">
              <a:solidFill>
                <a:srgbClr val="000000"/>
              </a:solidFill>
              <a:latin typeface="Comic Sans MS" pitchFamily="66" charset="0"/>
            </a:endParaRPr>
          </a:p>
          <a:p>
            <a:pPr fontAlgn="base">
              <a:spcBef>
                <a:spcPct val="0"/>
              </a:spcBef>
              <a:spcAft>
                <a:spcPct val="0"/>
              </a:spcAft>
            </a:pPr>
            <a:endParaRPr lang="en-US" dirty="0">
              <a:solidFill>
                <a:srgbClr val="000000"/>
              </a:solidFill>
              <a:latin typeface="Comic Sans MS" pitchFamily="66" charset="0"/>
            </a:endParaRPr>
          </a:p>
        </p:txBody>
      </p:sp>
      <p:sp>
        <p:nvSpPr>
          <p:cNvPr id="3" name="Title 2"/>
          <p:cNvSpPr>
            <a:spLocks noGrp="1"/>
          </p:cNvSpPr>
          <p:nvPr>
            <p:ph type="title"/>
          </p:nvPr>
        </p:nvSpPr>
        <p:spPr/>
        <p:txBody>
          <a:bodyPr>
            <a:normAutofit fontScale="90000"/>
          </a:bodyPr>
          <a:lstStyle/>
          <a:p>
            <a:r>
              <a:rPr lang="en-US" cap="small" dirty="0" smtClean="0"/>
              <a:t/>
            </a:r>
            <a:br>
              <a:rPr lang="en-US" cap="small" dirty="0" smtClean="0"/>
            </a:br>
            <a:r>
              <a:rPr lang="en-US" sz="3600" b="1" cap="small" dirty="0" smtClean="0">
                <a:solidFill>
                  <a:srgbClr val="0033CC"/>
                </a:solidFill>
                <a:latin typeface="Comic Sans MS" pitchFamily="66" charset="0"/>
              </a:rPr>
              <a:t>Algal </a:t>
            </a:r>
            <a:r>
              <a:rPr lang="en-US" sz="3600" b="1" cap="small" dirty="0">
                <a:solidFill>
                  <a:srgbClr val="0033CC"/>
                </a:solidFill>
                <a:latin typeface="Comic Sans MS" pitchFamily="66" charset="0"/>
              </a:rPr>
              <a:t>Biomass Decreased…</a:t>
            </a:r>
            <a:r>
              <a:rPr lang="en-US" sz="2700" b="1" cap="small" dirty="0">
                <a:solidFill>
                  <a:srgbClr val="0033CC"/>
                </a:solidFill>
                <a:latin typeface="Comic Sans MS" pitchFamily="66" charset="0"/>
              </a:rPr>
              <a:t>with </a:t>
            </a:r>
            <a:r>
              <a:rPr lang="en-US" sz="2700" b="1" cap="small" dirty="0" smtClean="0">
                <a:solidFill>
                  <a:srgbClr val="0033CC"/>
                </a:solidFill>
                <a:latin typeface="Comic Sans MS" pitchFamily="66" charset="0"/>
              </a:rPr>
              <a:t>Substantial Lag Time</a:t>
            </a:r>
            <a:r>
              <a:rPr lang="en-US" dirty="0"/>
              <a:t/>
            </a:r>
            <a:br>
              <a:rPr lang="en-US" dirty="0"/>
            </a:br>
            <a:endParaRPr lang="en-US" dirty="0"/>
          </a:p>
        </p:txBody>
      </p:sp>
      <p:sp>
        <p:nvSpPr>
          <p:cNvPr id="14" name="TextBox 13"/>
          <p:cNvSpPr txBox="1"/>
          <p:nvPr/>
        </p:nvSpPr>
        <p:spPr>
          <a:xfrm>
            <a:off x="1765017" y="3689445"/>
            <a:ext cx="393405" cy="276999"/>
          </a:xfrm>
          <a:prstGeom prst="rect">
            <a:avLst/>
          </a:prstGeom>
          <a:noFill/>
        </p:spPr>
        <p:txBody>
          <a:bodyPr wrap="square" rtlCol="0">
            <a:spAutoFit/>
          </a:bodyPr>
          <a:lstStyle/>
          <a:p>
            <a:pPr fontAlgn="base">
              <a:spcBef>
                <a:spcPct val="0"/>
              </a:spcBef>
              <a:spcAft>
                <a:spcPct val="0"/>
              </a:spcAft>
            </a:pPr>
            <a:r>
              <a:rPr lang="en-US" sz="1200" dirty="0" smtClean="0">
                <a:solidFill>
                  <a:srgbClr val="000000"/>
                </a:solidFill>
                <a:latin typeface="Comic Sans MS" pitchFamily="66" charset="0"/>
              </a:rPr>
              <a:t>10</a:t>
            </a:r>
            <a:endParaRPr lang="en-US" sz="1200" dirty="0">
              <a:solidFill>
                <a:srgbClr val="000000"/>
              </a:solidFill>
              <a:latin typeface="Comic Sans MS" pitchFamily="66" charset="0"/>
            </a:endParaRPr>
          </a:p>
        </p:txBody>
      </p:sp>
      <p:sp>
        <p:nvSpPr>
          <p:cNvPr id="16" name="TextBox 15"/>
          <p:cNvSpPr txBox="1"/>
          <p:nvPr/>
        </p:nvSpPr>
        <p:spPr>
          <a:xfrm>
            <a:off x="1832353" y="4150202"/>
            <a:ext cx="393405" cy="276999"/>
          </a:xfrm>
          <a:prstGeom prst="rect">
            <a:avLst/>
          </a:prstGeom>
          <a:noFill/>
        </p:spPr>
        <p:txBody>
          <a:bodyPr wrap="square" rtlCol="0">
            <a:spAutoFit/>
          </a:bodyPr>
          <a:lstStyle/>
          <a:p>
            <a:pPr fontAlgn="base">
              <a:spcBef>
                <a:spcPct val="0"/>
              </a:spcBef>
              <a:spcAft>
                <a:spcPct val="0"/>
              </a:spcAft>
            </a:pPr>
            <a:r>
              <a:rPr lang="en-US" sz="1200" dirty="0" smtClean="0">
                <a:solidFill>
                  <a:srgbClr val="000000"/>
                </a:solidFill>
                <a:latin typeface="Comic Sans MS" pitchFamily="66" charset="0"/>
              </a:rPr>
              <a:t>0</a:t>
            </a:r>
            <a:endParaRPr lang="en-US" sz="1200" dirty="0">
              <a:solidFill>
                <a:srgbClr val="000000"/>
              </a:solidFill>
              <a:latin typeface="Comic Sans MS" pitchFamily="66" charset="0"/>
            </a:endParaRPr>
          </a:p>
        </p:txBody>
      </p:sp>
      <p:sp>
        <p:nvSpPr>
          <p:cNvPr id="17" name="TextBox 16"/>
          <p:cNvSpPr txBox="1"/>
          <p:nvPr/>
        </p:nvSpPr>
        <p:spPr>
          <a:xfrm>
            <a:off x="1761465" y="3122428"/>
            <a:ext cx="393405" cy="276999"/>
          </a:xfrm>
          <a:prstGeom prst="rect">
            <a:avLst/>
          </a:prstGeom>
          <a:noFill/>
        </p:spPr>
        <p:txBody>
          <a:bodyPr wrap="square" rtlCol="0">
            <a:spAutoFit/>
          </a:bodyPr>
          <a:lstStyle/>
          <a:p>
            <a:pPr fontAlgn="base">
              <a:spcBef>
                <a:spcPct val="0"/>
              </a:spcBef>
              <a:spcAft>
                <a:spcPct val="0"/>
              </a:spcAft>
            </a:pPr>
            <a:r>
              <a:rPr lang="en-US" sz="1200" dirty="0" smtClean="0">
                <a:solidFill>
                  <a:srgbClr val="000000"/>
                </a:solidFill>
                <a:latin typeface="Comic Sans MS" pitchFamily="66" charset="0"/>
              </a:rPr>
              <a:t>20</a:t>
            </a:r>
            <a:endParaRPr lang="en-US" sz="1200" dirty="0">
              <a:solidFill>
                <a:srgbClr val="000000"/>
              </a:solidFill>
              <a:latin typeface="Comic Sans MS" pitchFamily="66" charset="0"/>
            </a:endParaRPr>
          </a:p>
        </p:txBody>
      </p:sp>
      <p:sp>
        <p:nvSpPr>
          <p:cNvPr id="18" name="TextBox 17"/>
          <p:cNvSpPr txBox="1"/>
          <p:nvPr/>
        </p:nvSpPr>
        <p:spPr>
          <a:xfrm>
            <a:off x="1754376" y="2573053"/>
            <a:ext cx="393405" cy="276999"/>
          </a:xfrm>
          <a:prstGeom prst="rect">
            <a:avLst/>
          </a:prstGeom>
          <a:noFill/>
        </p:spPr>
        <p:txBody>
          <a:bodyPr wrap="square" rtlCol="0">
            <a:spAutoFit/>
          </a:bodyPr>
          <a:lstStyle/>
          <a:p>
            <a:pPr fontAlgn="base">
              <a:spcBef>
                <a:spcPct val="0"/>
              </a:spcBef>
              <a:spcAft>
                <a:spcPct val="0"/>
              </a:spcAft>
            </a:pPr>
            <a:r>
              <a:rPr lang="en-US" sz="1200" dirty="0" smtClean="0">
                <a:solidFill>
                  <a:srgbClr val="000000"/>
                </a:solidFill>
                <a:latin typeface="Comic Sans MS" pitchFamily="66" charset="0"/>
              </a:rPr>
              <a:t>30</a:t>
            </a:r>
            <a:endParaRPr lang="en-US" sz="1200" dirty="0">
              <a:solidFill>
                <a:srgbClr val="000000"/>
              </a:solidFill>
              <a:latin typeface="Comic Sans MS" pitchFamily="66" charset="0"/>
            </a:endParaRPr>
          </a:p>
        </p:txBody>
      </p:sp>
      <p:sp>
        <p:nvSpPr>
          <p:cNvPr id="19" name="TextBox 18"/>
          <p:cNvSpPr txBox="1"/>
          <p:nvPr/>
        </p:nvSpPr>
        <p:spPr>
          <a:xfrm>
            <a:off x="1768554" y="2087524"/>
            <a:ext cx="393405" cy="276999"/>
          </a:xfrm>
          <a:prstGeom prst="rect">
            <a:avLst/>
          </a:prstGeom>
          <a:noFill/>
        </p:spPr>
        <p:txBody>
          <a:bodyPr wrap="square" rtlCol="0">
            <a:spAutoFit/>
          </a:bodyPr>
          <a:lstStyle/>
          <a:p>
            <a:pPr fontAlgn="base">
              <a:spcBef>
                <a:spcPct val="0"/>
              </a:spcBef>
              <a:spcAft>
                <a:spcPct val="0"/>
              </a:spcAft>
            </a:pPr>
            <a:r>
              <a:rPr lang="en-US" sz="1200" dirty="0" smtClean="0">
                <a:solidFill>
                  <a:srgbClr val="000000"/>
                </a:solidFill>
                <a:latin typeface="Comic Sans MS" pitchFamily="66" charset="0"/>
              </a:rPr>
              <a:t>40</a:t>
            </a:r>
            <a:endParaRPr lang="en-US" sz="1200" dirty="0">
              <a:solidFill>
                <a:srgbClr val="000000"/>
              </a:solidFill>
              <a:latin typeface="Comic Sans MS" pitchFamily="66" charset="0"/>
            </a:endParaRPr>
          </a:p>
        </p:txBody>
      </p:sp>
      <p:sp>
        <p:nvSpPr>
          <p:cNvPr id="21" name="Rectangle 20"/>
          <p:cNvSpPr/>
          <p:nvPr/>
        </p:nvSpPr>
        <p:spPr>
          <a:xfrm>
            <a:off x="5241856" y="1967023"/>
            <a:ext cx="276446" cy="25199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xmlns="" val="9254177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457200"/>
            <a:ext cx="8991600" cy="830997"/>
          </a:xfrm>
          <a:prstGeom prst="rect">
            <a:avLst/>
          </a:prstGeom>
          <a:noFill/>
        </p:spPr>
        <p:txBody>
          <a:bodyPr wrap="square" rtlCol="0">
            <a:spAutoFit/>
          </a:bodyPr>
          <a:lstStyle/>
          <a:p>
            <a:pPr algn="ctr"/>
            <a:r>
              <a:rPr lang="en-US" sz="2400" b="1" dirty="0" smtClean="0"/>
              <a:t>Status of Trajectory Towards Achieving 2017 Interim Targets: </a:t>
            </a:r>
          </a:p>
          <a:p>
            <a:pPr algn="ctr"/>
            <a:r>
              <a:rPr lang="en-US" sz="2400" b="1" dirty="0" smtClean="0"/>
              <a:t>Nitrogen</a:t>
            </a:r>
            <a:endParaRPr lang="en-US" sz="2400" b="1" dirty="0"/>
          </a:p>
        </p:txBody>
      </p:sp>
      <p:graphicFrame>
        <p:nvGraphicFramePr>
          <p:cNvPr id="4" name="Table 3"/>
          <p:cNvGraphicFramePr>
            <a:graphicFrameLocks noGrp="1"/>
          </p:cNvGraphicFramePr>
          <p:nvPr>
            <p:extLst>
              <p:ext uri="{D42A27DB-BD31-4B8C-83A1-F6EECF244321}">
                <p14:modId xmlns:p14="http://schemas.microsoft.com/office/powerpoint/2010/main" xmlns="" val="1407796240"/>
              </p:ext>
            </p:extLst>
          </p:nvPr>
        </p:nvGraphicFramePr>
        <p:xfrm>
          <a:off x="342900" y="1524000"/>
          <a:ext cx="8305801" cy="4519295"/>
        </p:xfrm>
        <a:graphic>
          <a:graphicData uri="http://schemas.openxmlformats.org/drawingml/2006/table">
            <a:tbl>
              <a:tblPr firstRow="1" bandRow="1">
                <a:tableStyleId>{5C22544A-7EE6-4342-B048-85BDC9FD1C3A}</a:tableStyleId>
              </a:tblPr>
              <a:tblGrid>
                <a:gridCol w="1943100"/>
                <a:gridCol w="1149693"/>
                <a:gridCol w="1303252"/>
                <a:gridCol w="1303252"/>
                <a:gridCol w="1303252"/>
                <a:gridCol w="1303252"/>
              </a:tblGrid>
              <a:tr h="54546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smtClean="0">
                          <a:solidFill>
                            <a:schemeClr val="tx1"/>
                          </a:solidFill>
                        </a:rPr>
                        <a:t>Agriculture</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smtClean="0">
                          <a:solidFill>
                            <a:schemeClr val="tx1"/>
                          </a:solidFill>
                        </a:rPr>
                        <a:t>Wastewater</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smtClean="0">
                          <a:solidFill>
                            <a:schemeClr val="tx1"/>
                          </a:solidFill>
                        </a:rPr>
                        <a:t>Stormwater</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smtClean="0">
                          <a:solidFill>
                            <a:schemeClr val="tx1"/>
                          </a:solidFill>
                        </a:rPr>
                        <a:t>Septic</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smtClean="0">
                          <a:solidFill>
                            <a:schemeClr val="tx1"/>
                          </a:solidFill>
                        </a:rPr>
                        <a:t>Overall</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5465">
                <a:tc>
                  <a:txBody>
                    <a:bodyPr/>
                    <a:lstStyle/>
                    <a:p>
                      <a:r>
                        <a:rPr lang="en-US" sz="2400" b="1" dirty="0" smtClean="0"/>
                        <a:t>Delaware</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solidFill>
                          <a:srgbClr val="33CC33"/>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District</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solidFill>
                          <a:srgbClr val="33CC33"/>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Maryland</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545465">
                <a:tc>
                  <a:txBody>
                    <a:bodyPr/>
                    <a:lstStyle/>
                    <a:p>
                      <a:r>
                        <a:rPr lang="en-US" sz="2400" b="1" dirty="0" smtClean="0"/>
                        <a:t>New York</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545465">
                <a:tc>
                  <a:txBody>
                    <a:bodyPr/>
                    <a:lstStyle/>
                    <a:p>
                      <a:r>
                        <a:rPr lang="en-US" sz="2400" b="1" dirty="0" smtClean="0"/>
                        <a:t>Pennsylvania</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545465">
                <a:tc>
                  <a:txBody>
                    <a:bodyPr/>
                    <a:lstStyle/>
                    <a:p>
                      <a:r>
                        <a:rPr lang="en-US" sz="2400" b="1" dirty="0" smtClean="0"/>
                        <a:t>Virginia</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West</a:t>
                      </a:r>
                      <a:r>
                        <a:rPr lang="en-US" sz="2400" b="1" baseline="0" dirty="0" smtClean="0"/>
                        <a:t> Virginia</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bl>
          </a:graphicData>
        </a:graphic>
      </p:graphicFrame>
    </p:spTree>
    <p:extLst>
      <p:ext uri="{BB962C8B-B14F-4D97-AF65-F5344CB8AC3E}">
        <p14:creationId xmlns:p14="http://schemas.microsoft.com/office/powerpoint/2010/main" xmlns="" val="358106686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a:xfrm>
            <a:off x="2514853" y="2667000"/>
            <a:ext cx="3590925" cy="2976562"/>
            <a:chOff x="3429000" y="2667000"/>
            <a:chExt cx="3590925" cy="2976562"/>
          </a:xfrm>
        </p:grpSpPr>
        <p:sp>
          <p:nvSpPr>
            <p:cNvPr id="8" name="Down Arrow 7"/>
            <p:cNvSpPr/>
            <p:nvPr/>
          </p:nvSpPr>
          <p:spPr>
            <a:xfrm rot="10800000">
              <a:off x="4267200" y="4552950"/>
              <a:ext cx="152399" cy="6096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10" name="Down Arrow 9"/>
            <p:cNvSpPr/>
            <p:nvPr/>
          </p:nvSpPr>
          <p:spPr>
            <a:xfrm flipV="1">
              <a:off x="6400800" y="2667000"/>
              <a:ext cx="76200" cy="10668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11" name="Down Arrow 10"/>
            <p:cNvSpPr/>
            <p:nvPr/>
          </p:nvSpPr>
          <p:spPr>
            <a:xfrm flipH="1" flipV="1">
              <a:off x="6943725" y="2667000"/>
              <a:ext cx="76200" cy="10668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12" name="TextBox 8"/>
            <p:cNvSpPr txBox="1">
              <a:spLocks noChangeArrowheads="1"/>
            </p:cNvSpPr>
            <p:nvPr/>
          </p:nvSpPr>
          <p:spPr bwMode="auto">
            <a:xfrm>
              <a:off x="3429000" y="5181600"/>
              <a:ext cx="1828800" cy="461962"/>
            </a:xfrm>
            <a:prstGeom prst="rect">
              <a:avLst/>
            </a:prstGeom>
            <a:noFill/>
            <a:ln w="9525">
              <a:noFill/>
              <a:miter lim="800000"/>
              <a:headEnd/>
              <a:tailEnd/>
            </a:ln>
          </p:spPr>
          <p:txBody>
            <a:bodyPr>
              <a:spAutoFit/>
            </a:bodyPr>
            <a:lstStyle/>
            <a:p>
              <a:pPr algn="ctr" fontAlgn="base">
                <a:spcBef>
                  <a:spcPct val="0"/>
                </a:spcBef>
                <a:spcAft>
                  <a:spcPct val="0"/>
                </a:spcAft>
              </a:pPr>
              <a:r>
                <a:rPr lang="en-US" sz="1200" dirty="0">
                  <a:solidFill>
                    <a:srgbClr val="000000"/>
                  </a:solidFill>
                  <a:latin typeface="Comic Sans MS" pitchFamily="66" charset="0"/>
                </a:rPr>
                <a:t>Major WWTP load reduction</a:t>
              </a:r>
            </a:p>
          </p:txBody>
        </p:sp>
      </p:grpSp>
      <p:pic>
        <p:nvPicPr>
          <p:cNvPr id="13" name="Picture 12"/>
          <p:cNvPicPr>
            <a:picLocks noChangeAspect="1"/>
          </p:cNvPicPr>
          <p:nvPr/>
        </p:nvPicPr>
        <p:blipFill rotWithShape="1">
          <a:blip r:embed="rId2" cstate="print">
            <a:extLst>
              <a:ext uri="{28A0092B-C50C-407E-A947-70E740481C1C}">
                <a14:useLocalDpi xmlns:a14="http://schemas.microsoft.com/office/drawing/2010/main" xmlns="" val="0"/>
              </a:ext>
            </a:extLst>
          </a:blip>
          <a:srcRect t="22500"/>
          <a:stretch/>
        </p:blipFill>
        <p:spPr>
          <a:xfrm>
            <a:off x="997435" y="1552575"/>
            <a:ext cx="5299364" cy="5314950"/>
          </a:xfrm>
          <a:prstGeom prst="rect">
            <a:avLst/>
          </a:prstGeom>
        </p:spPr>
      </p:pic>
      <p:grpSp>
        <p:nvGrpSpPr>
          <p:cNvPr id="4" name="Group 17"/>
          <p:cNvGrpSpPr/>
          <p:nvPr/>
        </p:nvGrpSpPr>
        <p:grpSpPr>
          <a:xfrm>
            <a:off x="5221625" y="2214860"/>
            <a:ext cx="1075174" cy="1747540"/>
            <a:chOff x="6135772" y="2214860"/>
            <a:chExt cx="1075174" cy="1747540"/>
          </a:xfrm>
        </p:grpSpPr>
        <p:sp>
          <p:nvSpPr>
            <p:cNvPr id="15" name="TextBox 14"/>
            <p:cNvSpPr txBox="1"/>
            <p:nvPr/>
          </p:nvSpPr>
          <p:spPr>
            <a:xfrm>
              <a:off x="6135772" y="2214860"/>
              <a:ext cx="606256" cy="461665"/>
            </a:xfrm>
            <a:prstGeom prst="rect">
              <a:avLst/>
            </a:prstGeom>
            <a:noFill/>
          </p:spPr>
          <p:txBody>
            <a:bodyPr wrap="none" rtlCol="0">
              <a:spAutoFit/>
            </a:bodyPr>
            <a:lstStyle/>
            <a:p>
              <a:pPr algn="ctr" fontAlgn="base">
                <a:spcBef>
                  <a:spcPct val="0"/>
                </a:spcBef>
                <a:spcAft>
                  <a:spcPct val="0"/>
                </a:spcAft>
              </a:pPr>
              <a:r>
                <a:rPr lang="en-US" sz="1200" dirty="0" smtClean="0">
                  <a:solidFill>
                    <a:srgbClr val="000000"/>
                  </a:solidFill>
                  <a:latin typeface="Comic Sans MS" pitchFamily="66" charset="0"/>
                </a:rPr>
                <a:t>More </a:t>
              </a:r>
            </a:p>
            <a:p>
              <a:pPr algn="ctr" fontAlgn="base">
                <a:spcBef>
                  <a:spcPct val="0"/>
                </a:spcBef>
                <a:spcAft>
                  <a:spcPct val="0"/>
                </a:spcAft>
              </a:pPr>
              <a:r>
                <a:rPr lang="en-US" sz="1200" dirty="0" smtClean="0">
                  <a:solidFill>
                    <a:srgbClr val="000000"/>
                  </a:solidFill>
                  <a:latin typeface="Comic Sans MS" pitchFamily="66" charset="0"/>
                </a:rPr>
                <a:t>Algae</a:t>
              </a:r>
              <a:endParaRPr lang="en-US" sz="1200" dirty="0">
                <a:solidFill>
                  <a:srgbClr val="000000"/>
                </a:solidFill>
                <a:latin typeface="Comic Sans MS" pitchFamily="66" charset="0"/>
              </a:endParaRPr>
            </a:p>
          </p:txBody>
        </p:sp>
        <p:sp>
          <p:nvSpPr>
            <p:cNvPr id="16" name="TextBox 15"/>
            <p:cNvSpPr txBox="1"/>
            <p:nvPr/>
          </p:nvSpPr>
          <p:spPr>
            <a:xfrm rot="16200000">
              <a:off x="6310573" y="3062027"/>
              <a:ext cx="1523747" cy="276999"/>
            </a:xfrm>
            <a:prstGeom prst="rect">
              <a:avLst/>
            </a:prstGeom>
            <a:noFill/>
          </p:spPr>
          <p:txBody>
            <a:bodyPr wrap="square" rtlCol="0">
              <a:spAutoFit/>
            </a:bodyPr>
            <a:lstStyle/>
            <a:p>
              <a:pPr algn="ctr" fontAlgn="base">
                <a:spcBef>
                  <a:spcPct val="0"/>
                </a:spcBef>
                <a:spcAft>
                  <a:spcPct val="0"/>
                </a:spcAft>
              </a:pPr>
              <a:r>
                <a:rPr lang="en-US" sz="1200" dirty="0" smtClean="0">
                  <a:solidFill>
                    <a:srgbClr val="000000"/>
                  </a:solidFill>
                  <a:latin typeface="Comic Sans MS" pitchFamily="66" charset="0"/>
                </a:rPr>
                <a:t>Clearer Water</a:t>
              </a:r>
            </a:p>
          </p:txBody>
        </p:sp>
      </p:grpSp>
      <p:sp>
        <p:nvSpPr>
          <p:cNvPr id="20" name="Down Arrow 19"/>
          <p:cNvSpPr/>
          <p:nvPr/>
        </p:nvSpPr>
        <p:spPr>
          <a:xfrm rot="10800000">
            <a:off x="3353053" y="4552950"/>
            <a:ext cx="152399" cy="6096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22" name="Down Arrow 21"/>
          <p:cNvSpPr/>
          <p:nvPr/>
        </p:nvSpPr>
        <p:spPr>
          <a:xfrm flipV="1">
            <a:off x="5486653" y="2667000"/>
            <a:ext cx="76200" cy="10668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23" name="Down Arrow 22"/>
          <p:cNvSpPr/>
          <p:nvPr/>
        </p:nvSpPr>
        <p:spPr>
          <a:xfrm flipH="1" flipV="1">
            <a:off x="6029578" y="2667000"/>
            <a:ext cx="76200" cy="10668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24" name="TextBox 8"/>
          <p:cNvSpPr txBox="1">
            <a:spLocks noChangeArrowheads="1"/>
          </p:cNvSpPr>
          <p:nvPr/>
        </p:nvSpPr>
        <p:spPr bwMode="auto">
          <a:xfrm>
            <a:off x="2514853" y="5181600"/>
            <a:ext cx="1828800" cy="461962"/>
          </a:xfrm>
          <a:prstGeom prst="rect">
            <a:avLst/>
          </a:prstGeom>
          <a:noFill/>
          <a:ln w="9525">
            <a:noFill/>
            <a:miter lim="800000"/>
            <a:headEnd/>
            <a:tailEnd/>
          </a:ln>
        </p:spPr>
        <p:txBody>
          <a:bodyPr>
            <a:spAutoFit/>
          </a:bodyPr>
          <a:lstStyle/>
          <a:p>
            <a:pPr algn="ctr" fontAlgn="base">
              <a:spcBef>
                <a:spcPct val="0"/>
              </a:spcBef>
              <a:spcAft>
                <a:spcPct val="0"/>
              </a:spcAft>
            </a:pPr>
            <a:r>
              <a:rPr lang="en-US" sz="1200" dirty="0">
                <a:solidFill>
                  <a:srgbClr val="000000"/>
                </a:solidFill>
                <a:latin typeface="Comic Sans MS" pitchFamily="66" charset="0"/>
              </a:rPr>
              <a:t>Major WWTP load </a:t>
            </a:r>
            <a:r>
              <a:rPr lang="en-US" sz="1200" dirty="0" smtClean="0">
                <a:solidFill>
                  <a:srgbClr val="000000"/>
                </a:solidFill>
                <a:latin typeface="Comic Sans MS" pitchFamily="66" charset="0"/>
              </a:rPr>
              <a:t>reduction completed</a:t>
            </a:r>
            <a:endParaRPr lang="en-US" sz="1200" dirty="0">
              <a:solidFill>
                <a:srgbClr val="000000"/>
              </a:solidFill>
              <a:latin typeface="Comic Sans MS" pitchFamily="66" charset="0"/>
            </a:endParaRPr>
          </a:p>
        </p:txBody>
      </p:sp>
      <p:sp>
        <p:nvSpPr>
          <p:cNvPr id="25" name="Down Arrow 24"/>
          <p:cNvSpPr/>
          <p:nvPr/>
        </p:nvSpPr>
        <p:spPr>
          <a:xfrm>
            <a:off x="3048253" y="1981200"/>
            <a:ext cx="80836" cy="1066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26" name="TextBox 25"/>
          <p:cNvSpPr txBox="1"/>
          <p:nvPr/>
        </p:nvSpPr>
        <p:spPr>
          <a:xfrm>
            <a:off x="2514853" y="1704201"/>
            <a:ext cx="1152880" cy="276999"/>
          </a:xfrm>
          <a:prstGeom prst="rect">
            <a:avLst/>
          </a:prstGeom>
          <a:noFill/>
        </p:spPr>
        <p:txBody>
          <a:bodyPr wrap="none" rtlCol="0">
            <a:spAutoFit/>
          </a:bodyPr>
          <a:lstStyle/>
          <a:p>
            <a:pPr fontAlgn="base">
              <a:spcBef>
                <a:spcPct val="0"/>
              </a:spcBef>
              <a:spcAft>
                <a:spcPct val="0"/>
              </a:spcAft>
            </a:pPr>
            <a:r>
              <a:rPr lang="en-US" sz="1200" dirty="0" smtClean="0">
                <a:solidFill>
                  <a:srgbClr val="000000"/>
                </a:solidFill>
                <a:latin typeface="Comic Sans MS" pitchFamily="66" charset="0"/>
              </a:rPr>
              <a:t>Drought Year</a:t>
            </a:r>
            <a:endParaRPr lang="en-US" sz="1200" dirty="0">
              <a:solidFill>
                <a:srgbClr val="000000"/>
              </a:solidFill>
              <a:latin typeface="Comic Sans MS" pitchFamily="66" charset="0"/>
            </a:endParaRPr>
          </a:p>
        </p:txBody>
      </p:sp>
      <p:sp>
        <p:nvSpPr>
          <p:cNvPr id="29" name="TextBox 28"/>
          <p:cNvSpPr txBox="1"/>
          <p:nvPr/>
        </p:nvSpPr>
        <p:spPr>
          <a:xfrm>
            <a:off x="6400800" y="2133600"/>
            <a:ext cx="2743200" cy="3139321"/>
          </a:xfrm>
          <a:prstGeom prst="rect">
            <a:avLst/>
          </a:prstGeom>
          <a:noFill/>
        </p:spPr>
        <p:txBody>
          <a:bodyPr wrap="square" rtlCol="0">
            <a:spAutoFit/>
          </a:bodyPr>
          <a:lstStyle/>
          <a:p>
            <a:pPr fontAlgn="base">
              <a:spcBef>
                <a:spcPct val="0"/>
              </a:spcBef>
              <a:spcAft>
                <a:spcPct val="0"/>
              </a:spcAft>
              <a:buFont typeface="Arial" pitchFamily="34" charset="0"/>
              <a:buChar char="•"/>
            </a:pPr>
            <a:r>
              <a:rPr lang="en-US" dirty="0" smtClean="0">
                <a:solidFill>
                  <a:srgbClr val="000000"/>
                </a:solidFill>
              </a:rPr>
              <a:t> </a:t>
            </a:r>
            <a:r>
              <a:rPr lang="en-US" dirty="0" smtClean="0">
                <a:solidFill>
                  <a:srgbClr val="000000"/>
                </a:solidFill>
                <a:latin typeface="Comic Sans MS" pitchFamily="66" charset="0"/>
              </a:rPr>
              <a:t>No clear increase for about 8 years followed by sharp increase in clarity</a:t>
            </a:r>
          </a:p>
          <a:p>
            <a:pPr fontAlgn="base">
              <a:spcBef>
                <a:spcPct val="0"/>
              </a:spcBef>
              <a:spcAft>
                <a:spcPct val="0"/>
              </a:spcAft>
            </a:pPr>
            <a:endParaRPr lang="en-US" dirty="0" smtClean="0">
              <a:solidFill>
                <a:srgbClr val="000000"/>
              </a:solidFill>
              <a:latin typeface="Comic Sans MS" pitchFamily="66" charset="0"/>
            </a:endParaRPr>
          </a:p>
          <a:p>
            <a:pPr fontAlgn="base">
              <a:spcBef>
                <a:spcPct val="0"/>
              </a:spcBef>
              <a:spcAft>
                <a:spcPct val="0"/>
              </a:spcAft>
              <a:buFont typeface="Arial" pitchFamily="34" charset="0"/>
              <a:buChar char="•"/>
            </a:pPr>
            <a:r>
              <a:rPr lang="en-US" dirty="0" smtClean="0">
                <a:solidFill>
                  <a:srgbClr val="000000"/>
                </a:solidFill>
                <a:latin typeface="Comic Sans MS" pitchFamily="66" charset="0"/>
              </a:rPr>
              <a:t> Water clarity and algae highly correlated  shallow Chesapeake Bay systems</a:t>
            </a:r>
          </a:p>
          <a:p>
            <a:pPr fontAlgn="base">
              <a:spcBef>
                <a:spcPct val="0"/>
              </a:spcBef>
              <a:spcAft>
                <a:spcPct val="0"/>
              </a:spcAft>
            </a:pPr>
            <a:endParaRPr lang="en-US" dirty="0" smtClean="0">
              <a:solidFill>
                <a:srgbClr val="000000"/>
              </a:solidFill>
              <a:latin typeface="Comic Sans MS" pitchFamily="66" charset="0"/>
            </a:endParaRPr>
          </a:p>
          <a:p>
            <a:pPr fontAlgn="base">
              <a:spcBef>
                <a:spcPct val="0"/>
              </a:spcBef>
              <a:spcAft>
                <a:spcPct val="0"/>
              </a:spcAft>
            </a:pPr>
            <a:endParaRPr lang="en-US" dirty="0">
              <a:solidFill>
                <a:srgbClr val="000000"/>
              </a:solidFill>
              <a:latin typeface="Comic Sans MS" pitchFamily="66" charset="0"/>
            </a:endParaRPr>
          </a:p>
        </p:txBody>
      </p:sp>
      <p:sp>
        <p:nvSpPr>
          <p:cNvPr id="2" name="Title 1"/>
          <p:cNvSpPr>
            <a:spLocks noGrp="1"/>
          </p:cNvSpPr>
          <p:nvPr>
            <p:ph type="title"/>
          </p:nvPr>
        </p:nvSpPr>
        <p:spPr/>
        <p:txBody>
          <a:bodyPr>
            <a:normAutofit fontScale="90000"/>
          </a:bodyPr>
          <a:lstStyle/>
          <a:p>
            <a:r>
              <a:rPr lang="en-US" dirty="0" smtClean="0"/>
              <a:t/>
            </a:r>
            <a:br>
              <a:rPr lang="en-US" dirty="0" smtClean="0"/>
            </a:br>
            <a:r>
              <a:rPr lang="en-US" sz="3600" b="1" cap="small" dirty="0" smtClean="0">
                <a:solidFill>
                  <a:srgbClr val="0033CC"/>
                </a:solidFill>
                <a:latin typeface="Comic Sans MS" pitchFamily="66" charset="0"/>
              </a:rPr>
              <a:t>Water </a:t>
            </a:r>
            <a:r>
              <a:rPr lang="en-US" sz="3600" b="1" cap="small" dirty="0">
                <a:solidFill>
                  <a:srgbClr val="0033CC"/>
                </a:solidFill>
                <a:latin typeface="Comic Sans MS" pitchFamily="66" charset="0"/>
              </a:rPr>
              <a:t>Clarity Increased…</a:t>
            </a:r>
            <a:r>
              <a:rPr lang="en-US" sz="3100" b="1" cap="small" dirty="0">
                <a:solidFill>
                  <a:srgbClr val="0033CC"/>
                </a:solidFill>
                <a:latin typeface="Comic Sans MS" pitchFamily="66" charset="0"/>
              </a:rPr>
              <a:t>also with </a:t>
            </a:r>
            <a:r>
              <a:rPr lang="en-US" sz="3100" b="1" cap="small" dirty="0" smtClean="0">
                <a:solidFill>
                  <a:srgbClr val="0033CC"/>
                </a:solidFill>
                <a:latin typeface="Comic Sans MS" pitchFamily="66" charset="0"/>
              </a:rPr>
              <a:t>a Lag Time</a:t>
            </a:r>
            <a:r>
              <a:rPr lang="en-US" dirty="0"/>
              <a:t/>
            </a:r>
            <a:br>
              <a:rPr lang="en-US" dirty="0"/>
            </a:br>
            <a:endParaRPr lang="en-US" dirty="0"/>
          </a:p>
        </p:txBody>
      </p:sp>
    </p:spTree>
    <p:extLst>
      <p:ext uri="{BB962C8B-B14F-4D97-AF65-F5344CB8AC3E}">
        <p14:creationId xmlns:p14="http://schemas.microsoft.com/office/powerpoint/2010/main" xmlns="" val="15978273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print">
            <a:extLst>
              <a:ext uri="{28A0092B-C50C-407E-A947-70E740481C1C}">
                <a14:useLocalDpi xmlns:a14="http://schemas.microsoft.com/office/drawing/2010/main" xmlns="" val="0"/>
              </a:ext>
            </a:extLst>
          </a:blip>
          <a:srcRect t="22778"/>
          <a:stretch/>
        </p:blipFill>
        <p:spPr>
          <a:xfrm>
            <a:off x="1066800" y="1562100"/>
            <a:ext cx="5299364" cy="5295900"/>
          </a:xfrm>
          <a:prstGeom prst="rect">
            <a:avLst/>
          </a:prstGeom>
          <a:solidFill>
            <a:srgbClr val="FF0000"/>
          </a:solidFill>
        </p:spPr>
      </p:pic>
      <p:sp>
        <p:nvSpPr>
          <p:cNvPr id="8" name="Down Arrow 7"/>
          <p:cNvSpPr/>
          <p:nvPr/>
        </p:nvSpPr>
        <p:spPr>
          <a:xfrm rot="10800000">
            <a:off x="3411682" y="4552950"/>
            <a:ext cx="152399" cy="6096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9" name="Down Arrow 8"/>
          <p:cNvSpPr/>
          <p:nvPr/>
        </p:nvSpPr>
        <p:spPr>
          <a:xfrm flipV="1">
            <a:off x="1754332" y="2638425"/>
            <a:ext cx="76200" cy="10668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10" name="Down Arrow 9"/>
          <p:cNvSpPr/>
          <p:nvPr/>
        </p:nvSpPr>
        <p:spPr>
          <a:xfrm flipV="1">
            <a:off x="5545282" y="2667000"/>
            <a:ext cx="76200" cy="10668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11" name="Down Arrow 10"/>
          <p:cNvSpPr/>
          <p:nvPr/>
        </p:nvSpPr>
        <p:spPr>
          <a:xfrm flipH="1" flipV="1">
            <a:off x="6088207" y="2667000"/>
            <a:ext cx="76200" cy="10668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12" name="TextBox 8"/>
          <p:cNvSpPr txBox="1">
            <a:spLocks noChangeArrowheads="1"/>
          </p:cNvSpPr>
          <p:nvPr/>
        </p:nvSpPr>
        <p:spPr bwMode="auto">
          <a:xfrm>
            <a:off x="2573482" y="5181600"/>
            <a:ext cx="1828800" cy="461962"/>
          </a:xfrm>
          <a:prstGeom prst="rect">
            <a:avLst/>
          </a:prstGeom>
          <a:noFill/>
          <a:ln w="9525">
            <a:noFill/>
            <a:miter lim="800000"/>
            <a:headEnd/>
            <a:tailEnd/>
          </a:ln>
        </p:spPr>
        <p:txBody>
          <a:bodyPr>
            <a:spAutoFit/>
          </a:bodyPr>
          <a:lstStyle/>
          <a:p>
            <a:pPr algn="ctr" fontAlgn="base">
              <a:spcBef>
                <a:spcPct val="0"/>
              </a:spcBef>
              <a:spcAft>
                <a:spcPct val="0"/>
              </a:spcAft>
            </a:pPr>
            <a:r>
              <a:rPr lang="en-US" sz="1200" dirty="0">
                <a:solidFill>
                  <a:srgbClr val="000000"/>
                </a:solidFill>
                <a:latin typeface="Comic Sans MS" pitchFamily="66" charset="0"/>
              </a:rPr>
              <a:t>Major WWTP load </a:t>
            </a:r>
            <a:r>
              <a:rPr lang="en-US" sz="1200" dirty="0" smtClean="0">
                <a:solidFill>
                  <a:srgbClr val="000000"/>
                </a:solidFill>
                <a:latin typeface="Comic Sans MS" pitchFamily="66" charset="0"/>
              </a:rPr>
              <a:t>reduction completed</a:t>
            </a:r>
            <a:endParaRPr lang="en-US" sz="1200" dirty="0">
              <a:solidFill>
                <a:srgbClr val="000000"/>
              </a:solidFill>
              <a:latin typeface="Comic Sans MS" pitchFamily="66" charset="0"/>
            </a:endParaRPr>
          </a:p>
        </p:txBody>
      </p:sp>
      <p:cxnSp>
        <p:nvCxnSpPr>
          <p:cNvPr id="14" name="Straight Arrow Connector 13"/>
          <p:cNvCxnSpPr/>
          <p:nvPr/>
        </p:nvCxnSpPr>
        <p:spPr>
          <a:xfrm flipH="1">
            <a:off x="1811482" y="4448175"/>
            <a:ext cx="3810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6"/>
          <p:cNvSpPr txBox="1">
            <a:spLocks noChangeArrowheads="1"/>
          </p:cNvSpPr>
          <p:nvPr/>
        </p:nvSpPr>
        <p:spPr bwMode="auto">
          <a:xfrm>
            <a:off x="1430482" y="4350693"/>
            <a:ext cx="415498" cy="230832"/>
          </a:xfrm>
          <a:prstGeom prst="rect">
            <a:avLst/>
          </a:prstGeom>
          <a:noFill/>
          <a:ln w="9525">
            <a:noFill/>
            <a:miter lim="800000"/>
            <a:headEnd/>
            <a:tailEnd/>
          </a:ln>
        </p:spPr>
        <p:txBody>
          <a:bodyPr wrap="none">
            <a:spAutoFit/>
          </a:bodyPr>
          <a:lstStyle/>
          <a:p>
            <a:pPr fontAlgn="base">
              <a:spcBef>
                <a:spcPct val="0"/>
              </a:spcBef>
              <a:spcAft>
                <a:spcPct val="0"/>
              </a:spcAft>
            </a:pPr>
            <a:r>
              <a:rPr lang="en-US" sz="900" b="1" dirty="0">
                <a:solidFill>
                  <a:srgbClr val="000000"/>
                </a:solidFill>
                <a:cs typeface="Arial" charset="0"/>
              </a:rPr>
              <a:t>1971</a:t>
            </a:r>
          </a:p>
        </p:txBody>
      </p:sp>
      <p:sp>
        <p:nvSpPr>
          <p:cNvPr id="16" name="TextBox 7"/>
          <p:cNvSpPr txBox="1">
            <a:spLocks noChangeArrowheads="1"/>
          </p:cNvSpPr>
          <p:nvPr/>
        </p:nvSpPr>
        <p:spPr bwMode="auto">
          <a:xfrm>
            <a:off x="1668607" y="4524375"/>
            <a:ext cx="990600" cy="276225"/>
          </a:xfrm>
          <a:prstGeom prst="rect">
            <a:avLst/>
          </a:prstGeom>
          <a:noFill/>
          <a:ln w="9525">
            <a:noFill/>
            <a:miter lim="800000"/>
            <a:headEnd/>
            <a:tailEnd/>
          </a:ln>
        </p:spPr>
        <p:txBody>
          <a:bodyPr>
            <a:spAutoFit/>
          </a:bodyPr>
          <a:lstStyle/>
          <a:p>
            <a:pPr fontAlgn="base">
              <a:spcBef>
                <a:spcPct val="0"/>
              </a:spcBef>
              <a:spcAft>
                <a:spcPct val="0"/>
              </a:spcAft>
            </a:pPr>
            <a:r>
              <a:rPr lang="en-US" sz="1200" b="1" dirty="0">
                <a:solidFill>
                  <a:srgbClr val="00B050"/>
                </a:solidFill>
                <a:latin typeface="Comic Sans MS" pitchFamily="66" charset="0"/>
                <a:cs typeface="Arial" charset="0"/>
              </a:rPr>
              <a:t>0 ha SAV</a:t>
            </a:r>
          </a:p>
        </p:txBody>
      </p:sp>
      <p:grpSp>
        <p:nvGrpSpPr>
          <p:cNvPr id="3" name="Group 16"/>
          <p:cNvGrpSpPr/>
          <p:nvPr/>
        </p:nvGrpSpPr>
        <p:grpSpPr>
          <a:xfrm>
            <a:off x="5280254" y="2214860"/>
            <a:ext cx="1075427" cy="1595140"/>
            <a:chOff x="6135772" y="2214860"/>
            <a:chExt cx="1075427" cy="1595140"/>
          </a:xfrm>
        </p:grpSpPr>
        <p:sp>
          <p:nvSpPr>
            <p:cNvPr id="18" name="TextBox 17"/>
            <p:cNvSpPr txBox="1"/>
            <p:nvPr/>
          </p:nvSpPr>
          <p:spPr>
            <a:xfrm>
              <a:off x="6135772" y="2214860"/>
              <a:ext cx="606256" cy="461665"/>
            </a:xfrm>
            <a:prstGeom prst="rect">
              <a:avLst/>
            </a:prstGeom>
            <a:noFill/>
          </p:spPr>
          <p:txBody>
            <a:bodyPr wrap="none" rtlCol="0">
              <a:spAutoFit/>
            </a:bodyPr>
            <a:lstStyle/>
            <a:p>
              <a:pPr algn="ctr" fontAlgn="base">
                <a:spcBef>
                  <a:spcPct val="0"/>
                </a:spcBef>
                <a:spcAft>
                  <a:spcPct val="0"/>
                </a:spcAft>
              </a:pPr>
              <a:r>
                <a:rPr lang="en-US" sz="1200" dirty="0" smtClean="0">
                  <a:solidFill>
                    <a:srgbClr val="000000"/>
                  </a:solidFill>
                  <a:latin typeface="Comic Sans MS" pitchFamily="66" charset="0"/>
                </a:rPr>
                <a:t>More </a:t>
              </a:r>
            </a:p>
            <a:p>
              <a:pPr algn="ctr" fontAlgn="base">
                <a:spcBef>
                  <a:spcPct val="0"/>
                </a:spcBef>
                <a:spcAft>
                  <a:spcPct val="0"/>
                </a:spcAft>
              </a:pPr>
              <a:r>
                <a:rPr lang="en-US" sz="1200" dirty="0" smtClean="0">
                  <a:solidFill>
                    <a:srgbClr val="000000"/>
                  </a:solidFill>
                  <a:latin typeface="Comic Sans MS" pitchFamily="66" charset="0"/>
                </a:rPr>
                <a:t>Algae</a:t>
              </a:r>
              <a:endParaRPr lang="en-US" sz="1200" dirty="0">
                <a:solidFill>
                  <a:srgbClr val="000000"/>
                </a:solidFill>
                <a:latin typeface="Comic Sans MS" pitchFamily="66" charset="0"/>
              </a:endParaRPr>
            </a:p>
          </p:txBody>
        </p:sp>
        <p:sp>
          <p:nvSpPr>
            <p:cNvPr id="19" name="TextBox 18"/>
            <p:cNvSpPr txBox="1"/>
            <p:nvPr/>
          </p:nvSpPr>
          <p:spPr>
            <a:xfrm rot="16200000">
              <a:off x="6456986" y="3055787"/>
              <a:ext cx="1231427" cy="276999"/>
            </a:xfrm>
            <a:prstGeom prst="rect">
              <a:avLst/>
            </a:prstGeom>
            <a:noFill/>
          </p:spPr>
          <p:txBody>
            <a:bodyPr wrap="none" rtlCol="0">
              <a:spAutoFit/>
            </a:bodyPr>
            <a:lstStyle/>
            <a:p>
              <a:pPr algn="ctr" fontAlgn="base">
                <a:spcBef>
                  <a:spcPct val="0"/>
                </a:spcBef>
                <a:spcAft>
                  <a:spcPct val="0"/>
                </a:spcAft>
              </a:pPr>
              <a:r>
                <a:rPr lang="en-US" sz="1200" dirty="0" smtClean="0">
                  <a:solidFill>
                    <a:srgbClr val="000000"/>
                  </a:solidFill>
                  <a:latin typeface="Comic Sans MS" pitchFamily="66" charset="0"/>
                </a:rPr>
                <a:t>Clearer Water</a:t>
              </a:r>
            </a:p>
          </p:txBody>
        </p:sp>
      </p:grpSp>
      <p:sp>
        <p:nvSpPr>
          <p:cNvPr id="20" name="Down Arrow 19"/>
          <p:cNvSpPr/>
          <p:nvPr/>
        </p:nvSpPr>
        <p:spPr>
          <a:xfrm>
            <a:off x="3106882" y="1981200"/>
            <a:ext cx="76200" cy="1066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21" name="TextBox 20"/>
          <p:cNvSpPr txBox="1"/>
          <p:nvPr/>
        </p:nvSpPr>
        <p:spPr>
          <a:xfrm>
            <a:off x="2573482" y="1704201"/>
            <a:ext cx="1152880" cy="276999"/>
          </a:xfrm>
          <a:prstGeom prst="rect">
            <a:avLst/>
          </a:prstGeom>
          <a:noFill/>
        </p:spPr>
        <p:txBody>
          <a:bodyPr wrap="none" rtlCol="0">
            <a:spAutoFit/>
          </a:bodyPr>
          <a:lstStyle/>
          <a:p>
            <a:pPr fontAlgn="base">
              <a:spcBef>
                <a:spcPct val="0"/>
              </a:spcBef>
              <a:spcAft>
                <a:spcPct val="0"/>
              </a:spcAft>
            </a:pPr>
            <a:r>
              <a:rPr lang="en-US" sz="1200" dirty="0" smtClean="0">
                <a:solidFill>
                  <a:srgbClr val="000000"/>
                </a:solidFill>
                <a:latin typeface="Comic Sans MS" pitchFamily="66" charset="0"/>
              </a:rPr>
              <a:t>Drought Year</a:t>
            </a:r>
            <a:endParaRPr lang="en-US" sz="1200" dirty="0">
              <a:solidFill>
                <a:srgbClr val="000000"/>
              </a:solidFill>
              <a:latin typeface="Comic Sans MS" pitchFamily="66" charset="0"/>
            </a:endParaRPr>
          </a:p>
        </p:txBody>
      </p:sp>
      <p:sp>
        <p:nvSpPr>
          <p:cNvPr id="23" name="TextBox 22"/>
          <p:cNvSpPr txBox="1"/>
          <p:nvPr/>
        </p:nvSpPr>
        <p:spPr>
          <a:xfrm rot="16200000">
            <a:off x="1091000" y="2997457"/>
            <a:ext cx="1143000" cy="276999"/>
          </a:xfrm>
          <a:prstGeom prst="rect">
            <a:avLst/>
          </a:prstGeom>
          <a:noFill/>
        </p:spPr>
        <p:txBody>
          <a:bodyPr wrap="square" rtlCol="0">
            <a:spAutoFit/>
          </a:bodyPr>
          <a:lstStyle/>
          <a:p>
            <a:pPr fontAlgn="base">
              <a:spcBef>
                <a:spcPct val="0"/>
              </a:spcBef>
              <a:spcAft>
                <a:spcPct val="0"/>
              </a:spcAft>
            </a:pPr>
            <a:r>
              <a:rPr lang="en-US" sz="1200" dirty="0" smtClean="0">
                <a:solidFill>
                  <a:srgbClr val="000000"/>
                </a:solidFill>
                <a:latin typeface="Comic Sans MS" pitchFamily="66" charset="0"/>
              </a:rPr>
              <a:t>More SAV</a:t>
            </a:r>
            <a:endParaRPr lang="en-US" sz="1200" dirty="0">
              <a:solidFill>
                <a:srgbClr val="000000"/>
              </a:solidFill>
              <a:latin typeface="Comic Sans MS" pitchFamily="66" charset="0"/>
            </a:endParaRPr>
          </a:p>
        </p:txBody>
      </p:sp>
      <p:sp>
        <p:nvSpPr>
          <p:cNvPr id="25" name="TextBox 24"/>
          <p:cNvSpPr txBox="1"/>
          <p:nvPr/>
        </p:nvSpPr>
        <p:spPr>
          <a:xfrm>
            <a:off x="6553200" y="2194679"/>
            <a:ext cx="2362200" cy="3693319"/>
          </a:xfrm>
          <a:prstGeom prst="rect">
            <a:avLst/>
          </a:prstGeom>
          <a:noFill/>
        </p:spPr>
        <p:txBody>
          <a:bodyPr wrap="square" rtlCol="0">
            <a:spAutoFit/>
          </a:bodyPr>
          <a:lstStyle/>
          <a:p>
            <a:pPr fontAlgn="base">
              <a:spcBef>
                <a:spcPct val="0"/>
              </a:spcBef>
              <a:spcAft>
                <a:spcPct val="0"/>
              </a:spcAft>
              <a:buFont typeface="Arial" pitchFamily="34" charset="0"/>
              <a:buChar char="•"/>
            </a:pPr>
            <a:r>
              <a:rPr lang="en-US" dirty="0" smtClean="0">
                <a:solidFill>
                  <a:srgbClr val="000000"/>
                </a:solidFill>
              </a:rPr>
              <a:t> </a:t>
            </a:r>
            <a:r>
              <a:rPr lang="en-US" dirty="0" smtClean="0">
                <a:solidFill>
                  <a:srgbClr val="000000"/>
                </a:solidFill>
                <a:latin typeface="Comic Sans MS" pitchFamily="66" charset="0"/>
              </a:rPr>
              <a:t>Very low levels of SAV were present prior to nutrient load reductions</a:t>
            </a:r>
          </a:p>
          <a:p>
            <a:pPr fontAlgn="base">
              <a:spcBef>
                <a:spcPct val="0"/>
              </a:spcBef>
              <a:spcAft>
                <a:spcPct val="0"/>
              </a:spcAft>
            </a:pPr>
            <a:endParaRPr lang="en-US" dirty="0" smtClean="0">
              <a:solidFill>
                <a:srgbClr val="000000"/>
              </a:solidFill>
              <a:latin typeface="Comic Sans MS" pitchFamily="66" charset="0"/>
            </a:endParaRPr>
          </a:p>
          <a:p>
            <a:pPr fontAlgn="base">
              <a:spcBef>
                <a:spcPct val="0"/>
              </a:spcBef>
              <a:spcAft>
                <a:spcPct val="0"/>
              </a:spcAft>
              <a:buFont typeface="Arial" pitchFamily="34" charset="0"/>
              <a:buChar char="•"/>
            </a:pPr>
            <a:r>
              <a:rPr lang="en-US" dirty="0" smtClean="0">
                <a:solidFill>
                  <a:srgbClr val="000000"/>
                </a:solidFill>
                <a:latin typeface="Comic Sans MS" pitchFamily="66" charset="0"/>
              </a:rPr>
              <a:t> Major expansion of SAV in 2002, a severe drought year</a:t>
            </a:r>
          </a:p>
          <a:p>
            <a:pPr fontAlgn="base">
              <a:spcBef>
                <a:spcPct val="0"/>
              </a:spcBef>
              <a:spcAft>
                <a:spcPct val="0"/>
              </a:spcAft>
            </a:pPr>
            <a:endParaRPr lang="en-US" dirty="0" smtClean="0">
              <a:solidFill>
                <a:srgbClr val="000000"/>
              </a:solidFill>
              <a:latin typeface="Comic Sans MS" pitchFamily="66" charset="0"/>
            </a:endParaRPr>
          </a:p>
          <a:p>
            <a:pPr fontAlgn="base">
              <a:spcBef>
                <a:spcPct val="0"/>
              </a:spcBef>
              <a:spcAft>
                <a:spcPct val="0"/>
              </a:spcAft>
              <a:buFont typeface="Arial" pitchFamily="34" charset="0"/>
              <a:buChar char="•"/>
            </a:pPr>
            <a:r>
              <a:rPr lang="en-US" dirty="0" smtClean="0">
                <a:solidFill>
                  <a:srgbClr val="000000"/>
                </a:solidFill>
                <a:latin typeface="Comic Sans MS" pitchFamily="66" charset="0"/>
              </a:rPr>
              <a:t>  SAV relatively stable after 2002; lag in SAV relatively short</a:t>
            </a:r>
            <a:endParaRPr lang="en-US" dirty="0">
              <a:solidFill>
                <a:srgbClr val="000000"/>
              </a:solidFill>
              <a:latin typeface="Comic Sans MS" pitchFamily="66" charset="0"/>
            </a:endParaRPr>
          </a:p>
        </p:txBody>
      </p:sp>
      <p:sp>
        <p:nvSpPr>
          <p:cNvPr id="2" name="Title 1"/>
          <p:cNvSpPr>
            <a:spLocks noGrp="1"/>
          </p:cNvSpPr>
          <p:nvPr>
            <p:ph type="title"/>
          </p:nvPr>
        </p:nvSpPr>
        <p:spPr>
          <a:xfrm>
            <a:off x="0" y="152400"/>
            <a:ext cx="8915400" cy="1371599"/>
          </a:xfrm>
        </p:spPr>
        <p:txBody>
          <a:bodyPr>
            <a:normAutofit fontScale="90000"/>
          </a:bodyPr>
          <a:lstStyle/>
          <a:p>
            <a:r>
              <a:rPr lang="en-US" cap="small" dirty="0" smtClean="0"/>
              <a:t/>
            </a:r>
            <a:br>
              <a:rPr lang="en-US" cap="small" dirty="0" smtClean="0"/>
            </a:br>
            <a:r>
              <a:rPr lang="en-US" sz="3100" b="1" cap="small" dirty="0" smtClean="0">
                <a:solidFill>
                  <a:srgbClr val="0033CC"/>
                </a:solidFill>
                <a:latin typeface="Comic Sans MS" pitchFamily="66" charset="0"/>
              </a:rPr>
              <a:t>SAV Increased…</a:t>
            </a:r>
            <a:r>
              <a:rPr lang="en-US" sz="2700" b="1" cap="small" dirty="0" smtClean="0">
                <a:solidFill>
                  <a:srgbClr val="0033CC"/>
                </a:solidFill>
                <a:latin typeface="Comic Sans MS" pitchFamily="66" charset="0"/>
              </a:rPr>
              <a:t>Shorter Lag with Threshold Response</a:t>
            </a:r>
            <a:r>
              <a:rPr lang="en-US" dirty="0"/>
              <a:t/>
            </a:r>
            <a:br>
              <a:rPr lang="en-US" dirty="0"/>
            </a:br>
            <a:endParaRPr lang="en-US" dirty="0"/>
          </a:p>
        </p:txBody>
      </p:sp>
    </p:spTree>
    <p:extLst>
      <p:ext uri="{BB962C8B-B14F-4D97-AF65-F5344CB8AC3E}">
        <p14:creationId xmlns:p14="http://schemas.microsoft.com/office/powerpoint/2010/main" xmlns="" val="315968609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4"/>
          <p:cNvSpPr txBox="1">
            <a:spLocks noChangeArrowheads="1"/>
          </p:cNvSpPr>
          <p:nvPr/>
        </p:nvSpPr>
        <p:spPr bwMode="auto">
          <a:xfrm>
            <a:off x="290011" y="65088"/>
            <a:ext cx="8606844" cy="523220"/>
          </a:xfrm>
          <a:prstGeom prst="rect">
            <a:avLst/>
          </a:prstGeom>
          <a:noFill/>
          <a:ln w="9525">
            <a:noFill/>
            <a:miter lim="800000"/>
            <a:headEnd/>
            <a:tailEnd/>
          </a:ln>
        </p:spPr>
        <p:txBody>
          <a:bodyPr wrap="none">
            <a:spAutoFit/>
          </a:bodyPr>
          <a:lstStyle/>
          <a:p>
            <a:pPr algn="ctr" fontAlgn="base">
              <a:spcBef>
                <a:spcPct val="0"/>
              </a:spcBef>
              <a:spcAft>
                <a:spcPct val="0"/>
              </a:spcAft>
            </a:pPr>
            <a:r>
              <a:rPr lang="en-US" sz="2800" b="1" dirty="0">
                <a:solidFill>
                  <a:srgbClr val="0033CC"/>
                </a:solidFill>
                <a:latin typeface="Comic Sans MS" pitchFamily="66" charset="0"/>
              </a:rPr>
              <a:t>Susquehanna Flats </a:t>
            </a:r>
            <a:r>
              <a:rPr lang="en-US" sz="2800" b="1" dirty="0" smtClean="0">
                <a:solidFill>
                  <a:srgbClr val="0033CC"/>
                </a:solidFill>
                <a:latin typeface="Comic Sans MS" pitchFamily="66" charset="0"/>
              </a:rPr>
              <a:t>SAV at </a:t>
            </a:r>
            <a:r>
              <a:rPr lang="en-US" sz="2800" b="1" dirty="0">
                <a:solidFill>
                  <a:srgbClr val="0033CC"/>
                </a:solidFill>
                <a:latin typeface="Comic Sans MS" pitchFamily="66" charset="0"/>
              </a:rPr>
              <a:t>the Head of the Bay</a:t>
            </a:r>
          </a:p>
        </p:txBody>
      </p:sp>
      <p:grpSp>
        <p:nvGrpSpPr>
          <p:cNvPr id="2" name="Group 7"/>
          <p:cNvGrpSpPr>
            <a:grpSpLocks/>
          </p:cNvGrpSpPr>
          <p:nvPr/>
        </p:nvGrpSpPr>
        <p:grpSpPr bwMode="auto">
          <a:xfrm>
            <a:off x="971550" y="812800"/>
            <a:ext cx="3978275" cy="5689600"/>
            <a:chOff x="2302605" y="739775"/>
            <a:chExt cx="4109357" cy="5945659"/>
          </a:xfrm>
        </p:grpSpPr>
        <p:pic>
          <p:nvPicPr>
            <p:cNvPr id="5125" name="Picture 2"/>
            <p:cNvPicPr>
              <a:picLocks noChangeAspect="1" noChangeArrowheads="1"/>
            </p:cNvPicPr>
            <p:nvPr/>
          </p:nvPicPr>
          <p:blipFill>
            <a:blip r:embed="rId3" cstate="print"/>
            <a:srcRect b="31633"/>
            <a:stretch>
              <a:fillRect/>
            </a:stretch>
          </p:blipFill>
          <p:spPr bwMode="auto">
            <a:xfrm>
              <a:off x="2302605" y="739775"/>
              <a:ext cx="4109357" cy="5945659"/>
            </a:xfrm>
            <a:prstGeom prst="rect">
              <a:avLst/>
            </a:prstGeom>
            <a:noFill/>
            <a:ln w="9525">
              <a:solidFill>
                <a:schemeClr val="tx1"/>
              </a:solidFill>
              <a:miter lim="800000"/>
              <a:headEnd/>
              <a:tailEnd/>
            </a:ln>
          </p:spPr>
        </p:pic>
        <p:pic>
          <p:nvPicPr>
            <p:cNvPr id="5126" name="Picture 4"/>
            <p:cNvPicPr>
              <a:picLocks noChangeAspect="1" noChangeArrowheads="1"/>
            </p:cNvPicPr>
            <p:nvPr/>
          </p:nvPicPr>
          <p:blipFill>
            <a:blip r:embed="rId4" cstate="print"/>
            <a:srcRect l="2502" t="4189" r="62968" b="67487"/>
            <a:stretch>
              <a:fillRect/>
            </a:stretch>
          </p:blipFill>
          <p:spPr bwMode="auto">
            <a:xfrm>
              <a:off x="2451000" y="826010"/>
              <a:ext cx="1088572" cy="1183231"/>
            </a:xfrm>
            <a:prstGeom prst="rect">
              <a:avLst/>
            </a:prstGeom>
            <a:noFill/>
            <a:ln w="9525">
              <a:solidFill>
                <a:schemeClr val="tx1"/>
              </a:solidFill>
              <a:miter lim="800000"/>
              <a:headEnd/>
              <a:tailEnd/>
            </a:ln>
          </p:spPr>
        </p:pic>
      </p:grpSp>
      <p:sp>
        <p:nvSpPr>
          <p:cNvPr id="7" name="Oval 6"/>
          <p:cNvSpPr/>
          <p:nvPr/>
        </p:nvSpPr>
        <p:spPr>
          <a:xfrm>
            <a:off x="3759200" y="1320800"/>
            <a:ext cx="174625" cy="17462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8" name="TextBox 7"/>
          <p:cNvSpPr txBox="1"/>
          <p:nvPr/>
        </p:nvSpPr>
        <p:spPr>
          <a:xfrm>
            <a:off x="5284381" y="1648067"/>
            <a:ext cx="3083442" cy="3970318"/>
          </a:xfrm>
          <a:prstGeom prst="rect">
            <a:avLst/>
          </a:prstGeom>
          <a:noFill/>
        </p:spPr>
        <p:txBody>
          <a:bodyPr wrap="square" rtlCol="0">
            <a:spAutoFit/>
          </a:bodyPr>
          <a:lstStyle/>
          <a:p>
            <a:pPr fontAlgn="base">
              <a:spcBef>
                <a:spcPct val="0"/>
              </a:spcBef>
              <a:spcAft>
                <a:spcPct val="0"/>
              </a:spcAft>
              <a:buFont typeface="Arial" pitchFamily="34" charset="0"/>
              <a:buChar char="•"/>
            </a:pPr>
            <a:r>
              <a:rPr lang="en-US" dirty="0" smtClean="0">
                <a:solidFill>
                  <a:srgbClr val="000000"/>
                </a:solidFill>
              </a:rPr>
              <a:t> </a:t>
            </a:r>
            <a:r>
              <a:rPr lang="en-US" dirty="0" smtClean="0">
                <a:solidFill>
                  <a:srgbClr val="000000"/>
                </a:solidFill>
                <a:latin typeface="Comic Sans MS" pitchFamily="66" charset="0"/>
              </a:rPr>
              <a:t>An unexpected piece of very good news</a:t>
            </a:r>
          </a:p>
          <a:p>
            <a:pPr fontAlgn="base">
              <a:spcBef>
                <a:spcPct val="0"/>
              </a:spcBef>
              <a:spcAft>
                <a:spcPct val="0"/>
              </a:spcAft>
            </a:pPr>
            <a:endParaRPr lang="en-US" dirty="0" smtClean="0">
              <a:solidFill>
                <a:srgbClr val="000000"/>
              </a:solidFill>
              <a:latin typeface="Comic Sans MS" pitchFamily="66" charset="0"/>
            </a:endParaRPr>
          </a:p>
          <a:p>
            <a:pPr fontAlgn="base">
              <a:spcBef>
                <a:spcPct val="0"/>
              </a:spcBef>
              <a:spcAft>
                <a:spcPct val="0"/>
              </a:spcAft>
              <a:buFont typeface="Arial" pitchFamily="34" charset="0"/>
              <a:buChar char="•"/>
            </a:pPr>
            <a:r>
              <a:rPr lang="en-US" dirty="0" smtClean="0">
                <a:solidFill>
                  <a:srgbClr val="000000"/>
                </a:solidFill>
                <a:latin typeface="Comic Sans MS" pitchFamily="66" charset="0"/>
              </a:rPr>
              <a:t> A clear example of why long-term monitoring is so valuable for both trends and explanations</a:t>
            </a:r>
          </a:p>
          <a:p>
            <a:pPr fontAlgn="base">
              <a:spcBef>
                <a:spcPct val="0"/>
              </a:spcBef>
              <a:spcAft>
                <a:spcPct val="0"/>
              </a:spcAft>
            </a:pPr>
            <a:endParaRPr lang="en-US" dirty="0" smtClean="0">
              <a:solidFill>
                <a:srgbClr val="000000"/>
              </a:solidFill>
              <a:latin typeface="Comic Sans MS" pitchFamily="66" charset="0"/>
            </a:endParaRPr>
          </a:p>
          <a:p>
            <a:pPr fontAlgn="base">
              <a:spcBef>
                <a:spcPct val="0"/>
              </a:spcBef>
              <a:spcAft>
                <a:spcPct val="0"/>
              </a:spcAft>
              <a:buFont typeface="Arial" pitchFamily="34" charset="0"/>
              <a:buChar char="•"/>
            </a:pPr>
            <a:r>
              <a:rPr lang="en-US" dirty="0" smtClean="0">
                <a:solidFill>
                  <a:srgbClr val="000000"/>
                </a:solidFill>
                <a:latin typeface="Comic Sans MS" pitchFamily="66" charset="0"/>
              </a:rPr>
              <a:t> This example also reminds us that once these habitats start to “ get better” strong positive feedbacks can accelerate the restoration process </a:t>
            </a:r>
            <a:endParaRPr lang="en-US" dirty="0">
              <a:solidFill>
                <a:srgbClr val="000000"/>
              </a:solidFill>
              <a:latin typeface="Comic Sans MS" pitchFamily="66" charset="0"/>
            </a:endParaRPr>
          </a:p>
        </p:txBody>
      </p:sp>
      <p:sp>
        <p:nvSpPr>
          <p:cNvPr id="9" name="TextBox 8"/>
          <p:cNvSpPr txBox="1"/>
          <p:nvPr/>
        </p:nvSpPr>
        <p:spPr>
          <a:xfrm>
            <a:off x="5901078" y="6443353"/>
            <a:ext cx="3189768" cy="276999"/>
          </a:xfrm>
          <a:prstGeom prst="rect">
            <a:avLst/>
          </a:prstGeom>
          <a:noFill/>
        </p:spPr>
        <p:txBody>
          <a:bodyPr wrap="square" rtlCol="0">
            <a:spAutoFit/>
          </a:bodyPr>
          <a:lstStyle/>
          <a:p>
            <a:pPr fontAlgn="base">
              <a:spcBef>
                <a:spcPct val="0"/>
              </a:spcBef>
              <a:spcAft>
                <a:spcPct val="0"/>
              </a:spcAft>
            </a:pPr>
            <a:r>
              <a:rPr lang="en-US" sz="1200" dirty="0" smtClean="0">
                <a:solidFill>
                  <a:srgbClr val="000000"/>
                </a:solidFill>
                <a:latin typeface="Comic Sans MS" pitchFamily="66" charset="0"/>
              </a:rPr>
              <a:t>Adapted from </a:t>
            </a:r>
            <a:r>
              <a:rPr lang="en-US" sz="1200" dirty="0" err="1" smtClean="0">
                <a:solidFill>
                  <a:srgbClr val="000000"/>
                </a:solidFill>
                <a:latin typeface="Comic Sans MS" pitchFamily="66" charset="0"/>
              </a:rPr>
              <a:t>Gurbisz</a:t>
            </a:r>
            <a:r>
              <a:rPr lang="en-US" sz="1200" dirty="0" smtClean="0">
                <a:solidFill>
                  <a:srgbClr val="000000"/>
                </a:solidFill>
                <a:latin typeface="Comic Sans MS" pitchFamily="66" charset="0"/>
              </a:rPr>
              <a:t> and Kemp 2014</a:t>
            </a:r>
            <a:endParaRPr lang="en-US" sz="1200" dirty="0">
              <a:solidFill>
                <a:srgbClr val="000000"/>
              </a:solidFill>
              <a:latin typeface="Comic Sans MS" pitchFamily="66" charset="0"/>
            </a:endParaRPr>
          </a:p>
        </p:txBody>
      </p:sp>
    </p:spTree>
    <p:extLst>
      <p:ext uri="{BB962C8B-B14F-4D97-AF65-F5344CB8AC3E}">
        <p14:creationId xmlns:p14="http://schemas.microsoft.com/office/powerpoint/2010/main" xmlns="" val="40176802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895350" y="1096963"/>
            <a:ext cx="7319963" cy="5245100"/>
            <a:chOff x="794477" y="959370"/>
            <a:chExt cx="7510073" cy="5411449"/>
          </a:xfrm>
        </p:grpSpPr>
        <p:sp>
          <p:nvSpPr>
            <p:cNvPr id="3" name="Rectangle 2"/>
            <p:cNvSpPr/>
            <p:nvPr/>
          </p:nvSpPr>
          <p:spPr>
            <a:xfrm>
              <a:off x="794477" y="959370"/>
              <a:ext cx="7510073" cy="541144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pic>
          <p:nvPicPr>
            <p:cNvPr id="6151" name="Picture 1" descr="SAV_map_time_series.png"/>
            <p:cNvPicPr>
              <a:picLocks noChangeAspect="1"/>
            </p:cNvPicPr>
            <p:nvPr/>
          </p:nvPicPr>
          <p:blipFill>
            <a:blip r:embed="rId2" cstate="print"/>
            <a:srcRect/>
            <a:stretch>
              <a:fillRect/>
            </a:stretch>
          </p:blipFill>
          <p:spPr bwMode="auto">
            <a:xfrm>
              <a:off x="916978" y="1039888"/>
              <a:ext cx="7297632" cy="5263581"/>
            </a:xfrm>
            <a:prstGeom prst="rect">
              <a:avLst/>
            </a:prstGeom>
            <a:noFill/>
            <a:ln w="9525">
              <a:noFill/>
              <a:miter lim="800000"/>
              <a:headEnd/>
              <a:tailEnd/>
            </a:ln>
          </p:spPr>
        </p:pic>
      </p:grpSp>
      <p:sp>
        <p:nvSpPr>
          <p:cNvPr id="6147" name="TextBox 5"/>
          <p:cNvSpPr txBox="1">
            <a:spLocks noChangeArrowheads="1"/>
          </p:cNvSpPr>
          <p:nvPr/>
        </p:nvSpPr>
        <p:spPr bwMode="auto">
          <a:xfrm>
            <a:off x="6646863" y="6372225"/>
            <a:ext cx="2043112" cy="307975"/>
          </a:xfrm>
          <a:prstGeom prst="rect">
            <a:avLst/>
          </a:prstGeom>
          <a:noFill/>
          <a:ln w="9525">
            <a:noFill/>
            <a:miter lim="800000"/>
            <a:headEnd/>
            <a:tailEnd/>
          </a:ln>
        </p:spPr>
        <p:txBody>
          <a:bodyPr wrap="none">
            <a:spAutoFit/>
          </a:bodyPr>
          <a:lstStyle/>
          <a:p>
            <a:pPr fontAlgn="base">
              <a:spcBef>
                <a:spcPct val="0"/>
              </a:spcBef>
              <a:spcAft>
                <a:spcPct val="0"/>
              </a:spcAft>
            </a:pPr>
            <a:r>
              <a:rPr lang="en-US" sz="1400" dirty="0">
                <a:solidFill>
                  <a:srgbClr val="000000"/>
                </a:solidFill>
              </a:rPr>
              <a:t>(</a:t>
            </a:r>
            <a:r>
              <a:rPr lang="en-US" sz="1400" dirty="0" err="1">
                <a:solidFill>
                  <a:srgbClr val="000000"/>
                </a:solidFill>
              </a:rPr>
              <a:t>Gurbisz</a:t>
            </a:r>
            <a:r>
              <a:rPr lang="en-US" sz="1400" dirty="0">
                <a:solidFill>
                  <a:srgbClr val="000000"/>
                </a:solidFill>
              </a:rPr>
              <a:t> &amp; Kemp 2011)</a:t>
            </a:r>
          </a:p>
        </p:txBody>
      </p:sp>
      <p:sp>
        <p:nvSpPr>
          <p:cNvPr id="6" name="Title 1"/>
          <p:cNvSpPr txBox="1">
            <a:spLocks/>
          </p:cNvSpPr>
          <p:nvPr/>
        </p:nvSpPr>
        <p:spPr bwMode="auto">
          <a:xfrm>
            <a:off x="471488" y="177800"/>
            <a:ext cx="7862887" cy="639763"/>
          </a:xfrm>
          <a:prstGeom prst="rect">
            <a:avLst/>
          </a:prstGeom>
          <a:noFill/>
          <a:ln w="9525">
            <a:noFill/>
            <a:miter lim="800000"/>
            <a:headEnd/>
            <a:tailEnd/>
          </a:ln>
        </p:spPr>
        <p:txBody>
          <a:bodyPr anchor="ctr"/>
          <a:lstStyle/>
          <a:p>
            <a:pPr algn="ctr" eaLnBrk="0" fontAlgn="base" hangingPunct="0">
              <a:spcBef>
                <a:spcPct val="0"/>
              </a:spcBef>
              <a:spcAft>
                <a:spcPct val="0"/>
              </a:spcAft>
              <a:defRPr/>
            </a:pPr>
            <a:r>
              <a:rPr lang="en-US" sz="2800" b="1" kern="0" dirty="0" smtClean="0">
                <a:solidFill>
                  <a:srgbClr val="0033CC"/>
                </a:solidFill>
                <a:latin typeface="Comic Sans MS" pitchFamily="66" charset="0"/>
              </a:rPr>
              <a:t>Maps </a:t>
            </a:r>
            <a:r>
              <a:rPr lang="en-US" sz="2800" b="1" kern="0" dirty="0">
                <a:solidFill>
                  <a:srgbClr val="0033CC"/>
                </a:solidFill>
                <a:latin typeface="Comic Sans MS" pitchFamily="66" charset="0"/>
              </a:rPr>
              <a:t>of SAV Cover and </a:t>
            </a:r>
            <a:r>
              <a:rPr lang="en-US" sz="2800" b="1" kern="0" dirty="0" smtClean="0">
                <a:solidFill>
                  <a:srgbClr val="0033CC"/>
                </a:solidFill>
                <a:latin typeface="Comic Sans MS" pitchFamily="66" charset="0"/>
              </a:rPr>
              <a:t>Density: </a:t>
            </a:r>
            <a:r>
              <a:rPr lang="en-US" sz="2400" b="1" kern="0" dirty="0" smtClean="0">
                <a:solidFill>
                  <a:srgbClr val="0033CC"/>
                </a:solidFill>
                <a:latin typeface="Comic Sans MS" pitchFamily="66" charset="0"/>
              </a:rPr>
              <a:t>Susquehanna Flats (1984 – 2010)</a:t>
            </a:r>
            <a:endParaRPr lang="en-US" sz="2400" b="1" kern="0" dirty="0">
              <a:solidFill>
                <a:srgbClr val="0033CC"/>
              </a:solidFill>
              <a:latin typeface="Comic Sans MS" pitchFamily="66" charset="0"/>
            </a:endParaRPr>
          </a:p>
        </p:txBody>
      </p:sp>
      <p:sp>
        <p:nvSpPr>
          <p:cNvPr id="6149" name="TextBox 6"/>
          <p:cNvSpPr txBox="1">
            <a:spLocks noChangeArrowheads="1"/>
          </p:cNvSpPr>
          <p:nvPr/>
        </p:nvSpPr>
        <p:spPr bwMode="auto">
          <a:xfrm>
            <a:off x="4876800" y="5195888"/>
            <a:ext cx="3338513" cy="307975"/>
          </a:xfrm>
          <a:prstGeom prst="rect">
            <a:avLst/>
          </a:prstGeom>
          <a:noFill/>
          <a:ln w="9525">
            <a:noFill/>
            <a:miter lim="800000"/>
            <a:headEnd/>
            <a:tailEnd/>
          </a:ln>
        </p:spPr>
        <p:txBody>
          <a:bodyPr wrap="none">
            <a:spAutoFit/>
          </a:bodyPr>
          <a:lstStyle/>
          <a:p>
            <a:pPr fontAlgn="base">
              <a:spcBef>
                <a:spcPct val="0"/>
              </a:spcBef>
              <a:spcAft>
                <a:spcPct val="0"/>
              </a:spcAft>
            </a:pPr>
            <a:r>
              <a:rPr lang="en-US" sz="1400">
                <a:solidFill>
                  <a:srgbClr val="000000"/>
                </a:solidFill>
              </a:rPr>
              <a:t>(http://web.vims.edu/bio/sav/maps.html)</a:t>
            </a:r>
          </a:p>
        </p:txBody>
      </p:sp>
    </p:spTree>
    <p:extLst>
      <p:ext uri="{BB962C8B-B14F-4D97-AF65-F5344CB8AC3E}">
        <p14:creationId xmlns:p14="http://schemas.microsoft.com/office/powerpoint/2010/main" xmlns="" val="6510046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Walt Boynton\Documents\DSCN0618.JPG"/>
          <p:cNvPicPr>
            <a:picLocks noChangeAspect="1" noChangeArrowheads="1"/>
          </p:cNvPicPr>
          <p:nvPr/>
        </p:nvPicPr>
        <p:blipFill>
          <a:blip r:embed="rId2" cstate="print"/>
          <a:srcRect/>
          <a:stretch>
            <a:fillRect/>
          </a:stretch>
        </p:blipFill>
        <p:spPr bwMode="auto">
          <a:xfrm>
            <a:off x="573206" y="3732669"/>
            <a:ext cx="3930548" cy="2947911"/>
          </a:xfrm>
          <a:prstGeom prst="rect">
            <a:avLst/>
          </a:prstGeom>
          <a:noFill/>
        </p:spPr>
      </p:pic>
      <p:pic>
        <p:nvPicPr>
          <p:cNvPr id="24579" name="Picture 3" descr="C:\Users\Walt Boynton\Documents\DSCN0626.JPG"/>
          <p:cNvPicPr>
            <a:picLocks noChangeAspect="1" noChangeArrowheads="1"/>
          </p:cNvPicPr>
          <p:nvPr/>
        </p:nvPicPr>
        <p:blipFill>
          <a:blip r:embed="rId3" cstate="print"/>
          <a:srcRect/>
          <a:stretch>
            <a:fillRect/>
          </a:stretch>
        </p:blipFill>
        <p:spPr bwMode="auto">
          <a:xfrm>
            <a:off x="4722122" y="2282383"/>
            <a:ext cx="3002654" cy="4003539"/>
          </a:xfrm>
          <a:prstGeom prst="rect">
            <a:avLst/>
          </a:prstGeom>
          <a:noFill/>
        </p:spPr>
      </p:pic>
      <p:pic>
        <p:nvPicPr>
          <p:cNvPr id="24580" name="Picture 4" descr="C:\Users\Walt Boynton\Documents\susquehanna_flats2.JPG"/>
          <p:cNvPicPr>
            <a:picLocks noChangeAspect="1" noChangeArrowheads="1"/>
          </p:cNvPicPr>
          <p:nvPr/>
        </p:nvPicPr>
        <p:blipFill>
          <a:blip r:embed="rId4" cstate="print"/>
          <a:srcRect/>
          <a:stretch>
            <a:fillRect/>
          </a:stretch>
        </p:blipFill>
        <p:spPr bwMode="auto">
          <a:xfrm>
            <a:off x="545911" y="668740"/>
            <a:ext cx="3930555" cy="2947916"/>
          </a:xfrm>
          <a:prstGeom prst="rect">
            <a:avLst/>
          </a:prstGeom>
          <a:noFill/>
        </p:spPr>
      </p:pic>
      <p:sp>
        <p:nvSpPr>
          <p:cNvPr id="5" name="TextBox 4"/>
          <p:cNvSpPr txBox="1"/>
          <p:nvPr/>
        </p:nvSpPr>
        <p:spPr>
          <a:xfrm>
            <a:off x="4552950" y="695325"/>
            <a:ext cx="4543425" cy="1446550"/>
          </a:xfrm>
          <a:prstGeom prst="rect">
            <a:avLst/>
          </a:prstGeom>
          <a:noFill/>
        </p:spPr>
        <p:txBody>
          <a:bodyPr wrap="square" rtlCol="0">
            <a:spAutoFit/>
          </a:bodyPr>
          <a:lstStyle/>
          <a:p>
            <a:pPr fontAlgn="base">
              <a:spcBef>
                <a:spcPct val="0"/>
              </a:spcBef>
              <a:spcAft>
                <a:spcPct val="0"/>
              </a:spcAft>
            </a:pPr>
            <a:r>
              <a:rPr lang="en-US" sz="2800" b="1" dirty="0" smtClean="0">
                <a:solidFill>
                  <a:srgbClr val="0033CC"/>
                </a:solidFill>
                <a:latin typeface="Comic Sans MS" pitchFamily="66" charset="0"/>
              </a:rPr>
              <a:t>Now…this is a SAV bed!</a:t>
            </a:r>
          </a:p>
          <a:p>
            <a:pPr fontAlgn="base">
              <a:spcBef>
                <a:spcPct val="0"/>
              </a:spcBef>
              <a:spcAft>
                <a:spcPct val="0"/>
              </a:spcAft>
              <a:buFont typeface="Arial" pitchFamily="34" charset="0"/>
              <a:buChar char="•"/>
            </a:pPr>
            <a:r>
              <a:rPr lang="en-US" dirty="0" smtClean="0">
                <a:solidFill>
                  <a:srgbClr val="000000"/>
                </a:solidFill>
                <a:latin typeface="Comic Sans MS" pitchFamily="66" charset="0"/>
              </a:rPr>
              <a:t> </a:t>
            </a:r>
            <a:r>
              <a:rPr lang="en-US" sz="1400" dirty="0" smtClean="0">
                <a:solidFill>
                  <a:srgbClr val="000000"/>
                </a:solidFill>
                <a:latin typeface="Comic Sans MS" pitchFamily="66" charset="0"/>
              </a:rPr>
              <a:t>Huge expanse ~ 20 square miles (13,000 acres)</a:t>
            </a:r>
          </a:p>
          <a:p>
            <a:pPr fontAlgn="base">
              <a:spcBef>
                <a:spcPct val="0"/>
              </a:spcBef>
              <a:spcAft>
                <a:spcPct val="0"/>
              </a:spcAft>
              <a:buFont typeface="Arial" pitchFamily="34" charset="0"/>
              <a:buChar char="•"/>
            </a:pPr>
            <a:r>
              <a:rPr lang="en-US" sz="1400" dirty="0" smtClean="0">
                <a:solidFill>
                  <a:srgbClr val="000000"/>
                </a:solidFill>
                <a:latin typeface="Comic Sans MS" pitchFamily="66" charset="0"/>
              </a:rPr>
              <a:t> Clear water</a:t>
            </a:r>
          </a:p>
          <a:p>
            <a:pPr fontAlgn="base">
              <a:spcBef>
                <a:spcPct val="0"/>
              </a:spcBef>
              <a:spcAft>
                <a:spcPct val="0"/>
              </a:spcAft>
              <a:buFont typeface="Arial" pitchFamily="34" charset="0"/>
              <a:buChar char="•"/>
            </a:pPr>
            <a:r>
              <a:rPr lang="en-US" sz="1400" dirty="0" smtClean="0">
                <a:solidFill>
                  <a:srgbClr val="000000"/>
                </a:solidFill>
                <a:latin typeface="Comic Sans MS" pitchFamily="66" charset="0"/>
              </a:rPr>
              <a:t> Resilient to major storms; recovery from major    storm = several years (not decades!)</a:t>
            </a:r>
            <a:endParaRPr lang="en-US" sz="1400" dirty="0">
              <a:solidFill>
                <a:srgbClr val="000000"/>
              </a:solidFill>
              <a:latin typeface="Comic Sans MS" pitchFamily="66" charset="0"/>
            </a:endParaRPr>
          </a:p>
        </p:txBody>
      </p:sp>
      <p:sp>
        <p:nvSpPr>
          <p:cNvPr id="6" name="Rectangle 5"/>
          <p:cNvSpPr/>
          <p:nvPr/>
        </p:nvSpPr>
        <p:spPr>
          <a:xfrm>
            <a:off x="7426515" y="6454259"/>
            <a:ext cx="1550424" cy="276999"/>
          </a:xfrm>
          <a:prstGeom prst="rect">
            <a:avLst/>
          </a:prstGeom>
        </p:spPr>
        <p:txBody>
          <a:bodyPr wrap="none">
            <a:spAutoFit/>
          </a:bodyPr>
          <a:lstStyle/>
          <a:p>
            <a:pPr fontAlgn="base">
              <a:spcBef>
                <a:spcPct val="0"/>
              </a:spcBef>
              <a:spcAft>
                <a:spcPct val="0"/>
              </a:spcAft>
            </a:pPr>
            <a:r>
              <a:rPr lang="en-US" sz="1200" dirty="0" smtClean="0">
                <a:solidFill>
                  <a:srgbClr val="000000"/>
                </a:solidFill>
                <a:latin typeface="Comic Sans MS" pitchFamily="66" charset="0"/>
              </a:rPr>
              <a:t>C. </a:t>
            </a:r>
            <a:r>
              <a:rPr lang="en-US" sz="1200" dirty="0" err="1" smtClean="0">
                <a:solidFill>
                  <a:srgbClr val="000000"/>
                </a:solidFill>
                <a:latin typeface="Comic Sans MS" pitchFamily="66" charset="0"/>
              </a:rPr>
              <a:t>Gurbisz</a:t>
            </a:r>
            <a:r>
              <a:rPr lang="en-US" sz="1200" dirty="0" smtClean="0">
                <a:solidFill>
                  <a:srgbClr val="000000"/>
                </a:solidFill>
                <a:latin typeface="Comic Sans MS" pitchFamily="66" charset="0"/>
              </a:rPr>
              <a:t>, UMCES</a:t>
            </a:r>
            <a:endParaRPr lang="en-US" sz="1200" dirty="0">
              <a:solidFill>
                <a:srgbClr val="000000"/>
              </a:solidFill>
              <a:latin typeface="Comic Sans MS" pitchFamily="66" charset="0"/>
            </a:endParaRPr>
          </a:p>
        </p:txBody>
      </p:sp>
    </p:spTree>
    <p:extLst>
      <p:ext uri="{BB962C8B-B14F-4D97-AF65-F5344CB8AC3E}">
        <p14:creationId xmlns:p14="http://schemas.microsoft.com/office/powerpoint/2010/main" xmlns="" val="23079566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254409" y="130175"/>
            <a:ext cx="7805036" cy="523220"/>
          </a:xfrm>
          <a:prstGeom prst="rect">
            <a:avLst/>
          </a:prstGeom>
          <a:noFill/>
          <a:ln w="9525">
            <a:noFill/>
            <a:miter lim="800000"/>
            <a:headEnd/>
            <a:tailEnd/>
          </a:ln>
        </p:spPr>
        <p:txBody>
          <a:bodyPr wrap="square">
            <a:spAutoFit/>
          </a:bodyPr>
          <a:lstStyle/>
          <a:p>
            <a:pPr algn="ctr" fontAlgn="base">
              <a:spcBef>
                <a:spcPct val="0"/>
              </a:spcBef>
              <a:spcAft>
                <a:spcPct val="0"/>
              </a:spcAft>
            </a:pPr>
            <a:r>
              <a:rPr lang="en-US" sz="2800" b="1" dirty="0" smtClean="0">
                <a:solidFill>
                  <a:srgbClr val="0033CC"/>
                </a:solidFill>
                <a:latin typeface="Comic Sans MS" pitchFamily="66" charset="0"/>
              </a:rPr>
              <a:t>Trends in Bay Hypoxia…size of “dead zone”</a:t>
            </a:r>
            <a:endParaRPr lang="en-US" sz="2800" b="1" dirty="0">
              <a:solidFill>
                <a:srgbClr val="0033CC"/>
              </a:solidFill>
              <a:latin typeface="Comic Sans MS" pitchFamily="66" charset="0"/>
            </a:endParaRPr>
          </a:p>
        </p:txBody>
      </p:sp>
      <p:grpSp>
        <p:nvGrpSpPr>
          <p:cNvPr id="2" name="Group 20"/>
          <p:cNvGrpSpPr>
            <a:grpSpLocks/>
          </p:cNvGrpSpPr>
          <p:nvPr/>
        </p:nvGrpSpPr>
        <p:grpSpPr bwMode="auto">
          <a:xfrm>
            <a:off x="0" y="665427"/>
            <a:ext cx="9144000" cy="6192573"/>
            <a:chOff x="616" y="728"/>
            <a:chExt cx="4368" cy="2552"/>
          </a:xfrm>
        </p:grpSpPr>
        <p:grpSp>
          <p:nvGrpSpPr>
            <p:cNvPr id="3" name="Group 17"/>
            <p:cNvGrpSpPr>
              <a:grpSpLocks/>
            </p:cNvGrpSpPr>
            <p:nvPr/>
          </p:nvGrpSpPr>
          <p:grpSpPr bwMode="auto">
            <a:xfrm>
              <a:off x="616" y="728"/>
              <a:ext cx="4368" cy="2552"/>
              <a:chOff x="616" y="728"/>
              <a:chExt cx="4368" cy="2552"/>
            </a:xfrm>
          </p:grpSpPr>
          <p:sp>
            <p:nvSpPr>
              <p:cNvPr id="2056" name="Rectangle 5"/>
              <p:cNvSpPr>
                <a:spLocks noChangeArrowheads="1"/>
              </p:cNvSpPr>
              <p:nvPr/>
            </p:nvSpPr>
            <p:spPr bwMode="auto">
              <a:xfrm>
                <a:off x="616" y="728"/>
                <a:ext cx="4368" cy="2552"/>
              </a:xfrm>
              <a:prstGeom prst="rect">
                <a:avLst/>
              </a:prstGeom>
              <a:solidFill>
                <a:schemeClr val="bg1"/>
              </a:solidFill>
              <a:ln w="9525">
                <a:solidFill>
                  <a:schemeClr val="tx1"/>
                </a:solidFill>
                <a:miter lim="800000"/>
                <a:headEnd/>
                <a:tailEnd/>
              </a:ln>
            </p:spPr>
            <p:txBody>
              <a:bodyPr wrap="none" anchor="ctr"/>
              <a:lstStyle/>
              <a:p>
                <a:pPr fontAlgn="base">
                  <a:spcBef>
                    <a:spcPct val="0"/>
                  </a:spcBef>
                  <a:spcAft>
                    <a:spcPct val="0"/>
                  </a:spcAft>
                </a:pPr>
                <a:endParaRPr lang="en-US">
                  <a:solidFill>
                    <a:srgbClr val="000000"/>
                  </a:solidFill>
                </a:endParaRPr>
              </a:p>
            </p:txBody>
          </p:sp>
          <p:pic>
            <p:nvPicPr>
              <p:cNvPr id="2057" name="Picture 6" descr="Hypoxia 2mgl Time Series 50"/>
              <p:cNvPicPr>
                <a:picLocks noChangeAspect="1" noChangeArrowheads="1"/>
              </p:cNvPicPr>
              <p:nvPr/>
            </p:nvPicPr>
            <p:blipFill>
              <a:blip r:embed="rId3" cstate="print"/>
              <a:srcRect/>
              <a:stretch>
                <a:fillRect/>
              </a:stretch>
            </p:blipFill>
            <p:spPr bwMode="auto">
              <a:xfrm>
                <a:off x="701" y="768"/>
                <a:ext cx="4241" cy="2466"/>
              </a:xfrm>
              <a:prstGeom prst="rect">
                <a:avLst/>
              </a:prstGeom>
              <a:noFill/>
              <a:ln w="9525">
                <a:noFill/>
                <a:miter lim="800000"/>
                <a:headEnd/>
                <a:tailEnd/>
              </a:ln>
            </p:spPr>
          </p:pic>
          <p:sp>
            <p:nvSpPr>
              <p:cNvPr id="2058" name="Oval 7"/>
              <p:cNvSpPr>
                <a:spLocks noChangeArrowheads="1"/>
              </p:cNvSpPr>
              <p:nvPr/>
            </p:nvSpPr>
            <p:spPr bwMode="auto">
              <a:xfrm>
                <a:off x="4209" y="2257"/>
                <a:ext cx="76" cy="76"/>
              </a:xfrm>
              <a:prstGeom prst="ellipse">
                <a:avLst/>
              </a:prstGeom>
              <a:solidFill>
                <a:srgbClr val="0000FF"/>
              </a:solidFill>
              <a:ln w="9525">
                <a:noFill/>
                <a:round/>
                <a:headEnd/>
                <a:tailEnd/>
              </a:ln>
            </p:spPr>
            <p:txBody>
              <a:bodyPr wrap="none" anchor="ctr"/>
              <a:lstStyle/>
              <a:p>
                <a:pPr fontAlgn="base">
                  <a:spcBef>
                    <a:spcPct val="0"/>
                  </a:spcBef>
                  <a:spcAft>
                    <a:spcPct val="0"/>
                  </a:spcAft>
                </a:pPr>
                <a:endParaRPr lang="en-US">
                  <a:solidFill>
                    <a:srgbClr val="000000"/>
                  </a:solidFill>
                </a:endParaRPr>
              </a:p>
            </p:txBody>
          </p:sp>
          <p:sp>
            <p:nvSpPr>
              <p:cNvPr id="2059" name="Oval 8"/>
              <p:cNvSpPr>
                <a:spLocks noChangeArrowheads="1"/>
              </p:cNvSpPr>
              <p:nvPr/>
            </p:nvSpPr>
            <p:spPr bwMode="auto">
              <a:xfrm>
                <a:off x="4266" y="1996"/>
                <a:ext cx="76" cy="76"/>
              </a:xfrm>
              <a:prstGeom prst="ellipse">
                <a:avLst/>
              </a:prstGeom>
              <a:solidFill>
                <a:srgbClr val="0000FF"/>
              </a:solidFill>
              <a:ln w="9525">
                <a:noFill/>
                <a:round/>
                <a:headEnd/>
                <a:tailEnd/>
              </a:ln>
            </p:spPr>
            <p:txBody>
              <a:bodyPr wrap="none" anchor="ctr"/>
              <a:lstStyle/>
              <a:p>
                <a:pPr fontAlgn="base">
                  <a:spcBef>
                    <a:spcPct val="0"/>
                  </a:spcBef>
                  <a:spcAft>
                    <a:spcPct val="0"/>
                  </a:spcAft>
                </a:pPr>
                <a:endParaRPr lang="en-US">
                  <a:solidFill>
                    <a:srgbClr val="000000"/>
                  </a:solidFill>
                </a:endParaRPr>
              </a:p>
            </p:txBody>
          </p:sp>
          <p:sp>
            <p:nvSpPr>
              <p:cNvPr id="2060" name="Oval 9"/>
              <p:cNvSpPr>
                <a:spLocks noChangeArrowheads="1"/>
              </p:cNvSpPr>
              <p:nvPr/>
            </p:nvSpPr>
            <p:spPr bwMode="auto">
              <a:xfrm>
                <a:off x="3688" y="1957"/>
                <a:ext cx="76" cy="76"/>
              </a:xfrm>
              <a:prstGeom prst="ellipse">
                <a:avLst/>
              </a:prstGeom>
              <a:solidFill>
                <a:srgbClr val="0000FF"/>
              </a:solidFill>
              <a:ln w="9525">
                <a:noFill/>
                <a:round/>
                <a:headEnd/>
                <a:tailEnd/>
              </a:ln>
            </p:spPr>
            <p:txBody>
              <a:bodyPr wrap="none" anchor="ctr"/>
              <a:lstStyle/>
              <a:p>
                <a:pPr fontAlgn="base">
                  <a:spcBef>
                    <a:spcPct val="0"/>
                  </a:spcBef>
                  <a:spcAft>
                    <a:spcPct val="0"/>
                  </a:spcAft>
                </a:pPr>
                <a:endParaRPr lang="en-US">
                  <a:solidFill>
                    <a:srgbClr val="000000"/>
                  </a:solidFill>
                </a:endParaRPr>
              </a:p>
            </p:txBody>
          </p:sp>
          <p:sp>
            <p:nvSpPr>
              <p:cNvPr id="2061" name="Oval 10"/>
              <p:cNvSpPr>
                <a:spLocks noChangeArrowheads="1"/>
              </p:cNvSpPr>
              <p:nvPr/>
            </p:nvSpPr>
            <p:spPr bwMode="auto">
              <a:xfrm>
                <a:off x="3288" y="2280"/>
                <a:ext cx="76" cy="76"/>
              </a:xfrm>
              <a:prstGeom prst="ellipse">
                <a:avLst/>
              </a:prstGeom>
              <a:solidFill>
                <a:srgbClr val="0000FF"/>
              </a:solidFill>
              <a:ln w="9525">
                <a:noFill/>
                <a:round/>
                <a:headEnd/>
                <a:tailEnd/>
              </a:ln>
            </p:spPr>
            <p:txBody>
              <a:bodyPr wrap="none" anchor="ctr"/>
              <a:lstStyle/>
              <a:p>
                <a:pPr fontAlgn="base">
                  <a:spcBef>
                    <a:spcPct val="0"/>
                  </a:spcBef>
                  <a:spcAft>
                    <a:spcPct val="0"/>
                  </a:spcAft>
                </a:pPr>
                <a:endParaRPr lang="en-US">
                  <a:solidFill>
                    <a:srgbClr val="000000"/>
                  </a:solidFill>
                </a:endParaRPr>
              </a:p>
            </p:txBody>
          </p:sp>
          <p:sp>
            <p:nvSpPr>
              <p:cNvPr id="2062" name="Oval 11"/>
              <p:cNvSpPr>
                <a:spLocks noChangeArrowheads="1"/>
              </p:cNvSpPr>
              <p:nvPr/>
            </p:nvSpPr>
            <p:spPr bwMode="auto">
              <a:xfrm>
                <a:off x="2348" y="2584"/>
                <a:ext cx="76" cy="76"/>
              </a:xfrm>
              <a:prstGeom prst="ellipse">
                <a:avLst/>
              </a:prstGeom>
              <a:solidFill>
                <a:srgbClr val="0000FF"/>
              </a:solidFill>
              <a:ln w="9525">
                <a:noFill/>
                <a:round/>
                <a:headEnd/>
                <a:tailEnd/>
              </a:ln>
            </p:spPr>
            <p:txBody>
              <a:bodyPr wrap="none" anchor="ctr"/>
              <a:lstStyle/>
              <a:p>
                <a:pPr fontAlgn="base">
                  <a:spcBef>
                    <a:spcPct val="0"/>
                  </a:spcBef>
                  <a:spcAft>
                    <a:spcPct val="0"/>
                  </a:spcAft>
                </a:pPr>
                <a:endParaRPr lang="en-US">
                  <a:solidFill>
                    <a:srgbClr val="000000"/>
                  </a:solidFill>
                </a:endParaRPr>
              </a:p>
            </p:txBody>
          </p:sp>
          <p:sp>
            <p:nvSpPr>
              <p:cNvPr id="2063" name="Oval 12"/>
              <p:cNvSpPr>
                <a:spLocks noChangeArrowheads="1"/>
              </p:cNvSpPr>
              <p:nvPr/>
            </p:nvSpPr>
            <p:spPr bwMode="auto">
              <a:xfrm>
                <a:off x="2117" y="2599"/>
                <a:ext cx="76" cy="76"/>
              </a:xfrm>
              <a:prstGeom prst="ellipse">
                <a:avLst/>
              </a:prstGeom>
              <a:solidFill>
                <a:srgbClr val="0000FF"/>
              </a:solidFill>
              <a:ln w="9525">
                <a:noFill/>
                <a:round/>
                <a:headEnd/>
                <a:tailEnd/>
              </a:ln>
            </p:spPr>
            <p:txBody>
              <a:bodyPr wrap="none" anchor="ctr"/>
              <a:lstStyle/>
              <a:p>
                <a:pPr fontAlgn="base">
                  <a:spcBef>
                    <a:spcPct val="0"/>
                  </a:spcBef>
                  <a:spcAft>
                    <a:spcPct val="0"/>
                  </a:spcAft>
                </a:pPr>
                <a:endParaRPr lang="en-US">
                  <a:solidFill>
                    <a:srgbClr val="000000"/>
                  </a:solidFill>
                </a:endParaRPr>
              </a:p>
            </p:txBody>
          </p:sp>
          <p:sp>
            <p:nvSpPr>
              <p:cNvPr id="2064" name="Line 13"/>
              <p:cNvSpPr>
                <a:spLocks noChangeShapeType="1"/>
              </p:cNvSpPr>
              <p:nvPr/>
            </p:nvSpPr>
            <p:spPr bwMode="auto">
              <a:xfrm flipV="1">
                <a:off x="3168" y="848"/>
                <a:ext cx="0" cy="2152"/>
              </a:xfrm>
              <a:prstGeom prst="line">
                <a:avLst/>
              </a:prstGeom>
              <a:noFill/>
              <a:ln w="19050">
                <a:solidFill>
                  <a:srgbClr val="008000"/>
                </a:solidFill>
                <a:prstDash val="dash"/>
                <a:round/>
                <a:headEnd/>
                <a:tailEnd/>
              </a:ln>
            </p:spPr>
            <p:txBody>
              <a:bodyPr/>
              <a:lstStyle/>
              <a:p>
                <a:pPr fontAlgn="base">
                  <a:spcBef>
                    <a:spcPct val="0"/>
                  </a:spcBef>
                  <a:spcAft>
                    <a:spcPct val="0"/>
                  </a:spcAft>
                </a:pPr>
                <a:endParaRPr lang="en-US">
                  <a:solidFill>
                    <a:srgbClr val="000000"/>
                  </a:solidFill>
                </a:endParaRPr>
              </a:p>
            </p:txBody>
          </p:sp>
          <p:sp>
            <p:nvSpPr>
              <p:cNvPr id="2065" name="Text Box 14"/>
              <p:cNvSpPr txBox="1">
                <a:spLocks noChangeArrowheads="1"/>
              </p:cNvSpPr>
              <p:nvPr/>
            </p:nvSpPr>
            <p:spPr bwMode="auto">
              <a:xfrm>
                <a:off x="3731" y="2344"/>
                <a:ext cx="908" cy="231"/>
              </a:xfrm>
              <a:prstGeom prst="rect">
                <a:avLst/>
              </a:prstGeom>
              <a:noFill/>
              <a:ln w="9525">
                <a:noFill/>
                <a:miter lim="800000"/>
                <a:headEnd/>
                <a:tailEnd/>
              </a:ln>
            </p:spPr>
            <p:txBody>
              <a:bodyPr wrap="none">
                <a:spAutoFit/>
              </a:bodyPr>
              <a:lstStyle/>
              <a:p>
                <a:pPr fontAlgn="base">
                  <a:spcBef>
                    <a:spcPct val="0"/>
                  </a:spcBef>
                  <a:spcAft>
                    <a:spcPct val="0"/>
                  </a:spcAft>
                </a:pPr>
                <a:r>
                  <a:rPr lang="en-US" dirty="0">
                    <a:solidFill>
                      <a:srgbClr val="0000FF"/>
                    </a:solidFill>
                  </a:rPr>
                  <a:t>Lower Flow</a:t>
                </a:r>
              </a:p>
            </p:txBody>
          </p:sp>
          <p:sp>
            <p:nvSpPr>
              <p:cNvPr id="2066" name="Text Box 15"/>
              <p:cNvSpPr txBox="1">
                <a:spLocks noChangeArrowheads="1"/>
              </p:cNvSpPr>
              <p:nvPr/>
            </p:nvSpPr>
            <p:spPr bwMode="auto">
              <a:xfrm>
                <a:off x="3171" y="921"/>
                <a:ext cx="940" cy="231"/>
              </a:xfrm>
              <a:prstGeom prst="rect">
                <a:avLst/>
              </a:prstGeom>
              <a:noFill/>
              <a:ln w="9525">
                <a:noFill/>
                <a:miter lim="800000"/>
                <a:headEnd/>
                <a:tailEnd/>
              </a:ln>
            </p:spPr>
            <p:txBody>
              <a:bodyPr wrap="none">
                <a:spAutoFit/>
              </a:bodyPr>
              <a:lstStyle/>
              <a:p>
                <a:pPr fontAlgn="base">
                  <a:spcBef>
                    <a:spcPct val="0"/>
                  </a:spcBef>
                  <a:spcAft>
                    <a:spcPct val="0"/>
                  </a:spcAft>
                </a:pPr>
                <a:r>
                  <a:rPr lang="en-US">
                    <a:solidFill>
                      <a:srgbClr val="FF0000"/>
                    </a:solidFill>
                  </a:rPr>
                  <a:t>Higher Flow</a:t>
                </a:r>
              </a:p>
            </p:txBody>
          </p:sp>
        </p:grpSp>
        <p:sp>
          <p:nvSpPr>
            <p:cNvPr id="2054" name="Rectangle 19"/>
            <p:cNvSpPr>
              <a:spLocks noChangeArrowheads="1"/>
            </p:cNvSpPr>
            <p:nvPr/>
          </p:nvSpPr>
          <p:spPr bwMode="auto">
            <a:xfrm>
              <a:off x="671" y="1074"/>
              <a:ext cx="402" cy="1632"/>
            </a:xfrm>
            <a:prstGeom prst="rect">
              <a:avLst/>
            </a:prstGeom>
            <a:solidFill>
              <a:schemeClr val="bg1"/>
            </a:solidFill>
            <a:ln w="9525">
              <a:noFill/>
              <a:miter lim="800000"/>
              <a:headEnd/>
              <a:tailEnd/>
            </a:ln>
          </p:spPr>
          <p:txBody>
            <a:bodyPr wrap="none" anchor="ctr"/>
            <a:lstStyle/>
            <a:p>
              <a:pPr fontAlgn="base">
                <a:spcBef>
                  <a:spcPct val="0"/>
                </a:spcBef>
                <a:spcAft>
                  <a:spcPct val="0"/>
                </a:spcAft>
              </a:pPr>
              <a:endParaRPr lang="en-US">
                <a:solidFill>
                  <a:srgbClr val="000000"/>
                </a:solidFill>
              </a:endParaRPr>
            </a:p>
          </p:txBody>
        </p:sp>
        <p:sp>
          <p:nvSpPr>
            <p:cNvPr id="2055" name="Text Box 18"/>
            <p:cNvSpPr txBox="1">
              <a:spLocks noChangeArrowheads="1"/>
            </p:cNvSpPr>
            <p:nvPr/>
          </p:nvSpPr>
          <p:spPr bwMode="auto">
            <a:xfrm rot="-5400000">
              <a:off x="-111" y="1821"/>
              <a:ext cx="2036" cy="231"/>
            </a:xfrm>
            <a:prstGeom prst="rect">
              <a:avLst/>
            </a:prstGeom>
            <a:solidFill>
              <a:schemeClr val="bg1"/>
            </a:solidFill>
            <a:ln w="9525">
              <a:noFill/>
              <a:miter lim="800000"/>
              <a:headEnd/>
              <a:tailEnd/>
            </a:ln>
          </p:spPr>
          <p:txBody>
            <a:bodyPr wrap="none">
              <a:spAutoFit/>
            </a:bodyPr>
            <a:lstStyle/>
            <a:p>
              <a:pPr fontAlgn="base">
                <a:spcBef>
                  <a:spcPct val="0"/>
                </a:spcBef>
                <a:spcAft>
                  <a:spcPct val="0"/>
                </a:spcAft>
              </a:pPr>
              <a:r>
                <a:rPr lang="en-US">
                  <a:solidFill>
                    <a:srgbClr val="000000"/>
                  </a:solidFill>
                </a:rPr>
                <a:t>Summer Dead-Zone Volume</a:t>
              </a:r>
            </a:p>
          </p:txBody>
        </p:sp>
      </p:grpSp>
    </p:spTree>
    <p:extLst>
      <p:ext uri="{BB962C8B-B14F-4D97-AF65-F5344CB8AC3E}">
        <p14:creationId xmlns:p14="http://schemas.microsoft.com/office/powerpoint/2010/main" xmlns="" val="31469985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nvGraphicFramePr>
        <p:xfrm>
          <a:off x="0" y="502275"/>
          <a:ext cx="8884009" cy="606594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rot="16200000">
            <a:off x="-310634" y="3429468"/>
            <a:ext cx="2819400" cy="369332"/>
          </a:xfrm>
          <a:prstGeom prst="rect">
            <a:avLst/>
          </a:prstGeom>
          <a:noFill/>
        </p:spPr>
        <p:txBody>
          <a:bodyPr wrap="square" rtlCol="0">
            <a:spAutoFit/>
          </a:bodyPr>
          <a:lstStyle/>
          <a:p>
            <a:pPr fontAlgn="base">
              <a:spcBef>
                <a:spcPct val="0"/>
              </a:spcBef>
              <a:spcAft>
                <a:spcPct val="0"/>
              </a:spcAft>
            </a:pPr>
            <a:r>
              <a:rPr lang="en-US" b="1" dirty="0" smtClean="0">
                <a:solidFill>
                  <a:srgbClr val="000000"/>
                </a:solidFill>
                <a:latin typeface="Comic Sans MS" pitchFamily="66" charset="0"/>
              </a:rPr>
              <a:t>Anoxic Volume, 10</a:t>
            </a:r>
            <a:r>
              <a:rPr lang="en-US" b="1" baseline="30000" dirty="0" smtClean="0">
                <a:solidFill>
                  <a:srgbClr val="000000"/>
                </a:solidFill>
                <a:latin typeface="Comic Sans MS" pitchFamily="66" charset="0"/>
              </a:rPr>
              <a:t>6</a:t>
            </a:r>
            <a:r>
              <a:rPr lang="en-US" b="1" dirty="0" smtClean="0">
                <a:solidFill>
                  <a:srgbClr val="000000"/>
                </a:solidFill>
                <a:latin typeface="Comic Sans MS" pitchFamily="66" charset="0"/>
              </a:rPr>
              <a:t> m</a:t>
            </a:r>
            <a:r>
              <a:rPr lang="en-US" b="1" baseline="30000" dirty="0" smtClean="0">
                <a:solidFill>
                  <a:srgbClr val="000000"/>
                </a:solidFill>
                <a:latin typeface="Comic Sans MS" pitchFamily="66" charset="0"/>
              </a:rPr>
              <a:t>3</a:t>
            </a:r>
            <a:endParaRPr lang="en-US" b="1" baseline="30000" dirty="0">
              <a:solidFill>
                <a:srgbClr val="000000"/>
              </a:solidFill>
              <a:latin typeface="Comic Sans MS" pitchFamily="66" charset="0"/>
            </a:endParaRPr>
          </a:p>
        </p:txBody>
      </p:sp>
    </p:spTree>
    <p:extLst>
      <p:ext uri="{BB962C8B-B14F-4D97-AF65-F5344CB8AC3E}">
        <p14:creationId xmlns:p14="http://schemas.microsoft.com/office/powerpoint/2010/main" xmlns="" val="24497730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3" y="0"/>
            <a:ext cx="8229600" cy="1143000"/>
          </a:xfrm>
        </p:spPr>
        <p:txBody>
          <a:bodyPr>
            <a:normAutofit/>
          </a:bodyPr>
          <a:lstStyle/>
          <a:p>
            <a:r>
              <a:rPr lang="en-US" b="1" dirty="0" smtClean="0"/>
              <a:t>WQ Monitoring Trends</a:t>
            </a:r>
            <a:endParaRPr lang="en-US" b="1" dirty="0"/>
          </a:p>
        </p:txBody>
      </p:sp>
      <p:sp>
        <p:nvSpPr>
          <p:cNvPr id="3" name="Content Placeholder 2"/>
          <p:cNvSpPr>
            <a:spLocks noGrp="1"/>
          </p:cNvSpPr>
          <p:nvPr>
            <p:ph idx="1"/>
          </p:nvPr>
        </p:nvSpPr>
        <p:spPr>
          <a:xfrm>
            <a:off x="0" y="1143000"/>
            <a:ext cx="9067799" cy="5791200"/>
          </a:xfrm>
        </p:spPr>
        <p:txBody>
          <a:bodyPr>
            <a:normAutofit lnSpcReduction="10000"/>
          </a:bodyPr>
          <a:lstStyle/>
          <a:p>
            <a:pPr lvl="0"/>
            <a:r>
              <a:rPr lang="en-US" b="1" dirty="0" smtClean="0"/>
              <a:t>The Great: </a:t>
            </a:r>
            <a:r>
              <a:rPr lang="en-US" dirty="0" smtClean="0"/>
              <a:t>Susquehanna Flats, </a:t>
            </a:r>
            <a:r>
              <a:rPr lang="en-US" dirty="0" err="1" smtClean="0"/>
              <a:t>Lynnhaven</a:t>
            </a:r>
            <a:r>
              <a:rPr lang="en-US" dirty="0" smtClean="0"/>
              <a:t> River, </a:t>
            </a:r>
            <a:r>
              <a:rPr lang="en-US" dirty="0" err="1" smtClean="0"/>
              <a:t>Mattawoman</a:t>
            </a:r>
            <a:r>
              <a:rPr lang="en-US" dirty="0"/>
              <a:t> </a:t>
            </a:r>
            <a:r>
              <a:rPr lang="en-US" dirty="0" smtClean="0"/>
              <a:t>Creek, </a:t>
            </a:r>
            <a:r>
              <a:rPr lang="en-US" dirty="0" err="1" smtClean="0"/>
              <a:t>Gunston</a:t>
            </a:r>
            <a:r>
              <a:rPr lang="en-US" dirty="0" smtClean="0"/>
              <a:t> Cove, late summer </a:t>
            </a:r>
            <a:r>
              <a:rPr lang="en-US" dirty="0" err="1" smtClean="0"/>
              <a:t>mainstem</a:t>
            </a:r>
            <a:r>
              <a:rPr lang="en-US" dirty="0" smtClean="0"/>
              <a:t> Bay dead zone, the list goes on…</a:t>
            </a:r>
          </a:p>
          <a:p>
            <a:pPr marL="0" indent="0">
              <a:buNone/>
            </a:pPr>
            <a:endParaRPr lang="en-US" dirty="0"/>
          </a:p>
          <a:p>
            <a:pPr lvl="0"/>
            <a:r>
              <a:rPr lang="en-US" b="1" dirty="0" smtClean="0"/>
              <a:t>The Good: </a:t>
            </a:r>
            <a:r>
              <a:rPr lang="en-US" dirty="0" smtClean="0"/>
              <a:t>widespread decreasing nitrogen trends in streams, rivers</a:t>
            </a:r>
          </a:p>
          <a:p>
            <a:pPr lvl="0"/>
            <a:endParaRPr lang="en-US" dirty="0"/>
          </a:p>
          <a:p>
            <a:pPr lvl="0"/>
            <a:r>
              <a:rPr lang="en-US" b="1" dirty="0" smtClean="0"/>
              <a:t>The Bad</a:t>
            </a:r>
            <a:r>
              <a:rPr lang="en-US" dirty="0" smtClean="0"/>
              <a:t>: phosphorus trends flattening out, reversing in streams, rivers</a:t>
            </a:r>
          </a:p>
          <a:p>
            <a:pPr lvl="0"/>
            <a:endParaRPr lang="en-US" dirty="0"/>
          </a:p>
          <a:p>
            <a:pPr lvl="0"/>
            <a:r>
              <a:rPr lang="en-US" b="1" dirty="0" smtClean="0"/>
              <a:t>The Ugly</a:t>
            </a:r>
            <a:r>
              <a:rPr lang="en-US" dirty="0" smtClean="0"/>
              <a:t>: clarity in the tidal waters</a:t>
            </a:r>
            <a:endParaRPr lang="en-US" dirty="0"/>
          </a:p>
        </p:txBody>
      </p:sp>
      <p:sp>
        <p:nvSpPr>
          <p:cNvPr id="4" name="Slide Number Placeholder 3"/>
          <p:cNvSpPr>
            <a:spLocks noGrp="1"/>
          </p:cNvSpPr>
          <p:nvPr>
            <p:ph type="sldNum" sz="quarter" idx="12"/>
          </p:nvPr>
        </p:nvSpPr>
        <p:spPr/>
        <p:txBody>
          <a:bodyPr/>
          <a:lstStyle/>
          <a:p>
            <a:fld id="{ED205C77-CCE4-4280-9B70-5CCD553BAC70}" type="slidenum">
              <a:rPr lang="en-US" smtClean="0">
                <a:solidFill>
                  <a:prstClr val="black">
                    <a:tint val="75000"/>
                  </a:prstClr>
                </a:solidFill>
              </a:rPr>
              <a:pPr/>
              <a:t>47</a:t>
            </a:fld>
            <a:endParaRPr lang="en-US">
              <a:solidFill>
                <a:prstClr val="black">
                  <a:tint val="75000"/>
                </a:prstClr>
              </a:solidFill>
            </a:endParaRPr>
          </a:p>
        </p:txBody>
      </p:sp>
    </p:spTree>
    <p:extLst>
      <p:ext uri="{BB962C8B-B14F-4D97-AF65-F5344CB8AC3E}">
        <p14:creationId xmlns:p14="http://schemas.microsoft.com/office/powerpoint/2010/main" xmlns="" val="6896162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3" y="0"/>
            <a:ext cx="8229600" cy="1143000"/>
          </a:xfrm>
        </p:spPr>
        <p:txBody>
          <a:bodyPr>
            <a:normAutofit/>
          </a:bodyPr>
          <a:lstStyle/>
          <a:p>
            <a:r>
              <a:rPr lang="en-US" b="1" dirty="0" smtClean="0"/>
              <a:t>Take Home Messages</a:t>
            </a:r>
            <a:endParaRPr lang="en-US" b="1" dirty="0"/>
          </a:p>
        </p:txBody>
      </p:sp>
      <p:sp>
        <p:nvSpPr>
          <p:cNvPr id="3" name="Content Placeholder 2"/>
          <p:cNvSpPr>
            <a:spLocks noGrp="1"/>
          </p:cNvSpPr>
          <p:nvPr>
            <p:ph idx="1"/>
          </p:nvPr>
        </p:nvSpPr>
        <p:spPr>
          <a:xfrm>
            <a:off x="0" y="1143000"/>
            <a:ext cx="9067799" cy="5791200"/>
          </a:xfrm>
        </p:spPr>
        <p:txBody>
          <a:bodyPr>
            <a:normAutofit/>
          </a:bodyPr>
          <a:lstStyle/>
          <a:p>
            <a:pPr lvl="0">
              <a:spcAft>
                <a:spcPts val="1200"/>
              </a:spcAft>
            </a:pPr>
            <a:r>
              <a:rPr lang="en-US" dirty="0" smtClean="0"/>
              <a:t>Clear evidence that actions to date are making a real difference in better water quality, improved ecosystem health, more resilience </a:t>
            </a:r>
          </a:p>
          <a:p>
            <a:pPr lvl="0">
              <a:spcAft>
                <a:spcPts val="1200"/>
              </a:spcAft>
            </a:pPr>
            <a:r>
              <a:rPr lang="en-US" dirty="0" smtClean="0"/>
              <a:t>Pennsylvania is still the key to Bay restoration</a:t>
            </a:r>
          </a:p>
          <a:p>
            <a:pPr lvl="0">
              <a:spcAft>
                <a:spcPts val="1200"/>
              </a:spcAft>
            </a:pPr>
            <a:r>
              <a:rPr lang="en-US" dirty="0" smtClean="0"/>
              <a:t>Comparison of long and short term trend indicate we are losing past gains in some areas</a:t>
            </a:r>
          </a:p>
          <a:p>
            <a:pPr lvl="0">
              <a:spcAft>
                <a:spcPts val="1200"/>
              </a:spcAft>
            </a:pPr>
            <a:r>
              <a:rPr lang="en-US" dirty="0">
                <a:solidFill>
                  <a:prstClr val="black"/>
                </a:solidFill>
              </a:rPr>
              <a:t>Explaining trends then adapting programs as a result must be a Partnership priority</a:t>
            </a:r>
          </a:p>
          <a:p>
            <a:pPr lvl="0"/>
            <a:endParaRPr lang="en-US" dirty="0"/>
          </a:p>
        </p:txBody>
      </p:sp>
      <p:sp>
        <p:nvSpPr>
          <p:cNvPr id="4" name="Slide Number Placeholder 3"/>
          <p:cNvSpPr>
            <a:spLocks noGrp="1"/>
          </p:cNvSpPr>
          <p:nvPr>
            <p:ph type="sldNum" sz="quarter" idx="12"/>
          </p:nvPr>
        </p:nvSpPr>
        <p:spPr/>
        <p:txBody>
          <a:bodyPr/>
          <a:lstStyle/>
          <a:p>
            <a:fld id="{ED205C77-CCE4-4280-9B70-5CCD553BAC70}" type="slidenum">
              <a:rPr lang="en-US" smtClean="0">
                <a:solidFill>
                  <a:prstClr val="black">
                    <a:tint val="75000"/>
                  </a:prstClr>
                </a:solidFill>
              </a:rPr>
              <a:pPr/>
              <a:t>48</a:t>
            </a:fld>
            <a:endParaRPr lang="en-US" dirty="0">
              <a:solidFill>
                <a:prstClr val="black">
                  <a:tint val="75000"/>
                </a:prstClr>
              </a:solidFill>
            </a:endParaRPr>
          </a:p>
        </p:txBody>
      </p:sp>
    </p:spTree>
    <p:extLst>
      <p:ext uri="{BB962C8B-B14F-4D97-AF65-F5344CB8AC3E}">
        <p14:creationId xmlns:p14="http://schemas.microsoft.com/office/powerpoint/2010/main" xmlns="" val="42153706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C7FA602-1E09-4CBC-84FE-772522582C20}" type="slidenum">
              <a:rPr lang="en-US" smtClean="0"/>
              <a:pPr/>
              <a:t>49</a:t>
            </a:fld>
            <a:endParaRPr lang="en-US" dirty="0"/>
          </a:p>
        </p:txBody>
      </p:sp>
      <p:sp>
        <p:nvSpPr>
          <p:cNvPr id="3" name="Text Box 3"/>
          <p:cNvSpPr txBox="1">
            <a:spLocks noChangeArrowheads="1"/>
          </p:cNvSpPr>
          <p:nvPr/>
        </p:nvSpPr>
        <p:spPr bwMode="auto">
          <a:xfrm>
            <a:off x="0" y="76200"/>
            <a:ext cx="9144000" cy="6370975"/>
          </a:xfrm>
          <a:prstGeom prst="rect">
            <a:avLst/>
          </a:prstGeom>
          <a:noFill/>
          <a:ln w="9525">
            <a:noFill/>
            <a:miter lim="800000"/>
            <a:headEnd/>
            <a:tailEnd/>
          </a:ln>
          <a:effectLst/>
        </p:spPr>
        <p:txBody>
          <a:bodyPr wrap="square">
            <a:spAutoFit/>
          </a:bodyPr>
          <a:lstStyle/>
          <a:p>
            <a:pPr algn="ctr">
              <a:spcBef>
                <a:spcPct val="50000"/>
              </a:spcBef>
            </a:pPr>
            <a:endParaRPr lang="en-US" sz="2400" b="1" dirty="0" smtClean="0">
              <a:latin typeface="Arial" charset="0"/>
              <a:cs typeface="Times New Roman" pitchFamily="18" charset="0"/>
            </a:endParaRPr>
          </a:p>
          <a:p>
            <a:pPr algn="ctr">
              <a:spcBef>
                <a:spcPct val="50000"/>
              </a:spcBef>
            </a:pPr>
            <a:endParaRPr lang="en-US" sz="2000" b="1" dirty="0" smtClean="0">
              <a:latin typeface="Arial" charset="0"/>
              <a:cs typeface="Times New Roman" pitchFamily="18" charset="0"/>
            </a:endParaRPr>
          </a:p>
          <a:p>
            <a:pPr algn="ctr">
              <a:spcBef>
                <a:spcPct val="50000"/>
              </a:spcBef>
            </a:pPr>
            <a:r>
              <a:rPr lang="en-US" sz="2800" b="1" dirty="0" smtClean="0">
                <a:latin typeface="Arial" charset="0"/>
                <a:cs typeface="Times New Roman" pitchFamily="18" charset="0"/>
              </a:rPr>
              <a:t>Rich Batiuk</a:t>
            </a:r>
          </a:p>
          <a:p>
            <a:pPr algn="ctr">
              <a:spcBef>
                <a:spcPct val="50000"/>
              </a:spcBef>
            </a:pPr>
            <a:endParaRPr lang="en-US" sz="2000" dirty="0" smtClean="0">
              <a:latin typeface="Arial" charset="0"/>
              <a:cs typeface="Times New Roman" pitchFamily="18" charset="0"/>
            </a:endParaRPr>
          </a:p>
          <a:p>
            <a:pPr algn="ctr"/>
            <a:r>
              <a:rPr lang="en-US" sz="2400" dirty="0" smtClean="0">
                <a:latin typeface="Arial" charset="0"/>
                <a:cs typeface="Times New Roman" pitchFamily="18" charset="0"/>
              </a:rPr>
              <a:t>Associate Director for Science, Analysis and Implementation</a:t>
            </a:r>
          </a:p>
          <a:p>
            <a:pPr algn="ctr"/>
            <a:r>
              <a:rPr lang="en-US" sz="2400" dirty="0" smtClean="0">
                <a:latin typeface="Arial" charset="0"/>
                <a:cs typeface="Times New Roman" pitchFamily="18" charset="0"/>
              </a:rPr>
              <a:t>U.S. Environmental Protection Agency</a:t>
            </a:r>
          </a:p>
          <a:p>
            <a:pPr algn="ctr"/>
            <a:r>
              <a:rPr lang="en-US" sz="2400" dirty="0" smtClean="0">
                <a:latin typeface="Arial" charset="0"/>
                <a:cs typeface="Times New Roman" pitchFamily="18" charset="0"/>
              </a:rPr>
              <a:t>Chesapeake Bay Program Office</a:t>
            </a:r>
          </a:p>
          <a:p>
            <a:pPr algn="ctr"/>
            <a:r>
              <a:rPr lang="en-US" sz="2400" dirty="0" smtClean="0">
                <a:latin typeface="Arial" charset="0"/>
                <a:cs typeface="Times New Roman" pitchFamily="18" charset="0"/>
              </a:rPr>
              <a:t>410 Severn Avenue, Suite 307</a:t>
            </a:r>
          </a:p>
          <a:p>
            <a:pPr algn="ctr"/>
            <a:r>
              <a:rPr lang="en-US" sz="2400" dirty="0" smtClean="0">
                <a:latin typeface="Arial" charset="0"/>
                <a:cs typeface="Times New Roman" pitchFamily="18" charset="0"/>
              </a:rPr>
              <a:t>Annapolis, Maryland 21403</a:t>
            </a:r>
            <a:endParaRPr lang="en-US" sz="2400" dirty="0">
              <a:latin typeface="Arial" charset="0"/>
              <a:cs typeface="Times New Roman" pitchFamily="18" charset="0"/>
            </a:endParaRPr>
          </a:p>
          <a:p>
            <a:pPr algn="ctr"/>
            <a:endParaRPr lang="en-US" sz="2400" dirty="0" smtClean="0">
              <a:latin typeface="Arial" charset="0"/>
              <a:cs typeface="Times New Roman" pitchFamily="18" charset="0"/>
            </a:endParaRPr>
          </a:p>
          <a:p>
            <a:pPr algn="ctr"/>
            <a:r>
              <a:rPr lang="en-US" sz="2400" dirty="0" smtClean="0">
                <a:latin typeface="Arial" charset="0"/>
                <a:cs typeface="Times New Roman" pitchFamily="18" charset="0"/>
              </a:rPr>
              <a:t>410-267-5731 Work</a:t>
            </a:r>
          </a:p>
          <a:p>
            <a:pPr algn="ctr"/>
            <a:r>
              <a:rPr lang="en-US" sz="2400" dirty="0" smtClean="0">
                <a:latin typeface="Arial" charset="0"/>
                <a:cs typeface="Times New Roman" pitchFamily="18" charset="0"/>
              </a:rPr>
              <a:t>443-223-7823 Mobile</a:t>
            </a:r>
          </a:p>
          <a:p>
            <a:pPr algn="ctr">
              <a:spcBef>
                <a:spcPct val="50000"/>
              </a:spcBef>
            </a:pPr>
            <a:r>
              <a:rPr lang="en-US" sz="2400" dirty="0" smtClean="0">
                <a:latin typeface="Arial" charset="0"/>
                <a:cs typeface="Times New Roman" pitchFamily="18" charset="0"/>
              </a:rPr>
              <a:t>batiuk.richard@epa.gov</a:t>
            </a:r>
            <a:endParaRPr lang="en-US" sz="2400" dirty="0">
              <a:latin typeface="Arial" charset="0"/>
              <a:cs typeface="Times New Roman" pitchFamily="18" charset="0"/>
            </a:endParaRPr>
          </a:p>
          <a:p>
            <a:pPr algn="ctr">
              <a:spcBef>
                <a:spcPct val="50000"/>
              </a:spcBef>
            </a:pPr>
            <a:endParaRPr lang="en-US" dirty="0">
              <a:latin typeface="Arial" charset="0"/>
              <a:cs typeface="Times New Roman" pitchFamily="18" charset="0"/>
            </a:endParaRPr>
          </a:p>
          <a:p>
            <a:pPr algn="ctr">
              <a:spcBef>
                <a:spcPct val="50000"/>
              </a:spcBef>
            </a:pPr>
            <a:endParaRPr lang="en-US" b="0" dirty="0">
              <a:latin typeface="Arial" charset="0"/>
              <a:cs typeface="Times New Roman" pitchFamily="18" charset="0"/>
            </a:endParaRPr>
          </a:p>
        </p:txBody>
      </p:sp>
    </p:spTree>
    <p:extLst>
      <p:ext uri="{BB962C8B-B14F-4D97-AF65-F5344CB8AC3E}">
        <p14:creationId xmlns:p14="http://schemas.microsoft.com/office/powerpoint/2010/main" xmlns="" val="27128878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457200"/>
            <a:ext cx="8991600" cy="830997"/>
          </a:xfrm>
          <a:prstGeom prst="rect">
            <a:avLst/>
          </a:prstGeom>
          <a:noFill/>
        </p:spPr>
        <p:txBody>
          <a:bodyPr wrap="square" rtlCol="0">
            <a:spAutoFit/>
          </a:bodyPr>
          <a:lstStyle/>
          <a:p>
            <a:pPr algn="ctr"/>
            <a:r>
              <a:rPr lang="en-US" sz="2400" b="1" dirty="0" smtClean="0">
                <a:solidFill>
                  <a:prstClr val="black"/>
                </a:solidFill>
              </a:rPr>
              <a:t>Status of Trajectory Towards Achieving 2017 Interim Targets: Phosphorus</a:t>
            </a:r>
            <a:endParaRPr lang="en-US" sz="2400" b="1" dirty="0">
              <a:solidFill>
                <a:prstClr val="black"/>
              </a:solidFill>
            </a:endParaRPr>
          </a:p>
        </p:txBody>
      </p:sp>
      <p:graphicFrame>
        <p:nvGraphicFramePr>
          <p:cNvPr id="4" name="Table 3"/>
          <p:cNvGraphicFramePr>
            <a:graphicFrameLocks noGrp="1"/>
          </p:cNvGraphicFramePr>
          <p:nvPr>
            <p:extLst>
              <p:ext uri="{D42A27DB-BD31-4B8C-83A1-F6EECF244321}">
                <p14:modId xmlns:p14="http://schemas.microsoft.com/office/powerpoint/2010/main" xmlns="" val="1355421821"/>
              </p:ext>
            </p:extLst>
          </p:nvPr>
        </p:nvGraphicFramePr>
        <p:xfrm>
          <a:off x="342900" y="1524000"/>
          <a:ext cx="8305802" cy="4363720"/>
        </p:xfrm>
        <a:graphic>
          <a:graphicData uri="http://schemas.openxmlformats.org/drawingml/2006/table">
            <a:tbl>
              <a:tblPr firstRow="1" bandRow="1">
                <a:tableStyleId>{5C22544A-7EE6-4342-B048-85BDC9FD1C3A}</a:tableStyleId>
              </a:tblPr>
              <a:tblGrid>
                <a:gridCol w="2122594"/>
                <a:gridCol w="1545802"/>
                <a:gridCol w="1545802"/>
                <a:gridCol w="1545802"/>
                <a:gridCol w="1545802"/>
              </a:tblGrid>
              <a:tr h="54546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smtClean="0">
                          <a:solidFill>
                            <a:schemeClr val="tx1"/>
                          </a:solidFill>
                        </a:rPr>
                        <a:t>Agriculture</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smtClean="0">
                          <a:solidFill>
                            <a:schemeClr val="tx1"/>
                          </a:solidFill>
                        </a:rPr>
                        <a:t>Wastewater</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smtClean="0">
                          <a:solidFill>
                            <a:schemeClr val="tx1"/>
                          </a:solidFill>
                        </a:rPr>
                        <a:t>Stormwater</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smtClean="0">
                          <a:solidFill>
                            <a:schemeClr val="tx1"/>
                          </a:solidFill>
                        </a:rPr>
                        <a:t>Overall</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5465">
                <a:tc>
                  <a:txBody>
                    <a:bodyPr/>
                    <a:lstStyle/>
                    <a:p>
                      <a:r>
                        <a:rPr lang="en-US" sz="2400" b="1" dirty="0" smtClean="0"/>
                        <a:t>Delaware</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District</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Maryland</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solidFill>
                          <a:srgbClr val="33CC33"/>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New York</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Pennsylvania</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solidFill>
                          <a:srgbClr val="33CC33"/>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Virginia</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r h="545465">
                <a:tc>
                  <a:txBody>
                    <a:bodyPr/>
                    <a:lstStyle/>
                    <a:p>
                      <a:r>
                        <a:rPr lang="en-US" sz="2400" b="1" dirty="0" smtClean="0"/>
                        <a:t>West</a:t>
                      </a:r>
                      <a:r>
                        <a:rPr lang="en-US" sz="2400" b="1" baseline="0" dirty="0" smtClean="0"/>
                        <a:t> Virginia</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CC33"/>
                    </a:solidFill>
                  </a:tcPr>
                </a:tc>
              </a:tr>
            </a:tbl>
          </a:graphicData>
        </a:graphic>
      </p:graphicFrame>
    </p:spTree>
    <p:extLst>
      <p:ext uri="{BB962C8B-B14F-4D97-AF65-F5344CB8AC3E}">
        <p14:creationId xmlns:p14="http://schemas.microsoft.com/office/powerpoint/2010/main" xmlns="" val="23722290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2" descr="oysterboat"/>
          <p:cNvPicPr>
            <a:picLocks noChangeAspect="1" noChangeArrowheads="1"/>
          </p:cNvPicPr>
          <p:nvPr/>
        </p:nvPicPr>
        <p:blipFill>
          <a:blip r:embed="rId2" cstate="print"/>
          <a:srcRect/>
          <a:stretch>
            <a:fillRect/>
          </a:stretch>
        </p:blipFill>
        <p:spPr bwMode="auto">
          <a:xfrm>
            <a:off x="2590800" y="4724400"/>
            <a:ext cx="3581400" cy="2133600"/>
          </a:xfrm>
          <a:prstGeom prst="rect">
            <a:avLst/>
          </a:prstGeom>
          <a:noFill/>
          <a:ln w="9525">
            <a:noFill/>
            <a:miter lim="800000"/>
            <a:headEnd/>
            <a:tailEnd/>
          </a:ln>
        </p:spPr>
      </p:pic>
      <p:sp>
        <p:nvSpPr>
          <p:cNvPr id="93187" name="Rectangle 3"/>
          <p:cNvSpPr>
            <a:spLocks noGrp="1" noChangeArrowheads="1"/>
          </p:cNvSpPr>
          <p:nvPr>
            <p:ph type="title"/>
          </p:nvPr>
        </p:nvSpPr>
        <p:spPr>
          <a:xfrm>
            <a:off x="2148840" y="76200"/>
            <a:ext cx="5715000" cy="1143000"/>
          </a:xfrm>
        </p:spPr>
        <p:txBody>
          <a:bodyPr>
            <a:normAutofit/>
          </a:bodyPr>
          <a:lstStyle/>
          <a:p>
            <a:pPr eaLnBrk="1" hangingPunct="1">
              <a:defRPr/>
            </a:pPr>
            <a:r>
              <a:rPr lang="en-US" sz="4800" b="1" dirty="0"/>
              <a:t>Questions</a:t>
            </a:r>
          </a:p>
        </p:txBody>
      </p:sp>
      <p:sp>
        <p:nvSpPr>
          <p:cNvPr id="80899" name="Rectangle 4"/>
          <p:cNvSpPr>
            <a:spLocks noChangeArrowheads="1"/>
          </p:cNvSpPr>
          <p:nvPr/>
        </p:nvSpPr>
        <p:spPr bwMode="auto">
          <a:xfrm>
            <a:off x="4267200" y="6477000"/>
            <a:ext cx="609600" cy="381000"/>
          </a:xfrm>
          <a:prstGeom prst="rect">
            <a:avLst/>
          </a:prstGeom>
          <a:noFill/>
          <a:ln w="9525">
            <a:noFill/>
            <a:miter lim="800000"/>
            <a:headEnd/>
            <a:tailEnd/>
          </a:ln>
        </p:spPr>
        <p:txBody>
          <a:bodyPr wrap="none" anchor="ctr"/>
          <a:lstStyle/>
          <a:p>
            <a:pPr algn="ctr"/>
            <a:fld id="{32DE5762-CE4F-47F8-A597-74C3334ADB49}" type="slidenum">
              <a:rPr lang="en-US">
                <a:cs typeface="Arial" charset="0"/>
              </a:rPr>
              <a:pPr algn="ctr"/>
              <a:t>50</a:t>
            </a:fld>
            <a:endParaRPr lang="en-US" dirty="0">
              <a:cs typeface="Arial" charset="0"/>
            </a:endParaRPr>
          </a:p>
        </p:txBody>
      </p:sp>
      <p:pic>
        <p:nvPicPr>
          <p:cNvPr id="80900" name="Picture 5"/>
          <p:cNvPicPr>
            <a:picLocks noChangeAspect="1" noChangeArrowheads="1"/>
          </p:cNvPicPr>
          <p:nvPr/>
        </p:nvPicPr>
        <p:blipFill>
          <a:blip r:embed="rId3" cstate="print"/>
          <a:srcRect/>
          <a:stretch>
            <a:fillRect/>
          </a:stretch>
        </p:blipFill>
        <p:spPr bwMode="auto">
          <a:xfrm>
            <a:off x="0" y="1219200"/>
            <a:ext cx="2881313" cy="4419600"/>
          </a:xfrm>
          <a:prstGeom prst="rect">
            <a:avLst/>
          </a:prstGeom>
          <a:noFill/>
          <a:ln w="9525">
            <a:noFill/>
            <a:miter lim="800000"/>
            <a:headEnd/>
            <a:tailEnd/>
          </a:ln>
        </p:spPr>
      </p:pic>
      <p:pic>
        <p:nvPicPr>
          <p:cNvPr id="80901" name="Picture 6"/>
          <p:cNvPicPr>
            <a:picLocks noChangeAspect="1" noChangeArrowheads="1"/>
          </p:cNvPicPr>
          <p:nvPr/>
        </p:nvPicPr>
        <p:blipFill>
          <a:blip r:embed="rId4" cstate="print"/>
          <a:srcRect/>
          <a:stretch>
            <a:fillRect/>
          </a:stretch>
        </p:blipFill>
        <p:spPr bwMode="auto">
          <a:xfrm>
            <a:off x="4648200" y="1219200"/>
            <a:ext cx="4495800" cy="3543300"/>
          </a:xfrm>
          <a:prstGeom prst="rect">
            <a:avLst/>
          </a:prstGeom>
          <a:noFill/>
          <a:ln w="9525">
            <a:noFill/>
            <a:miter lim="800000"/>
            <a:headEnd/>
            <a:tailEnd/>
          </a:ln>
        </p:spPr>
      </p:pic>
      <p:pic>
        <p:nvPicPr>
          <p:cNvPr id="80902" name="Picture 7" descr="MCj04315480000[1]"/>
          <p:cNvPicPr>
            <a:picLocks noChangeAspect="1" noChangeArrowheads="1"/>
          </p:cNvPicPr>
          <p:nvPr/>
        </p:nvPicPr>
        <p:blipFill>
          <a:blip r:embed="rId5" cstate="print"/>
          <a:srcRect/>
          <a:stretch>
            <a:fillRect/>
          </a:stretch>
        </p:blipFill>
        <p:spPr bwMode="auto">
          <a:xfrm>
            <a:off x="381000" y="0"/>
            <a:ext cx="1752600" cy="1752600"/>
          </a:xfrm>
          <a:prstGeom prst="rect">
            <a:avLst/>
          </a:prstGeom>
          <a:noFill/>
          <a:ln w="9525">
            <a:noFill/>
            <a:miter lim="800000"/>
            <a:headEnd/>
            <a:tailEnd/>
          </a:ln>
        </p:spPr>
      </p:pic>
      <p:pic>
        <p:nvPicPr>
          <p:cNvPr id="80903" name="Picture 8" descr="cbp_556"/>
          <p:cNvPicPr>
            <a:picLocks noChangeAspect="1" noChangeArrowheads="1"/>
          </p:cNvPicPr>
          <p:nvPr/>
        </p:nvPicPr>
        <p:blipFill>
          <a:blip r:embed="rId6" cstate="print"/>
          <a:srcRect/>
          <a:stretch>
            <a:fillRect/>
          </a:stretch>
        </p:blipFill>
        <p:spPr bwMode="auto">
          <a:xfrm>
            <a:off x="2819400" y="1219200"/>
            <a:ext cx="1909763" cy="2819400"/>
          </a:xfrm>
          <a:prstGeom prst="rect">
            <a:avLst/>
          </a:prstGeom>
          <a:noFill/>
          <a:ln w="9525">
            <a:noFill/>
            <a:miter lim="800000"/>
            <a:headEnd/>
            <a:tailEnd/>
          </a:ln>
        </p:spPr>
      </p:pic>
      <p:pic>
        <p:nvPicPr>
          <p:cNvPr id="80904" name="Picture 10" descr="bass_striped_denalsky_greg_1"/>
          <p:cNvPicPr>
            <a:picLocks noChangeAspect="1" noChangeArrowheads="1"/>
          </p:cNvPicPr>
          <p:nvPr/>
        </p:nvPicPr>
        <p:blipFill>
          <a:blip r:embed="rId7" cstate="print"/>
          <a:srcRect/>
          <a:stretch>
            <a:fillRect/>
          </a:stretch>
        </p:blipFill>
        <p:spPr bwMode="auto">
          <a:xfrm>
            <a:off x="2819400" y="3581400"/>
            <a:ext cx="2438400" cy="1601788"/>
          </a:xfrm>
          <a:prstGeom prst="rect">
            <a:avLst/>
          </a:prstGeom>
          <a:noFill/>
          <a:ln w="9525">
            <a:noFill/>
            <a:miter lim="800000"/>
            <a:headEnd/>
            <a:tailEnd/>
          </a:ln>
        </p:spPr>
      </p:pic>
      <p:pic>
        <p:nvPicPr>
          <p:cNvPr id="80905" name="Picture 9"/>
          <p:cNvPicPr>
            <a:picLocks noChangeAspect="1" noChangeArrowheads="1"/>
          </p:cNvPicPr>
          <p:nvPr/>
        </p:nvPicPr>
        <p:blipFill>
          <a:blip r:embed="rId8" cstate="print"/>
          <a:srcRect/>
          <a:stretch>
            <a:fillRect/>
          </a:stretch>
        </p:blipFill>
        <p:spPr bwMode="auto">
          <a:xfrm>
            <a:off x="0" y="4468813"/>
            <a:ext cx="3581400" cy="2389187"/>
          </a:xfrm>
          <a:prstGeom prst="rect">
            <a:avLst/>
          </a:prstGeom>
          <a:noFill/>
          <a:ln w="9525">
            <a:noFill/>
            <a:miter lim="800000"/>
            <a:headEnd/>
            <a:tailEnd/>
          </a:ln>
        </p:spPr>
      </p:pic>
      <p:pic>
        <p:nvPicPr>
          <p:cNvPr id="80906" name="Picture 8"/>
          <p:cNvPicPr>
            <a:picLocks noChangeAspect="1" noChangeArrowheads="1"/>
          </p:cNvPicPr>
          <p:nvPr/>
        </p:nvPicPr>
        <p:blipFill>
          <a:blip r:embed="rId9" cstate="print"/>
          <a:srcRect/>
          <a:stretch>
            <a:fillRect/>
          </a:stretch>
        </p:blipFill>
        <p:spPr bwMode="auto">
          <a:xfrm>
            <a:off x="5257800" y="3581400"/>
            <a:ext cx="4114800" cy="1790700"/>
          </a:xfrm>
          <a:prstGeom prst="rect">
            <a:avLst/>
          </a:prstGeom>
          <a:noFill/>
          <a:ln w="9525">
            <a:noFill/>
            <a:miter lim="800000"/>
            <a:headEnd/>
            <a:tailEnd/>
          </a:ln>
        </p:spPr>
      </p:pic>
      <p:pic>
        <p:nvPicPr>
          <p:cNvPr id="80907" name="Picture 2"/>
          <p:cNvPicPr>
            <a:picLocks noChangeAspect="1" noChangeArrowheads="1"/>
          </p:cNvPicPr>
          <p:nvPr/>
        </p:nvPicPr>
        <p:blipFill>
          <a:blip r:embed="rId10" cstate="print"/>
          <a:srcRect/>
          <a:stretch>
            <a:fillRect/>
          </a:stretch>
        </p:blipFill>
        <p:spPr bwMode="auto">
          <a:xfrm>
            <a:off x="6019800" y="5029200"/>
            <a:ext cx="3124200" cy="2419350"/>
          </a:xfrm>
          <a:prstGeom prst="rect">
            <a:avLst/>
          </a:prstGeom>
          <a:noFill/>
          <a:ln w="9525">
            <a:noFill/>
            <a:miter lim="800000"/>
            <a:headEnd/>
            <a:tailEnd/>
          </a:ln>
        </p:spPr>
      </p:pic>
    </p:spTree>
    <p:extLst>
      <p:ext uri="{BB962C8B-B14F-4D97-AF65-F5344CB8AC3E}">
        <p14:creationId xmlns:p14="http://schemas.microsoft.com/office/powerpoint/2010/main" xmlns="" val="4281521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1265"/>
            <a:ext cx="8229600" cy="940308"/>
          </a:xfrm>
        </p:spPr>
        <p:txBody>
          <a:bodyPr>
            <a:normAutofit/>
          </a:bodyPr>
          <a:lstStyle/>
          <a:p>
            <a:pPr algn="ctr"/>
            <a:r>
              <a:rPr lang="en-US" sz="4000" dirty="0" smtClean="0">
                <a:effectLst/>
                <a:latin typeface="Arial" panose="020B0604020202020204" pitchFamily="34" charset="0"/>
                <a:cs typeface="Arial" panose="020B0604020202020204" pitchFamily="34" charset="0"/>
              </a:rPr>
              <a:t>2014-2015 EPA Oversight Status</a:t>
            </a:r>
            <a:endParaRPr lang="en-US" sz="4000" dirty="0">
              <a:effectLst/>
              <a:latin typeface="Arial" panose="020B0604020202020204" pitchFamily="34" charset="0"/>
              <a:cs typeface="Arial" panose="020B0604020202020204" pitchFamily="34" charset="0"/>
            </a:endParaRPr>
          </a:p>
        </p:txBody>
      </p:sp>
      <p:cxnSp>
        <p:nvCxnSpPr>
          <p:cNvPr id="5" name="Straight Connector 4"/>
          <p:cNvCxnSpPr/>
          <p:nvPr/>
        </p:nvCxnSpPr>
        <p:spPr>
          <a:xfrm>
            <a:off x="533400" y="838200"/>
            <a:ext cx="807720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8600" y="1076246"/>
            <a:ext cx="8610600" cy="4714954"/>
          </a:xfrm>
          <a:prstGeom prst="rect">
            <a:avLst/>
          </a:prstGeom>
        </p:spPr>
      </p:pic>
    </p:spTree>
    <p:extLst>
      <p:ext uri="{BB962C8B-B14F-4D97-AF65-F5344CB8AC3E}">
        <p14:creationId xmlns:p14="http://schemas.microsoft.com/office/powerpoint/2010/main" xmlns="" val="20496989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D205C77-CCE4-4280-9B70-5CCD553BAC70}" type="slidenum">
              <a:rPr lang="en-US" smtClean="0">
                <a:solidFill>
                  <a:prstClr val="black">
                    <a:tint val="75000"/>
                  </a:prstClr>
                </a:solidFill>
              </a:rPr>
              <a:pPr/>
              <a:t>7</a:t>
            </a:fld>
            <a:endParaRPr lang="en-US" dirty="0">
              <a:solidFill>
                <a:prstClr val="black">
                  <a:tint val="75000"/>
                </a:prstClr>
              </a:solidFill>
            </a:endParaRPr>
          </a:p>
        </p:txBody>
      </p:sp>
      <p:sp>
        <p:nvSpPr>
          <p:cNvPr id="3" name="TextBox 2"/>
          <p:cNvSpPr txBox="1"/>
          <p:nvPr/>
        </p:nvSpPr>
        <p:spPr>
          <a:xfrm>
            <a:off x="533400" y="2667000"/>
            <a:ext cx="7924800" cy="923330"/>
          </a:xfrm>
          <a:prstGeom prst="rect">
            <a:avLst/>
          </a:prstGeom>
          <a:noFill/>
        </p:spPr>
        <p:txBody>
          <a:bodyPr wrap="square" rtlCol="0">
            <a:spAutoFit/>
          </a:bodyPr>
          <a:lstStyle/>
          <a:p>
            <a:pPr algn="ctr"/>
            <a:r>
              <a:rPr lang="en-US" sz="5400" b="1" dirty="0" smtClean="0">
                <a:latin typeface="Arial" panose="020B0604020202020204" pitchFamily="34" charset="0"/>
                <a:cs typeface="Arial" panose="020B0604020202020204" pitchFamily="34" charset="0"/>
              </a:rPr>
              <a:t>By Sector</a:t>
            </a:r>
            <a:endParaRPr lang="en-US" sz="5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2251554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10.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item1.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D7784FEE-AADC-44E0-AE22-E35A16CC161D}">
  <ds:schemaRefs>
    <ds:schemaRef ds:uri="ESRI.ArcGIS.Mapping.OfficeIntegration.PowerPointInfo"/>
  </ds:schemaRefs>
</ds:datastoreItem>
</file>

<file path=customXml/itemProps2.xml><?xml version="1.0" encoding="utf-8"?>
<ds:datastoreItem xmlns:ds="http://schemas.openxmlformats.org/officeDocument/2006/customXml" ds:itemID="{4E661827-381A-48E1-811C-1233824DD6EA}">
  <ds:schemaRefs>
    <ds:schemaRef ds:uri="ESRI.ArcGIS.Mapping.OfficeIntegration.PowerPointInfo"/>
  </ds:schemaRefs>
</ds:datastoreItem>
</file>

<file path=customXml/itemProps3.xml><?xml version="1.0" encoding="utf-8"?>
<ds:datastoreItem xmlns:ds="http://schemas.openxmlformats.org/officeDocument/2006/customXml" ds:itemID="{DA688D8C-C5AB-4DCD-9565-A8F3F6DAD7B5}">
  <ds:schemaRefs>
    <ds:schemaRef ds:uri="ESRI.ArcGIS.Mapping.OfficeIntegration.PowerPointInfo"/>
  </ds:schemaRefs>
</ds:datastoreItem>
</file>

<file path=customXml/itemProps4.xml><?xml version="1.0" encoding="utf-8"?>
<ds:datastoreItem xmlns:ds="http://schemas.openxmlformats.org/officeDocument/2006/customXml" ds:itemID="{BB1A860A-1FA9-4C22-B5B8-9614BEA7D9BB}">
  <ds:schemaRefs>
    <ds:schemaRef ds:uri="ESRI.ArcGIS.Mapping.OfficeIntegration.PowerPointInfo"/>
  </ds:schemaRefs>
</ds:datastoreItem>
</file>

<file path=customXml/itemProps5.xml><?xml version="1.0" encoding="utf-8"?>
<ds:datastoreItem xmlns:ds="http://schemas.openxmlformats.org/officeDocument/2006/customXml" ds:itemID="{CA22D6FE-F914-44C2-ADF3-5FF0EFDE9310}">
  <ds:schemaRefs>
    <ds:schemaRef ds:uri="ESRI.ArcGIS.Mapping.OfficeIntegration.PowerPointInfo"/>
  </ds:schemaRefs>
</ds:datastoreItem>
</file>

<file path=customXml/itemProps6.xml><?xml version="1.0" encoding="utf-8"?>
<ds:datastoreItem xmlns:ds="http://schemas.openxmlformats.org/officeDocument/2006/customXml" ds:itemID="{FE45AA70-E5DD-4E84-978C-A05C8B22897B}">
  <ds:schemaRefs>
    <ds:schemaRef ds:uri="ESRI.ArcGIS.Mapping.OfficeIntegration.PowerPointInfo"/>
  </ds:schemaRefs>
</ds:datastoreItem>
</file>

<file path=customXml/itemProps7.xml><?xml version="1.0" encoding="utf-8"?>
<ds:datastoreItem xmlns:ds="http://schemas.openxmlformats.org/officeDocument/2006/customXml" ds:itemID="{ED6F3FD6-521F-44C9-B1FC-7F1DEA783F39}">
  <ds:schemaRefs>
    <ds:schemaRef ds:uri="ESRI.ArcGIS.Mapping.OfficeIntegration.PowerPointInfo"/>
  </ds:schemaRefs>
</ds:datastoreItem>
</file>

<file path=customXml/itemProps8.xml><?xml version="1.0" encoding="utf-8"?>
<ds:datastoreItem xmlns:ds="http://schemas.openxmlformats.org/officeDocument/2006/customXml" ds:itemID="{6A8F5742-7BBB-424C-8112-3AAB4F8CEB14}">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Concourse</Template>
  <TotalTime>2219</TotalTime>
  <Words>1927</Words>
  <Application>Microsoft Office PowerPoint</Application>
  <PresentationFormat>On-screen Show (4:3)</PresentationFormat>
  <Paragraphs>273</Paragraphs>
  <Slides>50</Slides>
  <Notes>12</Notes>
  <HiddenSlides>0</HiddenSlides>
  <MMClips>0</MMClips>
  <ScaleCrop>false</ScaleCrop>
  <HeadingPairs>
    <vt:vector size="4" baseType="variant">
      <vt:variant>
        <vt:lpstr>Theme</vt:lpstr>
      </vt:variant>
      <vt:variant>
        <vt:i4>14</vt:i4>
      </vt:variant>
      <vt:variant>
        <vt:lpstr>Slide Titles</vt:lpstr>
      </vt:variant>
      <vt:variant>
        <vt:i4>50</vt:i4>
      </vt:variant>
    </vt:vector>
  </HeadingPairs>
  <TitlesOfParts>
    <vt:vector size="64" baseType="lpstr">
      <vt:lpstr>Concourse</vt:lpstr>
      <vt:lpstr>Office Theme</vt:lpstr>
      <vt:lpstr>5_Office Theme</vt:lpstr>
      <vt:lpstr>Flow</vt:lpstr>
      <vt:lpstr>9_Office Theme</vt:lpstr>
      <vt:lpstr>1_Office Theme</vt:lpstr>
      <vt:lpstr>2_Office Theme</vt:lpstr>
      <vt:lpstr>1_Default Design</vt:lpstr>
      <vt:lpstr>2_Default Design</vt:lpstr>
      <vt:lpstr>3_Default Design</vt:lpstr>
      <vt:lpstr>Default Design</vt:lpstr>
      <vt:lpstr>4_Default Design</vt:lpstr>
      <vt:lpstr>6_Default Design</vt:lpstr>
      <vt:lpstr>5_Default Design</vt:lpstr>
      <vt:lpstr>Milestone Evaluations and Long Term Water Quality Monitoring Trends:  What are They Telling Us About Where We are and Where We are Heading</vt:lpstr>
      <vt:lpstr>Slide 2</vt:lpstr>
      <vt:lpstr>Slide 3</vt:lpstr>
      <vt:lpstr>Slide 4</vt:lpstr>
      <vt:lpstr>Slide 5</vt:lpstr>
      <vt:lpstr>2014-2015 EPA Oversight Status</vt:lpstr>
      <vt:lpstr>Slide 7</vt:lpstr>
      <vt:lpstr>Slide 8</vt:lpstr>
      <vt:lpstr>Slide 9</vt:lpstr>
      <vt:lpstr>Slide 10</vt:lpstr>
      <vt:lpstr>Slide 11</vt:lpstr>
      <vt:lpstr>Slide 12</vt:lpstr>
      <vt:lpstr>Wastewater</vt:lpstr>
      <vt:lpstr>Stormwater</vt:lpstr>
      <vt:lpstr>Agriculture</vt:lpstr>
      <vt:lpstr>Slide 16</vt:lpstr>
      <vt:lpstr>Slide 17</vt:lpstr>
      <vt:lpstr>Slide 18</vt:lpstr>
      <vt:lpstr>Slide 19</vt:lpstr>
      <vt:lpstr>Slide 20</vt:lpstr>
      <vt:lpstr>Changes in Total Nitrogen Delivered to the Bay Estuary from the 9 RIM Stations </vt:lpstr>
      <vt:lpstr>What is the Percent Contribution of Total Nitrogen from each of the 9 RIM Tributaries? </vt:lpstr>
      <vt:lpstr>Changes in Total Nitrogen Delivered to the Bay Estuary from the 9 RIM Stations </vt:lpstr>
      <vt:lpstr>Changes in Nitrogen Yields: 2003-2012</vt:lpstr>
      <vt:lpstr>Slide 25</vt:lpstr>
      <vt:lpstr>Slide 26</vt:lpstr>
      <vt:lpstr>Slide 27</vt:lpstr>
      <vt:lpstr>Slide 28</vt:lpstr>
      <vt:lpstr>Changes in Total Phosphorus Delivered to the Bay Estuary from the 9 RIM Stations </vt:lpstr>
      <vt:lpstr>What is the Percent Contribution of Total Phosphorus from each of the 9 RIM Tributaries? </vt:lpstr>
      <vt:lpstr>Recent Changes in Total Phosphorus Delivered to the Bay Estuary from the 9 RIM Stations </vt:lpstr>
      <vt:lpstr>Slide 32</vt:lpstr>
      <vt:lpstr>Slide 33</vt:lpstr>
      <vt:lpstr>Changes in Suspended Sediment Loads: 2003-2012</vt:lpstr>
      <vt:lpstr>Changes in Suspended Sediment Loads: 2003-2012</vt:lpstr>
      <vt:lpstr>Slide 36</vt:lpstr>
      <vt:lpstr>Slide 37</vt:lpstr>
      <vt:lpstr>Slide 38</vt:lpstr>
      <vt:lpstr> Algal Biomass Decreased…with Substantial Lag Time </vt:lpstr>
      <vt:lpstr> Water Clarity Increased…also with a Lag Time </vt:lpstr>
      <vt:lpstr> SAV Increased…Shorter Lag with Threshold Response </vt:lpstr>
      <vt:lpstr>Slide 42</vt:lpstr>
      <vt:lpstr>Slide 43</vt:lpstr>
      <vt:lpstr>Slide 44</vt:lpstr>
      <vt:lpstr>Slide 45</vt:lpstr>
      <vt:lpstr>Slide 46</vt:lpstr>
      <vt:lpstr>WQ Monitoring Trends</vt:lpstr>
      <vt:lpstr>Take Home Messages</vt:lpstr>
      <vt:lpstr>Slide 49</vt:lpstr>
      <vt:lpstr>Questions</vt:lpstr>
    </vt:vector>
  </TitlesOfParts>
  <Company>US-EPA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Evaluating Progress: How Will We Fill the Gaps</dc:title>
  <dc:creator>rbatiuk</dc:creator>
  <cp:lastModifiedBy>Jessica</cp:lastModifiedBy>
  <cp:revision>240</cp:revision>
  <cp:lastPrinted>2014-10-31T15:30:28Z</cp:lastPrinted>
  <dcterms:created xsi:type="dcterms:W3CDTF">2013-09-09T11:42:36Z</dcterms:created>
  <dcterms:modified xsi:type="dcterms:W3CDTF">2015-09-14T14:18:33Z</dcterms:modified>
</cp:coreProperties>
</file>