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9"/>
  </p:sldMasterIdLst>
  <p:notesMasterIdLst>
    <p:notesMasterId r:id="rId21"/>
  </p:notesMasterIdLst>
  <p:handoutMasterIdLst>
    <p:handoutMasterId r:id="rId22"/>
  </p:handoutMasterIdLst>
  <p:sldIdLst>
    <p:sldId id="319" r:id="rId10"/>
    <p:sldId id="316" r:id="rId11"/>
    <p:sldId id="388" r:id="rId12"/>
    <p:sldId id="381" r:id="rId13"/>
    <p:sldId id="383" r:id="rId14"/>
    <p:sldId id="384" r:id="rId15"/>
    <p:sldId id="385" r:id="rId16"/>
    <p:sldId id="386" r:id="rId17"/>
    <p:sldId id="387" r:id="rId18"/>
    <p:sldId id="382" r:id="rId19"/>
    <p:sldId id="361" r:id="rId20"/>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DCCA"/>
    <a:srgbClr val="858200"/>
    <a:srgbClr val="996633"/>
    <a:srgbClr val="FFCC99"/>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58" autoAdjust="0"/>
    <p:restoredTop sz="90718" autoAdjust="0"/>
  </p:normalViewPr>
  <p:slideViewPr>
    <p:cSldViewPr>
      <p:cViewPr varScale="1">
        <p:scale>
          <a:sx n="67" d="100"/>
          <a:sy n="67" d="100"/>
        </p:scale>
        <p:origin x="132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customXml" Target="../customXml/item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2.xml"/><Relationship Id="rId24"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6.xml"/><Relationship Id="rId23"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customXml" Target="../customXml/item4.xml"/><Relationship Id="rId9" Type="http://schemas.openxmlformats.org/officeDocument/2006/relationships/slideMaster" Target="slideMasters/slideMaster1.xml"/><Relationship Id="rId14" Type="http://schemas.openxmlformats.org/officeDocument/2006/relationships/slide" Target="slides/slide5.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98102" y="0"/>
            <a:ext cx="2982119" cy="464820"/>
          </a:xfrm>
          <a:prstGeom prst="rect">
            <a:avLst/>
          </a:prstGeom>
        </p:spPr>
        <p:txBody>
          <a:bodyPr vert="horz" lIns="91440" tIns="45720" rIns="91440" bIns="45720" rtlCol="0"/>
          <a:lstStyle>
            <a:lvl1pPr algn="r">
              <a:defRPr sz="1200"/>
            </a:lvl1pPr>
          </a:lstStyle>
          <a:p>
            <a:fld id="{49CA44BA-448A-47EE-9400-72DCED6057AC}" type="datetimeFigureOut">
              <a:rPr lang="en-US" smtClean="0"/>
              <a:pPr/>
              <a:t>9/17/2015</a:t>
            </a:fld>
            <a:endParaRPr lang="en-US" dirty="0"/>
          </a:p>
        </p:txBody>
      </p:sp>
      <p:sp>
        <p:nvSpPr>
          <p:cNvPr id="4" name="Footer Placeholder 3"/>
          <p:cNvSpPr>
            <a:spLocks noGrp="1"/>
          </p:cNvSpPr>
          <p:nvPr>
            <p:ph type="ftr" sz="quarter" idx="2"/>
          </p:nvPr>
        </p:nvSpPr>
        <p:spPr>
          <a:xfrm>
            <a:off x="0" y="8829967"/>
            <a:ext cx="2982119" cy="46482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1440" tIns="45720" rIns="91440" bIns="45720" rtlCol="0" anchor="b"/>
          <a:lstStyle>
            <a:lvl1pPr algn="r">
              <a:defRPr sz="1200"/>
            </a:lvl1pPr>
          </a:lstStyle>
          <a:p>
            <a:fld id="{4CD9C800-C8C8-46E1-A1CA-A7A51E80265B}" type="slidenum">
              <a:rPr lang="en-US" smtClean="0"/>
              <a:pPr/>
              <a:t>‹#›</a:t>
            </a:fld>
            <a:endParaRPr lang="en-US" dirty="0"/>
          </a:p>
        </p:txBody>
      </p:sp>
    </p:spTree>
    <p:extLst>
      <p:ext uri="{BB962C8B-B14F-4D97-AF65-F5344CB8AC3E}">
        <p14:creationId xmlns:p14="http://schemas.microsoft.com/office/powerpoint/2010/main" val="2290751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82119"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98102" y="2"/>
            <a:ext cx="2982119" cy="466725"/>
          </a:xfrm>
          <a:prstGeom prst="rect">
            <a:avLst/>
          </a:prstGeom>
        </p:spPr>
        <p:txBody>
          <a:bodyPr vert="horz" lIns="91440" tIns="45720" rIns="91440" bIns="45720" rtlCol="0"/>
          <a:lstStyle>
            <a:lvl1pPr algn="r">
              <a:defRPr sz="1200"/>
            </a:lvl1pPr>
          </a:lstStyle>
          <a:p>
            <a:fld id="{659D43CE-F5BB-4061-BE5F-29B430CC5B12}" type="datetimeFigureOut">
              <a:rPr lang="en-US" smtClean="0"/>
              <a:t>9/17/2015</a:t>
            </a:fld>
            <a:endParaRPr lang="en-US" dirty="0"/>
          </a:p>
        </p:txBody>
      </p:sp>
      <p:sp>
        <p:nvSpPr>
          <p:cNvPr id="4" name="Slide Image Placeholder 3"/>
          <p:cNvSpPr>
            <a:spLocks noGrp="1" noRot="1" noChangeAspect="1"/>
          </p:cNvSpPr>
          <p:nvPr>
            <p:ph type="sldImg" idx="2"/>
          </p:nvPr>
        </p:nvSpPr>
        <p:spPr>
          <a:xfrm>
            <a:off x="1350963" y="1162050"/>
            <a:ext cx="4179887" cy="3136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8182" y="4473577"/>
            <a:ext cx="5505450" cy="36607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7"/>
            <a:ext cx="2982119" cy="46672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8102" y="8829677"/>
            <a:ext cx="2982119" cy="466725"/>
          </a:xfrm>
          <a:prstGeom prst="rect">
            <a:avLst/>
          </a:prstGeom>
        </p:spPr>
        <p:txBody>
          <a:bodyPr vert="horz" lIns="91440" tIns="45720" rIns="91440" bIns="45720" rtlCol="0" anchor="b"/>
          <a:lstStyle>
            <a:lvl1pPr algn="r">
              <a:defRPr sz="1200"/>
            </a:lvl1pPr>
          </a:lstStyle>
          <a:p>
            <a:fld id="{D79DF203-298A-4901-B77D-A368055AF4AF}" type="slidenum">
              <a:rPr lang="en-US" smtClean="0"/>
              <a:t>‹#›</a:t>
            </a:fld>
            <a:endParaRPr lang="en-US" dirty="0"/>
          </a:p>
        </p:txBody>
      </p:sp>
    </p:spTree>
    <p:extLst>
      <p:ext uri="{BB962C8B-B14F-4D97-AF65-F5344CB8AC3E}">
        <p14:creationId xmlns:p14="http://schemas.microsoft.com/office/powerpoint/2010/main" val="1451637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1</a:t>
            </a:fld>
            <a:endParaRPr lang="en-US" dirty="0"/>
          </a:p>
        </p:txBody>
      </p:sp>
    </p:spTree>
    <p:extLst>
      <p:ext uri="{BB962C8B-B14F-4D97-AF65-F5344CB8AC3E}">
        <p14:creationId xmlns:p14="http://schemas.microsoft.com/office/powerpoint/2010/main" val="2861250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2</a:t>
            </a:fld>
            <a:endParaRPr lang="en-US" dirty="0"/>
          </a:p>
        </p:txBody>
      </p:sp>
    </p:spTree>
    <p:extLst>
      <p:ext uri="{BB962C8B-B14F-4D97-AF65-F5344CB8AC3E}">
        <p14:creationId xmlns:p14="http://schemas.microsoft.com/office/powerpoint/2010/main" val="35936558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7C1805C-70D4-42BC-8A1A-A41B82FBA04C}" type="datetimeFigureOut">
              <a:rPr lang="en-US" smtClean="0"/>
              <a:pPr/>
              <a:t>9/17/2015</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A562B02-86F6-475C-988B-C90F0636F12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C1805C-70D4-42BC-8A1A-A41B82FBA04C}" type="datetimeFigureOut">
              <a:rPr lang="en-US" smtClean="0"/>
              <a:pPr/>
              <a:t>9/17/2015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562B02-86F6-475C-988B-C90F0636F12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C1805C-70D4-42BC-8A1A-A41B82FBA04C}" type="datetimeFigureOut">
              <a:rPr lang="en-US" smtClean="0"/>
              <a:pPr/>
              <a:t>9/17/2015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562B02-86F6-475C-988B-C90F0636F12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C1805C-70D4-42BC-8A1A-A41B82FBA04C}" type="datetimeFigureOut">
              <a:rPr lang="en-US" smtClean="0"/>
              <a:pPr/>
              <a:t>9/17/2015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562B02-86F6-475C-988B-C90F0636F12A}"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7C1805C-70D4-42BC-8A1A-A41B82FBA04C}" type="datetimeFigureOut">
              <a:rPr lang="en-US" smtClean="0"/>
              <a:pPr/>
              <a:t>9/17/2015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562B02-86F6-475C-988B-C90F0636F12A}"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7C1805C-70D4-42BC-8A1A-A41B82FBA04C}" type="datetimeFigureOut">
              <a:rPr lang="en-US" smtClean="0"/>
              <a:pPr/>
              <a:t>9/17/2015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A562B02-86F6-475C-988B-C90F0636F12A}"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7C1805C-70D4-42BC-8A1A-A41B82FBA04C}" type="datetimeFigureOut">
              <a:rPr lang="en-US" smtClean="0"/>
              <a:pPr/>
              <a:t>9/17/2015</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A562B02-86F6-475C-988B-C90F0636F12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7C1805C-70D4-42BC-8A1A-A41B82FBA04C}" type="datetimeFigureOut">
              <a:rPr lang="en-US" smtClean="0"/>
              <a:pPr/>
              <a:t>9/17/2015</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EA562B02-86F6-475C-988B-C90F0636F12A}"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7C1805C-70D4-42BC-8A1A-A41B82FBA04C}" type="datetimeFigureOut">
              <a:rPr lang="en-US" smtClean="0"/>
              <a:pPr/>
              <a:t>9/17/2015</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EA562B02-86F6-475C-988B-C90F0636F12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7C1805C-70D4-42BC-8A1A-A41B82FBA04C}" type="datetimeFigureOut">
              <a:rPr lang="en-US" smtClean="0"/>
              <a:pPr/>
              <a:t>9/17/2015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A562B02-86F6-475C-988B-C90F0636F12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7C1805C-70D4-42BC-8A1A-A41B82FBA04C}" type="datetimeFigureOut">
              <a:rPr lang="en-US" smtClean="0"/>
              <a:pPr/>
              <a:t>9/17/2015</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A562B02-86F6-475C-988B-C90F0636F12A}"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7C1805C-70D4-42BC-8A1A-A41B82FBA04C}" type="datetimeFigureOut">
              <a:rPr lang="en-US" smtClean="0"/>
              <a:pPr/>
              <a:t>9/17/2015</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A562B02-86F6-475C-988B-C90F0636F12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hesapeakebay.ne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143000"/>
            <a:ext cx="8839200" cy="1829761"/>
          </a:xfrm>
        </p:spPr>
        <p:txBody>
          <a:bodyPr>
            <a:normAutofit fontScale="90000"/>
          </a:bodyPr>
          <a:lstStyle/>
          <a:p>
            <a:pPr algn="ctr"/>
            <a:r>
              <a:rPr lang="en-US" sz="4000" dirty="0" smtClean="0">
                <a:solidFill>
                  <a:schemeClr val="accent6">
                    <a:lumMod val="75000"/>
                  </a:schemeClr>
                </a:solidFill>
              </a:rPr>
              <a:t>Diversity Outcome</a:t>
            </a:r>
            <a:br>
              <a:rPr lang="en-US" sz="4000" dirty="0" smtClean="0">
                <a:solidFill>
                  <a:schemeClr val="accent6">
                    <a:lumMod val="75000"/>
                  </a:schemeClr>
                </a:solidFill>
              </a:rPr>
            </a:br>
            <a:r>
              <a:rPr lang="en-US" sz="4000" dirty="0" smtClean="0">
                <a:solidFill>
                  <a:schemeClr val="accent6">
                    <a:lumMod val="75000"/>
                  </a:schemeClr>
                </a:solidFill>
              </a:rPr>
              <a:t>Management Strategy </a:t>
            </a:r>
            <a:br>
              <a:rPr lang="en-US" sz="4000" dirty="0" smtClean="0">
                <a:solidFill>
                  <a:schemeClr val="accent6">
                    <a:lumMod val="75000"/>
                  </a:schemeClr>
                </a:solidFill>
              </a:rPr>
            </a:br>
            <a:r>
              <a:rPr lang="en-US" sz="4000" dirty="0" smtClean="0">
                <a:solidFill>
                  <a:schemeClr val="accent6">
                    <a:lumMod val="75000"/>
                  </a:schemeClr>
                </a:solidFill>
              </a:rPr>
              <a:t/>
            </a:r>
            <a:br>
              <a:rPr lang="en-US" sz="4000" dirty="0" smtClean="0">
                <a:solidFill>
                  <a:schemeClr val="accent6">
                    <a:lumMod val="75000"/>
                  </a:schemeClr>
                </a:solidFill>
              </a:rPr>
            </a:br>
            <a:r>
              <a:rPr lang="en-US" sz="4000" i="1" dirty="0" smtClean="0">
                <a:solidFill>
                  <a:schemeClr val="accent6">
                    <a:lumMod val="75000"/>
                  </a:schemeClr>
                </a:solidFill>
              </a:rPr>
              <a:t>Draft 2016-2017 Biennial Workplan</a:t>
            </a:r>
            <a:endParaRPr lang="en-US" sz="4000" i="1" dirty="0">
              <a:solidFill>
                <a:schemeClr val="accent6">
                  <a:lumMod val="75000"/>
                </a:schemeClr>
              </a:solidFill>
            </a:endParaRPr>
          </a:p>
        </p:txBody>
      </p:sp>
      <p:sp>
        <p:nvSpPr>
          <p:cNvPr id="3" name="Subtitle 2"/>
          <p:cNvSpPr>
            <a:spLocks noGrp="1"/>
          </p:cNvSpPr>
          <p:nvPr>
            <p:ph type="subTitle" idx="1"/>
          </p:nvPr>
        </p:nvSpPr>
        <p:spPr>
          <a:xfrm>
            <a:off x="685800" y="3200400"/>
            <a:ext cx="7772400" cy="1763311"/>
          </a:xfrm>
        </p:spPr>
        <p:txBody>
          <a:bodyPr>
            <a:normAutofit fontScale="85000" lnSpcReduction="20000"/>
          </a:bodyPr>
          <a:lstStyle/>
          <a:p>
            <a:pPr algn="ctr"/>
            <a:r>
              <a:rPr lang="en-US" dirty="0" smtClean="0">
                <a:solidFill>
                  <a:schemeClr val="tx1"/>
                </a:solidFill>
              </a:rPr>
              <a:t>Jim Edward</a:t>
            </a:r>
            <a:endParaRPr lang="en-US" dirty="0">
              <a:solidFill>
                <a:schemeClr val="tx1"/>
              </a:solidFill>
            </a:endParaRPr>
          </a:p>
          <a:p>
            <a:pPr algn="ctr"/>
            <a:r>
              <a:rPr lang="en-US" dirty="0" smtClean="0">
                <a:solidFill>
                  <a:schemeClr val="tx1"/>
                </a:solidFill>
              </a:rPr>
              <a:t>EPA, Chesapeake </a:t>
            </a:r>
            <a:r>
              <a:rPr lang="en-US" dirty="0">
                <a:solidFill>
                  <a:schemeClr val="tx1"/>
                </a:solidFill>
              </a:rPr>
              <a:t>Bay </a:t>
            </a:r>
            <a:r>
              <a:rPr lang="en-US" dirty="0" smtClean="0">
                <a:solidFill>
                  <a:schemeClr val="tx1"/>
                </a:solidFill>
              </a:rPr>
              <a:t>Program Office</a:t>
            </a:r>
          </a:p>
          <a:p>
            <a:pPr algn="ctr"/>
            <a:endParaRPr lang="en-US" dirty="0">
              <a:solidFill>
                <a:schemeClr val="tx1"/>
              </a:solidFill>
            </a:endParaRPr>
          </a:p>
          <a:p>
            <a:pPr algn="ctr"/>
            <a:r>
              <a:rPr lang="en-US" dirty="0" smtClean="0">
                <a:solidFill>
                  <a:schemeClr val="tx1"/>
                </a:solidFill>
              </a:rPr>
              <a:t>CAC Meeting</a:t>
            </a:r>
          </a:p>
          <a:p>
            <a:pPr algn="ctr"/>
            <a:r>
              <a:rPr lang="en-US" dirty="0" smtClean="0">
                <a:solidFill>
                  <a:schemeClr val="tx1"/>
                </a:solidFill>
              </a:rPr>
              <a:t>September 17, 2015</a:t>
            </a:r>
          </a:p>
          <a:p>
            <a:pPr algn="ctr"/>
            <a:endParaRPr lang="en-US" dirty="0">
              <a:solidFill>
                <a:schemeClr val="accent4">
                  <a:lumMod val="75000"/>
                </a:schemeClr>
              </a:solidFill>
            </a:endParaRPr>
          </a:p>
        </p:txBody>
      </p:sp>
    </p:spTree>
    <p:extLst>
      <p:ext uri="{BB962C8B-B14F-4D97-AF65-F5344CB8AC3E}">
        <p14:creationId xmlns:p14="http://schemas.microsoft.com/office/powerpoint/2010/main" val="35381335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382000" cy="3886200"/>
          </a:xfrm>
        </p:spPr>
        <p:txBody>
          <a:bodyPr>
            <a:normAutofit/>
          </a:bodyPr>
          <a:lstStyle/>
          <a:p>
            <a:r>
              <a:rPr lang="en-US" sz="2000" dirty="0" smtClean="0">
                <a:latin typeface="Calibri" panose="020F0502020204030204" pitchFamily="34" charset="0"/>
              </a:rPr>
              <a:t>Addressing comments on draft workplan from Diversity Workgroup</a:t>
            </a:r>
          </a:p>
          <a:p>
            <a:endParaRPr lang="en-US" sz="2000" dirty="0">
              <a:latin typeface="Calibri" panose="020F0502020204030204" pitchFamily="34" charset="0"/>
            </a:endParaRPr>
          </a:p>
          <a:p>
            <a:r>
              <a:rPr lang="en-US" sz="2000" dirty="0" smtClean="0">
                <a:latin typeface="Calibri" panose="020F0502020204030204" pitchFamily="34" charset="0"/>
              </a:rPr>
              <a:t>Sending 2</a:t>
            </a:r>
            <a:r>
              <a:rPr lang="en-US" sz="2000" baseline="30000" dirty="0" smtClean="0">
                <a:latin typeface="Calibri" panose="020F0502020204030204" pitchFamily="34" charset="0"/>
              </a:rPr>
              <a:t>nd</a:t>
            </a:r>
            <a:r>
              <a:rPr lang="en-US" sz="2000" dirty="0" smtClean="0">
                <a:latin typeface="Calibri" panose="020F0502020204030204" pitchFamily="34" charset="0"/>
              </a:rPr>
              <a:t> draft of workplan to Diversity Workgroup mid-September</a:t>
            </a:r>
          </a:p>
          <a:p>
            <a:endParaRPr lang="en-US" sz="2000" dirty="0">
              <a:latin typeface="Calibri" panose="020F0502020204030204" pitchFamily="34" charset="0"/>
            </a:endParaRPr>
          </a:p>
          <a:p>
            <a:r>
              <a:rPr lang="en-US" sz="2000" dirty="0" smtClean="0">
                <a:latin typeface="Calibri" panose="020F0502020204030204" pitchFamily="34" charset="0"/>
              </a:rPr>
              <a:t>October face-to-face meeting of Diversity Workgroup</a:t>
            </a:r>
          </a:p>
          <a:p>
            <a:endParaRPr lang="en-US" sz="2000" dirty="0">
              <a:latin typeface="Calibri" panose="020F0502020204030204" pitchFamily="34" charset="0"/>
            </a:endParaRPr>
          </a:p>
          <a:p>
            <a:r>
              <a:rPr lang="en-US" sz="2000" dirty="0" smtClean="0">
                <a:latin typeface="Calibri" panose="020F0502020204030204" pitchFamily="34" charset="0"/>
              </a:rPr>
              <a:t>Public comment period (45 days) on draft workplan – January 2016</a:t>
            </a:r>
            <a:endParaRPr lang="en-US" sz="2000" dirty="0">
              <a:latin typeface="Calibri" panose="020F0502020204030204" pitchFamily="34" charset="0"/>
            </a:endParaRPr>
          </a:p>
          <a:p>
            <a:endParaRPr lang="en-US" sz="2000" dirty="0">
              <a:latin typeface="Calibri" panose="020F0502020204030204" pitchFamily="34" charset="0"/>
            </a:endParaRPr>
          </a:p>
          <a:p>
            <a:r>
              <a:rPr lang="en-US" sz="2000" dirty="0" smtClean="0">
                <a:latin typeface="Calibri" panose="020F0502020204030204" pitchFamily="34" charset="0"/>
              </a:rPr>
              <a:t>Final workplan –  April 2016</a:t>
            </a:r>
          </a:p>
        </p:txBody>
      </p:sp>
      <p:sp>
        <p:nvSpPr>
          <p:cNvPr id="2" name="Title 1"/>
          <p:cNvSpPr>
            <a:spLocks noGrp="1"/>
          </p:cNvSpPr>
          <p:nvPr>
            <p:ph type="title"/>
          </p:nvPr>
        </p:nvSpPr>
        <p:spPr>
          <a:xfrm>
            <a:off x="457200" y="441964"/>
            <a:ext cx="8229600" cy="944562"/>
          </a:xfrm>
        </p:spPr>
        <p:txBody>
          <a:bodyPr>
            <a:noAutofit/>
          </a:bodyPr>
          <a:lstStyle/>
          <a:p>
            <a:pPr algn="ctr"/>
            <a:r>
              <a:rPr lang="en-US" sz="3200" dirty="0" smtClean="0">
                <a:solidFill>
                  <a:schemeClr val="accent6">
                    <a:lumMod val="75000"/>
                  </a:schemeClr>
                </a:solidFill>
              </a:rPr>
              <a:t>Next Steps:</a:t>
            </a:r>
            <a:endParaRPr lang="en-US" sz="3200" b="1" dirty="0">
              <a:solidFill>
                <a:schemeClr val="accent6">
                  <a:lumMod val="75000"/>
                </a:schemeClr>
              </a:solidFill>
            </a:endParaRPr>
          </a:p>
        </p:txBody>
      </p:sp>
      <p:cxnSp>
        <p:nvCxnSpPr>
          <p:cNvPr id="5" name="Straight Connector 4"/>
          <p:cNvCxnSpPr/>
          <p:nvPr/>
        </p:nvCxnSpPr>
        <p:spPr>
          <a:xfrm>
            <a:off x="457200" y="1371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75617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99" y="1824087"/>
            <a:ext cx="8382000" cy="4648200"/>
          </a:xfrm>
        </p:spPr>
        <p:txBody>
          <a:bodyPr>
            <a:normAutofit/>
          </a:bodyPr>
          <a:lstStyle/>
          <a:p>
            <a:pPr marL="109728" lvl="0" indent="0" algn="ctr">
              <a:buNone/>
            </a:pPr>
            <a:r>
              <a:rPr lang="en-US" sz="2900" b="1" dirty="0" smtClean="0"/>
              <a:t>Jim Edward</a:t>
            </a:r>
          </a:p>
          <a:p>
            <a:pPr marL="109728" lvl="0" indent="0" algn="ctr">
              <a:buNone/>
            </a:pPr>
            <a:r>
              <a:rPr lang="en-US" sz="2900" b="1" dirty="0" smtClean="0">
                <a:solidFill>
                  <a:schemeClr val="accent6">
                    <a:lumMod val="75000"/>
                  </a:schemeClr>
                </a:solidFill>
              </a:rPr>
              <a:t>edward.james@epa.gov</a:t>
            </a:r>
          </a:p>
          <a:p>
            <a:pPr marL="109728" lvl="0" indent="0" algn="ctr">
              <a:buNone/>
            </a:pPr>
            <a:r>
              <a:rPr lang="en-US" sz="2900" b="1" dirty="0" smtClean="0">
                <a:solidFill>
                  <a:schemeClr val="accent6">
                    <a:lumMod val="75000"/>
                  </a:schemeClr>
                </a:solidFill>
                <a:hlinkClick r:id="rId2"/>
              </a:rPr>
              <a:t>www.ChesapeakeBay.net</a:t>
            </a:r>
            <a:endParaRPr lang="en-US" sz="2900" b="1" dirty="0" smtClean="0">
              <a:solidFill>
                <a:schemeClr val="accent6">
                  <a:lumMod val="75000"/>
                </a:schemeClr>
              </a:solidFill>
            </a:endParaRPr>
          </a:p>
          <a:p>
            <a:pPr marL="109728" lvl="0" indent="0">
              <a:buNone/>
            </a:pPr>
            <a:endParaRPr lang="en-US" sz="2900" b="1" dirty="0" smtClean="0"/>
          </a:p>
          <a:p>
            <a:pPr marL="109728" lvl="0" indent="0">
              <a:buNone/>
            </a:pPr>
            <a:endParaRPr lang="en-US" sz="2400" dirty="0"/>
          </a:p>
          <a:p>
            <a:pPr marL="566928" indent="-457200">
              <a:buSzPct val="100000"/>
              <a:buFont typeface="+mj-lt"/>
              <a:buAutoNum type="arabicPeriod" startAt="5"/>
            </a:pPr>
            <a:endParaRPr lang="en-US" sz="2400" dirty="0">
              <a:solidFill>
                <a:schemeClr val="accent4">
                  <a:lumMod val="75000"/>
                </a:schemeClr>
              </a:solidFill>
            </a:endParaRPr>
          </a:p>
        </p:txBody>
      </p:sp>
      <p:sp>
        <p:nvSpPr>
          <p:cNvPr id="2" name="Title 1"/>
          <p:cNvSpPr>
            <a:spLocks noGrp="1"/>
          </p:cNvSpPr>
          <p:nvPr>
            <p:ph type="title"/>
          </p:nvPr>
        </p:nvSpPr>
        <p:spPr>
          <a:xfrm>
            <a:off x="457200" y="533400"/>
            <a:ext cx="8229600" cy="944562"/>
          </a:xfrm>
        </p:spPr>
        <p:txBody>
          <a:bodyPr>
            <a:noAutofit/>
          </a:bodyPr>
          <a:lstStyle/>
          <a:p>
            <a:pPr algn="ctr"/>
            <a:r>
              <a:rPr lang="en-US" sz="3600" dirty="0" smtClean="0">
                <a:solidFill>
                  <a:schemeClr val="accent6">
                    <a:lumMod val="75000"/>
                  </a:schemeClr>
                </a:solidFill>
              </a:rPr>
              <a:t>Questions?</a:t>
            </a:r>
            <a:endParaRPr lang="en-US" sz="2400" b="1" dirty="0">
              <a:solidFill>
                <a:schemeClr val="accent6">
                  <a:lumMod val="75000"/>
                </a:schemeClr>
              </a:solidFill>
            </a:endParaRPr>
          </a:p>
        </p:txBody>
      </p:sp>
      <p:cxnSp>
        <p:nvCxnSpPr>
          <p:cNvPr id="5" name="Straight Connector 4"/>
          <p:cNvCxnSpPr/>
          <p:nvPr/>
        </p:nvCxnSpPr>
        <p:spPr>
          <a:xfrm>
            <a:off x="457200" y="1371600"/>
            <a:ext cx="8077200"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Shape 196"/>
          <p:cNvPicPr preferRelativeResize="0"/>
          <p:nvPr/>
        </p:nvPicPr>
        <p:blipFill>
          <a:blip r:embed="rId3"/>
          <a:stretch>
            <a:fillRect/>
          </a:stretch>
        </p:blipFill>
        <p:spPr>
          <a:xfrm>
            <a:off x="3352250" y="4148187"/>
            <a:ext cx="2439499" cy="1882300"/>
          </a:xfrm>
          <a:prstGeom prst="rect">
            <a:avLst/>
          </a:prstGeom>
          <a:noFill/>
          <a:ln>
            <a:noFill/>
          </a:ln>
        </p:spPr>
      </p:pic>
    </p:spTree>
    <p:extLst>
      <p:ext uri="{BB962C8B-B14F-4D97-AF65-F5344CB8AC3E}">
        <p14:creationId xmlns:p14="http://schemas.microsoft.com/office/powerpoint/2010/main" val="4064575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828800"/>
            <a:ext cx="8229600" cy="4198938"/>
          </a:xfrm>
        </p:spPr>
        <p:txBody>
          <a:bodyPr>
            <a:normAutofit/>
          </a:bodyPr>
          <a:lstStyle/>
          <a:p>
            <a:pPr marL="566928" lvl="0" indent="-457200">
              <a:buFont typeface="+mj-lt"/>
              <a:buAutoNum type="arabicPeriod"/>
            </a:pPr>
            <a:r>
              <a:rPr lang="en-US" sz="2800" dirty="0" smtClean="0">
                <a:latin typeface="Calibri" panose="020F0502020204030204" pitchFamily="34" charset="0"/>
              </a:rPr>
              <a:t>Communications and Outreach</a:t>
            </a:r>
          </a:p>
          <a:p>
            <a:pPr marL="566928" lvl="0" indent="-457200">
              <a:buFont typeface="+mj-lt"/>
              <a:buAutoNum type="arabicPeriod"/>
            </a:pPr>
            <a:endParaRPr lang="en-US" sz="2800" dirty="0">
              <a:latin typeface="Calibri" panose="020F0502020204030204" pitchFamily="34" charset="0"/>
            </a:endParaRPr>
          </a:p>
          <a:p>
            <a:pPr marL="566928" lvl="0" indent="-457200">
              <a:buFont typeface="+mj-lt"/>
              <a:buAutoNum type="arabicPeriod"/>
            </a:pPr>
            <a:r>
              <a:rPr lang="en-US" sz="2800" dirty="0" smtClean="0">
                <a:latin typeface="Calibri" panose="020F0502020204030204" pitchFamily="34" charset="0"/>
              </a:rPr>
              <a:t>Employment and Professional Engagement</a:t>
            </a:r>
          </a:p>
          <a:p>
            <a:pPr marL="566928" lvl="0" indent="-457200">
              <a:buFont typeface="+mj-lt"/>
              <a:buAutoNum type="arabicPeriod"/>
            </a:pPr>
            <a:endParaRPr lang="en-US" sz="2800" dirty="0" smtClean="0">
              <a:latin typeface="Calibri" panose="020F0502020204030204" pitchFamily="34" charset="0"/>
            </a:endParaRPr>
          </a:p>
          <a:p>
            <a:pPr marL="566928" indent="-457200">
              <a:buFont typeface="+mj-lt"/>
              <a:buAutoNum type="arabicPeriod"/>
            </a:pPr>
            <a:r>
              <a:rPr lang="en-US" sz="2800" dirty="0">
                <a:latin typeface="Calibri" panose="020F0502020204030204" pitchFamily="34" charset="0"/>
              </a:rPr>
              <a:t>Promote Environmental </a:t>
            </a:r>
            <a:r>
              <a:rPr lang="en-US" sz="2800" dirty="0" smtClean="0">
                <a:latin typeface="Calibri" panose="020F0502020204030204" pitchFamily="34" charset="0"/>
              </a:rPr>
              <a:t>Justice</a:t>
            </a:r>
          </a:p>
          <a:p>
            <a:pPr marL="566928" indent="-457200">
              <a:buFont typeface="+mj-lt"/>
              <a:buAutoNum type="arabicPeriod"/>
            </a:pPr>
            <a:endParaRPr lang="en-US" sz="2800" dirty="0" smtClean="0">
              <a:latin typeface="Calibri" panose="020F0502020204030204" pitchFamily="34" charset="0"/>
            </a:endParaRPr>
          </a:p>
          <a:p>
            <a:pPr marL="566928" indent="-457200">
              <a:buFont typeface="+mj-lt"/>
              <a:buAutoNum type="arabicPeriod"/>
            </a:pPr>
            <a:r>
              <a:rPr lang="en-US" sz="2800" dirty="0">
                <a:latin typeface="Calibri" panose="020F0502020204030204" pitchFamily="34" charset="0"/>
              </a:rPr>
              <a:t>Tracking and Assessment</a:t>
            </a:r>
          </a:p>
          <a:p>
            <a:pPr marL="566928" indent="-457200">
              <a:buFont typeface="+mj-lt"/>
              <a:buAutoNum type="arabicPeriod"/>
            </a:pPr>
            <a:endParaRPr lang="en-US" sz="2400" dirty="0">
              <a:latin typeface="Calibri" panose="020F0502020204030204" pitchFamily="34" charset="0"/>
            </a:endParaRPr>
          </a:p>
          <a:p>
            <a:pPr marL="566928" lvl="0" indent="-457200">
              <a:buFont typeface="+mj-lt"/>
              <a:buAutoNum type="arabicPeriod"/>
            </a:pPr>
            <a:endParaRPr lang="en-US" sz="2400" dirty="0" smtClean="0">
              <a:latin typeface="Calibri" panose="020F0502020204030204" pitchFamily="34" charset="0"/>
            </a:endParaRPr>
          </a:p>
          <a:p>
            <a:pPr marL="566928" lvl="0" indent="-457200">
              <a:buFont typeface="+mj-lt"/>
              <a:buAutoNum type="arabicPeriod"/>
            </a:pPr>
            <a:endParaRPr lang="en-US" sz="2400" dirty="0">
              <a:latin typeface="Calibri" panose="020F0502020204030204" pitchFamily="34" charset="0"/>
            </a:endParaRPr>
          </a:p>
          <a:p>
            <a:pPr marL="109728" indent="0">
              <a:buNone/>
            </a:pPr>
            <a:endParaRPr lang="en-US" sz="2400" dirty="0" smtClean="0">
              <a:latin typeface="Calibri" panose="020F0502020204030204" pitchFamily="34" charset="0"/>
            </a:endParaRPr>
          </a:p>
          <a:p>
            <a:pPr lvl="1"/>
            <a:endParaRPr lang="en-US" sz="2400" dirty="0">
              <a:latin typeface="Calibri" panose="020F0502020204030204" pitchFamily="34" charset="0"/>
            </a:endParaRPr>
          </a:p>
        </p:txBody>
      </p:sp>
      <p:sp>
        <p:nvSpPr>
          <p:cNvPr id="2" name="Title 1"/>
          <p:cNvSpPr>
            <a:spLocks noGrp="1"/>
          </p:cNvSpPr>
          <p:nvPr>
            <p:ph type="title"/>
          </p:nvPr>
        </p:nvSpPr>
        <p:spPr>
          <a:xfrm>
            <a:off x="457200" y="312739"/>
            <a:ext cx="8229600" cy="944562"/>
          </a:xfrm>
        </p:spPr>
        <p:txBody>
          <a:bodyPr>
            <a:noAutofit/>
          </a:bodyPr>
          <a:lstStyle/>
          <a:p>
            <a:pPr algn="ctr"/>
            <a:r>
              <a:rPr lang="en-US" sz="3600" dirty="0" smtClean="0">
                <a:solidFill>
                  <a:schemeClr val="accent6">
                    <a:lumMod val="75000"/>
                  </a:schemeClr>
                </a:solidFill>
              </a:rPr>
              <a:t>Diversity Management Strategy </a:t>
            </a:r>
            <a:br>
              <a:rPr lang="en-US" sz="3600" dirty="0" smtClean="0">
                <a:solidFill>
                  <a:schemeClr val="accent6">
                    <a:lumMod val="75000"/>
                  </a:schemeClr>
                </a:solidFill>
              </a:rPr>
            </a:br>
            <a:r>
              <a:rPr lang="en-US" sz="3600" dirty="0" smtClean="0">
                <a:solidFill>
                  <a:schemeClr val="accent6">
                    <a:lumMod val="75000"/>
                  </a:schemeClr>
                </a:solidFill>
              </a:rPr>
              <a:t>4 Focus Areas</a:t>
            </a:r>
            <a:endParaRPr lang="en-US" sz="3600" b="1" dirty="0">
              <a:solidFill>
                <a:schemeClr val="accent6">
                  <a:lumMod val="75000"/>
                </a:schemeClr>
              </a:solidFill>
            </a:endParaRPr>
          </a:p>
        </p:txBody>
      </p:sp>
      <p:cxnSp>
        <p:nvCxnSpPr>
          <p:cNvPr id="5" name="Straight Connector 4"/>
          <p:cNvCxnSpPr/>
          <p:nvPr/>
        </p:nvCxnSpPr>
        <p:spPr>
          <a:xfrm>
            <a:off x="533400" y="1371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0702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500" t="21333" r="30208" b="21333"/>
          <a:stretch/>
        </p:blipFill>
        <p:spPr>
          <a:xfrm>
            <a:off x="0" y="37307"/>
            <a:ext cx="12306300" cy="6553200"/>
          </a:xfrm>
          <a:prstGeom prst="rect">
            <a:avLst/>
          </a:prstGeom>
        </p:spPr>
      </p:pic>
    </p:spTree>
    <p:extLst>
      <p:ext uri="{BB962C8B-B14F-4D97-AF65-F5344CB8AC3E}">
        <p14:creationId xmlns:p14="http://schemas.microsoft.com/office/powerpoint/2010/main" val="2423124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382000" cy="4648200"/>
          </a:xfrm>
        </p:spPr>
        <p:txBody>
          <a:bodyPr>
            <a:normAutofit/>
          </a:bodyPr>
          <a:lstStyle/>
          <a:p>
            <a:pPr marL="342900" lvl="0" indent="-342900">
              <a:lnSpc>
                <a:spcPct val="107000"/>
              </a:lnSpc>
              <a:spcBef>
                <a:spcPts val="0"/>
              </a:spcBef>
              <a:buFont typeface="+mj-lt"/>
              <a:buAutoNum type="arabicPeriod"/>
            </a:pPr>
            <a:r>
              <a:rPr lang="en-US" sz="2000" dirty="0">
                <a:latin typeface="Calibri" panose="020F0502020204030204" pitchFamily="34" charset="0"/>
                <a:ea typeface="Calibri" panose="020F0502020204030204" pitchFamily="34" charset="0"/>
                <a:cs typeface="Times New Roman" panose="02020603050405020304" pitchFamily="18" charset="0"/>
              </a:rPr>
              <a:t>Identify key trusted leaders and interests of underrepresented communities to address self-identified community issues. </a:t>
            </a:r>
            <a:r>
              <a:rPr lang="en-US" sz="2000" dirty="0">
                <a:effectLst>
                  <a:glow rad="127000">
                    <a:srgbClr val="FFFF00"/>
                  </a:glow>
                </a:effectLst>
                <a:latin typeface="Calibri" panose="020F0502020204030204" pitchFamily="34" charset="0"/>
                <a:ea typeface="Calibri" panose="020F0502020204030204" pitchFamily="34" charset="0"/>
                <a:cs typeface="Times New Roman" panose="02020603050405020304" pitchFamily="18" charset="0"/>
              </a:rPr>
              <a:t>Establish forums and begin dialogue to better understand how community issues link to watershed restoration</a:t>
            </a:r>
            <a:r>
              <a:rPr lang="en-US" sz="2000" dirty="0" smtClean="0">
                <a:effectLst>
                  <a:glow rad="127000">
                    <a:srgbClr val="FFFF00"/>
                  </a:glow>
                </a:effectLst>
                <a:latin typeface="Calibri" panose="020F0502020204030204" pitchFamily="34" charset="0"/>
                <a:ea typeface="Calibri" panose="020F0502020204030204" pitchFamily="34" charset="0"/>
                <a:cs typeface="Times New Roman" panose="02020603050405020304" pitchFamily="18" charset="0"/>
              </a:rPr>
              <a:t>.</a:t>
            </a:r>
            <a:endParaRPr lang="en-US" sz="2000" dirty="0">
              <a:effectLst>
                <a:glow rad="127000">
                  <a:srgbClr val="FFFF00"/>
                </a:glo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0"/>
              </a:spcBef>
              <a:buFont typeface="+mj-lt"/>
              <a:buAutoNum type="arabicPeriod"/>
            </a:pPr>
            <a:r>
              <a:rPr lang="en-US" sz="2000" dirty="0">
                <a:latin typeface="Calibri" panose="020F0502020204030204" pitchFamily="34" charset="0"/>
                <a:ea typeface="Calibri" panose="020F0502020204030204" pitchFamily="34" charset="0"/>
                <a:cs typeface="Times New Roman" panose="02020603050405020304" pitchFamily="18" charset="0"/>
              </a:rPr>
              <a:t>Work with Toxic Contaminants Workgroup to identify communities where fish advisories exist and initiate pilot project to improve communications and outreach.</a:t>
            </a:r>
          </a:p>
          <a:p>
            <a:pPr marL="342900" lvl="0" indent="-342900">
              <a:lnSpc>
                <a:spcPct val="107000"/>
              </a:lnSpc>
              <a:spcBef>
                <a:spcPts val="0"/>
              </a:spcBef>
              <a:buFont typeface="+mj-lt"/>
              <a:buAutoNum type="arabicPeriod"/>
            </a:pPr>
            <a:r>
              <a:rPr lang="en-US" sz="2000" dirty="0">
                <a:latin typeface="Calibri" panose="020F0502020204030204" pitchFamily="34" charset="0"/>
                <a:ea typeface="Calibri" panose="020F0502020204030204" pitchFamily="34" charset="0"/>
                <a:cs typeface="Times New Roman" panose="02020603050405020304" pitchFamily="18" charset="0"/>
              </a:rPr>
              <a:t>Work with federal partners to identify opportunities to work with diverse communities adjacent to federal installations</a:t>
            </a:r>
          </a:p>
          <a:p>
            <a:pPr marL="342900" lvl="0" indent="-342900">
              <a:lnSpc>
                <a:spcPct val="107000"/>
              </a:lnSpc>
              <a:spcBef>
                <a:spcPts val="0"/>
              </a:spcBef>
              <a:buFont typeface="+mj-lt"/>
              <a:buAutoNum type="arabicPeriod"/>
            </a:pPr>
            <a:r>
              <a:rPr lang="en-US" sz="2000" dirty="0">
                <a:effectLst>
                  <a:glow rad="127000">
                    <a:srgbClr val="FFFF00"/>
                  </a:glow>
                </a:effectLst>
                <a:latin typeface="Calibri" panose="020F0502020204030204" pitchFamily="34" charset="0"/>
                <a:ea typeface="Calibri" panose="020F0502020204030204" pitchFamily="34" charset="0"/>
                <a:cs typeface="Times New Roman" panose="02020603050405020304" pitchFamily="18" charset="0"/>
              </a:rPr>
              <a:t>Establish online forum for diverse groups to share successes, lessons learned, resource needs, available resources related to restoration.</a:t>
            </a:r>
          </a:p>
          <a:p>
            <a:pPr marL="342900" marR="0" lvl="0" indent="-342900">
              <a:lnSpc>
                <a:spcPct val="107000"/>
              </a:lnSpc>
              <a:spcBef>
                <a:spcPts val="0"/>
              </a:spcBef>
              <a:spcAft>
                <a:spcPts val="800"/>
              </a:spcAft>
              <a:buFont typeface="+mj-lt"/>
              <a:buAutoNum type="arabicPeriod"/>
            </a:pPr>
            <a:r>
              <a:rPr lang="en-US" sz="2000" dirty="0">
                <a:effectLst>
                  <a:glow rad="127000">
                    <a:srgbClr val="FFFF00"/>
                  </a:glow>
                </a:effectLst>
                <a:latin typeface="Calibri" panose="020F0502020204030204" pitchFamily="34" charset="0"/>
                <a:ea typeface="Calibri" panose="020F0502020204030204" pitchFamily="34" charset="0"/>
                <a:cs typeface="Times New Roman" panose="02020603050405020304" pitchFamily="18" charset="0"/>
              </a:rPr>
              <a:t>Partner with citizen stewardship GIT to develop and implement a social marketing </a:t>
            </a:r>
            <a:r>
              <a:rPr lang="en-US" sz="2000" dirty="0" smtClean="0">
                <a:effectLst>
                  <a:glow rad="127000">
                    <a:srgbClr val="FFFF00"/>
                  </a:glow>
                </a:effectLst>
                <a:latin typeface="Calibri" panose="020F0502020204030204" pitchFamily="34" charset="0"/>
                <a:ea typeface="Calibri" panose="020F0502020204030204" pitchFamily="34" charset="0"/>
                <a:cs typeface="Times New Roman" panose="02020603050405020304" pitchFamily="18" charset="0"/>
              </a:rPr>
              <a:t>initiative to </a:t>
            </a:r>
            <a:r>
              <a:rPr lang="en-US" sz="2000" dirty="0">
                <a:effectLst>
                  <a:glow rad="127000">
                    <a:srgbClr val="FFFF00"/>
                  </a:glow>
                </a:effectLst>
                <a:latin typeface="Calibri" panose="020F0502020204030204" pitchFamily="34" charset="0"/>
                <a:ea typeface="Calibri" panose="020F0502020204030204" pitchFamily="34" charset="0"/>
                <a:cs typeface="Times New Roman" panose="02020603050405020304" pitchFamily="18" charset="0"/>
              </a:rPr>
              <a:t>engage diverse </a:t>
            </a:r>
            <a:r>
              <a:rPr lang="en-US" sz="2000" dirty="0" smtClean="0">
                <a:effectLst>
                  <a:glow rad="127000">
                    <a:srgbClr val="FFFF00"/>
                  </a:glow>
                </a:effectLst>
                <a:latin typeface="Calibri" panose="020F0502020204030204" pitchFamily="34" charset="0"/>
                <a:ea typeface="Calibri" panose="020F0502020204030204" pitchFamily="34" charset="0"/>
                <a:cs typeface="Times New Roman" panose="02020603050405020304" pitchFamily="18" charset="0"/>
              </a:rPr>
              <a:t>populations</a:t>
            </a:r>
            <a:endParaRPr lang="en-US" sz="2000" dirty="0">
              <a:effectLst>
                <a:glow rad="127000">
                  <a:srgbClr val="FFFF00"/>
                </a:glow>
              </a:effectLst>
              <a:latin typeface="Calibri" panose="020F0502020204030204" pitchFamily="34" charset="0"/>
              <a:ea typeface="Calibri" panose="020F0502020204030204" pitchFamily="34" charset="0"/>
              <a:cs typeface="Times New Roman" panose="02020603050405020304" pitchFamily="18" charset="0"/>
            </a:endParaRPr>
          </a:p>
          <a:p>
            <a:pPr lvl="1"/>
            <a:endParaRPr lang="en-US" sz="1600" dirty="0" smtClean="0"/>
          </a:p>
          <a:p>
            <a:pPr marL="109728" lvl="0" indent="0">
              <a:buNone/>
            </a:pPr>
            <a:endParaRPr lang="en-US" sz="1400" dirty="0" smtClean="0"/>
          </a:p>
        </p:txBody>
      </p:sp>
      <p:sp>
        <p:nvSpPr>
          <p:cNvPr id="2" name="Title 1"/>
          <p:cNvSpPr>
            <a:spLocks noGrp="1"/>
          </p:cNvSpPr>
          <p:nvPr>
            <p:ph type="title"/>
          </p:nvPr>
        </p:nvSpPr>
        <p:spPr>
          <a:xfrm>
            <a:off x="381000" y="427038"/>
            <a:ext cx="8229600" cy="944562"/>
          </a:xfrm>
        </p:spPr>
        <p:txBody>
          <a:bodyPr>
            <a:noAutofit/>
          </a:bodyPr>
          <a:lstStyle/>
          <a:p>
            <a:pPr algn="ctr"/>
            <a:r>
              <a:rPr lang="en-US" sz="3200" dirty="0">
                <a:solidFill>
                  <a:schemeClr val="accent6">
                    <a:lumMod val="75000"/>
                  </a:schemeClr>
                </a:solidFill>
              </a:rPr>
              <a:t>Management Approach 1:  Communications and Outreach</a:t>
            </a:r>
            <a:endParaRPr lang="en-US" sz="3200" b="1" dirty="0">
              <a:solidFill>
                <a:schemeClr val="accent6">
                  <a:lumMod val="75000"/>
                </a:schemeClr>
              </a:solidFill>
            </a:endParaRPr>
          </a:p>
        </p:txBody>
      </p:sp>
      <p:cxnSp>
        <p:nvCxnSpPr>
          <p:cNvPr id="5" name="Straight Connector 4"/>
          <p:cNvCxnSpPr/>
          <p:nvPr/>
        </p:nvCxnSpPr>
        <p:spPr>
          <a:xfrm>
            <a:off x="457200" y="1371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77434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382000" cy="3886200"/>
          </a:xfrm>
        </p:spPr>
        <p:txBody>
          <a:bodyPr>
            <a:normAutofit/>
          </a:bodyPr>
          <a:lstStyle/>
          <a:p>
            <a:pPr marL="342900" lvl="0" indent="-342900">
              <a:lnSpc>
                <a:spcPct val="107000"/>
              </a:lnSpc>
              <a:spcBef>
                <a:spcPts val="0"/>
              </a:spcBef>
              <a:buFont typeface="+mj-lt"/>
              <a:buAutoNum type="arabicPeriod"/>
            </a:pPr>
            <a:r>
              <a:rPr lang="en-US" sz="2000" dirty="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Partnering jurisdictions to explore designating a diversity engagement coordinator to engage underrepresented communities in the watershed</a:t>
            </a:r>
            <a:r>
              <a:rPr lang="en-US" sz="2000" dirty="0">
                <a:latin typeface="Calibri" panose="020F0502020204030204" pitchFamily="34" charset="0"/>
                <a:ea typeface="Calibri" panose="020F0502020204030204" pitchFamily="34" charset="0"/>
                <a:cs typeface="Calibri" panose="020F0502020204030204" pitchFamily="34" charset="0"/>
              </a:rPr>
              <a:t>.</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0"/>
              </a:spcBef>
              <a:buFont typeface="+mj-lt"/>
              <a:buAutoNum type="arabicPeriod"/>
            </a:pPr>
            <a:r>
              <a:rPr lang="en-US" sz="2000" dirty="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Develop curriculum for an Environmental Career-Building Day for all High Schools in the Bay Watershed. Work within the environmental literacy curriculum to implement a class schedule.</a:t>
            </a:r>
            <a:endParaRPr lang="en-US" sz="2000" dirty="0">
              <a:effectLst>
                <a:glow rad="127000">
                  <a:srgbClr val="FFFF00"/>
                </a:glo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0"/>
              </a:spcBef>
              <a:buFont typeface="+mj-lt"/>
              <a:buAutoNum type="arabicPeriod"/>
            </a:pPr>
            <a:r>
              <a:rPr lang="en-US" sz="2000" dirty="0">
                <a:latin typeface="Calibri" panose="020F0502020204030204" pitchFamily="34" charset="0"/>
                <a:ea typeface="Calibri" panose="020F0502020204030204" pitchFamily="34" charset="0"/>
                <a:cs typeface="Calibri" panose="020F0502020204030204" pitchFamily="34" charset="0"/>
              </a:rPr>
              <a:t>Partnering jurisdictions to explore a career services program for job applicants (e.g., interview training,).</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0"/>
              </a:spcBef>
              <a:buFont typeface="+mj-lt"/>
              <a:buAutoNum type="arabicPeriod"/>
            </a:pPr>
            <a:r>
              <a:rPr lang="en-US" sz="2000" dirty="0">
                <a:latin typeface="Calibri" panose="020F0502020204030204" pitchFamily="34" charset="0"/>
                <a:ea typeface="Calibri" panose="020F0502020204030204" pitchFamily="34" charset="0"/>
                <a:cs typeface="Calibri" panose="020F0502020204030204" pitchFamily="34" charset="0"/>
              </a:rPr>
              <a:t>Partnering jurisdictions to explore an internship program specifically for individuals from diverse groups.</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2000" dirty="0">
                <a:latin typeface="Calibri" panose="020F0502020204030204" pitchFamily="34" charset="0"/>
                <a:ea typeface="Calibri" panose="020F0502020204030204" pitchFamily="34" charset="0"/>
                <a:cs typeface="Calibri" panose="020F0502020204030204" pitchFamily="34" charset="0"/>
              </a:rPr>
              <a:t>Increase outreach to diverse groups for hiring full time employees.</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lvl="1"/>
            <a:endParaRPr lang="en-US" sz="1600" dirty="0" smtClean="0"/>
          </a:p>
          <a:p>
            <a:pPr marL="109728" lvl="0" indent="0">
              <a:buNone/>
            </a:pPr>
            <a:endParaRPr lang="en-US" sz="1400" dirty="0" smtClean="0"/>
          </a:p>
        </p:txBody>
      </p:sp>
      <p:sp>
        <p:nvSpPr>
          <p:cNvPr id="2" name="Title 1"/>
          <p:cNvSpPr>
            <a:spLocks noGrp="1"/>
          </p:cNvSpPr>
          <p:nvPr>
            <p:ph type="title"/>
          </p:nvPr>
        </p:nvSpPr>
        <p:spPr>
          <a:xfrm>
            <a:off x="228600" y="427038"/>
            <a:ext cx="8610600" cy="944562"/>
          </a:xfrm>
        </p:spPr>
        <p:txBody>
          <a:bodyPr>
            <a:noAutofit/>
          </a:bodyPr>
          <a:lstStyle/>
          <a:p>
            <a:pPr algn="ctr"/>
            <a:r>
              <a:rPr lang="en-US" sz="3200" dirty="0">
                <a:solidFill>
                  <a:schemeClr val="accent6">
                    <a:lumMod val="75000"/>
                  </a:schemeClr>
                </a:solidFill>
              </a:rPr>
              <a:t>Management Approach 2:  </a:t>
            </a:r>
            <a:r>
              <a:rPr lang="en-US" sz="3200" dirty="0" smtClean="0">
                <a:solidFill>
                  <a:schemeClr val="accent6">
                    <a:lumMod val="75000"/>
                  </a:schemeClr>
                </a:solidFill>
              </a:rPr>
              <a:t/>
            </a:r>
            <a:br>
              <a:rPr lang="en-US" sz="3200" dirty="0" smtClean="0">
                <a:solidFill>
                  <a:schemeClr val="accent6">
                    <a:lumMod val="75000"/>
                  </a:schemeClr>
                </a:solidFill>
              </a:rPr>
            </a:br>
            <a:r>
              <a:rPr lang="en-US" sz="3000" dirty="0" smtClean="0">
                <a:solidFill>
                  <a:schemeClr val="accent6">
                    <a:lumMod val="75000"/>
                  </a:schemeClr>
                </a:solidFill>
              </a:rPr>
              <a:t>Employment </a:t>
            </a:r>
            <a:r>
              <a:rPr lang="en-US" sz="3000" dirty="0">
                <a:solidFill>
                  <a:schemeClr val="accent6">
                    <a:lumMod val="75000"/>
                  </a:schemeClr>
                </a:solidFill>
              </a:rPr>
              <a:t>and Professional Engagement</a:t>
            </a:r>
            <a:endParaRPr lang="en-US" sz="3000" b="1" dirty="0">
              <a:solidFill>
                <a:schemeClr val="accent6">
                  <a:lumMod val="75000"/>
                </a:schemeClr>
              </a:solidFill>
            </a:endParaRPr>
          </a:p>
        </p:txBody>
      </p:sp>
      <p:cxnSp>
        <p:nvCxnSpPr>
          <p:cNvPr id="5" name="Straight Connector 4"/>
          <p:cNvCxnSpPr/>
          <p:nvPr/>
        </p:nvCxnSpPr>
        <p:spPr>
          <a:xfrm>
            <a:off x="457200" y="1371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8809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82000" cy="4648200"/>
          </a:xfrm>
        </p:spPr>
        <p:txBody>
          <a:bodyPr>
            <a:normAutofit/>
          </a:bodyPr>
          <a:lstStyle/>
          <a:p>
            <a:pPr marL="342900" lvl="0" indent="-342900">
              <a:lnSpc>
                <a:spcPct val="107000"/>
              </a:lnSpc>
              <a:spcBef>
                <a:spcPts val="0"/>
              </a:spcBef>
              <a:buFont typeface="+mj-lt"/>
              <a:buAutoNum type="arabicPeriod"/>
            </a:pPr>
            <a:r>
              <a:rPr lang="en-US" sz="1800" dirty="0" smtClean="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Bay </a:t>
            </a:r>
            <a:r>
              <a:rPr lang="en-US" sz="1800" dirty="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Program partners will review and revise their respective grant guidance documents, as needed, to address diversity.</a:t>
            </a:r>
          </a:p>
          <a:p>
            <a:pPr marL="342900" lvl="0" indent="-342900">
              <a:lnSpc>
                <a:spcPct val="107000"/>
              </a:lnSpc>
              <a:spcBef>
                <a:spcPts val="0"/>
              </a:spcBef>
              <a:buFont typeface="+mj-lt"/>
              <a:buAutoNum type="arabicPeriod"/>
            </a:pPr>
            <a:r>
              <a:rPr lang="en-US" sz="1800" dirty="0" smtClean="0">
                <a:latin typeface="Calibri" panose="020F0502020204030204" pitchFamily="34" charset="0"/>
                <a:ea typeface="Calibri" panose="020F0502020204030204" pitchFamily="34" charset="0"/>
                <a:cs typeface="Calibri" panose="020F0502020204030204" pitchFamily="34" charset="0"/>
              </a:rPr>
              <a:t>EPA </a:t>
            </a:r>
            <a:r>
              <a:rPr lang="en-US" sz="1800" dirty="0">
                <a:latin typeface="Calibri" panose="020F0502020204030204" pitchFamily="34" charset="0"/>
                <a:ea typeface="Calibri" panose="020F0502020204030204" pitchFamily="34" charset="0"/>
                <a:cs typeface="Calibri" panose="020F0502020204030204" pitchFamily="34" charset="0"/>
              </a:rPr>
              <a:t>will review Bay Program grant guidance criteria for Clean Water Act Section. 117 local government funding to determine how to better address diversity and environmental justice considerations at the local level.</a:t>
            </a:r>
          </a:p>
          <a:p>
            <a:pPr marL="342900" lvl="0" indent="-342900">
              <a:lnSpc>
                <a:spcPct val="107000"/>
              </a:lnSpc>
              <a:spcBef>
                <a:spcPts val="0"/>
              </a:spcBef>
              <a:buFont typeface="+mj-lt"/>
              <a:buAutoNum type="arabicPeriod"/>
            </a:pPr>
            <a:r>
              <a:rPr lang="en-US" sz="1800" dirty="0" smtClean="0">
                <a:latin typeface="Calibri" panose="020F0502020204030204" pitchFamily="34" charset="0"/>
                <a:ea typeface="Calibri" panose="020F0502020204030204" pitchFamily="34" charset="0"/>
                <a:cs typeface="Calibri" panose="020F0502020204030204" pitchFamily="34" charset="0"/>
              </a:rPr>
              <a:t>Collaborate </a:t>
            </a:r>
            <a:r>
              <a:rPr lang="en-US" sz="1800" dirty="0">
                <a:latin typeface="Calibri" panose="020F0502020204030204" pitchFamily="34" charset="0"/>
                <a:ea typeface="Calibri" panose="020F0502020204030204" pitchFamily="34" charset="0"/>
                <a:cs typeface="Calibri" panose="020F0502020204030204" pitchFamily="34" charset="0"/>
              </a:rPr>
              <a:t>and exchange information with various environmental justice entities throughout the Bay Watershed.</a:t>
            </a:r>
          </a:p>
          <a:p>
            <a:pPr marL="342900" lvl="0" indent="-342900">
              <a:lnSpc>
                <a:spcPct val="107000"/>
              </a:lnSpc>
              <a:spcBef>
                <a:spcPts val="0"/>
              </a:spcBef>
              <a:buFont typeface="+mj-lt"/>
              <a:buAutoNum type="arabicPeriod"/>
            </a:pPr>
            <a:r>
              <a:rPr lang="en-US" sz="1800" dirty="0" smtClean="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Promote </a:t>
            </a:r>
            <a:r>
              <a:rPr lang="en-US" sz="1800" dirty="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the use of EJSCREEN by Bay Program partners.</a:t>
            </a:r>
          </a:p>
          <a:p>
            <a:pPr marL="836676" lvl="2" indent="-342900">
              <a:lnSpc>
                <a:spcPct val="107000"/>
              </a:lnSpc>
              <a:spcBef>
                <a:spcPts val="0"/>
              </a:spcBef>
              <a:buFont typeface="+mj-lt"/>
              <a:buAutoNum type="alphaLcPeriod"/>
            </a:pPr>
            <a:r>
              <a:rPr lang="en-US" sz="1400" dirty="0" smtClean="0">
                <a:latin typeface="Calibri" panose="020F0502020204030204" pitchFamily="34" charset="0"/>
                <a:ea typeface="Calibri" panose="020F0502020204030204" pitchFamily="34" charset="0"/>
                <a:cs typeface="Calibri" panose="020F0502020204030204" pitchFamily="34" charset="0"/>
              </a:rPr>
              <a:t>EPA </a:t>
            </a:r>
            <a:r>
              <a:rPr lang="en-US" sz="1400" dirty="0">
                <a:latin typeface="Calibri" panose="020F0502020204030204" pitchFamily="34" charset="0"/>
                <a:ea typeface="Calibri" panose="020F0502020204030204" pitchFamily="34" charset="0"/>
                <a:cs typeface="Calibri" panose="020F0502020204030204" pitchFamily="34" charset="0"/>
              </a:rPr>
              <a:t>will use EJSCREEN to offer additional information that could enhance partners’ understanding of the watershed’s diverse populations and to help target areas with potential for environmental justice </a:t>
            </a:r>
            <a:r>
              <a:rPr lang="en-US" sz="1400" dirty="0" smtClean="0">
                <a:latin typeface="Calibri" panose="020F0502020204030204" pitchFamily="34" charset="0"/>
                <a:ea typeface="Calibri" panose="020F0502020204030204" pitchFamily="34" charset="0"/>
                <a:cs typeface="Calibri" panose="020F0502020204030204" pitchFamily="34" charset="0"/>
              </a:rPr>
              <a:t>concerns.</a:t>
            </a:r>
          </a:p>
          <a:p>
            <a:pPr marL="836676" lvl="2" indent="-342900">
              <a:lnSpc>
                <a:spcPct val="107000"/>
              </a:lnSpc>
              <a:spcBef>
                <a:spcPts val="0"/>
              </a:spcBef>
              <a:buFont typeface="+mj-lt"/>
              <a:buAutoNum type="alphaLcPeriod"/>
            </a:pPr>
            <a:r>
              <a:rPr lang="en-US" sz="1400" dirty="0" smtClean="0">
                <a:latin typeface="Calibri" panose="020F0502020204030204" pitchFamily="34" charset="0"/>
                <a:ea typeface="Calibri" panose="020F0502020204030204" pitchFamily="34" charset="0"/>
                <a:cs typeface="Calibri" panose="020F0502020204030204" pitchFamily="34" charset="0"/>
              </a:rPr>
              <a:t>EPA </a:t>
            </a:r>
            <a:r>
              <a:rPr lang="en-US" sz="1400" dirty="0">
                <a:latin typeface="Calibri" panose="020F0502020204030204" pitchFamily="34" charset="0"/>
                <a:ea typeface="Calibri" panose="020F0502020204030204" pitchFamily="34" charset="0"/>
                <a:cs typeface="Calibri" panose="020F0502020204030204" pitchFamily="34" charset="0"/>
              </a:rPr>
              <a:t>will provide EJSCREEN to Bay jurisdictions, federal agencies and other partners to also help them target communities and organizations for grant funding </a:t>
            </a:r>
            <a:r>
              <a:rPr lang="en-US" sz="1400" dirty="0" smtClean="0">
                <a:latin typeface="Calibri" panose="020F0502020204030204" pitchFamily="34" charset="0"/>
                <a:ea typeface="Calibri" panose="020F0502020204030204" pitchFamily="34" charset="0"/>
                <a:cs typeface="Calibri" panose="020F0502020204030204" pitchFamily="34" charset="0"/>
              </a:rPr>
              <a:t>opportunities.</a:t>
            </a:r>
          </a:p>
          <a:p>
            <a:pPr marL="836676" lvl="2" indent="-342900">
              <a:lnSpc>
                <a:spcPct val="107000"/>
              </a:lnSpc>
              <a:spcBef>
                <a:spcPts val="0"/>
              </a:spcBef>
              <a:buFont typeface="+mj-lt"/>
              <a:buAutoNum type="alphaLcPeriod"/>
            </a:pPr>
            <a:r>
              <a:rPr lang="en-US" sz="1400" dirty="0" smtClean="0">
                <a:latin typeface="Calibri" panose="020F0502020204030204" pitchFamily="34" charset="0"/>
                <a:ea typeface="Calibri" panose="020F0502020204030204" pitchFamily="34" charset="0"/>
                <a:cs typeface="Calibri" panose="020F0502020204030204" pitchFamily="34" charset="0"/>
              </a:rPr>
              <a:t>The </a:t>
            </a:r>
            <a:r>
              <a:rPr lang="en-US" sz="1400" dirty="0">
                <a:latin typeface="Calibri" panose="020F0502020204030204" pitchFamily="34" charset="0"/>
                <a:ea typeface="Calibri" panose="020F0502020204030204" pitchFamily="34" charset="0"/>
                <a:cs typeface="Calibri" panose="020F0502020204030204" pitchFamily="34" charset="0"/>
              </a:rPr>
              <a:t>Bay Program will add EJSCREEN as a new data layer for the Bay Program Watershed Model.</a:t>
            </a:r>
          </a:p>
          <a:p>
            <a:pPr lvl="1"/>
            <a:endParaRPr lang="en-US" sz="1600" dirty="0" smtClean="0"/>
          </a:p>
          <a:p>
            <a:pPr marL="109728" lvl="0" indent="0">
              <a:buNone/>
            </a:pPr>
            <a:endParaRPr lang="en-US" sz="1400" dirty="0" smtClean="0"/>
          </a:p>
        </p:txBody>
      </p:sp>
      <p:sp>
        <p:nvSpPr>
          <p:cNvPr id="2" name="Title 1"/>
          <p:cNvSpPr>
            <a:spLocks noGrp="1"/>
          </p:cNvSpPr>
          <p:nvPr>
            <p:ph type="title"/>
          </p:nvPr>
        </p:nvSpPr>
        <p:spPr>
          <a:xfrm>
            <a:off x="381000" y="427038"/>
            <a:ext cx="8229600" cy="944562"/>
          </a:xfrm>
        </p:spPr>
        <p:txBody>
          <a:bodyPr>
            <a:noAutofit/>
          </a:bodyPr>
          <a:lstStyle/>
          <a:p>
            <a:pPr algn="ctr"/>
            <a:r>
              <a:rPr lang="en-US" sz="3200" dirty="0">
                <a:solidFill>
                  <a:schemeClr val="accent6">
                    <a:lumMod val="75000"/>
                  </a:schemeClr>
                </a:solidFill>
              </a:rPr>
              <a:t>Management Approach 3:  </a:t>
            </a:r>
            <a:r>
              <a:rPr lang="en-US" sz="3200" dirty="0" smtClean="0">
                <a:solidFill>
                  <a:schemeClr val="accent6">
                    <a:lumMod val="75000"/>
                  </a:schemeClr>
                </a:solidFill>
              </a:rPr>
              <a:t/>
            </a:r>
            <a:br>
              <a:rPr lang="en-US" sz="3200" dirty="0" smtClean="0">
                <a:solidFill>
                  <a:schemeClr val="accent6">
                    <a:lumMod val="75000"/>
                  </a:schemeClr>
                </a:solidFill>
              </a:rPr>
            </a:br>
            <a:r>
              <a:rPr lang="en-US" sz="3200" dirty="0" smtClean="0">
                <a:solidFill>
                  <a:schemeClr val="accent6">
                    <a:lumMod val="75000"/>
                  </a:schemeClr>
                </a:solidFill>
              </a:rPr>
              <a:t>Promote </a:t>
            </a:r>
            <a:r>
              <a:rPr lang="en-US" sz="3200" dirty="0">
                <a:solidFill>
                  <a:schemeClr val="accent6">
                    <a:lumMod val="75000"/>
                  </a:schemeClr>
                </a:solidFill>
              </a:rPr>
              <a:t>Environmental Justice</a:t>
            </a:r>
            <a:endParaRPr lang="en-US" sz="3200" b="1" dirty="0">
              <a:solidFill>
                <a:schemeClr val="accent6">
                  <a:lumMod val="75000"/>
                </a:schemeClr>
              </a:solidFill>
            </a:endParaRPr>
          </a:p>
        </p:txBody>
      </p:sp>
      <p:cxnSp>
        <p:nvCxnSpPr>
          <p:cNvPr id="5" name="Straight Connector 4"/>
          <p:cNvCxnSpPr/>
          <p:nvPr/>
        </p:nvCxnSpPr>
        <p:spPr>
          <a:xfrm>
            <a:off x="457200" y="1371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14320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382000" cy="4648200"/>
          </a:xfrm>
        </p:spPr>
        <p:txBody>
          <a:bodyPr>
            <a:normAutofit/>
          </a:bodyPr>
          <a:lstStyle/>
          <a:p>
            <a:pPr marL="342900" lvl="0" indent="-342900">
              <a:lnSpc>
                <a:spcPct val="107000"/>
              </a:lnSpc>
              <a:spcBef>
                <a:spcPts val="0"/>
              </a:spcBef>
              <a:buFont typeface="+mj-lt"/>
              <a:buAutoNum type="arabicPeriod" startAt="5"/>
            </a:pPr>
            <a:r>
              <a:rPr lang="en-US" sz="1800" dirty="0" smtClean="0">
                <a:latin typeface="Calibri" panose="020F0502020204030204" pitchFamily="34" charset="0"/>
                <a:ea typeface="Calibri" panose="020F0502020204030204" pitchFamily="34" charset="0"/>
                <a:cs typeface="Calibri" panose="020F0502020204030204" pitchFamily="34" charset="0"/>
              </a:rPr>
              <a:t>The </a:t>
            </a:r>
            <a:r>
              <a:rPr lang="en-US" sz="1800" dirty="0">
                <a:latin typeface="Calibri" panose="020F0502020204030204" pitchFamily="34" charset="0"/>
                <a:ea typeface="Calibri" panose="020F0502020204030204" pitchFamily="34" charset="0"/>
                <a:cs typeface="Calibri" panose="020F0502020204030204" pitchFamily="34" charset="0"/>
              </a:rPr>
              <a:t>public access and climate resiliency workgroups will use EJSCREEN to help prioritize new public access sites and target communities that might be in areas vulnerable to climate change impacts.</a:t>
            </a:r>
          </a:p>
          <a:p>
            <a:pPr marL="342900" lvl="0" indent="-342900">
              <a:lnSpc>
                <a:spcPct val="107000"/>
              </a:lnSpc>
              <a:spcBef>
                <a:spcPts val="0"/>
              </a:spcBef>
              <a:buFont typeface="+mj-lt"/>
              <a:buAutoNum type="arabicPeriod" startAt="5"/>
            </a:pPr>
            <a:r>
              <a:rPr lang="en-US" sz="1800" dirty="0" smtClean="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Bay </a:t>
            </a:r>
            <a:r>
              <a:rPr lang="en-US" sz="1800" dirty="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Program will work with partner funding organizations, to develop a guide to assist groups in grant competition awareness, selection criteria, capacity building and grant writing training, etc., for areas with diverse and underrepresented populations.</a:t>
            </a:r>
          </a:p>
          <a:p>
            <a:pPr marL="342900" lvl="0" indent="-342900">
              <a:lnSpc>
                <a:spcPct val="107000"/>
              </a:lnSpc>
              <a:spcBef>
                <a:spcPts val="0"/>
              </a:spcBef>
              <a:buFont typeface="+mj-lt"/>
              <a:buAutoNum type="arabicPeriod" startAt="5"/>
            </a:pPr>
            <a:r>
              <a:rPr lang="en-US" sz="1800" dirty="0" smtClean="0">
                <a:latin typeface="Calibri" panose="020F0502020204030204" pitchFamily="34" charset="0"/>
                <a:ea typeface="Calibri" panose="020F0502020204030204" pitchFamily="34" charset="0"/>
                <a:cs typeface="Calibri" panose="020F0502020204030204" pitchFamily="34" charset="0"/>
              </a:rPr>
              <a:t>Bay </a:t>
            </a:r>
            <a:r>
              <a:rPr lang="en-US" sz="1800" dirty="0">
                <a:latin typeface="Calibri" panose="020F0502020204030204" pitchFamily="34" charset="0"/>
                <a:ea typeface="Calibri" panose="020F0502020204030204" pitchFamily="34" charset="0"/>
                <a:cs typeface="Calibri" panose="020F0502020204030204" pitchFamily="34" charset="0"/>
              </a:rPr>
              <a:t>Program and its partners will improve transparency and efficiency in providing community-based grant opportunities.</a:t>
            </a:r>
          </a:p>
          <a:p>
            <a:pPr marL="342900" lvl="0" indent="-342900">
              <a:lnSpc>
                <a:spcPct val="107000"/>
              </a:lnSpc>
              <a:spcBef>
                <a:spcPts val="0"/>
              </a:spcBef>
              <a:buFont typeface="+mj-lt"/>
              <a:buAutoNum type="arabicPeriod" startAt="5"/>
            </a:pPr>
            <a:r>
              <a:rPr lang="en-US" sz="1800" dirty="0" smtClean="0">
                <a:latin typeface="Calibri" panose="020F0502020204030204" pitchFamily="34" charset="0"/>
                <a:ea typeface="Calibri" panose="020F0502020204030204" pitchFamily="34" charset="0"/>
                <a:cs typeface="Calibri" panose="020F0502020204030204" pitchFamily="34" charset="0"/>
              </a:rPr>
              <a:t>Work </a:t>
            </a:r>
            <a:r>
              <a:rPr lang="en-US" sz="1800" dirty="0">
                <a:latin typeface="Calibri" panose="020F0502020204030204" pitchFamily="34" charset="0"/>
                <a:ea typeface="Calibri" panose="020F0502020204030204" pitchFamily="34" charset="0"/>
                <a:cs typeface="Calibri" panose="020F0502020204030204" pitchFamily="34" charset="0"/>
              </a:rPr>
              <a:t>with local governments in the watershed to explore how the Bay Program can inform or help local decision makers maximize benefits and minimize adverse impacts from restoration project planning, siting and funding processes.</a:t>
            </a:r>
          </a:p>
          <a:p>
            <a:pPr marL="342900" lvl="0" indent="-342900">
              <a:lnSpc>
                <a:spcPct val="107000"/>
              </a:lnSpc>
              <a:spcBef>
                <a:spcPts val="0"/>
              </a:spcBef>
              <a:buFont typeface="+mj-lt"/>
              <a:buAutoNum type="arabicPeriod" startAt="5"/>
            </a:pPr>
            <a:r>
              <a:rPr lang="en-US" sz="1800" dirty="0" smtClean="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Incorporate </a:t>
            </a:r>
            <a:r>
              <a:rPr lang="en-US" sz="1800" dirty="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perspectives from community-based organizations and leaders throughout the Bay Program governance structure, including its three advisory committees (citizens, local governments and scientific/technical).</a:t>
            </a:r>
          </a:p>
          <a:p>
            <a:pPr marL="109728" lvl="0" indent="0">
              <a:buNone/>
            </a:pPr>
            <a:endParaRPr lang="en-US" sz="1400" dirty="0" smtClean="0"/>
          </a:p>
        </p:txBody>
      </p:sp>
      <p:sp>
        <p:nvSpPr>
          <p:cNvPr id="2" name="Title 1"/>
          <p:cNvSpPr>
            <a:spLocks noGrp="1"/>
          </p:cNvSpPr>
          <p:nvPr>
            <p:ph type="title"/>
          </p:nvPr>
        </p:nvSpPr>
        <p:spPr>
          <a:xfrm>
            <a:off x="381000" y="427038"/>
            <a:ext cx="8229600" cy="944562"/>
          </a:xfrm>
        </p:spPr>
        <p:txBody>
          <a:bodyPr>
            <a:noAutofit/>
          </a:bodyPr>
          <a:lstStyle/>
          <a:p>
            <a:pPr algn="ctr"/>
            <a:r>
              <a:rPr lang="en-US" sz="3200" dirty="0">
                <a:solidFill>
                  <a:schemeClr val="accent6">
                    <a:lumMod val="75000"/>
                  </a:schemeClr>
                </a:solidFill>
              </a:rPr>
              <a:t>Management Approach 3:  </a:t>
            </a:r>
            <a:r>
              <a:rPr lang="en-US" sz="3200" dirty="0" smtClean="0">
                <a:solidFill>
                  <a:schemeClr val="accent6">
                    <a:lumMod val="75000"/>
                  </a:schemeClr>
                </a:solidFill>
              </a:rPr>
              <a:t/>
            </a:r>
            <a:br>
              <a:rPr lang="en-US" sz="3200" dirty="0" smtClean="0">
                <a:solidFill>
                  <a:schemeClr val="accent6">
                    <a:lumMod val="75000"/>
                  </a:schemeClr>
                </a:solidFill>
              </a:rPr>
            </a:br>
            <a:r>
              <a:rPr lang="en-US" sz="3200" dirty="0" smtClean="0">
                <a:solidFill>
                  <a:schemeClr val="accent6">
                    <a:lumMod val="75000"/>
                  </a:schemeClr>
                </a:solidFill>
              </a:rPr>
              <a:t>Promote </a:t>
            </a:r>
            <a:r>
              <a:rPr lang="en-US" sz="3200" dirty="0">
                <a:solidFill>
                  <a:schemeClr val="accent6">
                    <a:lumMod val="75000"/>
                  </a:schemeClr>
                </a:solidFill>
              </a:rPr>
              <a:t>Environmental Justice</a:t>
            </a:r>
            <a:endParaRPr lang="en-US" sz="3200" b="1" dirty="0">
              <a:solidFill>
                <a:schemeClr val="accent6">
                  <a:lumMod val="75000"/>
                </a:schemeClr>
              </a:solidFill>
            </a:endParaRPr>
          </a:p>
        </p:txBody>
      </p:sp>
      <p:cxnSp>
        <p:nvCxnSpPr>
          <p:cNvPr id="5" name="Straight Connector 4"/>
          <p:cNvCxnSpPr/>
          <p:nvPr/>
        </p:nvCxnSpPr>
        <p:spPr>
          <a:xfrm>
            <a:off x="457200" y="1371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4733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382000" cy="3505200"/>
          </a:xfrm>
        </p:spPr>
        <p:txBody>
          <a:bodyPr>
            <a:normAutofit/>
          </a:bodyPr>
          <a:lstStyle/>
          <a:p>
            <a:pPr marL="342900" lvl="0" indent="-342900">
              <a:lnSpc>
                <a:spcPct val="150000"/>
              </a:lnSpc>
              <a:spcBef>
                <a:spcPts val="0"/>
              </a:spcBef>
              <a:buFont typeface="+mj-lt"/>
              <a:buAutoNum type="arabicPeriod"/>
            </a:pPr>
            <a:endParaRPr lang="en-US" sz="2000" dirty="0" smtClean="0">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50000"/>
              </a:lnSpc>
              <a:spcBef>
                <a:spcPts val="0"/>
              </a:spcBef>
              <a:buFont typeface="+mj-lt"/>
              <a:buAutoNum type="arabicPeriod"/>
            </a:pPr>
            <a:r>
              <a:rPr lang="en-US" sz="2000" dirty="0" smtClean="0">
                <a:latin typeface="Calibri" panose="020F0502020204030204" pitchFamily="34" charset="0"/>
                <a:ea typeface="Calibri" panose="020F0502020204030204" pitchFamily="34" charset="0"/>
                <a:cs typeface="Calibri" panose="020F0502020204030204" pitchFamily="34" charset="0"/>
              </a:rPr>
              <a:t>Identify </a:t>
            </a:r>
            <a:r>
              <a:rPr lang="en-US" sz="2000" dirty="0" err="1">
                <a:latin typeface="Calibri" panose="020F0502020204030204" pitchFamily="34" charset="0"/>
                <a:ea typeface="Calibri" panose="020F0502020204030204" pitchFamily="34" charset="0"/>
                <a:cs typeface="Calibri" panose="020F0502020204030204" pitchFamily="34" charset="0"/>
              </a:rPr>
              <a:t>trackable</a:t>
            </a:r>
            <a:r>
              <a:rPr lang="en-US" sz="2000" dirty="0">
                <a:latin typeface="Calibri" panose="020F0502020204030204" pitchFamily="34" charset="0"/>
                <a:ea typeface="Calibri" panose="020F0502020204030204" pitchFamily="34" charset="0"/>
                <a:cs typeface="Calibri" panose="020F0502020204030204" pitchFamily="34" charset="0"/>
              </a:rPr>
              <a:t> metrics</a:t>
            </a:r>
          </a:p>
          <a:p>
            <a:pPr marL="342900" lvl="0" indent="-342900">
              <a:lnSpc>
                <a:spcPct val="150000"/>
              </a:lnSpc>
              <a:spcBef>
                <a:spcPts val="0"/>
              </a:spcBef>
              <a:buFont typeface="+mj-lt"/>
              <a:buAutoNum type="arabicPeriod"/>
            </a:pPr>
            <a:r>
              <a:rPr lang="en-US" sz="2000" dirty="0" smtClean="0">
                <a:latin typeface="Calibri" panose="020F0502020204030204" pitchFamily="34" charset="0"/>
                <a:ea typeface="Calibri" panose="020F0502020204030204" pitchFamily="34" charset="0"/>
                <a:cs typeface="Calibri" panose="020F0502020204030204" pitchFamily="34" charset="0"/>
              </a:rPr>
              <a:t>Opinion </a:t>
            </a:r>
            <a:r>
              <a:rPr lang="en-US" sz="2000" dirty="0">
                <a:latin typeface="Calibri" panose="020F0502020204030204" pitchFamily="34" charset="0"/>
                <a:ea typeface="Calibri" panose="020F0502020204030204" pitchFamily="34" charset="0"/>
                <a:cs typeface="Calibri" panose="020F0502020204030204" pitchFamily="34" charset="0"/>
              </a:rPr>
              <a:t>Surveys/Focus Groups</a:t>
            </a:r>
          </a:p>
          <a:p>
            <a:pPr marL="342900" lvl="0" indent="-342900">
              <a:lnSpc>
                <a:spcPct val="150000"/>
              </a:lnSpc>
              <a:spcBef>
                <a:spcPts val="0"/>
              </a:spcBef>
              <a:buFont typeface="+mj-lt"/>
              <a:buAutoNum type="arabicPeriod"/>
            </a:pPr>
            <a:r>
              <a:rPr lang="en-US" sz="2000" dirty="0" smtClean="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Diversity </a:t>
            </a:r>
            <a:r>
              <a:rPr lang="en-US" sz="2000" dirty="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Dashboard</a:t>
            </a:r>
          </a:p>
          <a:p>
            <a:pPr marL="342900" lvl="0" indent="-342900">
              <a:lnSpc>
                <a:spcPct val="150000"/>
              </a:lnSpc>
              <a:spcBef>
                <a:spcPts val="0"/>
              </a:spcBef>
              <a:buFont typeface="+mj-lt"/>
              <a:buAutoNum type="arabicPeriod"/>
            </a:pPr>
            <a:r>
              <a:rPr lang="en-US" sz="2000" dirty="0" smtClean="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DAT </a:t>
            </a:r>
            <a:r>
              <a:rPr lang="en-US" sz="2000" dirty="0" err="1">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Guidestar</a:t>
            </a:r>
            <a:r>
              <a:rPr lang="en-US" sz="2000" dirty="0">
                <a:effectLst>
                  <a:glow rad="127000">
                    <a:srgbClr val="FFFF00"/>
                  </a:glow>
                </a:effectLst>
                <a:latin typeface="Calibri" panose="020F0502020204030204" pitchFamily="34" charset="0"/>
                <a:ea typeface="Calibri" panose="020F0502020204030204" pitchFamily="34" charset="0"/>
                <a:cs typeface="Calibri" panose="020F0502020204030204" pitchFamily="34" charset="0"/>
              </a:rPr>
              <a:t> Tool</a:t>
            </a:r>
          </a:p>
          <a:p>
            <a:pPr marL="342900" lvl="0" indent="-342900">
              <a:lnSpc>
                <a:spcPct val="150000"/>
              </a:lnSpc>
              <a:spcBef>
                <a:spcPts val="0"/>
              </a:spcBef>
              <a:buFont typeface="+mj-lt"/>
              <a:buAutoNum type="arabicPeriod"/>
            </a:pPr>
            <a:r>
              <a:rPr lang="en-US" sz="2000" dirty="0" smtClean="0">
                <a:latin typeface="Calibri" panose="020F0502020204030204" pitchFamily="34" charset="0"/>
                <a:ea typeface="Calibri" panose="020F0502020204030204" pitchFamily="34" charset="0"/>
                <a:cs typeface="Calibri" panose="020F0502020204030204" pitchFamily="34" charset="0"/>
              </a:rPr>
              <a:t>Evaluate </a:t>
            </a:r>
            <a:r>
              <a:rPr lang="en-US" sz="2000" dirty="0">
                <a:latin typeface="Calibri" panose="020F0502020204030204" pitchFamily="34" charset="0"/>
                <a:ea typeface="Calibri" panose="020F0502020204030204" pitchFamily="34" charset="0"/>
                <a:cs typeface="Calibri" panose="020F0502020204030204" pitchFamily="34" charset="0"/>
              </a:rPr>
              <a:t>all existing diversity programs and develop a strategy for improvement.</a:t>
            </a:r>
          </a:p>
          <a:p>
            <a:pPr marL="109728" lvl="0" indent="0">
              <a:buNone/>
            </a:pPr>
            <a:endParaRPr lang="en-US" sz="1400" dirty="0" smtClean="0"/>
          </a:p>
        </p:txBody>
      </p:sp>
      <p:sp>
        <p:nvSpPr>
          <p:cNvPr id="2" name="Title 1"/>
          <p:cNvSpPr>
            <a:spLocks noGrp="1"/>
          </p:cNvSpPr>
          <p:nvPr>
            <p:ph type="title"/>
          </p:nvPr>
        </p:nvSpPr>
        <p:spPr>
          <a:xfrm>
            <a:off x="381000" y="427038"/>
            <a:ext cx="8229600" cy="944562"/>
          </a:xfrm>
        </p:spPr>
        <p:txBody>
          <a:bodyPr>
            <a:noAutofit/>
          </a:bodyPr>
          <a:lstStyle/>
          <a:p>
            <a:pPr algn="ctr"/>
            <a:r>
              <a:rPr lang="en-US" sz="3200" dirty="0">
                <a:solidFill>
                  <a:schemeClr val="accent6">
                    <a:lumMod val="75000"/>
                  </a:schemeClr>
                </a:solidFill>
              </a:rPr>
              <a:t>Management Approach 4:  </a:t>
            </a:r>
            <a:r>
              <a:rPr lang="en-US" sz="3200" dirty="0" smtClean="0">
                <a:solidFill>
                  <a:schemeClr val="accent6">
                    <a:lumMod val="75000"/>
                  </a:schemeClr>
                </a:solidFill>
              </a:rPr>
              <a:t/>
            </a:r>
            <a:br>
              <a:rPr lang="en-US" sz="3200" dirty="0" smtClean="0">
                <a:solidFill>
                  <a:schemeClr val="accent6">
                    <a:lumMod val="75000"/>
                  </a:schemeClr>
                </a:solidFill>
              </a:rPr>
            </a:br>
            <a:r>
              <a:rPr lang="en-US" sz="3200" dirty="0" smtClean="0">
                <a:solidFill>
                  <a:schemeClr val="accent6">
                    <a:lumMod val="75000"/>
                  </a:schemeClr>
                </a:solidFill>
              </a:rPr>
              <a:t>Tracking </a:t>
            </a:r>
            <a:r>
              <a:rPr lang="en-US" sz="3200" dirty="0">
                <a:solidFill>
                  <a:schemeClr val="accent6">
                    <a:lumMod val="75000"/>
                  </a:schemeClr>
                </a:solidFill>
              </a:rPr>
              <a:t>and Assessment</a:t>
            </a:r>
            <a:endParaRPr lang="en-US" sz="3200" b="1" dirty="0">
              <a:solidFill>
                <a:schemeClr val="accent6">
                  <a:lumMod val="75000"/>
                </a:schemeClr>
              </a:solidFill>
            </a:endParaRPr>
          </a:p>
        </p:txBody>
      </p:sp>
      <p:cxnSp>
        <p:nvCxnSpPr>
          <p:cNvPr id="5" name="Straight Connector 4"/>
          <p:cNvCxnSpPr/>
          <p:nvPr/>
        </p:nvCxnSpPr>
        <p:spPr>
          <a:xfrm>
            <a:off x="457200" y="1371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83085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pPr marL="624078" lvl="0" indent="-514350">
              <a:buFont typeface="+mj-lt"/>
              <a:buAutoNum type="arabicPeriod"/>
            </a:pPr>
            <a:r>
              <a:rPr lang="en-US" sz="2400" dirty="0"/>
              <a:t>A Guide for Incorporating Diversity into Chesapeake Bay Funding Policies and Procedures</a:t>
            </a:r>
            <a:r>
              <a:rPr lang="en-US" sz="2400" dirty="0" smtClean="0"/>
              <a:t>.</a:t>
            </a:r>
          </a:p>
          <a:p>
            <a:pPr marL="624078" lvl="0" indent="-514350">
              <a:buFont typeface="+mj-lt"/>
              <a:buAutoNum type="arabicPeriod"/>
            </a:pPr>
            <a:endParaRPr lang="en-US" sz="2400" dirty="0" smtClean="0"/>
          </a:p>
          <a:p>
            <a:pPr marL="624078" lvl="0" indent="-514350">
              <a:buFont typeface="+mj-lt"/>
              <a:buAutoNum type="arabicPeriod"/>
            </a:pPr>
            <a:r>
              <a:rPr lang="en-US" sz="2400" dirty="0" smtClean="0"/>
              <a:t>Targeted </a:t>
            </a:r>
            <a:r>
              <a:rPr lang="en-US" sz="2400" dirty="0"/>
              <a:t>Outreach Tools for Fish Consumption Advisories in Diverse Chesapeake </a:t>
            </a:r>
            <a:r>
              <a:rPr lang="en-US" sz="2400" dirty="0" smtClean="0"/>
              <a:t>Communities.</a:t>
            </a:r>
          </a:p>
          <a:p>
            <a:pPr marL="624078" lvl="0" indent="-514350">
              <a:buFont typeface="+mj-lt"/>
              <a:buAutoNum type="arabicPeriod"/>
            </a:pPr>
            <a:endParaRPr lang="en-US" sz="2400" dirty="0" smtClean="0"/>
          </a:p>
          <a:p>
            <a:pPr marL="624078" lvl="0" indent="-514350">
              <a:buFont typeface="+mj-lt"/>
              <a:buAutoNum type="arabicPeriod"/>
            </a:pPr>
            <a:r>
              <a:rPr lang="en-US" sz="2400" dirty="0"/>
              <a:t>Assess Outreach Strategies for </a:t>
            </a:r>
            <a:r>
              <a:rPr lang="en-US" sz="2400" dirty="0" smtClean="0"/>
              <a:t>Bridging </a:t>
            </a:r>
            <a:r>
              <a:rPr lang="en-US" sz="2400" dirty="0"/>
              <a:t>Tree Canopy and Environmental Justice Goals</a:t>
            </a:r>
          </a:p>
          <a:p>
            <a:endParaRPr lang="en-US" dirty="0"/>
          </a:p>
        </p:txBody>
      </p:sp>
      <p:sp>
        <p:nvSpPr>
          <p:cNvPr id="3" name="Title 2"/>
          <p:cNvSpPr>
            <a:spLocks noGrp="1"/>
          </p:cNvSpPr>
          <p:nvPr>
            <p:ph type="title"/>
          </p:nvPr>
        </p:nvSpPr>
        <p:spPr/>
        <p:txBody>
          <a:bodyPr>
            <a:normAutofit fontScale="90000"/>
          </a:bodyPr>
          <a:lstStyle/>
          <a:p>
            <a:r>
              <a:rPr lang="en-US" dirty="0" smtClean="0">
                <a:solidFill>
                  <a:schemeClr val="accent6"/>
                </a:solidFill>
              </a:rPr>
              <a:t>FY 2015-16 GIT Funding Proposals 	   for Diversity Outcome</a:t>
            </a:r>
            <a:endParaRPr lang="en-US" dirty="0">
              <a:solidFill>
                <a:schemeClr val="accent6"/>
              </a:solidFill>
            </a:endParaRPr>
          </a:p>
        </p:txBody>
      </p:sp>
    </p:spTree>
    <p:extLst>
      <p:ext uri="{BB962C8B-B14F-4D97-AF65-F5344CB8AC3E}">
        <p14:creationId xmlns:p14="http://schemas.microsoft.com/office/powerpoint/2010/main" val="33033244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item1.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61ED03A1-9730-466D-81DE-DD4759E1D936}">
  <ds:schemaRefs>
    <ds:schemaRef ds:uri="ESRI.ArcGIS.Mapping.OfficeIntegration.PowerPointInfo"/>
  </ds:schemaRefs>
</ds:datastoreItem>
</file>

<file path=customXml/itemProps2.xml><?xml version="1.0" encoding="utf-8"?>
<ds:datastoreItem xmlns:ds="http://schemas.openxmlformats.org/officeDocument/2006/customXml" ds:itemID="{C642BCA5-9F24-4281-A5F8-28E137A96133}">
  <ds:schemaRefs>
    <ds:schemaRef ds:uri="ESRI.ArcGIS.Mapping.OfficeIntegration.PowerPointInfo"/>
  </ds:schemaRefs>
</ds:datastoreItem>
</file>

<file path=customXml/itemProps3.xml><?xml version="1.0" encoding="utf-8"?>
<ds:datastoreItem xmlns:ds="http://schemas.openxmlformats.org/officeDocument/2006/customXml" ds:itemID="{20096DDC-CBD9-4C48-BAFC-AA482D0E42E2}">
  <ds:schemaRefs>
    <ds:schemaRef ds:uri="ESRI.ArcGIS.Mapping.OfficeIntegration.PowerPointInfo"/>
  </ds:schemaRefs>
</ds:datastoreItem>
</file>

<file path=customXml/itemProps4.xml><?xml version="1.0" encoding="utf-8"?>
<ds:datastoreItem xmlns:ds="http://schemas.openxmlformats.org/officeDocument/2006/customXml" ds:itemID="{2499B907-AB0D-4456-B5AF-96D5AB75EAE5}">
  <ds:schemaRefs>
    <ds:schemaRef ds:uri="ESRI.ArcGIS.Mapping.OfficeIntegration.PowerPointInfo"/>
  </ds:schemaRefs>
</ds:datastoreItem>
</file>

<file path=customXml/itemProps5.xml><?xml version="1.0" encoding="utf-8"?>
<ds:datastoreItem xmlns:ds="http://schemas.openxmlformats.org/officeDocument/2006/customXml" ds:itemID="{1197C6FC-F94C-45E7-AB28-91A9C44F3F0B}">
  <ds:schemaRefs>
    <ds:schemaRef ds:uri="ESRI.ArcGIS.Mapping.OfficeIntegration.PowerPointInfo"/>
  </ds:schemaRefs>
</ds:datastoreItem>
</file>

<file path=customXml/itemProps6.xml><?xml version="1.0" encoding="utf-8"?>
<ds:datastoreItem xmlns:ds="http://schemas.openxmlformats.org/officeDocument/2006/customXml" ds:itemID="{244DC972-7A89-4ED7-BBD2-1961EF75DD70}">
  <ds:schemaRefs>
    <ds:schemaRef ds:uri="ESRI.ArcGIS.Mapping.OfficeIntegration.PowerPointInfo"/>
  </ds:schemaRefs>
</ds:datastoreItem>
</file>

<file path=customXml/itemProps7.xml><?xml version="1.0" encoding="utf-8"?>
<ds:datastoreItem xmlns:ds="http://schemas.openxmlformats.org/officeDocument/2006/customXml" ds:itemID="{5C1003F1-1164-46FE-AB1D-22B5AF45315D}">
  <ds:schemaRefs>
    <ds:schemaRef ds:uri="ESRI.ArcGIS.Mapping.OfficeIntegration.PowerPointInfo"/>
  </ds:schemaRefs>
</ds:datastoreItem>
</file>

<file path=customXml/itemProps8.xml><?xml version="1.0" encoding="utf-8"?>
<ds:datastoreItem xmlns:ds="http://schemas.openxmlformats.org/officeDocument/2006/customXml" ds:itemID="{FC083614-496D-4D2F-B5B9-DAB9C91331C1}">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11883</TotalTime>
  <Words>670</Words>
  <Application>Microsoft Office PowerPoint</Application>
  <PresentationFormat>On-screen Show (4:3)</PresentationFormat>
  <Paragraphs>74</Paragraphs>
  <Slides>11</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Calibri</vt:lpstr>
      <vt:lpstr>Lucida Sans Unicode</vt:lpstr>
      <vt:lpstr>Times New Roman</vt:lpstr>
      <vt:lpstr>Verdana</vt:lpstr>
      <vt:lpstr>Wingdings 2</vt:lpstr>
      <vt:lpstr>Wingdings 3</vt:lpstr>
      <vt:lpstr>Concourse</vt:lpstr>
      <vt:lpstr>Diversity Outcome Management Strategy   Draft 2016-2017 Biennial Workplan</vt:lpstr>
      <vt:lpstr>Diversity Management Strategy  4 Focus Areas</vt:lpstr>
      <vt:lpstr>PowerPoint Presentation</vt:lpstr>
      <vt:lpstr>Management Approach 1:  Communications and Outreach</vt:lpstr>
      <vt:lpstr>Management Approach 2:   Employment and Professional Engagement</vt:lpstr>
      <vt:lpstr>Management Approach 3:   Promote Environmental Justice</vt:lpstr>
      <vt:lpstr>Management Approach 3:   Promote Environmental Justice</vt:lpstr>
      <vt:lpstr>Management Approach 4:   Tracking and Assessment</vt:lpstr>
      <vt:lpstr>FY 2015-16 GIT Funding Proposals     for Diversity Outcome</vt:lpstr>
      <vt:lpstr>Next Steps:</vt:lpstr>
      <vt:lpstr>Questions?</vt:lpstr>
    </vt:vector>
  </TitlesOfParts>
  <Company>US-EPA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Evaluating Progress: How Will We Fill the Gaps</dc:title>
  <dc:creator>rbatiuk</dc:creator>
  <cp:lastModifiedBy>arobins</cp:lastModifiedBy>
  <cp:revision>234</cp:revision>
  <cp:lastPrinted>2015-09-14T18:03:32Z</cp:lastPrinted>
  <dcterms:created xsi:type="dcterms:W3CDTF">2013-09-09T11:42:36Z</dcterms:created>
  <dcterms:modified xsi:type="dcterms:W3CDTF">2015-09-17T11:38:51Z</dcterms:modified>
</cp:coreProperties>
</file>