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60" d="100"/>
          <a:sy n="60" d="100"/>
        </p:scale>
        <p:origin x="93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mailto:rfelver@chesapeakebay.net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mailto:rfelver@chesapeakebay.net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A04200-3740-4476-A813-69DD0078FD21}" type="doc">
      <dgm:prSet loTypeId="urn:microsoft.com/office/officeart/2005/8/layout/list1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4C73047-30AE-4043-B914-061090E23F3C}">
      <dgm:prSet/>
      <dgm:spPr/>
      <dgm:t>
        <a:bodyPr/>
        <a:lstStyle/>
        <a:p>
          <a:r>
            <a:rPr lang="en-US"/>
            <a:t>Purpose</a:t>
          </a:r>
        </a:p>
      </dgm:t>
    </dgm:pt>
    <dgm:pt modelId="{BA1E83A7-583A-4396-B984-D99F203CAD0F}" type="parTrans" cxnId="{D81D8034-45D8-487F-B2FC-7D42F12AF630}">
      <dgm:prSet/>
      <dgm:spPr/>
      <dgm:t>
        <a:bodyPr/>
        <a:lstStyle/>
        <a:p>
          <a:endParaRPr lang="en-US"/>
        </a:p>
      </dgm:t>
    </dgm:pt>
    <dgm:pt modelId="{A3EB6EB7-FB45-4F1B-A748-9600BADBA9EF}" type="sibTrans" cxnId="{D81D8034-45D8-487F-B2FC-7D42F12AF630}">
      <dgm:prSet/>
      <dgm:spPr/>
      <dgm:t>
        <a:bodyPr/>
        <a:lstStyle/>
        <a:p>
          <a:endParaRPr lang="en-US"/>
        </a:p>
      </dgm:t>
    </dgm:pt>
    <dgm:pt modelId="{08A7C1AE-C271-4ECE-9B73-011E7E5D9B0E}">
      <dgm:prSet/>
      <dgm:spPr/>
      <dgm:t>
        <a:bodyPr/>
        <a:lstStyle/>
        <a:p>
          <a:r>
            <a:rPr lang="en-US"/>
            <a:t>Learn how water quality conservation projects can benefit communities, the economy and the environment.</a:t>
          </a:r>
        </a:p>
      </dgm:t>
    </dgm:pt>
    <dgm:pt modelId="{75964459-2572-49E7-81D3-D68844398CA4}" type="parTrans" cxnId="{27F5FA7F-E9D9-49D9-BB7B-074897103691}">
      <dgm:prSet/>
      <dgm:spPr/>
      <dgm:t>
        <a:bodyPr/>
        <a:lstStyle/>
        <a:p>
          <a:endParaRPr lang="en-US"/>
        </a:p>
      </dgm:t>
    </dgm:pt>
    <dgm:pt modelId="{D448041F-4FD0-4D93-B52B-D15E9E9BEE32}" type="sibTrans" cxnId="{27F5FA7F-E9D9-49D9-BB7B-074897103691}">
      <dgm:prSet/>
      <dgm:spPr/>
      <dgm:t>
        <a:bodyPr/>
        <a:lstStyle/>
        <a:p>
          <a:endParaRPr lang="en-US"/>
        </a:p>
      </dgm:t>
    </dgm:pt>
    <dgm:pt modelId="{2395D219-1D9E-4AC3-A59F-53CA12636919}">
      <dgm:prSet/>
      <dgm:spPr/>
      <dgm:t>
        <a:bodyPr/>
        <a:lstStyle/>
        <a:p>
          <a:r>
            <a:rPr lang="en-US"/>
            <a:t>Intended Audiences</a:t>
          </a:r>
        </a:p>
      </dgm:t>
    </dgm:pt>
    <dgm:pt modelId="{D612A653-F0FF-4CB1-9F91-0E6A67211902}" type="parTrans" cxnId="{9E9E5AC5-B95F-4865-B84F-E2A176E1CE01}">
      <dgm:prSet/>
      <dgm:spPr/>
      <dgm:t>
        <a:bodyPr/>
        <a:lstStyle/>
        <a:p>
          <a:endParaRPr lang="en-US"/>
        </a:p>
      </dgm:t>
    </dgm:pt>
    <dgm:pt modelId="{71F7A050-522F-4F62-8FB6-8C87751ECD9A}" type="sibTrans" cxnId="{9E9E5AC5-B95F-4865-B84F-E2A176E1CE01}">
      <dgm:prSet/>
      <dgm:spPr/>
      <dgm:t>
        <a:bodyPr/>
        <a:lstStyle/>
        <a:p>
          <a:endParaRPr lang="en-US"/>
        </a:p>
      </dgm:t>
    </dgm:pt>
    <dgm:pt modelId="{4AC63A65-BB7D-49B5-B988-5EB730A232BF}">
      <dgm:prSet/>
      <dgm:spPr/>
      <dgm:t>
        <a:bodyPr/>
        <a:lstStyle/>
        <a:p>
          <a:r>
            <a:rPr lang="en-US"/>
            <a:t>Local government staff, local planners, non-profit organizations, communities, elected officials, academia </a:t>
          </a:r>
        </a:p>
      </dgm:t>
    </dgm:pt>
    <dgm:pt modelId="{6C17A923-05CB-437C-9F39-C1EEB678AF1F}" type="parTrans" cxnId="{DE3D42FF-D548-4948-AF37-84CE89DE66CA}">
      <dgm:prSet/>
      <dgm:spPr/>
      <dgm:t>
        <a:bodyPr/>
        <a:lstStyle/>
        <a:p>
          <a:endParaRPr lang="en-US"/>
        </a:p>
      </dgm:t>
    </dgm:pt>
    <dgm:pt modelId="{38CE85DB-6206-4358-911B-FA92DD7AAA1E}" type="sibTrans" cxnId="{DE3D42FF-D548-4948-AF37-84CE89DE66CA}">
      <dgm:prSet/>
      <dgm:spPr/>
      <dgm:t>
        <a:bodyPr/>
        <a:lstStyle/>
        <a:p>
          <a:endParaRPr lang="en-US"/>
        </a:p>
      </dgm:t>
    </dgm:pt>
    <dgm:pt modelId="{AE7E7387-71C1-43F5-BCFC-16E7AACE7855}" type="pres">
      <dgm:prSet presAssocID="{E7A04200-3740-4476-A813-69DD0078FD21}" presName="linear" presStyleCnt="0">
        <dgm:presLayoutVars>
          <dgm:dir/>
          <dgm:animLvl val="lvl"/>
          <dgm:resizeHandles val="exact"/>
        </dgm:presLayoutVars>
      </dgm:prSet>
      <dgm:spPr/>
    </dgm:pt>
    <dgm:pt modelId="{456B0A4A-B82C-4ECD-9E4A-68376ED66A85}" type="pres">
      <dgm:prSet presAssocID="{B4C73047-30AE-4043-B914-061090E23F3C}" presName="parentLin" presStyleCnt="0"/>
      <dgm:spPr/>
    </dgm:pt>
    <dgm:pt modelId="{3E2FCB30-A344-47B6-94DB-59D1AB80AB7F}" type="pres">
      <dgm:prSet presAssocID="{B4C73047-30AE-4043-B914-061090E23F3C}" presName="parentLeftMargin" presStyleLbl="node1" presStyleIdx="0" presStyleCnt="2"/>
      <dgm:spPr/>
    </dgm:pt>
    <dgm:pt modelId="{CA854FC2-83CA-44A8-A939-90F9BEEF779A}" type="pres">
      <dgm:prSet presAssocID="{B4C73047-30AE-4043-B914-061090E23F3C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493A5EF5-458F-429D-B064-C81164B4AE7E}" type="pres">
      <dgm:prSet presAssocID="{B4C73047-30AE-4043-B914-061090E23F3C}" presName="negativeSpace" presStyleCnt="0"/>
      <dgm:spPr/>
    </dgm:pt>
    <dgm:pt modelId="{824E34C3-2EB5-49AD-80BD-642940377DF5}" type="pres">
      <dgm:prSet presAssocID="{B4C73047-30AE-4043-B914-061090E23F3C}" presName="childText" presStyleLbl="conFgAcc1" presStyleIdx="0" presStyleCnt="2">
        <dgm:presLayoutVars>
          <dgm:bulletEnabled val="1"/>
        </dgm:presLayoutVars>
      </dgm:prSet>
      <dgm:spPr/>
    </dgm:pt>
    <dgm:pt modelId="{3B3CA91B-0E70-488B-81D6-90A500F50C87}" type="pres">
      <dgm:prSet presAssocID="{A3EB6EB7-FB45-4F1B-A748-9600BADBA9EF}" presName="spaceBetweenRectangles" presStyleCnt="0"/>
      <dgm:spPr/>
    </dgm:pt>
    <dgm:pt modelId="{214BA44D-6690-4920-A2EA-B0D38D206619}" type="pres">
      <dgm:prSet presAssocID="{2395D219-1D9E-4AC3-A59F-53CA12636919}" presName="parentLin" presStyleCnt="0"/>
      <dgm:spPr/>
    </dgm:pt>
    <dgm:pt modelId="{3783CCD0-A493-43DD-A196-B7D2E292F683}" type="pres">
      <dgm:prSet presAssocID="{2395D219-1D9E-4AC3-A59F-53CA12636919}" presName="parentLeftMargin" presStyleLbl="node1" presStyleIdx="0" presStyleCnt="2"/>
      <dgm:spPr/>
    </dgm:pt>
    <dgm:pt modelId="{AC61B95B-BE3F-45B5-8727-7D772364150C}" type="pres">
      <dgm:prSet presAssocID="{2395D219-1D9E-4AC3-A59F-53CA12636919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03A97BF9-6CBE-435C-8663-944C4C3CD605}" type="pres">
      <dgm:prSet presAssocID="{2395D219-1D9E-4AC3-A59F-53CA12636919}" presName="negativeSpace" presStyleCnt="0"/>
      <dgm:spPr/>
    </dgm:pt>
    <dgm:pt modelId="{A21B65C3-2527-4590-8163-A3CFC5F7820F}" type="pres">
      <dgm:prSet presAssocID="{2395D219-1D9E-4AC3-A59F-53CA12636919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88A56212-5148-4C16-9397-043DC9DC5920}" type="presOf" srcId="{2395D219-1D9E-4AC3-A59F-53CA12636919}" destId="{AC61B95B-BE3F-45B5-8727-7D772364150C}" srcOrd="1" destOrd="0" presId="urn:microsoft.com/office/officeart/2005/8/layout/list1"/>
    <dgm:cxn modelId="{49F17218-1280-41B1-A0A3-A295E877E156}" type="presOf" srcId="{2395D219-1D9E-4AC3-A59F-53CA12636919}" destId="{3783CCD0-A493-43DD-A196-B7D2E292F683}" srcOrd="0" destOrd="0" presId="urn:microsoft.com/office/officeart/2005/8/layout/list1"/>
    <dgm:cxn modelId="{D81D8034-45D8-487F-B2FC-7D42F12AF630}" srcId="{E7A04200-3740-4476-A813-69DD0078FD21}" destId="{B4C73047-30AE-4043-B914-061090E23F3C}" srcOrd="0" destOrd="0" parTransId="{BA1E83A7-583A-4396-B984-D99F203CAD0F}" sibTransId="{A3EB6EB7-FB45-4F1B-A748-9600BADBA9EF}"/>
    <dgm:cxn modelId="{80335836-380A-48BB-9CF8-A53CA616CC71}" type="presOf" srcId="{B4C73047-30AE-4043-B914-061090E23F3C}" destId="{CA854FC2-83CA-44A8-A939-90F9BEEF779A}" srcOrd="1" destOrd="0" presId="urn:microsoft.com/office/officeart/2005/8/layout/list1"/>
    <dgm:cxn modelId="{2E1C2D56-31E5-439B-9E2B-40BF8913A68E}" type="presOf" srcId="{B4C73047-30AE-4043-B914-061090E23F3C}" destId="{3E2FCB30-A344-47B6-94DB-59D1AB80AB7F}" srcOrd="0" destOrd="0" presId="urn:microsoft.com/office/officeart/2005/8/layout/list1"/>
    <dgm:cxn modelId="{27F5FA7F-E9D9-49D9-BB7B-074897103691}" srcId="{B4C73047-30AE-4043-B914-061090E23F3C}" destId="{08A7C1AE-C271-4ECE-9B73-011E7E5D9B0E}" srcOrd="0" destOrd="0" parTransId="{75964459-2572-49E7-81D3-D68844398CA4}" sibTransId="{D448041F-4FD0-4D93-B52B-D15E9E9BEE32}"/>
    <dgm:cxn modelId="{20206F8A-0334-4C90-970A-4B704BA4C9DF}" type="presOf" srcId="{E7A04200-3740-4476-A813-69DD0078FD21}" destId="{AE7E7387-71C1-43F5-BCFC-16E7AACE7855}" srcOrd="0" destOrd="0" presId="urn:microsoft.com/office/officeart/2005/8/layout/list1"/>
    <dgm:cxn modelId="{19F40B8C-A559-4FE7-8CC1-3EE01D0A4A0D}" type="presOf" srcId="{4AC63A65-BB7D-49B5-B988-5EB730A232BF}" destId="{A21B65C3-2527-4590-8163-A3CFC5F7820F}" srcOrd="0" destOrd="0" presId="urn:microsoft.com/office/officeart/2005/8/layout/list1"/>
    <dgm:cxn modelId="{F07F82AF-F3F9-4B08-8D72-13ED144EA794}" type="presOf" srcId="{08A7C1AE-C271-4ECE-9B73-011E7E5D9B0E}" destId="{824E34C3-2EB5-49AD-80BD-642940377DF5}" srcOrd="0" destOrd="0" presId="urn:microsoft.com/office/officeart/2005/8/layout/list1"/>
    <dgm:cxn modelId="{9E9E5AC5-B95F-4865-B84F-E2A176E1CE01}" srcId="{E7A04200-3740-4476-A813-69DD0078FD21}" destId="{2395D219-1D9E-4AC3-A59F-53CA12636919}" srcOrd="1" destOrd="0" parTransId="{D612A653-F0FF-4CB1-9F91-0E6A67211902}" sibTransId="{71F7A050-522F-4F62-8FB6-8C87751ECD9A}"/>
    <dgm:cxn modelId="{DE3D42FF-D548-4948-AF37-84CE89DE66CA}" srcId="{2395D219-1D9E-4AC3-A59F-53CA12636919}" destId="{4AC63A65-BB7D-49B5-B988-5EB730A232BF}" srcOrd="0" destOrd="0" parTransId="{6C17A923-05CB-437C-9F39-C1EEB678AF1F}" sibTransId="{38CE85DB-6206-4358-911B-FA92DD7AAA1E}"/>
    <dgm:cxn modelId="{3A38369A-41BA-4BBB-864B-2E8316955FCF}" type="presParOf" srcId="{AE7E7387-71C1-43F5-BCFC-16E7AACE7855}" destId="{456B0A4A-B82C-4ECD-9E4A-68376ED66A85}" srcOrd="0" destOrd="0" presId="urn:microsoft.com/office/officeart/2005/8/layout/list1"/>
    <dgm:cxn modelId="{BD1CB526-8800-4357-8AC3-9348D98BD7A6}" type="presParOf" srcId="{456B0A4A-B82C-4ECD-9E4A-68376ED66A85}" destId="{3E2FCB30-A344-47B6-94DB-59D1AB80AB7F}" srcOrd="0" destOrd="0" presId="urn:microsoft.com/office/officeart/2005/8/layout/list1"/>
    <dgm:cxn modelId="{0E40DAC4-DD80-498E-A4C9-6873C03BCA97}" type="presParOf" srcId="{456B0A4A-B82C-4ECD-9E4A-68376ED66A85}" destId="{CA854FC2-83CA-44A8-A939-90F9BEEF779A}" srcOrd="1" destOrd="0" presId="urn:microsoft.com/office/officeart/2005/8/layout/list1"/>
    <dgm:cxn modelId="{A7651C3D-682A-4EAC-BC18-198417F0BF2D}" type="presParOf" srcId="{AE7E7387-71C1-43F5-BCFC-16E7AACE7855}" destId="{493A5EF5-458F-429D-B064-C81164B4AE7E}" srcOrd="1" destOrd="0" presId="urn:microsoft.com/office/officeart/2005/8/layout/list1"/>
    <dgm:cxn modelId="{A7628A13-08DD-4971-8697-AFFE265ABA21}" type="presParOf" srcId="{AE7E7387-71C1-43F5-BCFC-16E7AACE7855}" destId="{824E34C3-2EB5-49AD-80BD-642940377DF5}" srcOrd="2" destOrd="0" presId="urn:microsoft.com/office/officeart/2005/8/layout/list1"/>
    <dgm:cxn modelId="{2FE78CAB-ED03-4CCD-8552-F634986E4D6C}" type="presParOf" srcId="{AE7E7387-71C1-43F5-BCFC-16E7AACE7855}" destId="{3B3CA91B-0E70-488B-81D6-90A500F50C87}" srcOrd="3" destOrd="0" presId="urn:microsoft.com/office/officeart/2005/8/layout/list1"/>
    <dgm:cxn modelId="{3DFD4F15-B3E9-4A9C-AC14-A8DC7107A449}" type="presParOf" srcId="{AE7E7387-71C1-43F5-BCFC-16E7AACE7855}" destId="{214BA44D-6690-4920-A2EA-B0D38D206619}" srcOrd="4" destOrd="0" presId="urn:microsoft.com/office/officeart/2005/8/layout/list1"/>
    <dgm:cxn modelId="{066F2732-29DD-478F-85A2-02306D03E5E8}" type="presParOf" srcId="{214BA44D-6690-4920-A2EA-B0D38D206619}" destId="{3783CCD0-A493-43DD-A196-B7D2E292F683}" srcOrd="0" destOrd="0" presId="urn:microsoft.com/office/officeart/2005/8/layout/list1"/>
    <dgm:cxn modelId="{E0267D3B-A534-4719-BC5E-853DF3B46151}" type="presParOf" srcId="{214BA44D-6690-4920-A2EA-B0D38D206619}" destId="{AC61B95B-BE3F-45B5-8727-7D772364150C}" srcOrd="1" destOrd="0" presId="urn:microsoft.com/office/officeart/2005/8/layout/list1"/>
    <dgm:cxn modelId="{51AF1261-9E17-492B-BC2A-66627C47D85D}" type="presParOf" srcId="{AE7E7387-71C1-43F5-BCFC-16E7AACE7855}" destId="{03A97BF9-6CBE-435C-8663-944C4C3CD605}" srcOrd="5" destOrd="0" presId="urn:microsoft.com/office/officeart/2005/8/layout/list1"/>
    <dgm:cxn modelId="{4D50A7CB-6A55-4683-988D-3749537C4DB4}" type="presParOf" srcId="{AE7E7387-71C1-43F5-BCFC-16E7AACE7855}" destId="{A21B65C3-2527-4590-8163-A3CFC5F7820F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BEAE61C-9EB3-4A19-95ED-6F6BEA8BE7D8}" type="doc">
      <dgm:prSet loTypeId="urn:microsoft.com/office/officeart/2008/layout/LinedLis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85C16EBD-3A03-4F80-B733-2FDCA0045295}">
      <dgm:prSet/>
      <dgm:spPr/>
      <dgm:t>
        <a:bodyPr/>
        <a:lstStyle/>
        <a:p>
          <a:r>
            <a:rPr lang="en-US"/>
            <a:t>Rachel Felver</a:t>
          </a:r>
        </a:p>
      </dgm:t>
    </dgm:pt>
    <dgm:pt modelId="{EFE9D5FE-13BE-4ED9-BB5F-98DDBDF8DE9D}" type="parTrans" cxnId="{34317307-3619-4E5D-91FC-4932DDA4EB47}">
      <dgm:prSet/>
      <dgm:spPr/>
      <dgm:t>
        <a:bodyPr/>
        <a:lstStyle/>
        <a:p>
          <a:endParaRPr lang="en-US"/>
        </a:p>
      </dgm:t>
    </dgm:pt>
    <dgm:pt modelId="{F95BE622-097D-486B-B4A3-F06B71742006}" type="sibTrans" cxnId="{34317307-3619-4E5D-91FC-4932DDA4EB47}">
      <dgm:prSet/>
      <dgm:spPr/>
      <dgm:t>
        <a:bodyPr/>
        <a:lstStyle/>
        <a:p>
          <a:endParaRPr lang="en-US"/>
        </a:p>
      </dgm:t>
    </dgm:pt>
    <dgm:pt modelId="{A9084E24-1956-498D-B67B-217BED98E5F5}">
      <dgm:prSet/>
      <dgm:spPr/>
      <dgm:t>
        <a:bodyPr/>
        <a:lstStyle/>
        <a:p>
          <a:r>
            <a:rPr lang="en-US"/>
            <a:t>Chesapeake Bay Program Communications Director</a:t>
          </a:r>
        </a:p>
      </dgm:t>
    </dgm:pt>
    <dgm:pt modelId="{240201EB-7268-4761-A1C1-6812C7651A8E}" type="parTrans" cxnId="{BD4AD2A0-ADFB-4676-B868-A4DCFDFA888D}">
      <dgm:prSet/>
      <dgm:spPr/>
      <dgm:t>
        <a:bodyPr/>
        <a:lstStyle/>
        <a:p>
          <a:endParaRPr lang="en-US"/>
        </a:p>
      </dgm:t>
    </dgm:pt>
    <dgm:pt modelId="{9FF20315-DD14-4188-833C-1093E64DB41F}" type="sibTrans" cxnId="{BD4AD2A0-ADFB-4676-B868-A4DCFDFA888D}">
      <dgm:prSet/>
      <dgm:spPr/>
      <dgm:t>
        <a:bodyPr/>
        <a:lstStyle/>
        <a:p>
          <a:endParaRPr lang="en-US"/>
        </a:p>
      </dgm:t>
    </dgm:pt>
    <dgm:pt modelId="{8A278D52-00E2-43E0-80FA-7F62554000A0}">
      <dgm:prSet/>
      <dgm:spPr/>
      <dgm:t>
        <a:bodyPr/>
        <a:lstStyle/>
        <a:p>
          <a:r>
            <a:rPr lang="en-US"/>
            <a:t>Alliance for the Chesapeake Bay</a:t>
          </a:r>
        </a:p>
      </dgm:t>
    </dgm:pt>
    <dgm:pt modelId="{26A78167-7D92-4226-9A97-B9AA38191F11}" type="parTrans" cxnId="{51E9AC59-F5C8-43FE-B50A-EFB6277C60E1}">
      <dgm:prSet/>
      <dgm:spPr/>
      <dgm:t>
        <a:bodyPr/>
        <a:lstStyle/>
        <a:p>
          <a:endParaRPr lang="en-US"/>
        </a:p>
      </dgm:t>
    </dgm:pt>
    <dgm:pt modelId="{9086F76B-6254-42F7-8A67-EBAD31A42EAC}" type="sibTrans" cxnId="{51E9AC59-F5C8-43FE-B50A-EFB6277C60E1}">
      <dgm:prSet/>
      <dgm:spPr/>
      <dgm:t>
        <a:bodyPr/>
        <a:lstStyle/>
        <a:p>
          <a:endParaRPr lang="en-US"/>
        </a:p>
      </dgm:t>
    </dgm:pt>
    <dgm:pt modelId="{FBBB8078-CACE-4FD8-B615-89730B99DA7F}">
      <dgm:prSet/>
      <dgm:spPr/>
      <dgm:t>
        <a:bodyPr/>
        <a:lstStyle/>
        <a:p>
          <a:r>
            <a:rPr lang="en-US">
              <a:hlinkClick xmlns:r="http://schemas.openxmlformats.org/officeDocument/2006/relationships" r:id="rId1"/>
            </a:rPr>
            <a:t>rfelver@chesapeakebay.net</a:t>
          </a:r>
          <a:r>
            <a:rPr lang="en-US"/>
            <a:t> </a:t>
          </a:r>
        </a:p>
      </dgm:t>
    </dgm:pt>
    <dgm:pt modelId="{8F2718DB-27CF-4A58-B9F1-962253E1075C}" type="parTrans" cxnId="{7256484F-9EC0-4532-BC5B-D2C31435AB1A}">
      <dgm:prSet/>
      <dgm:spPr/>
      <dgm:t>
        <a:bodyPr/>
        <a:lstStyle/>
        <a:p>
          <a:endParaRPr lang="en-US"/>
        </a:p>
      </dgm:t>
    </dgm:pt>
    <dgm:pt modelId="{12E4F313-361D-444A-BE87-E1957F7AF10C}" type="sibTrans" cxnId="{7256484F-9EC0-4532-BC5B-D2C31435AB1A}">
      <dgm:prSet/>
      <dgm:spPr/>
      <dgm:t>
        <a:bodyPr/>
        <a:lstStyle/>
        <a:p>
          <a:endParaRPr lang="en-US"/>
        </a:p>
      </dgm:t>
    </dgm:pt>
    <dgm:pt modelId="{DF5995A5-F855-4E2C-BD10-1C6DC2357804}" type="pres">
      <dgm:prSet presAssocID="{9BEAE61C-9EB3-4A19-95ED-6F6BEA8BE7D8}" presName="vert0" presStyleCnt="0">
        <dgm:presLayoutVars>
          <dgm:dir/>
          <dgm:animOne val="branch"/>
          <dgm:animLvl val="lvl"/>
        </dgm:presLayoutVars>
      </dgm:prSet>
      <dgm:spPr/>
    </dgm:pt>
    <dgm:pt modelId="{3DD861FA-5AAE-4B40-BE1D-145397303089}" type="pres">
      <dgm:prSet presAssocID="{85C16EBD-3A03-4F80-B733-2FDCA0045295}" presName="thickLine" presStyleLbl="alignNode1" presStyleIdx="0" presStyleCnt="4"/>
      <dgm:spPr/>
    </dgm:pt>
    <dgm:pt modelId="{223CC600-52A2-46D4-8467-F53A1A7AF95C}" type="pres">
      <dgm:prSet presAssocID="{85C16EBD-3A03-4F80-B733-2FDCA0045295}" presName="horz1" presStyleCnt="0"/>
      <dgm:spPr/>
    </dgm:pt>
    <dgm:pt modelId="{DC4066A2-F626-4E76-8AC1-5960AF5EECDE}" type="pres">
      <dgm:prSet presAssocID="{85C16EBD-3A03-4F80-B733-2FDCA0045295}" presName="tx1" presStyleLbl="revTx" presStyleIdx="0" presStyleCnt="4"/>
      <dgm:spPr/>
    </dgm:pt>
    <dgm:pt modelId="{E481E936-1A95-4665-9081-E198EDB96B35}" type="pres">
      <dgm:prSet presAssocID="{85C16EBD-3A03-4F80-B733-2FDCA0045295}" presName="vert1" presStyleCnt="0"/>
      <dgm:spPr/>
    </dgm:pt>
    <dgm:pt modelId="{51B41298-D9D6-4697-99A7-F68B37CE5790}" type="pres">
      <dgm:prSet presAssocID="{A9084E24-1956-498D-B67B-217BED98E5F5}" presName="thickLine" presStyleLbl="alignNode1" presStyleIdx="1" presStyleCnt="4"/>
      <dgm:spPr/>
    </dgm:pt>
    <dgm:pt modelId="{BE44DEBA-7384-4147-85DA-543439066756}" type="pres">
      <dgm:prSet presAssocID="{A9084E24-1956-498D-B67B-217BED98E5F5}" presName="horz1" presStyleCnt="0"/>
      <dgm:spPr/>
    </dgm:pt>
    <dgm:pt modelId="{55BE2324-F5DB-47A8-9548-13CCEFFB68FA}" type="pres">
      <dgm:prSet presAssocID="{A9084E24-1956-498D-B67B-217BED98E5F5}" presName="tx1" presStyleLbl="revTx" presStyleIdx="1" presStyleCnt="4"/>
      <dgm:spPr/>
    </dgm:pt>
    <dgm:pt modelId="{71FEBCA6-D282-4C06-99ED-FC6B56A3BE69}" type="pres">
      <dgm:prSet presAssocID="{A9084E24-1956-498D-B67B-217BED98E5F5}" presName="vert1" presStyleCnt="0"/>
      <dgm:spPr/>
    </dgm:pt>
    <dgm:pt modelId="{BE2F7616-ACFE-41DD-92D3-3E709C490C30}" type="pres">
      <dgm:prSet presAssocID="{8A278D52-00E2-43E0-80FA-7F62554000A0}" presName="thickLine" presStyleLbl="alignNode1" presStyleIdx="2" presStyleCnt="4"/>
      <dgm:spPr/>
    </dgm:pt>
    <dgm:pt modelId="{90CFFC5A-E4CD-4D03-8E20-79D5F6ADA465}" type="pres">
      <dgm:prSet presAssocID="{8A278D52-00E2-43E0-80FA-7F62554000A0}" presName="horz1" presStyleCnt="0"/>
      <dgm:spPr/>
    </dgm:pt>
    <dgm:pt modelId="{5C7A1396-B428-4327-84B5-B7C7DD1E16BC}" type="pres">
      <dgm:prSet presAssocID="{8A278D52-00E2-43E0-80FA-7F62554000A0}" presName="tx1" presStyleLbl="revTx" presStyleIdx="2" presStyleCnt="4"/>
      <dgm:spPr/>
    </dgm:pt>
    <dgm:pt modelId="{F4B9D40E-ECB9-4097-A53F-8CD3DCF96D75}" type="pres">
      <dgm:prSet presAssocID="{8A278D52-00E2-43E0-80FA-7F62554000A0}" presName="vert1" presStyleCnt="0"/>
      <dgm:spPr/>
    </dgm:pt>
    <dgm:pt modelId="{AF54E8CC-A22D-4C43-8A3D-C9966E88AF2E}" type="pres">
      <dgm:prSet presAssocID="{FBBB8078-CACE-4FD8-B615-89730B99DA7F}" presName="thickLine" presStyleLbl="alignNode1" presStyleIdx="3" presStyleCnt="4"/>
      <dgm:spPr/>
    </dgm:pt>
    <dgm:pt modelId="{A74CB0E3-2917-44EA-8B4F-C07A48800FB7}" type="pres">
      <dgm:prSet presAssocID="{FBBB8078-CACE-4FD8-B615-89730B99DA7F}" presName="horz1" presStyleCnt="0"/>
      <dgm:spPr/>
    </dgm:pt>
    <dgm:pt modelId="{A4DF8964-E15E-4608-883D-BA658892EB46}" type="pres">
      <dgm:prSet presAssocID="{FBBB8078-CACE-4FD8-B615-89730B99DA7F}" presName="tx1" presStyleLbl="revTx" presStyleIdx="3" presStyleCnt="4"/>
      <dgm:spPr/>
    </dgm:pt>
    <dgm:pt modelId="{76AEC15F-03CE-41F9-903D-4F1D7CFFB8B5}" type="pres">
      <dgm:prSet presAssocID="{FBBB8078-CACE-4FD8-B615-89730B99DA7F}" presName="vert1" presStyleCnt="0"/>
      <dgm:spPr/>
    </dgm:pt>
  </dgm:ptLst>
  <dgm:cxnLst>
    <dgm:cxn modelId="{34317307-3619-4E5D-91FC-4932DDA4EB47}" srcId="{9BEAE61C-9EB3-4A19-95ED-6F6BEA8BE7D8}" destId="{85C16EBD-3A03-4F80-B733-2FDCA0045295}" srcOrd="0" destOrd="0" parTransId="{EFE9D5FE-13BE-4ED9-BB5F-98DDBDF8DE9D}" sibTransId="{F95BE622-097D-486B-B4A3-F06B71742006}"/>
    <dgm:cxn modelId="{90FF0F4B-14E2-44B4-A605-2E38414113B6}" type="presOf" srcId="{FBBB8078-CACE-4FD8-B615-89730B99DA7F}" destId="{A4DF8964-E15E-4608-883D-BA658892EB46}" srcOrd="0" destOrd="0" presId="urn:microsoft.com/office/officeart/2008/layout/LinedList"/>
    <dgm:cxn modelId="{7256484F-9EC0-4532-BC5B-D2C31435AB1A}" srcId="{9BEAE61C-9EB3-4A19-95ED-6F6BEA8BE7D8}" destId="{FBBB8078-CACE-4FD8-B615-89730B99DA7F}" srcOrd="3" destOrd="0" parTransId="{8F2718DB-27CF-4A58-B9F1-962253E1075C}" sibTransId="{12E4F313-361D-444A-BE87-E1957F7AF10C}"/>
    <dgm:cxn modelId="{51E9AC59-F5C8-43FE-B50A-EFB6277C60E1}" srcId="{9BEAE61C-9EB3-4A19-95ED-6F6BEA8BE7D8}" destId="{8A278D52-00E2-43E0-80FA-7F62554000A0}" srcOrd="2" destOrd="0" parTransId="{26A78167-7D92-4226-9A97-B9AA38191F11}" sibTransId="{9086F76B-6254-42F7-8A67-EBAD31A42EAC}"/>
    <dgm:cxn modelId="{3F7C1790-2342-48BA-A733-DE2759087513}" type="presOf" srcId="{A9084E24-1956-498D-B67B-217BED98E5F5}" destId="{55BE2324-F5DB-47A8-9548-13CCEFFB68FA}" srcOrd="0" destOrd="0" presId="urn:microsoft.com/office/officeart/2008/layout/LinedList"/>
    <dgm:cxn modelId="{BD4AD2A0-ADFB-4676-B868-A4DCFDFA888D}" srcId="{9BEAE61C-9EB3-4A19-95ED-6F6BEA8BE7D8}" destId="{A9084E24-1956-498D-B67B-217BED98E5F5}" srcOrd="1" destOrd="0" parTransId="{240201EB-7268-4761-A1C1-6812C7651A8E}" sibTransId="{9FF20315-DD14-4188-833C-1093E64DB41F}"/>
    <dgm:cxn modelId="{3DCF21E3-4E8D-4D71-B9A6-64BB95FD29D0}" type="presOf" srcId="{85C16EBD-3A03-4F80-B733-2FDCA0045295}" destId="{DC4066A2-F626-4E76-8AC1-5960AF5EECDE}" srcOrd="0" destOrd="0" presId="urn:microsoft.com/office/officeart/2008/layout/LinedList"/>
    <dgm:cxn modelId="{AED808E7-62A3-4FF1-8DE5-51647A6CB853}" type="presOf" srcId="{8A278D52-00E2-43E0-80FA-7F62554000A0}" destId="{5C7A1396-B428-4327-84B5-B7C7DD1E16BC}" srcOrd="0" destOrd="0" presId="urn:microsoft.com/office/officeart/2008/layout/LinedList"/>
    <dgm:cxn modelId="{E6980CF9-30D7-4B1B-BB1D-64655674CC65}" type="presOf" srcId="{9BEAE61C-9EB3-4A19-95ED-6F6BEA8BE7D8}" destId="{DF5995A5-F855-4E2C-BD10-1C6DC2357804}" srcOrd="0" destOrd="0" presId="urn:microsoft.com/office/officeart/2008/layout/LinedList"/>
    <dgm:cxn modelId="{D05E23B4-53ED-4847-B2F2-17721A8B3ACD}" type="presParOf" srcId="{DF5995A5-F855-4E2C-BD10-1C6DC2357804}" destId="{3DD861FA-5AAE-4B40-BE1D-145397303089}" srcOrd="0" destOrd="0" presId="urn:microsoft.com/office/officeart/2008/layout/LinedList"/>
    <dgm:cxn modelId="{89C513E4-9652-48F6-BF39-E94F0F0CC415}" type="presParOf" srcId="{DF5995A5-F855-4E2C-BD10-1C6DC2357804}" destId="{223CC600-52A2-46D4-8467-F53A1A7AF95C}" srcOrd="1" destOrd="0" presId="urn:microsoft.com/office/officeart/2008/layout/LinedList"/>
    <dgm:cxn modelId="{F5E2F8D5-6D20-4D4C-8F6C-62BA9271635C}" type="presParOf" srcId="{223CC600-52A2-46D4-8467-F53A1A7AF95C}" destId="{DC4066A2-F626-4E76-8AC1-5960AF5EECDE}" srcOrd="0" destOrd="0" presId="urn:microsoft.com/office/officeart/2008/layout/LinedList"/>
    <dgm:cxn modelId="{73C7F3E1-D72E-4F5E-B6BC-39F9C1C0CAE9}" type="presParOf" srcId="{223CC600-52A2-46D4-8467-F53A1A7AF95C}" destId="{E481E936-1A95-4665-9081-E198EDB96B35}" srcOrd="1" destOrd="0" presId="urn:microsoft.com/office/officeart/2008/layout/LinedList"/>
    <dgm:cxn modelId="{377C4EE6-2BB3-4FA2-BB1C-B27713A9F7BE}" type="presParOf" srcId="{DF5995A5-F855-4E2C-BD10-1C6DC2357804}" destId="{51B41298-D9D6-4697-99A7-F68B37CE5790}" srcOrd="2" destOrd="0" presId="urn:microsoft.com/office/officeart/2008/layout/LinedList"/>
    <dgm:cxn modelId="{E9776BB1-0DD2-40C7-A099-0AAF2CF35FEF}" type="presParOf" srcId="{DF5995A5-F855-4E2C-BD10-1C6DC2357804}" destId="{BE44DEBA-7384-4147-85DA-543439066756}" srcOrd="3" destOrd="0" presId="urn:microsoft.com/office/officeart/2008/layout/LinedList"/>
    <dgm:cxn modelId="{6219CEE2-00D2-48E7-90E1-1F154B7C164A}" type="presParOf" srcId="{BE44DEBA-7384-4147-85DA-543439066756}" destId="{55BE2324-F5DB-47A8-9548-13CCEFFB68FA}" srcOrd="0" destOrd="0" presId="urn:microsoft.com/office/officeart/2008/layout/LinedList"/>
    <dgm:cxn modelId="{716BC9AC-15D9-4062-953A-E8AB4EFE68E3}" type="presParOf" srcId="{BE44DEBA-7384-4147-85DA-543439066756}" destId="{71FEBCA6-D282-4C06-99ED-FC6B56A3BE69}" srcOrd="1" destOrd="0" presId="urn:microsoft.com/office/officeart/2008/layout/LinedList"/>
    <dgm:cxn modelId="{81468266-69CD-4030-9ABA-338D1EE0883C}" type="presParOf" srcId="{DF5995A5-F855-4E2C-BD10-1C6DC2357804}" destId="{BE2F7616-ACFE-41DD-92D3-3E709C490C30}" srcOrd="4" destOrd="0" presId="urn:microsoft.com/office/officeart/2008/layout/LinedList"/>
    <dgm:cxn modelId="{4C0C94EB-BC80-4F3A-BE75-54002E93EA58}" type="presParOf" srcId="{DF5995A5-F855-4E2C-BD10-1C6DC2357804}" destId="{90CFFC5A-E4CD-4D03-8E20-79D5F6ADA465}" srcOrd="5" destOrd="0" presId="urn:microsoft.com/office/officeart/2008/layout/LinedList"/>
    <dgm:cxn modelId="{15314B67-F78E-428D-AF1E-91CA615B5CAD}" type="presParOf" srcId="{90CFFC5A-E4CD-4D03-8E20-79D5F6ADA465}" destId="{5C7A1396-B428-4327-84B5-B7C7DD1E16BC}" srcOrd="0" destOrd="0" presId="urn:microsoft.com/office/officeart/2008/layout/LinedList"/>
    <dgm:cxn modelId="{E2B3A73D-848E-4A06-A9D7-8F8AAEBA465B}" type="presParOf" srcId="{90CFFC5A-E4CD-4D03-8E20-79D5F6ADA465}" destId="{F4B9D40E-ECB9-4097-A53F-8CD3DCF96D75}" srcOrd="1" destOrd="0" presId="urn:microsoft.com/office/officeart/2008/layout/LinedList"/>
    <dgm:cxn modelId="{DC0D969D-3F88-469E-AD58-85375B95DDF8}" type="presParOf" srcId="{DF5995A5-F855-4E2C-BD10-1C6DC2357804}" destId="{AF54E8CC-A22D-4C43-8A3D-C9966E88AF2E}" srcOrd="6" destOrd="0" presId="urn:microsoft.com/office/officeart/2008/layout/LinedList"/>
    <dgm:cxn modelId="{3A82CC04-396F-4533-8082-125186C0757F}" type="presParOf" srcId="{DF5995A5-F855-4E2C-BD10-1C6DC2357804}" destId="{A74CB0E3-2917-44EA-8B4F-C07A48800FB7}" srcOrd="7" destOrd="0" presId="urn:microsoft.com/office/officeart/2008/layout/LinedList"/>
    <dgm:cxn modelId="{495DED32-9A08-4B4F-B55C-573A17C6518C}" type="presParOf" srcId="{A74CB0E3-2917-44EA-8B4F-C07A48800FB7}" destId="{A4DF8964-E15E-4608-883D-BA658892EB46}" srcOrd="0" destOrd="0" presId="urn:microsoft.com/office/officeart/2008/layout/LinedList"/>
    <dgm:cxn modelId="{B097A866-FC56-42AC-911A-59E2A88EE77C}" type="presParOf" srcId="{A74CB0E3-2917-44EA-8B4F-C07A48800FB7}" destId="{76AEC15F-03CE-41F9-903D-4F1D7CFFB8B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24E34C3-2EB5-49AD-80BD-642940377DF5}">
      <dsp:nvSpPr>
        <dsp:cNvPr id="0" name=""/>
        <dsp:cNvSpPr/>
      </dsp:nvSpPr>
      <dsp:spPr>
        <a:xfrm>
          <a:off x="0" y="549072"/>
          <a:ext cx="6666833" cy="19136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562356" rIns="517420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/>
            <a:t>Learn how water quality conservation projects can benefit communities, the economy and the environment.</a:t>
          </a:r>
        </a:p>
      </dsp:txBody>
      <dsp:txXfrm>
        <a:off x="0" y="549072"/>
        <a:ext cx="6666833" cy="1913625"/>
      </dsp:txXfrm>
    </dsp:sp>
    <dsp:sp modelId="{CA854FC2-83CA-44A8-A939-90F9BEEF779A}">
      <dsp:nvSpPr>
        <dsp:cNvPr id="0" name=""/>
        <dsp:cNvSpPr/>
      </dsp:nvSpPr>
      <dsp:spPr>
        <a:xfrm>
          <a:off x="333341" y="150552"/>
          <a:ext cx="4666783" cy="79704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Purpose</a:t>
          </a:r>
        </a:p>
      </dsp:txBody>
      <dsp:txXfrm>
        <a:off x="372249" y="189460"/>
        <a:ext cx="4588967" cy="719224"/>
      </dsp:txXfrm>
    </dsp:sp>
    <dsp:sp modelId="{A21B65C3-2527-4590-8163-A3CFC5F7820F}">
      <dsp:nvSpPr>
        <dsp:cNvPr id="0" name=""/>
        <dsp:cNvSpPr/>
      </dsp:nvSpPr>
      <dsp:spPr>
        <a:xfrm>
          <a:off x="0" y="3007017"/>
          <a:ext cx="6666833" cy="22963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6366461"/>
              <a:satOff val="10800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17420" tIns="562356" rIns="517420" bIns="192024" numCol="1" spcCol="1270" anchor="t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700" kern="1200"/>
            <a:t>Local government staff, local planners, non-profit organizations, communities, elected officials, academia </a:t>
          </a:r>
        </a:p>
      </dsp:txBody>
      <dsp:txXfrm>
        <a:off x="0" y="3007017"/>
        <a:ext cx="6666833" cy="2296350"/>
      </dsp:txXfrm>
    </dsp:sp>
    <dsp:sp modelId="{AC61B95B-BE3F-45B5-8727-7D772364150C}">
      <dsp:nvSpPr>
        <dsp:cNvPr id="0" name=""/>
        <dsp:cNvSpPr/>
      </dsp:nvSpPr>
      <dsp:spPr>
        <a:xfrm>
          <a:off x="333341" y="2608497"/>
          <a:ext cx="4666783" cy="797040"/>
        </a:xfrm>
        <a:prstGeom prst="roundRect">
          <a:avLst/>
        </a:prstGeom>
        <a:gradFill rotWithShape="0">
          <a:gsLst>
            <a:gs pos="0">
              <a:schemeClr val="accent2">
                <a:hueOff val="6366461"/>
                <a:satOff val="10800"/>
                <a:lumOff val="-39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6366461"/>
                <a:satOff val="10800"/>
                <a:lumOff val="-39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6366461"/>
                <a:satOff val="10800"/>
                <a:lumOff val="-39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6393" tIns="0" rIns="176393" bIns="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Intended Audiences</a:t>
          </a:r>
        </a:p>
      </dsp:txBody>
      <dsp:txXfrm>
        <a:off x="372249" y="2647405"/>
        <a:ext cx="4588967" cy="71922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D861FA-5AAE-4B40-BE1D-145397303089}">
      <dsp:nvSpPr>
        <dsp:cNvPr id="0" name=""/>
        <dsp:cNvSpPr/>
      </dsp:nvSpPr>
      <dsp:spPr>
        <a:xfrm>
          <a:off x="0" y="0"/>
          <a:ext cx="6492875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C4066A2-F626-4E76-8AC1-5960AF5EECDE}">
      <dsp:nvSpPr>
        <dsp:cNvPr id="0" name=""/>
        <dsp:cNvSpPr/>
      </dsp:nvSpPr>
      <dsp:spPr>
        <a:xfrm>
          <a:off x="0" y="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Rachel Felver</a:t>
          </a:r>
        </a:p>
      </dsp:txBody>
      <dsp:txXfrm>
        <a:off x="0" y="0"/>
        <a:ext cx="6492875" cy="1276350"/>
      </dsp:txXfrm>
    </dsp:sp>
    <dsp:sp modelId="{51B41298-D9D6-4697-99A7-F68B37CE5790}">
      <dsp:nvSpPr>
        <dsp:cNvPr id="0" name=""/>
        <dsp:cNvSpPr/>
      </dsp:nvSpPr>
      <dsp:spPr>
        <a:xfrm>
          <a:off x="0" y="1276350"/>
          <a:ext cx="6492875" cy="0"/>
        </a:xfrm>
        <a:prstGeom prst="line">
          <a:avLst/>
        </a:prstGeom>
        <a:solidFill>
          <a:schemeClr val="accent2">
            <a:hueOff val="2122154"/>
            <a:satOff val="3600"/>
            <a:lumOff val="-131"/>
            <a:alphaOff val="0"/>
          </a:schemeClr>
        </a:solidFill>
        <a:ln w="12700" cap="flat" cmpd="sng" algn="ctr">
          <a:solidFill>
            <a:schemeClr val="accent2">
              <a:hueOff val="2122154"/>
              <a:satOff val="3600"/>
              <a:lumOff val="-13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BE2324-F5DB-47A8-9548-13CCEFFB68FA}">
      <dsp:nvSpPr>
        <dsp:cNvPr id="0" name=""/>
        <dsp:cNvSpPr/>
      </dsp:nvSpPr>
      <dsp:spPr>
        <a:xfrm>
          <a:off x="0" y="12763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Chesapeake Bay Program Communications Director</a:t>
          </a:r>
        </a:p>
      </dsp:txBody>
      <dsp:txXfrm>
        <a:off x="0" y="1276350"/>
        <a:ext cx="6492875" cy="1276350"/>
      </dsp:txXfrm>
    </dsp:sp>
    <dsp:sp modelId="{BE2F7616-ACFE-41DD-92D3-3E709C490C30}">
      <dsp:nvSpPr>
        <dsp:cNvPr id="0" name=""/>
        <dsp:cNvSpPr/>
      </dsp:nvSpPr>
      <dsp:spPr>
        <a:xfrm>
          <a:off x="0" y="2552700"/>
          <a:ext cx="6492875" cy="0"/>
        </a:xfrm>
        <a:prstGeom prst="line">
          <a:avLst/>
        </a:prstGeom>
        <a:solidFill>
          <a:schemeClr val="accent2">
            <a:hueOff val="4244308"/>
            <a:satOff val="7200"/>
            <a:lumOff val="-261"/>
            <a:alphaOff val="0"/>
          </a:schemeClr>
        </a:solidFill>
        <a:ln w="12700" cap="flat" cmpd="sng" algn="ctr">
          <a:solidFill>
            <a:schemeClr val="accent2">
              <a:hueOff val="4244308"/>
              <a:satOff val="7200"/>
              <a:lumOff val="-261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7A1396-B428-4327-84B5-B7C7DD1E16BC}">
      <dsp:nvSpPr>
        <dsp:cNvPr id="0" name=""/>
        <dsp:cNvSpPr/>
      </dsp:nvSpPr>
      <dsp:spPr>
        <a:xfrm>
          <a:off x="0" y="255270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/>
            <a:t>Alliance for the Chesapeake Bay</a:t>
          </a:r>
        </a:p>
      </dsp:txBody>
      <dsp:txXfrm>
        <a:off x="0" y="2552700"/>
        <a:ext cx="6492875" cy="1276350"/>
      </dsp:txXfrm>
    </dsp:sp>
    <dsp:sp modelId="{AF54E8CC-A22D-4C43-8A3D-C9966E88AF2E}">
      <dsp:nvSpPr>
        <dsp:cNvPr id="0" name=""/>
        <dsp:cNvSpPr/>
      </dsp:nvSpPr>
      <dsp:spPr>
        <a:xfrm>
          <a:off x="0" y="3829050"/>
          <a:ext cx="6492875" cy="0"/>
        </a:xfrm>
        <a:prstGeom prst="line">
          <a:avLst/>
        </a:prstGeom>
        <a:solidFill>
          <a:schemeClr val="accent2">
            <a:hueOff val="6366461"/>
            <a:satOff val="10800"/>
            <a:lumOff val="-392"/>
            <a:alphaOff val="0"/>
          </a:schemeClr>
        </a:solidFill>
        <a:ln w="12700" cap="flat" cmpd="sng" algn="ctr">
          <a:solidFill>
            <a:schemeClr val="accent2">
              <a:hueOff val="6366461"/>
              <a:satOff val="10800"/>
              <a:lumOff val="-39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DF8964-E15E-4608-883D-BA658892EB46}">
      <dsp:nvSpPr>
        <dsp:cNvPr id="0" name=""/>
        <dsp:cNvSpPr/>
      </dsp:nvSpPr>
      <dsp:spPr>
        <a:xfrm>
          <a:off x="0" y="3829050"/>
          <a:ext cx="6492875" cy="12763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t" anchorCtr="0">
          <a:noAutofit/>
        </a:bodyPr>
        <a:lstStyle/>
        <a:p>
          <a:pPr marL="0" lvl="0" indent="0" algn="l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500" kern="1200">
              <a:hlinkClick xmlns:r="http://schemas.openxmlformats.org/officeDocument/2006/relationships" r:id="rId1"/>
            </a:rPr>
            <a:t>rfelver@chesapeakebay.net</a:t>
          </a:r>
          <a:r>
            <a:rPr lang="en-US" sz="3500" kern="1200"/>
            <a:t> </a:t>
          </a:r>
        </a:p>
      </dsp:txBody>
      <dsp:txXfrm>
        <a:off x="0" y="3829050"/>
        <a:ext cx="6492875" cy="12763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381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367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707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21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448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025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97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0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1252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496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8C3B4-6522-46EA-B46B-4E5B12699A1D}" type="datetimeFigureOut">
              <a:rPr lang="en-US" smtClean="0"/>
              <a:t>2/23/2022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FC842-20BA-4584-BFA8-28E56412C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07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gis.chesapeakebay.net/wip/dashboard/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hesapeakebay.net/channel_files/40011/hooked-on-clean-water-md_2.pdf" TargetMode="External"/><Relationship Id="rId2" Type="http://schemas.openxmlformats.org/officeDocument/2006/relationships/hyperlink" Target="https://www.chesapeakebay.net/channel_files/40011/hooked-on-clean-water-d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hyperlink" Target="https://www.chesapeakebay.net/channel_files/40011/hooked-on-clean-water-va_(1).pdf" TargetMode="External"/><Relationship Id="rId4" Type="http://schemas.openxmlformats.org/officeDocument/2006/relationships/hyperlink" Target="https://www.chesapeakebay.net/channel_files/40011/hooked-on-clean-water-pa_2.pdf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hyperlink" Target="https://www.chesapeakebay.net/channel_files/40011/outdoor_recreation_factsheet_maryland.pdf" TargetMode="External"/><Relationship Id="rId7" Type="http://schemas.openxmlformats.org/officeDocument/2006/relationships/hyperlink" Target="https://www.chesapeakebay.net/channel_files/40011/outdoor_rereation_factsheet_wv.pdf" TargetMode="External"/><Relationship Id="rId2" Type="http://schemas.openxmlformats.org/officeDocument/2006/relationships/hyperlink" Target="https://www.chesapeakebay.net/channel_files/40011/outdoor_recreation_factsheet_delaware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chesapeakebay.net/channel_files/40011/outdoor_recreation_factsheet_virginia.pdf" TargetMode="External"/><Relationship Id="rId5" Type="http://schemas.openxmlformats.org/officeDocument/2006/relationships/hyperlink" Target="https://www.chesapeakebay.net/channel_files/40011/outdoor_recreation_factsheet_pennsylvania.pdf" TargetMode="External"/><Relationship Id="rId4" Type="http://schemas.openxmlformats.org/officeDocument/2006/relationships/hyperlink" Target="https://www.chesapeakebay.net/channel_files/40011/outdoor_recreation_factsheet_new_york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50D13E-9EB2-4605-9016-D08648EF6A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>
                <a:solidFill>
                  <a:srgbClr val="FFFFFF"/>
                </a:solidFill>
              </a:rPr>
              <a:t>Community and Economic Benefits of Conservation Successes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C47BE1-0BFD-4A11-ADC1-8F4699B874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US"/>
              <a:t>Citizens Advisory Committee Meeting</a:t>
            </a:r>
          </a:p>
          <a:p>
            <a:pPr algn="l"/>
            <a:r>
              <a:rPr lang="en-US"/>
              <a:t>February 24, 2022</a:t>
            </a:r>
          </a:p>
        </p:txBody>
      </p:sp>
    </p:spTree>
    <p:extLst>
      <p:ext uri="{BB962C8B-B14F-4D97-AF65-F5344CB8AC3E}">
        <p14:creationId xmlns:p14="http://schemas.microsoft.com/office/powerpoint/2010/main" val="1049161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56B2C21-A230-48C0-8DF1-C46611373C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847E18C-932D-4C95-AABA-FEC7C9499A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150CB11-0C61-439E-910F-5787759E72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3F8A58B-5155-44CE-A5FF-7647B47D0A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3F2ACA-E6D6-4028-82DD-F03C262D5DE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5" y="1410079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A016DD5-1ECC-428C-85B1-4BED5E17F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6478" y="1683756"/>
            <a:ext cx="3115265" cy="2396359"/>
          </a:xfrm>
        </p:spPr>
        <p:txBody>
          <a:bodyPr anchor="b">
            <a:normAutofit/>
          </a:bodyPr>
          <a:lstStyle/>
          <a:p>
            <a:pPr algn="r"/>
            <a:r>
              <a:rPr lang="en-US" sz="4000" dirty="0">
                <a:solidFill>
                  <a:srgbClr val="FFFFFF"/>
                </a:solidFill>
              </a:rPr>
              <a:t>Background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F61A4F1-8F5C-4D1D-BFA1-9D14A93BE35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15713927"/>
              </p:ext>
            </p:extLst>
          </p:nvPr>
        </p:nvGraphicFramePr>
        <p:xfrm>
          <a:off x="4905052" y="750440"/>
          <a:ext cx="6666833" cy="5453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977200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E30439A-8A5B-46EC-8283-9B6B031D40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CEAD642-85CF-4750-8432-7C80C901F0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27"/>
            <a:ext cx="12192001" cy="68580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33EEAE-15D5-4119-8C1E-89D943F911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455521" y="-1720"/>
            <a:ext cx="11750040" cy="6840685"/>
          </a:xfrm>
          <a:prstGeom prst="rect">
            <a:avLst/>
          </a:prstGeom>
          <a:gradFill>
            <a:gsLst>
              <a:gs pos="21000">
                <a:schemeClr val="accent1">
                  <a:lumMod val="50000"/>
                  <a:alpha val="61000"/>
                </a:schemeClr>
              </a:gs>
              <a:gs pos="100000">
                <a:schemeClr val="accent1">
                  <a:alpha val="0"/>
                </a:schemeClr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30D8B3B-9B80-4025-B934-26DC7D7CD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6054" y="-1291"/>
            <a:ext cx="3608179" cy="6858864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0"/>
                </a:schemeClr>
              </a:gs>
              <a:gs pos="99000">
                <a:srgbClr val="000000">
                  <a:alpha val="41000"/>
                </a:srgb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B5A1B09C-1565-46F8-B70F-621C5EB48A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5274173">
            <a:off x="6059728" y="779270"/>
            <a:ext cx="4967533" cy="4988390"/>
          </a:xfrm>
          <a:prstGeom prst="ellipse">
            <a:avLst/>
          </a:prstGeom>
          <a:gradFill>
            <a:gsLst>
              <a:gs pos="0">
                <a:schemeClr val="accent1">
                  <a:alpha val="24000"/>
                </a:schemeClr>
              </a:gs>
              <a:gs pos="79000">
                <a:schemeClr val="accent1">
                  <a:lumMod val="60000"/>
                  <a:lumOff val="40000"/>
                  <a:alpha val="0"/>
                </a:schemeClr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484AC0E-E7D6-425F-91F8-4E8BA5AFD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6865" y="818984"/>
            <a:ext cx="6596245" cy="3268520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Beyond Environmental Benefits Database and Search Tool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C516CC8-80AC-446C-A56E-9F54B72104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6314" y="4480038"/>
            <a:ext cx="12179371" cy="2377962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34000"/>
                </a:srgbClr>
              </a:gs>
            </a:gsLst>
            <a:lin ang="17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A57D65-789E-4458-9C42-B076CDEB68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31874" y="4797188"/>
            <a:ext cx="6051236" cy="1241828"/>
          </a:xfrm>
        </p:spPr>
        <p:txBody>
          <a:bodyPr vert="horz" lIns="91440" tIns="45720" rIns="91440" bIns="45720" rtlCol="0">
            <a:normAutofit/>
          </a:bodyPr>
          <a:lstStyle/>
          <a:p>
            <a:pPr algn="r"/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  <a:hlinkClick r:id="rId2"/>
              </a:rPr>
              <a:t>https://gis.chesapeakebay.net/wip/dashboard/</a:t>
            </a: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947E58-F088-49F1-A3D1-DEA690192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6967085" y="1632660"/>
            <a:ext cx="6857572" cy="3592258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  <a:alpha val="50000"/>
                </a:schemeClr>
              </a:gs>
              <a:gs pos="99000">
                <a:srgbClr val="000000">
                  <a:alpha val="0"/>
                </a:srgbClr>
              </a:gs>
            </a:gsLst>
            <a:lin ang="15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4312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CE9C81C-85CB-4306-9A3B-1691F7CF93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955" y="-27367"/>
            <a:ext cx="4959603" cy="1642969"/>
          </a:xfrm>
        </p:spPr>
        <p:txBody>
          <a:bodyPr anchor="b">
            <a:normAutofit/>
          </a:bodyPr>
          <a:lstStyle/>
          <a:p>
            <a:r>
              <a:rPr lang="en-US" sz="4000" dirty="0"/>
              <a:t>Hooked on Clean Water Fact Sheets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9288E1D-1B01-4869-BDA7-E8833BB17F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011" y="1792064"/>
            <a:ext cx="6144125" cy="4432273"/>
          </a:xfrm>
        </p:spPr>
        <p:txBody>
          <a:bodyPr anchor="t">
            <a:normAutofit fontScale="77500" lnSpcReduction="20000"/>
          </a:bodyPr>
          <a:lstStyle/>
          <a:p>
            <a:r>
              <a:rPr lang="en-US" sz="2100" dirty="0"/>
              <a:t>Data is from:</a:t>
            </a:r>
          </a:p>
          <a:p>
            <a:pPr lvl="1"/>
            <a:r>
              <a:rPr lang="en-US" sz="2100" dirty="0"/>
              <a:t>2017 fishing licenses sales</a:t>
            </a:r>
          </a:p>
          <a:p>
            <a:pPr lvl="1"/>
            <a:r>
              <a:rPr lang="en-US" sz="2100" dirty="0"/>
              <a:t>Population estimates from U.S. Census Bureau</a:t>
            </a:r>
          </a:p>
          <a:p>
            <a:pPr lvl="1"/>
            <a:r>
              <a:rPr lang="en-US" sz="2100" dirty="0"/>
              <a:t>American Sportfishing Association</a:t>
            </a:r>
          </a:p>
          <a:p>
            <a:pPr marL="0" indent="0">
              <a:buNone/>
            </a:pPr>
            <a:endParaRPr lang="en-US" sz="2100" dirty="0"/>
          </a:p>
          <a:p>
            <a:r>
              <a:rPr lang="en-US" sz="2100" dirty="0"/>
              <a:t>Delaware:</a:t>
            </a:r>
          </a:p>
          <a:p>
            <a:pPr marL="0" indent="0">
              <a:buNone/>
            </a:pPr>
            <a:r>
              <a:rPr lang="en-US" sz="2100" dirty="0">
                <a:hlinkClick r:id="rId2"/>
              </a:rPr>
              <a:t>https://www.chesapeakebay.net/channel_files/40011/hooked-on-clean-water-de.pdf</a:t>
            </a:r>
            <a:r>
              <a:rPr lang="en-US" sz="2100" dirty="0"/>
              <a:t> </a:t>
            </a:r>
          </a:p>
          <a:p>
            <a:r>
              <a:rPr lang="en-US" sz="2100" dirty="0"/>
              <a:t>Maryland:</a:t>
            </a:r>
          </a:p>
          <a:p>
            <a:pPr marL="0" indent="0">
              <a:buNone/>
            </a:pPr>
            <a:r>
              <a:rPr lang="en-US" sz="2100" dirty="0">
                <a:hlinkClick r:id="rId3"/>
              </a:rPr>
              <a:t>https://www.chesapeakebay.net/channel_files/40011/hooked-on-clean-water-md_2.pdf</a:t>
            </a:r>
            <a:r>
              <a:rPr lang="en-US" sz="2100" dirty="0"/>
              <a:t> </a:t>
            </a:r>
          </a:p>
          <a:p>
            <a:r>
              <a:rPr lang="en-US" sz="2100" dirty="0"/>
              <a:t>Pennsylvania:</a:t>
            </a:r>
          </a:p>
          <a:p>
            <a:pPr marL="0" indent="0">
              <a:buNone/>
            </a:pPr>
            <a:r>
              <a:rPr lang="en-US" sz="2100" dirty="0">
                <a:hlinkClick r:id="rId4"/>
              </a:rPr>
              <a:t>https://www.chesapeakebay.net/channel_files/40011/hooked-on-clean-water-pa_2.pdf</a:t>
            </a:r>
            <a:r>
              <a:rPr lang="en-US" sz="2100" dirty="0"/>
              <a:t> </a:t>
            </a:r>
          </a:p>
          <a:p>
            <a:r>
              <a:rPr lang="en-US" sz="2100" dirty="0"/>
              <a:t>Virginia:</a:t>
            </a:r>
          </a:p>
          <a:p>
            <a:pPr marL="0" indent="0">
              <a:buNone/>
            </a:pPr>
            <a:r>
              <a:rPr lang="en-US" sz="2100" dirty="0">
                <a:hlinkClick r:id="rId5"/>
              </a:rPr>
              <a:t>https://www.chesapeakebay.net/channel_files/40011/hooked-on-clean-water-va_(1).pdf</a:t>
            </a:r>
            <a:r>
              <a:rPr lang="en-US" sz="2100" dirty="0"/>
              <a:t>  </a:t>
            </a:r>
          </a:p>
          <a:p>
            <a:endParaRPr lang="en-US" sz="2000" dirty="0"/>
          </a:p>
        </p:txBody>
      </p:sp>
      <p:pic>
        <p:nvPicPr>
          <p:cNvPr id="5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349E9A0E-A267-497F-9D34-22DF7CA56D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9221" y="489118"/>
            <a:ext cx="4427465" cy="5466007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6820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979E27D9-03C7-44E2-9FF8-15D0C8506A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AD64215-58E5-423D-8F06-A3076CB11F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845" y="466969"/>
            <a:ext cx="7262161" cy="4666660"/>
          </a:xfrm>
        </p:spPr>
        <p:txBody>
          <a:bodyPr anchor="t">
            <a:normAutofit fontScale="2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Data comes from: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5600" dirty="0"/>
              <a:t>2017 Outdoor Industry Association</a:t>
            </a:r>
          </a:p>
          <a:p>
            <a:pPr lvl="1">
              <a:lnSpc>
                <a:spcPct val="120000"/>
              </a:lnSpc>
              <a:spcBef>
                <a:spcPts val="0"/>
              </a:spcBef>
            </a:pPr>
            <a:r>
              <a:rPr lang="en-US" sz="5600" dirty="0"/>
              <a:t>Rounded to reflect the percentage of the state that is in the Chesapeake Bay watershed.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Delaware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2"/>
              </a:rPr>
              <a:t>https://www.chesapeakebay.net/channel_files/40011/outdoor_recreation_factsheet_delaware.pdf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Maryland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3"/>
              </a:rPr>
              <a:t>https://www.chesapeakebay.net/channel_files/40011/outdoor_recreation_factsheet_maryland.pdf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New York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4"/>
              </a:rPr>
              <a:t>https://www.chesapeakebay.net/channel_files/40011/outdoor_recreation_factsheet_new_york.pdf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Pennsylvania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5"/>
              </a:rPr>
              <a:t>https://www.chesapeakebay.net/channel_files/40011/outdoor_recreation_factsheet_pennsylvania.pdf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br>
              <a:rPr lang="en-US" sz="5600" dirty="0"/>
            </a:br>
            <a:r>
              <a:rPr lang="en-US" sz="5600" dirty="0"/>
              <a:t>Virginia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6"/>
              </a:rPr>
              <a:t>https://www.chesapeakebay.net/channel_files/40011/outdoor_recreation_factsheet_virginia.pdf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/>
              <a:t>West Virginia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sz="5600" dirty="0">
                <a:hlinkClick r:id="rId7"/>
              </a:rPr>
              <a:t>https://www.chesapeakebay.net/channel_files/40011/outdoor_rereation_factsheet_wv.pdf</a:t>
            </a:r>
            <a:r>
              <a:rPr lang="en-US" sz="5600" dirty="0"/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56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sz="1600" dirty="0"/>
          </a:p>
          <a:p>
            <a:pPr marL="0" indent="0">
              <a:buNone/>
            </a:pPr>
            <a:endParaRPr lang="en-US" sz="1600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092E11-4083-4418-A91B-72A7B8002F0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4343" y="467396"/>
            <a:ext cx="4345475" cy="54660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EEBF1590-3B36-48EE-A89D-3B6F3CB256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0" y="6400799"/>
            <a:ext cx="12192000" cy="456773"/>
          </a:xfrm>
          <a:prstGeom prst="rect">
            <a:avLst/>
          </a:prstGeom>
          <a:gradFill>
            <a:gsLst>
              <a:gs pos="0">
                <a:schemeClr val="accent1"/>
              </a:gs>
              <a:gs pos="78000">
                <a:srgbClr val="000000"/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C8F6C8C-AB5A-4548-942D-E3FD40ACBC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4038600" y="6400799"/>
            <a:ext cx="8153398" cy="456772"/>
          </a:xfrm>
          <a:prstGeom prst="rect">
            <a:avLst/>
          </a:prstGeom>
          <a:gradFill>
            <a:gsLst>
              <a:gs pos="0">
                <a:srgbClr val="000000">
                  <a:alpha val="63000"/>
                </a:srgbClr>
              </a:gs>
              <a:gs pos="100000">
                <a:schemeClr val="accent1">
                  <a:lumMod val="7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42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1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66402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/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5270175"/>
            <a:ext cx="12185331" cy="1590742"/>
          </a:xfrm>
          <a:prstGeom prst="rect">
            <a:avLst/>
          </a:prstGeom>
          <a:gradFill>
            <a:gsLst>
              <a:gs pos="0">
                <a:schemeClr val="accent1">
                  <a:alpha val="0"/>
                </a:schemeClr>
              </a:gs>
              <a:gs pos="100000">
                <a:schemeClr val="accent1">
                  <a:lumMod val="50000"/>
                </a:schemeClr>
              </a:gs>
            </a:gsLst>
            <a:lin ang="10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5265546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alpha val="0"/>
                </a:scheme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13335" y="5263483"/>
            <a:ext cx="12192000" cy="1597433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5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F68831-73A1-4748-A0E3-AAF669998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5510253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Tracking Economic Data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A1F86C1-52AA-4123-B22B-2165D68283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071" y="1580161"/>
            <a:ext cx="11837185" cy="210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224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2285737-90EE-47DC-AC80-8AE156B119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-1" y="-1"/>
            <a:ext cx="4403709" cy="6858001"/>
          </a:xfrm>
          <a:custGeom>
            <a:avLst/>
            <a:gdLst>
              <a:gd name="connsiteX0" fmla="*/ 3223890 w 4403709"/>
              <a:gd name="connsiteY0" fmla="*/ 6858001 h 6858001"/>
              <a:gd name="connsiteX1" fmla="*/ 4101908 w 4403709"/>
              <a:gd name="connsiteY1" fmla="*/ 6858001 h 6858001"/>
              <a:gd name="connsiteX2" fmla="*/ 3254950 w 4403709"/>
              <a:gd name="connsiteY2" fmla="*/ 1599356 h 6858001"/>
              <a:gd name="connsiteX3" fmla="*/ 3254950 w 4403709"/>
              <a:gd name="connsiteY3" fmla="*/ 1594062 h 6858001"/>
              <a:gd name="connsiteX4" fmla="*/ 4403709 w 4403709"/>
              <a:gd name="connsiteY4" fmla="*/ 0 h 6858001"/>
              <a:gd name="connsiteX5" fmla="*/ 3254950 w 4403709"/>
              <a:gd name="connsiteY5" fmla="*/ 0 h 6858001"/>
              <a:gd name="connsiteX6" fmla="*/ 2903520 w 4403709"/>
              <a:gd name="connsiteY6" fmla="*/ 0 h 6858001"/>
              <a:gd name="connsiteX7" fmla="*/ 0 w 4403709"/>
              <a:gd name="connsiteY7" fmla="*/ 0 h 6858001"/>
              <a:gd name="connsiteX8" fmla="*/ 0 w 4403709"/>
              <a:gd name="connsiteY8" fmla="*/ 6858000 h 6858001"/>
              <a:gd name="connsiteX9" fmla="*/ 3223890 w 4403709"/>
              <a:gd name="connsiteY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403709" h="6858001">
                <a:moveTo>
                  <a:pt x="3223890" y="6858001"/>
                </a:moveTo>
                <a:lnTo>
                  <a:pt x="4101908" y="6858001"/>
                </a:lnTo>
                <a:lnTo>
                  <a:pt x="3254950" y="1599356"/>
                </a:lnTo>
                <a:lnTo>
                  <a:pt x="3254950" y="1594062"/>
                </a:lnTo>
                <a:lnTo>
                  <a:pt x="4403709" y="0"/>
                </a:lnTo>
                <a:lnTo>
                  <a:pt x="3254950" y="0"/>
                </a:lnTo>
                <a:lnTo>
                  <a:pt x="2903520" y="0"/>
                </a:lnTo>
                <a:lnTo>
                  <a:pt x="0" y="0"/>
                </a:lnTo>
                <a:lnTo>
                  <a:pt x="0" y="6858000"/>
                </a:lnTo>
                <a:lnTo>
                  <a:pt x="322389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2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57BDC17-F1B3-455F-BBF1-680AA1F25C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3315292" y="0"/>
            <a:ext cx="2436813" cy="6858001"/>
            <a:chOff x="1320800" y="0"/>
            <a:chExt cx="2436813" cy="6858001"/>
          </a:xfrm>
        </p:grpSpPr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64E2FA9A-FEF7-4501-B0EB-5E45EDD217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BC38192B-B4CB-47D4-A3B1-10010247F1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595959"/>
            </a:solidFill>
            <a:ln>
              <a:noFill/>
            </a:ln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96330E33-E171-4B0F-82B5-AF7230399B5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62626"/>
            </a:solidFill>
            <a:ln>
              <a:noFill/>
            </a:ln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332B1723-69BF-42D7-B757-0FA059E1525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F115D62D-1E96-48D1-A78D-D370A0BFB9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91C2876A-169D-4822-A766-C00578C88B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</p:spPr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B8B7909-6474-497E-8CE5-AD8187470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020" y="685800"/>
            <a:ext cx="2780271" cy="5105400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Questions?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3C7DC715-D4A8-4DC2-8073-D527A7B9DAD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7042674"/>
              </p:ext>
            </p:extLst>
          </p:nvPr>
        </p:nvGraphicFramePr>
        <p:xfrm>
          <a:off x="5010150" y="685800"/>
          <a:ext cx="6492875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7087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</TotalTime>
  <Words>373</Words>
  <Application>Microsoft Office PowerPoint</Application>
  <PresentationFormat>Widescreen</PresentationFormat>
  <Paragraphs>51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Community and Economic Benefits of Conservation Successes</vt:lpstr>
      <vt:lpstr>Background</vt:lpstr>
      <vt:lpstr>Beyond Environmental Benefits Database and Search Tool</vt:lpstr>
      <vt:lpstr>Hooked on Clean Water Fact Sheets</vt:lpstr>
      <vt:lpstr>PowerPoint Presentation</vt:lpstr>
      <vt:lpstr>Tracking Economic Data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Community and Economic Benefits of Conservation Successes</dc:title>
  <dc:creator>Rachel Felver</dc:creator>
  <cp:lastModifiedBy>Rachel Felver</cp:lastModifiedBy>
  <cp:revision>1</cp:revision>
  <dcterms:created xsi:type="dcterms:W3CDTF">2022-02-23T21:11:03Z</dcterms:created>
  <dcterms:modified xsi:type="dcterms:W3CDTF">2022-02-23T22:37:14Z</dcterms:modified>
</cp:coreProperties>
</file>