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customXml/itemProps6.xml" ContentType="application/vnd.openxmlformats-officedocument.customXmlProperties+xml"/>
  <Override PartName="/customXml/itemProps7.xml" ContentType="application/vnd.openxmlformats-officedocument.customXmlProperties+xml"/>
  <Override PartName="/customXml/itemProps8.xml" ContentType="application/vnd.openxmlformats-officedocument.customXmlProperties+xml"/>
  <Override PartName="/customXml/itemProps9.xml" ContentType="application/vnd.openxmlformats-officedocument.customXmlProperties+xml"/>
  <Override PartName="/customXml/itemProps10.xml" ContentType="application/vnd.openxmlformats-officedocument.customXmlProperties+xml"/>
  <Override PartName="/customXml/itemProps11.xml" ContentType="application/vnd.openxmlformats-officedocument.customXmlProperties+xml"/>
  <Override PartName="/customXml/itemProps12.xml" ContentType="application/vnd.openxmlformats-officedocument.customXmlProperties+xml"/>
  <Override PartName="/customXml/itemProps13.xml" ContentType="application/vnd.openxmlformats-officedocument.customXmlProperties+xml"/>
  <Override PartName="/customXml/itemProps1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5"/>
  </p:sldMasterIdLst>
  <p:sldIdLst>
    <p:sldId id="258" r:id="rId16"/>
    <p:sldId id="257" r:id="rId17"/>
    <p:sldId id="279" r:id="rId18"/>
    <p:sldId id="269" r:id="rId19"/>
    <p:sldId id="277" r:id="rId20"/>
    <p:sldId id="280" r:id="rId21"/>
    <p:sldId id="281" r:id="rId22"/>
    <p:sldId id="267" r:id="rId23"/>
  </p:sldIdLst>
  <p:sldSz cx="12192000" cy="6858000"/>
  <p:notesSz cx="6881813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9" autoAdjust="0"/>
    <p:restoredTop sz="94660"/>
  </p:normalViewPr>
  <p:slideViewPr>
    <p:cSldViewPr snapToGrid="0">
      <p:cViewPr varScale="1">
        <p:scale>
          <a:sx n="64" d="100"/>
          <a:sy n="64" d="100"/>
        </p:scale>
        <p:origin x="84" y="2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8.xml"/><Relationship Id="rId13" Type="http://schemas.openxmlformats.org/officeDocument/2006/relationships/customXml" Target="../customXml/item13.xml"/><Relationship Id="rId18" Type="http://schemas.openxmlformats.org/officeDocument/2006/relationships/slide" Target="slides/slide3.xml"/><Relationship Id="rId26" Type="http://schemas.openxmlformats.org/officeDocument/2006/relationships/theme" Target="theme/theme1.xml"/><Relationship Id="rId3" Type="http://schemas.openxmlformats.org/officeDocument/2006/relationships/customXml" Target="../customXml/item3.xml"/><Relationship Id="rId21" Type="http://schemas.openxmlformats.org/officeDocument/2006/relationships/slide" Target="slides/slide6.xml"/><Relationship Id="rId7" Type="http://schemas.openxmlformats.org/officeDocument/2006/relationships/customXml" Target="../customXml/item7.xml"/><Relationship Id="rId12" Type="http://schemas.openxmlformats.org/officeDocument/2006/relationships/customXml" Target="../customXml/item12.xml"/><Relationship Id="rId17" Type="http://schemas.openxmlformats.org/officeDocument/2006/relationships/slide" Target="slides/slide2.xml"/><Relationship Id="rId25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.xml"/><Relationship Id="rId20" Type="http://schemas.openxmlformats.org/officeDocument/2006/relationships/slide" Target="slides/slide5.xml"/><Relationship Id="rId1" Type="http://schemas.openxmlformats.org/officeDocument/2006/relationships/customXml" Target="../customXml/item1.xml"/><Relationship Id="rId6" Type="http://schemas.openxmlformats.org/officeDocument/2006/relationships/customXml" Target="../customXml/item6.xml"/><Relationship Id="rId11" Type="http://schemas.openxmlformats.org/officeDocument/2006/relationships/customXml" Target="../customXml/item11.xml"/><Relationship Id="rId24" Type="http://schemas.openxmlformats.org/officeDocument/2006/relationships/presProps" Target="presProps.xml"/><Relationship Id="rId5" Type="http://schemas.openxmlformats.org/officeDocument/2006/relationships/customXml" Target="../customXml/item5.xml"/><Relationship Id="rId15" Type="http://schemas.openxmlformats.org/officeDocument/2006/relationships/slideMaster" Target="slideMasters/slideMaster1.xml"/><Relationship Id="rId23" Type="http://schemas.openxmlformats.org/officeDocument/2006/relationships/slide" Target="slides/slide8.xml"/><Relationship Id="rId10" Type="http://schemas.openxmlformats.org/officeDocument/2006/relationships/customXml" Target="../customXml/item10.xml"/><Relationship Id="rId19" Type="http://schemas.openxmlformats.org/officeDocument/2006/relationships/slide" Target="slides/slide4.xml"/><Relationship Id="rId4" Type="http://schemas.openxmlformats.org/officeDocument/2006/relationships/customXml" Target="../customXml/item4.xml"/><Relationship Id="rId9" Type="http://schemas.openxmlformats.org/officeDocument/2006/relationships/customXml" Target="../customXml/item9.xml"/><Relationship Id="rId14" Type="http://schemas.openxmlformats.org/officeDocument/2006/relationships/customXml" Target="../customXml/item14.xml"/><Relationship Id="rId22" Type="http://schemas.openxmlformats.org/officeDocument/2006/relationships/slide" Target="slides/slide7.xml"/><Relationship Id="rId27" Type="http://schemas.openxmlformats.org/officeDocument/2006/relationships/tableStyles" Target="tableStyles.xml"/></Relationships>
</file>

<file path=ppt/media/image1.png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541F06-29A0-451E-8EB7-C67DFAF8C06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4A8307B-9131-4834-8246-F91FD64AC2A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9AC31F-7237-44DD-B77A-6C366EC6C1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A49BBDE-8DE8-42F8-B5A5-F15FE3D1AB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C5B315B-9573-494A-94D2-F505928B84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07484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4F8E4F-1DF9-4DDF-B9A4-EF5A1D0F54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8917558-A4EF-47BE-BC44-C00135B53CA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17A101-B57B-496D-99B5-8A9536E3B7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B27495E-4727-48EC-8E3F-9BD37873AB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1ED9A9A-3F46-42D0-9725-0768B2BC5B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36870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3B941E6-B588-4F8C-AA35-8A074141554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2DFE18B-FE84-40FF-85D2-140CE3A917E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4E2DEF-701C-45B7-8B66-A322E07877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D59322-2080-4452-B2EE-FAE84EB75B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B18299-A9DC-4997-9EBF-7C17D1B582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42145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55F170-FF57-4444-B49B-BAA3649ADB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E0897EE-447E-489E-8D97-B24CC190518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44BEE1-5FC2-427E-83B2-7457DDE7DE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16CF05-5A96-4507-BAB4-8274BB5AAF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E7B101-5BED-49C0-936B-03D132140F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7334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A2A9CA-0E88-4956-94A8-986750E86D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3F723DE-8EEC-4378-992D-8F8E62806B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3478DC-46A2-48B8-AD4E-C0EAB13910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E4A9E5-D94D-4A79-ACB4-47C561F5D0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9418B65-86B6-4D11-870C-63932AFFA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75648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C9E4FE-B4B4-4D68-A200-7C8CFE7163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109C87D-72DE-44C1-AC0F-EC792F6BD5D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44CB442-6802-4EC4-BF3F-596E973A786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A6D24F-C667-44A0-B9A1-D369E0F644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278EF85-B7CF-4483-ACA5-022F23DBB8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1B6F97-F6EF-4E44-914E-AE87A177BB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16074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55E3B2-5234-43BE-B809-5E43F02137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4FCE8FB-7324-48B1-85C3-F671B72151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DA02CBC-60A5-45C5-A8D8-06D47E795E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3AD7BA8-F071-4135-B26E-0ADD0F72A06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95BB81E-EED9-4677-97C7-882AA52AE6C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37E85F1-D889-4A44-9463-7B3EABF4E6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E083C8C-0643-49AD-AADA-26EA41A884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AE3F8AD-C9FF-4BD4-9F57-A50DB4AB74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9009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415B4C-D127-4996-97CC-9579CDC736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B486C79-867D-489C-A83B-B4502C9362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B515487-AF4B-409F-B554-A00E8EE23D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C18B7C5-8FBC-47F0-98B4-990B59A952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89083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70B0DB-D584-4E27-B790-CFED7EE38A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43894FE-7409-414E-8FF7-4EC0CE6034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990A05F-A906-4AEB-8F0D-B88525AC5A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45484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DCD5AF-70F1-4BEC-BFCB-E89C709932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783148-1431-4581-9F81-E0AB4D58F1A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40457B0-05B8-47F2-A72D-ADA9D5C9D6A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36F4386-B52A-4902-892E-D0C58245FA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2C2E6AD-F8E1-49EF-8285-2D88E58B7A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DEDA571-3785-46A8-8320-4C58C234DE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51298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EB3FA5-2C84-4FC0-AB57-E06A7EA1C3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CDD3541-D1FA-41E4-842B-53D8FD67F7B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C215AC4-C539-44CC-8CA2-AB4354C8BA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64A1C11-DCA3-41B9-9698-175CE7636E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4167E6B-1263-4698-A7D0-1F92E268D3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C3C8144-E033-434A-8167-8AEB5FF9CB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8453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AC0AB14-7BD4-40A7-865D-8FF051EB6B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1E0CA1F-551A-4A50-B4F3-FF466116688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9B8E716-ABBA-4AF4-99D3-0EDC2959302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350152-DE05-4277-9929-06515E2FB39F}" type="datetimeFigureOut">
              <a:rPr lang="en-US" smtClean="0"/>
              <a:t>5/22/2019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34CFA9-228A-4A91-8E7A-5292F3A3FE0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5406FBD-9636-49F8-A9E7-D2475A14724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8F59D1-47D9-47DA-86C5-69DFAD97CA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3293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mailto:Aunkst.dana@epa.gov" TargetMode="Externa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gi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C758C9-2301-4E9D-80AF-EFED97615B7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635000"/>
            <a:ext cx="9144000" cy="4436537"/>
          </a:xfrm>
        </p:spPr>
        <p:txBody>
          <a:bodyPr>
            <a:noAutofit/>
          </a:bodyPr>
          <a:lstStyle/>
          <a:p>
            <a:r>
              <a:rPr lang="en-US" sz="4800" b="1" dirty="0">
                <a:solidFill>
                  <a:srgbClr val="0070C0"/>
                </a:solidFill>
              </a:rPr>
              <a:t>Citizens Advisory Committee</a:t>
            </a:r>
            <a:br>
              <a:rPr lang="en-US" sz="4800" b="1" dirty="0">
                <a:solidFill>
                  <a:srgbClr val="0070C0"/>
                </a:solidFill>
              </a:rPr>
            </a:br>
            <a:r>
              <a:rPr lang="en-US" sz="4800" b="1" dirty="0">
                <a:solidFill>
                  <a:srgbClr val="0070C0"/>
                </a:solidFill>
              </a:rPr>
              <a:t>Discussion &amp; Program Update</a:t>
            </a:r>
            <a:br>
              <a:rPr lang="en-US" sz="4000" b="1" dirty="0"/>
            </a:br>
            <a:br>
              <a:rPr lang="en-US" sz="4000" b="1" dirty="0"/>
            </a:br>
            <a:r>
              <a:rPr lang="en-US" sz="4000" dirty="0"/>
              <a:t>Dana Aunkst</a:t>
            </a:r>
            <a:br>
              <a:rPr lang="en-US" sz="3600" dirty="0"/>
            </a:br>
            <a:r>
              <a:rPr lang="en-US" sz="3600" dirty="0"/>
              <a:t>Director</a:t>
            </a:r>
            <a:br>
              <a:rPr lang="en-US" sz="3600" dirty="0"/>
            </a:br>
            <a:r>
              <a:rPr lang="en-US" sz="3600" dirty="0"/>
              <a:t>USEPA Chesapeake Bay Program Office</a:t>
            </a:r>
            <a:br>
              <a:rPr lang="en-US" sz="3600" dirty="0"/>
            </a:br>
            <a:r>
              <a:rPr lang="en-US" sz="3600" dirty="0"/>
              <a:t>May 22,2019</a:t>
            </a:r>
            <a:br>
              <a:rPr lang="en-US" sz="3600" dirty="0"/>
            </a:br>
            <a:r>
              <a:rPr lang="en-US" sz="3600" dirty="0"/>
              <a:t>Baltimore, MD</a:t>
            </a:r>
            <a:endParaRPr lang="en-US" sz="3600" b="1" dirty="0"/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7C832345-FD4A-41D0-9A4E-A777167E85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CBF884-7288-4F61-87AC-2ADC24A00C4F}" type="slidenum">
              <a:rPr lang="en-US" smtClean="0"/>
              <a:t>1</a:t>
            </a:fld>
            <a:endParaRPr lang="en-US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AA20EB91-209E-4AAB-8727-61A9BBB61EA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42400" y="4366331"/>
            <a:ext cx="2527300" cy="1979352"/>
          </a:xfrm>
          <a:prstGeom prst="rect">
            <a:avLst/>
          </a:prstGeom>
        </p:spPr>
      </p:pic>
      <p:pic>
        <p:nvPicPr>
          <p:cNvPr id="7" name="Picture 6" descr="https://www.epa.gov/sites/production/files/2013-06/epa_seal_verysmall.gif">
            <a:extLst>
              <a:ext uri="{FF2B5EF4-FFF2-40B4-BE49-F238E27FC236}">
                <a16:creationId xmlns:a16="http://schemas.microsoft.com/office/drawing/2014/main" id="{976CBAAF-9986-4659-8CF1-B93C5351C4DF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9391" y="4932727"/>
            <a:ext cx="1249217" cy="113841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0233034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999BC6-D90B-4F89-9B5C-972827CE0E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24027"/>
            <a:ext cx="10515600" cy="1822887"/>
          </a:xfrm>
        </p:spPr>
        <p:txBody>
          <a:bodyPr>
            <a:normAutofit/>
          </a:bodyPr>
          <a:lstStyle/>
          <a:p>
            <a:pPr algn="ctr"/>
            <a:r>
              <a:rPr lang="en-US" sz="4800" b="1" dirty="0">
                <a:solidFill>
                  <a:srgbClr val="0070C0"/>
                </a:solidFill>
              </a:rPr>
              <a:t>Discussion Topics</a:t>
            </a:r>
            <a:br>
              <a:rPr lang="en-US" sz="4800" b="1" dirty="0">
                <a:solidFill>
                  <a:srgbClr val="0070C0"/>
                </a:solidFill>
              </a:rPr>
            </a:br>
            <a:r>
              <a:rPr lang="en-US" sz="4000" b="1" dirty="0">
                <a:solidFill>
                  <a:srgbClr val="0070C0"/>
                </a:solidFill>
              </a:rPr>
              <a:t>2019 Priorities</a:t>
            </a:r>
            <a:endParaRPr lang="en-US" sz="4000" b="1" dirty="0">
              <a:solidFill>
                <a:srgbClr val="0099FF"/>
              </a:solidFill>
              <a:latin typeface="+mn-lt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7AC0F9E-B903-4FB5-91C0-3CAF28F6E4A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58800" y="1903061"/>
            <a:ext cx="11074400" cy="3029666"/>
          </a:xfrm>
        </p:spPr>
        <p:txBody>
          <a:bodyPr>
            <a:noAutofit/>
          </a:bodyPr>
          <a:lstStyle/>
          <a:p>
            <a:pPr marL="742950" indent="-742950">
              <a:lnSpc>
                <a:spcPct val="100000"/>
              </a:lnSpc>
              <a:buFont typeface="+mj-lt"/>
              <a:buAutoNum type="arabicPeriod"/>
            </a:pPr>
            <a:r>
              <a:rPr lang="en-US" dirty="0"/>
              <a:t>EPA Draft and Final Phase III WIP Reviews</a:t>
            </a:r>
          </a:p>
          <a:p>
            <a:pPr marL="742950" indent="-74295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Conowingo WIP Assistance Selection</a:t>
            </a:r>
          </a:p>
          <a:p>
            <a:pPr marL="742950" indent="-74295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2018 BMP Verification Issues (May 8, 2019 CAC Letter)</a:t>
            </a:r>
          </a:p>
          <a:p>
            <a:pPr marL="742950" indent="-74295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Round 2 of SRS Implementation</a:t>
            </a:r>
          </a:p>
          <a:p>
            <a:pPr marL="742950" indent="-742950">
              <a:lnSpc>
                <a:spcPct val="150000"/>
              </a:lnSpc>
              <a:buFont typeface="+mj-lt"/>
              <a:buAutoNum type="arabicPeriod"/>
            </a:pPr>
            <a:endParaRPr lang="en-US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330B603F-D65C-499B-BD68-DA1F46DB8B2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42400" y="4366331"/>
            <a:ext cx="2527300" cy="1979352"/>
          </a:xfrm>
          <a:prstGeom prst="rect">
            <a:avLst/>
          </a:prstGeom>
        </p:spPr>
      </p:pic>
      <p:pic>
        <p:nvPicPr>
          <p:cNvPr id="6" name="Picture 5" descr="https://www.epa.gov/sites/production/files/2013-06/epa_seal_verysmall.gif">
            <a:extLst>
              <a:ext uri="{FF2B5EF4-FFF2-40B4-BE49-F238E27FC236}">
                <a16:creationId xmlns:a16="http://schemas.microsoft.com/office/drawing/2014/main" id="{13132E45-A2A4-489B-B484-570F39BFDD4B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9391" y="4932727"/>
            <a:ext cx="1249217" cy="113841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3078052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BE9036-61F5-4553-847F-C4268F99C2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dirty="0">
                <a:solidFill>
                  <a:schemeClr val="accent1"/>
                </a:solidFill>
              </a:rPr>
              <a:t>EPA Draft and Final Phase III WIP Reviews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0A79C2D-DCD4-48B5-BD86-DEDB1EBEB9C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523351"/>
          </a:xfrm>
        </p:spPr>
        <p:txBody>
          <a:bodyPr/>
          <a:lstStyle/>
          <a:p>
            <a:r>
              <a:rPr lang="en-US" dirty="0"/>
              <a:t>Review of Draft Phase III WIPs by June 7</a:t>
            </a:r>
            <a:r>
              <a:rPr lang="en-US" baseline="30000" dirty="0"/>
              <a:t>th</a:t>
            </a:r>
            <a:r>
              <a:rPr lang="en-US" dirty="0"/>
              <a:t>.</a:t>
            </a:r>
          </a:p>
          <a:p>
            <a:r>
              <a:rPr lang="en-US" dirty="0"/>
              <a:t>EPA continued assistance to Jurisdictions through the summer</a:t>
            </a:r>
          </a:p>
          <a:p>
            <a:r>
              <a:rPr lang="en-US" dirty="0"/>
              <a:t>Submission of final WIPs by Jurisdictions by August 9</a:t>
            </a:r>
            <a:r>
              <a:rPr lang="en-US" baseline="30000" dirty="0"/>
              <a:t>th</a:t>
            </a:r>
            <a:r>
              <a:rPr lang="en-US" dirty="0"/>
              <a:t>.</a:t>
            </a:r>
          </a:p>
          <a:p>
            <a:r>
              <a:rPr lang="en-US" dirty="0"/>
              <a:t>EPA review of final Phase III WIPs into the fall of 2019.</a:t>
            </a:r>
          </a:p>
          <a:p>
            <a:endParaRPr lang="en-US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051D92AA-40ED-4846-BF33-1CD9BE087E2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67800" y="4376276"/>
            <a:ext cx="2506988" cy="1963443"/>
          </a:xfrm>
          <a:prstGeom prst="rect">
            <a:avLst/>
          </a:prstGeom>
        </p:spPr>
      </p:pic>
      <p:pic>
        <p:nvPicPr>
          <p:cNvPr id="5" name="Picture 4" descr="https://www.epa.gov/sites/production/files/2013-06/epa_seal_verysmall.gif">
            <a:extLst>
              <a:ext uri="{FF2B5EF4-FFF2-40B4-BE49-F238E27FC236}">
                <a16:creationId xmlns:a16="http://schemas.microsoft.com/office/drawing/2014/main" id="{5B8C482C-5B68-4445-821B-4E67960E3AED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9391" y="4932727"/>
            <a:ext cx="1249217" cy="113841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6489555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999BC6-D90B-4F89-9B5C-972827CE0E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50825"/>
            <a:ext cx="10515600" cy="965955"/>
          </a:xfrm>
        </p:spPr>
        <p:txBody>
          <a:bodyPr>
            <a:noAutofit/>
          </a:bodyPr>
          <a:lstStyle/>
          <a:p>
            <a:pPr algn="ctr"/>
            <a:r>
              <a:rPr lang="en-US" sz="4000" b="1" dirty="0">
                <a:solidFill>
                  <a:srgbClr val="0070C0"/>
                </a:solidFill>
              </a:rPr>
              <a:t>Conowingo WIP and Financing Strategy Schedules (tentative)</a:t>
            </a:r>
            <a:endParaRPr lang="en-US" sz="4000" b="1" dirty="0">
              <a:solidFill>
                <a:srgbClr val="0099FF"/>
              </a:solidFill>
              <a:latin typeface="+mn-lt"/>
            </a:endParaRP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F86E5853-1B3F-43B3-BC47-27803F5841B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998292"/>
              </p:ext>
            </p:extLst>
          </p:nvPr>
        </p:nvGraphicFramePr>
        <p:xfrm>
          <a:off x="0" y="1798649"/>
          <a:ext cx="12192000" cy="45410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0">
                  <a:extLst>
                    <a:ext uri="{9D8B030D-6E8A-4147-A177-3AD203B41FA5}">
                      <a16:colId xmlns:a16="http://schemas.microsoft.com/office/drawing/2014/main" val="2824163564"/>
                    </a:ext>
                  </a:extLst>
                </a:gridCol>
                <a:gridCol w="6096000">
                  <a:extLst>
                    <a:ext uri="{9D8B030D-6E8A-4147-A177-3AD203B41FA5}">
                      <a16:colId xmlns:a16="http://schemas.microsoft.com/office/drawing/2014/main" val="2007869855"/>
                    </a:ext>
                  </a:extLst>
                </a:gridCol>
              </a:tblGrid>
              <a:tr h="32590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u="sng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Action/Deliverable</a:t>
                      </a:r>
                      <a:endParaRPr lang="en-US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u="sng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Current Schedule</a:t>
                      </a:r>
                      <a:endParaRPr lang="en-US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96767063"/>
                  </a:ext>
                </a:extLst>
              </a:tr>
              <a:tr h="60022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Issuance of CWIP RFA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February 4, 2019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795464813"/>
                  </a:ext>
                </a:extLst>
              </a:tr>
              <a:tr h="60022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CWIP RFA application submission deadline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March 20, 2019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248829686"/>
                  </a:ext>
                </a:extLst>
              </a:tr>
              <a:tr h="90713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CWIP RFA Review Panel convenes and reviews proposals 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March 20, 2019 – May 14, 2019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47911796"/>
                  </a:ext>
                </a:extLst>
              </a:tr>
              <a:tr h="60022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EPA notifies applicants of results 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May 21, 2019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33375001"/>
                  </a:ext>
                </a:extLst>
              </a:tr>
              <a:tr h="90713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Applicant submits federal cooperative agreement to EPA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June 21, 2019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087618852"/>
                  </a:ext>
                </a:extLst>
              </a:tr>
              <a:tr h="60022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EPA awards cooperative agreement 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July 22, 2019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21935394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688040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CF49D4-7AC3-44CD-8139-D58F1FB396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b="1" dirty="0">
                <a:solidFill>
                  <a:schemeClr val="accent5"/>
                </a:solidFill>
              </a:rPr>
              <a:t>		   2018 Progress Scenario:		</a:t>
            </a:r>
            <a:br>
              <a:rPr lang="it-IT" b="1" dirty="0">
                <a:solidFill>
                  <a:schemeClr val="accent5"/>
                </a:solidFill>
              </a:rPr>
            </a:br>
            <a:r>
              <a:rPr lang="it-IT" b="1" dirty="0">
                <a:solidFill>
                  <a:schemeClr val="accent5"/>
                </a:solidFill>
              </a:rPr>
              <a:t>                    BMP </a:t>
            </a:r>
            <a:r>
              <a:rPr lang="it-IT" sz="4000" b="1" dirty="0">
                <a:solidFill>
                  <a:schemeClr val="accent5"/>
                </a:solidFill>
              </a:rPr>
              <a:t>Verification Issues</a:t>
            </a:r>
            <a:endParaRPr lang="en-US" b="1" dirty="0">
              <a:solidFill>
                <a:schemeClr val="accent5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2898E8-29CC-486B-B230-35E4D55AB42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>
              <a:spcBef>
                <a:spcPct val="20000"/>
              </a:spcBef>
              <a:buSzPct val="150000"/>
              <a:defRPr/>
            </a:pPr>
            <a:r>
              <a:rPr lang="en-US" dirty="0"/>
              <a:t>CAC Letter to USDA, EPA and PSC of May 8, 2019 – We hear you</a:t>
            </a:r>
          </a:p>
          <a:p>
            <a:pPr marL="342900" indent="-342900">
              <a:spcBef>
                <a:spcPct val="20000"/>
              </a:spcBef>
              <a:buSzPct val="150000"/>
              <a:defRPr/>
            </a:pPr>
            <a:r>
              <a:rPr lang="en-US" dirty="0"/>
              <a:t>BMP Verification Assessment Presentation at 1:30 – Lucinda Power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E0F71E47-CFF6-4B7C-8895-C21EF46B896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67800" y="4376276"/>
            <a:ext cx="2506988" cy="1963443"/>
          </a:xfrm>
          <a:prstGeom prst="rect">
            <a:avLst/>
          </a:prstGeom>
        </p:spPr>
      </p:pic>
      <p:pic>
        <p:nvPicPr>
          <p:cNvPr id="5" name="Picture 4" descr="https://www.epa.gov/sites/production/files/2013-06/epa_seal_verysmall.gif">
            <a:extLst>
              <a:ext uri="{FF2B5EF4-FFF2-40B4-BE49-F238E27FC236}">
                <a16:creationId xmlns:a16="http://schemas.microsoft.com/office/drawing/2014/main" id="{E7913CF6-5C9B-45B6-9A2B-3BE3114EBE83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9391" y="4932727"/>
            <a:ext cx="1249217" cy="113841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48891750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82C9D7-DEF7-4436-B3DD-AFB303EFB3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>
                <a:solidFill>
                  <a:schemeClr val="accent1"/>
                </a:solidFill>
              </a:rPr>
              <a:t>Round 2 of SRS Implementation</a:t>
            </a:r>
            <a:br>
              <a:rPr lang="en-US" dirty="0"/>
            </a:br>
            <a:endParaRPr lang="en-US" dirty="0"/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C5D28726-47D9-4BD8-B8ED-91D8F58D2A8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22090" y="1253331"/>
            <a:ext cx="10515600" cy="5079264"/>
          </a:xfrm>
        </p:spPr>
        <p:txBody>
          <a:bodyPr>
            <a:normAutofit/>
          </a:bodyPr>
          <a:lstStyle/>
          <a:p>
            <a:r>
              <a:rPr lang="en-US" dirty="0"/>
              <a:t>Updates to the SRS from the March Meeting are under consideration</a:t>
            </a:r>
          </a:p>
          <a:p>
            <a:r>
              <a:rPr lang="en-US" dirty="0"/>
              <a:t>MB approved updates to the Governance Document on May 16, 2019</a:t>
            </a:r>
          </a:p>
          <a:p>
            <a:r>
              <a:rPr lang="en-US" dirty="0"/>
              <a:t>MB agreed to begin round 2 in August.  First Cohort to include:</a:t>
            </a:r>
          </a:p>
          <a:p>
            <a:pPr lvl="1"/>
            <a:r>
              <a:rPr lang="en-US" dirty="0"/>
              <a:t>Healthy Watersheds</a:t>
            </a:r>
          </a:p>
          <a:p>
            <a:pPr lvl="1"/>
            <a:r>
              <a:rPr lang="en-US" dirty="0"/>
              <a:t>Protected Lands</a:t>
            </a:r>
          </a:p>
          <a:p>
            <a:pPr lvl="1"/>
            <a:r>
              <a:rPr lang="en-US" dirty="0"/>
              <a:t>Stream Health/Brook Tr.</a:t>
            </a:r>
          </a:p>
          <a:p>
            <a:pPr lvl="1"/>
            <a:r>
              <a:rPr lang="en-US" dirty="0"/>
              <a:t>Fish Habitat</a:t>
            </a:r>
          </a:p>
          <a:p>
            <a:pPr lvl="1"/>
            <a:r>
              <a:rPr lang="en-US" dirty="0"/>
              <a:t>Fish Passage</a:t>
            </a:r>
          </a:p>
          <a:p>
            <a:pPr lvl="1"/>
            <a:endParaRPr lang="en-US" dirty="0"/>
          </a:p>
          <a:p>
            <a:endParaRPr lang="en-US" dirty="0"/>
          </a:p>
        </p:txBody>
      </p:sp>
      <p:pic>
        <p:nvPicPr>
          <p:cNvPr id="6" name="Content Placeholder 3">
            <a:extLst>
              <a:ext uri="{FF2B5EF4-FFF2-40B4-BE49-F238E27FC236}">
                <a16:creationId xmlns:a16="http://schemas.microsoft.com/office/drawing/2014/main" id="{5EBF7372-52F0-44AB-A1B7-6D9A646C2F5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848973" y="4149604"/>
            <a:ext cx="2504827" cy="1964877"/>
          </a:xfrm>
          <a:prstGeom prst="rect">
            <a:avLst/>
          </a:prstGeom>
        </p:spPr>
      </p:pic>
      <p:pic>
        <p:nvPicPr>
          <p:cNvPr id="7" name="Picture 6" descr="https://www.epa.gov/sites/production/files/2013-06/epa_seal_verysmall.gif">
            <a:extLst>
              <a:ext uri="{FF2B5EF4-FFF2-40B4-BE49-F238E27FC236}">
                <a16:creationId xmlns:a16="http://schemas.microsoft.com/office/drawing/2014/main" id="{723BBA19-99BE-4DA2-8A6C-2F9965D9F6A6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9391" y="4932727"/>
            <a:ext cx="1249217" cy="113841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20328606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B43264-D3A9-4F2A-A546-BC76C28BFE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4800" dirty="0">
                <a:solidFill>
                  <a:schemeClr val="accent1"/>
                </a:solidFill>
              </a:rPr>
              <a:t>Moving Forward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392A5D-D700-4364-A89D-C4DDF4CDA1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Intermediate Priority:</a:t>
            </a:r>
          </a:p>
          <a:p>
            <a:pPr lvl="1"/>
            <a:r>
              <a:rPr lang="en-US" dirty="0"/>
              <a:t>Bay Barometer identified some concerns</a:t>
            </a:r>
          </a:p>
          <a:p>
            <a:r>
              <a:rPr lang="en-US" dirty="0"/>
              <a:t>Longer Term</a:t>
            </a:r>
          </a:p>
          <a:p>
            <a:pPr lvl="1"/>
            <a:r>
              <a:rPr lang="en-US" dirty="0"/>
              <a:t>WIP Progress Evaluations</a:t>
            </a:r>
          </a:p>
          <a:p>
            <a:pPr lvl="1"/>
            <a:r>
              <a:rPr lang="en-US" dirty="0"/>
              <a:t>The other 28 outcomes in the Watershed Agreement</a:t>
            </a: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EDFCDFED-55F2-41CB-AD60-EC131264F3F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848973" y="4149604"/>
            <a:ext cx="2504827" cy="1964877"/>
          </a:xfrm>
          <a:prstGeom prst="rect">
            <a:avLst/>
          </a:prstGeom>
        </p:spPr>
      </p:pic>
      <p:pic>
        <p:nvPicPr>
          <p:cNvPr id="5" name="Picture 4" descr="https://www.epa.gov/sites/production/files/2013-06/epa_seal_verysmall.gif">
            <a:extLst>
              <a:ext uri="{FF2B5EF4-FFF2-40B4-BE49-F238E27FC236}">
                <a16:creationId xmlns:a16="http://schemas.microsoft.com/office/drawing/2014/main" id="{5859C5C5-D5A9-4EFD-9C51-6BB4F15FD0C3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200" y="4562836"/>
            <a:ext cx="1249217" cy="113841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7464207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FE44D40-CDA8-469D-89A5-4FBF0412457D}"/>
              </a:ext>
            </a:extLst>
          </p:cNvPr>
          <p:cNvSpPr txBox="1"/>
          <p:nvPr/>
        </p:nvSpPr>
        <p:spPr>
          <a:xfrm>
            <a:off x="2095500" y="977900"/>
            <a:ext cx="8648700" cy="33239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0070C0"/>
                </a:solidFill>
              </a:rPr>
              <a:t>Questions &amp; Discussion?</a:t>
            </a:r>
            <a:endParaRPr lang="en-US" sz="4800" dirty="0"/>
          </a:p>
          <a:p>
            <a:endParaRPr lang="en-US" dirty="0"/>
          </a:p>
          <a:p>
            <a:pPr algn="ctr"/>
            <a:r>
              <a:rPr lang="en-US" sz="4800" dirty="0"/>
              <a:t>Dana Aunkst</a:t>
            </a:r>
          </a:p>
          <a:p>
            <a:pPr algn="ctr"/>
            <a:r>
              <a:rPr lang="en-US" sz="4800" dirty="0">
                <a:hlinkClick r:id="rId2"/>
              </a:rPr>
              <a:t>Aunkst.dana@epa.gov</a:t>
            </a:r>
            <a:endParaRPr lang="en-US" sz="4800" dirty="0"/>
          </a:p>
          <a:p>
            <a:pPr algn="ctr"/>
            <a:r>
              <a:rPr lang="en-US" sz="4800" dirty="0"/>
              <a:t>(410) 267-5710</a:t>
            </a:r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140C15A2-2558-44F3-9A34-A0D3F93018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CBF884-7288-4F61-87AC-2ADC24A00C4F}" type="slidenum">
              <a:rPr lang="en-US" smtClean="0"/>
              <a:t>8</a:t>
            </a:fld>
            <a:endParaRPr lang="en-US"/>
          </a:p>
        </p:txBody>
      </p:sp>
      <p:pic>
        <p:nvPicPr>
          <p:cNvPr id="6" name="Content Placeholder 3">
            <a:extLst>
              <a:ext uri="{FF2B5EF4-FFF2-40B4-BE49-F238E27FC236}">
                <a16:creationId xmlns:a16="http://schemas.microsoft.com/office/drawing/2014/main" id="{CBEB4627-CF6B-48F9-BA3F-CE336025837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848973" y="4149604"/>
            <a:ext cx="2504827" cy="1964877"/>
          </a:xfrm>
          <a:prstGeom prst="rect">
            <a:avLst/>
          </a:prstGeom>
        </p:spPr>
      </p:pic>
      <p:pic>
        <p:nvPicPr>
          <p:cNvPr id="5" name="Picture 4" descr="https://www.epa.gov/sites/production/files/2013-06/epa_seal_verysmall.gif">
            <a:extLst>
              <a:ext uri="{FF2B5EF4-FFF2-40B4-BE49-F238E27FC236}">
                <a16:creationId xmlns:a16="http://schemas.microsoft.com/office/drawing/2014/main" id="{A38083E8-CD88-41B1-BF7C-DD553A21DE56}"/>
              </a:ext>
            </a:extLst>
          </p:cNvPr>
          <p:cNvPicPr/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9391" y="4932727"/>
            <a:ext cx="1249217" cy="113841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7167368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1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0.xml"/></Relationships>
</file>

<file path=customXml/_rels/item1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1.xml"/></Relationships>
</file>

<file path=customXml/_rels/item1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2.xml"/></Relationships>
</file>

<file path=customXml/_rels/item1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3.xml"/></Relationships>
</file>

<file path=customXml/_rels/item1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4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_rels/item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.xml"/></Relationships>
</file>

<file path=customXml/_rels/item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7.xml"/></Relationships>
</file>

<file path=customXml/_rels/item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8.xml"/></Relationships>
</file>

<file path=customXml/_rels/item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9.xml"/></Relationships>
</file>

<file path=customXml/item1.xml><?xml version="1.0" encoding="utf-8"?>
<EsriMapsInfo xmlns="ESRI.ArcGIS.Mapping.OfficeIntegration.PowerPointInfo">
  <Version>Version1</Version>
  <RequiresSignIn>False</RequiresSignIn>
</EsriMapsInfo>
</file>

<file path=customXml/item10.xml><?xml version="1.0" encoding="utf-8"?>
<EsriMapsInfo xmlns="ESRI.ArcGIS.Mapping.OfficeIntegration.PowerPointInfo">
  <Version>Version1</Version>
  <RequiresSignIn>False</RequiresSignIn>
</EsriMapsInfo>
</file>

<file path=customXml/item11.xml><?xml version="1.0" encoding="utf-8"?>
<EsriMapsInfo xmlns="ESRI.ArcGIS.Mapping.OfficeIntegration.PowerPointInfo">
  <Version>Version1</Version>
  <RequiresSignIn>False</RequiresSignIn>
</EsriMapsInfo>
</file>

<file path=customXml/item12.xml><?xml version="1.0" encoding="utf-8"?>
<EsriMapsInfo xmlns="ESRI.ArcGIS.Mapping.OfficeIntegration.PowerPointInfo">
  <Version>Version1</Version>
  <RequiresSignIn>False</RequiresSignIn>
</EsriMapsInfo>
</file>

<file path=customXml/item13.xml><?xml version="1.0" encoding="utf-8"?>
<EsriMapsInfo xmlns="ESRI.ArcGIS.Mapping.OfficeIntegration.PowerPointInfo">
  <Version>Version1</Version>
  <RequiresSignIn>False</RequiresSignIn>
</EsriMapsInfo>
</file>

<file path=customXml/item14.xml><?xml version="1.0" encoding="utf-8"?>
<EsriMapsInfo xmlns="ESRI.ArcGIS.Mapping.OfficeIntegration.PowerPointInfo">
  <Version>Version1</Version>
  <RequiresSignIn>False</RequiresSignIn>
</EsriMapsInfo>
</file>

<file path=customXml/item2.xml><?xml version="1.0" encoding="utf-8"?>
<EsriMapsInfo xmlns="ESRI.ArcGIS.Mapping.OfficeIntegration.PowerPointInfo">
  <Version>Version1</Version>
  <RequiresSignIn>False</RequiresSignIn>
</EsriMapsInfo>
</file>

<file path=customXml/item3.xml><?xml version="1.0" encoding="utf-8"?>
<EsriMapsInfo xmlns="ESRI.ArcGIS.Mapping.OfficeIntegration.PowerPointInfo">
  <Version>Version1</Version>
  <RequiresSignIn>False</RequiresSignIn>
</EsriMapsInfo>
</file>

<file path=customXml/item4.xml><?xml version="1.0" encoding="utf-8"?>
<EsriMapsInfo xmlns="ESRI.ArcGIS.Mapping.OfficeIntegration.PowerPointInfo">
  <Version>Version1</Version>
  <RequiresSignIn>False</RequiresSignIn>
</EsriMapsInfo>
</file>

<file path=customXml/item5.xml><?xml version="1.0" encoding="utf-8"?>
<EsriMapsInfo xmlns="ESRI.ArcGIS.Mapping.OfficeIntegration.PowerPointInfo">
  <Version>Version1</Version>
  <RequiresSignIn>False</RequiresSignIn>
</EsriMapsInfo>
</file>

<file path=customXml/item6.xml><?xml version="1.0" encoding="utf-8"?>
<EsriMapsInfo xmlns="ESRI.ArcGIS.Mapping.OfficeIntegration.PowerPointInfo">
  <Version>Version1</Version>
  <RequiresSignIn>False</RequiresSignIn>
</EsriMapsInfo>
</file>

<file path=customXml/item7.xml><?xml version="1.0" encoding="utf-8"?>
<EsriMapsInfo xmlns="ESRI.ArcGIS.Mapping.OfficeIntegration.PowerPointInfo">
  <Version>Version1</Version>
  <RequiresSignIn>False</RequiresSignIn>
</EsriMapsInfo>
</file>

<file path=customXml/item8.xml><?xml version="1.0" encoding="utf-8"?>
<EsriMapsInfo xmlns="ESRI.ArcGIS.Mapping.OfficeIntegration.PowerPointInfo">
  <Version>Version1</Version>
  <RequiresSignIn>False</RequiresSignIn>
</EsriMapsInfo>
</file>

<file path=customXml/item9.xml><?xml version="1.0" encoding="utf-8"?>
<EsriMapsInfo xmlns="ESRI.ArcGIS.Mapping.OfficeIntegration.PowerPointInfo">
  <Version>Version1</Version>
  <RequiresSignIn>False</RequiresSignIn>
</EsriMapsInfo>
</file>

<file path=customXml/itemProps1.xml><?xml version="1.0" encoding="utf-8"?>
<ds:datastoreItem xmlns:ds="http://schemas.openxmlformats.org/officeDocument/2006/customXml" ds:itemID="{84A8D24B-28A1-43E3-8804-E77F9B8EBE4C}">
  <ds:schemaRefs>
    <ds:schemaRef ds:uri="ESRI.ArcGIS.Mapping.OfficeIntegration.PowerPointInfo"/>
  </ds:schemaRefs>
</ds:datastoreItem>
</file>

<file path=customXml/itemProps10.xml><?xml version="1.0" encoding="utf-8"?>
<ds:datastoreItem xmlns:ds="http://schemas.openxmlformats.org/officeDocument/2006/customXml" ds:itemID="{6A983C65-D016-42D4-8819-BC5973776DD1}">
  <ds:schemaRefs>
    <ds:schemaRef ds:uri="ESRI.ArcGIS.Mapping.OfficeIntegration.PowerPointInfo"/>
  </ds:schemaRefs>
</ds:datastoreItem>
</file>

<file path=customXml/itemProps11.xml><?xml version="1.0" encoding="utf-8"?>
<ds:datastoreItem xmlns:ds="http://schemas.openxmlformats.org/officeDocument/2006/customXml" ds:itemID="{7AE60CFC-03D8-419F-84EA-32461FCDF0ED}">
  <ds:schemaRefs>
    <ds:schemaRef ds:uri="ESRI.ArcGIS.Mapping.OfficeIntegration.PowerPointInfo"/>
  </ds:schemaRefs>
</ds:datastoreItem>
</file>

<file path=customXml/itemProps12.xml><?xml version="1.0" encoding="utf-8"?>
<ds:datastoreItem xmlns:ds="http://schemas.openxmlformats.org/officeDocument/2006/customXml" ds:itemID="{8D91530C-0ED8-4FBB-BF2D-8D82DFE7BDED}">
  <ds:schemaRefs>
    <ds:schemaRef ds:uri="ESRI.ArcGIS.Mapping.OfficeIntegration.PowerPointInfo"/>
  </ds:schemaRefs>
</ds:datastoreItem>
</file>

<file path=customXml/itemProps13.xml><?xml version="1.0" encoding="utf-8"?>
<ds:datastoreItem xmlns:ds="http://schemas.openxmlformats.org/officeDocument/2006/customXml" ds:itemID="{C44CF9DE-9053-47A7-93ED-CE636D26494C}">
  <ds:schemaRefs>
    <ds:schemaRef ds:uri="ESRI.ArcGIS.Mapping.OfficeIntegration.PowerPointInfo"/>
  </ds:schemaRefs>
</ds:datastoreItem>
</file>

<file path=customXml/itemProps14.xml><?xml version="1.0" encoding="utf-8"?>
<ds:datastoreItem xmlns:ds="http://schemas.openxmlformats.org/officeDocument/2006/customXml" ds:itemID="{384A9ADA-BE8E-49B1-8AB1-3A876DF7F2C7}">
  <ds:schemaRefs>
    <ds:schemaRef ds:uri="ESRI.ArcGIS.Mapping.OfficeIntegration.PowerPointInfo"/>
  </ds:schemaRefs>
</ds:datastoreItem>
</file>

<file path=customXml/itemProps2.xml><?xml version="1.0" encoding="utf-8"?>
<ds:datastoreItem xmlns:ds="http://schemas.openxmlformats.org/officeDocument/2006/customXml" ds:itemID="{36F11E29-FAEF-443F-8E03-6FF9019F9526}">
  <ds:schemaRefs>
    <ds:schemaRef ds:uri="ESRI.ArcGIS.Mapping.OfficeIntegration.PowerPointInfo"/>
  </ds:schemaRefs>
</ds:datastoreItem>
</file>

<file path=customXml/itemProps3.xml><?xml version="1.0" encoding="utf-8"?>
<ds:datastoreItem xmlns:ds="http://schemas.openxmlformats.org/officeDocument/2006/customXml" ds:itemID="{2B358AFB-46FF-4C57-86CD-5236F28A4E75}">
  <ds:schemaRefs>
    <ds:schemaRef ds:uri="ESRI.ArcGIS.Mapping.OfficeIntegration.PowerPointInfo"/>
  </ds:schemaRefs>
</ds:datastoreItem>
</file>

<file path=customXml/itemProps4.xml><?xml version="1.0" encoding="utf-8"?>
<ds:datastoreItem xmlns:ds="http://schemas.openxmlformats.org/officeDocument/2006/customXml" ds:itemID="{6FD0888C-6199-4913-A74D-27476E0076F9}">
  <ds:schemaRefs>
    <ds:schemaRef ds:uri="ESRI.ArcGIS.Mapping.OfficeIntegration.PowerPointInfo"/>
  </ds:schemaRefs>
</ds:datastoreItem>
</file>

<file path=customXml/itemProps5.xml><?xml version="1.0" encoding="utf-8"?>
<ds:datastoreItem xmlns:ds="http://schemas.openxmlformats.org/officeDocument/2006/customXml" ds:itemID="{18943730-F3E6-41F6-ABF3-58E170AFF724}">
  <ds:schemaRefs>
    <ds:schemaRef ds:uri="ESRI.ArcGIS.Mapping.OfficeIntegration.PowerPointInfo"/>
  </ds:schemaRefs>
</ds:datastoreItem>
</file>

<file path=customXml/itemProps6.xml><?xml version="1.0" encoding="utf-8"?>
<ds:datastoreItem xmlns:ds="http://schemas.openxmlformats.org/officeDocument/2006/customXml" ds:itemID="{2E5EE7CB-88C4-4AEB-BA03-B3367A4E1728}">
  <ds:schemaRefs>
    <ds:schemaRef ds:uri="ESRI.ArcGIS.Mapping.OfficeIntegration.PowerPointInfo"/>
  </ds:schemaRefs>
</ds:datastoreItem>
</file>

<file path=customXml/itemProps7.xml><?xml version="1.0" encoding="utf-8"?>
<ds:datastoreItem xmlns:ds="http://schemas.openxmlformats.org/officeDocument/2006/customXml" ds:itemID="{CE8EBFA8-0902-428B-B2E1-CB08C49DE9EE}">
  <ds:schemaRefs>
    <ds:schemaRef ds:uri="ESRI.ArcGIS.Mapping.OfficeIntegration.PowerPointInfo"/>
  </ds:schemaRefs>
</ds:datastoreItem>
</file>

<file path=customXml/itemProps8.xml><?xml version="1.0" encoding="utf-8"?>
<ds:datastoreItem xmlns:ds="http://schemas.openxmlformats.org/officeDocument/2006/customXml" ds:itemID="{4597B0A0-879C-4438-99B9-C4FFE9F04916}">
  <ds:schemaRefs>
    <ds:schemaRef ds:uri="ESRI.ArcGIS.Mapping.OfficeIntegration.PowerPointInfo"/>
  </ds:schemaRefs>
</ds:datastoreItem>
</file>

<file path=customXml/itemProps9.xml><?xml version="1.0" encoding="utf-8"?>
<ds:datastoreItem xmlns:ds="http://schemas.openxmlformats.org/officeDocument/2006/customXml" ds:itemID="{38ADF825-F930-4518-8B0B-5560BC2B1507}">
  <ds:schemaRefs>
    <ds:schemaRef ds:uri="ESRI.ArcGIS.Mapping.OfficeIntegration.PowerPointInfo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659</TotalTime>
  <Words>283</Words>
  <Application>Microsoft Office PowerPoint</Application>
  <PresentationFormat>Widescreen</PresentationFormat>
  <Paragraphs>56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Times New Roman</vt:lpstr>
      <vt:lpstr>Office Theme</vt:lpstr>
      <vt:lpstr>Citizens Advisory Committee Discussion &amp; Program Update  Dana Aunkst Director USEPA Chesapeake Bay Program Office May 22,2019 Baltimore, MD</vt:lpstr>
      <vt:lpstr>Discussion Topics 2019 Priorities</vt:lpstr>
      <vt:lpstr>EPA Draft and Final Phase III WIP Reviews</vt:lpstr>
      <vt:lpstr>Conowingo WIP and Financing Strategy Schedules (tentative)</vt:lpstr>
      <vt:lpstr>     2018 Progress Scenario:                       BMP Verification Issues</vt:lpstr>
      <vt:lpstr>Round 2 of SRS Implementation </vt:lpstr>
      <vt:lpstr>Moving Forward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Citizens Advisory Council CBPO Program Update  Jim Edward Acting Director Chesapeake Bay Program Office November 29,2018 Washington, DC</dc:title>
  <dc:creator>May, Cynthia</dc:creator>
  <cp:lastModifiedBy>Aunkst, Dana</cp:lastModifiedBy>
  <cp:revision>36</cp:revision>
  <cp:lastPrinted>2019-02-19T17:51:24Z</cp:lastPrinted>
  <dcterms:created xsi:type="dcterms:W3CDTF">2018-11-27T16:48:46Z</dcterms:created>
  <dcterms:modified xsi:type="dcterms:W3CDTF">2019-05-22T13:48:36Z</dcterms:modified>
</cp:coreProperties>
</file>

<file path=docProps/thumbnail.jpeg>
</file>