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90" r:id="rId2"/>
    <p:sldId id="295" r:id="rId3"/>
    <p:sldId id="296" r:id="rId4"/>
    <p:sldId id="262" r:id="rId5"/>
    <p:sldId id="297" r:id="rId6"/>
    <p:sldId id="298" r:id="rId7"/>
    <p:sldId id="299" r:id="rId8"/>
    <p:sldId id="258" r:id="rId9"/>
    <p:sldId id="259" r:id="rId10"/>
    <p:sldId id="287" r:id="rId11"/>
    <p:sldId id="294" r:id="rId12"/>
    <p:sldId id="292" r:id="rId13"/>
    <p:sldId id="293" r:id="rId14"/>
    <p:sldId id="29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2/28/2012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51459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CBP Partnership Approach for Ensuring Full Accountability of Best Practices and Technologies Implemented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648200"/>
            <a:ext cx="7315200" cy="1752600"/>
          </a:xfrm>
        </p:spPr>
        <p:txBody>
          <a:bodyPr/>
          <a:lstStyle/>
          <a:p>
            <a:r>
              <a:rPr lang="en-US" dirty="0" smtClean="0"/>
              <a:t>Jim Edward, CBPO Deputy Director</a:t>
            </a:r>
          </a:p>
          <a:p>
            <a:r>
              <a:rPr lang="en-US" dirty="0" smtClean="0"/>
              <a:t>CBP Citizen Advisory Committee Briefing</a:t>
            </a:r>
          </a:p>
          <a:p>
            <a:r>
              <a:rPr lang="en-US" dirty="0" smtClean="0"/>
              <a:t>March 1, 2012 Meeting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Schedule*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Starting Fall/Winter 2012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jurisdictions present their proposed BMP verification programs to the Panel for review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Following CBP Partnership approval of their BMP verification program, jurisdictions can track, verify, report, and receive credit for the full array of cost shared and non-cost shared practices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Account for expanded verified practices, technologies when reporting on 2012-2013 milestones and developing 2014-2015 milestones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64770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*Subject to change based on partnership decision.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Key Next Steps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CBPO staff developing a BMP verification section on the partnership’s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2"/>
              </a:rPr>
              <a:t>www.chesapeakebay.net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web site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 BMP Verification Steering Committee being convened this month under the WQ Goal Implementation Team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Management Board will made decisions on BMP Panel membership based on forthcoming recommendations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Other GITs will be engaged in the process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Questions for the Citizens Advisory Committee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Are we missing any key elements in developing a comprehensive BMP verification program across the CBP partnership?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How can we ensure we get input from involved stakeholders during the BMP verification framework development process?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Questions for the Citizens Advisory Committee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What are your recommendations for the types of experts we should have on the BMP verification panel?  Do you have specific recommendations for specific panel members?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What specific role(s) would the CAC like to play during development of the BMP verification framework?  How involved do you want to be?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76962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charset="0"/>
                <a:cs typeface="Times New Roman" pitchFamily="18" charset="0"/>
              </a:rPr>
              <a:t>Rich Batiuk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Associate Director for Science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U.S. Environmental Protection Agency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Chesapeake Bay Program Office </a:t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410 Severn </a:t>
            </a:r>
            <a:r>
              <a:rPr lang="en-US" sz="2400" dirty="0" smtClean="0">
                <a:latin typeface="Arial" charset="0"/>
                <a:cs typeface="Times New Roman" pitchFamily="18" charset="0"/>
              </a:rPr>
              <a:t>Avenue</a:t>
            </a:r>
            <a:r>
              <a:rPr lang="en-US" sz="2400" dirty="0">
                <a:latin typeface="Arial" charset="0"/>
                <a:cs typeface="Times New Roman" pitchFamily="18" charset="0"/>
              </a:rPr>
              <a:t/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Annapolis, MD  21403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410-267-5731 (office)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443-223-7823 (cell)</a:t>
            </a:r>
            <a:endParaRPr lang="en-US" sz="24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batiuk.richard@epa.gov</a:t>
            </a:r>
          </a:p>
          <a:p>
            <a:pPr algn="ctr">
              <a:spcBef>
                <a:spcPct val="50000"/>
              </a:spcBef>
            </a:pPr>
            <a:r>
              <a:rPr lang="en-US" sz="2400" b="0" dirty="0">
                <a:latin typeface="Arial" charset="0"/>
                <a:cs typeface="Times New Roman" pitchFamily="18" charset="0"/>
                <a:hlinkClick r:id="rId2"/>
              </a:rPr>
              <a:t>www.chesapeakebay.net</a:t>
            </a:r>
            <a:endParaRPr lang="en-US" sz="2400" b="0" dirty="0">
              <a:latin typeface="Arial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0" dirty="0">
              <a:latin typeface="Arial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572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to get more directly involved?  Contact Rich Batiuk directly at: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Requests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Citizen Advisory Committee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Repeated requests for BMP verification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Executive Order Strategy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USDA and EPA commitment to develop/implement mechanism for tracking/reporting ‘voluntary conservation practices’ by July 2012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NRC’s Ches Bay Independent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Five science-based conclusions focused on ‘accurate tracking of BMPs’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Bay TMDL’s Appendix 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EPA expectations for offset credit verification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Verification-Related Work Underway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NEIEN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Successful submission of 2010 progress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NACD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Project for development of data collection/verification protocols for non-cost shared ag practices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USGS MOU’s with NRCS/FSA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Improving access to federal cost-shared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USDA Office of Environmental Markets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Synthesis of verification of environ. credits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Responses to NRC CB Indep.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MB’s recommended responses sent to PSC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Partnership Approach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Build a Partnership-wide BMP Verification Program working up through CBP Partnership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Workgroups      GITs     MB      PSC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Address full array of practices across all sources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Agricultural lands, forest lands, wetlands, developed lands, on-site treatment systems, abandoned mine lands, wastewater dischargers, stream corridors, tidal shorelines 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Factor in innovative approaches taken by jurisdictions, local municipalities, districts</a:t>
            </a:r>
          </a:p>
        </p:txBody>
      </p:sp>
      <p:sp>
        <p:nvSpPr>
          <p:cNvPr id="4" name="Down Arrow 3"/>
          <p:cNvSpPr/>
          <p:nvPr/>
        </p:nvSpPr>
        <p:spPr>
          <a:xfrm rot="-5400000">
            <a:off x="28963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-5400000">
            <a:off x="49537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-5400000">
            <a:off x="40393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Framework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867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principles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Partnership agreement on principles to guide the jurisdictions’ development/implementation of verification programs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Source sector-specific 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protocols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Developed through the GITs’ workgroups and approved by the Partnership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Verification experts charged by the Partnership to review/make recommendations on jurisdictions’ proposed verification programs (aka BMP panels)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Other Key Elements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Federal Cost Shared Practices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Complete work by USGS through MOUs with NRCS and FSA to provide jurisdictions and wider partnership with full access to all federal cost shared agricultural conservation practices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Double Counting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Complete work by USGS, states, NRCS and FSA to put in place protocols for preventing double counting of individual practices funded by multiple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Other Key Elements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Historic Data Clean-up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Jurisdictions’ completion or commitment to finish clean up for tracked and reported practices from1985 to present using CBRAP funds and/or EPA contractor resources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Practice Life Spans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Partnership agreement on practice specific life spans and information management protocols for enforcing those life spans within each jurisdictions’ NEIEN-based BMP tracking, verification and reporting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6670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PSC review, approval of proposed process/schedule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1447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MB review, approval of proposed process/schedule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WQGIT review, approval of proposed process/schedule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962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Source sector-specific verification protocols developed by workgroups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38862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Workgroups with tracking, reporting and accountability systems, offset/trading program responsibilities work to resolve issues, refine existing systems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57912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Weave together initial workgroup products into preliminary draft BMP verification principles and protocols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-2700000">
            <a:off x="2371757" y="9223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 rot="-2700000">
            <a:off x="3667157" y="20653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-2700000">
            <a:off x="5800756" y="33607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 rot="2700000">
            <a:off x="2447955" y="33607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 rot="-2700000">
            <a:off x="2524158" y="51895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 rot="2700000">
            <a:off x="5724556" y="5189590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52400" y="152400"/>
            <a:ext cx="31242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828800" y="1447800"/>
            <a:ext cx="3124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362200" y="5791200"/>
            <a:ext cx="3733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648200" y="3886200"/>
            <a:ext cx="43434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52400" y="3962400"/>
            <a:ext cx="31242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362200" y="2590800"/>
            <a:ext cx="3810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648200" y="228600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PARTNERSHIP APPROACH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1371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2/9/2012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96000" y="2590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2/16/2012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14400" y="5867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Late March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00400" y="4114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Work Underway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24200" y="152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1/9/2012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0" y="1295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WQGIT review/modification/ of preliminary draft BMP verification principles, and protocols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6400" y="27432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MB review/modification/approval to present proposed BMP verification principles, protocols to PSC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152400"/>
            <a:ext cx="4572000" cy="6858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52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Preliminary draft BMP verification principles and protocols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39624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PSC review/modification/adoption of BMP verification principles, protocols for the Partnership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2800" y="5029200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PSC communication of the Partnership’s BMP Verification Program to partners/stakeholders through some formal agreement mechanism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95800" y="1219200"/>
            <a:ext cx="41148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676400" y="2667000"/>
            <a:ext cx="56388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590800" y="3886200"/>
            <a:ext cx="5334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352800" y="5029200"/>
            <a:ext cx="52578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800600" y="2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PARTNERSHIP APPROACH (Con’t)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8600" y="1219200"/>
            <a:ext cx="3810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95800" y="12954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Briefings for </a:t>
            </a:r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STAC, and LGAC*; review of draft BMP verification principles, protocols by the other GITs**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Down Arrow 25"/>
          <p:cNvSpPr/>
          <p:nvPr/>
        </p:nvSpPr>
        <p:spPr>
          <a:xfrm rot="2700000">
            <a:off x="5739057" y="23196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 rot="-2700000">
            <a:off x="3376857" y="23196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Down Arrow 29"/>
          <p:cNvSpPr/>
          <p:nvPr/>
        </p:nvSpPr>
        <p:spPr>
          <a:xfrm rot="-2700000">
            <a:off x="2157656" y="8718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Down Arrow 30"/>
          <p:cNvSpPr/>
          <p:nvPr/>
        </p:nvSpPr>
        <p:spPr>
          <a:xfrm rot="-2700000">
            <a:off x="4672256" y="3462654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 rot="-2700000">
            <a:off x="5586656" y="4681854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 rot="-2700000">
            <a:off x="6501056" y="59772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191000" y="63246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BMP Verification Panel Reviews States’ Proposed Verification Programs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67200" y="6324600"/>
            <a:ext cx="449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Down Arrow 36"/>
          <p:cNvSpPr/>
          <p:nvPr/>
        </p:nvSpPr>
        <p:spPr>
          <a:xfrm rot="-2700000">
            <a:off x="4824656" y="8718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48400" y="838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March*/April**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400" y="2667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May/June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66800" y="3886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Summer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8800" y="518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Fall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67000" y="6211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Starting Fall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600" y="838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April 2012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850</Words>
  <Application>Microsoft Office PowerPoint</Application>
  <PresentationFormat>On-screen Show (4:3)</PresentationFormat>
  <Paragraphs>116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CBP Partnership Approach for Ensuring Full Accountability of Best Practices and Technologies Implemented</vt:lpstr>
      <vt:lpstr>Verification Requests</vt:lpstr>
      <vt:lpstr>Verification-Related Work Underway</vt:lpstr>
      <vt:lpstr>Partnership Approach</vt:lpstr>
      <vt:lpstr>Verification Framework</vt:lpstr>
      <vt:lpstr>Other Key Elements</vt:lpstr>
      <vt:lpstr>Other Key Elements</vt:lpstr>
      <vt:lpstr>Slide 8</vt:lpstr>
      <vt:lpstr>Slide 9</vt:lpstr>
      <vt:lpstr>Proposed Schedule*</vt:lpstr>
      <vt:lpstr>Key Next Steps</vt:lpstr>
      <vt:lpstr>Questions for the Citizens Advisory Committee</vt:lpstr>
      <vt:lpstr>Questions for the Citizens Advisory Committee</vt:lpstr>
      <vt:lpstr>Slide 14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Jessica</cp:lastModifiedBy>
  <cp:revision>50</cp:revision>
  <dcterms:created xsi:type="dcterms:W3CDTF">2011-12-15T12:31:30Z</dcterms:created>
  <dcterms:modified xsi:type="dcterms:W3CDTF">2012-02-28T19:43:11Z</dcterms:modified>
</cp:coreProperties>
</file>