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5"/>
    <p:sldMasterId id="214748367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Lst>
  <p:sldSz cy="5143500" cx="9144000"/>
  <p:notesSz cx="6858000" cy="9144000"/>
  <p:embeddedFontLst>
    <p:embeddedFont>
      <p:font typeface="Montserrat"/>
      <p:regular r:id="rId44"/>
      <p:bold r:id="rId45"/>
      <p:italic r:id="rId46"/>
      <p:boldItalic r:id="rId47"/>
    </p:embeddedFont>
    <p:embeddedFont>
      <p:font typeface="Karla"/>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09AEA24-3718-40EA-9DC5-2A9AC610EADC}">
  <a:tblStyle styleId="{A09AEA24-3718-40EA-9DC5-2A9AC610EAD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font" Target="fonts/Montserrat-regular.fntdata"/><Relationship Id="rId43" Type="http://schemas.openxmlformats.org/officeDocument/2006/relationships/slide" Target="slides/slide36.xml"/><Relationship Id="rId46" Type="http://schemas.openxmlformats.org/officeDocument/2006/relationships/font" Target="fonts/Montserrat-italic.fntdata"/><Relationship Id="rId45" Type="http://schemas.openxmlformats.org/officeDocument/2006/relationships/font" Target="fonts/Montserrat-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Karla-regular.fntdata"/><Relationship Id="rId47" Type="http://schemas.openxmlformats.org/officeDocument/2006/relationships/font" Target="fonts/Montserrat-boldItalic.fntdata"/><Relationship Id="rId49" Type="http://schemas.openxmlformats.org/officeDocument/2006/relationships/font" Target="fonts/Karla-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Karla-boldItalic.fntdata"/><Relationship Id="rId50" Type="http://schemas.openxmlformats.org/officeDocument/2006/relationships/font" Target="fonts/Karla-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d366f7b07d_0_8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d366f7b07d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f03c81dfdd_2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f03c81dfdd_2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f03c81dfdd_2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f03c81dfdd_2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f03c81dfdd_2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f03c81dfdd_2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f03c81dfd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f03c81df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Meredith</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f03c81dfdd_2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f03c81dfdd_2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Meredith</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f03c81dfdd_2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f03c81dfdd_2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Meredith</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8fefc6c3c0f716f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28fefc6c3c0f716f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Meredith</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d4bffa99d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d4bffa99df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Meredith</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d4bffa99df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d4bffa99df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Shannon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3f06663cb5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3f06663cb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Shannon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d366f7b07d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d366f7b07d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f06663cb5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3f06663cb5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Shannon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d366f7b07d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d366f7b07d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Shannon</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f06663cb5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f06663cb5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f31a4f24f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3f31a4f24f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f31a4f24f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f31a4f24f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f012e52eb8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3f012e52eb8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f012e52eb8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f012e52eb8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d366f7b07d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3d366f7b07d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efdb4d5ed8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efdb4d5ed8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efdb4d5ed8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efdb4d5ed8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efdb4d5ed8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efdb4d5ed8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3efdb4d5ed8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3efdb4d5ed8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Ruby</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efdd31ba6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3efdd31ba6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efdd31ba6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3efdd31ba6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Mention adding career connections </a:t>
            </a:r>
            <a:r>
              <a:rPr lang="en"/>
              <a:t>column</a:t>
            </a:r>
            <a:r>
              <a:rPr lang="en"/>
              <a:t>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efdd31ba69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3efdd31ba69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f00ae62f28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f00ae62f28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3efdd31ba69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3efdd31ba69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d4bffa99df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3d4bffa99df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Elise/Meredith</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efdb4d5ed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efdb4d5ed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Shannon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d460b4a3b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d460b4a3b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we already hosted a debrief with state leads</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f03c81dfdd_2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f03c81dfdd_2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we already hosted a debrief with state leads</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f03c81dfdd_2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f03c81dfdd_2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f03c81dfdd_2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f03c81dfdd_2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a:t>
            </a:r>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f03c81dfdd_2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f03c81dfdd_2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Olivia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54" name="Shape 54"/>
        <p:cNvGrpSpPr/>
        <p:nvPr/>
      </p:nvGrpSpPr>
      <p:grpSpPr>
        <a:xfrm>
          <a:off x="0" y="0"/>
          <a:ext cx="0" cy="0"/>
          <a:chOff x="0" y="0"/>
          <a:chExt cx="0" cy="0"/>
        </a:xfrm>
      </p:grpSpPr>
      <p:sp>
        <p:nvSpPr>
          <p:cNvPr id="55" name="Google Shape;55;p14"/>
          <p:cNvSpPr/>
          <p:nvPr/>
        </p:nvSpPr>
        <p:spPr>
          <a:xfrm>
            <a:off x="218925" y="-9675"/>
            <a:ext cx="5276875" cy="5167075"/>
          </a:xfrm>
          <a:custGeom>
            <a:rect b="b" l="l" r="r" t="t"/>
            <a:pathLst>
              <a:path extrusionOk="0" h="206683" w="211075">
                <a:moveTo>
                  <a:pt x="387" y="0"/>
                </a:moveTo>
                <a:lnTo>
                  <a:pt x="0" y="206683"/>
                </a:lnTo>
                <a:lnTo>
                  <a:pt x="211075" y="206545"/>
                </a:lnTo>
                <a:lnTo>
                  <a:pt x="155812" y="301"/>
                </a:lnTo>
                <a:close/>
              </a:path>
            </a:pathLst>
          </a:custGeom>
          <a:solidFill>
            <a:srgbClr val="000000">
              <a:alpha val="7310"/>
            </a:srgbClr>
          </a:solidFill>
          <a:ln>
            <a:noFill/>
          </a:ln>
        </p:spPr>
      </p:sp>
      <p:sp>
        <p:nvSpPr>
          <p:cNvPr id="56" name="Google Shape;56;p14"/>
          <p:cNvSpPr/>
          <p:nvPr/>
        </p:nvSpPr>
        <p:spPr>
          <a:xfrm>
            <a:off x="-9675" y="-9675"/>
            <a:ext cx="5276875" cy="5167075"/>
          </a:xfrm>
          <a:custGeom>
            <a:rect b="b" l="l" r="r" t="t"/>
            <a:pathLst>
              <a:path extrusionOk="0" h="206683" w="211075">
                <a:moveTo>
                  <a:pt x="387" y="0"/>
                </a:moveTo>
                <a:lnTo>
                  <a:pt x="0" y="206683"/>
                </a:lnTo>
                <a:lnTo>
                  <a:pt x="211075" y="206545"/>
                </a:lnTo>
                <a:lnTo>
                  <a:pt x="155812" y="301"/>
                </a:lnTo>
                <a:close/>
              </a:path>
            </a:pathLst>
          </a:custGeom>
          <a:solidFill>
            <a:srgbClr val="FFFFFF"/>
          </a:solidFill>
          <a:ln>
            <a:noFill/>
          </a:ln>
        </p:spPr>
      </p:sp>
      <p:sp>
        <p:nvSpPr>
          <p:cNvPr id="57" name="Google Shape;57;p14"/>
          <p:cNvSpPr txBox="1"/>
          <p:nvPr>
            <p:ph type="ctrTitle"/>
          </p:nvPr>
        </p:nvSpPr>
        <p:spPr>
          <a:xfrm>
            <a:off x="648300" y="3175950"/>
            <a:ext cx="3530700" cy="11820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58" name="Shape 58"/>
        <p:cNvGrpSpPr/>
        <p:nvPr/>
      </p:nvGrpSpPr>
      <p:grpSpPr>
        <a:xfrm>
          <a:off x="0" y="0"/>
          <a:ext cx="0" cy="0"/>
          <a:chOff x="0" y="0"/>
          <a:chExt cx="0" cy="0"/>
        </a:xfrm>
      </p:grpSpPr>
      <p:sp>
        <p:nvSpPr>
          <p:cNvPr id="59" name="Google Shape;59;p15"/>
          <p:cNvSpPr/>
          <p:nvPr/>
        </p:nvSpPr>
        <p:spPr>
          <a:xfrm>
            <a:off x="218925" y="-9675"/>
            <a:ext cx="5276875" cy="5167075"/>
          </a:xfrm>
          <a:custGeom>
            <a:rect b="b" l="l" r="r" t="t"/>
            <a:pathLst>
              <a:path extrusionOk="0" h="206683" w="211075">
                <a:moveTo>
                  <a:pt x="387" y="0"/>
                </a:moveTo>
                <a:lnTo>
                  <a:pt x="0" y="206683"/>
                </a:lnTo>
                <a:lnTo>
                  <a:pt x="211075" y="206545"/>
                </a:lnTo>
                <a:lnTo>
                  <a:pt x="155812" y="301"/>
                </a:lnTo>
                <a:close/>
              </a:path>
            </a:pathLst>
          </a:custGeom>
          <a:solidFill>
            <a:srgbClr val="000000">
              <a:alpha val="7310"/>
            </a:srgbClr>
          </a:solidFill>
          <a:ln>
            <a:noFill/>
          </a:ln>
        </p:spPr>
      </p:sp>
      <p:sp>
        <p:nvSpPr>
          <p:cNvPr id="60" name="Google Shape;60;p15"/>
          <p:cNvSpPr/>
          <p:nvPr/>
        </p:nvSpPr>
        <p:spPr>
          <a:xfrm>
            <a:off x="-9675" y="-9675"/>
            <a:ext cx="5276875" cy="5167075"/>
          </a:xfrm>
          <a:custGeom>
            <a:rect b="b" l="l" r="r" t="t"/>
            <a:pathLst>
              <a:path extrusionOk="0" h="206683" w="211075">
                <a:moveTo>
                  <a:pt x="387" y="0"/>
                </a:moveTo>
                <a:lnTo>
                  <a:pt x="0" y="206683"/>
                </a:lnTo>
                <a:lnTo>
                  <a:pt x="211075" y="206545"/>
                </a:lnTo>
                <a:lnTo>
                  <a:pt x="155812" y="301"/>
                </a:lnTo>
                <a:close/>
              </a:path>
            </a:pathLst>
          </a:custGeom>
          <a:solidFill>
            <a:srgbClr val="FFFFFF"/>
          </a:solidFill>
          <a:ln>
            <a:noFill/>
          </a:ln>
        </p:spPr>
      </p:sp>
      <p:sp>
        <p:nvSpPr>
          <p:cNvPr id="61" name="Google Shape;61;p15"/>
          <p:cNvSpPr txBox="1"/>
          <p:nvPr>
            <p:ph type="ctrTitle"/>
          </p:nvPr>
        </p:nvSpPr>
        <p:spPr>
          <a:xfrm>
            <a:off x="648300" y="1354750"/>
            <a:ext cx="3522300" cy="29898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2" name="Google Shape;62;p15"/>
          <p:cNvSpPr txBox="1"/>
          <p:nvPr>
            <p:ph idx="1" type="subTitle"/>
          </p:nvPr>
        </p:nvSpPr>
        <p:spPr>
          <a:xfrm>
            <a:off x="6724950" y="3265700"/>
            <a:ext cx="1906200" cy="1031700"/>
          </a:xfrm>
          <a:prstGeom prst="rect">
            <a:avLst/>
          </a:prstGeom>
        </p:spPr>
        <p:txBody>
          <a:bodyPr anchorCtr="0" anchor="b" bIns="91425" lIns="91425" spcFirstLastPara="1" rIns="91425" wrap="square" tIns="91425">
            <a:noAutofit/>
          </a:bodyPr>
          <a:lstStyle>
            <a:lvl1pPr lvl="0" algn="r">
              <a:spcBef>
                <a:spcPts val="0"/>
              </a:spcBef>
              <a:spcAft>
                <a:spcPts val="0"/>
              </a:spcAft>
              <a:buClr>
                <a:schemeClr val="lt1"/>
              </a:buClr>
              <a:buSzPts val="1800"/>
              <a:buNone/>
              <a:defRPr sz="1800">
                <a:solidFill>
                  <a:schemeClr val="lt1"/>
                </a:solidFill>
              </a:defRPr>
            </a:lvl1pPr>
            <a:lvl2pPr lvl="1" algn="r">
              <a:spcBef>
                <a:spcPts val="0"/>
              </a:spcBef>
              <a:spcAft>
                <a:spcPts val="0"/>
              </a:spcAft>
              <a:buClr>
                <a:schemeClr val="lt1"/>
              </a:buClr>
              <a:buSzPts val="1800"/>
              <a:buNone/>
              <a:defRPr sz="1800">
                <a:solidFill>
                  <a:schemeClr val="lt1"/>
                </a:solidFill>
              </a:defRPr>
            </a:lvl2pPr>
            <a:lvl3pPr lvl="2" algn="r">
              <a:spcBef>
                <a:spcPts val="0"/>
              </a:spcBef>
              <a:spcAft>
                <a:spcPts val="0"/>
              </a:spcAft>
              <a:buClr>
                <a:schemeClr val="lt1"/>
              </a:buClr>
              <a:buSzPts val="1800"/>
              <a:buNone/>
              <a:defRPr sz="1800">
                <a:solidFill>
                  <a:schemeClr val="lt1"/>
                </a:solidFill>
              </a:defRPr>
            </a:lvl3pPr>
            <a:lvl4pPr lvl="3" algn="r">
              <a:spcBef>
                <a:spcPts val="0"/>
              </a:spcBef>
              <a:spcAft>
                <a:spcPts val="0"/>
              </a:spcAft>
              <a:buClr>
                <a:schemeClr val="lt1"/>
              </a:buClr>
              <a:buSzPts val="1800"/>
              <a:buNone/>
              <a:defRPr sz="1800">
                <a:solidFill>
                  <a:schemeClr val="lt1"/>
                </a:solidFill>
              </a:defRPr>
            </a:lvl4pPr>
            <a:lvl5pPr lvl="4" algn="r">
              <a:spcBef>
                <a:spcPts val="0"/>
              </a:spcBef>
              <a:spcAft>
                <a:spcPts val="0"/>
              </a:spcAft>
              <a:buClr>
                <a:schemeClr val="lt1"/>
              </a:buClr>
              <a:buSzPts val="1800"/>
              <a:buNone/>
              <a:defRPr sz="1800">
                <a:solidFill>
                  <a:schemeClr val="lt1"/>
                </a:solidFill>
              </a:defRPr>
            </a:lvl5pPr>
            <a:lvl6pPr lvl="5" algn="r">
              <a:spcBef>
                <a:spcPts val="0"/>
              </a:spcBef>
              <a:spcAft>
                <a:spcPts val="0"/>
              </a:spcAft>
              <a:buClr>
                <a:schemeClr val="lt1"/>
              </a:buClr>
              <a:buSzPts val="1800"/>
              <a:buNone/>
              <a:defRPr sz="1800">
                <a:solidFill>
                  <a:schemeClr val="lt1"/>
                </a:solidFill>
              </a:defRPr>
            </a:lvl6pPr>
            <a:lvl7pPr lvl="6" algn="r">
              <a:spcBef>
                <a:spcPts val="0"/>
              </a:spcBef>
              <a:spcAft>
                <a:spcPts val="0"/>
              </a:spcAft>
              <a:buClr>
                <a:schemeClr val="lt1"/>
              </a:buClr>
              <a:buSzPts val="1800"/>
              <a:buNone/>
              <a:defRPr sz="1800">
                <a:solidFill>
                  <a:schemeClr val="lt1"/>
                </a:solidFill>
              </a:defRPr>
            </a:lvl7pPr>
            <a:lvl8pPr lvl="7" algn="r">
              <a:spcBef>
                <a:spcPts val="0"/>
              </a:spcBef>
              <a:spcAft>
                <a:spcPts val="0"/>
              </a:spcAft>
              <a:buClr>
                <a:schemeClr val="lt1"/>
              </a:buClr>
              <a:buSzPts val="1800"/>
              <a:buNone/>
              <a:defRPr sz="1800">
                <a:solidFill>
                  <a:schemeClr val="lt1"/>
                </a:solidFill>
              </a:defRPr>
            </a:lvl8pPr>
            <a:lvl9pPr lvl="8" algn="r">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 image">
  <p:cSld name="TITLE_1_2">
    <p:spTree>
      <p:nvGrpSpPr>
        <p:cNvPr id="63" name="Shape 63"/>
        <p:cNvGrpSpPr/>
        <p:nvPr/>
      </p:nvGrpSpPr>
      <p:grpSpPr>
        <a:xfrm>
          <a:off x="0" y="0"/>
          <a:ext cx="0" cy="0"/>
          <a:chOff x="0" y="0"/>
          <a:chExt cx="0" cy="0"/>
        </a:xfrm>
      </p:grpSpPr>
      <p:sp>
        <p:nvSpPr>
          <p:cNvPr id="64" name="Google Shape;64;p16"/>
          <p:cNvSpPr/>
          <p:nvPr/>
        </p:nvSpPr>
        <p:spPr>
          <a:xfrm>
            <a:off x="218925" y="-9675"/>
            <a:ext cx="5276875" cy="5167075"/>
          </a:xfrm>
          <a:custGeom>
            <a:rect b="b" l="l" r="r" t="t"/>
            <a:pathLst>
              <a:path extrusionOk="0" h="206683" w="211075">
                <a:moveTo>
                  <a:pt x="387" y="0"/>
                </a:moveTo>
                <a:lnTo>
                  <a:pt x="0" y="206683"/>
                </a:lnTo>
                <a:lnTo>
                  <a:pt x="211075" y="206545"/>
                </a:lnTo>
                <a:lnTo>
                  <a:pt x="155812" y="301"/>
                </a:lnTo>
                <a:close/>
              </a:path>
            </a:pathLst>
          </a:custGeom>
          <a:solidFill>
            <a:srgbClr val="000000">
              <a:alpha val="7310"/>
            </a:srgbClr>
          </a:solidFill>
          <a:ln>
            <a:noFill/>
          </a:ln>
        </p:spPr>
      </p:sp>
      <p:sp>
        <p:nvSpPr>
          <p:cNvPr id="65" name="Google Shape;65;p16"/>
          <p:cNvSpPr/>
          <p:nvPr/>
        </p:nvSpPr>
        <p:spPr>
          <a:xfrm>
            <a:off x="-9675" y="-9675"/>
            <a:ext cx="5276875" cy="5167075"/>
          </a:xfrm>
          <a:custGeom>
            <a:rect b="b" l="l" r="r" t="t"/>
            <a:pathLst>
              <a:path extrusionOk="0" h="206683" w="211075">
                <a:moveTo>
                  <a:pt x="387" y="0"/>
                </a:moveTo>
                <a:lnTo>
                  <a:pt x="0" y="206683"/>
                </a:lnTo>
                <a:lnTo>
                  <a:pt x="211075" y="206545"/>
                </a:lnTo>
                <a:lnTo>
                  <a:pt x="155812" y="301"/>
                </a:lnTo>
                <a:close/>
              </a:path>
            </a:pathLst>
          </a:custGeom>
          <a:solidFill>
            <a:srgbClr val="FFFFFF"/>
          </a:solidFill>
          <a:ln>
            <a:noFill/>
          </a:ln>
        </p:spPr>
      </p:sp>
      <p:sp>
        <p:nvSpPr>
          <p:cNvPr id="66" name="Google Shape;66;p16"/>
          <p:cNvSpPr txBox="1"/>
          <p:nvPr>
            <p:ph type="title"/>
          </p:nvPr>
        </p:nvSpPr>
        <p:spPr>
          <a:xfrm>
            <a:off x="838309" y="1807900"/>
            <a:ext cx="3148200" cy="48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67" name="Google Shape;67;p16"/>
          <p:cNvSpPr txBox="1"/>
          <p:nvPr>
            <p:ph idx="1" type="body"/>
          </p:nvPr>
        </p:nvSpPr>
        <p:spPr>
          <a:xfrm>
            <a:off x="838250" y="2419350"/>
            <a:ext cx="3148200" cy="22557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68" name="Google Shape;68;p16"/>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ig image">
  <p:cSld name="TITLE_1_2_1">
    <p:spTree>
      <p:nvGrpSpPr>
        <p:cNvPr id="69" name="Shape 69"/>
        <p:cNvGrpSpPr/>
        <p:nvPr/>
      </p:nvGrpSpPr>
      <p:grpSpPr>
        <a:xfrm>
          <a:off x="0" y="0"/>
          <a:ext cx="0" cy="0"/>
          <a:chOff x="0" y="0"/>
          <a:chExt cx="0" cy="0"/>
        </a:xfrm>
      </p:grpSpPr>
      <p:sp>
        <p:nvSpPr>
          <p:cNvPr id="70" name="Google Shape;70;p17"/>
          <p:cNvSpPr/>
          <p:nvPr/>
        </p:nvSpPr>
        <p:spPr>
          <a:xfrm>
            <a:off x="209250" y="-9675"/>
            <a:ext cx="3076750" cy="5167075"/>
          </a:xfrm>
          <a:custGeom>
            <a:rect b="b" l="l" r="r" t="t"/>
            <a:pathLst>
              <a:path extrusionOk="0" h="206683" w="123070">
                <a:moveTo>
                  <a:pt x="0" y="0"/>
                </a:moveTo>
                <a:lnTo>
                  <a:pt x="0" y="206683"/>
                </a:lnTo>
                <a:lnTo>
                  <a:pt x="123070" y="206545"/>
                </a:lnTo>
                <a:lnTo>
                  <a:pt x="67807" y="301"/>
                </a:lnTo>
                <a:close/>
              </a:path>
            </a:pathLst>
          </a:custGeom>
          <a:solidFill>
            <a:srgbClr val="000000">
              <a:alpha val="7310"/>
            </a:srgbClr>
          </a:solidFill>
          <a:ln>
            <a:noFill/>
          </a:ln>
        </p:spPr>
      </p:sp>
      <p:sp>
        <p:nvSpPr>
          <p:cNvPr id="71" name="Google Shape;71;p17"/>
          <p:cNvSpPr/>
          <p:nvPr/>
        </p:nvSpPr>
        <p:spPr>
          <a:xfrm>
            <a:off x="-19350" y="-9675"/>
            <a:ext cx="3076750" cy="5167075"/>
          </a:xfrm>
          <a:custGeom>
            <a:rect b="b" l="l" r="r" t="t"/>
            <a:pathLst>
              <a:path extrusionOk="0" h="206683" w="123070">
                <a:moveTo>
                  <a:pt x="0" y="0"/>
                </a:moveTo>
                <a:lnTo>
                  <a:pt x="0" y="206683"/>
                </a:lnTo>
                <a:lnTo>
                  <a:pt x="123070" y="206545"/>
                </a:lnTo>
                <a:lnTo>
                  <a:pt x="67807" y="301"/>
                </a:lnTo>
                <a:close/>
              </a:path>
            </a:pathLst>
          </a:custGeom>
          <a:solidFill>
            <a:srgbClr val="FFFFFF"/>
          </a:solidFill>
          <a:ln>
            <a:noFill/>
          </a:ln>
        </p:spPr>
      </p:sp>
      <p:sp>
        <p:nvSpPr>
          <p:cNvPr id="72" name="Google Shape;72;p17"/>
          <p:cNvSpPr txBox="1"/>
          <p:nvPr>
            <p:ph type="title"/>
          </p:nvPr>
        </p:nvSpPr>
        <p:spPr>
          <a:xfrm>
            <a:off x="609704" y="4116875"/>
            <a:ext cx="1609800" cy="48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73" name="Google Shape;73;p17"/>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74" name="Shape 74"/>
        <p:cNvGrpSpPr/>
        <p:nvPr/>
      </p:nvGrpSpPr>
      <p:grpSpPr>
        <a:xfrm>
          <a:off x="0" y="0"/>
          <a:ext cx="0" cy="0"/>
          <a:chOff x="0" y="0"/>
          <a:chExt cx="0" cy="0"/>
        </a:xfrm>
      </p:grpSpPr>
      <p:sp>
        <p:nvSpPr>
          <p:cNvPr id="75" name="Google Shape;75;p18"/>
          <p:cNvSpPr/>
          <p:nvPr/>
        </p:nvSpPr>
        <p:spPr>
          <a:xfrm>
            <a:off x="22860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000000">
              <a:alpha val="7310"/>
            </a:srgbClr>
          </a:solidFill>
          <a:ln>
            <a:noFill/>
          </a:ln>
        </p:spPr>
      </p:sp>
      <p:sp>
        <p:nvSpPr>
          <p:cNvPr id="76" name="Google Shape;76;p18"/>
          <p:cNvSpPr/>
          <p:nvPr/>
        </p:nvSpPr>
        <p:spPr>
          <a:xfrm>
            <a:off x="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FFFFFF"/>
          </a:solidFill>
          <a:ln>
            <a:noFill/>
          </a:ln>
        </p:spPr>
      </p:sp>
      <p:sp>
        <p:nvSpPr>
          <p:cNvPr id="77" name="Google Shape;77;p18"/>
          <p:cNvSpPr txBox="1"/>
          <p:nvPr/>
        </p:nvSpPr>
        <p:spPr>
          <a:xfrm>
            <a:off x="799645" y="697675"/>
            <a:ext cx="1957200" cy="6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0">
                <a:solidFill>
                  <a:srgbClr val="CCCCCC"/>
                </a:solidFill>
                <a:latin typeface="Montserrat"/>
                <a:ea typeface="Montserrat"/>
                <a:cs typeface="Montserrat"/>
                <a:sym typeface="Montserrat"/>
              </a:rPr>
              <a:t>“</a:t>
            </a:r>
            <a:endParaRPr sz="12000">
              <a:solidFill>
                <a:srgbClr val="CCCCCC"/>
              </a:solidFill>
              <a:latin typeface="Montserrat"/>
              <a:ea typeface="Montserrat"/>
              <a:cs typeface="Montserrat"/>
              <a:sym typeface="Montserrat"/>
            </a:endParaRPr>
          </a:p>
        </p:txBody>
      </p:sp>
      <p:sp>
        <p:nvSpPr>
          <p:cNvPr id="78" name="Google Shape;78;p18"/>
          <p:cNvSpPr txBox="1"/>
          <p:nvPr>
            <p:ph idx="1" type="body"/>
          </p:nvPr>
        </p:nvSpPr>
        <p:spPr>
          <a:xfrm>
            <a:off x="838250" y="1657350"/>
            <a:ext cx="5324100" cy="2255700"/>
          </a:xfrm>
          <a:prstGeom prst="rect">
            <a:avLst/>
          </a:prstGeom>
        </p:spPr>
        <p:txBody>
          <a:bodyPr anchorCtr="0" anchor="t" bIns="91425" lIns="91425" spcFirstLastPara="1" rIns="91425" wrap="square" tIns="91425">
            <a:noAutofit/>
          </a:bodyPr>
          <a:lstStyle>
            <a:lvl1pPr indent="-381000" lvl="0" marL="457200">
              <a:spcBef>
                <a:spcPts val="600"/>
              </a:spcBef>
              <a:spcAft>
                <a:spcPts val="0"/>
              </a:spcAft>
              <a:buSzPts val="2400"/>
              <a:buFont typeface="Montserrat"/>
              <a:buChar char="▸"/>
              <a:defRPr sz="2400">
                <a:latin typeface="Montserrat"/>
                <a:ea typeface="Montserrat"/>
                <a:cs typeface="Montserrat"/>
                <a:sym typeface="Montserrat"/>
              </a:defRPr>
            </a:lvl1pPr>
            <a:lvl2pPr indent="-381000" lvl="1" marL="914400">
              <a:spcBef>
                <a:spcPts val="0"/>
              </a:spcBef>
              <a:spcAft>
                <a:spcPts val="0"/>
              </a:spcAft>
              <a:buSzPts val="2400"/>
              <a:buFont typeface="Montserrat"/>
              <a:buChar char="▹"/>
              <a:defRPr sz="2400">
                <a:latin typeface="Montserrat"/>
                <a:ea typeface="Montserrat"/>
                <a:cs typeface="Montserrat"/>
                <a:sym typeface="Montserrat"/>
              </a:defRPr>
            </a:lvl2pPr>
            <a:lvl3pPr indent="-381000" lvl="2" marL="1371600">
              <a:spcBef>
                <a:spcPts val="0"/>
              </a:spcBef>
              <a:spcAft>
                <a:spcPts val="0"/>
              </a:spcAft>
              <a:buSzPts val="2400"/>
              <a:buFont typeface="Montserrat"/>
              <a:buChar char="▹"/>
              <a:defRPr sz="2400">
                <a:latin typeface="Montserrat"/>
                <a:ea typeface="Montserrat"/>
                <a:cs typeface="Montserrat"/>
                <a:sym typeface="Montserrat"/>
              </a:defRPr>
            </a:lvl3pPr>
            <a:lvl4pPr indent="-381000" lvl="3" marL="1828800">
              <a:spcBef>
                <a:spcPts val="0"/>
              </a:spcBef>
              <a:spcAft>
                <a:spcPts val="0"/>
              </a:spcAft>
              <a:buSzPts val="2400"/>
              <a:buFont typeface="Montserrat"/>
              <a:buChar char="●"/>
              <a:defRPr sz="2400">
                <a:latin typeface="Montserrat"/>
                <a:ea typeface="Montserrat"/>
                <a:cs typeface="Montserrat"/>
                <a:sym typeface="Montserrat"/>
              </a:defRPr>
            </a:lvl4pPr>
            <a:lvl5pPr indent="-381000" lvl="4" marL="2286000">
              <a:spcBef>
                <a:spcPts val="0"/>
              </a:spcBef>
              <a:spcAft>
                <a:spcPts val="0"/>
              </a:spcAft>
              <a:buSzPts val="2400"/>
              <a:buFont typeface="Montserrat"/>
              <a:buChar char="○"/>
              <a:defRPr sz="2400">
                <a:latin typeface="Montserrat"/>
                <a:ea typeface="Montserrat"/>
                <a:cs typeface="Montserrat"/>
                <a:sym typeface="Montserrat"/>
              </a:defRPr>
            </a:lvl5pPr>
            <a:lvl6pPr indent="-381000" lvl="5" marL="2743200">
              <a:spcBef>
                <a:spcPts val="0"/>
              </a:spcBef>
              <a:spcAft>
                <a:spcPts val="0"/>
              </a:spcAft>
              <a:buSzPts val="2400"/>
              <a:buFont typeface="Montserrat"/>
              <a:buChar char="■"/>
              <a:defRPr sz="2400">
                <a:latin typeface="Montserrat"/>
                <a:ea typeface="Montserrat"/>
                <a:cs typeface="Montserrat"/>
                <a:sym typeface="Montserrat"/>
              </a:defRPr>
            </a:lvl6pPr>
            <a:lvl7pPr indent="-381000" lvl="6" marL="3200400">
              <a:spcBef>
                <a:spcPts val="0"/>
              </a:spcBef>
              <a:spcAft>
                <a:spcPts val="0"/>
              </a:spcAft>
              <a:buSzPts val="2400"/>
              <a:buFont typeface="Montserrat"/>
              <a:buChar char="●"/>
              <a:defRPr sz="2400">
                <a:latin typeface="Montserrat"/>
                <a:ea typeface="Montserrat"/>
                <a:cs typeface="Montserrat"/>
                <a:sym typeface="Montserrat"/>
              </a:defRPr>
            </a:lvl7pPr>
            <a:lvl8pPr indent="-381000" lvl="7" marL="3657600">
              <a:spcBef>
                <a:spcPts val="0"/>
              </a:spcBef>
              <a:spcAft>
                <a:spcPts val="0"/>
              </a:spcAft>
              <a:buSzPts val="2400"/>
              <a:buFont typeface="Montserrat"/>
              <a:buChar char="○"/>
              <a:defRPr sz="2400">
                <a:latin typeface="Montserrat"/>
                <a:ea typeface="Montserrat"/>
                <a:cs typeface="Montserrat"/>
                <a:sym typeface="Montserrat"/>
              </a:defRPr>
            </a:lvl8pPr>
            <a:lvl9pPr indent="-381000" lvl="8" marL="4114800">
              <a:spcBef>
                <a:spcPts val="0"/>
              </a:spcBef>
              <a:spcAft>
                <a:spcPts val="0"/>
              </a:spcAft>
              <a:buSzPts val="2400"/>
              <a:buFont typeface="Montserrat"/>
              <a:buChar char="■"/>
              <a:defRPr sz="2400">
                <a:latin typeface="Montserrat"/>
                <a:ea typeface="Montserrat"/>
                <a:cs typeface="Montserrat"/>
                <a:sym typeface="Montserrat"/>
              </a:defRPr>
            </a:lvl9pPr>
          </a:lstStyle>
          <a:p/>
        </p:txBody>
      </p:sp>
      <p:sp>
        <p:nvSpPr>
          <p:cNvPr id="79" name="Google Shape;79;p18"/>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atin typeface="Montserrat"/>
                <a:ea typeface="Montserrat"/>
                <a:cs typeface="Montserrat"/>
                <a:sym typeface="Montserrat"/>
              </a:defRPr>
            </a:lvl1pPr>
            <a:lvl2pPr lvl="1">
              <a:buNone/>
              <a:defRPr>
                <a:latin typeface="Montserrat"/>
                <a:ea typeface="Montserrat"/>
                <a:cs typeface="Montserrat"/>
                <a:sym typeface="Montserrat"/>
              </a:defRPr>
            </a:lvl2pPr>
            <a:lvl3pPr lvl="2">
              <a:buNone/>
              <a:defRPr>
                <a:latin typeface="Montserrat"/>
                <a:ea typeface="Montserrat"/>
                <a:cs typeface="Montserrat"/>
                <a:sym typeface="Montserrat"/>
              </a:defRPr>
            </a:lvl3pPr>
            <a:lvl4pPr lvl="3">
              <a:buNone/>
              <a:defRPr>
                <a:latin typeface="Montserrat"/>
                <a:ea typeface="Montserrat"/>
                <a:cs typeface="Montserrat"/>
                <a:sym typeface="Montserrat"/>
              </a:defRPr>
            </a:lvl4pPr>
            <a:lvl5pPr lvl="4">
              <a:buNone/>
              <a:defRPr>
                <a:latin typeface="Montserrat"/>
                <a:ea typeface="Montserrat"/>
                <a:cs typeface="Montserrat"/>
                <a:sym typeface="Montserrat"/>
              </a:defRPr>
            </a:lvl5pPr>
            <a:lvl6pPr lvl="5">
              <a:buNone/>
              <a:defRPr>
                <a:latin typeface="Montserrat"/>
                <a:ea typeface="Montserrat"/>
                <a:cs typeface="Montserrat"/>
                <a:sym typeface="Montserrat"/>
              </a:defRPr>
            </a:lvl6pPr>
            <a:lvl7pPr lvl="6">
              <a:buNone/>
              <a:defRPr>
                <a:latin typeface="Montserrat"/>
                <a:ea typeface="Montserrat"/>
                <a:cs typeface="Montserrat"/>
                <a:sym typeface="Montserrat"/>
              </a:defRPr>
            </a:lvl7pPr>
            <a:lvl8pPr lvl="7">
              <a:buNone/>
              <a:defRPr>
                <a:latin typeface="Montserrat"/>
                <a:ea typeface="Montserrat"/>
                <a:cs typeface="Montserrat"/>
                <a:sym typeface="Montserrat"/>
              </a:defRPr>
            </a:lvl8pPr>
            <a:lvl9pPr lvl="8">
              <a:buNone/>
              <a:defRPr>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80" name="Shape 80"/>
        <p:cNvGrpSpPr/>
        <p:nvPr/>
      </p:nvGrpSpPr>
      <p:grpSpPr>
        <a:xfrm>
          <a:off x="0" y="0"/>
          <a:ext cx="0" cy="0"/>
          <a:chOff x="0" y="0"/>
          <a:chExt cx="0" cy="0"/>
        </a:xfrm>
      </p:grpSpPr>
      <p:sp>
        <p:nvSpPr>
          <p:cNvPr id="81" name="Google Shape;81;p19"/>
          <p:cNvSpPr/>
          <p:nvPr/>
        </p:nvSpPr>
        <p:spPr>
          <a:xfrm>
            <a:off x="22860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000000">
              <a:alpha val="7310"/>
            </a:srgbClr>
          </a:solidFill>
          <a:ln>
            <a:noFill/>
          </a:ln>
        </p:spPr>
      </p:sp>
      <p:sp>
        <p:nvSpPr>
          <p:cNvPr id="82" name="Google Shape;82;p19"/>
          <p:cNvSpPr/>
          <p:nvPr/>
        </p:nvSpPr>
        <p:spPr>
          <a:xfrm>
            <a:off x="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FFFFFF"/>
          </a:solidFill>
          <a:ln>
            <a:noFill/>
          </a:ln>
        </p:spPr>
      </p:sp>
      <p:sp>
        <p:nvSpPr>
          <p:cNvPr id="83" name="Google Shape;83;p19"/>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84" name="Google Shape;84;p19"/>
          <p:cNvSpPr txBox="1"/>
          <p:nvPr>
            <p:ph idx="1" type="body"/>
          </p:nvPr>
        </p:nvSpPr>
        <p:spPr>
          <a:xfrm>
            <a:off x="838250" y="1504950"/>
            <a:ext cx="5324100" cy="22557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5" name="Google Shape;85;p19"/>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86" name="Shape 86"/>
        <p:cNvGrpSpPr/>
        <p:nvPr/>
      </p:nvGrpSpPr>
      <p:grpSpPr>
        <a:xfrm>
          <a:off x="0" y="0"/>
          <a:ext cx="0" cy="0"/>
          <a:chOff x="0" y="0"/>
          <a:chExt cx="0" cy="0"/>
        </a:xfrm>
      </p:grpSpPr>
      <p:sp>
        <p:nvSpPr>
          <p:cNvPr id="87" name="Google Shape;87;p20"/>
          <p:cNvSpPr/>
          <p:nvPr/>
        </p:nvSpPr>
        <p:spPr>
          <a:xfrm>
            <a:off x="22860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000000">
              <a:alpha val="7310"/>
            </a:srgbClr>
          </a:solidFill>
          <a:ln>
            <a:noFill/>
          </a:ln>
        </p:spPr>
      </p:sp>
      <p:sp>
        <p:nvSpPr>
          <p:cNvPr id="88" name="Google Shape;88;p20"/>
          <p:cNvSpPr/>
          <p:nvPr/>
        </p:nvSpPr>
        <p:spPr>
          <a:xfrm>
            <a:off x="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FFFFFF"/>
          </a:solidFill>
          <a:ln>
            <a:noFill/>
          </a:ln>
        </p:spPr>
      </p:sp>
      <p:sp>
        <p:nvSpPr>
          <p:cNvPr id="89" name="Google Shape;89;p20"/>
          <p:cNvSpPr txBox="1"/>
          <p:nvPr>
            <p:ph type="title"/>
          </p:nvPr>
        </p:nvSpPr>
        <p:spPr>
          <a:xfrm>
            <a:off x="841000" y="969700"/>
            <a:ext cx="4801500" cy="4095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90" name="Google Shape;90;p20"/>
          <p:cNvSpPr txBox="1"/>
          <p:nvPr>
            <p:ph idx="1" type="body"/>
          </p:nvPr>
        </p:nvSpPr>
        <p:spPr>
          <a:xfrm>
            <a:off x="841001" y="1578025"/>
            <a:ext cx="2671800" cy="24333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1" name="Google Shape;91;p20"/>
          <p:cNvSpPr txBox="1"/>
          <p:nvPr>
            <p:ph idx="2" type="body"/>
          </p:nvPr>
        </p:nvSpPr>
        <p:spPr>
          <a:xfrm>
            <a:off x="3673842" y="1578025"/>
            <a:ext cx="2671800" cy="24333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2" name="Google Shape;92;p20"/>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93" name="Shape 93"/>
        <p:cNvGrpSpPr/>
        <p:nvPr/>
      </p:nvGrpSpPr>
      <p:grpSpPr>
        <a:xfrm>
          <a:off x="0" y="0"/>
          <a:ext cx="0" cy="0"/>
          <a:chOff x="0" y="0"/>
          <a:chExt cx="0" cy="0"/>
        </a:xfrm>
      </p:grpSpPr>
      <p:sp>
        <p:nvSpPr>
          <p:cNvPr id="94" name="Google Shape;94;p21"/>
          <p:cNvSpPr/>
          <p:nvPr/>
        </p:nvSpPr>
        <p:spPr>
          <a:xfrm>
            <a:off x="22860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000000">
              <a:alpha val="7310"/>
            </a:srgbClr>
          </a:solidFill>
          <a:ln>
            <a:noFill/>
          </a:ln>
        </p:spPr>
      </p:sp>
      <p:sp>
        <p:nvSpPr>
          <p:cNvPr id="95" name="Google Shape;95;p21"/>
          <p:cNvSpPr/>
          <p:nvPr/>
        </p:nvSpPr>
        <p:spPr>
          <a:xfrm>
            <a:off x="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FFFFFF"/>
          </a:solidFill>
          <a:ln>
            <a:noFill/>
          </a:ln>
        </p:spPr>
      </p:sp>
      <p:sp>
        <p:nvSpPr>
          <p:cNvPr id="96" name="Google Shape;96;p21"/>
          <p:cNvSpPr txBox="1"/>
          <p:nvPr>
            <p:ph type="title"/>
          </p:nvPr>
        </p:nvSpPr>
        <p:spPr>
          <a:xfrm>
            <a:off x="841000" y="969700"/>
            <a:ext cx="4801500" cy="4095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97" name="Google Shape;97;p21"/>
          <p:cNvSpPr txBox="1"/>
          <p:nvPr>
            <p:ph idx="1" type="body"/>
          </p:nvPr>
        </p:nvSpPr>
        <p:spPr>
          <a:xfrm>
            <a:off x="841000" y="1600975"/>
            <a:ext cx="2094900" cy="2410500"/>
          </a:xfrm>
          <a:prstGeom prst="rect">
            <a:avLst/>
          </a:prstGeom>
        </p:spPr>
        <p:txBody>
          <a:bodyPr anchorCtr="0" anchor="t" bIns="91425" lIns="91425" spcFirstLastPara="1" rIns="91425" wrap="square" tIns="91425">
            <a:noAutofit/>
          </a:bodyPr>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98" name="Google Shape;98;p21"/>
          <p:cNvSpPr txBox="1"/>
          <p:nvPr>
            <p:ph idx="2" type="body"/>
          </p:nvPr>
        </p:nvSpPr>
        <p:spPr>
          <a:xfrm>
            <a:off x="3043281" y="1600975"/>
            <a:ext cx="2094900" cy="2410500"/>
          </a:xfrm>
          <a:prstGeom prst="rect">
            <a:avLst/>
          </a:prstGeom>
        </p:spPr>
        <p:txBody>
          <a:bodyPr anchorCtr="0" anchor="t" bIns="91425" lIns="91425" spcFirstLastPara="1" rIns="91425" wrap="square" tIns="91425">
            <a:noAutofit/>
          </a:bodyPr>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99" name="Google Shape;99;p21"/>
          <p:cNvSpPr txBox="1"/>
          <p:nvPr>
            <p:ph idx="3" type="body"/>
          </p:nvPr>
        </p:nvSpPr>
        <p:spPr>
          <a:xfrm>
            <a:off x="5245562" y="1600975"/>
            <a:ext cx="2094900" cy="2410500"/>
          </a:xfrm>
          <a:prstGeom prst="rect">
            <a:avLst/>
          </a:prstGeom>
        </p:spPr>
        <p:txBody>
          <a:bodyPr anchorCtr="0" anchor="t" bIns="91425" lIns="91425" spcFirstLastPara="1" rIns="91425" wrap="square" tIns="91425">
            <a:noAutofit/>
          </a:bodyPr>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00" name="Google Shape;100;p21"/>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1" name="Shape 101"/>
        <p:cNvGrpSpPr/>
        <p:nvPr/>
      </p:nvGrpSpPr>
      <p:grpSpPr>
        <a:xfrm>
          <a:off x="0" y="0"/>
          <a:ext cx="0" cy="0"/>
          <a:chOff x="0" y="0"/>
          <a:chExt cx="0" cy="0"/>
        </a:xfrm>
      </p:grpSpPr>
      <p:sp>
        <p:nvSpPr>
          <p:cNvPr id="102" name="Google Shape;102;p22"/>
          <p:cNvSpPr/>
          <p:nvPr/>
        </p:nvSpPr>
        <p:spPr>
          <a:xfrm>
            <a:off x="22860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000000">
              <a:alpha val="7310"/>
            </a:srgbClr>
          </a:solidFill>
          <a:ln>
            <a:noFill/>
          </a:ln>
        </p:spPr>
      </p:sp>
      <p:sp>
        <p:nvSpPr>
          <p:cNvPr id="103" name="Google Shape;103;p22"/>
          <p:cNvSpPr/>
          <p:nvPr/>
        </p:nvSpPr>
        <p:spPr>
          <a:xfrm>
            <a:off x="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FFFFFF"/>
          </a:solidFill>
          <a:ln>
            <a:noFill/>
          </a:ln>
        </p:spPr>
      </p:sp>
      <p:sp>
        <p:nvSpPr>
          <p:cNvPr id="104" name="Google Shape;104;p22"/>
          <p:cNvSpPr txBox="1"/>
          <p:nvPr>
            <p:ph type="title"/>
          </p:nvPr>
        </p:nvSpPr>
        <p:spPr>
          <a:xfrm>
            <a:off x="841000" y="969700"/>
            <a:ext cx="4801500" cy="4095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105" name="Google Shape;105;p22"/>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6" name="Shape 106"/>
        <p:cNvGrpSpPr/>
        <p:nvPr/>
      </p:nvGrpSpPr>
      <p:grpSpPr>
        <a:xfrm>
          <a:off x="0" y="0"/>
          <a:ext cx="0" cy="0"/>
          <a:chOff x="0" y="0"/>
          <a:chExt cx="0" cy="0"/>
        </a:xfrm>
      </p:grpSpPr>
      <p:sp>
        <p:nvSpPr>
          <p:cNvPr id="107" name="Google Shape;107;p23"/>
          <p:cNvSpPr/>
          <p:nvPr/>
        </p:nvSpPr>
        <p:spPr>
          <a:xfrm>
            <a:off x="22860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000000">
              <a:alpha val="7310"/>
            </a:srgbClr>
          </a:solidFill>
          <a:ln>
            <a:noFill/>
          </a:ln>
        </p:spPr>
      </p:sp>
      <p:sp>
        <p:nvSpPr>
          <p:cNvPr id="108" name="Google Shape;108;p23"/>
          <p:cNvSpPr/>
          <p:nvPr/>
        </p:nvSpPr>
        <p:spPr>
          <a:xfrm>
            <a:off x="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FFFFFF"/>
          </a:solidFill>
          <a:ln>
            <a:noFill/>
          </a:ln>
        </p:spPr>
      </p:sp>
      <p:sp>
        <p:nvSpPr>
          <p:cNvPr id="109" name="Google Shape;109;p23"/>
          <p:cNvSpPr txBox="1"/>
          <p:nvPr>
            <p:ph idx="1" type="body"/>
          </p:nvPr>
        </p:nvSpPr>
        <p:spPr>
          <a:xfrm>
            <a:off x="841000" y="4025300"/>
            <a:ext cx="7845900" cy="519600"/>
          </a:xfrm>
          <a:prstGeom prst="rect">
            <a:avLst/>
          </a:prstGeom>
        </p:spPr>
        <p:txBody>
          <a:bodyPr anchorCtr="0" anchor="b" bIns="91425" lIns="91425" spcFirstLastPara="1" rIns="91425" wrap="square" tIns="91425">
            <a:noAutofit/>
          </a:bodyPr>
          <a:lstStyle>
            <a:lvl1pPr indent="-228600" lvl="0" marL="457200">
              <a:spcBef>
                <a:spcPts val="360"/>
              </a:spcBef>
              <a:spcAft>
                <a:spcPts val="0"/>
              </a:spcAft>
              <a:buSzPts val="2000"/>
              <a:buNone/>
              <a:defRPr/>
            </a:lvl1pPr>
          </a:lstStyle>
          <a:p/>
        </p:txBody>
      </p:sp>
      <p:sp>
        <p:nvSpPr>
          <p:cNvPr id="110" name="Google Shape;110;p23"/>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1" name="Shape 111"/>
        <p:cNvGrpSpPr/>
        <p:nvPr/>
      </p:nvGrpSpPr>
      <p:grpSpPr>
        <a:xfrm>
          <a:off x="0" y="0"/>
          <a:ext cx="0" cy="0"/>
          <a:chOff x="0" y="0"/>
          <a:chExt cx="0" cy="0"/>
        </a:xfrm>
      </p:grpSpPr>
      <p:sp>
        <p:nvSpPr>
          <p:cNvPr id="112" name="Google Shape;112;p24"/>
          <p:cNvSpPr/>
          <p:nvPr/>
        </p:nvSpPr>
        <p:spPr>
          <a:xfrm>
            <a:off x="22860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000000">
              <a:alpha val="7310"/>
            </a:srgbClr>
          </a:solidFill>
          <a:ln>
            <a:noFill/>
          </a:ln>
        </p:spPr>
      </p:sp>
      <p:sp>
        <p:nvSpPr>
          <p:cNvPr id="113" name="Google Shape;113;p24"/>
          <p:cNvSpPr/>
          <p:nvPr/>
        </p:nvSpPr>
        <p:spPr>
          <a:xfrm>
            <a:off x="0" y="-10437"/>
            <a:ext cx="8229315" cy="5164387"/>
          </a:xfrm>
          <a:custGeom>
            <a:rect b="b" l="l" r="r" t="t"/>
            <a:pathLst>
              <a:path extrusionOk="0" h="206122" w="328450">
                <a:moveTo>
                  <a:pt x="0" y="0"/>
                </a:moveTo>
                <a:lnTo>
                  <a:pt x="0" y="206122"/>
                </a:lnTo>
                <a:lnTo>
                  <a:pt x="328450" y="206122"/>
                </a:lnTo>
                <a:lnTo>
                  <a:pt x="273309" y="331"/>
                </a:lnTo>
                <a:close/>
              </a:path>
            </a:pathLst>
          </a:custGeom>
          <a:solidFill>
            <a:srgbClr val="FFFFFF"/>
          </a:solidFill>
          <a:ln>
            <a:noFill/>
          </a:ln>
        </p:spPr>
      </p:sp>
      <p:sp>
        <p:nvSpPr>
          <p:cNvPr id="114" name="Google Shape;114;p24"/>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p:cSld name="BLANK_1">
    <p:spTree>
      <p:nvGrpSpPr>
        <p:cNvPr id="115" name="Shape 115"/>
        <p:cNvGrpSpPr/>
        <p:nvPr/>
      </p:nvGrpSpPr>
      <p:grpSpPr>
        <a:xfrm>
          <a:off x="0" y="0"/>
          <a:ext cx="0" cy="0"/>
          <a:chOff x="0" y="0"/>
          <a:chExt cx="0" cy="0"/>
        </a:xfrm>
      </p:grpSpPr>
      <p:sp>
        <p:nvSpPr>
          <p:cNvPr id="116" name="Google Shape;116;p25"/>
          <p:cNvSpPr txBox="1"/>
          <p:nvPr>
            <p:ph idx="12" type="sldNum"/>
          </p:nvPr>
        </p:nvSpPr>
        <p:spPr>
          <a:xfrm>
            <a:off x="8543227"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rgbClr val="2196F3"/>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741100"/>
            <a:ext cx="5185200" cy="4746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1pPr>
            <a:lvl2pPr lvl="1">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2pPr>
            <a:lvl3pPr lvl="2">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3pPr>
            <a:lvl4pPr lvl="3">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4pPr>
            <a:lvl5pPr lvl="4">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5pPr>
            <a:lvl6pPr lvl="5">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6pPr>
            <a:lvl7pPr lvl="6">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7pPr>
            <a:lvl8pPr lvl="7">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8pPr>
            <a:lvl9pPr lvl="8">
              <a:spcBef>
                <a:spcPts val="0"/>
              </a:spcBef>
              <a:spcAft>
                <a:spcPts val="0"/>
              </a:spcAft>
              <a:buClr>
                <a:schemeClr val="dk2"/>
              </a:buClr>
              <a:buSzPts val="2400"/>
              <a:buFont typeface="Montserrat"/>
              <a:buNone/>
              <a:defRPr b="1" sz="2400">
                <a:solidFill>
                  <a:schemeClr val="dk2"/>
                </a:solidFill>
                <a:latin typeface="Montserrat"/>
                <a:ea typeface="Montserrat"/>
                <a:cs typeface="Montserrat"/>
                <a:sym typeface="Montserrat"/>
              </a:defRPr>
            </a:lvl9pPr>
          </a:lstStyle>
          <a:p/>
        </p:txBody>
      </p:sp>
      <p:sp>
        <p:nvSpPr>
          <p:cNvPr id="52" name="Google Shape;52;p13"/>
          <p:cNvSpPr txBox="1"/>
          <p:nvPr>
            <p:ph idx="1" type="body"/>
          </p:nvPr>
        </p:nvSpPr>
        <p:spPr>
          <a:xfrm>
            <a:off x="457200" y="1352550"/>
            <a:ext cx="5185200" cy="2255700"/>
          </a:xfrm>
          <a:prstGeom prst="rect">
            <a:avLst/>
          </a:prstGeom>
          <a:noFill/>
          <a:ln>
            <a:noFill/>
          </a:ln>
        </p:spPr>
        <p:txBody>
          <a:bodyPr anchorCtr="0" anchor="t" bIns="91425" lIns="91425" spcFirstLastPara="1" rIns="91425" wrap="square" tIns="91425">
            <a:noAutofit/>
          </a:bodyPr>
          <a:lstStyle>
            <a:lvl1pPr indent="-355600" lvl="0" marL="457200">
              <a:spcBef>
                <a:spcPts val="600"/>
              </a:spcBef>
              <a:spcAft>
                <a:spcPts val="0"/>
              </a:spcAft>
              <a:buClr>
                <a:schemeClr val="dk1"/>
              </a:buClr>
              <a:buSzPts val="2000"/>
              <a:buFont typeface="Karla"/>
              <a:buChar char="▸"/>
              <a:defRPr sz="2000">
                <a:solidFill>
                  <a:schemeClr val="dk1"/>
                </a:solidFill>
                <a:latin typeface="Karla"/>
                <a:ea typeface="Karla"/>
                <a:cs typeface="Karla"/>
                <a:sym typeface="Karla"/>
              </a:defRPr>
            </a:lvl1pPr>
            <a:lvl2pPr indent="-355600" lvl="1" marL="9144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2pPr>
            <a:lvl3pPr indent="-355600" lvl="2" marL="13716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3pPr>
            <a:lvl4pPr indent="-355600" lvl="3" marL="18288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4pPr>
            <a:lvl5pPr indent="-355600" lvl="4" marL="22860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5pPr>
            <a:lvl6pPr indent="-355600" lvl="5" marL="27432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6pPr>
            <a:lvl7pPr indent="-355600" lvl="6" marL="32004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7pPr>
            <a:lvl8pPr indent="-355600" lvl="7" marL="36576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8pPr>
            <a:lvl9pPr indent="-355600" lvl="8" marL="4114800">
              <a:spcBef>
                <a:spcPts val="0"/>
              </a:spcBef>
              <a:spcAft>
                <a:spcPts val="0"/>
              </a:spcAft>
              <a:buClr>
                <a:schemeClr val="dk1"/>
              </a:buClr>
              <a:buSzPts val="2000"/>
              <a:buFont typeface="Karla"/>
              <a:buChar char="■"/>
              <a:defRPr sz="2000">
                <a:solidFill>
                  <a:schemeClr val="dk1"/>
                </a:solidFill>
                <a:latin typeface="Karla"/>
                <a:ea typeface="Karla"/>
                <a:cs typeface="Karla"/>
                <a:sym typeface="Karla"/>
              </a:defRPr>
            </a:lvl9pPr>
          </a:lstStyle>
          <a:p/>
        </p:txBody>
      </p:sp>
      <p:sp>
        <p:nvSpPr>
          <p:cNvPr id="53" name="Google Shape;53;p13"/>
          <p:cNvSpPr txBox="1"/>
          <p:nvPr>
            <p:ph idx="12" type="sldNum"/>
          </p:nvPr>
        </p:nvSpPr>
        <p:spPr>
          <a:xfrm>
            <a:off x="8543227" y="4749851"/>
            <a:ext cx="548700" cy="393600"/>
          </a:xfrm>
          <a:prstGeom prst="rect">
            <a:avLst/>
          </a:prstGeom>
          <a:noFill/>
          <a:ln>
            <a:noFill/>
          </a:ln>
        </p:spPr>
        <p:txBody>
          <a:bodyPr anchorCtr="0" anchor="t" bIns="91425" lIns="91425" spcFirstLastPara="1" rIns="91425" wrap="square" tIns="91425">
            <a:noAutofit/>
          </a:bodyPr>
          <a:lstStyle>
            <a:lvl1pPr lvl="0" algn="r">
              <a:buNone/>
              <a:defRPr b="1" sz="1300">
                <a:solidFill>
                  <a:schemeClr val="lt1"/>
                </a:solidFill>
                <a:latin typeface="Montserrat"/>
                <a:ea typeface="Montserrat"/>
                <a:cs typeface="Montserrat"/>
                <a:sym typeface="Montserrat"/>
              </a:defRPr>
            </a:lvl1pPr>
            <a:lvl2pPr lvl="1" algn="r">
              <a:buNone/>
              <a:defRPr b="1" sz="1300">
                <a:solidFill>
                  <a:schemeClr val="lt1"/>
                </a:solidFill>
                <a:latin typeface="Montserrat"/>
                <a:ea typeface="Montserrat"/>
                <a:cs typeface="Montserrat"/>
                <a:sym typeface="Montserrat"/>
              </a:defRPr>
            </a:lvl2pPr>
            <a:lvl3pPr lvl="2" algn="r">
              <a:buNone/>
              <a:defRPr b="1" sz="1300">
                <a:solidFill>
                  <a:schemeClr val="lt1"/>
                </a:solidFill>
                <a:latin typeface="Montserrat"/>
                <a:ea typeface="Montserrat"/>
                <a:cs typeface="Montserrat"/>
                <a:sym typeface="Montserrat"/>
              </a:defRPr>
            </a:lvl3pPr>
            <a:lvl4pPr lvl="3" algn="r">
              <a:buNone/>
              <a:defRPr b="1" sz="1300">
                <a:solidFill>
                  <a:schemeClr val="lt1"/>
                </a:solidFill>
                <a:latin typeface="Montserrat"/>
                <a:ea typeface="Montserrat"/>
                <a:cs typeface="Montserrat"/>
                <a:sym typeface="Montserrat"/>
              </a:defRPr>
            </a:lvl4pPr>
            <a:lvl5pPr lvl="4" algn="r">
              <a:buNone/>
              <a:defRPr b="1" sz="1300">
                <a:solidFill>
                  <a:schemeClr val="lt1"/>
                </a:solidFill>
                <a:latin typeface="Montserrat"/>
                <a:ea typeface="Montserrat"/>
                <a:cs typeface="Montserrat"/>
                <a:sym typeface="Montserrat"/>
              </a:defRPr>
            </a:lvl5pPr>
            <a:lvl6pPr lvl="5" algn="r">
              <a:buNone/>
              <a:defRPr b="1" sz="1300">
                <a:solidFill>
                  <a:schemeClr val="lt1"/>
                </a:solidFill>
                <a:latin typeface="Montserrat"/>
                <a:ea typeface="Montserrat"/>
                <a:cs typeface="Montserrat"/>
                <a:sym typeface="Montserrat"/>
              </a:defRPr>
            </a:lvl6pPr>
            <a:lvl7pPr lvl="6" algn="r">
              <a:buNone/>
              <a:defRPr b="1" sz="1300">
                <a:solidFill>
                  <a:schemeClr val="lt1"/>
                </a:solidFill>
                <a:latin typeface="Montserrat"/>
                <a:ea typeface="Montserrat"/>
                <a:cs typeface="Montserrat"/>
                <a:sym typeface="Montserrat"/>
              </a:defRPr>
            </a:lvl7pPr>
            <a:lvl8pPr lvl="7" algn="r">
              <a:buNone/>
              <a:defRPr b="1" sz="1300">
                <a:solidFill>
                  <a:schemeClr val="lt1"/>
                </a:solidFill>
                <a:latin typeface="Montserrat"/>
                <a:ea typeface="Montserrat"/>
                <a:cs typeface="Montserrat"/>
                <a:sym typeface="Montserrat"/>
              </a:defRPr>
            </a:lvl8pPr>
            <a:lvl9pPr lvl="8" algn="r">
              <a:buNone/>
              <a:defRPr b="1" sz="1300">
                <a:solidFill>
                  <a:schemeClr val="lt1"/>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 Id="rId3" Type="http://schemas.openxmlformats.org/officeDocument/2006/relationships/image" Target="../media/image8.jpg"/><Relationship Id="rId4" Type="http://schemas.openxmlformats.org/officeDocument/2006/relationships/image" Target="../media/image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hyperlink" Target="https://www.georgiascienceteacher.org/phenomena/" TargetMode="Externa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10" Type="http://schemas.openxmlformats.org/officeDocument/2006/relationships/hyperlink" Target="https://oceanservice.noaa.gov/education/oysters-in-the-chesapeake-bay/welcome.html" TargetMode="External"/><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hyperlink" Target="https://vimeo.com/62092678" TargetMode="External"/><Relationship Id="rId4" Type="http://schemas.openxmlformats.org/officeDocument/2006/relationships/hyperlink" Target="https://www.fisheries.noaa.gov/national/habitat-conservation/oyster-reef-habitat#the-value-of-oyster-reef-habitat" TargetMode="External"/><Relationship Id="rId9" Type="http://schemas.openxmlformats.org/officeDocument/2006/relationships/hyperlink" Target="mailto:stephanie.westby@noaa.gov" TargetMode="External"/><Relationship Id="rId5" Type="http://schemas.openxmlformats.org/officeDocument/2006/relationships/hyperlink" Target="https://serc.si.edu/media/press-release/restored-oyster-sanctuaries-host-more-marine-life" TargetMode="External"/><Relationship Id="rId6" Type="http://schemas.openxmlformats.org/officeDocument/2006/relationships/hyperlink" Target="https://www.facebook.com/baltimoresun/videos/reef-balls-for-the-chesapeake-bay/1082504086698945/" TargetMode="External"/><Relationship Id="rId7" Type="http://schemas.openxmlformats.org/officeDocument/2006/relationships/hyperlink" Target="https://drive.google.com/file/d/18LR0DO0bL-YIda_cnx8pN7Kb3XJQC8Tf/view?usp=sharing" TargetMode="External"/><Relationship Id="rId8" Type="http://schemas.openxmlformats.org/officeDocument/2006/relationships/hyperlink" Target="https://drive.google.com/file/d/11TX5GnKZIEk0PqQpLIWeWAwqFTTHOKFp/view?usp=sharin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5.xml"/><Relationship Id="rId3" Type="http://schemas.openxmlformats.org/officeDocument/2006/relationships/hyperlink" Target="mailto:ruby.ondatje@noaa.gov"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6"/>
          <p:cNvSpPr txBox="1"/>
          <p:nvPr>
            <p:ph type="ctrTitle"/>
          </p:nvPr>
        </p:nvSpPr>
        <p:spPr>
          <a:xfrm>
            <a:off x="404775" y="1471875"/>
            <a:ext cx="4102800" cy="3226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Bay Program Education Workgroup Meeting </a:t>
            </a:r>
            <a:endParaRPr sz="3400">
              <a:solidFill>
                <a:srgbClr val="1C4587"/>
              </a:solidFill>
            </a:endParaRPr>
          </a:p>
        </p:txBody>
      </p:sp>
      <p:sp>
        <p:nvSpPr>
          <p:cNvPr id="122" name="Google Shape;122;p26"/>
          <p:cNvSpPr txBox="1"/>
          <p:nvPr/>
        </p:nvSpPr>
        <p:spPr>
          <a:xfrm>
            <a:off x="5581450" y="1666975"/>
            <a:ext cx="3306900" cy="34956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None/>
            </a:pPr>
            <a:r>
              <a:t/>
            </a:r>
            <a:endParaRPr b="0" i="0" sz="1200" u="none" cap="none" strike="noStrike">
              <a:solidFill>
                <a:srgbClr val="FFFFFF"/>
              </a:solidFill>
              <a:latin typeface="Karla"/>
              <a:ea typeface="Karla"/>
              <a:cs typeface="Karla"/>
              <a:sym typeface="Karla"/>
            </a:endParaRPr>
          </a:p>
          <a:p>
            <a:pPr indent="0" lvl="0" marL="0" marR="0" rtl="0" algn="r">
              <a:lnSpc>
                <a:spcPct val="100000"/>
              </a:lnSpc>
              <a:spcBef>
                <a:spcPts val="0"/>
              </a:spcBef>
              <a:spcAft>
                <a:spcPts val="0"/>
              </a:spcAft>
              <a:buNone/>
            </a:pPr>
            <a:r>
              <a:t/>
            </a:r>
            <a:endParaRPr b="1" i="0" sz="1200" u="none" cap="none" strike="noStrike">
              <a:solidFill>
                <a:srgbClr val="FFFFFF"/>
              </a:solidFill>
              <a:latin typeface="Karla"/>
              <a:ea typeface="Karla"/>
              <a:cs typeface="Karla"/>
              <a:sym typeface="Karla"/>
            </a:endParaRPr>
          </a:p>
          <a:p>
            <a:pPr indent="0" lvl="0" marL="0" marR="0" rtl="0" algn="r">
              <a:lnSpc>
                <a:spcPct val="100000"/>
              </a:lnSpc>
              <a:spcBef>
                <a:spcPts val="0"/>
              </a:spcBef>
              <a:spcAft>
                <a:spcPts val="0"/>
              </a:spcAft>
              <a:buNone/>
            </a:pPr>
            <a:r>
              <a:rPr b="1" lang="en">
                <a:solidFill>
                  <a:srgbClr val="FFFFFF"/>
                </a:solidFill>
                <a:latin typeface="Karla"/>
                <a:ea typeface="Karla"/>
                <a:cs typeface="Karla"/>
                <a:sym typeface="Karla"/>
              </a:rPr>
              <a:t>Quarter 3</a:t>
            </a:r>
            <a:endParaRPr b="1" i="0" sz="1400" u="none" cap="none" strike="noStrike">
              <a:solidFill>
                <a:srgbClr val="FFFFFF"/>
              </a:solidFill>
              <a:latin typeface="Karla"/>
              <a:ea typeface="Karla"/>
              <a:cs typeface="Karla"/>
              <a:sym typeface="Karla"/>
            </a:endParaRPr>
          </a:p>
          <a:p>
            <a:pPr indent="0" lvl="0" marL="0" marR="0" rtl="0" algn="r">
              <a:lnSpc>
                <a:spcPct val="100000"/>
              </a:lnSpc>
              <a:spcBef>
                <a:spcPts val="0"/>
              </a:spcBef>
              <a:spcAft>
                <a:spcPts val="0"/>
              </a:spcAft>
              <a:buNone/>
            </a:pPr>
            <a:r>
              <a:rPr lang="en" sz="1200">
                <a:solidFill>
                  <a:srgbClr val="FFFFFF"/>
                </a:solidFill>
                <a:latin typeface="Karla"/>
                <a:ea typeface="Karla"/>
                <a:cs typeface="Karla"/>
                <a:sym typeface="Karla"/>
              </a:rPr>
              <a:t>July</a:t>
            </a:r>
            <a:r>
              <a:rPr lang="en" sz="1200">
                <a:solidFill>
                  <a:srgbClr val="FFFFFF"/>
                </a:solidFill>
                <a:latin typeface="Karla"/>
                <a:ea typeface="Karla"/>
                <a:cs typeface="Karla"/>
                <a:sym typeface="Karla"/>
              </a:rPr>
              <a:t> 6, 2026</a:t>
            </a:r>
            <a:endParaRPr sz="1200">
              <a:solidFill>
                <a:srgbClr val="FFFFFF"/>
              </a:solidFill>
              <a:latin typeface="Karla"/>
              <a:ea typeface="Karla"/>
              <a:cs typeface="Karla"/>
              <a:sym typeface="Karla"/>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23" name="Google Shape;123;p26"/>
          <p:cNvPicPr preferRelativeResize="0"/>
          <p:nvPr/>
        </p:nvPicPr>
        <p:blipFill>
          <a:blip r:embed="rId3">
            <a:alphaModFix/>
          </a:blip>
          <a:stretch>
            <a:fillRect/>
          </a:stretch>
        </p:blipFill>
        <p:spPr>
          <a:xfrm>
            <a:off x="122900" y="102625"/>
            <a:ext cx="1503100" cy="1503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5"/>
          <p:cNvSpPr txBox="1"/>
          <p:nvPr>
            <p:ph type="title"/>
          </p:nvPr>
        </p:nvSpPr>
        <p:spPr>
          <a:xfrm>
            <a:off x="808300" y="202700"/>
            <a:ext cx="5324100" cy="48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1C4587"/>
                </a:solidFill>
              </a:rPr>
              <a:t>Delaware</a:t>
            </a:r>
            <a:endParaRPr>
              <a:solidFill>
                <a:srgbClr val="1C4587"/>
              </a:solidFill>
            </a:endParaRPr>
          </a:p>
        </p:txBody>
      </p:sp>
      <p:pic>
        <p:nvPicPr>
          <p:cNvPr id="180" name="Google Shape;180;p35" title="DE Photo - 2026 Education Summit.JPG"/>
          <p:cNvPicPr preferRelativeResize="0"/>
          <p:nvPr/>
        </p:nvPicPr>
        <p:blipFill rotWithShape="1">
          <a:blip r:embed="rId3">
            <a:alphaModFix/>
          </a:blip>
          <a:srcRect b="0" l="0" r="0" t="0"/>
          <a:stretch/>
        </p:blipFill>
        <p:spPr>
          <a:xfrm>
            <a:off x="197475" y="688400"/>
            <a:ext cx="5809976" cy="4357475"/>
          </a:xfrm>
          <a:prstGeom prst="rect">
            <a:avLst/>
          </a:prstGeom>
          <a:noFill/>
          <a:ln>
            <a:noFill/>
          </a:ln>
        </p:spPr>
      </p:pic>
      <p:sp>
        <p:nvSpPr>
          <p:cNvPr id="181" name="Google Shape;181;p35"/>
          <p:cNvSpPr txBox="1"/>
          <p:nvPr/>
        </p:nvSpPr>
        <p:spPr>
          <a:xfrm>
            <a:off x="6097400" y="1925250"/>
            <a:ext cx="3000000" cy="1293000"/>
          </a:xfrm>
          <a:prstGeom prst="rect">
            <a:avLst/>
          </a:prstGeom>
          <a:solidFill>
            <a:srgbClr val="FFFFFF"/>
          </a:solidFill>
          <a:ln cap="flat" cmpd="sng" w="9525">
            <a:solidFill>
              <a:srgbClr val="1C4587"/>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Karla"/>
                <a:ea typeface="Karla"/>
                <a:cs typeface="Karla"/>
                <a:sym typeface="Karla"/>
              </a:rPr>
              <a:t>What were the 2 or 3 overarching topics that dominated the conversation in your state?</a:t>
            </a:r>
            <a:endParaRPr sz="1200">
              <a:latin typeface="Karla"/>
              <a:ea typeface="Karla"/>
              <a:cs typeface="Karla"/>
              <a:sym typeface="Karla"/>
            </a:endParaRPr>
          </a:p>
          <a:p>
            <a:pPr indent="0" lvl="0" marL="0" rtl="0" algn="ctr">
              <a:spcBef>
                <a:spcPts val="0"/>
              </a:spcBef>
              <a:spcAft>
                <a:spcPts val="0"/>
              </a:spcAft>
              <a:buNone/>
            </a:pPr>
            <a:r>
              <a:t/>
            </a:r>
            <a:endParaRPr sz="1200">
              <a:latin typeface="Karla"/>
              <a:ea typeface="Karla"/>
              <a:cs typeface="Karla"/>
              <a:sym typeface="Karla"/>
            </a:endParaRPr>
          </a:p>
          <a:p>
            <a:pPr indent="0" lvl="0" marL="0" rtl="0" algn="ctr">
              <a:spcBef>
                <a:spcPts val="0"/>
              </a:spcBef>
              <a:spcAft>
                <a:spcPts val="0"/>
              </a:spcAft>
              <a:buNone/>
            </a:pPr>
            <a:r>
              <a:rPr lang="en" sz="1200">
                <a:latin typeface="Karla"/>
                <a:ea typeface="Karla"/>
                <a:cs typeface="Karla"/>
                <a:sym typeface="Karla"/>
              </a:rPr>
              <a:t>What are the next steps your state is pursuing as a result of the Summit?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6"/>
          <p:cNvSpPr txBox="1"/>
          <p:nvPr>
            <p:ph type="title"/>
          </p:nvPr>
        </p:nvSpPr>
        <p:spPr>
          <a:xfrm>
            <a:off x="808300" y="202700"/>
            <a:ext cx="5324100" cy="48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1C4587"/>
                </a:solidFill>
              </a:rPr>
              <a:t>Washington D.C.</a:t>
            </a:r>
            <a:endParaRPr>
              <a:solidFill>
                <a:srgbClr val="1C4587"/>
              </a:solidFill>
            </a:endParaRPr>
          </a:p>
        </p:txBody>
      </p:sp>
      <p:pic>
        <p:nvPicPr>
          <p:cNvPr id="187" name="Google Shape;187;p36" title="DC Photo - 2026 Education Summit.jpeg"/>
          <p:cNvPicPr preferRelativeResize="0"/>
          <p:nvPr/>
        </p:nvPicPr>
        <p:blipFill rotWithShape="1">
          <a:blip r:embed="rId3">
            <a:alphaModFix/>
          </a:blip>
          <a:srcRect b="0" l="0" r="0" t="0"/>
          <a:stretch/>
        </p:blipFill>
        <p:spPr>
          <a:xfrm>
            <a:off x="197475" y="688400"/>
            <a:ext cx="5809976" cy="4357475"/>
          </a:xfrm>
          <a:prstGeom prst="rect">
            <a:avLst/>
          </a:prstGeom>
          <a:noFill/>
          <a:ln>
            <a:noFill/>
          </a:ln>
        </p:spPr>
      </p:pic>
      <p:sp>
        <p:nvSpPr>
          <p:cNvPr id="188" name="Google Shape;188;p36"/>
          <p:cNvSpPr txBox="1"/>
          <p:nvPr/>
        </p:nvSpPr>
        <p:spPr>
          <a:xfrm>
            <a:off x="6097400" y="1925250"/>
            <a:ext cx="3000000" cy="1293000"/>
          </a:xfrm>
          <a:prstGeom prst="rect">
            <a:avLst/>
          </a:prstGeom>
          <a:solidFill>
            <a:srgbClr val="FFFFFF"/>
          </a:solidFill>
          <a:ln cap="flat" cmpd="sng" w="9525">
            <a:solidFill>
              <a:srgbClr val="1C4587"/>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Karla"/>
                <a:ea typeface="Karla"/>
                <a:cs typeface="Karla"/>
                <a:sym typeface="Karla"/>
              </a:rPr>
              <a:t>What were the 2 or 3 overarching topics that dominated the conversation in your state?</a:t>
            </a:r>
            <a:endParaRPr sz="1200">
              <a:latin typeface="Karla"/>
              <a:ea typeface="Karla"/>
              <a:cs typeface="Karla"/>
              <a:sym typeface="Karla"/>
            </a:endParaRPr>
          </a:p>
          <a:p>
            <a:pPr indent="0" lvl="0" marL="0" rtl="0" algn="ctr">
              <a:spcBef>
                <a:spcPts val="0"/>
              </a:spcBef>
              <a:spcAft>
                <a:spcPts val="0"/>
              </a:spcAft>
              <a:buNone/>
            </a:pPr>
            <a:r>
              <a:t/>
            </a:r>
            <a:endParaRPr sz="1200">
              <a:latin typeface="Karla"/>
              <a:ea typeface="Karla"/>
              <a:cs typeface="Karla"/>
              <a:sym typeface="Karla"/>
            </a:endParaRPr>
          </a:p>
          <a:p>
            <a:pPr indent="0" lvl="0" marL="0" rtl="0" algn="ctr">
              <a:spcBef>
                <a:spcPts val="0"/>
              </a:spcBef>
              <a:spcAft>
                <a:spcPts val="0"/>
              </a:spcAft>
              <a:buNone/>
            </a:pPr>
            <a:r>
              <a:rPr lang="en" sz="1200">
                <a:latin typeface="Karla"/>
                <a:ea typeface="Karla"/>
                <a:cs typeface="Karla"/>
                <a:sym typeface="Karla"/>
              </a:rPr>
              <a:t>What are the next steps your state is pursuing as a result of the Summit?</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7"/>
          <p:cNvSpPr txBox="1"/>
          <p:nvPr>
            <p:ph type="title"/>
          </p:nvPr>
        </p:nvSpPr>
        <p:spPr>
          <a:xfrm>
            <a:off x="808300" y="202700"/>
            <a:ext cx="5324100" cy="48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1C4587"/>
                </a:solidFill>
              </a:rPr>
              <a:t>West Virginia</a:t>
            </a:r>
            <a:endParaRPr>
              <a:solidFill>
                <a:srgbClr val="1C4587"/>
              </a:solidFill>
            </a:endParaRPr>
          </a:p>
        </p:txBody>
      </p:sp>
      <p:pic>
        <p:nvPicPr>
          <p:cNvPr id="194" name="Google Shape;194;p37"/>
          <p:cNvPicPr preferRelativeResize="0"/>
          <p:nvPr/>
        </p:nvPicPr>
        <p:blipFill>
          <a:blip r:embed="rId3">
            <a:alphaModFix/>
          </a:blip>
          <a:stretch>
            <a:fillRect/>
          </a:stretch>
        </p:blipFill>
        <p:spPr>
          <a:xfrm>
            <a:off x="235600" y="962275"/>
            <a:ext cx="6623976" cy="3726000"/>
          </a:xfrm>
          <a:prstGeom prst="rect">
            <a:avLst/>
          </a:prstGeom>
          <a:noFill/>
          <a:ln>
            <a:noFill/>
          </a:ln>
        </p:spPr>
      </p:pic>
      <p:sp>
        <p:nvSpPr>
          <p:cNvPr id="195" name="Google Shape;195;p37"/>
          <p:cNvSpPr txBox="1"/>
          <p:nvPr/>
        </p:nvSpPr>
        <p:spPr>
          <a:xfrm>
            <a:off x="7094175" y="1925250"/>
            <a:ext cx="2003100" cy="1847100"/>
          </a:xfrm>
          <a:prstGeom prst="rect">
            <a:avLst/>
          </a:prstGeom>
          <a:solidFill>
            <a:srgbClr val="FFFFFF"/>
          </a:solidFill>
          <a:ln cap="flat" cmpd="sng" w="9525">
            <a:solidFill>
              <a:srgbClr val="1C4587"/>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Karla"/>
                <a:ea typeface="Karla"/>
                <a:cs typeface="Karla"/>
                <a:sym typeface="Karla"/>
              </a:rPr>
              <a:t>What were the 2 or 3 overarching topics that dominated the conversation in your state?</a:t>
            </a:r>
            <a:endParaRPr sz="1200">
              <a:latin typeface="Karla"/>
              <a:ea typeface="Karla"/>
              <a:cs typeface="Karla"/>
              <a:sym typeface="Karla"/>
            </a:endParaRPr>
          </a:p>
          <a:p>
            <a:pPr indent="0" lvl="0" marL="0" rtl="0" algn="ctr">
              <a:spcBef>
                <a:spcPts val="0"/>
              </a:spcBef>
              <a:spcAft>
                <a:spcPts val="0"/>
              </a:spcAft>
              <a:buNone/>
            </a:pPr>
            <a:r>
              <a:t/>
            </a:r>
            <a:endParaRPr sz="1200">
              <a:latin typeface="Karla"/>
              <a:ea typeface="Karla"/>
              <a:cs typeface="Karla"/>
              <a:sym typeface="Karla"/>
            </a:endParaRPr>
          </a:p>
          <a:p>
            <a:pPr indent="0" lvl="0" marL="0" rtl="0" algn="ctr">
              <a:spcBef>
                <a:spcPts val="0"/>
              </a:spcBef>
              <a:spcAft>
                <a:spcPts val="0"/>
              </a:spcAft>
              <a:buNone/>
            </a:pPr>
            <a:r>
              <a:rPr lang="en" sz="1200">
                <a:latin typeface="Karla"/>
                <a:ea typeface="Karla"/>
                <a:cs typeface="Karla"/>
                <a:sym typeface="Karla"/>
              </a:rPr>
              <a:t>What are the next steps your state is pursuing as a result of the Summit?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8"/>
          <p:cNvSpPr txBox="1"/>
          <p:nvPr>
            <p:ph type="title"/>
          </p:nvPr>
        </p:nvSpPr>
        <p:spPr>
          <a:xfrm>
            <a:off x="838350" y="435026"/>
            <a:ext cx="6176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Education </a:t>
            </a:r>
            <a:r>
              <a:rPr lang="en">
                <a:solidFill>
                  <a:srgbClr val="1C4587"/>
                </a:solidFill>
              </a:rPr>
              <a:t>Summit</a:t>
            </a:r>
            <a:r>
              <a:rPr lang="en">
                <a:solidFill>
                  <a:srgbClr val="1C4587"/>
                </a:solidFill>
              </a:rPr>
              <a:t> - Feedback</a:t>
            </a:r>
            <a:endParaRPr>
              <a:solidFill>
                <a:srgbClr val="1C4587"/>
              </a:solidFill>
            </a:endParaRPr>
          </a:p>
        </p:txBody>
      </p:sp>
      <p:sp>
        <p:nvSpPr>
          <p:cNvPr id="201" name="Google Shape;201;p38"/>
          <p:cNvSpPr txBox="1"/>
          <p:nvPr>
            <p:ph idx="1" type="body"/>
          </p:nvPr>
        </p:nvSpPr>
        <p:spPr>
          <a:xfrm>
            <a:off x="838250" y="818842"/>
            <a:ext cx="6835800" cy="3373800"/>
          </a:xfrm>
          <a:prstGeom prst="rect">
            <a:avLst/>
          </a:prstGeom>
        </p:spPr>
        <p:txBody>
          <a:bodyPr anchorCtr="0" anchor="t" bIns="91425" lIns="91425" spcFirstLastPara="1" rIns="91425" wrap="square" tIns="91425">
            <a:noAutofit/>
          </a:bodyPr>
          <a:lstStyle/>
          <a:p>
            <a:pPr indent="-342900" lvl="0" marL="457200" rtl="0" algn="l">
              <a:spcBef>
                <a:spcPts val="600"/>
              </a:spcBef>
              <a:spcAft>
                <a:spcPts val="0"/>
              </a:spcAft>
              <a:buClr>
                <a:srgbClr val="000000"/>
              </a:buClr>
              <a:buSzPts val="1800"/>
              <a:buFont typeface="Montserrat"/>
              <a:buChar char="▸"/>
            </a:pPr>
            <a:r>
              <a:rPr lang="en" sz="1800">
                <a:solidFill>
                  <a:srgbClr val="000000"/>
                </a:solidFill>
                <a:latin typeface="Montserrat"/>
                <a:ea typeface="Montserrat"/>
                <a:cs typeface="Montserrat"/>
                <a:sym typeface="Montserrat"/>
              </a:rPr>
              <a:t>Participants were generally satisfied with the planning, communication, and execution of the Summit</a:t>
            </a:r>
            <a:endParaRPr sz="1800">
              <a:solidFill>
                <a:srgbClr val="000000"/>
              </a:solidFill>
              <a:latin typeface="Montserrat"/>
              <a:ea typeface="Montserrat"/>
              <a:cs typeface="Montserrat"/>
              <a:sym typeface="Montserrat"/>
            </a:endParaRPr>
          </a:p>
          <a:p>
            <a:pPr indent="-342900" lvl="0" marL="457200" rtl="0" algn="l">
              <a:spcBef>
                <a:spcPts val="0"/>
              </a:spcBef>
              <a:spcAft>
                <a:spcPts val="0"/>
              </a:spcAft>
              <a:buClr>
                <a:srgbClr val="000000"/>
              </a:buClr>
              <a:buSzPts val="1800"/>
              <a:buFont typeface="Montserrat"/>
              <a:buChar char="▸"/>
            </a:pPr>
            <a:r>
              <a:rPr lang="en" sz="1800">
                <a:solidFill>
                  <a:srgbClr val="000000"/>
                </a:solidFill>
                <a:latin typeface="Montserrat"/>
                <a:ea typeface="Montserrat"/>
                <a:cs typeface="Montserrat"/>
                <a:sym typeface="Montserrat"/>
              </a:rPr>
              <a:t>Bright Spot speakers were inspirational</a:t>
            </a:r>
            <a:endParaRPr sz="1800">
              <a:solidFill>
                <a:srgbClr val="000000"/>
              </a:solidFill>
              <a:latin typeface="Montserrat"/>
              <a:ea typeface="Montserrat"/>
              <a:cs typeface="Montserrat"/>
              <a:sym typeface="Montserrat"/>
            </a:endParaRPr>
          </a:p>
          <a:p>
            <a:pPr indent="0" lvl="0" marL="0" rtl="0" algn="l">
              <a:spcBef>
                <a:spcPts val="600"/>
              </a:spcBef>
              <a:spcAft>
                <a:spcPts val="0"/>
              </a:spcAft>
              <a:buNone/>
            </a:pPr>
            <a:r>
              <a:rPr lang="en" sz="1800">
                <a:solidFill>
                  <a:srgbClr val="000000"/>
                </a:solidFill>
                <a:latin typeface="Montserrat"/>
                <a:ea typeface="Montserrat"/>
                <a:cs typeface="Montserrat"/>
                <a:sym typeface="Montserrat"/>
              </a:rPr>
              <a:t>Participant Recommendations:</a:t>
            </a:r>
            <a:endParaRPr sz="1800">
              <a:solidFill>
                <a:srgbClr val="000000"/>
              </a:solidFill>
              <a:latin typeface="Montserrat"/>
              <a:ea typeface="Montserrat"/>
              <a:cs typeface="Montserrat"/>
              <a:sym typeface="Montserrat"/>
            </a:endParaRPr>
          </a:p>
          <a:p>
            <a:pPr indent="-342900" lvl="0" marL="457200" rtl="0" algn="l">
              <a:spcBef>
                <a:spcPts val="600"/>
              </a:spcBef>
              <a:spcAft>
                <a:spcPts val="0"/>
              </a:spcAft>
              <a:buClr>
                <a:srgbClr val="000000"/>
              </a:buClr>
              <a:buSzPts val="1800"/>
              <a:buFont typeface="Montserrat"/>
              <a:buChar char="▸"/>
            </a:pPr>
            <a:r>
              <a:rPr lang="en" sz="1800">
                <a:solidFill>
                  <a:srgbClr val="000000"/>
                </a:solidFill>
                <a:latin typeface="Montserrat"/>
                <a:ea typeface="Montserrat"/>
                <a:cs typeface="Montserrat"/>
                <a:sym typeface="Montserrat"/>
              </a:rPr>
              <a:t>More time for discussions</a:t>
            </a:r>
            <a:endParaRPr sz="1800">
              <a:solidFill>
                <a:srgbClr val="000000"/>
              </a:solidFill>
              <a:latin typeface="Montserrat"/>
              <a:ea typeface="Montserrat"/>
              <a:cs typeface="Montserrat"/>
              <a:sym typeface="Montserrat"/>
            </a:endParaRPr>
          </a:p>
          <a:p>
            <a:pPr indent="-342900" lvl="0" marL="457200" rtl="0" algn="l">
              <a:spcBef>
                <a:spcPts val="0"/>
              </a:spcBef>
              <a:spcAft>
                <a:spcPts val="0"/>
              </a:spcAft>
              <a:buClr>
                <a:srgbClr val="000000"/>
              </a:buClr>
              <a:buSzPts val="1800"/>
              <a:buFont typeface="Montserrat"/>
              <a:buChar char="▸"/>
            </a:pPr>
            <a:r>
              <a:rPr lang="en" sz="1800">
                <a:solidFill>
                  <a:srgbClr val="000000"/>
                </a:solidFill>
                <a:latin typeface="Montserrat"/>
                <a:ea typeface="Montserrat"/>
                <a:cs typeface="Montserrat"/>
                <a:sym typeface="Montserrat"/>
              </a:rPr>
              <a:t>More opportunity for networking before or during Summit</a:t>
            </a:r>
            <a:endParaRPr sz="1800">
              <a:solidFill>
                <a:srgbClr val="000000"/>
              </a:solidFill>
              <a:latin typeface="Montserrat"/>
              <a:ea typeface="Montserrat"/>
              <a:cs typeface="Montserrat"/>
              <a:sym typeface="Montserrat"/>
            </a:endParaRPr>
          </a:p>
          <a:p>
            <a:pPr indent="-342900" lvl="0" marL="457200" rtl="0" algn="l">
              <a:spcBef>
                <a:spcPts val="0"/>
              </a:spcBef>
              <a:spcAft>
                <a:spcPts val="0"/>
              </a:spcAft>
              <a:buClr>
                <a:srgbClr val="000000"/>
              </a:buClr>
              <a:buSzPts val="1800"/>
              <a:buFont typeface="Montserrat"/>
              <a:buChar char="▸"/>
            </a:pPr>
            <a:r>
              <a:rPr lang="en" sz="1800">
                <a:solidFill>
                  <a:srgbClr val="000000"/>
                </a:solidFill>
                <a:latin typeface="Montserrat"/>
                <a:ea typeface="Montserrat"/>
                <a:cs typeface="Montserrat"/>
                <a:sym typeface="Montserrat"/>
              </a:rPr>
              <a:t>Technology issues slowed momentum</a:t>
            </a:r>
            <a:endParaRPr sz="1800">
              <a:solidFill>
                <a:srgbClr val="000000"/>
              </a:solidFill>
              <a:latin typeface="Montserrat"/>
              <a:ea typeface="Montserrat"/>
              <a:cs typeface="Montserrat"/>
              <a:sym typeface="Montserrat"/>
            </a:endParaRPr>
          </a:p>
          <a:p>
            <a:pPr indent="-342900" lvl="0" marL="457200" rtl="0" algn="l">
              <a:spcBef>
                <a:spcPts val="0"/>
              </a:spcBef>
              <a:spcAft>
                <a:spcPts val="0"/>
              </a:spcAft>
              <a:buClr>
                <a:srgbClr val="000000"/>
              </a:buClr>
              <a:buSzPts val="1800"/>
              <a:buFont typeface="Montserrat"/>
              <a:buChar char="▸"/>
            </a:pPr>
            <a:r>
              <a:rPr lang="en" sz="1800">
                <a:solidFill>
                  <a:srgbClr val="000000"/>
                </a:solidFill>
                <a:latin typeface="Montserrat"/>
                <a:ea typeface="Montserrat"/>
                <a:cs typeface="Montserrat"/>
                <a:sym typeface="Montserrat"/>
              </a:rPr>
              <a:t>Returning to the virtual format at the end cut some discussions of action items and follow ups short</a:t>
            </a:r>
            <a:endParaRPr sz="1800">
              <a:solidFill>
                <a:srgbClr val="000000"/>
              </a:solidFill>
              <a:latin typeface="Montserrat"/>
              <a:ea typeface="Montserrat"/>
              <a:cs typeface="Montserrat"/>
              <a:sym typeface="Montserrat"/>
            </a:endParaRPr>
          </a:p>
          <a:p>
            <a:pPr indent="-342900" lvl="0" marL="457200" rtl="0" algn="l">
              <a:spcBef>
                <a:spcPts val="0"/>
              </a:spcBef>
              <a:spcAft>
                <a:spcPts val="0"/>
              </a:spcAft>
              <a:buClr>
                <a:srgbClr val="000000"/>
              </a:buClr>
              <a:buSzPts val="1800"/>
              <a:buFont typeface="Montserrat"/>
              <a:buChar char="▸"/>
            </a:pPr>
            <a:r>
              <a:rPr lang="en" sz="1800">
                <a:solidFill>
                  <a:srgbClr val="000000"/>
                </a:solidFill>
                <a:latin typeface="Montserrat"/>
                <a:ea typeface="Montserrat"/>
                <a:cs typeface="Montserrat"/>
                <a:sym typeface="Montserrat"/>
              </a:rPr>
              <a:t>Half day event vs. full day event – recommendation evenly split</a:t>
            </a:r>
            <a:endParaRPr sz="1800">
              <a:solidFill>
                <a:srgbClr val="000000"/>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9"/>
          <p:cNvSpPr txBox="1"/>
          <p:nvPr>
            <p:ph type="title"/>
          </p:nvPr>
        </p:nvSpPr>
        <p:spPr>
          <a:xfrm>
            <a:off x="838350" y="435026"/>
            <a:ext cx="6176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Education </a:t>
            </a:r>
            <a:r>
              <a:rPr lang="en">
                <a:solidFill>
                  <a:srgbClr val="1C4587"/>
                </a:solidFill>
              </a:rPr>
              <a:t>Summit</a:t>
            </a:r>
            <a:r>
              <a:rPr lang="en">
                <a:solidFill>
                  <a:srgbClr val="1C4587"/>
                </a:solidFill>
              </a:rPr>
              <a:t> - Feedback</a:t>
            </a:r>
            <a:endParaRPr>
              <a:solidFill>
                <a:srgbClr val="1C4587"/>
              </a:solidFill>
            </a:endParaRPr>
          </a:p>
        </p:txBody>
      </p:sp>
      <p:pic>
        <p:nvPicPr>
          <p:cNvPr id="207" name="Google Shape;207;p39" title="Chart"/>
          <p:cNvPicPr preferRelativeResize="0"/>
          <p:nvPr/>
        </p:nvPicPr>
        <p:blipFill>
          <a:blip r:embed="rId3">
            <a:alphaModFix/>
          </a:blip>
          <a:stretch>
            <a:fillRect/>
          </a:stretch>
        </p:blipFill>
        <p:spPr>
          <a:xfrm>
            <a:off x="152400" y="1073126"/>
            <a:ext cx="6529955" cy="391797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0"/>
          <p:cNvSpPr txBox="1"/>
          <p:nvPr>
            <p:ph type="title"/>
          </p:nvPr>
        </p:nvSpPr>
        <p:spPr>
          <a:xfrm>
            <a:off x="838350" y="435026"/>
            <a:ext cx="6176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Education </a:t>
            </a:r>
            <a:r>
              <a:rPr lang="en">
                <a:solidFill>
                  <a:srgbClr val="1C4587"/>
                </a:solidFill>
              </a:rPr>
              <a:t>Summit</a:t>
            </a:r>
            <a:r>
              <a:rPr lang="en">
                <a:solidFill>
                  <a:srgbClr val="1C4587"/>
                </a:solidFill>
              </a:rPr>
              <a:t> - Feedback</a:t>
            </a:r>
            <a:endParaRPr>
              <a:solidFill>
                <a:srgbClr val="1C4587"/>
              </a:solidFill>
            </a:endParaRPr>
          </a:p>
        </p:txBody>
      </p:sp>
      <p:pic>
        <p:nvPicPr>
          <p:cNvPr id="213" name="Google Shape;213;p40" title="Chart"/>
          <p:cNvPicPr preferRelativeResize="0"/>
          <p:nvPr/>
        </p:nvPicPr>
        <p:blipFill>
          <a:blip r:embed="rId3">
            <a:alphaModFix/>
          </a:blip>
          <a:stretch>
            <a:fillRect/>
          </a:stretch>
        </p:blipFill>
        <p:spPr>
          <a:xfrm>
            <a:off x="152400" y="1073126"/>
            <a:ext cx="6529955" cy="391797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id="218" name="Google Shape;218;p41"/>
          <p:cNvPicPr preferRelativeResize="0"/>
          <p:nvPr/>
        </p:nvPicPr>
        <p:blipFill rotWithShape="1">
          <a:blip r:embed="rId3">
            <a:alphaModFix/>
          </a:blip>
          <a:srcRect b="0" l="-6110" r="6110" t="0"/>
          <a:stretch/>
        </p:blipFill>
        <p:spPr>
          <a:xfrm>
            <a:off x="-8" y="249771"/>
            <a:ext cx="3742700" cy="4893726"/>
          </a:xfrm>
          <a:prstGeom prst="rect">
            <a:avLst/>
          </a:prstGeom>
          <a:noFill/>
          <a:ln>
            <a:noFill/>
          </a:ln>
        </p:spPr>
      </p:pic>
      <p:pic>
        <p:nvPicPr>
          <p:cNvPr id="219" name="Google Shape;219;p41"/>
          <p:cNvPicPr preferRelativeResize="0"/>
          <p:nvPr/>
        </p:nvPicPr>
        <p:blipFill>
          <a:blip r:embed="rId4">
            <a:alphaModFix/>
          </a:blip>
          <a:stretch>
            <a:fillRect/>
          </a:stretch>
        </p:blipFill>
        <p:spPr>
          <a:xfrm>
            <a:off x="3954367" y="682225"/>
            <a:ext cx="4884833" cy="3779085"/>
          </a:xfrm>
          <a:prstGeom prst="rect">
            <a:avLst/>
          </a:prstGeom>
          <a:noFill/>
          <a:ln>
            <a:noFill/>
          </a:ln>
        </p:spPr>
      </p:pic>
      <p:sp>
        <p:nvSpPr>
          <p:cNvPr id="220" name="Google Shape;220;p41"/>
          <p:cNvSpPr txBox="1"/>
          <p:nvPr>
            <p:ph idx="4294967295" type="title"/>
          </p:nvPr>
        </p:nvSpPr>
        <p:spPr>
          <a:xfrm>
            <a:off x="397925" y="-239675"/>
            <a:ext cx="8911500" cy="921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CBP Mgmt Strategies</a:t>
            </a:r>
            <a:endParaRPr>
              <a:solidFill>
                <a:srgbClr val="1C4587"/>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2"/>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CBP Logistics &amp; Management Strategy Brainstorm</a:t>
            </a:r>
            <a:endParaRPr>
              <a:solidFill>
                <a:srgbClr val="1C4587"/>
              </a:solidFill>
            </a:endParaRPr>
          </a:p>
        </p:txBody>
      </p:sp>
      <p:sp>
        <p:nvSpPr>
          <p:cNvPr id="226" name="Google Shape;226;p42"/>
          <p:cNvSpPr txBox="1"/>
          <p:nvPr>
            <p:ph idx="1" type="body"/>
          </p:nvPr>
        </p:nvSpPr>
        <p:spPr>
          <a:xfrm>
            <a:off x="838250" y="1504950"/>
            <a:ext cx="53241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p>
        </p:txBody>
      </p:sp>
      <p:pic>
        <p:nvPicPr>
          <p:cNvPr id="227" name="Google Shape;227;p42"/>
          <p:cNvPicPr preferRelativeResize="0"/>
          <p:nvPr/>
        </p:nvPicPr>
        <p:blipFill>
          <a:blip r:embed="rId3">
            <a:alphaModFix/>
          </a:blip>
          <a:stretch>
            <a:fillRect/>
          </a:stretch>
        </p:blipFill>
        <p:spPr>
          <a:xfrm>
            <a:off x="0" y="100571"/>
            <a:ext cx="9144000" cy="494235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3"/>
          <p:cNvSpPr txBox="1"/>
          <p:nvPr>
            <p:ph type="title"/>
          </p:nvPr>
        </p:nvSpPr>
        <p:spPr>
          <a:xfrm>
            <a:off x="838350" y="334950"/>
            <a:ext cx="6201900" cy="1044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800">
                <a:solidFill>
                  <a:srgbClr val="1C4587"/>
                </a:solidFill>
              </a:rPr>
              <a:t>Management Strategy Buckets</a:t>
            </a:r>
            <a:endParaRPr sz="2800">
              <a:solidFill>
                <a:srgbClr val="1C4587"/>
              </a:solidFill>
            </a:endParaRPr>
          </a:p>
        </p:txBody>
      </p:sp>
      <p:sp>
        <p:nvSpPr>
          <p:cNvPr id="233" name="Google Shape;233;p43"/>
          <p:cNvSpPr txBox="1"/>
          <p:nvPr>
            <p:ph idx="1" type="body"/>
          </p:nvPr>
        </p:nvSpPr>
        <p:spPr>
          <a:xfrm>
            <a:off x="838250" y="1330214"/>
            <a:ext cx="6201900" cy="3259200"/>
          </a:xfrm>
          <a:prstGeom prst="rect">
            <a:avLst/>
          </a:prstGeom>
        </p:spPr>
        <p:txBody>
          <a:bodyPr anchorCtr="0" anchor="t" bIns="91425" lIns="91425" spcFirstLastPara="1" rIns="91425" wrap="square" tIns="91425">
            <a:noAutofit/>
          </a:bodyPr>
          <a:lstStyle/>
          <a:p>
            <a:pPr indent="-368300" lvl="0" marL="457200" rtl="0" algn="l">
              <a:spcBef>
                <a:spcPts val="600"/>
              </a:spcBef>
              <a:spcAft>
                <a:spcPts val="0"/>
              </a:spcAft>
              <a:buClr>
                <a:srgbClr val="000000"/>
              </a:buClr>
              <a:buSzPts val="2200"/>
              <a:buFont typeface="Montserrat"/>
              <a:buChar char="▸"/>
            </a:pPr>
            <a:r>
              <a:rPr lang="en" sz="2200">
                <a:solidFill>
                  <a:srgbClr val="000000"/>
                </a:solidFill>
                <a:latin typeface="Montserrat"/>
                <a:ea typeface="Montserrat"/>
                <a:cs typeface="Montserrat"/>
                <a:sym typeface="Montserrat"/>
              </a:rPr>
              <a:t>Outcome Subchapters</a:t>
            </a:r>
            <a:endParaRPr sz="2200">
              <a:solidFill>
                <a:srgbClr val="000000"/>
              </a:solidFill>
              <a:latin typeface="Montserrat"/>
              <a:ea typeface="Montserrat"/>
              <a:cs typeface="Montserrat"/>
              <a:sym typeface="Montserrat"/>
            </a:endParaRPr>
          </a:p>
          <a:p>
            <a:pPr indent="-368300" lvl="1" marL="914400" rtl="0" algn="l">
              <a:spcBef>
                <a:spcPts val="0"/>
              </a:spcBef>
              <a:spcAft>
                <a:spcPts val="0"/>
              </a:spcAft>
              <a:buClr>
                <a:srgbClr val="000000"/>
              </a:buClr>
              <a:buSzPts val="2200"/>
              <a:buFont typeface="Montserrat"/>
              <a:buChar char="▹"/>
            </a:pPr>
            <a:r>
              <a:rPr lang="en" sz="2200">
                <a:solidFill>
                  <a:srgbClr val="000000"/>
                </a:solidFill>
                <a:latin typeface="Montserrat"/>
                <a:ea typeface="Montserrat"/>
                <a:cs typeface="Montserrat"/>
                <a:sym typeface="Montserrat"/>
              </a:rPr>
              <a:t>Outcome language (including targets) </a:t>
            </a:r>
            <a:endParaRPr sz="2200">
              <a:solidFill>
                <a:srgbClr val="000000"/>
              </a:solidFill>
              <a:latin typeface="Montserrat"/>
              <a:ea typeface="Montserrat"/>
              <a:cs typeface="Montserrat"/>
              <a:sym typeface="Montserrat"/>
            </a:endParaRPr>
          </a:p>
          <a:p>
            <a:pPr indent="-368300" lvl="1" marL="914400" rtl="0" algn="l">
              <a:spcBef>
                <a:spcPts val="0"/>
              </a:spcBef>
              <a:spcAft>
                <a:spcPts val="0"/>
              </a:spcAft>
              <a:buClr>
                <a:srgbClr val="000000"/>
              </a:buClr>
              <a:buSzPts val="2200"/>
              <a:buFont typeface="Montserrat"/>
              <a:buChar char="▹"/>
            </a:pPr>
            <a:r>
              <a:rPr lang="en" sz="2200">
                <a:solidFill>
                  <a:srgbClr val="000000"/>
                </a:solidFill>
                <a:latin typeface="Montserrat"/>
                <a:ea typeface="Montserrat"/>
                <a:cs typeface="Montserrat"/>
                <a:sym typeface="Montserrat"/>
              </a:rPr>
              <a:t>Baseline and Current Condition</a:t>
            </a:r>
            <a:endParaRPr sz="2200">
              <a:solidFill>
                <a:srgbClr val="000000"/>
              </a:solidFill>
              <a:latin typeface="Montserrat"/>
              <a:ea typeface="Montserrat"/>
              <a:cs typeface="Montserrat"/>
              <a:sym typeface="Montserrat"/>
            </a:endParaRPr>
          </a:p>
          <a:p>
            <a:pPr indent="-368300" lvl="1" marL="914400" rtl="0" algn="l">
              <a:spcBef>
                <a:spcPts val="0"/>
              </a:spcBef>
              <a:spcAft>
                <a:spcPts val="0"/>
              </a:spcAft>
              <a:buClr>
                <a:srgbClr val="000000"/>
              </a:buClr>
              <a:buSzPts val="2200"/>
              <a:buFont typeface="Montserrat"/>
              <a:buChar char="▹"/>
            </a:pPr>
            <a:r>
              <a:rPr lang="en" sz="2200">
                <a:solidFill>
                  <a:srgbClr val="000000"/>
                </a:solidFill>
                <a:latin typeface="Montserrat"/>
                <a:ea typeface="Montserrat"/>
                <a:cs typeface="Montserrat"/>
                <a:sym typeface="Montserrat"/>
              </a:rPr>
              <a:t>Measuring Progress and Indicators </a:t>
            </a:r>
            <a:endParaRPr sz="2200">
              <a:solidFill>
                <a:srgbClr val="000000"/>
              </a:solidFill>
              <a:latin typeface="Montserrat"/>
              <a:ea typeface="Montserrat"/>
              <a:cs typeface="Montserrat"/>
              <a:sym typeface="Montserrat"/>
            </a:endParaRPr>
          </a:p>
          <a:p>
            <a:pPr indent="-368300" lvl="1" marL="914400" rtl="0" algn="l">
              <a:spcBef>
                <a:spcPts val="0"/>
              </a:spcBef>
              <a:spcAft>
                <a:spcPts val="0"/>
              </a:spcAft>
              <a:buClr>
                <a:srgbClr val="000000"/>
              </a:buClr>
              <a:buSzPts val="2200"/>
              <a:buFont typeface="Montserrat"/>
              <a:buChar char="▹"/>
            </a:pPr>
            <a:r>
              <a:rPr lang="en" sz="2200">
                <a:solidFill>
                  <a:srgbClr val="000000"/>
                </a:solidFill>
                <a:latin typeface="Montserrat"/>
                <a:ea typeface="Montserrat"/>
                <a:cs typeface="Montserrat"/>
                <a:sym typeface="Montserrat"/>
              </a:rPr>
              <a:t>Outcome Situation Analysis</a:t>
            </a:r>
            <a:endParaRPr sz="2200">
              <a:solidFill>
                <a:srgbClr val="000000"/>
              </a:solidFill>
              <a:latin typeface="Montserrat"/>
              <a:ea typeface="Montserrat"/>
              <a:cs typeface="Montserrat"/>
              <a:sym typeface="Montserrat"/>
            </a:endParaRPr>
          </a:p>
          <a:p>
            <a:pPr indent="-368300" lvl="1" marL="914400" rtl="0" algn="l">
              <a:spcBef>
                <a:spcPts val="0"/>
              </a:spcBef>
              <a:spcAft>
                <a:spcPts val="0"/>
              </a:spcAft>
              <a:buClr>
                <a:srgbClr val="000000"/>
              </a:buClr>
              <a:buSzPts val="2200"/>
              <a:buFont typeface="Montserrat"/>
              <a:buChar char="▹"/>
            </a:pPr>
            <a:r>
              <a:rPr lang="en" sz="2200">
                <a:solidFill>
                  <a:srgbClr val="000000"/>
                </a:solidFill>
                <a:latin typeface="Montserrat"/>
                <a:ea typeface="Montserrat"/>
                <a:cs typeface="Montserrat"/>
                <a:sym typeface="Montserrat"/>
              </a:rPr>
              <a:t>Snapshot of Signatory Resources</a:t>
            </a:r>
            <a:endParaRPr sz="2200">
              <a:solidFill>
                <a:srgbClr val="000000"/>
              </a:solidFill>
              <a:latin typeface="Montserrat"/>
              <a:ea typeface="Montserrat"/>
              <a:cs typeface="Montserrat"/>
              <a:sym typeface="Montserrat"/>
            </a:endParaRPr>
          </a:p>
          <a:p>
            <a:pPr indent="-368300" lvl="1" marL="914400" rtl="0" algn="l">
              <a:spcBef>
                <a:spcPts val="0"/>
              </a:spcBef>
              <a:spcAft>
                <a:spcPts val="0"/>
              </a:spcAft>
              <a:buClr>
                <a:srgbClr val="000000"/>
              </a:buClr>
              <a:buSzPts val="2200"/>
              <a:buFont typeface="Montserrat"/>
              <a:buChar char="▹"/>
            </a:pPr>
            <a:r>
              <a:rPr lang="en" sz="2200">
                <a:solidFill>
                  <a:srgbClr val="000000"/>
                </a:solidFill>
                <a:latin typeface="Montserrat"/>
                <a:ea typeface="Montserrat"/>
                <a:cs typeface="Montserrat"/>
                <a:sym typeface="Montserrat"/>
              </a:rPr>
              <a:t>Workplan Summary</a:t>
            </a:r>
            <a:endParaRPr sz="2200">
              <a:solidFill>
                <a:srgbClr val="000000"/>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44"/>
          <p:cNvSpPr txBox="1"/>
          <p:nvPr>
            <p:ph type="title"/>
          </p:nvPr>
        </p:nvSpPr>
        <p:spPr>
          <a:xfrm>
            <a:off x="838350" y="893500"/>
            <a:ext cx="57954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300">
                <a:solidFill>
                  <a:srgbClr val="0B5394"/>
                </a:solidFill>
              </a:rPr>
              <a:t>Student Experiences Outcome </a:t>
            </a:r>
            <a:r>
              <a:rPr i="1" lang="en" sz="2300">
                <a:solidFill>
                  <a:srgbClr val="0B5394"/>
                </a:solidFill>
              </a:rPr>
              <a:t>Proposed Management Approaches</a:t>
            </a:r>
            <a:endParaRPr i="1" sz="2300">
              <a:solidFill>
                <a:srgbClr val="0B5394"/>
              </a:solidFill>
            </a:endParaRPr>
          </a:p>
        </p:txBody>
      </p:sp>
      <p:sp>
        <p:nvSpPr>
          <p:cNvPr id="239" name="Google Shape;239;p44"/>
          <p:cNvSpPr txBox="1"/>
          <p:nvPr>
            <p:ph idx="1" type="body"/>
          </p:nvPr>
        </p:nvSpPr>
        <p:spPr>
          <a:xfrm>
            <a:off x="838250" y="1504950"/>
            <a:ext cx="5679600" cy="2255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rgbClr val="000000"/>
                </a:solidFill>
                <a:latin typeface="Arial"/>
                <a:ea typeface="Arial"/>
                <a:cs typeface="Arial"/>
                <a:sym typeface="Arial"/>
              </a:rPr>
              <a:t>Management Approach 4.5.1: Maximize Use of Impactful Environmental Literacy Resources</a:t>
            </a:r>
            <a:r>
              <a:rPr lang="en"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lang="en" sz="1200">
                <a:solidFill>
                  <a:srgbClr val="000000"/>
                </a:solidFill>
                <a:latin typeface="Arial"/>
                <a:ea typeface="Arial"/>
                <a:cs typeface="Arial"/>
                <a:sym typeface="Arial"/>
              </a:rPr>
              <a:t>Develop and disseminate environmental literacy resources that equip educators to advance state education priorities using inquiry-based instruction and MWEEs. Use a process that includes regional development, state-level promotion, and local network vetting and dissemination.</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b="1" lang="en" sz="1200">
                <a:solidFill>
                  <a:srgbClr val="000000"/>
                </a:solidFill>
                <a:latin typeface="Arial"/>
                <a:ea typeface="Arial"/>
                <a:cs typeface="Arial"/>
                <a:sym typeface="Arial"/>
              </a:rPr>
              <a:t>Management Approach 4.5.2: Scale and Sustain Inquiry-based Learning and MWEEs</a:t>
            </a:r>
            <a:r>
              <a:rPr lang="en"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lang="en" sz="1200">
                <a:solidFill>
                  <a:srgbClr val="000000"/>
                </a:solidFill>
                <a:latin typeface="Arial"/>
                <a:ea typeface="Arial"/>
                <a:cs typeface="Arial"/>
                <a:sym typeface="Arial"/>
              </a:rPr>
              <a:t>Leverage intentionally connected regional, state, and local networks to secure funding, deliver training, and strengthen collaboration between formal and nonformal partners in support of systemic inquiry-based learning and MWEE programming.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sz="1200">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7"/>
          <p:cNvSpPr txBox="1"/>
          <p:nvPr>
            <p:ph type="title"/>
          </p:nvPr>
        </p:nvSpPr>
        <p:spPr>
          <a:xfrm>
            <a:off x="685950" y="436300"/>
            <a:ext cx="66888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solidFill>
                  <a:srgbClr val="1C4587"/>
                </a:solidFill>
              </a:rPr>
              <a:t>Agenda</a:t>
            </a:r>
            <a:endParaRPr sz="3000">
              <a:solidFill>
                <a:srgbClr val="1C4587"/>
              </a:solidFill>
            </a:endParaRPr>
          </a:p>
        </p:txBody>
      </p:sp>
      <p:sp>
        <p:nvSpPr>
          <p:cNvPr id="129" name="Google Shape;129;p27"/>
          <p:cNvSpPr txBox="1"/>
          <p:nvPr>
            <p:ph idx="1" type="body"/>
          </p:nvPr>
        </p:nvSpPr>
        <p:spPr>
          <a:xfrm>
            <a:off x="759725" y="801700"/>
            <a:ext cx="6137700" cy="4222500"/>
          </a:xfrm>
          <a:prstGeom prst="rect">
            <a:avLst/>
          </a:prstGeom>
        </p:spPr>
        <p:txBody>
          <a:bodyPr anchorCtr="0" anchor="t" bIns="91425" lIns="91425" spcFirstLastPara="1" rIns="91425" wrap="square" tIns="91425">
            <a:noAutofit/>
          </a:bodyPr>
          <a:lstStyle/>
          <a:p>
            <a:pPr indent="-355600" lvl="0" marL="457200" rtl="0" algn="l">
              <a:spcBef>
                <a:spcPts val="10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Welcome </a:t>
            </a:r>
            <a:endParaRPr>
              <a:solidFill>
                <a:srgbClr val="000000"/>
              </a:solidFill>
              <a:latin typeface="Montserrat"/>
              <a:ea typeface="Montserrat"/>
              <a:cs typeface="Montserrat"/>
              <a:sym typeface="Montserrat"/>
            </a:endParaRPr>
          </a:p>
          <a:p>
            <a:pPr indent="-355600" lvl="0" marL="457200" rtl="0" algn="l">
              <a:spcBef>
                <a:spcPts val="10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Education Summit Recap</a:t>
            </a:r>
            <a:endParaRPr>
              <a:solidFill>
                <a:srgbClr val="000000"/>
              </a:solidFill>
              <a:latin typeface="Montserrat"/>
              <a:ea typeface="Montserrat"/>
              <a:cs typeface="Montserrat"/>
              <a:sym typeface="Montserrat"/>
            </a:endParaRPr>
          </a:p>
          <a:p>
            <a:pPr indent="-355600" lvl="0" marL="457200" rtl="0" algn="l">
              <a:spcBef>
                <a:spcPts val="10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Management Strategy Development</a:t>
            </a:r>
            <a:r>
              <a:rPr b="1" lang="en">
                <a:solidFill>
                  <a:srgbClr val="3C78D8"/>
                </a:solidFill>
                <a:latin typeface="Montserrat"/>
                <a:ea typeface="Montserrat"/>
                <a:cs typeface="Montserrat"/>
                <a:sym typeface="Montserrat"/>
              </a:rPr>
              <a:t>*</a:t>
            </a:r>
            <a:endParaRPr b="1">
              <a:solidFill>
                <a:srgbClr val="3C78D8"/>
              </a:solidFill>
              <a:latin typeface="Montserrat"/>
              <a:ea typeface="Montserrat"/>
              <a:cs typeface="Montserrat"/>
              <a:sym typeface="Montserrat"/>
            </a:endParaRPr>
          </a:p>
          <a:p>
            <a:pPr indent="-355600" lvl="0" marL="457200" rtl="0" algn="l">
              <a:spcBef>
                <a:spcPts val="10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ELIT Survey</a:t>
            </a:r>
            <a:r>
              <a:rPr b="1" lang="en">
                <a:solidFill>
                  <a:srgbClr val="3C78D8"/>
                </a:solidFill>
                <a:latin typeface="Montserrat"/>
                <a:ea typeface="Montserrat"/>
                <a:cs typeface="Montserrat"/>
                <a:sym typeface="Montserrat"/>
              </a:rPr>
              <a:t>*</a:t>
            </a:r>
            <a:endParaRPr>
              <a:solidFill>
                <a:srgbClr val="000000"/>
              </a:solidFill>
              <a:latin typeface="Montserrat"/>
              <a:ea typeface="Montserrat"/>
              <a:cs typeface="Montserrat"/>
              <a:sym typeface="Montserrat"/>
            </a:endParaRPr>
          </a:p>
          <a:p>
            <a:pPr indent="-355600" lvl="0" marL="457200" rtl="0" algn="l">
              <a:spcBef>
                <a:spcPts val="10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2027 Education Forum</a:t>
            </a:r>
            <a:r>
              <a:rPr b="1" lang="en">
                <a:solidFill>
                  <a:srgbClr val="3C78D8"/>
                </a:solidFill>
                <a:latin typeface="Montserrat"/>
                <a:ea typeface="Montserrat"/>
                <a:cs typeface="Montserrat"/>
                <a:sym typeface="Montserrat"/>
              </a:rPr>
              <a:t>*</a:t>
            </a:r>
            <a:endParaRPr>
              <a:solidFill>
                <a:srgbClr val="000000"/>
              </a:solidFill>
              <a:latin typeface="Montserrat"/>
              <a:ea typeface="Montserrat"/>
              <a:cs typeface="Montserrat"/>
              <a:sym typeface="Montserrat"/>
            </a:endParaRPr>
          </a:p>
          <a:p>
            <a:pPr indent="-355600" lvl="0" marL="457200" rtl="0" algn="l">
              <a:spcBef>
                <a:spcPts val="10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Phenomena Database Project</a:t>
            </a:r>
            <a:endParaRPr>
              <a:solidFill>
                <a:srgbClr val="000000"/>
              </a:solidFill>
              <a:latin typeface="Montserrat"/>
              <a:ea typeface="Montserrat"/>
              <a:cs typeface="Montserrat"/>
              <a:sym typeface="Montserrat"/>
            </a:endParaRPr>
          </a:p>
          <a:p>
            <a:pPr indent="-355600" lvl="0" marL="457200" rtl="0" algn="l">
              <a:spcBef>
                <a:spcPts val="10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Wrap Up</a:t>
            </a:r>
            <a:endParaRPr>
              <a:solidFill>
                <a:srgbClr val="000000"/>
              </a:solidFill>
              <a:latin typeface="Montserrat"/>
              <a:ea typeface="Montserrat"/>
              <a:cs typeface="Montserrat"/>
              <a:sym typeface="Montserrat"/>
            </a:endParaRPr>
          </a:p>
          <a:p>
            <a:pPr indent="0" lvl="0" marL="0" rtl="0" algn="l">
              <a:spcBef>
                <a:spcPts val="1000"/>
              </a:spcBef>
              <a:spcAft>
                <a:spcPts val="0"/>
              </a:spcAft>
              <a:buNone/>
            </a:pPr>
            <a:r>
              <a:t/>
            </a:r>
            <a:endParaRPr>
              <a:solidFill>
                <a:srgbClr val="000000"/>
              </a:solidFill>
              <a:latin typeface="Montserrat"/>
              <a:ea typeface="Montserrat"/>
              <a:cs typeface="Montserrat"/>
              <a:sym typeface="Montserrat"/>
            </a:endParaRPr>
          </a:p>
          <a:p>
            <a:pPr indent="0" lvl="0" marL="342900" rtl="0" algn="l">
              <a:spcBef>
                <a:spcPts val="1000"/>
              </a:spcBef>
              <a:spcAft>
                <a:spcPts val="0"/>
              </a:spcAft>
              <a:buNone/>
            </a:pPr>
            <a:r>
              <a:rPr b="1" lang="en">
                <a:solidFill>
                  <a:srgbClr val="3C78D8"/>
                </a:solidFill>
                <a:latin typeface="Montserrat"/>
                <a:ea typeface="Montserrat"/>
                <a:cs typeface="Montserrat"/>
                <a:sym typeface="Montserrat"/>
              </a:rPr>
              <a:t>*Areas that we are looking for input</a:t>
            </a:r>
            <a:endParaRPr>
              <a:solidFill>
                <a:srgbClr val="000000"/>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5"/>
          <p:cNvSpPr txBox="1"/>
          <p:nvPr>
            <p:ph type="title"/>
          </p:nvPr>
        </p:nvSpPr>
        <p:spPr>
          <a:xfrm>
            <a:off x="553589" y="619285"/>
            <a:ext cx="57954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300">
                <a:solidFill>
                  <a:srgbClr val="1C4587"/>
                </a:solidFill>
              </a:rPr>
              <a:t>District Planning</a:t>
            </a:r>
            <a:r>
              <a:rPr lang="en" sz="2300">
                <a:solidFill>
                  <a:srgbClr val="1C4587"/>
                </a:solidFill>
              </a:rPr>
              <a:t> Outcome </a:t>
            </a:r>
            <a:r>
              <a:rPr i="1" lang="en" sz="2300">
                <a:solidFill>
                  <a:srgbClr val="1C4587"/>
                </a:solidFill>
              </a:rPr>
              <a:t>Proposed Management Approaches</a:t>
            </a:r>
            <a:endParaRPr i="1" sz="2300">
              <a:solidFill>
                <a:srgbClr val="1C4587"/>
              </a:solidFill>
            </a:endParaRPr>
          </a:p>
        </p:txBody>
      </p:sp>
      <p:sp>
        <p:nvSpPr>
          <p:cNvPr id="245" name="Google Shape;245;p45"/>
          <p:cNvSpPr txBox="1"/>
          <p:nvPr>
            <p:ph idx="1" type="body"/>
          </p:nvPr>
        </p:nvSpPr>
        <p:spPr>
          <a:xfrm>
            <a:off x="553489" y="1230735"/>
            <a:ext cx="6354600" cy="2255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rgbClr val="000000"/>
                </a:solidFill>
                <a:latin typeface="Arial"/>
                <a:ea typeface="Arial"/>
                <a:cs typeface="Arial"/>
                <a:sym typeface="Arial"/>
              </a:rPr>
              <a:t>Management Approach 4.3.1: Support Jurisdictional Governance and Accountability</a:t>
            </a:r>
            <a:r>
              <a:rPr lang="en"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lang="en" sz="1200">
                <a:solidFill>
                  <a:srgbClr val="000000"/>
                </a:solidFill>
                <a:latin typeface="Arial"/>
                <a:ea typeface="Arial"/>
                <a:cs typeface="Arial"/>
                <a:sym typeface="Arial"/>
              </a:rPr>
              <a:t>Use data-driven metrics to build state leadership understanding, engagement, and support for environmental literacy. Leverage support to catalyze action at the state and local level, including improving cross-agency coordination to align policies, practices, and funding to accelerate environmental literacy efforts.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b="1" lang="en" sz="1200">
                <a:solidFill>
                  <a:srgbClr val="000000"/>
                </a:solidFill>
                <a:latin typeface="Arial"/>
                <a:ea typeface="Arial"/>
                <a:cs typeface="Arial"/>
                <a:sym typeface="Arial"/>
              </a:rPr>
              <a:t>Management Approach 4.3.2: Ensure Availability of High Quality Planning Resources</a:t>
            </a:r>
            <a:r>
              <a:rPr lang="en"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lang="en" sz="1200">
                <a:solidFill>
                  <a:srgbClr val="000000"/>
                </a:solidFill>
                <a:latin typeface="Arial"/>
                <a:ea typeface="Arial"/>
                <a:cs typeface="Arial"/>
                <a:sym typeface="Arial"/>
              </a:rPr>
              <a:t>Create and maintain resources, frameworks, and programming that enable school district leaders and personnel to seamlessly integrate high-quality environmental education, sustainable schools, and environment-based workforce programs directly into environmental literacy plans, capital budgets, and related policy and planning documents</a:t>
            </a:r>
            <a:r>
              <a:rPr lang="en"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b="1" lang="en" sz="1200">
                <a:solidFill>
                  <a:srgbClr val="000000"/>
                </a:solidFill>
                <a:latin typeface="Arial"/>
                <a:ea typeface="Arial"/>
                <a:cs typeface="Arial"/>
                <a:sym typeface="Arial"/>
              </a:rPr>
              <a:t>Management Approach 4.3.3: Strengthen State and Local Networks</a:t>
            </a:r>
            <a:r>
              <a:rPr lang="en"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lang="en" sz="1200">
                <a:solidFill>
                  <a:srgbClr val="000000"/>
                </a:solidFill>
                <a:latin typeface="Arial"/>
                <a:ea typeface="Arial"/>
                <a:cs typeface="Arial"/>
                <a:sym typeface="Arial"/>
              </a:rPr>
              <a:t>Scale and sustain systemic environmental literacy by building the capacity of state networks to support local networks focused on strengthening partnerships between formal and nonformal education communities in order to develop and implement strategic and efficient planning and implementation.</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sz="120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6"/>
          <p:cNvSpPr txBox="1"/>
          <p:nvPr>
            <p:ph idx="1" type="body"/>
          </p:nvPr>
        </p:nvSpPr>
        <p:spPr>
          <a:xfrm>
            <a:off x="838250" y="1504950"/>
            <a:ext cx="61659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2196F3"/>
              </a:solidFill>
            </a:endParaRPr>
          </a:p>
        </p:txBody>
      </p:sp>
      <p:sp>
        <p:nvSpPr>
          <p:cNvPr id="251" name="Google Shape;251;p46"/>
          <p:cNvSpPr txBox="1"/>
          <p:nvPr>
            <p:ph type="title"/>
          </p:nvPr>
        </p:nvSpPr>
        <p:spPr>
          <a:xfrm>
            <a:off x="838250" y="640500"/>
            <a:ext cx="6022500" cy="4074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Broader Input</a:t>
            </a:r>
            <a:br>
              <a:rPr b="0" i="1" lang="en">
                <a:solidFill>
                  <a:srgbClr val="1C4587"/>
                </a:solidFill>
              </a:rPr>
            </a:br>
            <a:endParaRPr b="0" i="1">
              <a:solidFill>
                <a:srgbClr val="1C4587"/>
              </a:solidFill>
            </a:endParaRPr>
          </a:p>
          <a:p>
            <a:pPr indent="-381000" lvl="0" marL="457200" rtl="0" algn="l">
              <a:spcBef>
                <a:spcPts val="0"/>
              </a:spcBef>
              <a:spcAft>
                <a:spcPts val="0"/>
              </a:spcAft>
              <a:buClr>
                <a:srgbClr val="000000"/>
              </a:buClr>
              <a:buSzPts val="2400"/>
              <a:buChar char="●"/>
            </a:pPr>
            <a:r>
              <a:rPr b="0" lang="en">
                <a:solidFill>
                  <a:srgbClr val="000000"/>
                </a:solidFill>
              </a:rPr>
              <a:t>Does anyone else need to review these proposed management approaches?</a:t>
            </a:r>
            <a:endParaRPr b="0">
              <a:solidFill>
                <a:srgbClr val="000000"/>
              </a:solidFill>
            </a:endParaRPr>
          </a:p>
          <a:p>
            <a:pPr indent="-381000" lvl="0" marL="457200" rtl="0" algn="l">
              <a:spcBef>
                <a:spcPts val="0"/>
              </a:spcBef>
              <a:spcAft>
                <a:spcPts val="0"/>
              </a:spcAft>
              <a:buClr>
                <a:srgbClr val="000000"/>
              </a:buClr>
              <a:buSzPts val="2400"/>
              <a:buChar char="●"/>
            </a:pPr>
            <a:r>
              <a:rPr b="0" lang="en">
                <a:solidFill>
                  <a:srgbClr val="000000"/>
                </a:solidFill>
              </a:rPr>
              <a:t>Which networks, people, orgs in your jurisdiction might we want to engage in action planning (will begin late summer)?</a:t>
            </a:r>
            <a:endParaRPr b="0">
              <a:solidFill>
                <a:srgbClr val="000000"/>
              </a:solidFill>
            </a:endParaRPr>
          </a:p>
          <a:p>
            <a:pPr indent="0" lvl="0" marL="457200" rtl="0" algn="l">
              <a:spcBef>
                <a:spcPts val="0"/>
              </a:spcBef>
              <a:spcAft>
                <a:spcPts val="0"/>
              </a:spcAft>
              <a:buNone/>
            </a:pPr>
            <a:r>
              <a:t/>
            </a:r>
            <a:endParaRPr b="0">
              <a:solidFill>
                <a:srgbClr val="0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7"/>
          <p:cNvSpPr txBox="1"/>
          <p:nvPr>
            <p:ph idx="1" type="body"/>
          </p:nvPr>
        </p:nvSpPr>
        <p:spPr>
          <a:xfrm>
            <a:off x="838250" y="1504950"/>
            <a:ext cx="61659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2196F3"/>
              </a:solidFill>
            </a:endParaRPr>
          </a:p>
        </p:txBody>
      </p:sp>
      <p:sp>
        <p:nvSpPr>
          <p:cNvPr id="257" name="Google Shape;257;p47"/>
          <p:cNvSpPr txBox="1"/>
          <p:nvPr>
            <p:ph type="title"/>
          </p:nvPr>
        </p:nvSpPr>
        <p:spPr>
          <a:xfrm>
            <a:off x="838250" y="640500"/>
            <a:ext cx="6022500" cy="4074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ELIT 2026</a:t>
            </a:r>
            <a:br>
              <a:rPr b="0" i="1" lang="en">
                <a:solidFill>
                  <a:srgbClr val="1C4587"/>
                </a:solidFill>
              </a:rPr>
            </a:br>
            <a:endParaRPr b="0" i="1">
              <a:solidFill>
                <a:srgbClr val="1C4587"/>
              </a:solidFill>
            </a:endParaRPr>
          </a:p>
          <a:p>
            <a:pPr indent="-381000" lvl="0" marL="457200" rtl="0" algn="l">
              <a:spcBef>
                <a:spcPts val="0"/>
              </a:spcBef>
              <a:spcAft>
                <a:spcPts val="0"/>
              </a:spcAft>
              <a:buClr>
                <a:srgbClr val="000000"/>
              </a:buClr>
              <a:buSzPts val="2400"/>
              <a:buChar char="●"/>
            </a:pPr>
            <a:r>
              <a:rPr b="0" lang="en">
                <a:solidFill>
                  <a:srgbClr val="000000"/>
                </a:solidFill>
              </a:rPr>
              <a:t>Thank you for your state questions!</a:t>
            </a:r>
            <a:br>
              <a:rPr b="0" lang="en">
                <a:solidFill>
                  <a:srgbClr val="000000"/>
                </a:solidFill>
              </a:rPr>
            </a:br>
            <a:endParaRPr b="0">
              <a:solidFill>
                <a:srgbClr val="000000"/>
              </a:solidFill>
            </a:endParaRPr>
          </a:p>
          <a:p>
            <a:pPr indent="-381000" lvl="0" marL="457200" rtl="0" algn="l">
              <a:spcBef>
                <a:spcPts val="0"/>
              </a:spcBef>
              <a:spcAft>
                <a:spcPts val="0"/>
              </a:spcAft>
              <a:buClr>
                <a:srgbClr val="000000"/>
              </a:buClr>
              <a:buSzPts val="2400"/>
              <a:buChar char="●"/>
            </a:pPr>
            <a:r>
              <a:rPr b="0" lang="en">
                <a:solidFill>
                  <a:srgbClr val="000000"/>
                </a:solidFill>
              </a:rPr>
              <a:t>ELIT 2026 will:</a:t>
            </a:r>
            <a:endParaRPr b="0">
              <a:solidFill>
                <a:srgbClr val="000000"/>
              </a:solidFill>
            </a:endParaRPr>
          </a:p>
          <a:p>
            <a:pPr indent="-381000" lvl="1" marL="914400" rtl="0" algn="l">
              <a:spcBef>
                <a:spcPts val="0"/>
              </a:spcBef>
              <a:spcAft>
                <a:spcPts val="0"/>
              </a:spcAft>
              <a:buClr>
                <a:srgbClr val="000000"/>
              </a:buClr>
              <a:buSzPts val="2400"/>
              <a:buChar char="○"/>
            </a:pPr>
            <a:r>
              <a:rPr b="0" lang="en">
                <a:solidFill>
                  <a:srgbClr val="000000"/>
                </a:solidFill>
              </a:rPr>
              <a:t>Launch on August 1st</a:t>
            </a:r>
            <a:endParaRPr b="0">
              <a:solidFill>
                <a:srgbClr val="000000"/>
              </a:solidFill>
            </a:endParaRPr>
          </a:p>
          <a:p>
            <a:pPr indent="-381000" lvl="1" marL="914400" rtl="0" algn="l">
              <a:spcBef>
                <a:spcPts val="0"/>
              </a:spcBef>
              <a:spcAft>
                <a:spcPts val="0"/>
              </a:spcAft>
              <a:buClr>
                <a:srgbClr val="000000"/>
              </a:buClr>
              <a:buSzPts val="2400"/>
              <a:buChar char="○"/>
            </a:pPr>
            <a:r>
              <a:rPr b="0" lang="en">
                <a:solidFill>
                  <a:srgbClr val="000000"/>
                </a:solidFill>
              </a:rPr>
              <a:t>Close on November 20th </a:t>
            </a:r>
            <a:br>
              <a:rPr b="0" lang="en">
                <a:solidFill>
                  <a:srgbClr val="000000"/>
                </a:solidFill>
              </a:rPr>
            </a:br>
            <a:endParaRPr b="0">
              <a:solidFill>
                <a:srgbClr val="000000"/>
              </a:solidFill>
            </a:endParaRPr>
          </a:p>
          <a:p>
            <a:pPr indent="-381000" lvl="0" marL="457200" rtl="0" algn="l">
              <a:spcBef>
                <a:spcPts val="0"/>
              </a:spcBef>
              <a:spcAft>
                <a:spcPts val="0"/>
              </a:spcAft>
              <a:buClr>
                <a:srgbClr val="000000"/>
              </a:buClr>
              <a:buSzPts val="2400"/>
              <a:buChar char="●"/>
            </a:pPr>
            <a:r>
              <a:rPr b="0" lang="en">
                <a:solidFill>
                  <a:srgbClr val="000000"/>
                </a:solidFill>
              </a:rPr>
              <a:t>Draft reports available in Jan-Feb 2027, finals by March 1st.</a:t>
            </a:r>
            <a:endParaRPr b="0">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48"/>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Shared Environmental Literacy Plan Question</a:t>
            </a:r>
            <a:endParaRPr/>
          </a:p>
        </p:txBody>
      </p:sp>
      <p:sp>
        <p:nvSpPr>
          <p:cNvPr id="263" name="Google Shape;263;p48"/>
          <p:cNvSpPr txBox="1"/>
          <p:nvPr>
            <p:ph idx="1" type="body"/>
          </p:nvPr>
        </p:nvSpPr>
        <p:spPr>
          <a:xfrm>
            <a:off x="838250" y="1504950"/>
            <a:ext cx="5324100" cy="2255700"/>
          </a:xfrm>
          <a:prstGeom prst="rect">
            <a:avLst/>
          </a:prstGeom>
        </p:spPr>
        <p:txBody>
          <a:bodyPr anchorCtr="0" anchor="t" bIns="91425" lIns="91425" spcFirstLastPara="1" rIns="91425" wrap="square" tIns="91425">
            <a:noAutofit/>
          </a:bodyPr>
          <a:lstStyle/>
          <a:p>
            <a:pPr indent="-355600" lvl="0" marL="457200" rtl="0" algn="l">
              <a:spcBef>
                <a:spcPts val="600"/>
              </a:spcBef>
              <a:spcAft>
                <a:spcPts val="0"/>
              </a:spcAft>
              <a:buClr>
                <a:srgbClr val="000000"/>
              </a:buClr>
              <a:buSzPts val="2000"/>
              <a:buChar char="▸"/>
            </a:pPr>
            <a:r>
              <a:rPr lang="en">
                <a:solidFill>
                  <a:srgbClr val="000000"/>
                </a:solidFill>
              </a:rPr>
              <a:t>Clear definition of district ELP</a:t>
            </a:r>
            <a:endParaRPr>
              <a:solidFill>
                <a:srgbClr val="000000"/>
              </a:solidFill>
            </a:endParaRPr>
          </a:p>
          <a:p>
            <a:pPr indent="-355600" lvl="0" marL="457200" rtl="0" algn="l">
              <a:spcBef>
                <a:spcPts val="0"/>
              </a:spcBef>
              <a:spcAft>
                <a:spcPts val="0"/>
              </a:spcAft>
              <a:buClr>
                <a:srgbClr val="000000"/>
              </a:buClr>
              <a:buSzPts val="2000"/>
              <a:buChar char="▸"/>
            </a:pPr>
            <a:r>
              <a:rPr lang="en">
                <a:solidFill>
                  <a:srgbClr val="000000"/>
                </a:solidFill>
              </a:rPr>
              <a:t>Presence of ELP </a:t>
            </a:r>
            <a:endParaRPr>
              <a:solidFill>
                <a:srgbClr val="000000"/>
              </a:solidFill>
            </a:endParaRPr>
          </a:p>
          <a:p>
            <a:pPr indent="-355600" lvl="0" marL="457200" rtl="0" algn="l">
              <a:spcBef>
                <a:spcPts val="0"/>
              </a:spcBef>
              <a:spcAft>
                <a:spcPts val="0"/>
              </a:spcAft>
              <a:buClr>
                <a:srgbClr val="000000"/>
              </a:buClr>
              <a:buSzPts val="2000"/>
              <a:buChar char="▸"/>
            </a:pPr>
            <a:r>
              <a:rPr lang="en">
                <a:solidFill>
                  <a:srgbClr val="000000"/>
                </a:solidFill>
              </a:rPr>
              <a:t>Elements addressed in ELP</a:t>
            </a:r>
            <a:endParaRPr>
              <a:solidFill>
                <a:srgbClr val="000000"/>
              </a:solidFill>
            </a:endParaRPr>
          </a:p>
          <a:p>
            <a:pPr indent="-355600" lvl="0" marL="457200" rtl="0" algn="l">
              <a:spcBef>
                <a:spcPts val="0"/>
              </a:spcBef>
              <a:spcAft>
                <a:spcPts val="0"/>
              </a:spcAft>
              <a:buClr>
                <a:srgbClr val="000000"/>
              </a:buClr>
              <a:buSzPts val="2000"/>
              <a:buChar char="▸"/>
            </a:pPr>
            <a:r>
              <a:rPr lang="en">
                <a:solidFill>
                  <a:srgbClr val="000000"/>
                </a:solidFill>
              </a:rPr>
              <a:t>Sharing (link or contact)</a:t>
            </a:r>
            <a:endParaRPr>
              <a:solidFill>
                <a:srgbClr val="000000"/>
              </a:solidFill>
            </a:endParaRPr>
          </a:p>
          <a:p>
            <a:pPr indent="-355600" lvl="0" marL="457200" rtl="0" algn="l">
              <a:spcBef>
                <a:spcPts val="0"/>
              </a:spcBef>
              <a:spcAft>
                <a:spcPts val="0"/>
              </a:spcAft>
              <a:buClr>
                <a:srgbClr val="000000"/>
              </a:buClr>
              <a:buSzPts val="2000"/>
              <a:buChar char="▸"/>
            </a:pPr>
            <a:r>
              <a:rPr lang="en">
                <a:solidFill>
                  <a:srgbClr val="000000"/>
                </a:solidFill>
              </a:rPr>
              <a:t>If no plan </a:t>
            </a:r>
            <a:r>
              <a:rPr lang="en">
                <a:solidFill>
                  <a:srgbClr val="000000"/>
                </a:solidFill>
              </a:rPr>
              <a:t>exists</a:t>
            </a:r>
            <a:r>
              <a:rPr lang="en">
                <a:solidFill>
                  <a:srgbClr val="000000"/>
                </a:solidFill>
              </a:rPr>
              <a:t>, would the district benefit from guidance/assistance /template?</a:t>
            </a:r>
            <a:br>
              <a:rPr lang="en">
                <a:solidFill>
                  <a:srgbClr val="000000"/>
                </a:solidFill>
              </a:rPr>
            </a:br>
            <a:br>
              <a:rPr lang="en">
                <a:solidFill>
                  <a:srgbClr val="000000"/>
                </a:solidFill>
              </a:rPr>
            </a:br>
            <a:br>
              <a:rPr lang="en">
                <a:solidFill>
                  <a:srgbClr val="000000"/>
                </a:solidFill>
              </a:rPr>
            </a:br>
            <a:r>
              <a:rPr lang="en">
                <a:solidFill>
                  <a:srgbClr val="000000"/>
                </a:solidFill>
              </a:rPr>
              <a:t>DE, MD, VA</a:t>
            </a:r>
            <a:endParaRPr>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49"/>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CTE/ Workforce Question</a:t>
            </a:r>
            <a:endParaRPr/>
          </a:p>
        </p:txBody>
      </p:sp>
      <p:sp>
        <p:nvSpPr>
          <p:cNvPr id="269" name="Google Shape;269;p49"/>
          <p:cNvSpPr txBox="1"/>
          <p:nvPr>
            <p:ph idx="1" type="body"/>
          </p:nvPr>
        </p:nvSpPr>
        <p:spPr>
          <a:xfrm>
            <a:off x="838250" y="1504950"/>
            <a:ext cx="6002400" cy="2255700"/>
          </a:xfrm>
          <a:prstGeom prst="rect">
            <a:avLst/>
          </a:prstGeom>
        </p:spPr>
        <p:txBody>
          <a:bodyPr anchorCtr="0" anchor="t" bIns="91425" lIns="91425" spcFirstLastPara="1" rIns="91425" wrap="square" tIns="91425">
            <a:noAutofit/>
          </a:bodyPr>
          <a:lstStyle/>
          <a:p>
            <a:pPr indent="-355600" lvl="0" marL="457200" rtl="0" algn="l">
              <a:spcBef>
                <a:spcPts val="600"/>
              </a:spcBef>
              <a:spcAft>
                <a:spcPts val="0"/>
              </a:spcAft>
              <a:buClr>
                <a:srgbClr val="000000"/>
              </a:buClr>
              <a:buSzPts val="2000"/>
              <a:buChar char="▸"/>
            </a:pPr>
            <a:r>
              <a:rPr lang="en">
                <a:solidFill>
                  <a:srgbClr val="000000"/>
                </a:solidFill>
              </a:rPr>
              <a:t>Commonalities</a:t>
            </a:r>
            <a:r>
              <a:rPr lang="en">
                <a:solidFill>
                  <a:srgbClr val="000000"/>
                </a:solidFill>
              </a:rPr>
              <a:t> across many of the states but not quite as “tight” alignment (DE, MD, PA, VA)</a:t>
            </a:r>
            <a:br>
              <a:rPr lang="en">
                <a:solidFill>
                  <a:srgbClr val="000000"/>
                </a:solidFill>
              </a:rPr>
            </a:br>
            <a:endParaRPr>
              <a:solidFill>
                <a:srgbClr val="000000"/>
              </a:solidFill>
            </a:endParaRPr>
          </a:p>
          <a:p>
            <a:pPr indent="-355600" lvl="0" marL="457200" rtl="0" algn="l">
              <a:spcBef>
                <a:spcPts val="0"/>
              </a:spcBef>
              <a:spcAft>
                <a:spcPts val="0"/>
              </a:spcAft>
              <a:buClr>
                <a:srgbClr val="000000"/>
              </a:buClr>
              <a:buSzPts val="2000"/>
              <a:buChar char="▸"/>
            </a:pPr>
            <a:r>
              <a:rPr lang="en">
                <a:solidFill>
                  <a:srgbClr val="000000"/>
                </a:solidFill>
              </a:rPr>
              <a:t>Recommendation: keep state questions as is</a:t>
            </a:r>
            <a:endParaRPr>
              <a:solidFill>
                <a:srgbClr val="0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50"/>
          <p:cNvSpPr txBox="1"/>
          <p:nvPr>
            <p:ph idx="1" type="body"/>
          </p:nvPr>
        </p:nvSpPr>
        <p:spPr>
          <a:xfrm>
            <a:off x="838250" y="1504950"/>
            <a:ext cx="61659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2196F3"/>
              </a:solidFill>
            </a:endParaRPr>
          </a:p>
        </p:txBody>
      </p:sp>
      <p:sp>
        <p:nvSpPr>
          <p:cNvPr id="275" name="Google Shape;275;p50"/>
          <p:cNvSpPr txBox="1"/>
          <p:nvPr>
            <p:ph type="title"/>
          </p:nvPr>
        </p:nvSpPr>
        <p:spPr>
          <a:xfrm>
            <a:off x="838250" y="640500"/>
            <a:ext cx="6022500" cy="4074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ELIT 2026</a:t>
            </a:r>
            <a:br>
              <a:rPr b="0" i="1" lang="en">
                <a:solidFill>
                  <a:srgbClr val="1C4587"/>
                </a:solidFill>
              </a:rPr>
            </a:br>
            <a:endParaRPr b="0" i="1">
              <a:solidFill>
                <a:srgbClr val="1C4587"/>
              </a:solidFill>
            </a:endParaRPr>
          </a:p>
          <a:p>
            <a:pPr indent="-361950" lvl="0" marL="457200" rtl="0" algn="l">
              <a:spcBef>
                <a:spcPts val="0"/>
              </a:spcBef>
              <a:spcAft>
                <a:spcPts val="0"/>
              </a:spcAft>
              <a:buClr>
                <a:srgbClr val="000000"/>
              </a:buClr>
              <a:buSzPts val="2100"/>
              <a:buChar char="●"/>
            </a:pPr>
            <a:r>
              <a:rPr b="0" lang="en" sz="2100">
                <a:solidFill>
                  <a:srgbClr val="000000"/>
                </a:solidFill>
              </a:rPr>
              <a:t>Now is a great time to start spreading the word that ELIT will be open August - November. </a:t>
            </a:r>
            <a:br>
              <a:rPr b="0" lang="en" sz="2100">
                <a:solidFill>
                  <a:srgbClr val="000000"/>
                </a:solidFill>
              </a:rPr>
            </a:br>
            <a:endParaRPr b="0" sz="2100">
              <a:solidFill>
                <a:srgbClr val="000000"/>
              </a:solidFill>
            </a:endParaRPr>
          </a:p>
          <a:p>
            <a:pPr indent="-361950" lvl="0" marL="457200" rtl="0" algn="l">
              <a:spcBef>
                <a:spcPts val="0"/>
              </a:spcBef>
              <a:spcAft>
                <a:spcPts val="0"/>
              </a:spcAft>
              <a:buClr>
                <a:srgbClr val="000000"/>
              </a:buClr>
              <a:buSzPts val="2100"/>
              <a:buChar char="●"/>
            </a:pPr>
            <a:r>
              <a:rPr b="0" lang="en" sz="2100">
                <a:solidFill>
                  <a:srgbClr val="000000"/>
                </a:solidFill>
              </a:rPr>
              <a:t>Consider state networks and existing communication channels to ensure high completion rate</a:t>
            </a:r>
            <a:br>
              <a:rPr b="0" lang="en" sz="2100">
                <a:solidFill>
                  <a:srgbClr val="000000"/>
                </a:solidFill>
              </a:rPr>
            </a:br>
            <a:endParaRPr b="0" sz="2100">
              <a:solidFill>
                <a:srgbClr val="000000"/>
              </a:solidFill>
            </a:endParaRPr>
          </a:p>
          <a:p>
            <a:pPr indent="-361950" lvl="0" marL="457200" rtl="0" algn="l">
              <a:spcBef>
                <a:spcPts val="0"/>
              </a:spcBef>
              <a:spcAft>
                <a:spcPts val="0"/>
              </a:spcAft>
              <a:buClr>
                <a:srgbClr val="000000"/>
              </a:buClr>
              <a:buSzPts val="2100"/>
              <a:buChar char="●"/>
            </a:pPr>
            <a:r>
              <a:rPr b="0" lang="en" sz="2100">
                <a:solidFill>
                  <a:srgbClr val="000000"/>
                </a:solidFill>
              </a:rPr>
              <a:t>EE partners can be important cheerleaders/technical supports</a:t>
            </a:r>
            <a:endParaRPr b="0" sz="2100">
              <a:solidFill>
                <a:srgbClr val="0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51"/>
          <p:cNvSpPr txBox="1"/>
          <p:nvPr>
            <p:ph type="title"/>
          </p:nvPr>
        </p:nvSpPr>
        <p:spPr>
          <a:xfrm>
            <a:off x="838350" y="1602349"/>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Plan Measuring Progress Towards New Outcomes</a:t>
            </a:r>
            <a:endParaRPr>
              <a:solidFill>
                <a:srgbClr val="1C4587"/>
              </a:solidFill>
            </a:endParaRPr>
          </a:p>
        </p:txBody>
      </p:sp>
      <p:sp>
        <p:nvSpPr>
          <p:cNvPr id="281" name="Google Shape;281;p51"/>
          <p:cNvSpPr txBox="1"/>
          <p:nvPr>
            <p:ph type="title"/>
          </p:nvPr>
        </p:nvSpPr>
        <p:spPr>
          <a:xfrm>
            <a:off x="838250" y="2287109"/>
            <a:ext cx="7039800" cy="2740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b="0" i="1" sz="2200">
              <a:solidFill>
                <a:srgbClr val="1C4587"/>
              </a:solidFill>
            </a:endParaRPr>
          </a:p>
          <a:p>
            <a:pPr indent="-342900" lvl="0" marL="457200" rtl="0" algn="l">
              <a:spcBef>
                <a:spcPts val="0"/>
              </a:spcBef>
              <a:spcAft>
                <a:spcPts val="0"/>
              </a:spcAft>
              <a:buClr>
                <a:srgbClr val="000000"/>
              </a:buClr>
              <a:buSzPts val="1800"/>
              <a:buChar char="●"/>
            </a:pPr>
            <a:r>
              <a:rPr b="0" lang="en" sz="1800">
                <a:solidFill>
                  <a:srgbClr val="000000"/>
                </a:solidFill>
              </a:rPr>
              <a:t>States identify 1-2 people to lead indicator revision</a:t>
            </a:r>
            <a:br>
              <a:rPr b="0" lang="en" sz="1800">
                <a:solidFill>
                  <a:srgbClr val="000000"/>
                </a:solidFill>
              </a:rPr>
            </a:br>
            <a:endParaRPr b="0" sz="1800">
              <a:solidFill>
                <a:srgbClr val="000000"/>
              </a:solidFill>
            </a:endParaRPr>
          </a:p>
          <a:p>
            <a:pPr indent="-342900" lvl="0" marL="457200" rtl="0" algn="l">
              <a:spcBef>
                <a:spcPts val="0"/>
              </a:spcBef>
              <a:spcAft>
                <a:spcPts val="0"/>
              </a:spcAft>
              <a:buClr>
                <a:srgbClr val="000000"/>
              </a:buClr>
              <a:buSzPts val="1800"/>
              <a:buChar char="●"/>
            </a:pPr>
            <a:r>
              <a:rPr b="0" lang="en" sz="1800">
                <a:solidFill>
                  <a:srgbClr val="000000"/>
                </a:solidFill>
              </a:rPr>
              <a:t>We will bring in subject matter experts on each outcome topic throughout the process</a:t>
            </a:r>
            <a:br>
              <a:rPr b="0" lang="en" sz="1800">
                <a:solidFill>
                  <a:srgbClr val="000000"/>
                </a:solidFill>
              </a:rPr>
            </a:br>
            <a:endParaRPr b="0" sz="1800">
              <a:solidFill>
                <a:srgbClr val="000000"/>
              </a:solidFill>
            </a:endParaRPr>
          </a:p>
          <a:p>
            <a:pPr indent="-342900" lvl="0" marL="457200" rtl="0" algn="l">
              <a:spcBef>
                <a:spcPts val="0"/>
              </a:spcBef>
              <a:spcAft>
                <a:spcPts val="0"/>
              </a:spcAft>
              <a:buClr>
                <a:srgbClr val="000000"/>
              </a:buClr>
              <a:buSzPts val="1800"/>
              <a:buChar char="●"/>
            </a:pPr>
            <a:r>
              <a:rPr b="0" lang="en" sz="1800">
                <a:solidFill>
                  <a:srgbClr val="000000"/>
                </a:solidFill>
              </a:rPr>
              <a:t>Will present back concepts at upcoming workgroup meetings + opportunity for feedback </a:t>
            </a:r>
            <a:r>
              <a:rPr b="0" lang="en" sz="1800">
                <a:solidFill>
                  <a:srgbClr val="000000"/>
                </a:solidFill>
              </a:rPr>
              <a:t>asynchronously for interested parties</a:t>
            </a:r>
            <a:endParaRPr b="0" sz="1800">
              <a:solidFill>
                <a:srgbClr val="000000"/>
              </a:solidFill>
            </a:endParaRPr>
          </a:p>
          <a:p>
            <a:pPr indent="0" lvl="0" marL="0" rtl="0" algn="l">
              <a:spcBef>
                <a:spcPts val="0"/>
              </a:spcBef>
              <a:spcAft>
                <a:spcPts val="0"/>
              </a:spcAft>
              <a:buNone/>
            </a:pPr>
            <a:r>
              <a:t/>
            </a:r>
            <a:endParaRPr b="0" sz="2000">
              <a:solidFill>
                <a:srgbClr val="1C4587"/>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2"/>
          <p:cNvSpPr txBox="1"/>
          <p:nvPr>
            <p:ph idx="1" type="body"/>
          </p:nvPr>
        </p:nvSpPr>
        <p:spPr>
          <a:xfrm>
            <a:off x="838250" y="1504950"/>
            <a:ext cx="61659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2196F3"/>
              </a:solidFill>
            </a:endParaRPr>
          </a:p>
        </p:txBody>
      </p:sp>
      <p:sp>
        <p:nvSpPr>
          <p:cNvPr id="287" name="Google Shape;287;p52"/>
          <p:cNvSpPr txBox="1"/>
          <p:nvPr>
            <p:ph type="title"/>
          </p:nvPr>
        </p:nvSpPr>
        <p:spPr>
          <a:xfrm>
            <a:off x="838250" y="640500"/>
            <a:ext cx="6022500" cy="4074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Commitment: State Leads for Indicator Revision</a:t>
            </a:r>
            <a:endParaRPr b="0" i="1">
              <a:solidFill>
                <a:srgbClr val="1C4587"/>
              </a:solidFill>
            </a:endParaRPr>
          </a:p>
          <a:p>
            <a:pPr indent="0" lvl="0" marL="0" rtl="0" algn="l">
              <a:spcBef>
                <a:spcPts val="0"/>
              </a:spcBef>
              <a:spcAft>
                <a:spcPts val="0"/>
              </a:spcAft>
              <a:buNone/>
            </a:pPr>
            <a:r>
              <a:t/>
            </a:r>
            <a:endParaRPr b="0" sz="2000">
              <a:solidFill>
                <a:srgbClr val="000000"/>
              </a:solidFill>
            </a:endParaRPr>
          </a:p>
          <a:p>
            <a:pPr indent="0" lvl="0" marL="457200" rtl="0" algn="l">
              <a:spcBef>
                <a:spcPts val="0"/>
              </a:spcBef>
              <a:spcAft>
                <a:spcPts val="0"/>
              </a:spcAft>
              <a:buNone/>
            </a:pPr>
            <a:r>
              <a:t/>
            </a:r>
            <a:endParaRPr b="0" sz="2000">
              <a:solidFill>
                <a:srgbClr val="000000"/>
              </a:solidFill>
            </a:endParaRPr>
          </a:p>
          <a:p>
            <a:pPr indent="-355600" lvl="0" marL="457200" rtl="0" algn="l">
              <a:spcBef>
                <a:spcPts val="0"/>
              </a:spcBef>
              <a:spcAft>
                <a:spcPts val="0"/>
              </a:spcAft>
              <a:buClr>
                <a:srgbClr val="000000"/>
              </a:buClr>
              <a:buSzPts val="2000"/>
              <a:buChar char="●"/>
            </a:pPr>
            <a:r>
              <a:rPr b="0" lang="en" sz="2000">
                <a:solidFill>
                  <a:srgbClr val="000000"/>
                </a:solidFill>
              </a:rPr>
              <a:t>4 meetings between late September and early spring </a:t>
            </a:r>
            <a:br>
              <a:rPr b="0" lang="en" sz="2000">
                <a:solidFill>
                  <a:srgbClr val="000000"/>
                </a:solidFill>
              </a:rPr>
            </a:br>
            <a:endParaRPr b="0" sz="2000">
              <a:solidFill>
                <a:srgbClr val="000000"/>
              </a:solidFill>
            </a:endParaRPr>
          </a:p>
          <a:p>
            <a:pPr indent="-355600" lvl="0" marL="457200" rtl="0" algn="l">
              <a:spcBef>
                <a:spcPts val="0"/>
              </a:spcBef>
              <a:spcAft>
                <a:spcPts val="0"/>
              </a:spcAft>
              <a:buClr>
                <a:srgbClr val="000000"/>
              </a:buClr>
              <a:buSzPts val="2000"/>
              <a:buChar char="●"/>
            </a:pPr>
            <a:r>
              <a:rPr b="0" lang="en" sz="2000">
                <a:solidFill>
                  <a:srgbClr val="000000"/>
                </a:solidFill>
              </a:rPr>
              <a:t>Homework between meetings</a:t>
            </a:r>
            <a:endParaRPr b="0" sz="2000">
              <a:solidFill>
                <a:srgbClr val="0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53"/>
          <p:cNvSpPr txBox="1"/>
          <p:nvPr>
            <p:ph idx="1" type="body"/>
          </p:nvPr>
        </p:nvSpPr>
        <p:spPr>
          <a:xfrm>
            <a:off x="838250" y="1504950"/>
            <a:ext cx="61659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2196F3"/>
              </a:solidFill>
            </a:endParaRPr>
          </a:p>
        </p:txBody>
      </p:sp>
      <p:sp>
        <p:nvSpPr>
          <p:cNvPr id="293" name="Google Shape;293;p53"/>
          <p:cNvSpPr txBox="1"/>
          <p:nvPr>
            <p:ph type="title"/>
          </p:nvPr>
        </p:nvSpPr>
        <p:spPr>
          <a:xfrm>
            <a:off x="838250" y="640500"/>
            <a:ext cx="6309300" cy="4074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Education Forum (2027)</a:t>
            </a:r>
            <a:endParaRPr b="0" i="1">
              <a:solidFill>
                <a:srgbClr val="1C4587"/>
              </a:solidFill>
            </a:endParaRPr>
          </a:p>
          <a:p>
            <a:pPr indent="-355600" lvl="0" marL="457200" rtl="0" algn="l">
              <a:spcBef>
                <a:spcPts val="0"/>
              </a:spcBef>
              <a:spcAft>
                <a:spcPts val="0"/>
              </a:spcAft>
              <a:buClr>
                <a:srgbClr val="000000"/>
              </a:buClr>
              <a:buSzPts val="2000"/>
              <a:buChar char="●"/>
            </a:pPr>
            <a:r>
              <a:rPr b="0" lang="en" sz="2000">
                <a:solidFill>
                  <a:srgbClr val="000000"/>
                </a:solidFill>
              </a:rPr>
              <a:t>Aiming for Jan/Feb 2027. Consider holding:</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Jan 12, 13, 14</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Jan 19, 20, 21</a:t>
            </a:r>
            <a:endParaRPr b="0" sz="2000">
              <a:solidFill>
                <a:srgbClr val="000000"/>
              </a:solidFill>
            </a:endParaRPr>
          </a:p>
          <a:p>
            <a:pPr indent="0" lvl="0" marL="457200" rtl="0" algn="l">
              <a:spcBef>
                <a:spcPts val="0"/>
              </a:spcBef>
              <a:spcAft>
                <a:spcPts val="0"/>
              </a:spcAft>
              <a:buNone/>
            </a:pPr>
            <a:r>
              <a:t/>
            </a:r>
            <a:endParaRPr b="0" sz="2000">
              <a:solidFill>
                <a:srgbClr val="000000"/>
              </a:solidFill>
            </a:endParaRPr>
          </a:p>
          <a:p>
            <a:pPr indent="-355600" lvl="0" marL="457200" rtl="0" algn="l">
              <a:spcBef>
                <a:spcPts val="0"/>
              </a:spcBef>
              <a:spcAft>
                <a:spcPts val="0"/>
              </a:spcAft>
              <a:buClr>
                <a:srgbClr val="000000"/>
              </a:buClr>
              <a:buSzPts val="2000"/>
              <a:buChar char="●"/>
            </a:pPr>
            <a:r>
              <a:rPr b="0" lang="en" sz="2000">
                <a:solidFill>
                  <a:srgbClr val="000000"/>
                </a:solidFill>
              </a:rPr>
              <a:t>Cross-state support for regional hub leaders including focus on:</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Strategies for long-term hub sustainability </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Techniques for increasing member engagement </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Impact measurement and best practices</a:t>
            </a:r>
            <a:endParaRPr b="0" sz="2000">
              <a:solidFill>
                <a:srgbClr val="1C4587"/>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54"/>
          <p:cNvSpPr txBox="1"/>
          <p:nvPr>
            <p:ph idx="1" type="body"/>
          </p:nvPr>
        </p:nvSpPr>
        <p:spPr>
          <a:xfrm>
            <a:off x="838250" y="1504950"/>
            <a:ext cx="61659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2196F3"/>
              </a:solidFill>
            </a:endParaRPr>
          </a:p>
        </p:txBody>
      </p:sp>
      <p:sp>
        <p:nvSpPr>
          <p:cNvPr id="299" name="Google Shape;299;p54"/>
          <p:cNvSpPr txBox="1"/>
          <p:nvPr>
            <p:ph type="title"/>
          </p:nvPr>
        </p:nvSpPr>
        <p:spPr>
          <a:xfrm>
            <a:off x="838250" y="640500"/>
            <a:ext cx="6022500" cy="4074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Education Forum (2027)</a:t>
            </a:r>
            <a:endParaRPr b="0" i="1">
              <a:solidFill>
                <a:srgbClr val="1C4587"/>
              </a:solidFill>
            </a:endParaRPr>
          </a:p>
          <a:p>
            <a:pPr indent="-355600" lvl="0" marL="457200" rtl="0" algn="l">
              <a:spcBef>
                <a:spcPts val="0"/>
              </a:spcBef>
              <a:spcAft>
                <a:spcPts val="0"/>
              </a:spcAft>
              <a:buClr>
                <a:srgbClr val="000000"/>
              </a:buClr>
              <a:buSzPts val="2000"/>
              <a:buChar char="●"/>
            </a:pPr>
            <a:r>
              <a:rPr b="0" lang="en" sz="2000">
                <a:solidFill>
                  <a:srgbClr val="000000"/>
                </a:solidFill>
              </a:rPr>
              <a:t>Forum planning team recruitment. Ideally a mix of:</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EDW membership</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State network leaders</a:t>
            </a:r>
            <a:endParaRPr b="0" sz="2000">
              <a:solidFill>
                <a:srgbClr val="000000"/>
              </a:solidFill>
            </a:endParaRPr>
          </a:p>
          <a:p>
            <a:pPr indent="-355600" lvl="1" marL="914400" rtl="0" algn="l">
              <a:spcBef>
                <a:spcPts val="0"/>
              </a:spcBef>
              <a:spcAft>
                <a:spcPts val="0"/>
              </a:spcAft>
              <a:buClr>
                <a:srgbClr val="000000"/>
              </a:buClr>
              <a:buSzPts val="2000"/>
              <a:buChar char="○"/>
            </a:pPr>
            <a:r>
              <a:rPr b="0" lang="en" sz="2000">
                <a:solidFill>
                  <a:srgbClr val="000000"/>
                </a:solidFill>
              </a:rPr>
              <a:t>Regional hub leaders</a:t>
            </a:r>
            <a:endParaRPr b="0" sz="2000">
              <a:solidFill>
                <a:srgbClr val="000000"/>
              </a:solidFill>
            </a:endParaRPr>
          </a:p>
          <a:p>
            <a:pPr indent="0" lvl="0" marL="457200" rtl="0" algn="l">
              <a:spcBef>
                <a:spcPts val="0"/>
              </a:spcBef>
              <a:spcAft>
                <a:spcPts val="0"/>
              </a:spcAft>
              <a:buNone/>
            </a:pPr>
            <a:r>
              <a:t/>
            </a:r>
            <a:endParaRPr b="0" sz="2000">
              <a:solidFill>
                <a:srgbClr val="000000"/>
              </a:solidFill>
            </a:endParaRPr>
          </a:p>
          <a:p>
            <a:pPr indent="-355600" lvl="0" marL="457200" rtl="0" algn="l">
              <a:spcBef>
                <a:spcPts val="0"/>
              </a:spcBef>
              <a:spcAft>
                <a:spcPts val="0"/>
              </a:spcAft>
              <a:buClr>
                <a:srgbClr val="000000"/>
              </a:buClr>
              <a:buSzPts val="2000"/>
              <a:buChar char="●"/>
            </a:pPr>
            <a:r>
              <a:rPr b="0" lang="en" sz="2000">
                <a:solidFill>
                  <a:srgbClr val="000000"/>
                </a:solidFill>
              </a:rPr>
              <a:t>NAT &amp; EDW will get regular updates + have opportunity to advise/weigh in</a:t>
            </a:r>
            <a:endParaRPr b="0" sz="2000">
              <a:solidFill>
                <a:srgbClr val="000000"/>
              </a:solidFill>
            </a:endParaRPr>
          </a:p>
          <a:p>
            <a:pPr indent="0" lvl="0" marL="914400" rtl="0" algn="l">
              <a:spcBef>
                <a:spcPts val="0"/>
              </a:spcBef>
              <a:spcAft>
                <a:spcPts val="0"/>
              </a:spcAft>
              <a:buNone/>
            </a:pPr>
            <a:r>
              <a:t/>
            </a:r>
            <a:endParaRPr b="0" sz="2000">
              <a:solidFill>
                <a:srgbClr val="1C4587"/>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8"/>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New Workgroup Leadership!!</a:t>
            </a:r>
            <a:endParaRPr>
              <a:solidFill>
                <a:srgbClr val="1C4587"/>
              </a:solidFill>
            </a:endParaRPr>
          </a:p>
        </p:txBody>
      </p:sp>
      <p:sp>
        <p:nvSpPr>
          <p:cNvPr id="135" name="Google Shape;135;p28"/>
          <p:cNvSpPr txBox="1"/>
          <p:nvPr>
            <p:ph idx="1" type="body"/>
          </p:nvPr>
        </p:nvSpPr>
        <p:spPr>
          <a:xfrm>
            <a:off x="838250" y="1504950"/>
            <a:ext cx="6158400" cy="2255700"/>
          </a:xfrm>
          <a:prstGeom prst="rect">
            <a:avLst/>
          </a:prstGeom>
        </p:spPr>
        <p:txBody>
          <a:bodyPr anchorCtr="0" anchor="t" bIns="91425" lIns="91425" spcFirstLastPara="1" rIns="91425" wrap="square" tIns="91425">
            <a:noAutofit/>
          </a:bodyPr>
          <a:lstStyle/>
          <a:p>
            <a:pPr indent="-355600" lvl="0" marL="457200" rtl="0" algn="l">
              <a:spcBef>
                <a:spcPts val="6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Shannon Sprague (NOAA) - Chair </a:t>
            </a:r>
            <a:endParaRPr>
              <a:solidFill>
                <a:srgbClr val="000000"/>
              </a:solidFill>
              <a:latin typeface="Montserrat"/>
              <a:ea typeface="Montserrat"/>
              <a:cs typeface="Montserrat"/>
              <a:sym typeface="Montserrat"/>
            </a:endParaRPr>
          </a:p>
          <a:p>
            <a:pPr indent="-355600" lvl="0" marL="457200" rtl="0" algn="l">
              <a:spcBef>
                <a:spcPts val="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Olivia Wisner (MD DNR) - Vice Chair, Student Experiences</a:t>
            </a:r>
            <a:endParaRPr>
              <a:solidFill>
                <a:srgbClr val="000000"/>
              </a:solidFill>
              <a:latin typeface="Montserrat"/>
              <a:ea typeface="Montserrat"/>
              <a:cs typeface="Montserrat"/>
              <a:sym typeface="Montserrat"/>
            </a:endParaRPr>
          </a:p>
          <a:p>
            <a:pPr indent="-355600" lvl="0" marL="457200" rtl="0" algn="l">
              <a:spcBef>
                <a:spcPts val="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Laura Casdorph (VA DOE) - Vice Chair, District Planning </a:t>
            </a:r>
            <a:endParaRPr>
              <a:solidFill>
                <a:srgbClr val="000000"/>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55"/>
          <p:cNvSpPr txBox="1"/>
          <p:nvPr>
            <p:ph idx="1" type="body"/>
          </p:nvPr>
        </p:nvSpPr>
        <p:spPr>
          <a:xfrm>
            <a:off x="838250" y="1504950"/>
            <a:ext cx="61659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000000"/>
              </a:solidFill>
            </a:endParaRPr>
          </a:p>
          <a:p>
            <a:pPr indent="0" lvl="0" marL="0" rtl="0" algn="l">
              <a:spcBef>
                <a:spcPts val="600"/>
              </a:spcBef>
              <a:spcAft>
                <a:spcPts val="0"/>
              </a:spcAft>
              <a:buNone/>
            </a:pPr>
            <a:r>
              <a:t/>
            </a:r>
            <a:endParaRPr>
              <a:solidFill>
                <a:srgbClr val="2196F3"/>
              </a:solidFill>
            </a:endParaRPr>
          </a:p>
        </p:txBody>
      </p:sp>
      <p:sp>
        <p:nvSpPr>
          <p:cNvPr id="305" name="Google Shape;305;p55"/>
          <p:cNvSpPr txBox="1"/>
          <p:nvPr>
            <p:ph type="title"/>
          </p:nvPr>
        </p:nvSpPr>
        <p:spPr>
          <a:xfrm>
            <a:off x="838250" y="640500"/>
            <a:ext cx="6022500" cy="4074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400">
                <a:solidFill>
                  <a:srgbClr val="1C4587"/>
                </a:solidFill>
              </a:rPr>
              <a:t>NOAA Phenomena Database Project</a:t>
            </a:r>
            <a:endParaRPr sz="3400">
              <a:solidFill>
                <a:srgbClr val="1C4587"/>
              </a:solidFill>
            </a:endParaRPr>
          </a:p>
          <a:p>
            <a:pPr indent="-381000" lvl="0" marL="457200" rtl="0" algn="l">
              <a:spcBef>
                <a:spcPts val="0"/>
              </a:spcBef>
              <a:spcAft>
                <a:spcPts val="0"/>
              </a:spcAft>
              <a:buClr>
                <a:srgbClr val="000000"/>
              </a:buClr>
              <a:buSzPts val="2400"/>
              <a:buChar char="●"/>
            </a:pPr>
            <a:r>
              <a:rPr b="0" lang="en">
                <a:solidFill>
                  <a:srgbClr val="000000"/>
                </a:solidFill>
              </a:rPr>
              <a:t>Database featuring Mid-Atlantic phenomena</a:t>
            </a:r>
            <a:endParaRPr b="0">
              <a:solidFill>
                <a:srgbClr val="000000"/>
              </a:solidFill>
            </a:endParaRPr>
          </a:p>
          <a:p>
            <a:pPr indent="-381000" lvl="1" marL="914400" rtl="0" algn="l">
              <a:spcBef>
                <a:spcPts val="0"/>
              </a:spcBef>
              <a:spcAft>
                <a:spcPts val="0"/>
              </a:spcAft>
              <a:buClr>
                <a:srgbClr val="000000"/>
              </a:buClr>
              <a:buSzPts val="2400"/>
              <a:buChar char="○"/>
            </a:pPr>
            <a:r>
              <a:rPr b="0" lang="en">
                <a:solidFill>
                  <a:srgbClr val="000000"/>
                </a:solidFill>
              </a:rPr>
              <a:t>Biological and geological/hydrological </a:t>
            </a:r>
            <a:endParaRPr b="0">
              <a:solidFill>
                <a:srgbClr val="000000"/>
              </a:solidFill>
            </a:endParaRPr>
          </a:p>
          <a:p>
            <a:pPr indent="-381000" lvl="0" marL="457200" rtl="0" algn="l">
              <a:spcBef>
                <a:spcPts val="0"/>
              </a:spcBef>
              <a:spcAft>
                <a:spcPts val="0"/>
              </a:spcAft>
              <a:buClr>
                <a:srgbClr val="000000"/>
              </a:buClr>
              <a:buSzPts val="2400"/>
              <a:buChar char="●"/>
            </a:pPr>
            <a:r>
              <a:rPr b="0" lang="en">
                <a:solidFill>
                  <a:srgbClr val="000000"/>
                </a:solidFill>
              </a:rPr>
              <a:t>Objective: support phenomena-based learning and MWEEs</a:t>
            </a:r>
            <a:endParaRPr b="0">
              <a:solidFill>
                <a:srgbClr val="00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6"/>
          <p:cNvSpPr txBox="1"/>
          <p:nvPr>
            <p:ph type="title"/>
          </p:nvPr>
        </p:nvSpPr>
        <p:spPr>
          <a:xfrm>
            <a:off x="564900" y="623850"/>
            <a:ext cx="7292100" cy="47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Examples of Phenomena Databases</a:t>
            </a:r>
            <a:endParaRPr>
              <a:solidFill>
                <a:srgbClr val="1C4587"/>
              </a:solidFill>
            </a:endParaRPr>
          </a:p>
        </p:txBody>
      </p:sp>
      <p:sp>
        <p:nvSpPr>
          <p:cNvPr id="311" name="Google Shape;311;p56"/>
          <p:cNvSpPr txBox="1"/>
          <p:nvPr>
            <p:ph idx="1" type="body"/>
          </p:nvPr>
        </p:nvSpPr>
        <p:spPr>
          <a:xfrm>
            <a:off x="564900" y="4522575"/>
            <a:ext cx="8851800" cy="1009200"/>
          </a:xfrm>
          <a:prstGeom prst="rect">
            <a:avLst/>
          </a:prstGeom>
        </p:spPr>
        <p:txBody>
          <a:bodyPr anchorCtr="0" anchor="t" bIns="91425" lIns="91425" spcFirstLastPara="1" rIns="91425" wrap="square" tIns="91425">
            <a:noAutofit/>
          </a:bodyPr>
          <a:lstStyle/>
          <a:p>
            <a:pPr indent="-323850" lvl="0" marL="457200" rtl="0" algn="l">
              <a:spcBef>
                <a:spcPts val="600"/>
              </a:spcBef>
              <a:spcAft>
                <a:spcPts val="0"/>
              </a:spcAft>
              <a:buClr>
                <a:srgbClr val="000000"/>
              </a:buClr>
              <a:buSzPts val="1500"/>
              <a:buFont typeface="Montserrat"/>
              <a:buChar char="▸"/>
            </a:pPr>
            <a:r>
              <a:rPr lang="en" sz="1500">
                <a:solidFill>
                  <a:srgbClr val="000000"/>
                </a:solidFill>
                <a:latin typeface="Montserrat"/>
                <a:ea typeface="Montserrat"/>
                <a:cs typeface="Montserrat"/>
                <a:sym typeface="Montserrat"/>
              </a:rPr>
              <a:t>Georgia Science Teachers Association </a:t>
            </a:r>
            <a:r>
              <a:rPr lang="en" sz="1000" u="sng">
                <a:solidFill>
                  <a:schemeClr val="hlink"/>
                </a:solidFill>
                <a:latin typeface="Montserrat"/>
                <a:ea typeface="Montserrat"/>
                <a:cs typeface="Montserrat"/>
                <a:sym typeface="Montserrat"/>
                <a:hlinkClick r:id="rId3"/>
              </a:rPr>
              <a:t>https://www.georgiascienceteacher.org/phenomena/</a:t>
            </a:r>
            <a:r>
              <a:rPr lang="en" sz="1500">
                <a:latin typeface="Montserrat"/>
                <a:ea typeface="Montserrat"/>
                <a:cs typeface="Montserrat"/>
                <a:sym typeface="Montserrat"/>
              </a:rPr>
              <a:t> </a:t>
            </a:r>
            <a:endParaRPr sz="1500">
              <a:solidFill>
                <a:srgbClr val="000000"/>
              </a:solidFill>
              <a:latin typeface="Montserrat"/>
              <a:ea typeface="Montserrat"/>
              <a:cs typeface="Montserrat"/>
              <a:sym typeface="Montserrat"/>
            </a:endParaRPr>
          </a:p>
        </p:txBody>
      </p:sp>
      <p:pic>
        <p:nvPicPr>
          <p:cNvPr id="312" name="Google Shape;312;p56"/>
          <p:cNvPicPr preferRelativeResize="0"/>
          <p:nvPr/>
        </p:nvPicPr>
        <p:blipFill>
          <a:blip r:embed="rId4">
            <a:alphaModFix/>
          </a:blip>
          <a:stretch>
            <a:fillRect/>
          </a:stretch>
        </p:blipFill>
        <p:spPr>
          <a:xfrm>
            <a:off x="841974" y="1095150"/>
            <a:ext cx="5913626" cy="35066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7"/>
          <p:cNvSpPr txBox="1"/>
          <p:nvPr>
            <p:ph type="title"/>
          </p:nvPr>
        </p:nvSpPr>
        <p:spPr>
          <a:xfrm>
            <a:off x="674700" y="1079825"/>
            <a:ext cx="1111800" cy="67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1500">
                <a:solidFill>
                  <a:srgbClr val="1C4587"/>
                </a:solidFill>
              </a:rPr>
              <a:t>Tittle &amp; Question</a:t>
            </a:r>
            <a:endParaRPr sz="1500">
              <a:solidFill>
                <a:srgbClr val="1C4587"/>
              </a:solidFill>
            </a:endParaRPr>
          </a:p>
        </p:txBody>
      </p:sp>
      <p:graphicFrame>
        <p:nvGraphicFramePr>
          <p:cNvPr id="318" name="Google Shape;318;p57"/>
          <p:cNvGraphicFramePr/>
          <p:nvPr/>
        </p:nvGraphicFramePr>
        <p:xfrm>
          <a:off x="674850" y="1759775"/>
          <a:ext cx="3000000" cy="3000000"/>
        </p:xfrm>
        <a:graphic>
          <a:graphicData uri="http://schemas.openxmlformats.org/drawingml/2006/table">
            <a:tbl>
              <a:tblPr>
                <a:noFill/>
                <a:tableStyleId>{A09AEA24-3718-40EA-9DC5-2A9AC610EADC}</a:tableStyleId>
              </a:tblPr>
              <a:tblGrid>
                <a:gridCol w="1111750"/>
                <a:gridCol w="1111750"/>
                <a:gridCol w="1111750"/>
                <a:gridCol w="1111750"/>
                <a:gridCol w="1111750"/>
                <a:gridCol w="1111750"/>
              </a:tblGrid>
              <a:tr h="2932825">
                <a:tc>
                  <a:txBody>
                    <a:bodyPr/>
                    <a:lstStyle/>
                    <a:p>
                      <a:pPr indent="0" lvl="0" marL="0" rtl="0" algn="l">
                        <a:spcBef>
                          <a:spcPts val="0"/>
                        </a:spcBef>
                        <a:spcAft>
                          <a:spcPts val="0"/>
                        </a:spcAft>
                        <a:buNone/>
                      </a:pPr>
                      <a:r>
                        <a:rPr lang="en" sz="1200"/>
                        <a:t>Oyster</a:t>
                      </a:r>
                      <a:r>
                        <a:rPr lang="en" sz="1200"/>
                        <a:t> Reefs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i="1" lang="en" sz="1200"/>
                        <a:t>Why do animals use oyster reefs as habitat?</a:t>
                      </a:r>
                      <a:endParaRPr i="1" sz="1200"/>
                    </a:p>
                    <a:p>
                      <a:pPr indent="0" lvl="0" marL="0" rtl="0" algn="l">
                        <a:spcBef>
                          <a:spcPts val="0"/>
                        </a:spcBef>
                        <a:spcAft>
                          <a:spcPts val="0"/>
                        </a:spcAft>
                        <a:buNone/>
                      </a:pPr>
                      <a:r>
                        <a:t/>
                      </a:r>
                      <a:endParaRPr i="1" sz="1200"/>
                    </a:p>
                    <a:p>
                      <a:pPr indent="0" lvl="0" marL="0" rtl="0" algn="l">
                        <a:spcBef>
                          <a:spcPts val="0"/>
                        </a:spcBef>
                        <a:spcAft>
                          <a:spcPts val="0"/>
                        </a:spcAft>
                        <a:buNone/>
                      </a:pPr>
                      <a:r>
                        <a:rPr i="1" lang="en" sz="1200"/>
                        <a:t>How can we rebuild oyster reefs?</a:t>
                      </a:r>
                      <a:endParaRPr sz="1200"/>
                    </a:p>
                  </a:txBody>
                  <a:tcPr marT="91425" marB="91425" marR="91425" marL="91425"/>
                </a:tc>
                <a:tc>
                  <a:txBody>
                    <a:bodyPr/>
                    <a:lstStyle/>
                    <a:p>
                      <a:pPr indent="0" lvl="0" marL="0" rtl="0" algn="l">
                        <a:spcBef>
                          <a:spcPts val="0"/>
                        </a:spcBef>
                        <a:spcAft>
                          <a:spcPts val="0"/>
                        </a:spcAft>
                        <a:buNone/>
                      </a:pPr>
                      <a:r>
                        <a:rPr lang="en" sz="1000"/>
                        <a:t>The Chesapeake Bay is the site of the largest oyster restoration in the world. Oyster reefs enhance water quality and provide habitat to other creatures. Mature reefs provide shelter, act as a nursery, and act as a barrier from extreme weather. </a:t>
                      </a:r>
                      <a:endParaRPr sz="1300"/>
                    </a:p>
                  </a:txBody>
                  <a:tcPr marT="91425" marB="91425" marR="91425" marL="91425"/>
                </a:tc>
                <a:tc>
                  <a:txBody>
                    <a:bodyPr/>
                    <a:lstStyle/>
                    <a:p>
                      <a:pPr indent="0" lvl="0" marL="0" rtl="0" algn="l">
                        <a:spcBef>
                          <a:spcPts val="0"/>
                        </a:spcBef>
                        <a:spcAft>
                          <a:spcPts val="0"/>
                        </a:spcAft>
                        <a:buNone/>
                      </a:pPr>
                      <a:r>
                        <a:rPr lang="en" sz="1100"/>
                        <a:t>Habitat needs</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a:t>Water quality</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a:t>Economic Stimulation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a:p>
                    <a:p>
                      <a:pPr indent="0" lvl="0" marL="0" rtl="0" algn="l">
                        <a:spcBef>
                          <a:spcPts val="0"/>
                        </a:spcBef>
                        <a:spcAft>
                          <a:spcPts val="0"/>
                        </a:spcAft>
                        <a:buNone/>
                      </a:pPr>
                      <a:r>
                        <a:rPr lang="en" sz="1200"/>
                        <a:t>Symbiotic relationships</a:t>
                      </a:r>
                      <a:endParaRPr sz="1200"/>
                    </a:p>
                  </a:txBody>
                  <a:tcPr marT="91425" marB="91425" marR="91425" marL="91425"/>
                </a:tc>
                <a:tc>
                  <a:txBody>
                    <a:bodyPr/>
                    <a:lstStyle/>
                    <a:p>
                      <a:pPr indent="0" lvl="0" marL="0" rtl="0" algn="l">
                        <a:spcBef>
                          <a:spcPts val="0"/>
                        </a:spcBef>
                        <a:spcAft>
                          <a:spcPts val="0"/>
                        </a:spcAft>
                        <a:buNone/>
                      </a:pPr>
                      <a:r>
                        <a:rPr lang="en" sz="1100" u="sng">
                          <a:solidFill>
                            <a:srgbClr val="1155CC"/>
                          </a:solidFill>
                          <a:hlinkClick r:id="rId3">
                            <a:extLst>
                              <a:ext uri="{A12FA001-AC4F-418D-AE19-62706E023703}">
                                <ahyp:hlinkClr val="tx"/>
                              </a:ext>
                            </a:extLst>
                          </a:hlinkClick>
                        </a:rPr>
                        <a:t>From the Field: Rebuilding oyster reefs in Harris Creek, Md.</a:t>
                      </a:r>
                      <a:r>
                        <a:rPr lang="en" sz="1100"/>
                        <a:t> (video)</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u="sng">
                          <a:solidFill>
                            <a:srgbClr val="1155CC"/>
                          </a:solidFill>
                          <a:hlinkClick r:id="rId4">
                            <a:extLst>
                              <a:ext uri="{A12FA001-AC4F-418D-AE19-62706E023703}">
                                <ahyp:hlinkClr val="tx"/>
                              </a:ext>
                            </a:extLst>
                          </a:hlinkClick>
                        </a:rPr>
                        <a:t>Oyster Reef Habitat</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u="sng">
                          <a:solidFill>
                            <a:srgbClr val="1155CC"/>
                          </a:solidFill>
                          <a:hlinkClick r:id="rId5">
                            <a:extLst>
                              <a:ext uri="{A12FA001-AC4F-418D-AE19-62706E023703}">
                                <ahyp:hlinkClr val="tx"/>
                              </a:ext>
                            </a:extLst>
                          </a:hlinkClick>
                        </a:rPr>
                        <a:t>Restored Oyster Sanctuaries Host More Marine Life</a:t>
                      </a:r>
                      <a:endParaRPr sz="1100"/>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1100" u="sng">
                          <a:solidFill>
                            <a:schemeClr val="hlink"/>
                          </a:solidFill>
                          <a:hlinkClick r:id="rId6"/>
                        </a:rPr>
                        <a:t>Reef ball video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a:t>Side by side of restored and harvested at Harris Creek </a:t>
                      </a:r>
                      <a:endParaRPr sz="1100"/>
                    </a:p>
                    <a:p>
                      <a:pPr indent="0" lvl="0" marL="0" rtl="0" algn="l">
                        <a:spcBef>
                          <a:spcPts val="0"/>
                        </a:spcBef>
                        <a:spcAft>
                          <a:spcPts val="0"/>
                        </a:spcAft>
                        <a:buNone/>
                      </a:pPr>
                      <a:r>
                        <a:rPr lang="en" sz="1100" u="sng">
                          <a:solidFill>
                            <a:srgbClr val="1155CC"/>
                          </a:solidFill>
                          <a:hlinkClick r:id="rId7">
                            <a:extLst>
                              <a:ext uri="{A12FA001-AC4F-418D-AE19-62706E023703}">
                                <ahyp:hlinkClr val="tx"/>
                              </a:ext>
                            </a:extLst>
                          </a:hlinkClick>
                        </a:rPr>
                        <a:t>media1.mp4</a:t>
                      </a:r>
                      <a:r>
                        <a:rPr lang="en" sz="1100"/>
                        <a:t>  Before</a:t>
                      </a:r>
                      <a:endParaRPr sz="1100"/>
                    </a:p>
                    <a:p>
                      <a:pPr indent="0" lvl="0" marL="0" rtl="0" algn="l">
                        <a:spcBef>
                          <a:spcPts val="0"/>
                        </a:spcBef>
                        <a:spcAft>
                          <a:spcPts val="0"/>
                        </a:spcAft>
                        <a:buNone/>
                      </a:pPr>
                      <a:r>
                        <a:rPr lang="en" sz="1100" u="sng">
                          <a:solidFill>
                            <a:srgbClr val="1155CC"/>
                          </a:solidFill>
                          <a:hlinkClick r:id="rId8">
                            <a:extLst>
                              <a:ext uri="{A12FA001-AC4F-418D-AE19-62706E023703}">
                                <ahyp:hlinkClr val="tx"/>
                              </a:ext>
                            </a:extLst>
                          </a:hlinkClick>
                        </a:rPr>
                        <a:t>media2.mp4</a:t>
                      </a:r>
                      <a:r>
                        <a:rPr lang="en" sz="1100"/>
                        <a:t> After restoration </a:t>
                      </a:r>
                      <a:endParaRPr sz="1100"/>
                    </a:p>
                    <a:p>
                      <a:pPr indent="0" lvl="0" marL="0" rtl="0" algn="l">
                        <a:spcBef>
                          <a:spcPts val="0"/>
                        </a:spcBef>
                        <a:spcAft>
                          <a:spcPts val="0"/>
                        </a:spcAft>
                        <a:buNone/>
                      </a:pPr>
                      <a:r>
                        <a:rPr lang="en" sz="1100"/>
                        <a:t>–Sources from </a:t>
                      </a:r>
                      <a:r>
                        <a:rPr lang="en" sz="1100" u="sng">
                          <a:solidFill>
                            <a:srgbClr val="1155CC"/>
                          </a:solidFill>
                          <a:hlinkClick r:id="rId9">
                            <a:extLst>
                              <a:ext uri="{A12FA001-AC4F-418D-AE19-62706E023703}">
                                <ahyp:hlinkClr val="tx"/>
                              </a:ext>
                            </a:extLst>
                          </a:hlinkClick>
                        </a:rPr>
                        <a:t>Stephanie Westby - NOAA Federal</a:t>
                      </a:r>
                      <a:endParaRPr/>
                    </a:p>
                  </a:txBody>
                  <a:tcPr marT="91425" marB="91425" marR="91425" marL="91425"/>
                </a:tc>
                <a:tc>
                  <a:txBody>
                    <a:bodyPr/>
                    <a:lstStyle/>
                    <a:p>
                      <a:pPr indent="0" lvl="0" marL="0" rtl="0" algn="l">
                        <a:spcBef>
                          <a:spcPts val="0"/>
                        </a:spcBef>
                        <a:spcAft>
                          <a:spcPts val="0"/>
                        </a:spcAft>
                        <a:buNone/>
                      </a:pPr>
                      <a:r>
                        <a:rPr lang="en" sz="1100"/>
                        <a:t>NOAA Bayback Curriculum for K-12: </a:t>
                      </a:r>
                      <a:r>
                        <a:rPr lang="en" sz="1100" u="sng">
                          <a:solidFill>
                            <a:srgbClr val="1155CC"/>
                          </a:solidFill>
                          <a:hlinkClick r:id="rId10">
                            <a:extLst>
                              <a:ext uri="{A12FA001-AC4F-418D-AE19-62706E023703}">
                                <ahyp:hlinkClr val="tx"/>
                              </a:ext>
                            </a:extLst>
                          </a:hlinkClick>
                        </a:rPr>
                        <a:t>Oysters in the Chesapeake Bay: NOAA's National Ocean Service</a:t>
                      </a:r>
                      <a:r>
                        <a:rPr lang="en" sz="1100"/>
                        <a:t> </a:t>
                      </a:r>
                      <a:endParaRPr sz="1100"/>
                    </a:p>
                    <a:p>
                      <a:pPr indent="0" lvl="0" marL="0" rtl="0" algn="l">
                        <a:spcBef>
                          <a:spcPts val="0"/>
                        </a:spcBef>
                        <a:spcAft>
                          <a:spcPts val="0"/>
                        </a:spcAft>
                        <a:buNone/>
                      </a:pPr>
                      <a:r>
                        <a:t/>
                      </a:r>
                      <a:endParaRPr/>
                    </a:p>
                  </a:txBody>
                  <a:tcPr marT="91425" marB="91425" marR="91425" marL="91425"/>
                </a:tc>
              </a:tr>
            </a:tbl>
          </a:graphicData>
        </a:graphic>
      </p:graphicFrame>
      <p:sp>
        <p:nvSpPr>
          <p:cNvPr id="319" name="Google Shape;319;p57"/>
          <p:cNvSpPr txBox="1"/>
          <p:nvPr/>
        </p:nvSpPr>
        <p:spPr>
          <a:xfrm>
            <a:off x="1786500" y="1185600"/>
            <a:ext cx="1111800" cy="57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1C4587"/>
                </a:solidFill>
                <a:latin typeface="Montserrat"/>
                <a:ea typeface="Montserrat"/>
                <a:cs typeface="Montserrat"/>
                <a:sym typeface="Montserrat"/>
              </a:rPr>
              <a:t>Synopsis</a:t>
            </a:r>
            <a:r>
              <a:rPr b="1" lang="en" sz="1500">
                <a:solidFill>
                  <a:srgbClr val="1C4587"/>
                </a:solidFill>
                <a:latin typeface="Montserrat"/>
                <a:ea typeface="Montserrat"/>
                <a:cs typeface="Montserrat"/>
                <a:sym typeface="Montserrat"/>
              </a:rPr>
              <a:t> </a:t>
            </a:r>
            <a:endParaRPr b="1" sz="1500">
              <a:solidFill>
                <a:srgbClr val="1C4587"/>
              </a:solidFill>
              <a:latin typeface="Montserrat"/>
              <a:ea typeface="Montserrat"/>
              <a:cs typeface="Montserrat"/>
              <a:sym typeface="Montserrat"/>
            </a:endParaRPr>
          </a:p>
        </p:txBody>
      </p:sp>
      <p:sp>
        <p:nvSpPr>
          <p:cNvPr id="320" name="Google Shape;320;p57"/>
          <p:cNvSpPr txBox="1"/>
          <p:nvPr/>
        </p:nvSpPr>
        <p:spPr>
          <a:xfrm>
            <a:off x="2953000" y="1185500"/>
            <a:ext cx="1057200" cy="57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1C4587"/>
                </a:solidFill>
                <a:latin typeface="Montserrat"/>
                <a:ea typeface="Montserrat"/>
                <a:cs typeface="Montserrat"/>
                <a:sym typeface="Montserrat"/>
              </a:rPr>
              <a:t>Science Concepts</a:t>
            </a:r>
            <a:endParaRPr b="1" sz="1300">
              <a:solidFill>
                <a:srgbClr val="1C4587"/>
              </a:solidFill>
              <a:latin typeface="Montserrat"/>
              <a:ea typeface="Montserrat"/>
              <a:cs typeface="Montserrat"/>
              <a:sym typeface="Montserrat"/>
            </a:endParaRPr>
          </a:p>
        </p:txBody>
      </p:sp>
      <p:sp>
        <p:nvSpPr>
          <p:cNvPr id="321" name="Google Shape;321;p57"/>
          <p:cNvSpPr txBox="1"/>
          <p:nvPr/>
        </p:nvSpPr>
        <p:spPr>
          <a:xfrm>
            <a:off x="4009950" y="1177325"/>
            <a:ext cx="1188000" cy="67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1C4587"/>
                </a:solidFill>
                <a:latin typeface="Montserrat"/>
                <a:ea typeface="Montserrat"/>
                <a:cs typeface="Montserrat"/>
                <a:sym typeface="Montserrat"/>
              </a:rPr>
              <a:t>Sources</a:t>
            </a:r>
            <a:endParaRPr b="1" sz="1600">
              <a:solidFill>
                <a:srgbClr val="1C4587"/>
              </a:solidFill>
              <a:latin typeface="Montserrat"/>
              <a:ea typeface="Montserrat"/>
              <a:cs typeface="Montserrat"/>
              <a:sym typeface="Montserrat"/>
            </a:endParaRPr>
          </a:p>
        </p:txBody>
      </p:sp>
      <p:sp>
        <p:nvSpPr>
          <p:cNvPr id="322" name="Google Shape;322;p57"/>
          <p:cNvSpPr txBox="1"/>
          <p:nvPr/>
        </p:nvSpPr>
        <p:spPr>
          <a:xfrm>
            <a:off x="5111500" y="1196350"/>
            <a:ext cx="1188000" cy="63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450">
                <a:solidFill>
                  <a:srgbClr val="1C4587"/>
                </a:solidFill>
                <a:latin typeface="Montserrat"/>
                <a:ea typeface="Montserrat"/>
                <a:cs typeface="Montserrat"/>
                <a:sym typeface="Montserrat"/>
              </a:rPr>
              <a:t>Imagery</a:t>
            </a:r>
            <a:r>
              <a:rPr b="1" lang="en" sz="1450">
                <a:solidFill>
                  <a:srgbClr val="1C4587"/>
                </a:solidFill>
                <a:latin typeface="Montserrat"/>
                <a:ea typeface="Montserrat"/>
                <a:cs typeface="Montserrat"/>
                <a:sym typeface="Montserrat"/>
              </a:rPr>
              <a:t>/Data</a:t>
            </a:r>
            <a:endParaRPr b="1" sz="1450">
              <a:solidFill>
                <a:srgbClr val="1C4587"/>
              </a:solidFill>
              <a:latin typeface="Montserrat"/>
              <a:ea typeface="Montserrat"/>
              <a:cs typeface="Montserrat"/>
              <a:sym typeface="Montserrat"/>
            </a:endParaRPr>
          </a:p>
        </p:txBody>
      </p:sp>
      <p:sp>
        <p:nvSpPr>
          <p:cNvPr id="323" name="Google Shape;323;p57"/>
          <p:cNvSpPr txBox="1"/>
          <p:nvPr/>
        </p:nvSpPr>
        <p:spPr>
          <a:xfrm>
            <a:off x="6184125" y="1069250"/>
            <a:ext cx="1254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1C4587"/>
                </a:solidFill>
                <a:latin typeface="Montserrat"/>
                <a:ea typeface="Montserrat"/>
                <a:cs typeface="Montserrat"/>
                <a:sym typeface="Montserrat"/>
              </a:rPr>
              <a:t>NGSS/Lesson Plans/Career Connection? </a:t>
            </a:r>
            <a:endParaRPr b="1" sz="1200">
              <a:solidFill>
                <a:srgbClr val="1C4587"/>
              </a:solidFill>
              <a:latin typeface="Montserrat"/>
              <a:ea typeface="Montserrat"/>
              <a:cs typeface="Montserrat"/>
              <a:sym typeface="Montserrat"/>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8"/>
          <p:cNvSpPr txBox="1"/>
          <p:nvPr>
            <p:ph type="title"/>
          </p:nvPr>
        </p:nvSpPr>
        <p:spPr>
          <a:xfrm>
            <a:off x="841000" y="795875"/>
            <a:ext cx="4801500" cy="393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Biological Phenomena</a:t>
            </a:r>
            <a:endParaRPr>
              <a:solidFill>
                <a:srgbClr val="1C4587"/>
              </a:solidFill>
            </a:endParaRPr>
          </a:p>
        </p:txBody>
      </p:sp>
      <p:sp>
        <p:nvSpPr>
          <p:cNvPr id="329" name="Google Shape;329;p58"/>
          <p:cNvSpPr txBox="1"/>
          <p:nvPr>
            <p:ph idx="1" type="body"/>
          </p:nvPr>
        </p:nvSpPr>
        <p:spPr>
          <a:xfrm>
            <a:off x="613825" y="1316575"/>
            <a:ext cx="2898900" cy="2694600"/>
          </a:xfrm>
          <a:prstGeom prst="rect">
            <a:avLst/>
          </a:prstGeom>
        </p:spPr>
        <p:txBody>
          <a:bodyPr anchorCtr="0" anchor="t" bIns="91425" lIns="91425" spcFirstLastPara="1" rIns="91425" wrap="square" tIns="91425">
            <a:noAutofit/>
          </a:bodyPr>
          <a:lstStyle/>
          <a:p>
            <a:pPr indent="-336550" lvl="0" marL="457200" rtl="0" algn="l">
              <a:spcBef>
                <a:spcPts val="600"/>
              </a:spcBef>
              <a:spcAft>
                <a:spcPts val="0"/>
              </a:spcAft>
              <a:buClr>
                <a:srgbClr val="1C4587"/>
              </a:buClr>
              <a:buSzPts val="1700"/>
              <a:buChar char="▸"/>
            </a:pPr>
            <a:r>
              <a:rPr lang="en" sz="1700">
                <a:solidFill>
                  <a:srgbClr val="1C4587"/>
                </a:solidFill>
              </a:rPr>
              <a:t>Pistachio</a:t>
            </a:r>
            <a:r>
              <a:rPr lang="en" sz="1700">
                <a:solidFill>
                  <a:srgbClr val="1C4587"/>
                </a:solidFill>
              </a:rPr>
              <a:t> tide</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Dead zones </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Migration hotspots</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Periodical c</a:t>
            </a:r>
            <a:r>
              <a:rPr lang="en" sz="1700">
                <a:solidFill>
                  <a:srgbClr val="1C4587"/>
                </a:solidFill>
              </a:rPr>
              <a:t>icadas</a:t>
            </a:r>
            <a:r>
              <a:rPr lang="en" sz="1700">
                <a:solidFill>
                  <a:srgbClr val="1C4587"/>
                </a:solidFill>
              </a:rPr>
              <a:t> </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Blue catfish</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Striped bass</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Oyster</a:t>
            </a:r>
            <a:r>
              <a:rPr lang="en" sz="1700">
                <a:solidFill>
                  <a:srgbClr val="1C4587"/>
                </a:solidFill>
              </a:rPr>
              <a:t> reefs</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Ospreys and Menhaden</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Crab Jubilee</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Habitat squeeze</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Blue crab molting</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Red beard sponge </a:t>
            </a:r>
            <a:endParaRPr sz="1700">
              <a:solidFill>
                <a:srgbClr val="1C4587"/>
              </a:solidFill>
            </a:endParaRPr>
          </a:p>
        </p:txBody>
      </p:sp>
      <p:sp>
        <p:nvSpPr>
          <p:cNvPr id="330" name="Google Shape;330;p58"/>
          <p:cNvSpPr txBox="1"/>
          <p:nvPr>
            <p:ph idx="2" type="body"/>
          </p:nvPr>
        </p:nvSpPr>
        <p:spPr>
          <a:xfrm>
            <a:off x="3673850" y="1316725"/>
            <a:ext cx="3721800" cy="3327300"/>
          </a:xfrm>
          <a:prstGeom prst="rect">
            <a:avLst/>
          </a:prstGeom>
        </p:spPr>
        <p:txBody>
          <a:bodyPr anchorCtr="0" anchor="t" bIns="91425" lIns="91425" spcFirstLastPara="1" rIns="91425" wrap="square" tIns="91425">
            <a:noAutofit/>
          </a:bodyPr>
          <a:lstStyle/>
          <a:p>
            <a:pPr indent="-336550" lvl="0" marL="457200" rtl="0" algn="l">
              <a:spcBef>
                <a:spcPts val="600"/>
              </a:spcBef>
              <a:spcAft>
                <a:spcPts val="0"/>
              </a:spcAft>
              <a:buClr>
                <a:srgbClr val="1C4587"/>
              </a:buClr>
              <a:buSzPts val="1700"/>
              <a:buChar char="▸"/>
            </a:pPr>
            <a:r>
              <a:rPr lang="en" sz="1600">
                <a:solidFill>
                  <a:srgbClr val="1C4587"/>
                </a:solidFill>
              </a:rPr>
              <a:t>Periwinkle snails</a:t>
            </a:r>
            <a:endParaRPr sz="16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SAVs and turbidity </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Bottlenose dolphin echolocation</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Monarch Butterflies</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Plastics and wildlife</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Bioluminescent</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Sturgeon</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Jewelweed exploding seeds</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Vibrio</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Fireflies</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Zombie mud crabs</a:t>
            </a:r>
            <a:endParaRPr sz="1700">
              <a:solidFill>
                <a:srgbClr val="1C4587"/>
              </a:solidFill>
            </a:endParaRPr>
          </a:p>
          <a:p>
            <a:pPr indent="-336550" lvl="0" marL="457200" rtl="0" algn="l">
              <a:spcBef>
                <a:spcPts val="0"/>
              </a:spcBef>
              <a:spcAft>
                <a:spcPts val="0"/>
              </a:spcAft>
              <a:buClr>
                <a:srgbClr val="1C4587"/>
              </a:buClr>
              <a:buSzPts val="1700"/>
              <a:buChar char="▸"/>
            </a:pPr>
            <a:r>
              <a:rPr lang="en" sz="1700">
                <a:solidFill>
                  <a:srgbClr val="1C4587"/>
                </a:solidFill>
              </a:rPr>
              <a:t>Pollinators</a:t>
            </a:r>
            <a:endParaRPr sz="17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59"/>
          <p:cNvSpPr txBox="1"/>
          <p:nvPr>
            <p:ph type="title"/>
          </p:nvPr>
        </p:nvSpPr>
        <p:spPr>
          <a:xfrm>
            <a:off x="702725" y="618075"/>
            <a:ext cx="6718200" cy="673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Geological/Hydrological Phenomena</a:t>
            </a:r>
            <a:endParaRPr>
              <a:solidFill>
                <a:srgbClr val="1C4587"/>
              </a:solidFill>
            </a:endParaRPr>
          </a:p>
        </p:txBody>
      </p:sp>
      <p:sp>
        <p:nvSpPr>
          <p:cNvPr id="336" name="Google Shape;336;p59"/>
          <p:cNvSpPr txBox="1"/>
          <p:nvPr>
            <p:ph idx="1" type="body"/>
          </p:nvPr>
        </p:nvSpPr>
        <p:spPr>
          <a:xfrm>
            <a:off x="461425" y="1291175"/>
            <a:ext cx="3051600" cy="2720100"/>
          </a:xfrm>
          <a:prstGeom prst="rect">
            <a:avLst/>
          </a:prstGeom>
        </p:spPr>
        <p:txBody>
          <a:bodyPr anchorCtr="0" anchor="t" bIns="91425" lIns="91425" spcFirstLastPara="1" rIns="91425" wrap="square" tIns="91425">
            <a:noAutofit/>
          </a:bodyPr>
          <a:lstStyle/>
          <a:p>
            <a:pPr indent="-349250" lvl="0" marL="457200" rtl="0" algn="l">
              <a:spcBef>
                <a:spcPts val="600"/>
              </a:spcBef>
              <a:spcAft>
                <a:spcPts val="0"/>
              </a:spcAft>
              <a:buClr>
                <a:srgbClr val="1C4587"/>
              </a:buClr>
              <a:buSzPts val="1900"/>
              <a:buChar char="▸"/>
            </a:pPr>
            <a:r>
              <a:rPr lang="en" sz="1900">
                <a:solidFill>
                  <a:srgbClr val="1C4587"/>
                </a:solidFill>
              </a:rPr>
              <a:t>Erosion</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Watershed hydrology </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Urban heat island effect</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Conowingo dam</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Poplar island</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Acid mine drainage</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Salinity </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Mallows Bay</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Formation of the Bay</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Sinkholes </a:t>
            </a:r>
            <a:endParaRPr sz="1900">
              <a:solidFill>
                <a:srgbClr val="1C4587"/>
              </a:solidFill>
            </a:endParaRPr>
          </a:p>
        </p:txBody>
      </p:sp>
      <p:sp>
        <p:nvSpPr>
          <p:cNvPr id="337" name="Google Shape;337;p59"/>
          <p:cNvSpPr txBox="1"/>
          <p:nvPr>
            <p:ph idx="2" type="body"/>
          </p:nvPr>
        </p:nvSpPr>
        <p:spPr>
          <a:xfrm>
            <a:off x="3673850" y="1291175"/>
            <a:ext cx="3175800" cy="2895600"/>
          </a:xfrm>
          <a:prstGeom prst="rect">
            <a:avLst/>
          </a:prstGeom>
        </p:spPr>
        <p:txBody>
          <a:bodyPr anchorCtr="0" anchor="t" bIns="91425" lIns="91425" spcFirstLastPara="1" rIns="91425" wrap="square" tIns="91425">
            <a:noAutofit/>
          </a:bodyPr>
          <a:lstStyle/>
          <a:p>
            <a:pPr indent="-349250" lvl="0" marL="457200" rtl="0" algn="l">
              <a:spcBef>
                <a:spcPts val="600"/>
              </a:spcBef>
              <a:spcAft>
                <a:spcPts val="0"/>
              </a:spcAft>
              <a:buClr>
                <a:srgbClr val="1C4587"/>
              </a:buClr>
              <a:buSzPts val="1900"/>
              <a:buChar char="▸"/>
            </a:pPr>
            <a:r>
              <a:rPr lang="en" sz="1900">
                <a:solidFill>
                  <a:srgbClr val="1C4587"/>
                </a:solidFill>
              </a:rPr>
              <a:t>Wildfires and air pollution</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Coriolis effect and water circulation</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Sea level rise</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Ghost forest</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Emerging contaminants</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Underground railroad underwater </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Grass to gas digesters</a:t>
            </a:r>
            <a:endParaRPr sz="1900">
              <a:solidFill>
                <a:srgbClr val="1C4587"/>
              </a:solidFill>
            </a:endParaRPr>
          </a:p>
          <a:p>
            <a:pPr indent="-349250" lvl="0" marL="457200" rtl="0" algn="l">
              <a:spcBef>
                <a:spcPts val="0"/>
              </a:spcBef>
              <a:spcAft>
                <a:spcPts val="0"/>
              </a:spcAft>
              <a:buClr>
                <a:srgbClr val="1C4587"/>
              </a:buClr>
              <a:buSzPts val="1900"/>
              <a:buChar char="▸"/>
            </a:pPr>
            <a:r>
              <a:rPr lang="en" sz="1900">
                <a:solidFill>
                  <a:srgbClr val="1C4587"/>
                </a:solidFill>
              </a:rPr>
              <a:t>Forestry </a:t>
            </a:r>
            <a:endParaRPr sz="1900">
              <a:solidFill>
                <a:srgbClr val="1C4587"/>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60"/>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Feedback? </a:t>
            </a:r>
            <a:endParaRPr>
              <a:solidFill>
                <a:srgbClr val="1C4587"/>
              </a:solidFill>
            </a:endParaRPr>
          </a:p>
        </p:txBody>
      </p:sp>
      <p:sp>
        <p:nvSpPr>
          <p:cNvPr id="343" name="Google Shape;343;p60"/>
          <p:cNvSpPr txBox="1"/>
          <p:nvPr>
            <p:ph idx="1" type="body"/>
          </p:nvPr>
        </p:nvSpPr>
        <p:spPr>
          <a:xfrm>
            <a:off x="838250" y="1504950"/>
            <a:ext cx="5953800" cy="2255700"/>
          </a:xfrm>
          <a:prstGeom prst="rect">
            <a:avLst/>
          </a:prstGeom>
        </p:spPr>
        <p:txBody>
          <a:bodyPr anchorCtr="0" anchor="t" bIns="91425" lIns="91425" spcFirstLastPara="1" rIns="91425" wrap="square" tIns="91425">
            <a:noAutofit/>
          </a:bodyPr>
          <a:lstStyle/>
          <a:p>
            <a:pPr indent="-355600" lvl="0" marL="457200" rtl="0" algn="l">
              <a:spcBef>
                <a:spcPts val="60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P</a:t>
            </a:r>
            <a:r>
              <a:rPr lang="en">
                <a:solidFill>
                  <a:srgbClr val="000000"/>
                </a:solidFill>
                <a:latin typeface="Montserrat"/>
                <a:ea typeface="Montserrat"/>
                <a:cs typeface="Montserrat"/>
                <a:sym typeface="Montserrat"/>
              </a:rPr>
              <a:t>opular units? </a:t>
            </a:r>
            <a:endParaRPr>
              <a:solidFill>
                <a:srgbClr val="000000"/>
              </a:solidFill>
              <a:latin typeface="Montserrat"/>
              <a:ea typeface="Montserrat"/>
              <a:cs typeface="Montserrat"/>
              <a:sym typeface="Montserrat"/>
            </a:endParaRPr>
          </a:p>
          <a:p>
            <a:pPr indent="-355600" lvl="0" marL="457200" rtl="0" algn="l">
              <a:spcBef>
                <a:spcPts val="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Elements missing? </a:t>
            </a:r>
            <a:endParaRPr>
              <a:solidFill>
                <a:srgbClr val="000000"/>
              </a:solidFill>
              <a:latin typeface="Montserrat"/>
              <a:ea typeface="Montserrat"/>
              <a:cs typeface="Montserrat"/>
              <a:sym typeface="Montserrat"/>
            </a:endParaRPr>
          </a:p>
          <a:p>
            <a:pPr indent="-355600" lvl="0" marL="457200" rtl="0" algn="l">
              <a:spcBef>
                <a:spcPts val="0"/>
              </a:spcBef>
              <a:spcAft>
                <a:spcPts val="0"/>
              </a:spcAft>
              <a:buClr>
                <a:srgbClr val="000000"/>
              </a:buClr>
              <a:buSzPts val="2000"/>
              <a:buFont typeface="Montserrat"/>
              <a:buChar char="▸"/>
            </a:pPr>
            <a:r>
              <a:rPr lang="en">
                <a:solidFill>
                  <a:srgbClr val="000000"/>
                </a:solidFill>
                <a:latin typeface="Montserrat"/>
                <a:ea typeface="Montserrat"/>
                <a:cs typeface="Montserrat"/>
                <a:sym typeface="Montserrat"/>
              </a:rPr>
              <a:t>How to best organize?</a:t>
            </a:r>
            <a:endParaRPr>
              <a:solidFill>
                <a:srgbClr val="000000"/>
              </a:solidFill>
              <a:latin typeface="Montserrat"/>
              <a:ea typeface="Montserrat"/>
              <a:cs typeface="Montserrat"/>
              <a:sym typeface="Montserrat"/>
            </a:endParaRPr>
          </a:p>
          <a:p>
            <a:pPr indent="0" lvl="0" marL="0" rtl="0" algn="l">
              <a:spcBef>
                <a:spcPts val="600"/>
              </a:spcBef>
              <a:spcAft>
                <a:spcPts val="0"/>
              </a:spcAft>
              <a:buNone/>
            </a:pPr>
            <a:r>
              <a:t/>
            </a:r>
            <a:endParaRPr>
              <a:solidFill>
                <a:srgbClr val="000000"/>
              </a:solidFill>
              <a:latin typeface="Montserrat"/>
              <a:ea typeface="Montserrat"/>
              <a:cs typeface="Montserrat"/>
              <a:sym typeface="Montserrat"/>
            </a:endParaRPr>
          </a:p>
          <a:p>
            <a:pPr indent="0" lvl="0" marL="0" rtl="0" algn="l">
              <a:spcBef>
                <a:spcPts val="600"/>
              </a:spcBef>
              <a:spcAft>
                <a:spcPts val="0"/>
              </a:spcAft>
              <a:buNone/>
            </a:pPr>
            <a:r>
              <a:rPr lang="en">
                <a:solidFill>
                  <a:srgbClr val="000000"/>
                </a:solidFill>
                <a:latin typeface="Montserrat"/>
                <a:ea typeface="Montserrat"/>
                <a:cs typeface="Montserrat"/>
                <a:sym typeface="Montserrat"/>
              </a:rPr>
              <a:t>Have ideas or resources? Please contact me!</a:t>
            </a:r>
            <a:endParaRPr>
              <a:solidFill>
                <a:srgbClr val="000000"/>
              </a:solidFill>
              <a:latin typeface="Montserrat"/>
              <a:ea typeface="Montserrat"/>
              <a:cs typeface="Montserrat"/>
              <a:sym typeface="Montserrat"/>
            </a:endParaRPr>
          </a:p>
          <a:p>
            <a:pPr indent="0" lvl="0" marL="0" rtl="0" algn="l">
              <a:spcBef>
                <a:spcPts val="600"/>
              </a:spcBef>
              <a:spcAft>
                <a:spcPts val="0"/>
              </a:spcAft>
              <a:buNone/>
            </a:pPr>
            <a:r>
              <a:t/>
            </a:r>
            <a:endParaRPr>
              <a:solidFill>
                <a:srgbClr val="000000"/>
              </a:solidFill>
              <a:latin typeface="Montserrat"/>
              <a:ea typeface="Montserrat"/>
              <a:cs typeface="Montserrat"/>
              <a:sym typeface="Montserrat"/>
            </a:endParaRPr>
          </a:p>
          <a:p>
            <a:pPr indent="0" lvl="0" marL="0" rtl="0" algn="l">
              <a:spcBef>
                <a:spcPts val="600"/>
              </a:spcBef>
              <a:spcAft>
                <a:spcPts val="0"/>
              </a:spcAft>
              <a:buNone/>
            </a:pPr>
            <a:r>
              <a:rPr lang="en">
                <a:solidFill>
                  <a:srgbClr val="000000"/>
                </a:solidFill>
                <a:latin typeface="Montserrat"/>
                <a:ea typeface="Montserrat"/>
                <a:cs typeface="Montserrat"/>
                <a:sym typeface="Montserrat"/>
              </a:rPr>
              <a:t>Ruby Ondatje</a:t>
            </a:r>
            <a:endParaRPr>
              <a:solidFill>
                <a:srgbClr val="000000"/>
              </a:solidFill>
              <a:latin typeface="Montserrat"/>
              <a:ea typeface="Montserrat"/>
              <a:cs typeface="Montserrat"/>
              <a:sym typeface="Montserrat"/>
            </a:endParaRPr>
          </a:p>
          <a:p>
            <a:pPr indent="0" lvl="0" marL="0" rtl="0" algn="l">
              <a:spcBef>
                <a:spcPts val="600"/>
              </a:spcBef>
              <a:spcAft>
                <a:spcPts val="0"/>
              </a:spcAft>
              <a:buNone/>
            </a:pPr>
            <a:r>
              <a:rPr lang="en" u="sng">
                <a:solidFill>
                  <a:schemeClr val="hlink"/>
                </a:solidFill>
                <a:latin typeface="Montserrat"/>
                <a:ea typeface="Montserrat"/>
                <a:cs typeface="Montserrat"/>
                <a:sym typeface="Montserrat"/>
                <a:hlinkClick r:id="rId3"/>
              </a:rPr>
              <a:t>ruby.ondatje@noaa.gov</a:t>
            </a:r>
            <a:r>
              <a:rPr lang="en">
                <a:solidFill>
                  <a:srgbClr val="1C4587"/>
                </a:solidFill>
                <a:latin typeface="Montserrat"/>
                <a:ea typeface="Montserrat"/>
                <a:cs typeface="Montserrat"/>
                <a:sym typeface="Montserrat"/>
              </a:rPr>
              <a:t> </a:t>
            </a:r>
            <a:endParaRPr>
              <a:solidFill>
                <a:srgbClr val="1C4587"/>
              </a:solidFill>
              <a:latin typeface="Montserrat"/>
              <a:ea typeface="Montserrat"/>
              <a:cs typeface="Montserrat"/>
              <a:sym typeface="Montserrat"/>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61"/>
          <p:cNvSpPr txBox="1"/>
          <p:nvPr>
            <p:ph idx="1" type="body"/>
          </p:nvPr>
        </p:nvSpPr>
        <p:spPr>
          <a:xfrm>
            <a:off x="838250" y="1504950"/>
            <a:ext cx="5859000" cy="225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i="1" lang="en" sz="2200">
                <a:solidFill>
                  <a:srgbClr val="000000"/>
                </a:solidFill>
                <a:latin typeface="Montserrat"/>
                <a:ea typeface="Montserrat"/>
                <a:cs typeface="Montserrat"/>
                <a:sym typeface="Montserrat"/>
              </a:rPr>
              <a:t>** We are proposing to move workgroup meetings to the </a:t>
            </a:r>
            <a:r>
              <a:rPr b="1" i="1" lang="en" sz="2200">
                <a:solidFill>
                  <a:srgbClr val="000000"/>
                </a:solidFill>
                <a:latin typeface="Montserrat"/>
                <a:ea typeface="Montserrat"/>
                <a:cs typeface="Montserrat"/>
                <a:sym typeface="Montserrat"/>
              </a:rPr>
              <a:t>SECOND</a:t>
            </a:r>
            <a:r>
              <a:rPr i="1" lang="en" sz="2200">
                <a:solidFill>
                  <a:srgbClr val="000000"/>
                </a:solidFill>
                <a:latin typeface="Montserrat"/>
                <a:ea typeface="Montserrat"/>
                <a:cs typeface="Montserrat"/>
                <a:sym typeface="Montserrat"/>
              </a:rPr>
              <a:t> Monday of January/April/July/October in 2027. </a:t>
            </a:r>
            <a:br>
              <a:rPr i="1" lang="en" sz="2200">
                <a:solidFill>
                  <a:srgbClr val="000000"/>
                </a:solidFill>
                <a:latin typeface="Montserrat"/>
                <a:ea typeface="Montserrat"/>
                <a:cs typeface="Montserrat"/>
                <a:sym typeface="Montserrat"/>
              </a:rPr>
            </a:br>
            <a:br>
              <a:rPr i="1" lang="en" sz="2200">
                <a:solidFill>
                  <a:srgbClr val="000000"/>
                </a:solidFill>
                <a:latin typeface="Montserrat"/>
                <a:ea typeface="Montserrat"/>
                <a:cs typeface="Montserrat"/>
                <a:sym typeface="Montserrat"/>
              </a:rPr>
            </a:br>
            <a:r>
              <a:rPr b="1" i="1" lang="en" sz="2200">
                <a:solidFill>
                  <a:srgbClr val="000000"/>
                </a:solidFill>
                <a:latin typeface="Montserrat"/>
                <a:ea typeface="Montserrat"/>
                <a:cs typeface="Montserrat"/>
                <a:sym typeface="Montserrat"/>
              </a:rPr>
              <a:t>Any opposed? </a:t>
            </a:r>
            <a:br>
              <a:rPr b="1" i="1" lang="en" sz="2200">
                <a:solidFill>
                  <a:srgbClr val="000000"/>
                </a:solidFill>
                <a:latin typeface="Montserrat"/>
                <a:ea typeface="Montserrat"/>
                <a:cs typeface="Montserrat"/>
                <a:sym typeface="Montserrat"/>
              </a:rPr>
            </a:br>
            <a:r>
              <a:rPr i="1" lang="en" sz="2200">
                <a:solidFill>
                  <a:srgbClr val="000000"/>
                </a:solidFill>
                <a:latin typeface="Montserrat"/>
                <a:ea typeface="Montserrat"/>
                <a:cs typeface="Montserrat"/>
                <a:sym typeface="Montserrat"/>
              </a:rPr>
              <a:t>Calendar </a:t>
            </a:r>
            <a:r>
              <a:rPr i="1" lang="en" sz="2200">
                <a:solidFill>
                  <a:srgbClr val="000000"/>
                </a:solidFill>
                <a:latin typeface="Montserrat"/>
                <a:ea typeface="Montserrat"/>
                <a:cs typeface="Montserrat"/>
                <a:sym typeface="Montserrat"/>
              </a:rPr>
              <a:t>invites</a:t>
            </a:r>
            <a:r>
              <a:rPr i="1" lang="en" sz="2200">
                <a:solidFill>
                  <a:srgbClr val="000000"/>
                </a:solidFill>
                <a:latin typeface="Montserrat"/>
                <a:ea typeface="Montserrat"/>
                <a:cs typeface="Montserrat"/>
                <a:sym typeface="Montserrat"/>
              </a:rPr>
              <a:t> coming soon.</a:t>
            </a:r>
            <a:endParaRPr i="1" sz="2200">
              <a:solidFill>
                <a:srgbClr val="000000"/>
              </a:solidFill>
              <a:latin typeface="Montserrat"/>
              <a:ea typeface="Montserrat"/>
              <a:cs typeface="Montserrat"/>
              <a:sym typeface="Montserrat"/>
            </a:endParaRPr>
          </a:p>
          <a:p>
            <a:pPr indent="0" lvl="0" marL="0" rtl="0" algn="l">
              <a:spcBef>
                <a:spcPts val="600"/>
              </a:spcBef>
              <a:spcAft>
                <a:spcPts val="0"/>
              </a:spcAft>
              <a:buNone/>
            </a:pPr>
            <a:r>
              <a:t/>
            </a:r>
            <a:endParaRPr i="1" sz="2200" u="sng">
              <a:solidFill>
                <a:srgbClr val="000000"/>
              </a:solidFill>
              <a:latin typeface="Montserrat"/>
              <a:ea typeface="Montserrat"/>
              <a:cs typeface="Montserrat"/>
              <a:sym typeface="Montserrat"/>
            </a:endParaRPr>
          </a:p>
          <a:p>
            <a:pPr indent="0" lvl="0" marL="0" rtl="0" algn="l">
              <a:spcBef>
                <a:spcPts val="600"/>
              </a:spcBef>
              <a:spcAft>
                <a:spcPts val="0"/>
              </a:spcAft>
              <a:buNone/>
            </a:pPr>
            <a:r>
              <a:rPr i="1" lang="en" sz="2200" u="sng">
                <a:solidFill>
                  <a:srgbClr val="000000"/>
                </a:solidFill>
                <a:latin typeface="Montserrat"/>
                <a:ea typeface="Montserrat"/>
                <a:cs typeface="Montserrat"/>
                <a:sym typeface="Montserrat"/>
              </a:rPr>
              <a:t>Next Meeting:</a:t>
            </a:r>
            <a:r>
              <a:rPr lang="en" sz="2200">
                <a:solidFill>
                  <a:srgbClr val="000000"/>
                </a:solidFill>
                <a:latin typeface="Montserrat"/>
                <a:ea typeface="Montserrat"/>
                <a:cs typeface="Montserrat"/>
                <a:sym typeface="Montserrat"/>
              </a:rPr>
              <a:t> October 5th, 10-11:30AM</a:t>
            </a:r>
            <a:endParaRPr sz="2200">
              <a:solidFill>
                <a:srgbClr val="000000"/>
              </a:solidFill>
              <a:latin typeface="Montserrat"/>
              <a:ea typeface="Montserrat"/>
              <a:cs typeface="Montserrat"/>
              <a:sym typeface="Montserrat"/>
            </a:endParaRPr>
          </a:p>
        </p:txBody>
      </p:sp>
      <p:sp>
        <p:nvSpPr>
          <p:cNvPr id="349" name="Google Shape;349;p61"/>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solidFill>
                  <a:srgbClr val="1C4587"/>
                </a:solidFill>
              </a:rPr>
              <a:t>Closing Announcements</a:t>
            </a:r>
            <a:endParaRPr sz="3000">
              <a:solidFill>
                <a:srgbClr val="1C4587"/>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29" title="Screenshot 2026-06-29 at 8.00.16 AM.png"/>
          <p:cNvPicPr preferRelativeResize="0"/>
          <p:nvPr/>
        </p:nvPicPr>
        <p:blipFill>
          <a:blip r:embed="rId3">
            <a:alphaModFix/>
          </a:blip>
          <a:stretch>
            <a:fillRect/>
          </a:stretch>
        </p:blipFill>
        <p:spPr>
          <a:xfrm>
            <a:off x="152400" y="152400"/>
            <a:ext cx="7191556" cy="4838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0"/>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2026 Chesapeake Bay Program </a:t>
            </a:r>
            <a:r>
              <a:rPr lang="en">
                <a:solidFill>
                  <a:srgbClr val="1C4587"/>
                </a:solidFill>
              </a:rPr>
              <a:t>Education </a:t>
            </a:r>
            <a:r>
              <a:rPr lang="en">
                <a:solidFill>
                  <a:srgbClr val="1C4587"/>
                </a:solidFill>
              </a:rPr>
              <a:t>Summit</a:t>
            </a:r>
            <a:r>
              <a:rPr lang="en">
                <a:solidFill>
                  <a:srgbClr val="1C4587"/>
                </a:solidFill>
              </a:rPr>
              <a:t> </a:t>
            </a:r>
            <a:endParaRPr>
              <a:solidFill>
                <a:srgbClr val="1C4587"/>
              </a:solidFill>
            </a:endParaRPr>
          </a:p>
        </p:txBody>
      </p:sp>
      <p:sp>
        <p:nvSpPr>
          <p:cNvPr id="146" name="Google Shape;146;p30"/>
          <p:cNvSpPr txBox="1"/>
          <p:nvPr>
            <p:ph idx="1" type="body"/>
          </p:nvPr>
        </p:nvSpPr>
        <p:spPr>
          <a:xfrm>
            <a:off x="613675" y="1379200"/>
            <a:ext cx="6750300" cy="3373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Who? </a:t>
            </a:r>
            <a:r>
              <a:rPr lang="en" sz="1200">
                <a:solidFill>
                  <a:srgbClr val="000000"/>
                </a:solidFill>
                <a:highlight>
                  <a:srgbClr val="FFFFFF"/>
                </a:highlight>
                <a:latin typeface="Montserrat"/>
                <a:ea typeface="Montserrat"/>
                <a:cs typeface="Montserrat"/>
                <a:sym typeface="Montserrat"/>
              </a:rPr>
              <a:t>State level decision makers (ex. Secretaries, leaders with the ability to assign </a:t>
            </a:r>
            <a:r>
              <a:rPr lang="en" sz="1200">
                <a:solidFill>
                  <a:srgbClr val="000000"/>
                </a:solidFill>
                <a:highlight>
                  <a:srgbClr val="FFFFFF"/>
                </a:highlight>
                <a:latin typeface="Montserrat"/>
                <a:ea typeface="Montserrat"/>
                <a:cs typeface="Montserrat"/>
                <a:sym typeface="Montserrat"/>
              </a:rPr>
              <a:t>resources</a:t>
            </a:r>
            <a:r>
              <a:rPr lang="en" sz="1200">
                <a:solidFill>
                  <a:srgbClr val="000000"/>
                </a:solidFill>
                <a:highlight>
                  <a:srgbClr val="FFFFFF"/>
                </a:highlight>
                <a:latin typeface="Montserrat"/>
                <a:ea typeface="Montserrat"/>
                <a:cs typeface="Montserrat"/>
                <a:sym typeface="Montserrat"/>
              </a:rPr>
              <a:t> to support implementation or address gaps, policy makers, funders, etc.)</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What? </a:t>
            </a:r>
            <a:r>
              <a:rPr lang="en" sz="1200">
                <a:solidFill>
                  <a:srgbClr val="000000"/>
                </a:solidFill>
                <a:highlight>
                  <a:srgbClr val="FFFFFF"/>
                </a:highlight>
                <a:latin typeface="Montserrat"/>
                <a:ea typeface="Montserrat"/>
                <a:cs typeface="Montserrat"/>
                <a:sym typeface="Montserrat"/>
              </a:rPr>
              <a:t>State delegations learned from successful efforts from across the region, discussed unique opportunities, alignments, and challenges of their state and school district partners. Identified actions to move the work forward.</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When?</a:t>
            </a:r>
            <a:r>
              <a:rPr lang="en" sz="1200">
                <a:solidFill>
                  <a:srgbClr val="000000"/>
                </a:solidFill>
                <a:highlight>
                  <a:srgbClr val="FFFFFF"/>
                </a:highlight>
                <a:latin typeface="Montserrat"/>
                <a:ea typeface="Montserrat"/>
                <a:cs typeface="Montserrat"/>
                <a:sym typeface="Montserrat"/>
              </a:rPr>
              <a:t> May 5, 2026</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Where?</a:t>
            </a:r>
            <a:endParaRPr b="1" sz="1200">
              <a:solidFill>
                <a:srgbClr val="000000"/>
              </a:solidFill>
              <a:highlight>
                <a:srgbClr val="FFFFFF"/>
              </a:highlight>
              <a:latin typeface="Montserrat"/>
              <a:ea typeface="Montserrat"/>
              <a:cs typeface="Montserrat"/>
              <a:sym typeface="Montserrat"/>
            </a:endParaRPr>
          </a:p>
          <a:p>
            <a:pPr indent="-304800" lvl="0" marL="457200" rtl="0" algn="l">
              <a:spcBef>
                <a:spcPts val="60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Harrisburg, PA</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Richmond, VA</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Columb</a:t>
            </a:r>
            <a:r>
              <a:rPr lang="en" sz="1200">
                <a:solidFill>
                  <a:srgbClr val="000000"/>
                </a:solidFill>
                <a:highlight>
                  <a:srgbClr val="FFFFFF"/>
                </a:highlight>
                <a:latin typeface="Montserrat"/>
                <a:ea typeface="Montserrat"/>
                <a:cs typeface="Montserrat"/>
                <a:sym typeface="Montserrat"/>
              </a:rPr>
              <a:t>ia, MD</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Dover, DE</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Washington D.C.</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Martinsburg &amp; Sutton, WV</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Why? </a:t>
            </a:r>
            <a:r>
              <a:rPr lang="en" sz="1200">
                <a:solidFill>
                  <a:srgbClr val="000000"/>
                </a:solidFill>
                <a:highlight>
                  <a:srgbClr val="FFFFFF"/>
                </a:highlight>
                <a:latin typeface="Montserrat"/>
                <a:ea typeface="Montserrat"/>
                <a:cs typeface="Montserrat"/>
                <a:sym typeface="Montserrat"/>
              </a:rPr>
              <a:t>Summit convened biennially at the direction of the Chesapeake Bay Program Principals’ Staff Committee, serves as a critical forum for state and federal leaders to advance the K-12 education related outcomes of the Chesapeake Bay Watershed Agreement.</a:t>
            </a:r>
            <a:endParaRPr sz="1200">
              <a:solidFill>
                <a:srgbClr val="000000"/>
              </a:solidFill>
              <a:highlight>
                <a:srgbClr val="FFFFFF"/>
              </a:highlight>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31"/>
          <p:cNvSpPr txBox="1"/>
          <p:nvPr>
            <p:ph type="title"/>
          </p:nvPr>
        </p:nvSpPr>
        <p:spPr>
          <a:xfrm>
            <a:off x="838350" y="893500"/>
            <a:ext cx="5324100" cy="48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1C4587"/>
                </a:solidFill>
              </a:rPr>
              <a:t>2026 Chesapeake Bay Program Education </a:t>
            </a:r>
            <a:r>
              <a:rPr lang="en">
                <a:solidFill>
                  <a:srgbClr val="1C4587"/>
                </a:solidFill>
              </a:rPr>
              <a:t>Summit</a:t>
            </a:r>
            <a:r>
              <a:rPr lang="en">
                <a:solidFill>
                  <a:srgbClr val="1C4587"/>
                </a:solidFill>
              </a:rPr>
              <a:t> </a:t>
            </a:r>
            <a:endParaRPr>
              <a:solidFill>
                <a:srgbClr val="1C4587"/>
              </a:solidFill>
            </a:endParaRPr>
          </a:p>
        </p:txBody>
      </p:sp>
      <p:sp>
        <p:nvSpPr>
          <p:cNvPr id="152" name="Google Shape;152;p31"/>
          <p:cNvSpPr txBox="1"/>
          <p:nvPr>
            <p:ph idx="1" type="body"/>
          </p:nvPr>
        </p:nvSpPr>
        <p:spPr>
          <a:xfrm>
            <a:off x="613675" y="1379200"/>
            <a:ext cx="6750300" cy="3373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Who? </a:t>
            </a:r>
            <a:r>
              <a:rPr lang="en" sz="1200">
                <a:solidFill>
                  <a:srgbClr val="000000"/>
                </a:solidFill>
                <a:highlight>
                  <a:srgbClr val="FFFFFF"/>
                </a:highlight>
                <a:latin typeface="Montserrat"/>
                <a:ea typeface="Montserrat"/>
                <a:cs typeface="Montserrat"/>
                <a:sym typeface="Montserrat"/>
              </a:rPr>
              <a:t>State level decision makers (ex. Secretaries, leaders with the ability to assign resources to support implementation or address gaps, policy makers, funders, etc.)</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What? </a:t>
            </a:r>
            <a:r>
              <a:rPr lang="en" sz="1200">
                <a:solidFill>
                  <a:srgbClr val="000000"/>
                </a:solidFill>
                <a:highlight>
                  <a:srgbClr val="FFFFFF"/>
                </a:highlight>
                <a:latin typeface="Montserrat"/>
                <a:ea typeface="Montserrat"/>
                <a:cs typeface="Montserrat"/>
                <a:sym typeface="Montserrat"/>
              </a:rPr>
              <a:t>State delegations learned from successful efforts from across the region, discussed unique opportunities, alignments, and challenges of their state and school district partners. Identified actions to move the work forward.</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When?</a:t>
            </a:r>
            <a:r>
              <a:rPr lang="en" sz="1200">
                <a:solidFill>
                  <a:srgbClr val="000000"/>
                </a:solidFill>
                <a:highlight>
                  <a:srgbClr val="FFFFFF"/>
                </a:highlight>
                <a:latin typeface="Montserrat"/>
                <a:ea typeface="Montserrat"/>
                <a:cs typeface="Montserrat"/>
                <a:sym typeface="Montserrat"/>
              </a:rPr>
              <a:t> May 5, 2026</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Where?</a:t>
            </a:r>
            <a:endParaRPr b="1" sz="1200">
              <a:solidFill>
                <a:srgbClr val="000000"/>
              </a:solidFill>
              <a:highlight>
                <a:srgbClr val="FFFFFF"/>
              </a:highlight>
              <a:latin typeface="Montserrat"/>
              <a:ea typeface="Montserrat"/>
              <a:cs typeface="Montserrat"/>
              <a:sym typeface="Montserrat"/>
            </a:endParaRPr>
          </a:p>
          <a:p>
            <a:pPr indent="-304800" lvl="0" marL="457200" rtl="0" algn="l">
              <a:spcBef>
                <a:spcPts val="60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Harrisburg, PA</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Richmond, VA</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Columbia, MD</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Dover, DE</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Washington D.C.</a:t>
            </a:r>
            <a:endParaRPr sz="1200">
              <a:solidFill>
                <a:srgbClr val="000000"/>
              </a:solidFill>
              <a:highlight>
                <a:srgbClr val="FFFFFF"/>
              </a:highlight>
              <a:latin typeface="Montserrat"/>
              <a:ea typeface="Montserrat"/>
              <a:cs typeface="Montserrat"/>
              <a:sym typeface="Montserrat"/>
            </a:endParaRPr>
          </a:p>
          <a:p>
            <a:pPr indent="-304800" lvl="0" marL="457200" rtl="0" algn="l">
              <a:spcBef>
                <a:spcPts val="0"/>
              </a:spcBef>
              <a:spcAft>
                <a:spcPts val="0"/>
              </a:spcAft>
              <a:buClr>
                <a:srgbClr val="000000"/>
              </a:buClr>
              <a:buSzPts val="1200"/>
              <a:buFont typeface="Montserrat"/>
              <a:buChar char="●"/>
            </a:pPr>
            <a:r>
              <a:rPr lang="en" sz="1200">
                <a:solidFill>
                  <a:srgbClr val="000000"/>
                </a:solidFill>
                <a:highlight>
                  <a:srgbClr val="FFFFFF"/>
                </a:highlight>
                <a:latin typeface="Montserrat"/>
                <a:ea typeface="Montserrat"/>
                <a:cs typeface="Montserrat"/>
                <a:sym typeface="Montserrat"/>
              </a:rPr>
              <a:t>Martinsburg &amp; Sutton, WV</a:t>
            </a:r>
            <a:endParaRPr sz="1200">
              <a:solidFill>
                <a:srgbClr val="000000"/>
              </a:solidFill>
              <a:highlight>
                <a:srgbClr val="FFFFFF"/>
              </a:highlight>
              <a:latin typeface="Montserrat"/>
              <a:ea typeface="Montserrat"/>
              <a:cs typeface="Montserrat"/>
              <a:sym typeface="Montserrat"/>
            </a:endParaRPr>
          </a:p>
          <a:p>
            <a:pPr indent="0" lvl="0" marL="0" rtl="0" algn="l">
              <a:spcBef>
                <a:spcPts val="600"/>
              </a:spcBef>
              <a:spcAft>
                <a:spcPts val="0"/>
              </a:spcAft>
              <a:buNone/>
            </a:pPr>
            <a:r>
              <a:rPr b="1" lang="en" sz="1200">
                <a:solidFill>
                  <a:srgbClr val="000000"/>
                </a:solidFill>
                <a:highlight>
                  <a:srgbClr val="FFFFFF"/>
                </a:highlight>
                <a:latin typeface="Montserrat"/>
                <a:ea typeface="Montserrat"/>
                <a:cs typeface="Montserrat"/>
                <a:sym typeface="Montserrat"/>
              </a:rPr>
              <a:t>Why? </a:t>
            </a:r>
            <a:r>
              <a:rPr lang="en" sz="1200">
                <a:solidFill>
                  <a:srgbClr val="000000"/>
                </a:solidFill>
                <a:highlight>
                  <a:srgbClr val="FFFFFF"/>
                </a:highlight>
                <a:latin typeface="Montserrat"/>
                <a:ea typeface="Montserrat"/>
                <a:cs typeface="Montserrat"/>
                <a:sym typeface="Montserrat"/>
              </a:rPr>
              <a:t>Summit convened biennially at the direction of the Chesapeake Bay Program Principals’ Staff Committee, serves as a critical forum for state and federal leaders to advance the K-12 education related outcomes of the Chesapeake Bay Watershed Agreement.</a:t>
            </a:r>
            <a:endParaRPr sz="1200">
              <a:solidFill>
                <a:srgbClr val="000000"/>
              </a:solidFill>
              <a:highlight>
                <a:srgbClr val="FFFFFF"/>
              </a:highlight>
              <a:latin typeface="Montserrat"/>
              <a:ea typeface="Montserrat"/>
              <a:cs typeface="Montserrat"/>
              <a:sym typeface="Montserrat"/>
            </a:endParaRPr>
          </a:p>
        </p:txBody>
      </p:sp>
      <p:sp>
        <p:nvSpPr>
          <p:cNvPr id="153" name="Google Shape;153;p31"/>
          <p:cNvSpPr/>
          <p:nvPr/>
        </p:nvSpPr>
        <p:spPr>
          <a:xfrm>
            <a:off x="3060062" y="2785293"/>
            <a:ext cx="3420300" cy="1163400"/>
          </a:xfrm>
          <a:prstGeom prst="wedgeRoundRectCallout">
            <a:avLst>
              <a:gd fmla="val -73018" name="adj1"/>
              <a:gd fmla="val 1128" name="adj2"/>
              <a:gd fmla="val 0" name="adj3"/>
            </a:avLst>
          </a:prstGeom>
          <a:solidFill>
            <a:schemeClr val="lt2"/>
          </a:solidFill>
          <a:ln cap="flat" cmpd="sng" w="9525">
            <a:solidFill>
              <a:srgbClr val="2196F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50">
                <a:latin typeface="Montserrat"/>
                <a:ea typeface="Montserrat"/>
                <a:cs typeface="Montserrat"/>
                <a:sym typeface="Montserrat"/>
              </a:rPr>
              <a:t>Share Out</a:t>
            </a:r>
            <a:endParaRPr b="1" sz="1150">
              <a:latin typeface="Montserrat"/>
              <a:ea typeface="Montserrat"/>
              <a:cs typeface="Montserrat"/>
              <a:sym typeface="Montserrat"/>
            </a:endParaRPr>
          </a:p>
          <a:p>
            <a:pPr indent="0" lvl="0" marL="0" rtl="0" algn="ctr">
              <a:spcBef>
                <a:spcPts val="0"/>
              </a:spcBef>
              <a:spcAft>
                <a:spcPts val="0"/>
              </a:spcAft>
              <a:buNone/>
            </a:pPr>
            <a:r>
              <a:rPr lang="en" sz="1150">
                <a:latin typeface="Montserrat"/>
                <a:ea typeface="Montserrat"/>
                <a:cs typeface="Montserrat"/>
                <a:sym typeface="Montserrat"/>
              </a:rPr>
              <a:t>What were the 2 or 3 overarching topics that dominated the conversation in your state?</a:t>
            </a:r>
            <a:endParaRPr sz="1150">
              <a:latin typeface="Montserrat"/>
              <a:ea typeface="Montserrat"/>
              <a:cs typeface="Montserrat"/>
              <a:sym typeface="Montserrat"/>
            </a:endParaRPr>
          </a:p>
          <a:p>
            <a:pPr indent="0" lvl="0" marL="0" rtl="0" algn="ctr">
              <a:spcBef>
                <a:spcPts val="0"/>
              </a:spcBef>
              <a:spcAft>
                <a:spcPts val="0"/>
              </a:spcAft>
              <a:buNone/>
            </a:pPr>
            <a:r>
              <a:t/>
            </a:r>
            <a:endParaRPr sz="1150">
              <a:latin typeface="Montserrat"/>
              <a:ea typeface="Montserrat"/>
              <a:cs typeface="Montserrat"/>
              <a:sym typeface="Montserrat"/>
            </a:endParaRPr>
          </a:p>
          <a:p>
            <a:pPr indent="0" lvl="0" marL="0" rtl="0" algn="ctr">
              <a:spcBef>
                <a:spcPts val="0"/>
              </a:spcBef>
              <a:spcAft>
                <a:spcPts val="0"/>
              </a:spcAft>
              <a:buNone/>
            </a:pPr>
            <a:r>
              <a:rPr lang="en" sz="1150">
                <a:latin typeface="Montserrat"/>
                <a:ea typeface="Montserrat"/>
                <a:cs typeface="Montserrat"/>
                <a:sym typeface="Montserrat"/>
              </a:rPr>
              <a:t>What are the next steps your state is pursuing as a result of the Summit?</a:t>
            </a:r>
            <a:endParaRPr sz="1150">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2"/>
          <p:cNvSpPr txBox="1"/>
          <p:nvPr>
            <p:ph type="title"/>
          </p:nvPr>
        </p:nvSpPr>
        <p:spPr>
          <a:xfrm>
            <a:off x="808300" y="202700"/>
            <a:ext cx="5324100" cy="48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1C4587"/>
                </a:solidFill>
              </a:rPr>
              <a:t>Pennsylvania</a:t>
            </a:r>
            <a:endParaRPr>
              <a:solidFill>
                <a:srgbClr val="1C4587"/>
              </a:solidFill>
            </a:endParaRPr>
          </a:p>
        </p:txBody>
      </p:sp>
      <p:pic>
        <p:nvPicPr>
          <p:cNvPr id="159" name="Google Shape;159;p32" title="PA Photo - 2026 Education Summit.JPG"/>
          <p:cNvPicPr preferRelativeResize="0"/>
          <p:nvPr/>
        </p:nvPicPr>
        <p:blipFill>
          <a:blip r:embed="rId3">
            <a:alphaModFix/>
          </a:blip>
          <a:stretch>
            <a:fillRect/>
          </a:stretch>
        </p:blipFill>
        <p:spPr>
          <a:xfrm>
            <a:off x="197475" y="688400"/>
            <a:ext cx="5809976" cy="4357475"/>
          </a:xfrm>
          <a:prstGeom prst="rect">
            <a:avLst/>
          </a:prstGeom>
          <a:noFill/>
          <a:ln>
            <a:noFill/>
          </a:ln>
        </p:spPr>
      </p:pic>
      <p:sp>
        <p:nvSpPr>
          <p:cNvPr id="160" name="Google Shape;160;p32"/>
          <p:cNvSpPr txBox="1"/>
          <p:nvPr/>
        </p:nvSpPr>
        <p:spPr>
          <a:xfrm>
            <a:off x="6097400" y="1925250"/>
            <a:ext cx="3000000" cy="1293000"/>
          </a:xfrm>
          <a:prstGeom prst="rect">
            <a:avLst/>
          </a:prstGeom>
          <a:solidFill>
            <a:srgbClr val="FFFFFF"/>
          </a:solidFill>
          <a:ln cap="flat" cmpd="sng" w="9525">
            <a:solidFill>
              <a:srgbClr val="1C4587"/>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Karla"/>
                <a:ea typeface="Karla"/>
                <a:cs typeface="Karla"/>
                <a:sym typeface="Karla"/>
              </a:rPr>
              <a:t>What were the 2 or 3 overarching topics that dominated the conversation in your state?</a:t>
            </a:r>
            <a:endParaRPr sz="1200">
              <a:latin typeface="Karla"/>
              <a:ea typeface="Karla"/>
              <a:cs typeface="Karla"/>
              <a:sym typeface="Karla"/>
            </a:endParaRPr>
          </a:p>
          <a:p>
            <a:pPr indent="0" lvl="0" marL="0" rtl="0" algn="ctr">
              <a:spcBef>
                <a:spcPts val="0"/>
              </a:spcBef>
              <a:spcAft>
                <a:spcPts val="0"/>
              </a:spcAft>
              <a:buNone/>
            </a:pPr>
            <a:r>
              <a:t/>
            </a:r>
            <a:endParaRPr sz="1200">
              <a:latin typeface="Karla"/>
              <a:ea typeface="Karla"/>
              <a:cs typeface="Karla"/>
              <a:sym typeface="Karla"/>
            </a:endParaRPr>
          </a:p>
          <a:p>
            <a:pPr indent="0" lvl="0" marL="0" rtl="0" algn="ctr">
              <a:spcBef>
                <a:spcPts val="0"/>
              </a:spcBef>
              <a:spcAft>
                <a:spcPts val="0"/>
              </a:spcAft>
              <a:buNone/>
            </a:pPr>
            <a:r>
              <a:rPr lang="en" sz="1200">
                <a:latin typeface="Karla"/>
                <a:ea typeface="Karla"/>
                <a:cs typeface="Karla"/>
                <a:sym typeface="Karla"/>
              </a:rPr>
              <a:t>What are the next steps your state is pursuing as a result of the Summit?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3"/>
          <p:cNvSpPr txBox="1"/>
          <p:nvPr>
            <p:ph type="title"/>
          </p:nvPr>
        </p:nvSpPr>
        <p:spPr>
          <a:xfrm>
            <a:off x="808300" y="202700"/>
            <a:ext cx="5324100" cy="48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1C4587"/>
                </a:solidFill>
              </a:rPr>
              <a:t>Virginia</a:t>
            </a:r>
            <a:endParaRPr>
              <a:solidFill>
                <a:srgbClr val="1C4587"/>
              </a:solidFill>
            </a:endParaRPr>
          </a:p>
        </p:txBody>
      </p:sp>
      <p:pic>
        <p:nvPicPr>
          <p:cNvPr id="166" name="Google Shape;166;p33" title="VA Photo - 2026 Education Summit.jpg"/>
          <p:cNvPicPr preferRelativeResize="0"/>
          <p:nvPr/>
        </p:nvPicPr>
        <p:blipFill rotWithShape="1">
          <a:blip r:embed="rId3">
            <a:alphaModFix/>
          </a:blip>
          <a:srcRect b="0" l="6416" r="6407" t="0"/>
          <a:stretch/>
        </p:blipFill>
        <p:spPr>
          <a:xfrm>
            <a:off x="197475" y="688400"/>
            <a:ext cx="5809976" cy="4357474"/>
          </a:xfrm>
          <a:prstGeom prst="rect">
            <a:avLst/>
          </a:prstGeom>
          <a:noFill/>
          <a:ln>
            <a:noFill/>
          </a:ln>
        </p:spPr>
      </p:pic>
      <p:sp>
        <p:nvSpPr>
          <p:cNvPr id="167" name="Google Shape;167;p33"/>
          <p:cNvSpPr txBox="1"/>
          <p:nvPr/>
        </p:nvSpPr>
        <p:spPr>
          <a:xfrm>
            <a:off x="6097400" y="1925250"/>
            <a:ext cx="3000000" cy="1293000"/>
          </a:xfrm>
          <a:prstGeom prst="rect">
            <a:avLst/>
          </a:prstGeom>
          <a:solidFill>
            <a:srgbClr val="FFFFFF"/>
          </a:solidFill>
          <a:ln cap="flat" cmpd="sng" w="9525">
            <a:solidFill>
              <a:srgbClr val="1C4587"/>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Karla"/>
                <a:ea typeface="Karla"/>
                <a:cs typeface="Karla"/>
                <a:sym typeface="Karla"/>
              </a:rPr>
              <a:t>What were the 2 or 3 overarching topics that dominated the conversation in your state?</a:t>
            </a:r>
            <a:endParaRPr sz="1200">
              <a:latin typeface="Karla"/>
              <a:ea typeface="Karla"/>
              <a:cs typeface="Karla"/>
              <a:sym typeface="Karla"/>
            </a:endParaRPr>
          </a:p>
          <a:p>
            <a:pPr indent="0" lvl="0" marL="0" rtl="0" algn="ctr">
              <a:spcBef>
                <a:spcPts val="0"/>
              </a:spcBef>
              <a:spcAft>
                <a:spcPts val="0"/>
              </a:spcAft>
              <a:buNone/>
            </a:pPr>
            <a:r>
              <a:t/>
            </a:r>
            <a:endParaRPr sz="1200">
              <a:latin typeface="Karla"/>
              <a:ea typeface="Karla"/>
              <a:cs typeface="Karla"/>
              <a:sym typeface="Karla"/>
            </a:endParaRPr>
          </a:p>
          <a:p>
            <a:pPr indent="0" lvl="0" marL="0" rtl="0" algn="ctr">
              <a:spcBef>
                <a:spcPts val="0"/>
              </a:spcBef>
              <a:spcAft>
                <a:spcPts val="0"/>
              </a:spcAft>
              <a:buNone/>
            </a:pPr>
            <a:r>
              <a:rPr lang="en" sz="1200">
                <a:latin typeface="Karla"/>
                <a:ea typeface="Karla"/>
                <a:cs typeface="Karla"/>
                <a:sym typeface="Karla"/>
              </a:rPr>
              <a:t>What are the next steps your state is pursuing as a result of the Summit?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4"/>
          <p:cNvSpPr txBox="1"/>
          <p:nvPr>
            <p:ph type="title"/>
          </p:nvPr>
        </p:nvSpPr>
        <p:spPr>
          <a:xfrm>
            <a:off x="808300" y="202700"/>
            <a:ext cx="5324100" cy="48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1C4587"/>
                </a:solidFill>
              </a:rPr>
              <a:t>Maryland</a:t>
            </a:r>
            <a:endParaRPr>
              <a:solidFill>
                <a:srgbClr val="1C4587"/>
              </a:solidFill>
            </a:endParaRPr>
          </a:p>
        </p:txBody>
      </p:sp>
      <p:pic>
        <p:nvPicPr>
          <p:cNvPr id="173" name="Google Shape;173;p34" title="MD Photo - 2026 Education Summit.jpeg"/>
          <p:cNvPicPr preferRelativeResize="0"/>
          <p:nvPr/>
        </p:nvPicPr>
        <p:blipFill rotWithShape="1">
          <a:blip r:embed="rId3">
            <a:alphaModFix/>
          </a:blip>
          <a:srcRect b="0" l="12496" r="12496" t="0"/>
          <a:stretch/>
        </p:blipFill>
        <p:spPr>
          <a:xfrm>
            <a:off x="197475" y="688400"/>
            <a:ext cx="5809977" cy="4357475"/>
          </a:xfrm>
          <a:prstGeom prst="rect">
            <a:avLst/>
          </a:prstGeom>
          <a:noFill/>
          <a:ln>
            <a:noFill/>
          </a:ln>
        </p:spPr>
      </p:pic>
      <p:sp>
        <p:nvSpPr>
          <p:cNvPr id="174" name="Google Shape;174;p34"/>
          <p:cNvSpPr txBox="1"/>
          <p:nvPr/>
        </p:nvSpPr>
        <p:spPr>
          <a:xfrm>
            <a:off x="6097400" y="1925250"/>
            <a:ext cx="3000000" cy="1293000"/>
          </a:xfrm>
          <a:prstGeom prst="rect">
            <a:avLst/>
          </a:prstGeom>
          <a:solidFill>
            <a:srgbClr val="FFFFFF"/>
          </a:solidFill>
          <a:ln cap="flat" cmpd="sng" w="9525">
            <a:solidFill>
              <a:srgbClr val="1C4587"/>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1200">
                <a:latin typeface="Karla"/>
                <a:ea typeface="Karla"/>
                <a:cs typeface="Karla"/>
                <a:sym typeface="Karla"/>
              </a:rPr>
              <a:t>What were the 2 or 3 overarching topics that dominated the conversation in your state?</a:t>
            </a:r>
            <a:endParaRPr sz="1200">
              <a:latin typeface="Karla"/>
              <a:ea typeface="Karla"/>
              <a:cs typeface="Karla"/>
              <a:sym typeface="Karla"/>
            </a:endParaRPr>
          </a:p>
          <a:p>
            <a:pPr indent="0" lvl="0" marL="0" rtl="0" algn="ctr">
              <a:spcBef>
                <a:spcPts val="0"/>
              </a:spcBef>
              <a:spcAft>
                <a:spcPts val="0"/>
              </a:spcAft>
              <a:buNone/>
            </a:pPr>
            <a:r>
              <a:t/>
            </a:r>
            <a:endParaRPr sz="1200">
              <a:latin typeface="Karla"/>
              <a:ea typeface="Karla"/>
              <a:cs typeface="Karla"/>
              <a:sym typeface="Karla"/>
            </a:endParaRPr>
          </a:p>
          <a:p>
            <a:pPr indent="0" lvl="0" marL="0" rtl="0" algn="ctr">
              <a:spcBef>
                <a:spcPts val="0"/>
              </a:spcBef>
              <a:spcAft>
                <a:spcPts val="0"/>
              </a:spcAft>
              <a:buNone/>
            </a:pPr>
            <a:r>
              <a:rPr lang="en" sz="1200">
                <a:latin typeface="Karla"/>
                <a:ea typeface="Karla"/>
                <a:cs typeface="Karla"/>
                <a:sym typeface="Karla"/>
              </a:rPr>
              <a:t>What are the next steps your state is pursuing as a result of the Summit?</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rviragus template">
  <a:themeElements>
    <a:clrScheme name="Custom 347">
      <a:dk1>
        <a:srgbClr val="666666"/>
      </a:dk1>
      <a:lt1>
        <a:srgbClr val="FFFFFF"/>
      </a:lt1>
      <a:dk2>
        <a:srgbClr val="999999"/>
      </a:dk2>
      <a:lt2>
        <a:srgbClr val="FFFFFF"/>
      </a:lt2>
      <a:accent1>
        <a:srgbClr val="8BC34A"/>
      </a:accent1>
      <a:accent2>
        <a:srgbClr val="00BCD4"/>
      </a:accent2>
      <a:accent3>
        <a:srgbClr val="9C27B0"/>
      </a:accent3>
      <a:accent4>
        <a:srgbClr val="E91E63"/>
      </a:accent4>
      <a:accent5>
        <a:srgbClr val="FF9800"/>
      </a:accent5>
      <a:accent6>
        <a:srgbClr val="FFEB3B"/>
      </a:accent6>
      <a:hlink>
        <a:srgbClr val="2196F3"/>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