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B7BBC29-832B-41E2-B679-762517F25CDF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815055A-E055-464C-9F03-2DCE62C9EFF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83507E-D510-47F6-8388-E90170AF5A1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1E3E30-2E9B-4EB4-812C-6DBCEE0343F0}" type="datetimeFigureOut">
              <a:rPr lang="en-US" smtClean="0"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7AE569-206D-4A76-BAB0-F2E4D4414DF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87"/>
          <p:cNvGrpSpPr/>
          <p:nvPr/>
        </p:nvGrpSpPr>
        <p:grpSpPr>
          <a:xfrm>
            <a:off x="1371600" y="1155700"/>
            <a:ext cx="1447800" cy="228600"/>
            <a:chOff x="1375527" y="1936750"/>
            <a:chExt cx="6553200" cy="154404"/>
          </a:xfrm>
        </p:grpSpPr>
        <p:cxnSp>
          <p:nvCxnSpPr>
            <p:cNvPr id="89" name="Straight Connector 88"/>
            <p:cNvCxnSpPr/>
            <p:nvPr/>
          </p:nvCxnSpPr>
          <p:spPr>
            <a:xfrm>
              <a:off x="1375527" y="2014954"/>
              <a:ext cx="6553200" cy="0"/>
            </a:xfrm>
            <a:prstGeom prst="line">
              <a:avLst/>
            </a:prstGeom>
            <a:ln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Straight Connector 89"/>
            <p:cNvCxnSpPr/>
            <p:nvPr/>
          </p:nvCxnSpPr>
          <p:spPr>
            <a:xfrm>
              <a:off x="1375527" y="1938754"/>
              <a:ext cx="0" cy="152400"/>
            </a:xfrm>
            <a:prstGeom prst="line">
              <a:avLst/>
            </a:prstGeom>
            <a:ln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Straight Connector 90"/>
            <p:cNvCxnSpPr/>
            <p:nvPr/>
          </p:nvCxnSpPr>
          <p:spPr>
            <a:xfrm>
              <a:off x="7924800" y="1936750"/>
              <a:ext cx="0" cy="152400"/>
            </a:xfrm>
            <a:prstGeom prst="line">
              <a:avLst/>
            </a:prstGeom>
            <a:ln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Rectangle 9"/>
          <p:cNvSpPr>
            <a:spLocks noChangeArrowheads="1"/>
          </p:cNvSpPr>
          <p:nvPr/>
        </p:nvSpPr>
        <p:spPr bwMode="auto">
          <a:xfrm>
            <a:off x="0" y="0"/>
            <a:ext cx="9144000" cy="6858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9525" algn="ctr">
            <a:solidFill>
              <a:schemeClr val="bg1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en-US">
              <a:latin typeface="Arial" pitchFamily="34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0"/>
            <a:ext cx="914400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000" b="1" dirty="0" smtClean="0">
                <a:solidFill>
                  <a:schemeClr val="bg1"/>
                </a:solidFill>
              </a:rPr>
              <a:t>Agreement Timeline</a:t>
            </a:r>
            <a:endParaRPr lang="en-US" sz="4000" dirty="0">
              <a:solidFill>
                <a:schemeClr val="bg1"/>
              </a:solidFill>
            </a:endParaRPr>
          </a:p>
        </p:txBody>
      </p:sp>
      <p:cxnSp>
        <p:nvCxnSpPr>
          <p:cNvPr id="8" name="Straight Arrow Connector 7"/>
          <p:cNvCxnSpPr/>
          <p:nvPr/>
        </p:nvCxnSpPr>
        <p:spPr>
          <a:xfrm flipV="1">
            <a:off x="1143000" y="1524000"/>
            <a:ext cx="7162800" cy="1270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1143000" y="6073913"/>
            <a:ext cx="7467600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681873" y="1318260"/>
            <a:ext cx="53732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July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678180" y="2806412"/>
            <a:ext cx="54854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Aug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617220" y="4333123"/>
            <a:ext cx="60362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Sept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631321" y="5811559"/>
            <a:ext cx="51167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Oct</a:t>
            </a:r>
            <a:endParaRPr lang="en-US" dirty="0"/>
          </a:p>
        </p:txBody>
      </p:sp>
      <p:sp>
        <p:nvSpPr>
          <p:cNvPr id="99" name="Rectangle 98"/>
          <p:cNvSpPr/>
          <p:nvPr/>
        </p:nvSpPr>
        <p:spPr>
          <a:xfrm>
            <a:off x="1070726" y="1502946"/>
            <a:ext cx="6777873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 smtClean="0"/>
              <a:t>1  3                               11 - 12                                17                               24            	</a:t>
            </a:r>
            <a:endParaRPr lang="en-US" sz="1400" dirty="0"/>
          </a:p>
        </p:txBody>
      </p:sp>
      <p:sp>
        <p:nvSpPr>
          <p:cNvPr id="110" name="Rectangle 109"/>
          <p:cNvSpPr/>
          <p:nvPr/>
        </p:nvSpPr>
        <p:spPr>
          <a:xfrm>
            <a:off x="2514600" y="6054030"/>
            <a:ext cx="442172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000" b="1" dirty="0" smtClean="0">
                <a:solidFill>
                  <a:srgbClr val="C00000"/>
                </a:solidFill>
              </a:rPr>
              <a:t>EC</a:t>
            </a:r>
            <a:endParaRPr lang="en-US" sz="2000" b="1" dirty="0">
              <a:solidFill>
                <a:srgbClr val="C00000"/>
              </a:solidFill>
            </a:endParaRPr>
          </a:p>
        </p:txBody>
      </p:sp>
      <p:sp>
        <p:nvSpPr>
          <p:cNvPr id="111" name="Rectangle 110"/>
          <p:cNvSpPr/>
          <p:nvPr/>
        </p:nvSpPr>
        <p:spPr>
          <a:xfrm>
            <a:off x="3165970" y="4724400"/>
            <a:ext cx="50687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rgbClr val="008000"/>
                </a:solidFill>
              </a:rPr>
              <a:t>MB</a:t>
            </a:r>
            <a:endParaRPr lang="en-US" dirty="0">
              <a:solidFill>
                <a:srgbClr val="008000"/>
              </a:solidFill>
            </a:endParaRPr>
          </a:p>
        </p:txBody>
      </p:sp>
      <p:sp>
        <p:nvSpPr>
          <p:cNvPr id="113" name="Rectangle 112"/>
          <p:cNvSpPr/>
          <p:nvPr/>
        </p:nvSpPr>
        <p:spPr>
          <a:xfrm>
            <a:off x="1158148" y="3015724"/>
            <a:ext cx="6995252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dirty="0" smtClean="0"/>
              <a:t>1  2                                  8                         15                   20            22-23               26-30    </a:t>
            </a:r>
            <a:endParaRPr lang="en-US" sz="1600" dirty="0"/>
          </a:p>
        </p:txBody>
      </p:sp>
      <p:sp>
        <p:nvSpPr>
          <p:cNvPr id="114" name="Rectangle 113"/>
          <p:cNvSpPr/>
          <p:nvPr/>
        </p:nvSpPr>
        <p:spPr>
          <a:xfrm>
            <a:off x="1289427" y="4548803"/>
            <a:ext cx="5867400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dirty="0" smtClean="0"/>
              <a:t>1                 5                     12                  15                    19      	</a:t>
            </a:r>
            <a:endParaRPr lang="en-US" sz="1600" dirty="0"/>
          </a:p>
        </p:txBody>
      </p:sp>
      <p:sp>
        <p:nvSpPr>
          <p:cNvPr id="115" name="Rectangle 114"/>
          <p:cNvSpPr/>
          <p:nvPr/>
        </p:nvSpPr>
        <p:spPr>
          <a:xfrm>
            <a:off x="1219200" y="6040159"/>
            <a:ext cx="4419600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dirty="0" smtClean="0"/>
              <a:t>1                                               15          	</a:t>
            </a:r>
            <a:endParaRPr lang="en-US" sz="1600" dirty="0"/>
          </a:p>
        </p:txBody>
      </p:sp>
      <p:sp>
        <p:nvSpPr>
          <p:cNvPr id="117" name="Rectangle 116"/>
          <p:cNvSpPr/>
          <p:nvPr/>
        </p:nvSpPr>
        <p:spPr>
          <a:xfrm>
            <a:off x="5334882" y="4718447"/>
            <a:ext cx="53893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dirty="0" smtClean="0">
                <a:solidFill>
                  <a:srgbClr val="7030A0"/>
                </a:solidFill>
              </a:rPr>
              <a:t>PSC</a:t>
            </a:r>
          </a:p>
        </p:txBody>
      </p:sp>
      <p:sp>
        <p:nvSpPr>
          <p:cNvPr id="112" name="Rectangle 111"/>
          <p:cNvSpPr/>
          <p:nvPr/>
        </p:nvSpPr>
        <p:spPr>
          <a:xfrm>
            <a:off x="1363980" y="1046043"/>
            <a:ext cx="153162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 smtClean="0">
                <a:solidFill>
                  <a:srgbClr val="800000"/>
                </a:solidFill>
              </a:rPr>
              <a:t> Stakeholder Input</a:t>
            </a:r>
            <a:endParaRPr lang="en-US" sz="1400" dirty="0">
              <a:solidFill>
                <a:srgbClr val="800000"/>
              </a:solidFill>
            </a:endParaRPr>
          </a:p>
        </p:txBody>
      </p:sp>
      <p:sp>
        <p:nvSpPr>
          <p:cNvPr id="171" name="Rectangle 170"/>
          <p:cNvSpPr/>
          <p:nvPr/>
        </p:nvSpPr>
        <p:spPr>
          <a:xfrm>
            <a:off x="5246324" y="1242786"/>
            <a:ext cx="1698189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b="1" dirty="0" smtClean="0">
                <a:solidFill>
                  <a:schemeClr val="bg1"/>
                </a:solidFill>
              </a:rPr>
              <a:t>Draft </a:t>
            </a:r>
            <a:endParaRPr lang="en-US" sz="1600" b="1" dirty="0">
              <a:solidFill>
                <a:schemeClr val="bg1"/>
              </a:solidFill>
            </a:endParaRPr>
          </a:p>
        </p:txBody>
      </p:sp>
      <p:sp>
        <p:nvSpPr>
          <p:cNvPr id="106" name="Rectangle 105"/>
          <p:cNvSpPr/>
          <p:nvPr/>
        </p:nvSpPr>
        <p:spPr>
          <a:xfrm>
            <a:off x="2621280" y="1676400"/>
            <a:ext cx="5333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008000"/>
                </a:solidFill>
              </a:rPr>
              <a:t>MB</a:t>
            </a:r>
            <a:endParaRPr lang="en-US" dirty="0">
              <a:solidFill>
                <a:srgbClr val="008000"/>
              </a:solidFill>
            </a:endParaRPr>
          </a:p>
        </p:txBody>
      </p:sp>
      <p:grpSp>
        <p:nvGrpSpPr>
          <p:cNvPr id="5" name="Group 59"/>
          <p:cNvGrpSpPr/>
          <p:nvPr/>
        </p:nvGrpSpPr>
        <p:grpSpPr>
          <a:xfrm>
            <a:off x="2971800" y="914400"/>
            <a:ext cx="1371599" cy="677108"/>
            <a:chOff x="2935180" y="1179753"/>
            <a:chExt cx="1371599" cy="677108"/>
          </a:xfrm>
        </p:grpSpPr>
        <p:cxnSp>
          <p:nvCxnSpPr>
            <p:cNvPr id="188" name="Straight Connector 187"/>
            <p:cNvCxnSpPr/>
            <p:nvPr/>
          </p:nvCxnSpPr>
          <p:spPr>
            <a:xfrm>
              <a:off x="2975727" y="1600200"/>
              <a:ext cx="1295400" cy="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Straight Connector 188"/>
            <p:cNvCxnSpPr/>
            <p:nvPr/>
          </p:nvCxnSpPr>
          <p:spPr>
            <a:xfrm>
              <a:off x="2978943" y="1600200"/>
              <a:ext cx="0" cy="15240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Connector 189"/>
            <p:cNvCxnSpPr/>
            <p:nvPr/>
          </p:nvCxnSpPr>
          <p:spPr>
            <a:xfrm>
              <a:off x="4267200" y="1600200"/>
              <a:ext cx="0" cy="15240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2" name="Rectangle 191"/>
            <p:cNvSpPr/>
            <p:nvPr/>
          </p:nvSpPr>
          <p:spPr>
            <a:xfrm>
              <a:off x="2935180" y="1179753"/>
              <a:ext cx="1371599" cy="67710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400" dirty="0" smtClean="0">
                  <a:solidFill>
                    <a:schemeClr val="tx2">
                      <a:lumMod val="75000"/>
                    </a:schemeClr>
                  </a:solidFill>
                </a:rPr>
                <a:t>ERB/IRC </a:t>
              </a:r>
            </a:p>
            <a:p>
              <a:pPr algn="ctr"/>
              <a:r>
                <a:rPr lang="en-US" sz="1200" dirty="0" smtClean="0">
                  <a:solidFill>
                    <a:schemeClr val="tx2">
                      <a:lumMod val="75000"/>
                    </a:schemeClr>
                  </a:solidFill>
                </a:rPr>
                <a:t>Comment Review</a:t>
              </a:r>
            </a:p>
            <a:p>
              <a:pPr algn="ctr"/>
              <a:r>
                <a:rPr lang="en-US" sz="1200" dirty="0" smtClean="0">
                  <a:solidFill>
                    <a:schemeClr val="tx2">
                      <a:lumMod val="75000"/>
                    </a:schemeClr>
                  </a:solidFill>
                </a:rPr>
                <a:t>Edit</a:t>
              </a:r>
              <a:endParaRPr lang="en-US" sz="1200" dirty="0">
                <a:solidFill>
                  <a:schemeClr val="tx2">
                    <a:lumMod val="75000"/>
                  </a:schemeClr>
                </a:solidFill>
              </a:endParaRPr>
            </a:p>
          </p:txBody>
        </p:sp>
      </p:grpSp>
      <p:grpSp>
        <p:nvGrpSpPr>
          <p:cNvPr id="6" name="Group 171"/>
          <p:cNvGrpSpPr/>
          <p:nvPr/>
        </p:nvGrpSpPr>
        <p:grpSpPr>
          <a:xfrm>
            <a:off x="1371600" y="1275591"/>
            <a:ext cx="1447800" cy="307777"/>
            <a:chOff x="1447800" y="2735096"/>
            <a:chExt cx="3048000" cy="409051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78" name="Rectangle 77"/>
            <p:cNvSpPr/>
            <p:nvPr/>
          </p:nvSpPr>
          <p:spPr>
            <a:xfrm>
              <a:off x="1447800" y="2808514"/>
              <a:ext cx="3048000" cy="228600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79" name="Rectangle 78"/>
            <p:cNvSpPr/>
            <p:nvPr/>
          </p:nvSpPr>
          <p:spPr>
            <a:xfrm>
              <a:off x="1447800" y="2735096"/>
              <a:ext cx="3047998" cy="409051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400" b="1" dirty="0" smtClean="0">
                  <a:solidFill>
                    <a:schemeClr val="bg1"/>
                  </a:solidFill>
                </a:rPr>
                <a:t>Abridged  Draft</a:t>
              </a:r>
              <a:endParaRPr lang="en-US" sz="14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7" name="Group 171"/>
          <p:cNvGrpSpPr/>
          <p:nvPr/>
        </p:nvGrpSpPr>
        <p:grpSpPr>
          <a:xfrm>
            <a:off x="4429126" y="1272377"/>
            <a:ext cx="3048000" cy="307777"/>
            <a:chOff x="1447800" y="2728766"/>
            <a:chExt cx="3048000" cy="409050"/>
          </a:xfrm>
        </p:grpSpPr>
        <p:sp>
          <p:nvSpPr>
            <p:cNvPr id="86" name="Rectangle 85"/>
            <p:cNvSpPr/>
            <p:nvPr/>
          </p:nvSpPr>
          <p:spPr>
            <a:xfrm>
              <a:off x="1447800" y="2808514"/>
              <a:ext cx="3048000" cy="228600"/>
            </a:xfrm>
            <a:prstGeom prst="rect">
              <a:avLst/>
            </a:pr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87" name="Rectangle 86"/>
            <p:cNvSpPr/>
            <p:nvPr/>
          </p:nvSpPr>
          <p:spPr>
            <a:xfrm>
              <a:off x="2133600" y="2728766"/>
              <a:ext cx="1676400" cy="40905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400" b="1" dirty="0" smtClean="0">
                  <a:solidFill>
                    <a:schemeClr val="bg1"/>
                  </a:solidFill>
                </a:rPr>
                <a:t>Preliminary Draft</a:t>
              </a:r>
              <a:endParaRPr lang="en-US" sz="1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92" name="Rectangle 91"/>
          <p:cNvSpPr/>
          <p:nvPr/>
        </p:nvSpPr>
        <p:spPr>
          <a:xfrm>
            <a:off x="4738686" y="1023298"/>
            <a:ext cx="24384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 smtClean="0">
                <a:solidFill>
                  <a:srgbClr val="800000"/>
                </a:solidFill>
              </a:rPr>
              <a:t> Stakeholder/Public Comment</a:t>
            </a:r>
            <a:endParaRPr lang="en-US" sz="1400" dirty="0">
              <a:solidFill>
                <a:srgbClr val="800000"/>
              </a:solidFill>
            </a:endParaRPr>
          </a:p>
        </p:txBody>
      </p:sp>
      <p:grpSp>
        <p:nvGrpSpPr>
          <p:cNvPr id="9" name="Group 120"/>
          <p:cNvGrpSpPr/>
          <p:nvPr/>
        </p:nvGrpSpPr>
        <p:grpSpPr>
          <a:xfrm>
            <a:off x="1371600" y="2734330"/>
            <a:ext cx="3048000" cy="338554"/>
            <a:chOff x="381000" y="3551809"/>
            <a:chExt cx="3048000" cy="338554"/>
          </a:xfrm>
        </p:grpSpPr>
        <p:sp>
          <p:nvSpPr>
            <p:cNvPr id="93" name="Rectangle 92"/>
            <p:cNvSpPr/>
            <p:nvPr/>
          </p:nvSpPr>
          <p:spPr>
            <a:xfrm>
              <a:off x="1198198" y="3551809"/>
              <a:ext cx="1698189" cy="33855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600" b="1" dirty="0" smtClean="0">
                  <a:solidFill>
                    <a:schemeClr val="bg1"/>
                  </a:solidFill>
                </a:rPr>
                <a:t>Draft </a:t>
              </a:r>
              <a:endParaRPr lang="en-US" sz="1600" b="1" dirty="0">
                <a:solidFill>
                  <a:schemeClr val="bg1"/>
                </a:solidFill>
              </a:endParaRPr>
            </a:p>
          </p:txBody>
        </p:sp>
        <p:grpSp>
          <p:nvGrpSpPr>
            <p:cNvPr id="10" name="Group 171"/>
            <p:cNvGrpSpPr/>
            <p:nvPr/>
          </p:nvGrpSpPr>
          <p:grpSpPr>
            <a:xfrm>
              <a:off x="381000" y="3581400"/>
              <a:ext cx="3048000" cy="307777"/>
              <a:chOff x="1447800" y="2728766"/>
              <a:chExt cx="3048000" cy="409050"/>
            </a:xfrm>
          </p:grpSpPr>
          <p:sp>
            <p:nvSpPr>
              <p:cNvPr id="100" name="Rectangle 99"/>
              <p:cNvSpPr/>
              <p:nvPr/>
            </p:nvSpPr>
            <p:spPr>
              <a:xfrm>
                <a:off x="1447800" y="2808514"/>
                <a:ext cx="3048000" cy="228600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600"/>
              </a:p>
            </p:txBody>
          </p:sp>
          <p:sp>
            <p:nvSpPr>
              <p:cNvPr id="101" name="Rectangle 100"/>
              <p:cNvSpPr/>
              <p:nvPr/>
            </p:nvSpPr>
            <p:spPr>
              <a:xfrm>
                <a:off x="2133600" y="2728766"/>
                <a:ext cx="1676400" cy="409050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400" b="1" dirty="0" smtClean="0">
                    <a:solidFill>
                      <a:schemeClr val="bg1"/>
                    </a:solidFill>
                  </a:rPr>
                  <a:t>Preliminary Draft</a:t>
                </a:r>
                <a:endParaRPr lang="en-US" sz="1400" b="1" dirty="0">
                  <a:solidFill>
                    <a:schemeClr val="bg1"/>
                  </a:solidFill>
                </a:endParaRPr>
              </a:p>
            </p:txBody>
          </p:sp>
        </p:grpSp>
      </p:grpSp>
      <p:sp>
        <p:nvSpPr>
          <p:cNvPr id="108" name="Rectangle 107"/>
          <p:cNvSpPr/>
          <p:nvPr/>
        </p:nvSpPr>
        <p:spPr>
          <a:xfrm>
            <a:off x="1676400" y="2505730"/>
            <a:ext cx="24384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 smtClean="0">
                <a:solidFill>
                  <a:srgbClr val="800000"/>
                </a:solidFill>
              </a:rPr>
              <a:t> Stakeholder/Public Comment</a:t>
            </a:r>
            <a:endParaRPr lang="en-US" sz="1400" dirty="0">
              <a:solidFill>
                <a:srgbClr val="800000"/>
              </a:solidFill>
            </a:endParaRPr>
          </a:p>
        </p:txBody>
      </p:sp>
      <p:grpSp>
        <p:nvGrpSpPr>
          <p:cNvPr id="16" name="Group 108"/>
          <p:cNvGrpSpPr/>
          <p:nvPr/>
        </p:nvGrpSpPr>
        <p:grpSpPr>
          <a:xfrm>
            <a:off x="1366838" y="2697237"/>
            <a:ext cx="3048000" cy="110374"/>
            <a:chOff x="4419600" y="1980780"/>
            <a:chExt cx="3048000" cy="110374"/>
          </a:xfrm>
        </p:grpSpPr>
        <p:cxnSp>
          <p:nvCxnSpPr>
            <p:cNvPr id="118" name="Straight Connector 117"/>
            <p:cNvCxnSpPr/>
            <p:nvPr/>
          </p:nvCxnSpPr>
          <p:spPr>
            <a:xfrm>
              <a:off x="4419600" y="2037880"/>
              <a:ext cx="3048000" cy="0"/>
            </a:xfrm>
            <a:prstGeom prst="line">
              <a:avLst/>
            </a:prstGeom>
            <a:ln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" name="Straight Connector 118"/>
            <p:cNvCxnSpPr/>
            <p:nvPr/>
          </p:nvCxnSpPr>
          <p:spPr>
            <a:xfrm>
              <a:off x="4419600" y="1980780"/>
              <a:ext cx="0" cy="109954"/>
            </a:xfrm>
            <a:prstGeom prst="line">
              <a:avLst/>
            </a:prstGeom>
            <a:ln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Straight Connector 119"/>
            <p:cNvCxnSpPr/>
            <p:nvPr/>
          </p:nvCxnSpPr>
          <p:spPr>
            <a:xfrm>
              <a:off x="7467600" y="1981200"/>
              <a:ext cx="0" cy="109954"/>
            </a:xfrm>
            <a:prstGeom prst="line">
              <a:avLst/>
            </a:prstGeom>
            <a:ln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3" name="Rectangle 122"/>
          <p:cNvSpPr/>
          <p:nvPr/>
        </p:nvSpPr>
        <p:spPr>
          <a:xfrm>
            <a:off x="6019800" y="3210580"/>
            <a:ext cx="9144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b="1" dirty="0" smtClean="0">
                <a:solidFill>
                  <a:srgbClr val="7030A0"/>
                </a:solidFill>
              </a:rPr>
              <a:t>PSC</a:t>
            </a:r>
            <a:r>
              <a:rPr lang="en-US" sz="1400" dirty="0" smtClean="0">
                <a:solidFill>
                  <a:srgbClr val="008000"/>
                </a:solidFill>
              </a:rPr>
              <a:t>/MB</a:t>
            </a:r>
          </a:p>
          <a:p>
            <a:pPr algn="ctr"/>
            <a:r>
              <a:rPr lang="en-US" sz="1400" dirty="0" smtClean="0">
                <a:solidFill>
                  <a:srgbClr val="008000"/>
                </a:solidFill>
              </a:rPr>
              <a:t>Retreat </a:t>
            </a:r>
            <a:endParaRPr lang="en-US" sz="1400" dirty="0">
              <a:solidFill>
                <a:srgbClr val="008000"/>
              </a:solidFill>
            </a:endParaRPr>
          </a:p>
        </p:txBody>
      </p:sp>
      <p:grpSp>
        <p:nvGrpSpPr>
          <p:cNvPr id="17" name="Group 123"/>
          <p:cNvGrpSpPr/>
          <p:nvPr/>
        </p:nvGrpSpPr>
        <p:grpSpPr>
          <a:xfrm>
            <a:off x="4495800" y="2850650"/>
            <a:ext cx="1066800" cy="207529"/>
            <a:chOff x="2975727" y="1600200"/>
            <a:chExt cx="1295400" cy="152400"/>
          </a:xfrm>
        </p:grpSpPr>
        <p:cxnSp>
          <p:nvCxnSpPr>
            <p:cNvPr id="125" name="Straight Connector 124"/>
            <p:cNvCxnSpPr/>
            <p:nvPr/>
          </p:nvCxnSpPr>
          <p:spPr>
            <a:xfrm>
              <a:off x="2975727" y="1600200"/>
              <a:ext cx="1295400" cy="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Straight Connector 125"/>
            <p:cNvCxnSpPr/>
            <p:nvPr/>
          </p:nvCxnSpPr>
          <p:spPr>
            <a:xfrm>
              <a:off x="2978943" y="1600200"/>
              <a:ext cx="0" cy="15240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Straight Connector 126"/>
            <p:cNvCxnSpPr/>
            <p:nvPr/>
          </p:nvCxnSpPr>
          <p:spPr>
            <a:xfrm>
              <a:off x="4267200" y="1600200"/>
              <a:ext cx="0" cy="15240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0" name="Rectangle 129"/>
          <p:cNvSpPr/>
          <p:nvPr/>
        </p:nvSpPr>
        <p:spPr>
          <a:xfrm>
            <a:off x="4343400" y="2412822"/>
            <a:ext cx="1371599" cy="6771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dirty="0" smtClean="0">
                <a:solidFill>
                  <a:schemeClr val="tx2">
                    <a:lumMod val="75000"/>
                  </a:schemeClr>
                </a:solidFill>
              </a:rPr>
              <a:t>IRC </a:t>
            </a:r>
          </a:p>
          <a:p>
            <a:pPr algn="ctr"/>
            <a:r>
              <a:rPr lang="en-US" sz="1200" dirty="0" smtClean="0">
                <a:solidFill>
                  <a:schemeClr val="tx2">
                    <a:lumMod val="75000"/>
                  </a:schemeClr>
                </a:solidFill>
              </a:rPr>
              <a:t>Comment Review</a:t>
            </a:r>
          </a:p>
          <a:p>
            <a:pPr algn="ctr"/>
            <a:r>
              <a:rPr lang="en-US" sz="1200" dirty="0" smtClean="0">
                <a:solidFill>
                  <a:schemeClr val="tx2">
                    <a:lumMod val="75000"/>
                  </a:schemeClr>
                </a:solidFill>
              </a:rPr>
              <a:t>Edit</a:t>
            </a:r>
            <a:endParaRPr lang="en-US" sz="1200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156" name="Rectangle 155"/>
          <p:cNvSpPr/>
          <p:nvPr/>
        </p:nvSpPr>
        <p:spPr>
          <a:xfrm>
            <a:off x="6126480" y="3274080"/>
            <a:ext cx="685800" cy="381000"/>
          </a:xfrm>
          <a:prstGeom prst="rect">
            <a:avLst/>
          </a:prstGeom>
          <a:noFill/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57" name="Straight Arrow Connector 156"/>
          <p:cNvCxnSpPr/>
          <p:nvPr/>
        </p:nvCxnSpPr>
        <p:spPr>
          <a:xfrm>
            <a:off x="1143000" y="3037860"/>
            <a:ext cx="7162800" cy="762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60" name="Straight Arrow Connector 159"/>
          <p:cNvCxnSpPr/>
          <p:nvPr/>
        </p:nvCxnSpPr>
        <p:spPr>
          <a:xfrm>
            <a:off x="1143000" y="4550807"/>
            <a:ext cx="7162800" cy="21193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72" name="Rectangle 171"/>
          <p:cNvSpPr/>
          <p:nvPr/>
        </p:nvSpPr>
        <p:spPr>
          <a:xfrm>
            <a:off x="4495800" y="5830966"/>
            <a:ext cx="34290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 smtClean="0">
                <a:solidFill>
                  <a:schemeClr val="tx2">
                    <a:lumMod val="75000"/>
                  </a:schemeClr>
                </a:solidFill>
              </a:rPr>
              <a:t>Develop Management Strategies</a:t>
            </a:r>
            <a:endParaRPr lang="en-US" sz="1400" dirty="0">
              <a:solidFill>
                <a:schemeClr val="tx2">
                  <a:lumMod val="75000"/>
                </a:schemeClr>
              </a:solidFill>
            </a:endParaRPr>
          </a:p>
        </p:txBody>
      </p:sp>
      <p:grpSp>
        <p:nvGrpSpPr>
          <p:cNvPr id="18" name="Group 171"/>
          <p:cNvGrpSpPr/>
          <p:nvPr/>
        </p:nvGrpSpPr>
        <p:grpSpPr>
          <a:xfrm>
            <a:off x="5867400" y="2730082"/>
            <a:ext cx="1219199" cy="523220"/>
            <a:chOff x="1447800" y="2735096"/>
            <a:chExt cx="3047997" cy="695386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199" name="Rectangle 198"/>
            <p:cNvSpPr/>
            <p:nvPr/>
          </p:nvSpPr>
          <p:spPr>
            <a:xfrm>
              <a:off x="1447800" y="2808513"/>
              <a:ext cx="2857500" cy="284998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201" name="Rectangle 200"/>
            <p:cNvSpPr/>
            <p:nvPr/>
          </p:nvSpPr>
          <p:spPr>
            <a:xfrm>
              <a:off x="1447800" y="2735096"/>
              <a:ext cx="3047997" cy="69538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en-US" sz="1400" b="1" dirty="0" smtClean="0">
                  <a:solidFill>
                    <a:schemeClr val="bg1"/>
                  </a:solidFill>
                </a:rPr>
                <a:t>Revised Draft</a:t>
              </a:r>
              <a:endParaRPr lang="en-US" sz="14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19" name="Group 171"/>
          <p:cNvGrpSpPr/>
          <p:nvPr/>
        </p:nvGrpSpPr>
        <p:grpSpPr>
          <a:xfrm>
            <a:off x="1295400" y="4243030"/>
            <a:ext cx="1219199" cy="307777"/>
            <a:chOff x="1447800" y="2735093"/>
            <a:chExt cx="3047997" cy="409051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203" name="Rectangle 202"/>
            <p:cNvSpPr/>
            <p:nvPr/>
          </p:nvSpPr>
          <p:spPr>
            <a:xfrm>
              <a:off x="1638300" y="2808513"/>
              <a:ext cx="2667000" cy="284998"/>
            </a:xfrm>
            <a:prstGeom prst="rect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204" name="Rectangle 203"/>
            <p:cNvSpPr/>
            <p:nvPr/>
          </p:nvSpPr>
          <p:spPr>
            <a:xfrm>
              <a:off x="1447800" y="2735093"/>
              <a:ext cx="3047997" cy="409051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en-US" sz="1400" b="1" dirty="0" smtClean="0">
                  <a:solidFill>
                    <a:schemeClr val="bg1"/>
                  </a:solidFill>
                </a:rPr>
                <a:t>Final Draft</a:t>
              </a:r>
              <a:endParaRPr lang="en-US" sz="14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20" name="Group 210"/>
          <p:cNvGrpSpPr/>
          <p:nvPr/>
        </p:nvGrpSpPr>
        <p:grpSpPr>
          <a:xfrm>
            <a:off x="7048500" y="2806200"/>
            <a:ext cx="1066800" cy="207529"/>
            <a:chOff x="2975727" y="1600200"/>
            <a:chExt cx="1295400" cy="152400"/>
          </a:xfrm>
        </p:grpSpPr>
        <p:cxnSp>
          <p:nvCxnSpPr>
            <p:cNvPr id="212" name="Straight Connector 211"/>
            <p:cNvCxnSpPr/>
            <p:nvPr/>
          </p:nvCxnSpPr>
          <p:spPr>
            <a:xfrm>
              <a:off x="2975727" y="1600200"/>
              <a:ext cx="1295400" cy="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3" name="Straight Connector 212"/>
            <p:cNvCxnSpPr/>
            <p:nvPr/>
          </p:nvCxnSpPr>
          <p:spPr>
            <a:xfrm>
              <a:off x="2978943" y="1600200"/>
              <a:ext cx="0" cy="15240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4" name="Straight Connector 213"/>
            <p:cNvCxnSpPr/>
            <p:nvPr/>
          </p:nvCxnSpPr>
          <p:spPr>
            <a:xfrm>
              <a:off x="4267200" y="1600200"/>
              <a:ext cx="0" cy="15240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15" name="Rectangle 214"/>
          <p:cNvSpPr/>
          <p:nvPr/>
        </p:nvSpPr>
        <p:spPr>
          <a:xfrm>
            <a:off x="6896100" y="2583517"/>
            <a:ext cx="1371599" cy="4924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dirty="0" smtClean="0">
                <a:solidFill>
                  <a:schemeClr val="tx2">
                    <a:lumMod val="75000"/>
                  </a:schemeClr>
                </a:solidFill>
              </a:rPr>
              <a:t>IRB/IRC </a:t>
            </a:r>
          </a:p>
          <a:p>
            <a:pPr algn="ctr"/>
            <a:r>
              <a:rPr lang="en-US" sz="1200" dirty="0" smtClean="0">
                <a:solidFill>
                  <a:schemeClr val="tx2">
                    <a:lumMod val="75000"/>
                  </a:schemeClr>
                </a:solidFill>
              </a:rPr>
              <a:t>Edit</a:t>
            </a:r>
            <a:endParaRPr lang="en-US" sz="1200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224" name="Rectangle 223"/>
          <p:cNvSpPr/>
          <p:nvPr/>
        </p:nvSpPr>
        <p:spPr>
          <a:xfrm>
            <a:off x="2438400" y="4273808"/>
            <a:ext cx="3276600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dirty="0" smtClean="0">
                <a:solidFill>
                  <a:schemeClr val="tx2">
                    <a:lumMod val="75000"/>
                  </a:schemeClr>
                </a:solidFill>
              </a:rPr>
              <a:t>Final Negotiation/Revisions</a:t>
            </a:r>
          </a:p>
        </p:txBody>
      </p:sp>
      <p:grpSp>
        <p:nvGrpSpPr>
          <p:cNvPr id="21" name="Group 224"/>
          <p:cNvGrpSpPr/>
          <p:nvPr/>
        </p:nvGrpSpPr>
        <p:grpSpPr>
          <a:xfrm>
            <a:off x="2514600" y="4299347"/>
            <a:ext cx="3124200" cy="207529"/>
            <a:chOff x="2975727" y="1600200"/>
            <a:chExt cx="1295400" cy="152400"/>
          </a:xfrm>
        </p:grpSpPr>
        <p:cxnSp>
          <p:nvCxnSpPr>
            <p:cNvPr id="226" name="Straight Connector 225"/>
            <p:cNvCxnSpPr/>
            <p:nvPr/>
          </p:nvCxnSpPr>
          <p:spPr>
            <a:xfrm>
              <a:off x="2975727" y="1600200"/>
              <a:ext cx="1295400" cy="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7" name="Straight Connector 226"/>
            <p:cNvCxnSpPr/>
            <p:nvPr/>
          </p:nvCxnSpPr>
          <p:spPr>
            <a:xfrm>
              <a:off x="2976968" y="1600200"/>
              <a:ext cx="0" cy="15240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8" name="Straight Connector 227"/>
            <p:cNvCxnSpPr/>
            <p:nvPr/>
          </p:nvCxnSpPr>
          <p:spPr>
            <a:xfrm>
              <a:off x="4269175" y="1600200"/>
              <a:ext cx="0" cy="15240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29" name="Rectangle 228"/>
          <p:cNvSpPr/>
          <p:nvPr/>
        </p:nvSpPr>
        <p:spPr>
          <a:xfrm>
            <a:off x="5974080" y="4289048"/>
            <a:ext cx="1600200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dirty="0" smtClean="0">
                <a:solidFill>
                  <a:srgbClr val="008000"/>
                </a:solidFill>
              </a:rPr>
              <a:t>To EC for Clearance</a:t>
            </a:r>
          </a:p>
        </p:txBody>
      </p:sp>
      <p:sp>
        <p:nvSpPr>
          <p:cNvPr id="234" name="Rectangle 233"/>
          <p:cNvSpPr/>
          <p:nvPr/>
        </p:nvSpPr>
        <p:spPr>
          <a:xfrm>
            <a:off x="2209800" y="5769113"/>
            <a:ext cx="1219200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dirty="0" smtClean="0">
                <a:solidFill>
                  <a:srgbClr val="008000"/>
                </a:solidFill>
              </a:rPr>
              <a:t>Sign Agreement</a:t>
            </a:r>
          </a:p>
        </p:txBody>
      </p:sp>
      <p:grpSp>
        <p:nvGrpSpPr>
          <p:cNvPr id="22" name="Group 234"/>
          <p:cNvGrpSpPr/>
          <p:nvPr/>
        </p:nvGrpSpPr>
        <p:grpSpPr>
          <a:xfrm>
            <a:off x="2286000" y="5817512"/>
            <a:ext cx="1066800" cy="207529"/>
            <a:chOff x="2975727" y="1600200"/>
            <a:chExt cx="1295400" cy="152400"/>
          </a:xfrm>
        </p:grpSpPr>
        <p:cxnSp>
          <p:nvCxnSpPr>
            <p:cNvPr id="236" name="Straight Connector 235"/>
            <p:cNvCxnSpPr/>
            <p:nvPr/>
          </p:nvCxnSpPr>
          <p:spPr>
            <a:xfrm>
              <a:off x="2975727" y="1600200"/>
              <a:ext cx="1295400" cy="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Straight Connector 236"/>
            <p:cNvCxnSpPr/>
            <p:nvPr/>
          </p:nvCxnSpPr>
          <p:spPr>
            <a:xfrm>
              <a:off x="2978943" y="1600200"/>
              <a:ext cx="0" cy="15240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Straight Connector 237"/>
            <p:cNvCxnSpPr/>
            <p:nvPr/>
          </p:nvCxnSpPr>
          <p:spPr>
            <a:xfrm>
              <a:off x="4267200" y="1600200"/>
              <a:ext cx="0" cy="152400"/>
            </a:xfrm>
            <a:prstGeom prst="line">
              <a:avLst/>
            </a:prstGeom>
            <a:ln>
              <a:solidFill>
                <a:srgbClr val="008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40" name="Straight Arrow Connector 239"/>
          <p:cNvCxnSpPr/>
          <p:nvPr/>
        </p:nvCxnSpPr>
        <p:spPr>
          <a:xfrm>
            <a:off x="5715000" y="4343400"/>
            <a:ext cx="22860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4" name="TextBox 243"/>
          <p:cNvSpPr txBox="1"/>
          <p:nvPr/>
        </p:nvSpPr>
        <p:spPr>
          <a:xfrm>
            <a:off x="7345680" y="6050280"/>
            <a:ext cx="990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June 2014</a:t>
            </a:r>
            <a:endParaRPr lang="en-US" sz="1400" dirty="0"/>
          </a:p>
        </p:txBody>
      </p:sp>
      <p:cxnSp>
        <p:nvCxnSpPr>
          <p:cNvPr id="245" name="Straight Arrow Connector 244"/>
          <p:cNvCxnSpPr/>
          <p:nvPr/>
        </p:nvCxnSpPr>
        <p:spPr>
          <a:xfrm flipV="1">
            <a:off x="4191000" y="5867400"/>
            <a:ext cx="3505200" cy="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5" name="Rectangle 254"/>
          <p:cNvSpPr/>
          <p:nvPr/>
        </p:nvSpPr>
        <p:spPr>
          <a:xfrm>
            <a:off x="2689860" y="1752600"/>
            <a:ext cx="381000" cy="228600"/>
          </a:xfrm>
          <a:prstGeom prst="rect">
            <a:avLst/>
          </a:prstGeom>
          <a:noFill/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6" name="Rectangle 255"/>
          <p:cNvSpPr/>
          <p:nvPr/>
        </p:nvSpPr>
        <p:spPr>
          <a:xfrm>
            <a:off x="2514600" y="6152317"/>
            <a:ext cx="381000" cy="228600"/>
          </a:xfrm>
          <a:prstGeom prst="rect">
            <a:avLst/>
          </a:prstGeom>
          <a:noFill/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8" name="Oval 257"/>
          <p:cNvSpPr/>
          <p:nvPr/>
        </p:nvSpPr>
        <p:spPr>
          <a:xfrm>
            <a:off x="5707379" y="1729740"/>
            <a:ext cx="403860" cy="28194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9" name="Rectangle 258"/>
          <p:cNvSpPr/>
          <p:nvPr/>
        </p:nvSpPr>
        <p:spPr>
          <a:xfrm>
            <a:off x="5661660" y="1688068"/>
            <a:ext cx="5333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IRC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61" name="Oval 260"/>
          <p:cNvSpPr/>
          <p:nvPr/>
        </p:nvSpPr>
        <p:spPr>
          <a:xfrm>
            <a:off x="2941320" y="3276600"/>
            <a:ext cx="403860" cy="28194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2" name="Rectangle 261"/>
          <p:cNvSpPr/>
          <p:nvPr/>
        </p:nvSpPr>
        <p:spPr>
          <a:xfrm>
            <a:off x="2895601" y="3234928"/>
            <a:ext cx="5333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IRC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66" name="Oval 265"/>
          <p:cNvSpPr/>
          <p:nvPr/>
        </p:nvSpPr>
        <p:spPr>
          <a:xfrm>
            <a:off x="4770119" y="3242072"/>
            <a:ext cx="403860" cy="28194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7" name="Rectangle 266"/>
          <p:cNvSpPr/>
          <p:nvPr/>
        </p:nvSpPr>
        <p:spPr>
          <a:xfrm>
            <a:off x="4724400" y="3200400"/>
            <a:ext cx="5333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IRC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68" name="Oval 267"/>
          <p:cNvSpPr/>
          <p:nvPr/>
        </p:nvSpPr>
        <p:spPr>
          <a:xfrm>
            <a:off x="3451859" y="1687592"/>
            <a:ext cx="403860" cy="28194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9" name="Rectangle 268"/>
          <p:cNvSpPr/>
          <p:nvPr/>
        </p:nvSpPr>
        <p:spPr>
          <a:xfrm>
            <a:off x="3406140" y="1645920"/>
            <a:ext cx="5333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IRC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02" name="Rectangle 101"/>
          <p:cNvSpPr/>
          <p:nvPr/>
        </p:nvSpPr>
        <p:spPr>
          <a:xfrm>
            <a:off x="7467600" y="1066800"/>
            <a:ext cx="68580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100" dirty="0" smtClean="0">
                <a:solidFill>
                  <a:schemeClr val="tx2">
                    <a:lumMod val="75000"/>
                  </a:schemeClr>
                </a:solidFill>
              </a:rPr>
              <a:t>Thru Aug. 15</a:t>
            </a:r>
            <a:endParaRPr lang="en-US" sz="1100" dirty="0"/>
          </a:p>
        </p:txBody>
      </p:sp>
      <p:grpSp>
        <p:nvGrpSpPr>
          <p:cNvPr id="23" name="Group 160"/>
          <p:cNvGrpSpPr/>
          <p:nvPr/>
        </p:nvGrpSpPr>
        <p:grpSpPr>
          <a:xfrm>
            <a:off x="4429124" y="1214805"/>
            <a:ext cx="3752851" cy="109954"/>
            <a:chOff x="4429124" y="1214805"/>
            <a:chExt cx="3752851" cy="109954"/>
          </a:xfrm>
        </p:grpSpPr>
        <p:grpSp>
          <p:nvGrpSpPr>
            <p:cNvPr id="24" name="Group 104"/>
            <p:cNvGrpSpPr/>
            <p:nvPr/>
          </p:nvGrpSpPr>
          <p:grpSpPr>
            <a:xfrm>
              <a:off x="4429124" y="1214805"/>
              <a:ext cx="3048000" cy="109954"/>
              <a:chOff x="4419600" y="1980780"/>
              <a:chExt cx="3048000" cy="109954"/>
            </a:xfrm>
          </p:grpSpPr>
          <p:cxnSp>
            <p:nvCxnSpPr>
              <p:cNvPr id="129" name="Straight Connector 128"/>
              <p:cNvCxnSpPr/>
              <p:nvPr/>
            </p:nvCxnSpPr>
            <p:spPr>
              <a:xfrm>
                <a:off x="4419600" y="2037880"/>
                <a:ext cx="3048000" cy="0"/>
              </a:xfrm>
              <a:prstGeom prst="line">
                <a:avLst/>
              </a:prstGeom>
              <a:ln>
                <a:solidFill>
                  <a:srgbClr val="8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6" name="Straight Connector 135"/>
              <p:cNvCxnSpPr/>
              <p:nvPr/>
            </p:nvCxnSpPr>
            <p:spPr>
              <a:xfrm>
                <a:off x="4419600" y="1980780"/>
                <a:ext cx="0" cy="109954"/>
              </a:xfrm>
              <a:prstGeom prst="line">
                <a:avLst/>
              </a:prstGeom>
              <a:ln>
                <a:solidFill>
                  <a:srgbClr val="8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107" name="Straight Arrow Connector 106"/>
            <p:cNvCxnSpPr/>
            <p:nvPr/>
          </p:nvCxnSpPr>
          <p:spPr>
            <a:xfrm>
              <a:off x="7267575" y="1268730"/>
              <a:ext cx="914400" cy="0"/>
            </a:xfrm>
            <a:prstGeom prst="straightConnector1">
              <a:avLst/>
            </a:prstGeom>
            <a:ln>
              <a:solidFill>
                <a:srgbClr val="80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5" name="Group 151"/>
          <p:cNvGrpSpPr/>
          <p:nvPr/>
        </p:nvGrpSpPr>
        <p:grpSpPr>
          <a:xfrm rot="2270692">
            <a:off x="3980095" y="5902346"/>
            <a:ext cx="106924" cy="375617"/>
            <a:chOff x="4085966" y="5841063"/>
            <a:chExt cx="152400" cy="453232"/>
          </a:xfrm>
        </p:grpSpPr>
        <p:cxnSp>
          <p:nvCxnSpPr>
            <p:cNvPr id="217" name="Straight Connector 216"/>
            <p:cNvCxnSpPr/>
            <p:nvPr/>
          </p:nvCxnSpPr>
          <p:spPr>
            <a:xfrm>
              <a:off x="4091522" y="5841063"/>
              <a:ext cx="0" cy="22860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7" name="Straight Connector 146"/>
            <p:cNvCxnSpPr/>
            <p:nvPr/>
          </p:nvCxnSpPr>
          <p:spPr>
            <a:xfrm>
              <a:off x="4232810" y="6065695"/>
              <a:ext cx="0" cy="22860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Straight Connector 147"/>
            <p:cNvCxnSpPr/>
            <p:nvPr/>
          </p:nvCxnSpPr>
          <p:spPr>
            <a:xfrm>
              <a:off x="4085966" y="6065694"/>
              <a:ext cx="152400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58" name="Straight Connector 157"/>
          <p:cNvCxnSpPr/>
          <p:nvPr/>
        </p:nvCxnSpPr>
        <p:spPr>
          <a:xfrm>
            <a:off x="7772400" y="5844540"/>
            <a:ext cx="0" cy="2286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Straight Arrow Connector 163"/>
          <p:cNvCxnSpPr/>
          <p:nvPr/>
        </p:nvCxnSpPr>
        <p:spPr>
          <a:xfrm>
            <a:off x="7391400" y="1447800"/>
            <a:ext cx="685800" cy="0"/>
          </a:xfrm>
          <a:prstGeom prst="straightConnector1">
            <a:avLst/>
          </a:prstGeom>
          <a:ln>
            <a:solidFill>
              <a:schemeClr val="tx1">
                <a:lumMod val="65000"/>
                <a:lumOff val="3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86</Words>
  <Application>Microsoft Office PowerPoint</Application>
  <PresentationFormat>On-screen Show (4:3)</PresentationFormat>
  <Paragraphs>44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US-EPA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cbisland</dc:creator>
  <cp:lastModifiedBy>cbisland</cp:lastModifiedBy>
  <cp:revision>1</cp:revision>
  <dcterms:created xsi:type="dcterms:W3CDTF">2013-07-01T22:15:13Z</dcterms:created>
  <dcterms:modified xsi:type="dcterms:W3CDTF">2013-07-01T22:15:45Z</dcterms:modified>
</cp:coreProperties>
</file>

<file path=docProps/thumbnail.jpeg>
</file>