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9144000" cy="5143500" type="screen16x9"/>
  <p:notesSz cx="7010400" cy="9296400"/>
  <p:embeddedFontLst>
    <p:embeddedFont>
      <p:font typeface="Georgia" panose="02040502050405020303" pitchFamily="18" charset="0"/>
      <p:regular r:id="rId4"/>
      <p:bold r:id="rId5"/>
      <p:italic r:id="rId6"/>
      <p:boldItalic r:id="rId7"/>
    </p:embeddedFont>
    <p:embeddedFont>
      <p:font typeface="Nixie One" panose="020B0604020202020204" charset="0"/>
      <p:regular r:id="rId8"/>
    </p:embeddedFont>
    <p:embeddedFont>
      <p:font typeface="Roboto Slab" pitchFamily="2" charset="0"/>
      <p:regular r:id="rId9"/>
      <p:bold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GoogleSlidesCustomDataVersion2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24" roundtripDataSignature="AMtx7mj14ja1+DQHNcuKEgD46alECcnb7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8" d="100"/>
          <a:sy n="78" d="100"/>
        </p:scale>
        <p:origin x="940" y="5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5.fntdata"/><Relationship Id="rId26" Type="http://schemas.openxmlformats.org/officeDocument/2006/relationships/viewProps" Target="viewProps.xml"/><Relationship Id="rId3" Type="http://schemas.openxmlformats.org/officeDocument/2006/relationships/notesMaster" Target="notesMasters/notesMaster1.xml"/><Relationship Id="rId7" Type="http://schemas.openxmlformats.org/officeDocument/2006/relationships/font" Target="fonts/font4.fntdata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3.fntdata"/><Relationship Id="rId24" Type="http://customschemas.google.com/relationships/presentationmetadata" Target="metadata"/><Relationship Id="rId5" Type="http://schemas.openxmlformats.org/officeDocument/2006/relationships/font" Target="fonts/font2.fntdata"/><Relationship Id="rId28" Type="http://schemas.openxmlformats.org/officeDocument/2006/relationships/tableStyles" Target="tableStyles.xml"/><Relationship Id="rId10" Type="http://schemas.openxmlformats.org/officeDocument/2006/relationships/font" Target="fonts/font7.fntdata"/><Relationship Id="rId4" Type="http://schemas.openxmlformats.org/officeDocument/2006/relationships/font" Target="fonts/font1.fntdata"/><Relationship Id="rId9" Type="http://schemas.openxmlformats.org/officeDocument/2006/relationships/font" Target="fonts/font6.fntdata"/><Relationship Id="rId27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406400" y="696913"/>
            <a:ext cx="6197600" cy="34861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701042" y="4415790"/>
            <a:ext cx="5608319" cy="41833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125" tIns="93125" rIns="93125" bIns="93125" anchor="t" anchorCtr="0">
            <a:no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1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1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1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1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1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1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1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1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1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406400" y="696913"/>
            <a:ext cx="6197600" cy="34861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1" name="Google Shape;51;p1:notes"/>
          <p:cNvSpPr txBox="1">
            <a:spLocks noGrp="1"/>
          </p:cNvSpPr>
          <p:nvPr>
            <p:ph type="body" idx="1"/>
          </p:nvPr>
        </p:nvSpPr>
        <p:spPr>
          <a:xfrm>
            <a:off x="701042" y="4415790"/>
            <a:ext cx="5608319" cy="41833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125" tIns="93125" rIns="93125" bIns="931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1 column" type="tx">
  <p:cSld name="TITLE_AND_BODY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16"/>
          <p:cNvSpPr/>
          <p:nvPr/>
        </p:nvSpPr>
        <p:spPr>
          <a:xfrm>
            <a:off x="0" y="0"/>
            <a:ext cx="247200" cy="530699"/>
          </a:xfrm>
          <a:prstGeom prst="rect">
            <a:avLst/>
          </a:prstGeom>
          <a:solidFill>
            <a:srgbClr val="18637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114454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" name="Google Shape;10;p16"/>
          <p:cNvSpPr/>
          <p:nvPr/>
        </p:nvSpPr>
        <p:spPr>
          <a:xfrm>
            <a:off x="0" y="500625"/>
            <a:ext cx="4572000" cy="1058699"/>
          </a:xfrm>
          <a:prstGeom prst="rect">
            <a:avLst/>
          </a:prstGeom>
          <a:solidFill>
            <a:srgbClr val="124057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" name="Google Shape;11;p16"/>
          <p:cNvSpPr/>
          <p:nvPr/>
        </p:nvSpPr>
        <p:spPr>
          <a:xfrm>
            <a:off x="0" y="1553405"/>
            <a:ext cx="247200" cy="1532700"/>
          </a:xfrm>
          <a:prstGeom prst="rect">
            <a:avLst/>
          </a:prstGeom>
          <a:solidFill>
            <a:srgbClr val="16575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" name="Google Shape;12;p16"/>
          <p:cNvSpPr/>
          <p:nvPr/>
        </p:nvSpPr>
        <p:spPr>
          <a:xfrm>
            <a:off x="0" y="3086100"/>
            <a:ext cx="247200" cy="605400"/>
          </a:xfrm>
          <a:prstGeom prst="rect">
            <a:avLst/>
          </a:prstGeom>
          <a:solidFill>
            <a:srgbClr val="3B8D6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" name="Google Shape;13;p16"/>
          <p:cNvSpPr/>
          <p:nvPr/>
        </p:nvSpPr>
        <p:spPr>
          <a:xfrm>
            <a:off x="0" y="3691500"/>
            <a:ext cx="247200" cy="1451999"/>
          </a:xfrm>
          <a:prstGeom prst="rect">
            <a:avLst/>
          </a:prstGeom>
          <a:solidFill>
            <a:srgbClr val="94BF6E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4" name="Google Shape;14;p16"/>
          <p:cNvCxnSpPr/>
          <p:nvPr/>
        </p:nvCxnSpPr>
        <p:spPr>
          <a:xfrm>
            <a:off x="1037450" y="809725"/>
            <a:ext cx="0" cy="470700"/>
          </a:xfrm>
          <a:prstGeom prst="straightConnector1">
            <a:avLst/>
          </a:prstGeom>
          <a:noFill/>
          <a:ln w="9525" cap="flat" cmpd="sng">
            <a:solidFill>
              <a:srgbClr val="18637B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5" name="Google Shape;15;p16"/>
          <p:cNvSpPr txBox="1">
            <a:spLocks noGrp="1"/>
          </p:cNvSpPr>
          <p:nvPr>
            <p:ph type="title"/>
          </p:nvPr>
        </p:nvSpPr>
        <p:spPr>
          <a:xfrm>
            <a:off x="1146025" y="530725"/>
            <a:ext cx="3208799" cy="102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16"/>
          <p:cNvSpPr txBox="1">
            <a:spLocks noGrp="1"/>
          </p:cNvSpPr>
          <p:nvPr>
            <p:ph type="body" idx="1"/>
          </p:nvPr>
        </p:nvSpPr>
        <p:spPr>
          <a:xfrm>
            <a:off x="1146025" y="1767275"/>
            <a:ext cx="7540800" cy="31586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4064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Char char="▪"/>
              <a:defRPr sz="2800"/>
            </a:lvl1pPr>
            <a:lvl2pPr marL="914400" lvl="1" indent="-4064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Char char="▫"/>
              <a:defRPr sz="2800"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2 columns" type="twoColTx">
  <p:cSld name="TITLE_AND_TWO_COLUMNS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20"/>
          <p:cNvSpPr/>
          <p:nvPr/>
        </p:nvSpPr>
        <p:spPr>
          <a:xfrm>
            <a:off x="0" y="0"/>
            <a:ext cx="247200" cy="530699"/>
          </a:xfrm>
          <a:prstGeom prst="rect">
            <a:avLst/>
          </a:prstGeom>
          <a:solidFill>
            <a:srgbClr val="18637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114454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" name="Google Shape;35;p20"/>
          <p:cNvSpPr/>
          <p:nvPr/>
        </p:nvSpPr>
        <p:spPr>
          <a:xfrm>
            <a:off x="0" y="500625"/>
            <a:ext cx="4572000" cy="1058699"/>
          </a:xfrm>
          <a:prstGeom prst="rect">
            <a:avLst/>
          </a:prstGeom>
          <a:solidFill>
            <a:srgbClr val="124057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" name="Google Shape;36;p20"/>
          <p:cNvSpPr/>
          <p:nvPr/>
        </p:nvSpPr>
        <p:spPr>
          <a:xfrm>
            <a:off x="0" y="1553405"/>
            <a:ext cx="247200" cy="1532700"/>
          </a:xfrm>
          <a:prstGeom prst="rect">
            <a:avLst/>
          </a:prstGeom>
          <a:solidFill>
            <a:srgbClr val="16575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20"/>
          <p:cNvSpPr/>
          <p:nvPr/>
        </p:nvSpPr>
        <p:spPr>
          <a:xfrm>
            <a:off x="0" y="3086100"/>
            <a:ext cx="247200" cy="605400"/>
          </a:xfrm>
          <a:prstGeom prst="rect">
            <a:avLst/>
          </a:prstGeom>
          <a:solidFill>
            <a:srgbClr val="3B8D6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8" name="Google Shape;38;p20"/>
          <p:cNvSpPr/>
          <p:nvPr/>
        </p:nvSpPr>
        <p:spPr>
          <a:xfrm>
            <a:off x="0" y="3691500"/>
            <a:ext cx="247200" cy="1451999"/>
          </a:xfrm>
          <a:prstGeom prst="rect">
            <a:avLst/>
          </a:prstGeom>
          <a:solidFill>
            <a:srgbClr val="94BF6E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9" name="Google Shape;39;p20"/>
          <p:cNvCxnSpPr/>
          <p:nvPr/>
        </p:nvCxnSpPr>
        <p:spPr>
          <a:xfrm>
            <a:off x="1037450" y="809725"/>
            <a:ext cx="0" cy="470700"/>
          </a:xfrm>
          <a:prstGeom prst="straightConnector1">
            <a:avLst/>
          </a:prstGeom>
          <a:noFill/>
          <a:ln w="9525" cap="flat" cmpd="sng">
            <a:solidFill>
              <a:srgbClr val="18637B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0" name="Google Shape;40;p20"/>
          <p:cNvSpPr txBox="1">
            <a:spLocks noGrp="1"/>
          </p:cNvSpPr>
          <p:nvPr>
            <p:ph type="title"/>
          </p:nvPr>
        </p:nvSpPr>
        <p:spPr>
          <a:xfrm>
            <a:off x="1146025" y="530725"/>
            <a:ext cx="3208799" cy="102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41" name="Google Shape;41;p20"/>
          <p:cNvSpPr txBox="1">
            <a:spLocks noGrp="1"/>
          </p:cNvSpPr>
          <p:nvPr>
            <p:ph type="body" idx="1"/>
          </p:nvPr>
        </p:nvSpPr>
        <p:spPr>
          <a:xfrm>
            <a:off x="1146025" y="1767275"/>
            <a:ext cx="3660300" cy="31586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55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▪"/>
              <a:defRPr sz="2000"/>
            </a:lvl1pPr>
            <a:lvl2pPr marL="914400" lvl="1" indent="-355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▫"/>
              <a:defRPr sz="2000"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9pPr>
          </a:lstStyle>
          <a:p>
            <a:endParaRPr/>
          </a:p>
        </p:txBody>
      </p:sp>
      <p:sp>
        <p:nvSpPr>
          <p:cNvPr id="42" name="Google Shape;42;p20"/>
          <p:cNvSpPr txBox="1">
            <a:spLocks noGrp="1"/>
          </p:cNvSpPr>
          <p:nvPr>
            <p:ph type="body" idx="2"/>
          </p:nvPr>
        </p:nvSpPr>
        <p:spPr>
          <a:xfrm>
            <a:off x="5026623" y="1767275"/>
            <a:ext cx="3660300" cy="31586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55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▪"/>
              <a:defRPr sz="2000"/>
            </a:lvl1pPr>
            <a:lvl2pPr marL="914400" lvl="1" indent="-355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▫"/>
              <a:defRPr sz="2000"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20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tyle B">
  <p:cSld name="Blank style B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21"/>
          <p:cNvSpPr/>
          <p:nvPr/>
        </p:nvSpPr>
        <p:spPr>
          <a:xfrm>
            <a:off x="0" y="4294550"/>
            <a:ext cx="9144000" cy="241199"/>
          </a:xfrm>
          <a:prstGeom prst="rect">
            <a:avLst/>
          </a:prstGeom>
          <a:solidFill>
            <a:srgbClr val="16575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" name="Google Shape;45;p21"/>
          <p:cNvSpPr/>
          <p:nvPr/>
        </p:nvSpPr>
        <p:spPr>
          <a:xfrm>
            <a:off x="0" y="0"/>
            <a:ext cx="9144000" cy="530699"/>
          </a:xfrm>
          <a:prstGeom prst="rect">
            <a:avLst/>
          </a:prstGeom>
          <a:solidFill>
            <a:srgbClr val="18637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114454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" name="Google Shape;46;p21"/>
          <p:cNvSpPr/>
          <p:nvPr/>
        </p:nvSpPr>
        <p:spPr>
          <a:xfrm>
            <a:off x="0" y="500625"/>
            <a:ext cx="9144000" cy="3824100"/>
          </a:xfrm>
          <a:prstGeom prst="rect">
            <a:avLst/>
          </a:prstGeom>
          <a:solidFill>
            <a:srgbClr val="124057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" name="Google Shape;47;p21"/>
          <p:cNvSpPr/>
          <p:nvPr/>
        </p:nvSpPr>
        <p:spPr>
          <a:xfrm>
            <a:off x="0" y="4493604"/>
            <a:ext cx="9144000" cy="118200"/>
          </a:xfrm>
          <a:prstGeom prst="rect">
            <a:avLst/>
          </a:prstGeom>
          <a:solidFill>
            <a:srgbClr val="3B8D6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8" name="Google Shape;48;p21"/>
          <p:cNvSpPr/>
          <p:nvPr/>
        </p:nvSpPr>
        <p:spPr>
          <a:xfrm>
            <a:off x="0" y="4584075"/>
            <a:ext cx="9144000" cy="559499"/>
          </a:xfrm>
          <a:prstGeom prst="rect">
            <a:avLst/>
          </a:prstGeom>
          <a:solidFill>
            <a:srgbClr val="94BF6E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5"/>
          <p:cNvSpPr txBox="1">
            <a:spLocks noGrp="1"/>
          </p:cNvSpPr>
          <p:nvPr>
            <p:ph type="title"/>
          </p:nvPr>
        </p:nvSpPr>
        <p:spPr>
          <a:xfrm>
            <a:off x="1146025" y="530725"/>
            <a:ext cx="3208799" cy="102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Roboto Slab"/>
              <a:buNone/>
              <a:defRPr sz="1800" b="1" i="0" u="none" strike="noStrike" cap="none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Roboto Slab"/>
              <a:buNone/>
              <a:defRPr sz="1800" b="1" i="0" u="none" strike="noStrike" cap="none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Roboto Slab"/>
              <a:buNone/>
              <a:defRPr sz="1800" b="1" i="0" u="none" strike="noStrike" cap="none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Roboto Slab"/>
              <a:buNone/>
              <a:defRPr sz="1800" b="1" i="0" u="none" strike="noStrike" cap="none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Roboto Slab"/>
              <a:buNone/>
              <a:defRPr sz="1800" b="1" i="0" u="none" strike="noStrike" cap="none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Roboto Slab"/>
              <a:buNone/>
              <a:defRPr sz="1800" b="1" i="0" u="none" strike="noStrike" cap="none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Roboto Slab"/>
              <a:buNone/>
              <a:defRPr sz="1800" b="1" i="0" u="none" strike="noStrike" cap="none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Roboto Slab"/>
              <a:buNone/>
              <a:defRPr sz="1800" b="1" i="0" u="none" strike="noStrike" cap="none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Roboto Slab"/>
              <a:buNone/>
              <a:defRPr sz="1800" b="1" i="0" u="none" strike="noStrike" cap="none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defRPr>
            </a:lvl9pPr>
          </a:lstStyle>
          <a:p>
            <a:endParaRPr/>
          </a:p>
        </p:txBody>
      </p:sp>
      <p:sp>
        <p:nvSpPr>
          <p:cNvPr id="7" name="Google Shape;7;p15"/>
          <p:cNvSpPr txBox="1">
            <a:spLocks noGrp="1"/>
          </p:cNvSpPr>
          <p:nvPr>
            <p:ph type="body" idx="1"/>
          </p:nvPr>
        </p:nvSpPr>
        <p:spPr>
          <a:xfrm>
            <a:off x="1146025" y="1767275"/>
            <a:ext cx="7540800" cy="31586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41910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114454"/>
              </a:buClr>
              <a:buSzPts val="3000"/>
              <a:buFont typeface="Nixie One"/>
              <a:buChar char="▪"/>
              <a:defRPr sz="3000" b="0" i="0" u="none" strike="noStrike" cap="none">
                <a:solidFill>
                  <a:srgbClr val="114454"/>
                </a:solidFill>
                <a:latin typeface="Nixie One"/>
                <a:ea typeface="Nixie One"/>
                <a:cs typeface="Nixie One"/>
                <a:sym typeface="Nixie One"/>
              </a:defRPr>
            </a:lvl1pPr>
            <a:lvl2pPr marL="914400" marR="0" lvl="1" indent="-38100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rgbClr val="114454"/>
              </a:buClr>
              <a:buSzPts val="2400"/>
              <a:buFont typeface="Nixie One"/>
              <a:buChar char="▫"/>
              <a:defRPr sz="2400" b="0" i="0" u="none" strike="noStrike" cap="none">
                <a:solidFill>
                  <a:srgbClr val="114454"/>
                </a:solidFill>
                <a:latin typeface="Nixie One"/>
                <a:ea typeface="Nixie One"/>
                <a:cs typeface="Nixie One"/>
                <a:sym typeface="Nixie One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rgbClr val="114454"/>
              </a:buClr>
              <a:buSzPts val="2400"/>
              <a:buFont typeface="Nixie One"/>
              <a:buNone/>
              <a:defRPr sz="2400" b="0" i="0" u="none" strike="noStrike" cap="none">
                <a:solidFill>
                  <a:srgbClr val="114454"/>
                </a:solidFill>
                <a:latin typeface="Nixie One"/>
                <a:ea typeface="Nixie One"/>
                <a:cs typeface="Nixie One"/>
                <a:sym typeface="Nixie One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114454"/>
              </a:buClr>
              <a:buSzPts val="1800"/>
              <a:buFont typeface="Nixie One"/>
              <a:buNone/>
              <a:defRPr sz="1800" b="0" i="0" u="none" strike="noStrike" cap="none">
                <a:solidFill>
                  <a:srgbClr val="114454"/>
                </a:solidFill>
                <a:latin typeface="Nixie One"/>
                <a:ea typeface="Nixie One"/>
                <a:cs typeface="Nixie One"/>
                <a:sym typeface="Nixie One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114454"/>
              </a:buClr>
              <a:buSzPts val="1800"/>
              <a:buFont typeface="Nixie One"/>
              <a:buNone/>
              <a:defRPr sz="1800" b="0" i="0" u="none" strike="noStrike" cap="none">
                <a:solidFill>
                  <a:srgbClr val="114454"/>
                </a:solidFill>
                <a:latin typeface="Nixie One"/>
                <a:ea typeface="Nixie One"/>
                <a:cs typeface="Nixie One"/>
                <a:sym typeface="Nixie One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114454"/>
              </a:buClr>
              <a:buSzPts val="1800"/>
              <a:buFont typeface="Nixie One"/>
              <a:buNone/>
              <a:defRPr sz="1800" b="0" i="0" u="none" strike="noStrike" cap="none">
                <a:solidFill>
                  <a:srgbClr val="114454"/>
                </a:solidFill>
                <a:latin typeface="Nixie One"/>
                <a:ea typeface="Nixie One"/>
                <a:cs typeface="Nixie One"/>
                <a:sym typeface="Nixie One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114454"/>
              </a:buClr>
              <a:buSzPts val="1800"/>
              <a:buFont typeface="Nixie One"/>
              <a:buNone/>
              <a:defRPr sz="1800" b="0" i="0" u="none" strike="noStrike" cap="none">
                <a:solidFill>
                  <a:srgbClr val="114454"/>
                </a:solidFill>
                <a:latin typeface="Nixie One"/>
                <a:ea typeface="Nixie One"/>
                <a:cs typeface="Nixie One"/>
                <a:sym typeface="Nixie One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114454"/>
              </a:buClr>
              <a:buSzPts val="1800"/>
              <a:buFont typeface="Nixie One"/>
              <a:buNone/>
              <a:defRPr sz="1800" b="0" i="0" u="none" strike="noStrike" cap="none">
                <a:solidFill>
                  <a:srgbClr val="114454"/>
                </a:solidFill>
                <a:latin typeface="Nixie One"/>
                <a:ea typeface="Nixie One"/>
                <a:cs typeface="Nixie One"/>
                <a:sym typeface="Nixie One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114454"/>
              </a:buClr>
              <a:buSzPts val="1800"/>
              <a:buFont typeface="Nixie One"/>
              <a:buNone/>
              <a:defRPr sz="1800" b="0" i="0" u="none" strike="noStrike" cap="none">
                <a:solidFill>
                  <a:srgbClr val="114454"/>
                </a:solidFill>
                <a:latin typeface="Nixie One"/>
                <a:ea typeface="Nixie One"/>
                <a:cs typeface="Nixie One"/>
                <a:sym typeface="Nixie One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2" r:id="rId2"/>
    <p:sldLayoutId id="2147483653" r:id="rId3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"/>
          <p:cNvSpPr/>
          <p:nvPr/>
        </p:nvSpPr>
        <p:spPr>
          <a:xfrm>
            <a:off x="223520" y="1"/>
            <a:ext cx="8920480" cy="1767274"/>
          </a:xfrm>
          <a:prstGeom prst="rect">
            <a:avLst/>
          </a:prstGeom>
          <a:solidFill>
            <a:srgbClr val="13314B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105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100"/>
              <a:buFont typeface="Georgia"/>
              <a:buNone/>
            </a:pPr>
            <a:r>
              <a:rPr lang="en-US" sz="1100" b="0" i="0" u="none" strike="noStrike" cap="none">
                <a:solidFill>
                  <a:srgbClr val="FFFFFF"/>
                </a:solidFill>
                <a:latin typeface="Georgia"/>
                <a:ea typeface="Georgia"/>
                <a:cs typeface="Georgia"/>
                <a:sym typeface="Georgia"/>
              </a:rPr>
              <a:t> 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" name="Google Shape;54;p1"/>
          <p:cNvSpPr txBox="1"/>
          <p:nvPr/>
        </p:nvSpPr>
        <p:spPr>
          <a:xfrm>
            <a:off x="396557" y="288801"/>
            <a:ext cx="6136323" cy="10953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5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Georgia"/>
              <a:buNone/>
            </a:pPr>
            <a:r>
              <a:rPr lang="en-US" sz="1600" b="1" i="0" u="none" strike="noStrike" cap="all" dirty="0">
                <a:solidFill>
                  <a:srgbClr val="FFFFFF"/>
                </a:solidFill>
                <a:latin typeface="Georgia"/>
                <a:ea typeface="Georgia"/>
                <a:cs typeface="Georgia"/>
                <a:sym typeface="Georgia"/>
              </a:rPr>
              <a:t>Habitat GIT SPRING Meeting </a:t>
            </a:r>
            <a:r>
              <a:rPr lang="en-US" sz="1600" b="1" i="0" u="none" strike="noStrike" cap="none" dirty="0">
                <a:solidFill>
                  <a:srgbClr val="FFFFFF"/>
                </a:solidFill>
                <a:latin typeface="Georgia"/>
                <a:ea typeface="Georgia"/>
                <a:cs typeface="Georgia"/>
                <a:sym typeface="Georgia"/>
              </a:rPr>
              <a:t>– April 29, 2025</a:t>
            </a:r>
            <a:br>
              <a:rPr lang="en-US" sz="1600" b="1" i="0" u="none" strike="noStrike" cap="none" dirty="0">
                <a:solidFill>
                  <a:srgbClr val="FFFFFF"/>
                </a:solidFill>
                <a:latin typeface="Georgia"/>
                <a:ea typeface="Georgia"/>
                <a:cs typeface="Georgia"/>
                <a:sym typeface="Georgia"/>
              </a:rPr>
            </a:br>
            <a:r>
              <a:rPr lang="en-US" sz="1600" b="1" i="1" u="none" strike="noStrike" cap="none" dirty="0">
                <a:solidFill>
                  <a:srgbClr val="FFFFFF"/>
                </a:solidFill>
                <a:latin typeface="Georgia"/>
                <a:ea typeface="Georgia"/>
                <a:cs typeface="Georgia"/>
                <a:sym typeface="Georgia"/>
              </a:rPr>
              <a:t>Chesapeake Bay Program</a:t>
            </a:r>
            <a:endParaRPr sz="1100" b="0" i="0" u="none" strike="noStrike" cap="none" dirty="0">
              <a:solidFill>
                <a:srgbClr val="000000"/>
              </a:solidFill>
              <a:latin typeface="Georgia"/>
              <a:ea typeface="Georgia"/>
              <a:cs typeface="Georgia"/>
              <a:sym typeface="Georgia"/>
            </a:endParaRPr>
          </a:p>
        </p:txBody>
      </p:sp>
      <p:pic>
        <p:nvPicPr>
          <p:cNvPr id="55" name="Google Shape;55;p1" descr="A close up of a sign&#10;&#10;Description generated with high confidence"/>
          <p:cNvPicPr preferRelativeResize="0"/>
          <p:nvPr/>
        </p:nvPicPr>
        <p:blipFill rotWithShape="1">
          <a:blip r:embed="rId3">
            <a:alphaModFix/>
          </a:blip>
          <a:srcRect b="24721"/>
          <a:stretch/>
        </p:blipFill>
        <p:spPr>
          <a:xfrm>
            <a:off x="7163118" y="217526"/>
            <a:ext cx="1584325" cy="1000125"/>
          </a:xfrm>
          <a:prstGeom prst="rect">
            <a:avLst/>
          </a:prstGeom>
          <a:noFill/>
          <a:ln>
            <a:noFill/>
          </a:ln>
        </p:spPr>
      </p:pic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2E7F8EA-5342-861A-4253-AB1D9CCE04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03189" y="1767275"/>
            <a:ext cx="7883636" cy="3158699"/>
          </a:xfrm>
        </p:spPr>
        <p:txBody>
          <a:bodyPr/>
          <a:lstStyle/>
          <a:p>
            <a:pPr marL="50800" indent="0">
              <a:buNone/>
            </a:pPr>
            <a:r>
              <a:rPr lang="en-US" dirty="0">
                <a:latin typeface="Georgia" panose="02040502050405020303" pitchFamily="18" charset="0"/>
              </a:rPr>
              <a:t>Fish Passage Workgroup Updates: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>
                <a:latin typeface="Georgia" panose="02040502050405020303" pitchFamily="18" charset="0"/>
              </a:rPr>
              <a:t>Jim Thompson stepping down co-chair</a:t>
            </a:r>
          </a:p>
          <a:p>
            <a:pPr indent="-457200">
              <a:buFont typeface="Arial" panose="020B0604020202020204" pitchFamily="34" charset="0"/>
              <a:buChar char="•"/>
            </a:pPr>
            <a:endParaRPr lang="en-US" sz="2000" dirty="0">
              <a:latin typeface="Georgia" panose="02040502050405020303" pitchFamily="18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>
                <a:latin typeface="Georgia" panose="02040502050405020303" pitchFamily="18" charset="0"/>
              </a:rPr>
              <a:t>Membership</a:t>
            </a:r>
          </a:p>
          <a:p>
            <a:pPr>
              <a:buFont typeface="Arial" panose="020B0604020202020204" pitchFamily="34" charset="0"/>
              <a:buChar char="•"/>
            </a:pPr>
            <a:endParaRPr lang="en-US" sz="2000" dirty="0">
              <a:latin typeface="Georgia" panose="02040502050405020303" pitchFamily="18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>
                <a:latin typeface="Georgia" panose="02040502050405020303" pitchFamily="18" charset="0"/>
              </a:rPr>
              <a:t>WG meeting – March 26, 2025</a:t>
            </a:r>
          </a:p>
          <a:p>
            <a:pPr indent="-457200">
              <a:buFont typeface="Arial" panose="020B0604020202020204" pitchFamily="34" charset="0"/>
              <a:buChar char="•"/>
            </a:pPr>
            <a:endParaRPr lang="en-US" sz="2000" dirty="0">
              <a:latin typeface="Georgia" panose="02040502050405020303" pitchFamily="18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>
                <a:latin typeface="Georgia" panose="02040502050405020303" pitchFamily="18" charset="0"/>
              </a:rPr>
              <a:t>2025 Agreement – outcome consolidation?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Warwick template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38</Words>
  <Application>Microsoft Office PowerPoint</Application>
  <PresentationFormat>On-screen Show (16:9)</PresentationFormat>
  <Paragraphs>10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Nixie One</vt:lpstr>
      <vt:lpstr>Georgia</vt:lpstr>
      <vt:lpstr>Arial</vt:lpstr>
      <vt:lpstr>Roboto Slab</vt:lpstr>
      <vt:lpstr>Warwick template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Free, Laura</dc:creator>
  <cp:lastModifiedBy>Staten, Nick</cp:lastModifiedBy>
  <cp:revision>1</cp:revision>
  <dcterms:modified xsi:type="dcterms:W3CDTF">2025-04-28T17:06:08Z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0x0101007299ACFDB1F7B243A8BE670D52864591</vt:lpwstr>
  </property>
</Properties>
</file>