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1"/>
  </p:notesMasterIdLst>
  <p:sldIdLst>
    <p:sldId id="256" r:id="rId2"/>
    <p:sldId id="397" r:id="rId3"/>
    <p:sldId id="345" r:id="rId4"/>
    <p:sldId id="391" r:id="rId5"/>
    <p:sldId id="395" r:id="rId6"/>
    <p:sldId id="398" r:id="rId7"/>
    <p:sldId id="399" r:id="rId8"/>
    <p:sldId id="402" r:id="rId9"/>
    <p:sldId id="400" r:id="rId10"/>
  </p:sldIdLst>
  <p:sldSz cx="9144000" cy="6858000" type="screen4x3"/>
  <p:notesSz cx="7010400" cy="9296400"/>
  <p:custDataLst>
    <p:tags r:id="rId12"/>
  </p:custData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006699"/>
    <a:srgbClr val="FF66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3904" autoAdjust="0"/>
  </p:normalViewPr>
  <p:slideViewPr>
    <p:cSldViewPr snapToGrid="0">
      <p:cViewPr>
        <p:scale>
          <a:sx n="100" d="100"/>
          <a:sy n="100" d="100"/>
        </p:scale>
        <p:origin x="-72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0CF41CFA-1A31-4D50-BF65-5FA426860DCA}" type="datetimeFigureOut">
              <a:rPr lang="en-US"/>
              <a:pPr>
                <a:defRPr/>
              </a:pPr>
              <a:t>6/25/2013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pPr lvl="0"/>
            <a:endParaRPr lang="en-US" noProof="0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675" y="4416425"/>
            <a:ext cx="5607050" cy="4183063"/>
          </a:xfrm>
          <a:prstGeom prst="rect">
            <a:avLst/>
          </a:prstGeom>
        </p:spPr>
        <p:txBody>
          <a:bodyPr vert="horz" lIns="93177" tIns="46589" rIns="93177" bIns="46589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A3747795-E8B7-4D5F-910D-044FB91AC4C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9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Georgia" pitchFamily="18" charset="0"/>
            </a:endParaRPr>
          </a:p>
        </p:txBody>
      </p:sp>
      <p:sp>
        <p:nvSpPr>
          <p:cNvPr id="5" name="Rectangle 20"/>
          <p:cNvSpPr>
            <a:spLocks noChangeArrowheads="1"/>
          </p:cNvSpPr>
          <p:nvPr/>
        </p:nvSpPr>
        <p:spPr bwMode="white">
          <a:xfrm>
            <a:off x="8991600" y="3175"/>
            <a:ext cx="152400" cy="6858000"/>
          </a:xfrm>
          <a:prstGeom prst="rect">
            <a:avLst/>
          </a:prstGeom>
          <a:solidFill>
            <a:srgbClr val="FFFFFF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Georgia" pitchFamily="18" charset="0"/>
            </a:endParaRPr>
          </a:p>
        </p:txBody>
      </p:sp>
      <p:sp>
        <p:nvSpPr>
          <p:cNvPr id="6" name="Rectangle 21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Georgia" pitchFamily="18" charset="0"/>
            </a:endParaRPr>
          </a:p>
        </p:txBody>
      </p:sp>
      <p:sp>
        <p:nvSpPr>
          <p:cNvPr id="7" name="Rectangle 23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Georgia" pitchFamily="18" charset="0"/>
            </a:endParaRPr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146050" y="6391275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155575" y="2419350"/>
            <a:ext cx="8832850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2400" y="152400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3" name="Oval 12"/>
          <p:cNvSpPr/>
          <p:nvPr/>
        </p:nvSpPr>
        <p:spPr>
          <a:xfrm>
            <a:off x="4267200" y="211455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4" name="Oval 13"/>
          <p:cNvSpPr/>
          <p:nvPr/>
        </p:nvSpPr>
        <p:spPr>
          <a:xfrm>
            <a:off x="4362450" y="2209800"/>
            <a:ext cx="419100" cy="420688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5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CBBBFD-77E4-4102-BF4F-33D9ABAEF7B6}" type="datetimeFigureOut">
              <a:rPr lang="en-US"/>
              <a:pPr>
                <a:defRPr/>
              </a:pPr>
              <a:t>6/25/2013</a:t>
            </a:fld>
            <a:endParaRPr lang="en-US" dirty="0"/>
          </a:p>
        </p:txBody>
      </p:sp>
      <p:sp>
        <p:nvSpPr>
          <p:cNvPr id="16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4343400" y="219868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30862852-C613-45D6-9BA6-F4F5A21B807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5A141D-25BB-4A6A-95AE-5090AD228621}" type="datetimeFigureOut">
              <a:rPr lang="en-US"/>
              <a:pPr>
                <a:defRPr/>
              </a:pPr>
              <a:t>6/25/2013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3AF6E5-8D54-483D-81A3-4FF5958A37D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9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Georgia" pitchFamily="18" charset="0"/>
            </a:endParaRPr>
          </a:p>
        </p:txBody>
      </p:sp>
      <p:sp>
        <p:nvSpPr>
          <p:cNvPr id="5" name="Rectangle 20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Georgia" pitchFamily="18" charset="0"/>
            </a:endParaRPr>
          </a:p>
        </p:txBody>
      </p:sp>
      <p:sp>
        <p:nvSpPr>
          <p:cNvPr id="6" name="Rectangle 21"/>
          <p:cNvSpPr>
            <a:spLocks noChangeArrowheads="1"/>
          </p:cNvSpPr>
          <p:nvPr/>
        </p:nvSpPr>
        <p:spPr bwMode="white">
          <a:xfrm>
            <a:off x="0" y="0"/>
            <a:ext cx="9144000" cy="155575"/>
          </a:xfrm>
          <a:prstGeom prst="rect">
            <a:avLst/>
          </a:prstGeom>
          <a:solidFill>
            <a:srgbClr val="FFFFFF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Georgia" pitchFamily="18" charset="0"/>
            </a:endParaRPr>
          </a:p>
        </p:txBody>
      </p:sp>
      <p:sp>
        <p:nvSpPr>
          <p:cNvPr id="7" name="Rectangle 23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Georgia" pitchFamily="18" charset="0"/>
            </a:endParaRP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46050" y="6391275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152400" y="155575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 rot="5400000">
            <a:off x="4021137" y="3278188"/>
            <a:ext cx="6245225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1" name="Oval 10"/>
          <p:cNvSpPr/>
          <p:nvPr/>
        </p:nvSpPr>
        <p:spPr>
          <a:xfrm>
            <a:off x="6838950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2" name="Oval 11"/>
          <p:cNvSpPr/>
          <p:nvPr/>
        </p:nvSpPr>
        <p:spPr>
          <a:xfrm>
            <a:off x="6934200" y="3021013"/>
            <a:ext cx="420688" cy="419100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6915150" y="3009900"/>
            <a:ext cx="457200" cy="4413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1DFE01-F9F1-4568-8D89-A915BFD1AC0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14" name="Date Placeholder 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0E4ABE-2949-4EE8-AAA3-FF76EF53288A}" type="datetimeFigureOut">
              <a:rPr lang="en-US"/>
              <a:pPr>
                <a:defRPr/>
              </a:pPr>
              <a:t>6/25/2013</a:t>
            </a:fld>
            <a:endParaRPr lang="en-US" dirty="0"/>
          </a:p>
        </p:txBody>
      </p:sp>
      <p:sp>
        <p:nvSpPr>
          <p:cNvPr id="15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44AC24-8FF3-47D5-B79B-EA0CD737CA3F}" type="datetimeFigureOut">
              <a:rPr lang="en-US"/>
              <a:pPr>
                <a:defRPr/>
              </a:pPr>
              <a:t>6/25/2013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62450" y="1027113"/>
            <a:ext cx="457200" cy="4413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50F9C3-FA3A-4A5D-B73D-17AF42DB4BC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Georgia" pitchFamily="18" charset="0"/>
            </a:endParaRPr>
          </a:p>
        </p:txBody>
      </p:sp>
      <p:sp>
        <p:nvSpPr>
          <p:cNvPr id="5" name="Rectangle 20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Georgia" pitchFamily="18" charset="0"/>
            </a:endParaRPr>
          </a:p>
        </p:txBody>
      </p:sp>
      <p:sp>
        <p:nvSpPr>
          <p:cNvPr id="6" name="Rectangle 21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Georgia" pitchFamily="18" charset="0"/>
            </a:endParaRPr>
          </a:p>
        </p:txBody>
      </p:sp>
      <p:sp>
        <p:nvSpPr>
          <p:cNvPr id="7" name="Rectangle 23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Georgia" pitchFamily="18" charset="0"/>
            </a:endParaRPr>
          </a:p>
        </p:txBody>
      </p:sp>
      <p:sp>
        <p:nvSpPr>
          <p:cNvPr id="8" name="Rectangle 24"/>
          <p:cNvSpPr>
            <a:spLocks noChangeArrowheads="1"/>
          </p:cNvSpPr>
          <p:nvPr/>
        </p:nvSpPr>
        <p:spPr bwMode="white">
          <a:xfrm>
            <a:off x="152400" y="2286000"/>
            <a:ext cx="8832850" cy="304800"/>
          </a:xfrm>
          <a:prstGeom prst="rect">
            <a:avLst/>
          </a:prstGeom>
          <a:solidFill>
            <a:srgbClr val="FFFFFF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Georgia" pitchFamily="18" charset="0"/>
            </a:endParaRPr>
          </a:p>
        </p:txBody>
      </p:sp>
      <p:sp>
        <p:nvSpPr>
          <p:cNvPr id="9" name="Rectangle 25"/>
          <p:cNvSpPr>
            <a:spLocks noChangeArrowheads="1"/>
          </p:cNvSpPr>
          <p:nvPr/>
        </p:nvSpPr>
        <p:spPr bwMode="auto">
          <a:xfrm>
            <a:off x="155575" y="142875"/>
            <a:ext cx="8832850" cy="2139950"/>
          </a:xfrm>
          <a:prstGeom prst="rect">
            <a:avLst/>
          </a:prstGeom>
          <a:solidFill>
            <a:schemeClr val="accent1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Georgia" pitchFamily="18" charset="0"/>
            </a:endParaRPr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146050" y="6391275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152400" y="152400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152400" y="2438400"/>
            <a:ext cx="8832850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3" name="Oval 12"/>
          <p:cNvSpPr/>
          <p:nvPr/>
        </p:nvSpPr>
        <p:spPr>
          <a:xfrm>
            <a:off x="4267200" y="211455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4" name="Oval 13"/>
          <p:cNvSpPr/>
          <p:nvPr/>
        </p:nvSpPr>
        <p:spPr>
          <a:xfrm>
            <a:off x="4362450" y="2209800"/>
            <a:ext cx="419100" cy="420688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" name="Date Placeholder 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15C84B-2C3B-4C07-A099-D38264E937DC}" type="datetimeFigureOut">
              <a:rPr lang="en-US"/>
              <a:pPr>
                <a:defRPr/>
              </a:pPr>
              <a:t>6/25/2013</a:t>
            </a:fld>
            <a:endParaRPr lang="en-US" dirty="0"/>
          </a:p>
        </p:txBody>
      </p:sp>
      <p:sp>
        <p:nvSpPr>
          <p:cNvPr id="1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43400" y="219868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75A8E924-C01C-4CAC-A129-7C30161F15B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traight Connector 19"/>
          <p:cNvSpPr>
            <a:spLocks noChangeShapeType="1"/>
          </p:cNvSpPr>
          <p:nvPr/>
        </p:nvSpPr>
        <p:spPr bwMode="auto">
          <a:xfrm flipV="1">
            <a:off x="4562475" y="1576388"/>
            <a:ext cx="9525" cy="4818062"/>
          </a:xfrm>
          <a:prstGeom prst="line">
            <a:avLst/>
          </a:prstGeom>
          <a:noFill/>
          <a:ln w="9525" algn="ctr">
            <a:solidFill>
              <a:schemeClr val="tx2"/>
            </a:solidFill>
            <a:prstDash val="sysDash"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2" name="Content Placeholder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>
          <a:xfrm>
            <a:off x="5791200" y="6410325"/>
            <a:ext cx="3044825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6B6CE4-8F0F-4693-B6D0-740949B5911E}" type="datetimeFigureOut">
              <a:rPr lang="en-US"/>
              <a:pPr>
                <a:defRPr/>
              </a:pPr>
              <a:t>6/25/2013</a:t>
            </a:fld>
            <a:endParaRPr lang="en-US" dirty="0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9FE867-5A35-4009-955F-C2EE74D9394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19"/>
          <p:cNvSpPr>
            <a:spLocks noChangeShapeType="1"/>
          </p:cNvSpPr>
          <p:nvPr/>
        </p:nvSpPr>
        <p:spPr bwMode="auto">
          <a:xfrm flipV="1">
            <a:off x="4572000" y="2200275"/>
            <a:ext cx="0" cy="4187825"/>
          </a:xfrm>
          <a:prstGeom prst="line">
            <a:avLst/>
          </a:prstGeom>
          <a:noFill/>
          <a:ln w="9525" algn="ctr">
            <a:solidFill>
              <a:schemeClr val="tx2"/>
            </a:solidFill>
            <a:prstDash val="sysDash"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8" name="Rectangle 20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Georgia" pitchFamily="18" charset="0"/>
            </a:endParaRPr>
          </a:p>
        </p:txBody>
      </p:sp>
      <p:sp>
        <p:nvSpPr>
          <p:cNvPr id="9" name="Rectangle 21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Georgia" pitchFamily="18" charset="0"/>
            </a:endParaRPr>
          </a:p>
        </p:txBody>
      </p:sp>
      <p:sp>
        <p:nvSpPr>
          <p:cNvPr id="10" name="Rectangle 23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Georgia" pitchFamily="18" charset="0"/>
            </a:endParaRPr>
          </a:p>
        </p:txBody>
      </p:sp>
      <p:sp>
        <p:nvSpPr>
          <p:cNvPr id="11" name="Rectangle 24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Georgia" pitchFamily="18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52400" y="1371600"/>
            <a:ext cx="8832850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6050" y="6391275"/>
            <a:ext cx="8832850" cy="31115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4" name="Straight Connector 13"/>
          <p:cNvSpPr>
            <a:spLocks noChangeShapeType="1"/>
          </p:cNvSpPr>
          <p:nvPr/>
        </p:nvSpPr>
        <p:spPr bwMode="auto">
          <a:xfrm>
            <a:off x="152400" y="1279525"/>
            <a:ext cx="8832850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152400" y="155575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6" name="Oval 15"/>
          <p:cNvSpPr/>
          <p:nvPr/>
        </p:nvSpPr>
        <p:spPr>
          <a:xfrm>
            <a:off x="4267200" y="955675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7" name="Oval 16"/>
          <p:cNvSpPr/>
          <p:nvPr/>
        </p:nvSpPr>
        <p:spPr>
          <a:xfrm>
            <a:off x="4362450" y="1050925"/>
            <a:ext cx="419100" cy="420688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4" name="Content Placeholder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6" name="Content Placeholder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3" name="Title 22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8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B0E27C-99C2-4B64-BBF4-59B08794FF9D}" type="datetimeFigureOut">
              <a:rPr lang="en-US"/>
              <a:pPr>
                <a:defRPr/>
              </a:pPr>
              <a:t>6/25/2013</a:t>
            </a:fld>
            <a:endParaRPr lang="en-US" dirty="0"/>
          </a:p>
        </p:txBody>
      </p:sp>
      <p:sp>
        <p:nvSpPr>
          <p:cNvPr id="19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4800" y="6410325"/>
            <a:ext cx="35814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4343400" y="1042988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pPr>
              <a:defRPr/>
            </a:pPr>
            <a:fld id="{21298328-0BFC-40CC-806D-EA180A0CAC1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E01BD3-5F58-404C-B3A0-23E7AF9F71F7}" type="datetimeFigureOut">
              <a:rPr lang="en-US"/>
              <a:pPr>
                <a:defRPr/>
              </a:pPr>
              <a:t>6/25/2013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4343400" y="1036638"/>
            <a:ext cx="457200" cy="4413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AC75CC-68DF-44D4-A242-23DBD090765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9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Georgia" pitchFamily="18" charset="0"/>
            </a:endParaRPr>
          </a:p>
        </p:txBody>
      </p:sp>
      <p:sp>
        <p:nvSpPr>
          <p:cNvPr id="3" name="Rectangle 20"/>
          <p:cNvSpPr>
            <a:spLocks noChangeArrowheads="1"/>
          </p:cNvSpPr>
          <p:nvPr/>
        </p:nvSpPr>
        <p:spPr bwMode="white">
          <a:xfrm>
            <a:off x="0" y="0"/>
            <a:ext cx="9144000" cy="155575"/>
          </a:xfrm>
          <a:prstGeom prst="rect">
            <a:avLst/>
          </a:prstGeom>
          <a:solidFill>
            <a:srgbClr val="FFFFFF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Georgia" pitchFamily="18" charset="0"/>
            </a:endParaRPr>
          </a:p>
        </p:txBody>
      </p:sp>
      <p:sp>
        <p:nvSpPr>
          <p:cNvPr id="4" name="Rectangle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Georgia" pitchFamily="18" charset="0"/>
            </a:endParaRPr>
          </a:p>
        </p:txBody>
      </p:sp>
      <p:sp>
        <p:nvSpPr>
          <p:cNvPr id="5" name="Rectangle 23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Georgia" pitchFamily="18" charset="0"/>
            </a:endParaRP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146050" y="6391275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152400" y="158750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8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5851A4-43B1-439A-8726-1442C8B2C917}" type="datetimeFigureOut">
              <a:rPr lang="en-US"/>
              <a:pPr>
                <a:defRPr/>
              </a:pPr>
              <a:t>6/25/2013</a:t>
            </a:fld>
            <a:endParaRPr lang="en-US" dirty="0"/>
          </a:p>
        </p:txBody>
      </p:sp>
      <p:sp>
        <p:nvSpPr>
          <p:cNvPr id="9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5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3CF0CD2E-B51F-457E-A4D7-833996E12AC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52400" y="152400"/>
            <a:ext cx="8832850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6" name="Rectangle 20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Georgia" pitchFamily="18" charset="0"/>
            </a:endParaRPr>
          </a:p>
        </p:txBody>
      </p:sp>
      <p:sp>
        <p:nvSpPr>
          <p:cNvPr id="7" name="Rectangle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Georgia" pitchFamily="18" charset="0"/>
            </a:endParaRPr>
          </a:p>
        </p:txBody>
      </p:sp>
      <p:sp>
        <p:nvSpPr>
          <p:cNvPr id="8" name="Rectangle 23"/>
          <p:cNvSpPr>
            <a:spLocks noChangeArrowheads="1"/>
          </p:cNvSpPr>
          <p:nvPr/>
        </p:nvSpPr>
        <p:spPr bwMode="white">
          <a:xfrm>
            <a:off x="0" y="0"/>
            <a:ext cx="9144000" cy="119063"/>
          </a:xfrm>
          <a:prstGeom prst="rect">
            <a:avLst/>
          </a:prstGeom>
          <a:solidFill>
            <a:srgbClr val="FFFFFF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Georgia" pitchFamily="18" charset="0"/>
            </a:endParaRPr>
          </a:p>
        </p:txBody>
      </p:sp>
      <p:sp>
        <p:nvSpPr>
          <p:cNvPr id="9" name="Rectangle 24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Georgia" pitchFamily="18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152400" y="152400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152400" y="533400"/>
            <a:ext cx="8832850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3" name="Oval 12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4" name="Oval 13"/>
          <p:cNvSpPr/>
          <p:nvPr/>
        </p:nvSpPr>
        <p:spPr>
          <a:xfrm>
            <a:off x="1390650" y="323850"/>
            <a:ext cx="419100" cy="419100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149225" y="6388100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Content Placeholder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6" name="Slide Number Placeholder 6"/>
          <p:cNvSpPr>
            <a:spLocks noGrp="1"/>
          </p:cNvSpPr>
          <p:nvPr>
            <p:ph type="sldNum" sz="quarter" idx="10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A173730D-4765-4F47-B038-78A65919E49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17" name="Date Placeholder 4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E01374-E39B-4162-9457-B51B60A71B7A}" type="datetimeFigureOut">
              <a:rPr lang="en-US"/>
              <a:pPr>
                <a:defRPr/>
              </a:pPr>
              <a:t>6/25/2013</a:t>
            </a:fld>
            <a:endParaRPr lang="en-US" dirty="0"/>
          </a:p>
        </p:txBody>
      </p:sp>
      <p:sp>
        <p:nvSpPr>
          <p:cNvPr id="18" name="Footer Placeholder 5"/>
          <p:cNvSpPr>
            <a:spLocks noGrp="1"/>
          </p:cNvSpPr>
          <p:nvPr>
            <p:ph type="ftr" sz="quarter" idx="12"/>
          </p:nvPr>
        </p:nvSpPr>
        <p:spPr>
          <a:xfrm>
            <a:off x="301625" y="6410325"/>
            <a:ext cx="3382963" cy="366713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traight Connector 4"/>
          <p:cNvSpPr>
            <a:spLocks noChangeShapeType="1"/>
          </p:cNvSpPr>
          <p:nvPr/>
        </p:nvSpPr>
        <p:spPr bwMode="auto">
          <a:xfrm>
            <a:off x="152400" y="533400"/>
            <a:ext cx="8832850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6" name="Rectangle 20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Georgia" pitchFamily="18" charset="0"/>
            </a:endParaRPr>
          </a:p>
        </p:txBody>
      </p:sp>
      <p:sp>
        <p:nvSpPr>
          <p:cNvPr id="7" name="Rectangle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Georgia" pitchFamily="18" charset="0"/>
            </a:endParaRPr>
          </a:p>
        </p:txBody>
      </p:sp>
      <p:sp>
        <p:nvSpPr>
          <p:cNvPr id="8" name="Rectangle 23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Georgia" pitchFamily="18" charset="0"/>
            </a:endParaRPr>
          </a:p>
        </p:txBody>
      </p:sp>
      <p:sp>
        <p:nvSpPr>
          <p:cNvPr id="9" name="Rectangle 24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Georgia" pitchFamily="18" charset="0"/>
            </a:endParaRPr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152400" y="152400"/>
            <a:ext cx="8832850" cy="301625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2400" y="155575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3" name="Oval 12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4" name="Oval 13"/>
          <p:cNvSpPr/>
          <p:nvPr/>
        </p:nvSpPr>
        <p:spPr>
          <a:xfrm>
            <a:off x="1390650" y="323850"/>
            <a:ext cx="419100" cy="419100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149225" y="6388100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en-US" noProof="0" dirty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Slide Number Placeholder 6"/>
          <p:cNvSpPr>
            <a:spLocks noGrp="1"/>
          </p:cNvSpPr>
          <p:nvPr>
            <p:ph type="sldNum" sz="quarter" idx="10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4F0F5D-B875-4E40-B524-958471F5FD6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17" name="Date Placeholder 4"/>
          <p:cNvSpPr>
            <a:spLocks noGrp="1"/>
          </p:cNvSpPr>
          <p:nvPr>
            <p:ph type="dt" sz="half" idx="11"/>
          </p:nvPr>
        </p:nvSpPr>
        <p:spPr>
          <a:xfrm>
            <a:off x="5788025" y="6405563"/>
            <a:ext cx="3044825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6E2BC2-F5AC-4047-B775-9F1C829859AD}" type="datetimeFigureOut">
              <a:rPr lang="en-US"/>
              <a:pPr>
                <a:defRPr/>
              </a:pPr>
              <a:t>6/25/2013</a:t>
            </a:fld>
            <a:endParaRPr lang="en-US" dirty="0"/>
          </a:p>
        </p:txBody>
      </p:sp>
      <p:sp>
        <p:nvSpPr>
          <p:cNvPr id="18" name="Footer Placeholder 5"/>
          <p:cNvSpPr>
            <a:spLocks noGrp="1"/>
          </p:cNvSpPr>
          <p:nvPr>
            <p:ph type="ftr" sz="quarter" idx="12"/>
          </p:nvPr>
        </p:nvSpPr>
        <p:spPr>
          <a:xfrm>
            <a:off x="301625" y="6410325"/>
            <a:ext cx="3584575" cy="366713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Georgia" pitchFamily="18" charset="0"/>
            </a:endParaRPr>
          </a:p>
        </p:txBody>
      </p:sp>
      <p:sp>
        <p:nvSpPr>
          <p:cNvPr id="1027" name="Rectangle 15"/>
          <p:cNvSpPr>
            <a:spLocks noChangeArrowheads="1"/>
          </p:cNvSpPr>
          <p:nvPr/>
        </p:nvSpPr>
        <p:spPr bwMode="white">
          <a:xfrm>
            <a:off x="0" y="0"/>
            <a:ext cx="9144000" cy="1393825"/>
          </a:xfrm>
          <a:prstGeom prst="rect">
            <a:avLst/>
          </a:prstGeom>
          <a:solidFill>
            <a:srgbClr val="FFFFFF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Georgia" pitchFamily="18" charset="0"/>
            </a:endParaRPr>
          </a:p>
        </p:txBody>
      </p:sp>
      <p:sp>
        <p:nvSpPr>
          <p:cNvPr id="102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Georgia" pitchFamily="18" charset="0"/>
            </a:endParaRPr>
          </a:p>
        </p:txBody>
      </p:sp>
      <p:sp>
        <p:nvSpPr>
          <p:cNvPr id="1029" name="Rectangle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Georgia" pitchFamily="18" charset="0"/>
            </a:endParaRPr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149225" y="6388100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5791200" y="6405563"/>
            <a:ext cx="3044825" cy="36512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fld id="{C9B99247-68E1-43D8-BC57-3AAE6E3220E5}" type="datetimeFigureOut">
              <a:rPr lang="en-US"/>
              <a:pPr>
                <a:defRPr/>
              </a:pPr>
              <a:t>6/25/2013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04800" y="6410325"/>
            <a:ext cx="3581400" cy="366713"/>
          </a:xfrm>
          <a:prstGeom prst="rect">
            <a:avLst/>
          </a:prstGeom>
        </p:spPr>
        <p:txBody>
          <a:bodyPr vert="horz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5575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152400" y="1276350"/>
            <a:ext cx="8832850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2" name="Oval 11"/>
          <p:cNvSpPr/>
          <p:nvPr/>
        </p:nvSpPr>
        <p:spPr>
          <a:xfrm>
            <a:off x="4267200" y="955675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5" name="Oval 14"/>
          <p:cNvSpPr/>
          <p:nvPr/>
        </p:nvSpPr>
        <p:spPr>
          <a:xfrm>
            <a:off x="4362450" y="1050925"/>
            <a:ext cx="419100" cy="420688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4343400" y="1039813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600">
                <a:solidFill>
                  <a:schemeClr val="accent3">
                    <a:shade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E20AA71-3E3A-4BA6-9608-300FC5B164E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1038" name="Title Placeholder 21"/>
          <p:cNvSpPr>
            <a:spLocks noGrp="1"/>
          </p:cNvSpPr>
          <p:nvPr>
            <p:ph type="title"/>
          </p:nvPr>
        </p:nvSpPr>
        <p:spPr bwMode="auto">
          <a:xfrm>
            <a:off x="301625" y="228600"/>
            <a:ext cx="8534400" cy="75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39" name="Text Placeholder 12"/>
          <p:cNvSpPr>
            <a:spLocks noGrp="1"/>
          </p:cNvSpPr>
          <p:nvPr>
            <p:ph type="body" idx="1"/>
          </p:nvPr>
        </p:nvSpPr>
        <p:spPr bwMode="auto">
          <a:xfrm>
            <a:off x="301625" y="1524000"/>
            <a:ext cx="8534400" cy="4598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37" r:id="rId1"/>
    <p:sldLayoutId id="2147483838" r:id="rId2"/>
    <p:sldLayoutId id="2147483839" r:id="rId3"/>
    <p:sldLayoutId id="2147483840" r:id="rId4"/>
    <p:sldLayoutId id="2147483841" r:id="rId5"/>
    <p:sldLayoutId id="2147483842" r:id="rId6"/>
    <p:sldLayoutId id="2147483843" r:id="rId7"/>
    <p:sldLayoutId id="2147483844" r:id="rId8"/>
    <p:sldLayoutId id="2147483845" r:id="rId9"/>
    <p:sldLayoutId id="2147483846" r:id="rId10"/>
    <p:sldLayoutId id="2147483847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3300" kern="1200">
          <a:solidFill>
            <a:srgbClr val="7B9899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indent="-2730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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325" indent="-228600" algn="l" rtl="0" eaLnBrk="0" fontAlgn="base" hangingPunct="0">
        <a:spcBef>
          <a:spcPct val="20000"/>
        </a:spcBef>
        <a:spcAft>
          <a:spcPct val="0"/>
        </a:spcAft>
        <a:buClr>
          <a:srgbClr val="8CADAE"/>
        </a:buClr>
        <a:buSzPct val="75000"/>
        <a:buFont typeface="Wingdings 2" pitchFamily="18" charset="2"/>
        <a:buChar char="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228600" algn="l" rtl="0" eaLnBrk="0" fontAlgn="base" hangingPunct="0">
        <a:spcBef>
          <a:spcPct val="20000"/>
        </a:spcBef>
        <a:spcAft>
          <a:spcPct val="0"/>
        </a:spcAft>
        <a:buClr>
          <a:srgbClr val="8C7B70"/>
        </a:buClr>
        <a:buSzPct val="70000"/>
        <a:buFont typeface="Wingdings" pitchFamily="2" charset="2"/>
        <a:buChar char="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0" fontAlgn="base" hangingPunct="0">
        <a:spcBef>
          <a:spcPct val="20000"/>
        </a:spcBef>
        <a:spcAft>
          <a:spcPct val="0"/>
        </a:spcAft>
        <a:buClr>
          <a:srgbClr val="8FB08C"/>
        </a:buClr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8" descr="P1010063.JPG"/>
          <p:cNvPicPr>
            <a:picLocks noChangeAspect="1"/>
          </p:cNvPicPr>
          <p:nvPr/>
        </p:nvPicPr>
        <p:blipFill>
          <a:blip r:embed="rId2" cstate="print">
            <a:lum bright="28000" contrast="-38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04850" y="1257300"/>
            <a:ext cx="7772400" cy="175260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b="1" dirty="0" smtClean="0">
                <a:solidFill>
                  <a:schemeClr val="accent1">
                    <a:lumMod val="75000"/>
                  </a:schemeClr>
                </a:solidFill>
              </a:rPr>
              <a:t>Chesapeake Fish Passage Prioritization Project:</a:t>
            </a:r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</a:rPr>
              <a:t/>
            </a:r>
            <a:br>
              <a:rPr lang="en-US" b="1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</a:rPr>
              <a:t>Overview</a:t>
            </a:r>
            <a:endParaRPr lang="en-US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1358900" y="3632200"/>
            <a:ext cx="6400800" cy="2387600"/>
          </a:xfrm>
        </p:spPr>
        <p:txBody>
          <a:bodyPr>
            <a:normAutofit fontScale="85000" lnSpcReduction="20000"/>
          </a:bodyPr>
          <a:lstStyle/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dirty="0" smtClean="0">
                <a:solidFill>
                  <a:schemeClr val="tx2">
                    <a:lumMod val="50000"/>
                  </a:schemeClr>
                </a:solidFill>
              </a:rPr>
              <a:t>Mary Andrews</a:t>
            </a: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dirty="0" smtClean="0">
                <a:solidFill>
                  <a:schemeClr val="tx2">
                    <a:lumMod val="50000"/>
                  </a:schemeClr>
                </a:solidFill>
              </a:rPr>
              <a:t>NOAA</a:t>
            </a: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en-US" dirty="0" smtClean="0">
              <a:solidFill>
                <a:schemeClr val="tx2">
                  <a:lumMod val="50000"/>
                </a:schemeClr>
              </a:solidFill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dirty="0" smtClean="0">
                <a:solidFill>
                  <a:schemeClr val="tx2">
                    <a:lumMod val="50000"/>
                  </a:schemeClr>
                </a:solidFill>
              </a:rPr>
              <a:t>Julie Devers</a:t>
            </a: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dirty="0" smtClean="0">
                <a:solidFill>
                  <a:schemeClr val="tx2">
                    <a:lumMod val="50000"/>
                  </a:schemeClr>
                </a:solidFill>
              </a:rPr>
              <a:t>USFWS</a:t>
            </a: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en-US" dirty="0" smtClean="0">
              <a:solidFill>
                <a:schemeClr val="tx2">
                  <a:lumMod val="50000"/>
                </a:schemeClr>
              </a:solidFill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dirty="0" smtClean="0">
                <a:solidFill>
                  <a:schemeClr val="tx2">
                    <a:lumMod val="50000"/>
                  </a:schemeClr>
                </a:solidFill>
              </a:rPr>
              <a:t>Erik Martin</a:t>
            </a: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dirty="0" smtClean="0">
                <a:solidFill>
                  <a:schemeClr val="tx2">
                    <a:lumMod val="50000"/>
                  </a:schemeClr>
                </a:solidFill>
              </a:rPr>
              <a:t>The Nature Conservancy</a:t>
            </a: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en-US" dirty="0" smtClean="0">
              <a:solidFill>
                <a:schemeClr val="tx2">
                  <a:lumMod val="50000"/>
                </a:schemeClr>
              </a:solidFill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dirty="0" smtClean="0">
                <a:solidFill>
                  <a:schemeClr val="tx2">
                    <a:lumMod val="50000"/>
                  </a:schemeClr>
                </a:solidFill>
              </a:rPr>
              <a:t>Chesapeake Bay Fish Passage Work Group</a:t>
            </a:r>
            <a:endParaRPr lang="en-US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>
          <a:xfrm>
            <a:off x="409575" y="2876550"/>
            <a:ext cx="8115300" cy="3476625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1800" dirty="0" smtClean="0">
                <a:solidFill>
                  <a:schemeClr val="tx1"/>
                </a:solidFill>
              </a:rPr>
              <a:t>Agencies shift toward targeted restoration</a:t>
            </a:r>
          </a:p>
          <a:p>
            <a:pPr marL="548640" lvl="1" indent="-274320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1600" dirty="0" smtClean="0">
                <a:solidFill>
                  <a:schemeClr val="tx1"/>
                </a:solidFill>
              </a:rPr>
              <a:t>To target high priority dam removals and fish blockages based on our collective priorities </a:t>
            </a:r>
          </a:p>
          <a:p>
            <a:pPr marL="548640" lvl="1" indent="-274320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1600" dirty="0" smtClean="0">
                <a:solidFill>
                  <a:schemeClr val="tx1"/>
                </a:solidFill>
              </a:rPr>
              <a:t>To have a consistent voice (Federal, State, local and non-profits) when advocating for bay-wide priority dam removals/passage projects</a:t>
            </a:r>
          </a:p>
          <a:p>
            <a:pPr marL="548640" lvl="1" indent="-274320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1600" dirty="0" smtClean="0">
                <a:solidFill>
                  <a:schemeClr val="tx1"/>
                </a:solidFill>
              </a:rPr>
              <a:t>To justify additional funding</a:t>
            </a: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1800" dirty="0" smtClean="0">
                <a:solidFill>
                  <a:schemeClr val="tx1"/>
                </a:solidFill>
              </a:rPr>
              <a:t>BEAN COUNTING</a:t>
            </a:r>
          </a:p>
          <a:p>
            <a:pPr marL="548640" lvl="1" indent="-274320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1600" dirty="0" smtClean="0">
                <a:solidFill>
                  <a:schemeClr val="tx1"/>
                </a:solidFill>
              </a:rPr>
              <a:t>To act as a database for dam information, mileage opened and spatial tool to highlight our progress</a:t>
            </a: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en-US" sz="1800" dirty="0"/>
          </a:p>
        </p:txBody>
      </p:sp>
      <p:sp>
        <p:nvSpPr>
          <p:cNvPr id="14339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Key Drivers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625" y="374650"/>
            <a:ext cx="8534400" cy="758825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3">
                    <a:shade val="75000"/>
                  </a:schemeClr>
                </a:solidFill>
              </a:rPr>
              <a:t>Chesapeake Bay Watershed: Anadromous Scenario</a:t>
            </a:r>
            <a:endParaRPr lang="en-US" dirty="0">
              <a:solidFill>
                <a:schemeClr val="accent3">
                  <a:shade val="75000"/>
                </a:schemeClr>
              </a:solidFill>
            </a:endParaRPr>
          </a:p>
        </p:txBody>
      </p:sp>
      <p:sp>
        <p:nvSpPr>
          <p:cNvPr id="16387" name="Content Placeholder 3"/>
          <p:cNvSpPr>
            <a:spLocks noGrp="1"/>
          </p:cNvSpPr>
          <p:nvPr>
            <p:ph sz="half" idx="1"/>
          </p:nvPr>
        </p:nvSpPr>
        <p:spPr>
          <a:xfrm>
            <a:off x="301625" y="1371600"/>
            <a:ext cx="4038600" cy="4681538"/>
          </a:xfrm>
        </p:spPr>
        <p:txBody>
          <a:bodyPr/>
          <a:lstStyle/>
          <a:p>
            <a:pPr eaLnBrk="1" hangingPunct="1">
              <a:defRPr/>
            </a:pPr>
            <a:r>
              <a:rPr lang="en-US" sz="2000" dirty="0"/>
              <a:t>Uses 1:24k high-resolution National Hydrography Dataset</a:t>
            </a:r>
          </a:p>
          <a:p>
            <a:pPr lvl="1" eaLnBrk="1" hangingPunct="1">
              <a:defRPr/>
            </a:pPr>
            <a:r>
              <a:rPr lang="en-US" sz="1700" dirty="0" smtClean="0">
                <a:latin typeface="+mj-lt"/>
              </a:rPr>
              <a:t>3,883 prioritized dams</a:t>
            </a:r>
          </a:p>
          <a:p>
            <a:pPr eaLnBrk="1" hangingPunct="1">
              <a:defRPr/>
            </a:pPr>
            <a:r>
              <a:rPr lang="en-US" sz="2000" dirty="0"/>
              <a:t>Improved diadromous fish data</a:t>
            </a:r>
          </a:p>
          <a:p>
            <a:pPr eaLnBrk="1" hangingPunct="1">
              <a:defRPr/>
            </a:pPr>
            <a:r>
              <a:rPr lang="en-US" sz="2000" dirty="0"/>
              <a:t>Ability to use tool for data management</a:t>
            </a:r>
          </a:p>
          <a:p>
            <a:pPr lvl="1" eaLnBrk="1" hangingPunct="1">
              <a:defRPr/>
            </a:pPr>
            <a:r>
              <a:rPr lang="en-US" sz="1700" dirty="0" smtClean="0"/>
              <a:t>Calculating miles opened</a:t>
            </a:r>
          </a:p>
          <a:p>
            <a:pPr lvl="1" eaLnBrk="1" hangingPunct="1">
              <a:defRPr/>
            </a:pPr>
            <a:r>
              <a:rPr lang="en-US" sz="1700" dirty="0" smtClean="0"/>
              <a:t>Map making</a:t>
            </a:r>
          </a:p>
          <a:p>
            <a:pPr eaLnBrk="1" hangingPunct="1">
              <a:defRPr/>
            </a:pPr>
            <a:r>
              <a:rPr lang="en-US" sz="2000" dirty="0"/>
              <a:t>Ability to make changes to the prioritization</a:t>
            </a:r>
            <a:endParaRPr lang="en-US" sz="1700" dirty="0"/>
          </a:p>
          <a:p>
            <a:pPr lvl="1" eaLnBrk="1" hangingPunct="1">
              <a:defRPr/>
            </a:pPr>
            <a:r>
              <a:rPr lang="en-US" sz="1700" dirty="0" smtClean="0"/>
              <a:t>Select other ways to prioritize</a:t>
            </a:r>
          </a:p>
        </p:txBody>
      </p:sp>
      <p:sp>
        <p:nvSpPr>
          <p:cNvPr id="15364" name="Content Placeholder 4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538"/>
          </a:xfrm>
        </p:spPr>
        <p:txBody>
          <a:bodyPr/>
          <a:lstStyle/>
          <a:p>
            <a:pPr eaLnBrk="1" hangingPunct="1"/>
            <a:endParaRPr lang="en-US" smtClean="0"/>
          </a:p>
        </p:txBody>
      </p:sp>
      <p:pic>
        <p:nvPicPr>
          <p:cNvPr id="7" name="Content Placeholder 4" descr="NEAFWA_Ches_ResResult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868863" y="1435100"/>
            <a:ext cx="3902075" cy="468153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72275" y="1836738"/>
            <a:ext cx="2160588" cy="3829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Content Placeholder 4" descr="Blueback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448175" y="4198938"/>
            <a:ext cx="2663825" cy="20574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6387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solidFill>
                  <a:srgbClr val="7B9899"/>
                </a:solidFill>
              </a:rPr>
              <a:t>CFPPP Metrics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1"/>
          </p:nvPr>
        </p:nvSpPr>
        <p:spPr>
          <a:xfrm>
            <a:off x="301625" y="1527175"/>
            <a:ext cx="8504238" cy="4859338"/>
          </a:xfrm>
        </p:spPr>
        <p:txBody>
          <a:bodyPr>
            <a:normAutofit fontScale="40000" lnSpcReduction="20000"/>
          </a:bodyPr>
          <a:lstStyle/>
          <a:p>
            <a:pPr marL="274320" indent="-274320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b="1" dirty="0" smtClean="0">
                <a:solidFill>
                  <a:srgbClr val="FF0000"/>
                </a:solidFill>
              </a:rPr>
              <a:t> </a:t>
            </a:r>
            <a:r>
              <a:rPr lang="en-US" sz="3500" i="1" dirty="0" smtClean="0">
                <a:solidFill>
                  <a:srgbClr val="FF0000"/>
                </a:solidFill>
              </a:rPr>
              <a:t>Connectivity Status</a:t>
            </a:r>
            <a:endParaRPr lang="en-US" sz="3500" dirty="0" smtClean="0">
              <a:solidFill>
                <a:srgbClr val="FF0000"/>
              </a:solidFill>
            </a:endParaRP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-US" sz="3500" i="1" smtClean="0"/>
              <a:t>Number </a:t>
            </a:r>
            <a:r>
              <a:rPr lang="en-US" sz="3500" i="1" dirty="0" smtClean="0"/>
              <a:t>of dams downstream to river mouth</a:t>
            </a:r>
            <a:endParaRPr lang="en-US" sz="3500" dirty="0" smtClean="0"/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-US" sz="3500" i="1" dirty="0" smtClean="0"/>
              <a:t>Number of downstream fish passage facilities</a:t>
            </a:r>
            <a:endParaRPr lang="en-US" sz="3500" dirty="0" smtClean="0"/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3500" i="1" dirty="0" smtClean="0"/>
              <a:t> </a:t>
            </a:r>
            <a:endParaRPr lang="en-US" sz="3500" dirty="0" smtClean="0"/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3500" i="1" dirty="0" smtClean="0">
                <a:solidFill>
                  <a:srgbClr val="FF0000"/>
                </a:solidFill>
              </a:rPr>
              <a:t>Connectivity Improvement</a:t>
            </a:r>
            <a:endParaRPr lang="en-US" sz="3500" dirty="0" smtClean="0">
              <a:solidFill>
                <a:srgbClr val="FF0000"/>
              </a:solidFill>
            </a:endParaRP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-US" sz="3500" i="1" dirty="0" smtClean="0"/>
              <a:t>Upstream functional network size.</a:t>
            </a:r>
            <a:endParaRPr lang="en-US" sz="3500" dirty="0" smtClean="0"/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endParaRPr lang="en-US" sz="3500" dirty="0" smtClean="0"/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3500" i="1" dirty="0" smtClean="0">
                <a:solidFill>
                  <a:srgbClr val="FF0000"/>
                </a:solidFill>
              </a:rPr>
              <a:t>Watershed and Local Condition Metric</a:t>
            </a:r>
            <a:endParaRPr lang="en-US" sz="3500" dirty="0" smtClean="0">
              <a:solidFill>
                <a:srgbClr val="FF0000"/>
              </a:solidFill>
            </a:endParaRP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-US" sz="3500" i="1" dirty="0" smtClean="0"/>
              <a:t>Percent Impervious Surface in ARA of Upstream Functional Network</a:t>
            </a:r>
            <a:endParaRPr lang="en-US" sz="3500" dirty="0" smtClean="0"/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-US" sz="3500" i="1" dirty="0" smtClean="0"/>
              <a:t>Percent Natural LC in ARA of Upstream Functional Network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-US" sz="3500" i="1" dirty="0" smtClean="0"/>
              <a:t>Percent forested land cover in ARA of functional network (brook trout scenario)</a:t>
            </a:r>
            <a:endParaRPr lang="en-US" sz="3500" dirty="0" smtClean="0"/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-US" sz="3500" i="1" dirty="0" smtClean="0"/>
              <a:t>Percent Impervious Surface in Contributing Watershed (potential)</a:t>
            </a:r>
            <a:endParaRPr lang="en-US" sz="3500" dirty="0" smtClean="0"/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en-US" sz="3500" dirty="0" smtClean="0"/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3500" i="1" dirty="0" smtClean="0">
                <a:solidFill>
                  <a:srgbClr val="FF0000"/>
                </a:solidFill>
              </a:rPr>
              <a:t>Ecological Metrics</a:t>
            </a:r>
            <a:endParaRPr lang="en-US" sz="3500" dirty="0" smtClean="0">
              <a:solidFill>
                <a:srgbClr val="FF0000"/>
              </a:solidFill>
            </a:endParaRP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-US" sz="3500" i="1" dirty="0" smtClean="0"/>
              <a:t>Number of anadromous species present downstream</a:t>
            </a:r>
            <a:endParaRPr lang="en-US" sz="3500" dirty="0" smtClean="0"/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-US" sz="3500" i="1" dirty="0" smtClean="0"/>
              <a:t>American eel presence metric or American eel absence metric (exact metric TBD) </a:t>
            </a:r>
            <a:endParaRPr lang="en-US" sz="3500" dirty="0" smtClean="0"/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-US" sz="3500" i="1" dirty="0" smtClean="0"/>
              <a:t>Stream Health</a:t>
            </a:r>
            <a:endParaRPr lang="en-US" sz="3500" dirty="0" smtClean="0"/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en-US" sz="3500" dirty="0" smtClean="0"/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3500" i="1" dirty="0" smtClean="0">
                <a:solidFill>
                  <a:srgbClr val="FF0000"/>
                </a:solidFill>
              </a:rPr>
              <a:t>Size Metric</a:t>
            </a:r>
            <a:endParaRPr lang="en-US" sz="3500" dirty="0" smtClean="0">
              <a:solidFill>
                <a:srgbClr val="FF0000"/>
              </a:solidFill>
            </a:endParaRP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-US" sz="3500" i="1" dirty="0" smtClean="0"/>
              <a:t>Number of upstream size classes &gt;0.5 miles gained by removal</a:t>
            </a:r>
            <a:endParaRPr lang="en-US" sz="3500" dirty="0" smtClean="0"/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-US" sz="3500" i="1" dirty="0" smtClean="0"/>
              <a:t>Small streams that connect directly to marine / estuarine habitat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6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6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6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6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6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6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8"/>
          <p:cNvSpPr>
            <a:spLocks noGrp="1"/>
          </p:cNvSpPr>
          <p:nvPr>
            <p:ph type="title"/>
          </p:nvPr>
        </p:nvSpPr>
        <p:spPr>
          <a:xfrm>
            <a:off x="301625" y="228600"/>
            <a:ext cx="8534400" cy="758825"/>
          </a:xfrm>
        </p:spPr>
        <p:txBody>
          <a:bodyPr/>
          <a:lstStyle/>
          <a:p>
            <a:pPr eaLnBrk="1" hangingPunct="1"/>
            <a:r>
              <a:rPr lang="en-US" smtClean="0"/>
              <a:t>Decision Support Tool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sz="half" idx="1"/>
          </p:nvPr>
        </p:nvSpPr>
        <p:spPr>
          <a:xfrm>
            <a:off x="301625" y="1409700"/>
            <a:ext cx="4038600" cy="4681538"/>
          </a:xfrm>
        </p:spPr>
        <p:txBody>
          <a:bodyPr>
            <a:normAutofit fontScale="92500" lnSpcReduction="20000"/>
          </a:bodyPr>
          <a:lstStyle/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-US" dirty="0" smtClean="0"/>
              <a:t>Web map application</a:t>
            </a:r>
          </a:p>
          <a:p>
            <a:pPr marL="548640" lvl="1" indent="-274320" eaLnBrk="1" fontAlgn="auto" hangingPunct="1">
              <a:spcAft>
                <a:spcPts val="0"/>
              </a:spcAft>
              <a:buFont typeface="Wingdings"/>
              <a:buChar char=""/>
              <a:defRPr/>
            </a:pPr>
            <a:r>
              <a:rPr lang="en-US" dirty="0" smtClean="0"/>
              <a:t>Shows the overall Chesapeake Bay Fish Passage Prioritization – displays the consensus based ranking upfront</a:t>
            </a:r>
          </a:p>
          <a:p>
            <a:pPr marL="548640" lvl="1" indent="-274320" eaLnBrk="1" fontAlgn="auto" hangingPunct="1">
              <a:spcAft>
                <a:spcPts val="0"/>
              </a:spcAft>
              <a:buFont typeface="Wingdings"/>
              <a:buChar char=""/>
              <a:defRPr/>
            </a:pPr>
            <a:endParaRPr lang="en-US" dirty="0" smtClean="0"/>
          </a:p>
          <a:p>
            <a:pPr marL="548640" lvl="1" indent="-274320" eaLnBrk="1" fontAlgn="auto" hangingPunct="1">
              <a:spcAft>
                <a:spcPts val="0"/>
              </a:spcAft>
              <a:buFont typeface="Wingdings"/>
              <a:buChar char=""/>
              <a:defRPr/>
            </a:pPr>
            <a:r>
              <a:rPr lang="en-US" dirty="0" smtClean="0"/>
              <a:t>Query results and view in the context of other relevant data</a:t>
            </a:r>
          </a:p>
          <a:p>
            <a:pPr marL="548640" lvl="1" indent="-274320" eaLnBrk="1" fontAlgn="auto" hangingPunct="1">
              <a:spcAft>
                <a:spcPts val="0"/>
              </a:spcAft>
              <a:buFont typeface="Wingdings"/>
              <a:buChar char=""/>
              <a:defRPr/>
            </a:pPr>
            <a:endParaRPr lang="en-US" dirty="0" smtClean="0"/>
          </a:p>
          <a:p>
            <a:pPr marL="548640" lvl="1" indent="-274320" eaLnBrk="1" fontAlgn="auto" hangingPunct="1">
              <a:spcAft>
                <a:spcPts val="0"/>
              </a:spcAft>
              <a:buFont typeface="Wingdings"/>
              <a:buChar char=""/>
              <a:defRPr/>
            </a:pPr>
            <a:r>
              <a:rPr lang="en-US" dirty="0" smtClean="0"/>
              <a:t>Allow user to work at a different scale(subwatershed, state, etc)</a:t>
            </a:r>
          </a:p>
          <a:p>
            <a:pPr marL="548640" lvl="1" indent="-274320" eaLnBrk="1" fontAlgn="auto" hangingPunct="1">
              <a:spcAft>
                <a:spcPts val="0"/>
              </a:spcAft>
              <a:buFont typeface="Wingdings"/>
              <a:buChar char=""/>
              <a:defRPr/>
            </a:pPr>
            <a:endParaRPr lang="en-US" dirty="0" smtClean="0"/>
          </a:p>
          <a:p>
            <a:pPr marL="548640" lvl="1" indent="-274320" eaLnBrk="1" fontAlgn="auto" hangingPunct="1">
              <a:spcAft>
                <a:spcPts val="0"/>
              </a:spcAft>
              <a:buFont typeface="Wingdings"/>
              <a:buChar char=""/>
              <a:defRPr/>
            </a:pPr>
            <a:r>
              <a:rPr lang="en-US" dirty="0" smtClean="0"/>
              <a:t>Allow user to create custom weight scenarios</a:t>
            </a:r>
          </a:p>
        </p:txBody>
      </p:sp>
      <p:pic>
        <p:nvPicPr>
          <p:cNvPr id="17412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8200" y="1514475"/>
            <a:ext cx="4324350" cy="2181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3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8200" y="4033838"/>
            <a:ext cx="4356100" cy="2195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8"/>
          <p:cNvSpPr>
            <a:spLocks noGrp="1"/>
          </p:cNvSpPr>
          <p:nvPr>
            <p:ph type="title"/>
          </p:nvPr>
        </p:nvSpPr>
        <p:spPr>
          <a:xfrm>
            <a:off x="301625" y="228600"/>
            <a:ext cx="8534400" cy="758825"/>
          </a:xfrm>
        </p:spPr>
        <p:txBody>
          <a:bodyPr/>
          <a:lstStyle/>
          <a:p>
            <a:pPr eaLnBrk="1" hangingPunct="1"/>
            <a:r>
              <a:rPr lang="en-US" smtClean="0"/>
              <a:t>Road Crossings</a:t>
            </a:r>
          </a:p>
        </p:txBody>
      </p:sp>
      <p:sp>
        <p:nvSpPr>
          <p:cNvPr id="18435" name="Content Placeholder 7"/>
          <p:cNvSpPr>
            <a:spLocks noGrp="1"/>
          </p:cNvSpPr>
          <p:nvPr>
            <p:ph sz="half" idx="1"/>
          </p:nvPr>
        </p:nvSpPr>
        <p:spPr>
          <a:xfrm>
            <a:off x="301625" y="1409700"/>
            <a:ext cx="4038600" cy="4681538"/>
          </a:xfrm>
        </p:spPr>
        <p:txBody>
          <a:bodyPr/>
          <a:lstStyle/>
          <a:p>
            <a:pPr eaLnBrk="1" hangingPunct="1"/>
            <a:r>
              <a:rPr lang="en-US" sz="2000" smtClean="0"/>
              <a:t>144,788 total road crossings in Chesapeake Bay drainage</a:t>
            </a:r>
          </a:p>
          <a:p>
            <a:pPr lvl="1" eaLnBrk="1" hangingPunct="1"/>
            <a:r>
              <a:rPr lang="en-US" sz="2000" smtClean="0"/>
              <a:t>Vast majority of road crossings &gt; 139,000 fall along small rivers and streams (drainages &lt; 100 km</a:t>
            </a:r>
            <a:r>
              <a:rPr lang="en-US" sz="2000" baseline="30000" smtClean="0"/>
              <a:t>2</a:t>
            </a:r>
            <a:r>
              <a:rPr lang="en-US" sz="2000" smtClean="0"/>
              <a:t>)</a:t>
            </a:r>
          </a:p>
          <a:p>
            <a:pPr lvl="1" eaLnBrk="1" hangingPunct="1"/>
            <a:r>
              <a:rPr lang="en-US" sz="2000" smtClean="0">
                <a:solidFill>
                  <a:srgbClr val="FF0000"/>
                </a:solidFill>
              </a:rPr>
              <a:t>Field observations still the most reliable way to determine fish barriers</a:t>
            </a:r>
          </a:p>
          <a:p>
            <a:pPr lvl="1" eaLnBrk="1" hangingPunct="1"/>
            <a:r>
              <a:rPr lang="en-US" sz="2000" smtClean="0"/>
              <a:t>In Chesapeake, most road crossing barriers will impact resident species</a:t>
            </a:r>
          </a:p>
          <a:p>
            <a:pPr lvl="1" eaLnBrk="1" hangingPunct="1"/>
            <a:r>
              <a:rPr lang="en-US" sz="2000" smtClean="0"/>
              <a:t>Still a major issue for fish passage in general</a:t>
            </a:r>
          </a:p>
        </p:txBody>
      </p:sp>
      <p:pic>
        <p:nvPicPr>
          <p:cNvPr id="18436" name="Picture 4" descr="IMGP487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76800" y="1296988"/>
            <a:ext cx="4006850" cy="534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8"/>
          <p:cNvSpPr>
            <a:spLocks noGrp="1"/>
          </p:cNvSpPr>
          <p:nvPr>
            <p:ph type="title"/>
          </p:nvPr>
        </p:nvSpPr>
        <p:spPr>
          <a:xfrm>
            <a:off x="301625" y="228600"/>
            <a:ext cx="8534400" cy="758825"/>
          </a:xfrm>
        </p:spPr>
        <p:txBody>
          <a:bodyPr/>
          <a:lstStyle/>
          <a:p>
            <a:pPr eaLnBrk="1" hangingPunct="1"/>
            <a:r>
              <a:rPr lang="en-US" smtClean="0"/>
              <a:t>Addressing Road Crossings in CBFPPP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sz="half" idx="1"/>
          </p:nvPr>
        </p:nvSpPr>
        <p:spPr>
          <a:xfrm>
            <a:off x="301625" y="1409700"/>
            <a:ext cx="4038600" cy="4681538"/>
          </a:xfrm>
        </p:spPr>
        <p:txBody>
          <a:bodyPr>
            <a:normAutofit/>
          </a:bodyPr>
          <a:lstStyle/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-US" dirty="0" smtClean="0"/>
              <a:t>Road and Railroad crossings are not “prioritized” in the current GIS tool</a:t>
            </a:r>
          </a:p>
          <a:p>
            <a:pPr marL="548640" lvl="1" indent="-274320" eaLnBrk="1" fontAlgn="auto" hangingPunct="1">
              <a:spcAft>
                <a:spcPts val="0"/>
              </a:spcAft>
              <a:buFont typeface="Wingdings"/>
              <a:buChar char=""/>
              <a:defRPr/>
            </a:pPr>
            <a:r>
              <a:rPr lang="en-US" dirty="0" smtClean="0"/>
              <a:t>37 times more roads crossings than dams</a:t>
            </a:r>
          </a:p>
          <a:p>
            <a:pPr marL="548640" lvl="1" indent="-274320" eaLnBrk="1" fontAlgn="auto" hangingPunct="1">
              <a:spcAft>
                <a:spcPts val="0"/>
              </a:spcAft>
              <a:buFont typeface="Wingdings"/>
              <a:buChar char=""/>
              <a:defRPr/>
            </a:pPr>
            <a:r>
              <a:rPr lang="en-US" dirty="0" smtClean="0"/>
              <a:t>Select priority watershed based on dam ranking</a:t>
            </a:r>
          </a:p>
          <a:p>
            <a:pPr marL="548640" lvl="1" indent="-274320" eaLnBrk="1" fontAlgn="auto" hangingPunct="1">
              <a:spcAft>
                <a:spcPts val="0"/>
              </a:spcAft>
              <a:buFont typeface="Wingdings"/>
              <a:buChar char=""/>
              <a:defRPr/>
            </a:pPr>
            <a:r>
              <a:rPr lang="en-US" dirty="0" smtClean="0"/>
              <a:t>Field assess road/railroad crossings in selected watershed</a:t>
            </a:r>
          </a:p>
          <a:p>
            <a:pPr marL="274320" lvl="1" indent="0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endParaRPr lang="en-US" dirty="0" smtClean="0"/>
          </a:p>
        </p:txBody>
      </p:sp>
      <p:pic>
        <p:nvPicPr>
          <p:cNvPr id="33797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67250" y="2152650"/>
            <a:ext cx="4271963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3798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1850" y="2066925"/>
            <a:ext cx="4324350" cy="404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/>
      <p:bldP spid="8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25" y="1743075"/>
            <a:ext cx="8896350" cy="4367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0483" name="Title 1"/>
          <p:cNvSpPr>
            <a:spLocks noGrp="1"/>
          </p:cNvSpPr>
          <p:nvPr>
            <p:ph type="title"/>
          </p:nvPr>
        </p:nvSpPr>
        <p:spPr>
          <a:xfrm>
            <a:off x="301625" y="285750"/>
            <a:ext cx="8534400" cy="635000"/>
          </a:xfrm>
        </p:spPr>
        <p:txBody>
          <a:bodyPr/>
          <a:lstStyle/>
          <a:p>
            <a:r>
              <a:rPr lang="en-US" smtClean="0"/>
              <a:t>North Fork Shenandoah River– Brook Trout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>
          <a:xfrm>
            <a:off x="301625" y="285750"/>
            <a:ext cx="8534400" cy="635000"/>
          </a:xfrm>
        </p:spPr>
        <p:txBody>
          <a:bodyPr/>
          <a:lstStyle/>
          <a:p>
            <a:r>
              <a:rPr lang="en-US" smtClean="0"/>
              <a:t>Patapsco River – Anadromous Example</a:t>
            </a:r>
          </a:p>
        </p:txBody>
      </p:sp>
      <p:pic>
        <p:nvPicPr>
          <p:cNvPr id="21507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06375" y="1774825"/>
            <a:ext cx="8737600" cy="4329113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10"/>
  <p:tag name="MMPROD_UIDATA" val="&lt;database version=&quot;7.0&quot;&gt;&lt;object type=&quot;1&quot; unique_id=&quot;10001&quot;&gt;&lt;object type=&quot;2&quot; unique_id=&quot;10630&quot;&gt;&lt;object type=&quot;3&quot; unique_id=&quot;10631&quot;&gt;&lt;property id=&quot;20148&quot; value=&quot;5&quot;/&gt;&lt;property id=&quot;20300&quot; value=&quot;Slide 1 - &amp;quot;Chesapeake Fish Passage Prioritization Project:&amp;#x0D;&amp;#x0A;Status Update&amp;quot;&quot;/&gt;&lt;property id=&quot;20307&quot; value=&quot;256&quot;/&gt;&lt;/object&gt;&lt;object type=&quot;3&quot; unique_id=&quot;11617&quot;&gt;&lt;property id=&quot;20148&quot; value=&quot;5&quot;/&gt;&lt;property id=&quot;20300&quot; value=&quot;Slide 6 - &amp;quot;Anadromous fish weighting scenario  &amp;quot;&quot;/&gt;&lt;property id=&quot;20307&quot; value=&quot;304&quot;/&gt;&lt;/object&gt;&lt;object type=&quot;3&quot; unique_id=&quot;11871&quot;&gt;&lt;property id=&quot;20148&quot; value=&quot;5&quot;/&gt;&lt;property id=&quot;20300&quot; value=&quot;Slide 2 - &amp;quot;Overview&amp;quot;&quot;/&gt;&lt;property id=&quot;20307&quot; value=&quot;315&quot;/&gt;&lt;/object&gt;&lt;object type=&quot;3&quot; unique_id=&quot;11876&quot;&gt;&lt;property id=&quot;20148&quot; value=&quot;5&quot;/&gt;&lt;property id=&quot;20300&quot; value=&quot;Slide 3 - &amp;quot;Northeast Aquatic Connectivity Results&amp;quot;&quot;/&gt;&lt;property id=&quot;20307&quot; value=&quot;316&quot;/&gt;&lt;/object&gt;&lt;object type=&quot;3&quot; unique_id=&quot;11878&quot;&gt;&lt;property id=&quot;20148&quot; value=&quot;5&quot;/&gt;&lt;property id=&quot;20300&quot; value=&quot;Slide 15 - &amp;quot;Progress Update&amp;quot;&quot;/&gt;&lt;property id=&quot;20307&quot; value=&quot;317&quot;/&gt;&lt;/object&gt;&lt;object type=&quot;3&quot; unique_id=&quot;12679&quot;&gt;&lt;property id=&quot;20148&quot; value=&quot;5&quot;/&gt;&lt;property id=&quot;20300&quot; value=&quot;Slide 7 - &amp;quot;Anadromous fish weighting scenario  &amp;quot;&quot;/&gt;&lt;property id=&quot;20307&quot; value=&quot;329&quot;/&gt;&lt;/object&gt;&lt;object type=&quot;3&quot; unique_id=&quot;12759&quot;&gt;&lt;property id=&quot;20148&quot; value=&quot;5&quot;/&gt;&lt;property id=&quot;20300&quot; value=&quot;Slide 8 - &amp;quot;Resident Fish Weighting Scenario&amp;quot;&quot;/&gt;&lt;property id=&quot;20307&quot; value=&quot;330&quot;/&gt;&lt;/object&gt;&lt;object type=&quot;3&quot; unique_id=&quot;13048&quot;&gt;&lt;property id=&quot;20148&quot; value=&quot;5&quot;/&gt;&lt;property id=&quot;20300&quot; value=&quot;Slide 10 - &amp;quot;BAT&amp;quot;&quot;/&gt;&lt;property id=&quot;20307&quot; value=&quot;331&quot;/&gt;&lt;/object&gt;&lt;object type=&quot;3&quot; unique_id=&quot;13084&quot;&gt;&lt;property id=&quot;20148&quot; value=&quot;5&quot;/&gt;&lt;property id=&quot;20300&quot; value=&quot;Slide 62 - &amp;quot;Questions?&amp;quot;&quot;/&gt;&lt;property id=&quot;20307&quot; value=&quot;335&quot;/&gt;&lt;/object&gt;&lt;object type=&quot;3&quot; unique_id=&quot;13086&quot;&gt;&lt;property id=&quot;20148&quot; value=&quot;5&quot;/&gt;&lt;property id=&quot;20300&quot; value=&quot;Slide 4 - &amp;quot;NAC Report&amp;quot;&quot;/&gt;&lt;property id=&quot;20307&quot; value=&quot;339&quot;/&gt;&lt;/object&gt;&lt;object type=&quot;3&quot; unique_id=&quot;13087&quot;&gt;&lt;property id=&quot;20148&quot; value=&quot;5&quot;/&gt;&lt;property id=&quot;20300&quot; value=&quot;Slide 5 - &amp;quot;Results&amp;quot;&quot;/&gt;&lt;property id=&quot;20307&quot; value=&quot;336&quot;/&gt;&lt;/object&gt;&lt;object type=&quot;3&quot; unique_id=&quot;13088&quot;&gt;&lt;property id=&quot;20148&quot; value=&quot;5&quot;/&gt;&lt;property id=&quot;20300&quot; value=&quot;Slide 9 - &amp;quot;NCAT – Excel based&amp;quot;&quot;/&gt;&lt;property id=&quot;20307&quot; value=&quot;337&quot;/&gt;&lt;/object&gt;&lt;object type=&quot;3&quot; unique_id=&quot;13089&quot;&gt;&lt;property id=&quot;20148&quot; value=&quot;5&quot;/&gt;&lt;property id=&quot;20300&quot; value=&quot;Slide 11 - &amp;quot;Chesapeake Bay Watershed: Anadromous Scenario&amp;quot;&quot;/&gt;&lt;property id=&quot;20307&quot; value=&quot;345&quot;/&gt;&lt;/object&gt;&lt;object type=&quot;3&quot; unique_id=&quot;13090&quot;&gt;&lt;property id=&quot;20148&quot; value=&quot;5&quot;/&gt;&lt;property id=&quot;20300&quot; value=&quot;Slide 12 - &amp;quot;Chesapeake Bay Watershed: Anadromous Scenario&amp;quot;&quot;/&gt;&lt;property id=&quot;20307&quot; value=&quot;348&quot;/&gt;&lt;/object&gt;&lt;object type=&quot;3&quot; unique_id=&quot;13091&quot;&gt;&lt;property id=&quot;20148&quot; value=&quot;5&quot;/&gt;&lt;property id=&quot;20300&quot; value=&quot;Slide 13 - &amp;quot;Chesapeake Bay Watershed: Resident Scenario&amp;quot;&quot;/&gt;&lt;property id=&quot;20307&quot; value=&quot;393&quot;/&gt;&lt;/object&gt;&lt;object type=&quot;3&quot; unique_id=&quot;13092&quot;&gt;&lt;property id=&quot;20148&quot; value=&quot;5&quot;/&gt;&lt;property id=&quot;20300&quot; value=&quot;Slide 14 - &amp;quot;Result Distribution&amp;quot;&quot;/&gt;&lt;property id=&quot;20307&quot; value=&quot;347&quot;/&gt;&lt;/object&gt;&lt;object type=&quot;3&quot; unique_id=&quot;13093&quot;&gt;&lt;property id=&quot;20148&quot; value=&quot;5&quot;/&gt;&lt;property id=&quot;20300&quot; value=&quot;Slide 16 - &amp;quot;Progress Update&amp;quot;&quot;/&gt;&lt;property id=&quot;20307&quot; value=&quot;355&quot;/&gt;&lt;/object&gt;&lt;object type=&quot;3&quot; unique_id=&quot;13094&quot;&gt;&lt;property id=&quot;20148&quot; value=&quot;5&quot;/&gt;&lt;property id=&quot;20300&quot; value=&quot;Slide 17 - &amp;quot;Hydrography&amp;quot;&quot;/&gt;&lt;property id=&quot;20307&quot; value=&quot;349&quot;/&gt;&lt;/object&gt;&lt;object type=&quot;3&quot; unique_id=&quot;13095&quot;&gt;&lt;property id=&quot;20148&quot; value=&quot;5&quot;/&gt;&lt;property id=&quot;20300&quot; value=&quot;Slide 18 - &amp;quot;Hydrography: Dendrite&amp;quot;&quot;/&gt;&lt;property id=&quot;20307&quot; value=&quot;350&quot;/&gt;&lt;/object&gt;&lt;object type=&quot;3&quot; unique_id=&quot;13096&quot;&gt;&lt;property id=&quot;20148&quot; value=&quot;5&quot;/&gt;&lt;property id=&quot;20300&quot; value=&quot;Slide 19 - &amp;quot;Hydrography: Catchments&amp;quot;&quot;/&gt;&lt;property id=&quot;20307&quot; value=&quot;351&quot;/&gt;&lt;/object&gt;&lt;object type=&quot;3&quot; unique_id=&quot;13097&quot;&gt;&lt;property id=&quot;20148&quot; value=&quot;5&quot;/&gt;&lt;property id=&quot;20300&quot; value=&quot;Slide 20 - &amp;quot;Hydrography: Accumulate Attributes&amp;quot;&quot;/&gt;&lt;property id=&quot;20307&quot; value=&quot;352&quot;/&gt;&lt;/object&gt;&lt;object type=&quot;3&quot; unique_id=&quot;13098&quot;&gt;&lt;property id=&quot;20148&quot; value=&quot;5&quot;/&gt;&lt;property id=&quot;20300&quot; value=&quot;Slide 21 - &amp;quot;Diadromous Fish Data&amp;quot;&quot;/&gt;&lt;property id=&quot;20307&quot; value=&quot;354&quot;/&gt;&lt;/object&gt;&lt;object type=&quot;3&quot; unique_id=&quot;13099&quot;&gt;&lt;property id=&quot;20148&quot; value=&quot;5&quot;/&gt;&lt;property id=&quot;20300&quot; value=&quot;Slide 22 - &amp;quot;Dam Data&amp;quot;&quot;/&gt;&lt;property id=&quot;20307&quot; value=&quot;353&quot;/&gt;&lt;/object&gt;&lt;object type=&quot;3&quot; unique_id=&quot;13100&quot;&gt;&lt;property id=&quot;20148&quot; value=&quot;5&quot;/&gt;&lt;property id=&quot;20300&quot; value=&quot;Slide 23 - &amp;quot;CFPPP Metrics&amp;quot;&quot;/&gt;&lt;property id=&quot;20307&quot; value=&quot;372&quot;/&gt;&lt;/object&gt;&lt;object type=&quot;3&quot; unique_id=&quot;13101&quot;&gt;&lt;property id=&quot;20148&quot; value=&quot;5&quot;/&gt;&lt;property id=&quot;20300&quot; value=&quot;Slide 24 - &amp;quot;CFPPP Metrics&amp;quot;&quot;/&gt;&lt;property id=&quot;20307&quot; value=&quot;391&quot;/&gt;&lt;/object&gt;&lt;object type=&quot;3&quot; unique_id=&quot;13102&quot;&gt;&lt;property id=&quot;20148&quot; value=&quot;5&quot;/&gt;&lt;property id=&quot;20300&quot; value=&quot;Slide 25 - &amp;quot;CFPPP Metrics&amp;quot;&quot;/&gt;&lt;property id=&quot;20307&quot; value=&quot;389&quot;/&gt;&lt;/object&gt;&lt;object type=&quot;3&quot; unique_id=&quot;13103&quot;&gt;&lt;property id=&quot;20148&quot; value=&quot;5&quot;/&gt;&lt;property id=&quot;20300&quot; value=&quot;Slide 26 - &amp;quot;CFPPP Metrics&amp;quot;&quot;/&gt;&lt;property id=&quot;20307&quot; value=&quot;373&quot;/&gt;&lt;/object&gt;&lt;object type=&quot;3&quot; unique_id=&quot;13104&quot;&gt;&lt;property id=&quot;20148&quot; value=&quot;5&quot;/&gt;&lt;property id=&quot;20300&quot; value=&quot;Slide 27 - &amp;quot;CFPPP Metrics&amp;quot;&quot;/&gt;&lt;property id=&quot;20307&quot; value=&quot;374&quot;/&gt;&lt;/object&gt;&lt;object type=&quot;3&quot; unique_id=&quot;13105&quot;&gt;&lt;property id=&quot;20148&quot; value=&quot;5&quot;/&gt;&lt;property id=&quot;20300&quot; value=&quot;Slide 28 - &amp;quot;CFPPP Metrics&amp;quot;&quot;/&gt;&lt;property id=&quot;20307&quot; value=&quot;375&quot;/&gt;&lt;/object&gt;&lt;object type=&quot;3&quot; unique_id=&quot;13106&quot;&gt;&lt;property id=&quot;20148&quot; value=&quot;5&quot;/&gt;&lt;property id=&quot;20300&quot; value=&quot;Slide 29 - &amp;quot;CFPPP Metrics&amp;quot;&quot;/&gt;&lt;property id=&quot;20307&quot; value=&quot;376&quot;/&gt;&lt;/object&gt;&lt;object type=&quot;3&quot; unique_id=&quot;13107&quot;&gt;&lt;property id=&quot;20148&quot; value=&quot;5&quot;/&gt;&lt;property id=&quot;20300&quot; value=&quot;Slide 30 - &amp;quot;CFPPP Metrics&amp;quot;&quot;/&gt;&lt;property id=&quot;20307&quot; value=&quot;380&quot;/&gt;&lt;/object&gt;&lt;object type=&quot;3&quot; unique_id=&quot;13108&quot;&gt;&lt;property id=&quot;20148&quot; value=&quot;5&quot;/&gt;&lt;property id=&quot;20300&quot; value=&quot;Slide 31 - &amp;quot;CFPPP Metrics&amp;quot;&quot;/&gt;&lt;property id=&quot;20307&quot; value=&quot;379&quot;/&gt;&lt;/object&gt;&lt;object type=&quot;3&quot; unique_id=&quot;13109&quot;&gt;&lt;property id=&quot;20148&quot; value=&quot;5&quot;/&gt;&lt;property id=&quot;20300&quot; value=&quot;Slide 32 - &amp;quot;CFPPP Metrics&amp;quot;&quot;/&gt;&lt;property id=&quot;20307&quot; value=&quot;378&quot;/&gt;&lt;/object&gt;&lt;object type=&quot;3&quot; unique_id=&quot;13110&quot;&gt;&lt;property id=&quot;20148&quot; value=&quot;5&quot;/&gt;&lt;property id=&quot;20300&quot; value=&quot;Slide 33 - &amp;quot;CFPPP Metrics&amp;quot;&quot;/&gt;&lt;property id=&quot;20307&quot; value=&quot;377&quot;/&gt;&lt;/object&gt;&lt;object type=&quot;3&quot; unique_id=&quot;13111&quot;&gt;&lt;property id=&quot;20148&quot; value=&quot;5&quot;/&gt;&lt;property id=&quot;20300&quot; value=&quot;Slide 34 - &amp;quot;CFPPP Metrics&amp;quot;&quot;/&gt;&lt;property id=&quot;20307&quot; value=&quot;392&quot;/&gt;&lt;/object&gt;&lt;object type=&quot;3&quot; unique_id=&quot;13112&quot;&gt;&lt;property id=&quot;20148&quot; value=&quot;5&quot;/&gt;&lt;property id=&quot;20300&quot; value=&quot;Slide 35 - &amp;quot;CFPPP Metrics&amp;quot;&quot;/&gt;&lt;property id=&quot;20307&quot; value=&quot;381&quot;/&gt;&lt;/object&gt;&lt;object type=&quot;3&quot; unique_id=&quot;13113&quot;&gt;&lt;property id=&quot;20148&quot; value=&quot;5&quot;/&gt;&lt;property id=&quot;20300&quot; value=&quot;Slide 36 - &amp;quot;CFPPP Metrics&amp;quot;&quot;/&gt;&lt;property id=&quot;20307&quot; value=&quot;382&quot;/&gt;&lt;/object&gt;&lt;object type=&quot;3&quot; unique_id=&quot;13114&quot;&gt;&lt;property id=&quot;20148&quot; value=&quot;5&quot;/&gt;&lt;property id=&quot;20300&quot; value=&quot;Slide 37 - &amp;quot;CFPPP Metrics&amp;quot;&quot;/&gt;&lt;property id=&quot;20307&quot; value=&quot;383&quot;/&gt;&lt;/object&gt;&lt;object type=&quot;3&quot; unique_id=&quot;13115&quot;&gt;&lt;property id=&quot;20148&quot; value=&quot;5&quot;/&gt;&lt;property id=&quot;20300&quot; value=&quot;Slide 38 - &amp;quot;January Meeting Follow-up&amp;quot;&quot;/&gt;&lt;property id=&quot;20307&quot; value=&quot;356&quot;/&gt;&lt;/object&gt;&lt;object type=&quot;3&quot; unique_id=&quot;13116&quot;&gt;&lt;property id=&quot;20148&quot; value=&quot;5&quot;/&gt;&lt;property id=&quot;20300&quot; value=&quot;Slide 39 - &amp;quot;Culverts&amp;quot;&quot;/&gt;&lt;property id=&quot;20307&quot; value=&quot;357&quot;/&gt;&lt;/object&gt;&lt;object type=&quot;3&quot; unique_id=&quot;13117&quot;&gt;&lt;property id=&quot;20148&quot; value=&quot;5&quot;/&gt;&lt;property id=&quot;20300&quot; value=&quot;Slide 40 - &amp;quot;Culverts: Proposed Metric&amp;quot;&quot;/&gt;&lt;property id=&quot;20307&quot; value=&quot;358&quot;/&gt;&lt;/object&gt;&lt;object type=&quot;3&quot; unique_id=&quot;13118&quot;&gt;&lt;property id=&quot;20148&quot; value=&quot;5&quot;/&gt;&lt;property id=&quot;20300&quot; value=&quot;Slide 41 - &amp;quot;Binning Metrics&amp;quot;&quot;/&gt;&lt;property id=&quot;20307&quot; value=&quot;359&quot;/&gt;&lt;/object&gt;&lt;object type=&quot;3&quot; unique_id=&quot;13119&quot;&gt;&lt;property id=&quot;20148&quot; value=&quot;5&quot;/&gt;&lt;property id=&quot;20300&quot; value=&quot;Slide 42 - &amp;quot;Ranking&amp;quot;&quot;/&gt;&lt;property id=&quot;20307&quot; value=&quot;363&quot;/&gt;&lt;/object&gt;&lt;object type=&quot;3&quot; unique_id=&quot;13120&quot;&gt;&lt;property id=&quot;20148&quot; value=&quot;5&quot;/&gt;&lt;property id=&quot;20300&quot; value=&quot;Slide 43 - &amp;quot;Ranking&amp;quot;&quot;/&gt;&lt;property id=&quot;20307&quot; value=&quot;364&quot;/&gt;&lt;/object&gt;&lt;object type=&quot;3&quot; unique_id=&quot;13121&quot;&gt;&lt;property id=&quot;20148&quot; value=&quot;5&quot;/&gt;&lt;property id=&quot;20300&quot; value=&quot;Slide 44 - &amp;quot;Ranking&amp;quot;&quot;/&gt;&lt;property id=&quot;20307&quot; value=&quot;365&quot;/&gt;&lt;/object&gt;&lt;object type=&quot;3&quot; unique_id=&quot;13122&quot;&gt;&lt;property id=&quot;20148&quot; value=&quot;5&quot;/&gt;&lt;property id=&quot;20300&quot; value=&quot;Slide 45 - &amp;quot;Ranking&amp;quot;&quot;/&gt;&lt;property id=&quot;20307&quot; value=&quot;366&quot;/&gt;&lt;/object&gt;&lt;object type=&quot;3&quot; unique_id=&quot;13123&quot;&gt;&lt;property id=&quot;20148&quot; value=&quot;5&quot;/&gt;&lt;property id=&quot;20300&quot; value=&quot;Slide 46 - &amp;quot;Ranking&amp;quot;&quot;/&gt;&lt;property id=&quot;20307&quot; value=&quot;367&quot;/&gt;&lt;/object&gt;&lt;object type=&quot;3&quot; unique_id=&quot;13124&quot;&gt;&lt;property id=&quot;20148&quot; value=&quot;5&quot;/&gt;&lt;property id=&quot;20300&quot; value=&quot;Slide 47 - &amp;quot;Ranking&amp;quot;&quot;/&gt;&lt;property id=&quot;20307&quot; value=&quot;368&quot;/&gt;&lt;/object&gt;&lt;object type=&quot;3&quot; unique_id=&quot;13125&quot;&gt;&lt;property id=&quot;20148&quot; value=&quot;5&quot;/&gt;&lt;property id=&quot;20300&quot; value=&quot;Slide 48 - &amp;quot;Ranking&amp;quot;&quot;/&gt;&lt;property id=&quot;20307&quot; value=&quot;369&quot;/&gt;&lt;/object&gt;&lt;object type=&quot;3&quot; unique_id=&quot;13126&quot;&gt;&lt;property id=&quot;20148&quot; value=&quot;5&quot;/&gt;&lt;property id=&quot;20300&quot; value=&quot;Slide 49 - &amp;quot;Binning Metrics&amp;quot;&quot;/&gt;&lt;property id=&quot;20307&quot; value=&quot;362&quot;/&gt;&lt;/object&gt;&lt;object type=&quot;3&quot; unique_id=&quot;13127&quot;&gt;&lt;property id=&quot;20148&quot; value=&quot;5&quot;/&gt;&lt;property id=&quot;20300&quot; value=&quot;Slide 50 - &amp;quot;Binning Metrics&amp;quot;&quot;/&gt;&lt;property id=&quot;20307&quot; value=&quot;361&quot;/&gt;&lt;/object&gt;&lt;object type=&quot;3&quot; unique_id=&quot;13128&quot;&gt;&lt;property id=&quot;20148&quot; value=&quot;5&quot;/&gt;&lt;property id=&quot;20300&quot; value=&quot;Slide 51 - &amp;quot;Binning Metrics&amp;quot;&quot;/&gt;&lt;property id=&quot;20307&quot; value=&quot;384&quot;/&gt;&lt;/object&gt;&lt;object type=&quot;3&quot; unique_id=&quot;13129&quot;&gt;&lt;property id=&quot;20148&quot; value=&quot;5&quot;/&gt;&lt;property id=&quot;20300&quot; value=&quot;Slide 52 - &amp;quot;Binning Metrics&amp;quot;&quot;/&gt;&lt;property id=&quot;20307&quot; value=&quot;385&quot;/&gt;&lt;/object&gt;&lt;object type=&quot;3&quot; unique_id=&quot;13130&quot;&gt;&lt;property id=&quot;20148&quot; value=&quot;5&quot;/&gt;&lt;property id=&quot;20300&quot; value=&quot;Slide 53 - &amp;quot;Binning Metrics&amp;quot;&quot;/&gt;&lt;property id=&quot;20307&quot; value=&quot;386&quot;/&gt;&lt;/object&gt;&lt;object type=&quot;3&quot; unique_id=&quot;13131&quot;&gt;&lt;property id=&quot;20148&quot; value=&quot;5&quot;/&gt;&lt;property id=&quot;20300&quot; value=&quot;Slide 54 - &amp;quot;Binning Metrics&amp;quot;&quot;/&gt;&lt;property id=&quot;20307&quot; value=&quot;387&quot;/&gt;&lt;/object&gt;&lt;object type=&quot;3&quot; unique_id=&quot;13132&quot;&gt;&lt;property id=&quot;20148&quot; value=&quot;5&quot;/&gt;&lt;property id=&quot;20300&quot; value=&quot;Slide 55 - &amp;quot;Binning Metrics&amp;quot;&quot;/&gt;&lt;property id=&quot;20307&quot; value=&quot;388&quot;/&gt;&lt;/object&gt;&lt;object type=&quot;3&quot; unique_id=&quot;13133&quot;&gt;&lt;property id=&quot;20148&quot; value=&quot;5&quot;/&gt;&lt;property id=&quot;20300&quot; value=&quot;Slide 56 - &amp;quot;Stream Size: Size Class by Watershed Size&amp;quot;&quot;/&gt;&lt;property id=&quot;20307&quot; value=&quot;371&quot;/&gt;&lt;/object&gt;&lt;object type=&quot;3&quot; unique_id=&quot;13134&quot;&gt;&lt;property id=&quot;20148&quot; value=&quot;5&quot;/&gt;&lt;property id=&quot;20300&quot; value=&quot;Slide 57 - &amp;quot;Stream Size: Link Metric&amp;quot;&quot;/&gt;&lt;property id=&quot;20307&quot; value=&quot;360&quot;/&gt;&lt;/object&gt;&lt;object type=&quot;3&quot; unique_id=&quot;13135&quot;&gt;&lt;property id=&quot;20148&quot; value=&quot;5&quot;/&gt;&lt;property id=&quot;20300&quot; value=&quot;Slide 58 - &amp;quot;Stream Size: Link Metric&amp;quot;&quot;/&gt;&lt;property id=&quot;20307&quot; value=&quot;370&quot;/&gt;&lt;/object&gt;&lt;object type=&quot;3&quot; unique_id=&quot;13136&quot;&gt;&lt;property id=&quot;20148&quot; value=&quot;5&quot;/&gt;&lt;property id=&quot;20300&quot; value=&quot;Slide 59 - &amp;quot;Decision Support Tool&amp;quot;&quot;/&gt;&lt;property id=&quot;20307&quot; value=&quot;394&quot;/&gt;&lt;/object&gt;&lt;object type=&quot;3&quot; unique_id=&quot;13137&quot;&gt;&lt;property id=&quot;20148&quot; value=&quot;5&quot;/&gt;&lt;property id=&quot;20300&quot; value=&quot;Slide 60 - &amp;quot;Decision Support Tool&amp;quot;&quot;/&gt;&lt;property id=&quot;20307&quot; value=&quot;395&quot;/&gt;&lt;/object&gt;&lt;object type=&quot;3&quot; unique_id=&quot;13138&quot;&gt;&lt;property id=&quot;20148&quot; value=&quot;5&quot;/&gt;&lt;property id=&quot;20300&quot; value=&quot;Slide 61 - &amp;quot;Decision Support Tool&amp;quot;&quot;/&gt;&lt;property id=&quot;20307&quot; value=&quot;396&quot;/&gt;&lt;/object&gt;&lt;/object&gt;&lt;object type=&quot;8&quot; unique_id=&quot;10656&quot;&gt;&lt;/object&gt;&lt;/object&gt;&lt;/database&gt;"/>
  <p:tag name="SECTOMILLISECCONVERTED" val="1"/>
</p:tagLst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ivic">
  <a:themeElements>
    <a:clrScheme name="Civic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Civic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6919</TotalTime>
  <Words>299</Words>
  <Application>Microsoft Office PowerPoint</Application>
  <PresentationFormat>On-screen Show (4:3)</PresentationFormat>
  <Paragraphs>71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5" baseType="lpstr">
      <vt:lpstr>Arial</vt:lpstr>
      <vt:lpstr>Georgia</vt:lpstr>
      <vt:lpstr>Wingdings 2</vt:lpstr>
      <vt:lpstr>Wingdings</vt:lpstr>
      <vt:lpstr>Calibri</vt:lpstr>
      <vt:lpstr>Civic</vt:lpstr>
      <vt:lpstr>Chesapeake Fish Passage Prioritization Project: Overview</vt:lpstr>
      <vt:lpstr>Key Drivers</vt:lpstr>
      <vt:lpstr>Chesapeake Bay Watershed: Anadromous Scenario</vt:lpstr>
      <vt:lpstr>CFPPP Metrics</vt:lpstr>
      <vt:lpstr>Decision Support Tool</vt:lpstr>
      <vt:lpstr>Road Crossings</vt:lpstr>
      <vt:lpstr>Addressing Road Crossings in CBFPPP</vt:lpstr>
      <vt:lpstr>North Fork Shenandoah River– Brook Trout</vt:lpstr>
      <vt:lpstr>Patapsco River – Anadromous Example</vt:lpstr>
    </vt:vector>
  </TitlesOfParts>
  <Company>The Nature Conservancy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CFPPP Oct 25, 2011 meeting</dc:title>
  <dc:creator>emartin</dc:creator>
  <cp:lastModifiedBy>hmartin</cp:lastModifiedBy>
  <cp:revision>465</cp:revision>
  <cp:lastPrinted>2013-06-25T13:16:17Z</cp:lastPrinted>
  <dcterms:created xsi:type="dcterms:W3CDTF">2011-01-05T14:24:52Z</dcterms:created>
  <dcterms:modified xsi:type="dcterms:W3CDTF">2013-06-25T14:11:50Z</dcterms:modified>
</cp:coreProperties>
</file>