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338" r:id="rId3"/>
    <p:sldId id="316" r:id="rId4"/>
    <p:sldId id="329" r:id="rId5"/>
    <p:sldId id="331" r:id="rId6"/>
    <p:sldId id="330" r:id="rId7"/>
    <p:sldId id="332" r:id="rId8"/>
    <p:sldId id="333" r:id="rId9"/>
    <p:sldId id="334" r:id="rId10"/>
    <p:sldId id="335" r:id="rId11"/>
    <p:sldId id="336" r:id="rId12"/>
    <p:sldId id="341" r:id="rId13"/>
    <p:sldId id="33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5769" autoAdjust="0"/>
  </p:normalViewPr>
  <p:slideViewPr>
    <p:cSldViewPr snapToGrid="0">
      <p:cViewPr varScale="1">
        <p:scale>
          <a:sx n="97" d="100"/>
          <a:sy n="97" d="100"/>
        </p:scale>
        <p:origin x="9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8D1B6-17CA-4EBD-9731-06782D3A5DD8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46A18-3D1A-4C8D-B825-9CDBBBCA1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56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50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89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16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44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13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51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9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67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93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01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76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46A18-3D1A-4C8D-B825-9CDBBBCA1C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7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7" descr="Geography PPT 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3867"/>
            <a:ext cx="91440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38" descr="VisID for Geography PPT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90" y="434979"/>
            <a:ext cx="20923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39"/>
          <p:cNvSpPr>
            <a:spLocks noChangeArrowheads="1"/>
          </p:cNvSpPr>
          <p:nvPr/>
        </p:nvSpPr>
        <p:spPr bwMode="auto">
          <a:xfrm>
            <a:off x="431801" y="6080126"/>
            <a:ext cx="1530868" cy="2981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6675" tIns="33338" rIns="66675" bIns="33338">
            <a:spAutoFit/>
          </a:bodyPr>
          <a:lstStyle/>
          <a:p>
            <a:pPr defTabSz="664369" eaLnBrk="0" hangingPunct="0">
              <a:defRPr/>
            </a:pPr>
            <a:r>
              <a:rPr lang="en-US" altLang="zh-CN" sz="750" b="1">
                <a:solidFill>
                  <a:schemeClr val="bg1"/>
                </a:solidFill>
                <a:ea typeface="宋体" charset="-122"/>
              </a:rPr>
              <a:t>U.S. Department of the Interior</a:t>
            </a:r>
          </a:p>
          <a:p>
            <a:pPr defTabSz="664369" eaLnBrk="0" hangingPunct="0">
              <a:defRPr/>
            </a:pPr>
            <a:r>
              <a:rPr lang="en-US" altLang="zh-CN" sz="750" b="1">
                <a:solidFill>
                  <a:schemeClr val="bg1"/>
                </a:solidFill>
                <a:ea typeface="宋体" charset="-122"/>
              </a:rPr>
              <a:t>U.S. Geological Survey</a:t>
            </a:r>
          </a:p>
        </p:txBody>
      </p:sp>
      <p:sp>
        <p:nvSpPr>
          <p:cNvPr id="1044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1143000"/>
          </a:xfrm>
        </p:spPr>
        <p:txBody>
          <a:bodyPr/>
          <a:lstStyle>
            <a:lvl1pPr>
              <a:defRPr sz="3300"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10445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86200"/>
            <a:ext cx="8305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824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D94656FD-B111-4621-A8A8-DCCF0341C35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5BD667B0-0AA9-40CB-B61E-978CB5E60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6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48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3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60429"/>
            </a:gs>
            <a:gs pos="50000">
              <a:srgbClr val="180F9B"/>
            </a:gs>
            <a:gs pos="100000">
              <a:srgbClr val="06042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058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058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First level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690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8" r:id="rId3"/>
    <p:sldLayoutId id="2147483692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CC00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2100" b="1">
          <a:solidFill>
            <a:schemeClr val="bg1"/>
          </a:solidFill>
          <a:latin typeface="Arial" charset="0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1800" b="1">
          <a:solidFill>
            <a:schemeClr val="bg1"/>
          </a:solidFill>
          <a:latin typeface="Arial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sz="1500" b="1">
          <a:solidFill>
            <a:schemeClr val="bg1"/>
          </a:solidFill>
          <a:latin typeface="Arial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Arial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Arial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FFFF99"/>
        </a:buClr>
        <a:buSzPct val="125000"/>
        <a:buFont typeface="Wingdings" pitchFamily="2" charset="2"/>
        <a:buChar char="§"/>
        <a:defRPr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22206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Finalization of </a:t>
            </a:r>
            <a:br>
              <a:rPr lang="en-US" dirty="0" smtClean="0"/>
            </a:br>
            <a:r>
              <a:rPr lang="en-US" dirty="0" smtClean="0"/>
              <a:t>Phase 6 Land Use Database, </a:t>
            </a:r>
            <a:br>
              <a:rPr lang="en-US" dirty="0" smtClean="0"/>
            </a:br>
            <a:r>
              <a:rPr lang="en-US" dirty="0" smtClean="0"/>
              <a:t>version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316506"/>
            <a:ext cx="8305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Peter Claggett, Fred Irani, </a:t>
            </a:r>
            <a:r>
              <a:rPr lang="en-US" dirty="0"/>
              <a:t>Quentin </a:t>
            </a:r>
            <a:r>
              <a:rPr lang="en-US" dirty="0" smtClean="0"/>
              <a:t>Stubbs, Renee Thompson, and Howard Weinberg</a:t>
            </a:r>
          </a:p>
          <a:p>
            <a:endParaRPr lang="en-US" dirty="0" smtClean="0"/>
          </a:p>
          <a:p>
            <a:r>
              <a:rPr lang="en-US" smtClean="0"/>
              <a:t>October 22, </a:t>
            </a:r>
            <a:r>
              <a:rPr lang="en-US" dirty="0" smtClean="0"/>
              <a:t>2015</a:t>
            </a:r>
          </a:p>
          <a:p>
            <a:r>
              <a:rPr lang="en-US" dirty="0" smtClean="0"/>
              <a:t>Scientific and Technical Advisory Committee</a:t>
            </a:r>
          </a:p>
          <a:p>
            <a:r>
              <a:rPr lang="en-US" dirty="0" smtClean="0"/>
              <a:t>Quarterly Meeting and Retreat</a:t>
            </a:r>
          </a:p>
          <a:p>
            <a:r>
              <a:rPr lang="en-US" dirty="0" smtClean="0"/>
              <a:t>Rose Haven, Maryland</a:t>
            </a:r>
          </a:p>
        </p:txBody>
      </p:sp>
    </p:spTree>
    <p:extLst>
      <p:ext uri="{BB962C8B-B14F-4D97-AF65-F5344CB8AC3E}">
        <p14:creationId xmlns:p14="http://schemas.microsoft.com/office/powerpoint/2010/main" val="306740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29" y="116095"/>
            <a:ext cx="8490213" cy="827334"/>
          </a:xfrm>
        </p:spPr>
        <p:txBody>
          <a:bodyPr/>
          <a:lstStyle/>
          <a:p>
            <a:r>
              <a:rPr lang="en-US" dirty="0" err="1" smtClean="0"/>
              <a:t>Backcast</a:t>
            </a:r>
            <a:r>
              <a:rPr lang="en-US" dirty="0" smtClean="0"/>
              <a:t> Land Uses to 2006, 2001, 1992, and 1984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943429"/>
            <a:ext cx="87273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Estimate absolute change in Total </a:t>
            </a:r>
            <a:r>
              <a:rPr lang="en-US" dirty="0">
                <a:solidFill>
                  <a:schemeClr val="bg1"/>
                </a:solidFill>
              </a:rPr>
              <a:t>Housing Units 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Estimate proportion of Total Housing Units that </a:t>
            </a:r>
            <a:r>
              <a:rPr lang="en-US" dirty="0">
                <a:solidFill>
                  <a:schemeClr val="bg1"/>
                </a:solidFill>
              </a:rPr>
              <a:t>are single detached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Estimate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verage residential lot </a:t>
            </a:r>
            <a:r>
              <a:rPr lang="en-US" dirty="0">
                <a:solidFill>
                  <a:schemeClr val="bg1"/>
                </a:solidFill>
              </a:rPr>
              <a:t>size for single-detached houses</a:t>
            </a:r>
          </a:p>
          <a:p>
            <a:pPr marL="342900" indent="-342900"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alculate </a:t>
            </a:r>
            <a:r>
              <a:rPr lang="en-US" dirty="0">
                <a:solidFill>
                  <a:schemeClr val="bg1"/>
                </a:solidFill>
              </a:rPr>
              <a:t>percent change in: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Residential </a:t>
            </a:r>
            <a:r>
              <a:rPr lang="en-US" dirty="0">
                <a:solidFill>
                  <a:schemeClr val="bg1"/>
                </a:solidFill>
              </a:rPr>
              <a:t>land use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Forest/tree canopy cover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Agricultural </a:t>
            </a:r>
            <a:r>
              <a:rPr lang="en-US" dirty="0">
                <a:solidFill>
                  <a:schemeClr val="bg1"/>
                </a:solidFill>
              </a:rPr>
              <a:t>land cover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solidFill>
                  <a:schemeClr val="bg1"/>
                </a:solidFill>
              </a:rPr>
              <a:t>Adjust land </a:t>
            </a:r>
            <a:r>
              <a:rPr lang="en-US" dirty="0">
                <a:solidFill>
                  <a:schemeClr val="bg1"/>
                </a:solidFill>
              </a:rPr>
              <a:t>u</a:t>
            </a:r>
            <a:r>
              <a:rPr lang="en-US" dirty="0" smtClean="0">
                <a:solidFill>
                  <a:schemeClr val="bg1"/>
                </a:solidFill>
              </a:rPr>
              <a:t>se acreages to reflect historic conditions: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IR_06 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IR_11 + (IR_11 * (% </a:t>
            </a:r>
            <a:r>
              <a:rPr lang="el-GR" dirty="0" smtClean="0">
                <a:solidFill>
                  <a:schemeClr val="bg1"/>
                </a:solidFill>
              </a:rPr>
              <a:t>Δ</a:t>
            </a:r>
            <a:r>
              <a:rPr lang="en-US" dirty="0" smtClean="0">
                <a:solidFill>
                  <a:schemeClr val="bg1"/>
                </a:solidFill>
              </a:rPr>
              <a:t> Residential) * (Proportion of IR associated with INR) 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INR_06 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INR_11 + (IR_11 * </a:t>
            </a:r>
            <a:r>
              <a:rPr lang="en-US" dirty="0">
                <a:solidFill>
                  <a:schemeClr val="bg1"/>
                </a:solidFill>
              </a:rPr>
              <a:t>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Residential))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TG_06 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TG_11 + (TG_11 * </a:t>
            </a:r>
            <a:r>
              <a:rPr lang="en-US" dirty="0">
                <a:solidFill>
                  <a:schemeClr val="bg1"/>
                </a:solidFill>
              </a:rPr>
              <a:t>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Residential))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0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29" y="116095"/>
            <a:ext cx="8490213" cy="609619"/>
          </a:xfrm>
        </p:spPr>
        <p:txBody>
          <a:bodyPr/>
          <a:lstStyle/>
          <a:p>
            <a:r>
              <a:rPr lang="en-US" dirty="0" err="1" smtClean="0"/>
              <a:t>Backcast</a:t>
            </a:r>
            <a:r>
              <a:rPr lang="en-US" dirty="0" smtClean="0"/>
              <a:t> Land Uses to 2006, 2001, 1992, and 1984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910752"/>
            <a:ext cx="87273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TCIR_06 </a:t>
            </a:r>
            <a:r>
              <a:rPr lang="en-US" dirty="0">
                <a:solidFill>
                  <a:schemeClr val="bg1"/>
                </a:solidFill>
              </a:rPr>
              <a:t>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TCIR_11 </a:t>
            </a:r>
            <a:r>
              <a:rPr lang="en-US" dirty="0">
                <a:solidFill>
                  <a:schemeClr val="bg1"/>
                </a:solidFill>
              </a:rPr>
              <a:t>+ </a:t>
            </a:r>
            <a:r>
              <a:rPr lang="en-US" dirty="0" smtClean="0">
                <a:solidFill>
                  <a:schemeClr val="bg1"/>
                </a:solidFill>
              </a:rPr>
              <a:t>(TCIR_11 </a:t>
            </a:r>
            <a:r>
              <a:rPr lang="en-US" dirty="0">
                <a:solidFill>
                  <a:schemeClr val="bg1"/>
                </a:solidFill>
              </a:rPr>
              <a:t>* 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Residential) </a:t>
            </a:r>
            <a:r>
              <a:rPr lang="en-US" dirty="0">
                <a:solidFill>
                  <a:schemeClr val="bg1"/>
                </a:solidFill>
              </a:rPr>
              <a:t>* (Proportion of IR associated with INR) 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TCINR_06 </a:t>
            </a:r>
            <a:r>
              <a:rPr lang="en-US" dirty="0">
                <a:solidFill>
                  <a:schemeClr val="bg1"/>
                </a:solidFill>
              </a:rPr>
              <a:t>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TCINR_11 </a:t>
            </a:r>
            <a:r>
              <a:rPr lang="en-US" dirty="0">
                <a:solidFill>
                  <a:schemeClr val="bg1"/>
                </a:solidFill>
              </a:rPr>
              <a:t>+ </a:t>
            </a:r>
            <a:r>
              <a:rPr lang="en-US" dirty="0" smtClean="0">
                <a:solidFill>
                  <a:schemeClr val="bg1"/>
                </a:solidFill>
              </a:rPr>
              <a:t>(TCIR_11 </a:t>
            </a:r>
            <a:r>
              <a:rPr lang="en-US" dirty="0">
                <a:solidFill>
                  <a:schemeClr val="bg1"/>
                </a:solidFill>
              </a:rPr>
              <a:t>* 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Residential))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TCT_06 </a:t>
            </a:r>
            <a:r>
              <a:rPr lang="en-US" dirty="0">
                <a:solidFill>
                  <a:schemeClr val="bg1"/>
                </a:solidFill>
              </a:rPr>
              <a:t>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TCT_11 </a:t>
            </a:r>
            <a:r>
              <a:rPr lang="en-US" dirty="0">
                <a:solidFill>
                  <a:schemeClr val="bg1"/>
                </a:solidFill>
              </a:rPr>
              <a:t>+ (</a:t>
            </a:r>
            <a:r>
              <a:rPr lang="en-US" dirty="0" smtClean="0">
                <a:solidFill>
                  <a:schemeClr val="bg1"/>
                </a:solidFill>
              </a:rPr>
              <a:t>TCT_11 </a:t>
            </a:r>
            <a:r>
              <a:rPr lang="en-US" dirty="0">
                <a:solidFill>
                  <a:schemeClr val="bg1"/>
                </a:solidFill>
              </a:rPr>
              <a:t>* 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Residential))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TCS_06, OSP_06, AG_06 =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TCS_11 + (TCS_11 * 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Agriculture) * (Proportion of TCS_11 to sum of TCS, OSP and AG))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FOR_06 =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FOR_11 + (FOR_11 * </a:t>
            </a:r>
            <a:r>
              <a:rPr lang="en-US" dirty="0">
                <a:solidFill>
                  <a:schemeClr val="bg1"/>
                </a:solidFill>
              </a:rPr>
              <a:t>(% 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Forest)) + (</a:t>
            </a:r>
            <a:r>
              <a:rPr lang="el-GR" dirty="0">
                <a:solidFill>
                  <a:schemeClr val="bg1"/>
                </a:solidFill>
              </a:rPr>
              <a:t>Δ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Tree Canopy Classes 2011 – 2006)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WTF, WTO, and WAT held constant through time.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If sum of all </a:t>
            </a:r>
            <a:r>
              <a:rPr lang="en-US" dirty="0" smtClean="0">
                <a:solidFill>
                  <a:schemeClr val="bg1"/>
                </a:solidFill>
              </a:rPr>
              <a:t>2006 land </a:t>
            </a:r>
            <a:r>
              <a:rPr lang="en-US" dirty="0">
                <a:solidFill>
                  <a:schemeClr val="bg1"/>
                </a:solidFill>
              </a:rPr>
              <a:t>uses </a:t>
            </a:r>
            <a:r>
              <a:rPr lang="en-US" dirty="0" smtClean="0">
                <a:solidFill>
                  <a:schemeClr val="bg1"/>
                </a:solidFill>
              </a:rPr>
              <a:t>&gt; </a:t>
            </a:r>
            <a:r>
              <a:rPr lang="en-US" dirty="0">
                <a:solidFill>
                  <a:schemeClr val="bg1"/>
                </a:solidFill>
              </a:rPr>
              <a:t>LRSEG area, reduce TCT, TCS, OSP, FOR, and AG proportionally.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62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0"/>
            <a:ext cx="8305800" cy="656065"/>
          </a:xfrm>
        </p:spPr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644341"/>
            <a:ext cx="864607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Merge local and regional land use datasets for 2011.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Implement hierarchical rules to reconcile datasets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Summarize land uses within Federal macro-agency parcels and non-federal portions of LRSEGs.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Estimate rural residential impervious and turf grass </a:t>
            </a:r>
            <a:r>
              <a:rPr lang="en-US" sz="2000" dirty="0" smtClean="0">
                <a:solidFill>
                  <a:schemeClr val="bg1"/>
                </a:solidFill>
              </a:rPr>
              <a:t>acres.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Incorporate Maryland data.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Mass balance LRSEG acres.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</a:rPr>
              <a:t>Backcast</a:t>
            </a:r>
            <a:r>
              <a:rPr lang="en-US" sz="2000" dirty="0" smtClean="0">
                <a:solidFill>
                  <a:schemeClr val="bg1"/>
                </a:solidFill>
              </a:rPr>
              <a:t> to 1984, Forecast to 2013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FF00"/>
                </a:solidFill>
              </a:rPr>
              <a:t>Proportionally allocate developed land uses to regulated areas (e.g., CSS and MS4s) keeping CSS acreages constant through time by adjusting open space fraction.</a:t>
            </a:r>
            <a:endParaRPr lang="en-US" sz="2000" dirty="0" smtClean="0">
              <a:solidFill>
                <a:srgbClr val="FFFF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Fit the Census of Agriculture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the Census of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en-US" sz="2000" b="0" dirty="0" smtClean="0"/>
              <a:t>Interpolate land use acreages to Census years: 1982, 1987, 1992, 1997, 2002, 2007, 2012.</a:t>
            </a:r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endParaRPr lang="en-US" sz="2000" b="0" dirty="0"/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en-US" sz="2000" b="0" dirty="0" smtClean="0"/>
              <a:t>Distribute all crops reported in the Census from counties to LRSEGs based on the proportion of a County’s agricultural area within each LRSEG. </a:t>
            </a:r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endParaRPr lang="en-US" sz="2000" b="0" dirty="0" smtClean="0"/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en-US" sz="2000" b="0" dirty="0" smtClean="0"/>
              <a:t>If land use acres + Census of Agriculture &gt; LRSEG acres</a:t>
            </a:r>
          </a:p>
          <a:p>
            <a:pPr marL="757238" lvl="1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000" b="0" dirty="0" smtClean="0"/>
              <a:t>Subtract acres sequentially (if needed) from: open space, non-regulated tree canopy, forest, non-CSS developed land uses, and agriculture (non-animal feeding space).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87209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26048"/>
          </a:xfrm>
        </p:spPr>
        <p:txBody>
          <a:bodyPr/>
          <a:lstStyle/>
          <a:p>
            <a:r>
              <a:rPr lang="en-US" dirty="0" smtClean="0"/>
              <a:t>Phase 6 Land Use </a:t>
            </a:r>
            <a:r>
              <a:rPr lang="en-US" dirty="0" smtClean="0"/>
              <a:t>v2 (pre-Ag Census)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736" r="11741"/>
          <a:stretch/>
        </p:blipFill>
        <p:spPr>
          <a:xfrm>
            <a:off x="1567544" y="878448"/>
            <a:ext cx="6139542" cy="5673428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72986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656065"/>
          </a:xfrm>
        </p:spPr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772160"/>
            <a:ext cx="864607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Merge local and regional land use datasets for 2011.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Implement hierarchical rules to reconcile datasets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Summarize land uses within Federal Macro-agency parcels and Non-federal portions of LRSEGs.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Estimate rural residential impervious and turf grass </a:t>
            </a:r>
            <a:r>
              <a:rPr lang="en-US" sz="2000" dirty="0" smtClean="0">
                <a:solidFill>
                  <a:schemeClr val="bg1"/>
                </a:solidFill>
              </a:rPr>
              <a:t>acres.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Incorporate Maryland data.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Mass balance LRSEG acres.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</a:rPr>
              <a:t>Backcast</a:t>
            </a:r>
            <a:r>
              <a:rPr lang="en-US" sz="2000" dirty="0" smtClean="0">
                <a:solidFill>
                  <a:schemeClr val="bg1"/>
                </a:solidFill>
              </a:rPr>
              <a:t> to 1984, Forecast to 2013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Proportionally allocate land uses to regulated areas.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Fit the Census of Agriculture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Reconcile percentages of land uses at pixel level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1052051"/>
            <a:ext cx="845205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Combine 10m </a:t>
            </a:r>
            <a:r>
              <a:rPr lang="en-US" sz="2400" dirty="0" err="1" smtClean="0">
                <a:solidFill>
                  <a:schemeClr val="bg1"/>
                </a:solidFill>
              </a:rPr>
              <a:t>rasters</a:t>
            </a:r>
            <a:r>
              <a:rPr lang="en-US" sz="2400" dirty="0" smtClean="0">
                <a:solidFill>
                  <a:schemeClr val="bg1"/>
                </a:solidFill>
              </a:rPr>
              <a:t> of counties, federal lands, CSOs, MS4s, and 15 “land uses”: &gt; 20 million records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IR (impervious roads)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INR (impervious non-roads)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TCIR (tree canopy over roads)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TCINR (tree canopy over other impervious)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TCH (tree canopy over herbaceous)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TG (turf grass)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OSP (open space)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FOR (forest)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WTT (tidal wetland)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WTF (non-tidal floodplain wetland)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WTO (non-tidal other wetland)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WAT (open water)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DEV (developed areas)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CROP (cropland)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PAST (pasture)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4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642" y="1052051"/>
            <a:ext cx="845205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olidFill>
                  <a:schemeClr val="bg1"/>
                </a:solidFill>
              </a:rPr>
              <a:t>Impervious Surfaces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IR – TCIR = </a:t>
            </a:r>
            <a:r>
              <a:rPr lang="en-US" sz="1600" dirty="0" err="1" smtClean="0">
                <a:solidFill>
                  <a:schemeClr val="bg1"/>
                </a:solidFill>
              </a:rPr>
              <a:t>IR_adj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INR – TCINR = </a:t>
            </a:r>
            <a:r>
              <a:rPr lang="en-US" sz="1600" dirty="0" err="1" smtClean="0">
                <a:solidFill>
                  <a:schemeClr val="bg1"/>
                </a:solidFill>
              </a:rPr>
              <a:t>INR_adj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If </a:t>
            </a:r>
            <a:r>
              <a:rPr lang="en-US" sz="1600" dirty="0">
                <a:solidFill>
                  <a:schemeClr val="bg1"/>
                </a:solidFill>
              </a:rPr>
              <a:t>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</a:t>
            </a:r>
            <a:r>
              <a:rPr lang="en-US" sz="1600" dirty="0" err="1">
                <a:solidFill>
                  <a:schemeClr val="bg1"/>
                </a:solidFill>
              </a:rPr>
              <a:t>INR_adj</a:t>
            </a:r>
            <a:r>
              <a:rPr lang="en-US" sz="1600" dirty="0">
                <a:solidFill>
                  <a:schemeClr val="bg1"/>
                </a:solidFill>
              </a:rPr>
              <a:t> + TCINR) &gt; 100, reduce </a:t>
            </a:r>
            <a:r>
              <a:rPr lang="en-US" sz="1600" dirty="0" err="1">
                <a:solidFill>
                  <a:schemeClr val="bg1"/>
                </a:solidFill>
              </a:rPr>
              <a:t>INR_adj</a:t>
            </a:r>
            <a:r>
              <a:rPr lang="en-US" sz="1600" dirty="0">
                <a:solidFill>
                  <a:schemeClr val="bg1"/>
                </a:solidFill>
              </a:rPr>
              <a:t> and TCINR values proportionally in new fields INR_adj2 and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so that the sum of these land uses &lt;= 100.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olidFill>
                  <a:schemeClr val="bg1"/>
                </a:solidFill>
              </a:rPr>
              <a:t>Water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INR_adj2 +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+ WAT) &gt; 100, reduce WAT in new field </a:t>
            </a:r>
            <a:r>
              <a:rPr lang="en-US" sz="1600" dirty="0" err="1">
                <a:solidFill>
                  <a:schemeClr val="bg1"/>
                </a:solidFill>
              </a:rPr>
              <a:t>WAT_adj</a:t>
            </a:r>
            <a:r>
              <a:rPr lang="en-US" sz="1600" dirty="0">
                <a:solidFill>
                  <a:schemeClr val="bg1"/>
                </a:solidFill>
              </a:rPr>
              <a:t> so that the sum of these land uses &lt;= 100.  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457200" lvl="2"/>
            <a:endParaRPr lang="en-US" sz="16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olidFill>
                  <a:schemeClr val="bg1"/>
                </a:solidFill>
              </a:rPr>
              <a:t>Wetlands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(WTF + WTO + WTT) &gt; 100, reduce WTT in new field </a:t>
            </a:r>
            <a:r>
              <a:rPr lang="en-US" sz="1600" dirty="0" err="1">
                <a:solidFill>
                  <a:schemeClr val="bg1"/>
                </a:solidFill>
              </a:rPr>
              <a:t>WTT_adj</a:t>
            </a:r>
            <a:r>
              <a:rPr lang="en-US" sz="1600" dirty="0">
                <a:solidFill>
                  <a:schemeClr val="bg1"/>
                </a:solidFill>
              </a:rPr>
              <a:t> so that the sum of these land uses &lt;= 100. 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INR_adj2 +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WAT_adj</a:t>
            </a:r>
            <a:r>
              <a:rPr lang="en-US" sz="1600" dirty="0">
                <a:solidFill>
                  <a:schemeClr val="bg1"/>
                </a:solidFill>
              </a:rPr>
              <a:t> + WTF + WTO+ </a:t>
            </a:r>
            <a:r>
              <a:rPr lang="en-US" sz="1600" dirty="0" err="1">
                <a:solidFill>
                  <a:schemeClr val="bg1"/>
                </a:solidFill>
              </a:rPr>
              <a:t>WTT_adj</a:t>
            </a:r>
            <a:r>
              <a:rPr lang="en-US" sz="1600" dirty="0">
                <a:solidFill>
                  <a:schemeClr val="bg1"/>
                </a:solidFill>
              </a:rPr>
              <a:t>) &gt; 100, reduce WTF, WTO, and </a:t>
            </a:r>
            <a:r>
              <a:rPr lang="en-US" sz="1600" dirty="0" err="1">
                <a:solidFill>
                  <a:schemeClr val="bg1"/>
                </a:solidFill>
              </a:rPr>
              <a:t>WTT_adj</a:t>
            </a:r>
            <a:r>
              <a:rPr lang="en-US" sz="1600" dirty="0">
                <a:solidFill>
                  <a:schemeClr val="bg1"/>
                </a:solidFill>
              </a:rPr>
              <a:t> proportionally in new fields </a:t>
            </a:r>
            <a:r>
              <a:rPr lang="en-US" sz="1600" dirty="0" err="1">
                <a:solidFill>
                  <a:schemeClr val="bg1"/>
                </a:solidFill>
              </a:rPr>
              <a:t>WTF_adj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WTO_adj</a:t>
            </a:r>
            <a:r>
              <a:rPr lang="en-US" sz="1600" dirty="0">
                <a:solidFill>
                  <a:schemeClr val="bg1"/>
                </a:solidFill>
              </a:rPr>
              <a:t>, and WTT_adj2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olidFill>
                  <a:schemeClr val="bg1"/>
                </a:solidFill>
              </a:rPr>
              <a:t>Forests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INR_adj2 +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WAT_adj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WTF_adj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WTO_adj</a:t>
            </a:r>
            <a:r>
              <a:rPr lang="en-US" sz="1600" dirty="0">
                <a:solidFill>
                  <a:schemeClr val="bg1"/>
                </a:solidFill>
              </a:rPr>
              <a:t> + WTT_adj2 + FOR) &gt; 100, reduce FOR in new field </a:t>
            </a:r>
            <a:r>
              <a:rPr lang="en-US" sz="1600" dirty="0" err="1">
                <a:solidFill>
                  <a:schemeClr val="bg1"/>
                </a:solidFill>
              </a:rPr>
              <a:t>FOR_adj</a:t>
            </a:r>
            <a:r>
              <a:rPr lang="en-US" sz="1600" dirty="0">
                <a:solidFill>
                  <a:schemeClr val="bg1"/>
                </a:solidFill>
              </a:rPr>
              <a:t> so that the sum of these land uses &lt;= 100.  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Implement Hierarchical Rules </a:t>
            </a:r>
            <a:r>
              <a:rPr lang="en-US" sz="1600" dirty="0" smtClean="0"/>
              <a:t>(coded in SQL and FORTRAN)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79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Implement Hierarchical Rules </a:t>
            </a:r>
            <a:r>
              <a:rPr lang="en-US" sz="1600" dirty="0" smtClean="0"/>
              <a:t>(coded in SQL and FORTRAN)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1052051"/>
            <a:ext cx="845205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1600" dirty="0" smtClean="0">
                <a:solidFill>
                  <a:schemeClr val="bg1"/>
                </a:solidFill>
              </a:rPr>
              <a:t>Turf Grass</a:t>
            </a:r>
          </a:p>
          <a:p>
            <a:pPr lvl="1"/>
            <a:r>
              <a:rPr lang="en-US" sz="1600" dirty="0" smtClean="0">
                <a:solidFill>
                  <a:schemeClr val="bg1"/>
                </a:solidFill>
              </a:rPr>
              <a:t>For </a:t>
            </a:r>
            <a:r>
              <a:rPr lang="en-US" sz="1600" dirty="0">
                <a:solidFill>
                  <a:schemeClr val="bg1"/>
                </a:solidFill>
              </a:rPr>
              <a:t>all pixels where DEV = 1,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Add </a:t>
            </a:r>
            <a:r>
              <a:rPr lang="en-US" sz="1600" dirty="0" smtClean="0">
                <a:solidFill>
                  <a:schemeClr val="bg1"/>
                </a:solidFill>
              </a:rPr>
              <a:t>CROP </a:t>
            </a:r>
            <a:r>
              <a:rPr lang="en-US" sz="1600" dirty="0">
                <a:solidFill>
                  <a:schemeClr val="bg1"/>
                </a:solidFill>
              </a:rPr>
              <a:t>and </a:t>
            </a:r>
            <a:r>
              <a:rPr lang="en-US" sz="1600" dirty="0" smtClean="0">
                <a:solidFill>
                  <a:schemeClr val="bg1"/>
                </a:solidFill>
              </a:rPr>
              <a:t>PAST </a:t>
            </a:r>
            <a:r>
              <a:rPr lang="en-US" sz="1600" dirty="0">
                <a:solidFill>
                  <a:schemeClr val="bg1"/>
                </a:solidFill>
              </a:rPr>
              <a:t>fractions to TG in new field </a:t>
            </a:r>
            <a:r>
              <a:rPr lang="en-US" sz="1600" dirty="0" err="1">
                <a:solidFill>
                  <a:schemeClr val="bg1"/>
                </a:solidFill>
              </a:rPr>
              <a:t>TG_adj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Add TCH fractions to new field TCT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INR_adj2 +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WAT_adj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WTF_adj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WTO_adj</a:t>
            </a:r>
            <a:r>
              <a:rPr lang="en-US" sz="1600" dirty="0">
                <a:solidFill>
                  <a:schemeClr val="bg1"/>
                </a:solidFill>
              </a:rPr>
              <a:t> + WTT_adj2 + FOR + TCT  + </a:t>
            </a:r>
            <a:r>
              <a:rPr lang="en-US" sz="1600" dirty="0" err="1">
                <a:solidFill>
                  <a:schemeClr val="bg1"/>
                </a:solidFill>
              </a:rPr>
              <a:t>TG_adj</a:t>
            </a:r>
            <a:r>
              <a:rPr lang="en-US" sz="1600" dirty="0">
                <a:solidFill>
                  <a:schemeClr val="bg1"/>
                </a:solidFill>
              </a:rPr>
              <a:t>) &gt; 100, reduce TCT and </a:t>
            </a:r>
            <a:r>
              <a:rPr lang="en-US" sz="1600" dirty="0" err="1">
                <a:solidFill>
                  <a:schemeClr val="bg1"/>
                </a:solidFill>
              </a:rPr>
              <a:t>TG_adj</a:t>
            </a:r>
            <a:r>
              <a:rPr lang="en-US" sz="1600" dirty="0">
                <a:solidFill>
                  <a:schemeClr val="bg1"/>
                </a:solidFill>
              </a:rPr>
              <a:t> proportionally in new fields </a:t>
            </a:r>
            <a:r>
              <a:rPr lang="en-US" sz="1600" dirty="0" err="1">
                <a:solidFill>
                  <a:schemeClr val="bg1"/>
                </a:solidFill>
              </a:rPr>
              <a:t>TCT_adj</a:t>
            </a:r>
            <a:r>
              <a:rPr lang="en-US" sz="1600" dirty="0">
                <a:solidFill>
                  <a:schemeClr val="bg1"/>
                </a:solidFill>
              </a:rPr>
              <a:t> and TG_adj2 so that the sum of these land uses &lt;= 100.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2"/>
            <a:r>
              <a:rPr lang="en-US" sz="1600" dirty="0" smtClean="0">
                <a:solidFill>
                  <a:schemeClr val="bg1"/>
                </a:solidFill>
              </a:rPr>
              <a:t>  </a:t>
            </a:r>
            <a:endParaRPr lang="en-US" sz="1600" dirty="0">
              <a:solidFill>
                <a:schemeClr val="bg1"/>
              </a:solidFill>
            </a:endParaRPr>
          </a:p>
          <a:p>
            <a:pPr lvl="1"/>
            <a:r>
              <a:rPr lang="en-US" sz="1600" dirty="0" smtClean="0">
                <a:solidFill>
                  <a:schemeClr val="bg1"/>
                </a:solidFill>
              </a:rPr>
              <a:t>For </a:t>
            </a:r>
            <a:r>
              <a:rPr lang="en-US" sz="1600" dirty="0">
                <a:solidFill>
                  <a:schemeClr val="bg1"/>
                </a:solidFill>
              </a:rPr>
              <a:t>all pixels where DEV = 0,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Add TG fractions proportionally to CROPLAND and PASTURE in new fields </a:t>
            </a:r>
            <a:r>
              <a:rPr lang="en-US" sz="1600" dirty="0" err="1">
                <a:solidFill>
                  <a:schemeClr val="bg1"/>
                </a:solidFill>
              </a:rPr>
              <a:t>Crop_adj</a:t>
            </a:r>
            <a:r>
              <a:rPr lang="en-US" sz="1600" dirty="0">
                <a:solidFill>
                  <a:schemeClr val="bg1"/>
                </a:solidFill>
              </a:rPr>
              <a:t> and </a:t>
            </a:r>
            <a:r>
              <a:rPr lang="en-US" sz="1600" dirty="0" err="1">
                <a:solidFill>
                  <a:schemeClr val="bg1"/>
                </a:solidFill>
              </a:rPr>
              <a:t>Past_adj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Add TCH fractions to new field TCS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(</a:t>
            </a:r>
            <a:r>
              <a:rPr lang="en-US" sz="1600" dirty="0" err="1">
                <a:solidFill>
                  <a:schemeClr val="bg1"/>
                </a:solidFill>
              </a:rPr>
              <a:t>IR_adj</a:t>
            </a:r>
            <a:r>
              <a:rPr lang="en-US" sz="1600" dirty="0">
                <a:solidFill>
                  <a:schemeClr val="bg1"/>
                </a:solidFill>
              </a:rPr>
              <a:t> + TCIR + INR_adj2 + </a:t>
            </a:r>
            <a:r>
              <a:rPr lang="en-US" sz="1600" dirty="0" err="1">
                <a:solidFill>
                  <a:schemeClr val="bg1"/>
                </a:solidFill>
              </a:rPr>
              <a:t>TCINR_adj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WAT_adj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WTF_adj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WTO_adj</a:t>
            </a:r>
            <a:r>
              <a:rPr lang="en-US" sz="1600" dirty="0">
                <a:solidFill>
                  <a:schemeClr val="bg1"/>
                </a:solidFill>
              </a:rPr>
              <a:t> + WTO_adj2 + FOR + TCS + </a:t>
            </a:r>
            <a:r>
              <a:rPr lang="en-US" sz="1600" dirty="0" err="1">
                <a:solidFill>
                  <a:schemeClr val="bg1"/>
                </a:solidFill>
              </a:rPr>
              <a:t>CROP_adj</a:t>
            </a:r>
            <a:r>
              <a:rPr lang="en-US" sz="1600" dirty="0">
                <a:solidFill>
                  <a:schemeClr val="bg1"/>
                </a:solidFill>
              </a:rPr>
              <a:t> + </a:t>
            </a:r>
            <a:r>
              <a:rPr lang="en-US" sz="1600" dirty="0" err="1">
                <a:solidFill>
                  <a:schemeClr val="bg1"/>
                </a:solidFill>
              </a:rPr>
              <a:t>PAST_adj</a:t>
            </a:r>
            <a:r>
              <a:rPr lang="en-US" sz="1600" dirty="0">
                <a:solidFill>
                  <a:schemeClr val="bg1"/>
                </a:solidFill>
              </a:rPr>
              <a:t>) &gt; 100, reduce just TCS in new field </a:t>
            </a:r>
            <a:r>
              <a:rPr lang="en-US" sz="1600" dirty="0" err="1">
                <a:solidFill>
                  <a:schemeClr val="bg1"/>
                </a:solidFill>
              </a:rPr>
              <a:t>TCS_adj</a:t>
            </a:r>
            <a:r>
              <a:rPr lang="en-US" sz="1600" dirty="0">
                <a:solidFill>
                  <a:schemeClr val="bg1"/>
                </a:solidFill>
              </a:rPr>
              <a:t>.    </a:t>
            </a:r>
          </a:p>
          <a:p>
            <a:pPr marL="457200" indent="-457200">
              <a:buFont typeface="+mj-lt"/>
              <a:buAutoNum type="arabicPeriod" startAt="5"/>
            </a:pPr>
            <a:endParaRPr lang="en-US" sz="16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1600" dirty="0" smtClean="0">
                <a:solidFill>
                  <a:schemeClr val="bg1"/>
                </a:solidFill>
              </a:rPr>
              <a:t>Open Space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If the sum of all adjusted fields including OS &lt; 100, then add the difference proportionally to all land uses with values &gt; 0 including OS, saved as new field </a:t>
            </a:r>
            <a:r>
              <a:rPr lang="en-US" sz="1600" dirty="0" err="1">
                <a:solidFill>
                  <a:schemeClr val="bg1"/>
                </a:solidFill>
              </a:rPr>
              <a:t>OS_adj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Estimate Rural Residential Impervious and Turf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1052051"/>
            <a:ext cx="84520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Calculate the total number of housing units outside areas classified as “developed” = THU10_unDEV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THU10_unDEV * (Average impervious acres per rural residential lot) = Rural residential </a:t>
            </a:r>
            <a:r>
              <a:rPr lang="en-US" sz="2000" dirty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mpervious.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(THU10_unDEV * (Average rural residential lot size</a:t>
            </a:r>
            <a:r>
              <a:rPr lang="en-US" sz="2000" baseline="30000" dirty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) * (LRSEG </a:t>
            </a:r>
            <a:r>
              <a:rPr lang="en-US" sz="2000" dirty="0" smtClean="0">
                <a:solidFill>
                  <a:schemeClr val="bg1"/>
                </a:solidFill>
              </a:rPr>
              <a:t>proportion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herbaceous vegetation within </a:t>
            </a:r>
            <a:r>
              <a:rPr lang="en-US" sz="2000" dirty="0" smtClean="0">
                <a:solidFill>
                  <a:schemeClr val="bg1"/>
                </a:solidFill>
              </a:rPr>
              <a:t>100m of roads)) – (Rural residential impervious) = Rural residential turf grass.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baseline="30000" dirty="0" smtClean="0">
                <a:solidFill>
                  <a:srgbClr val="FFC000"/>
                </a:solidFill>
              </a:rPr>
              <a:t>1</a:t>
            </a:r>
            <a:r>
              <a:rPr lang="en-US" dirty="0" smtClean="0">
                <a:solidFill>
                  <a:srgbClr val="FFC000"/>
                </a:solidFill>
              </a:rPr>
              <a:t> Avg. rural lot size in MD = 2.24 acres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462689"/>
              </p:ext>
            </p:extLst>
          </p:nvPr>
        </p:nvGraphicFramePr>
        <p:xfrm>
          <a:off x="6135329" y="4345856"/>
          <a:ext cx="2587113" cy="2182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561"/>
                <a:gridCol w="1000222"/>
                <a:gridCol w="620330"/>
              </a:tblGrid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Median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Suburban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Rural</a:t>
                      </a:r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0.177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0.149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0.135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0.177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0.113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0.148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VA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0.150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WV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0.109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2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All States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0.094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0.140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85731" y="3982065"/>
            <a:ext cx="273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Impervious Acres per Lot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4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Incorporate Maryland P6 Land Use Data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1052051"/>
            <a:ext cx="84520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MDE and MDP provided 2011 </a:t>
            </a:r>
            <a:r>
              <a:rPr lang="en-US" sz="1600" dirty="0" smtClean="0">
                <a:solidFill>
                  <a:schemeClr val="bg1"/>
                </a:solidFill>
              </a:rPr>
              <a:t>land use acreage </a:t>
            </a:r>
            <a:r>
              <a:rPr lang="en-US" sz="1600" dirty="0" smtClean="0">
                <a:solidFill>
                  <a:schemeClr val="bg1"/>
                </a:solidFill>
              </a:rPr>
              <a:t>estimates </a:t>
            </a:r>
            <a:r>
              <a:rPr lang="en-US" sz="1600" dirty="0" smtClean="0">
                <a:solidFill>
                  <a:schemeClr val="bg1"/>
                </a:solidFill>
              </a:rPr>
              <a:t>for </a:t>
            </a:r>
            <a:r>
              <a:rPr lang="en-US" sz="1600" dirty="0" smtClean="0">
                <a:solidFill>
                  <a:schemeClr val="bg1"/>
                </a:solidFill>
              </a:rPr>
              <a:t>federal and non-federal </a:t>
            </a:r>
            <a:r>
              <a:rPr lang="en-US" sz="1600" dirty="0" smtClean="0">
                <a:solidFill>
                  <a:schemeClr val="bg1"/>
                </a:solidFill>
              </a:rPr>
              <a:t>portions of LRSEGs for </a:t>
            </a:r>
            <a:r>
              <a:rPr lang="en-US" sz="1600" dirty="0" smtClean="0">
                <a:solidFill>
                  <a:schemeClr val="bg1"/>
                </a:solidFill>
              </a:rPr>
              <a:t>all counties in Maryland except:  Somerset, St. Mary’s, Worcester, Washington, and </a:t>
            </a:r>
            <a:r>
              <a:rPr lang="en-US" sz="1600" dirty="0" smtClean="0">
                <a:solidFill>
                  <a:schemeClr val="bg1"/>
                </a:solidFill>
              </a:rPr>
              <a:t>Garrett.  Data were provided for the following land uses.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INR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TCI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WTF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WTT </a:t>
            </a:r>
            <a:r>
              <a:rPr lang="en-US" sz="1600" dirty="0" smtClean="0">
                <a:solidFill>
                  <a:schemeClr val="bg1"/>
                </a:solidFill>
              </a:rPr>
              <a:t>(not used)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CBPO supplemented these data with information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OSP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WTT</a:t>
            </a:r>
            <a:endParaRPr lang="en-US" sz="16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CROP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PAST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6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642" y="116095"/>
            <a:ext cx="8305800" cy="1143000"/>
          </a:xfrm>
        </p:spPr>
        <p:txBody>
          <a:bodyPr/>
          <a:lstStyle/>
          <a:p>
            <a:r>
              <a:rPr lang="en-US" dirty="0" smtClean="0"/>
              <a:t>Mass Balance Total Acres per LRSEG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16642" y="1259095"/>
            <a:ext cx="84520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If sum of all land uses &gt; LRSEG area, reduce </a:t>
            </a:r>
            <a:r>
              <a:rPr lang="en-US" u="sng" dirty="0" smtClean="0">
                <a:solidFill>
                  <a:schemeClr val="bg1"/>
                </a:solidFill>
              </a:rPr>
              <a:t>Open Space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u="sng" dirty="0" smtClean="0">
                <a:solidFill>
                  <a:schemeClr val="bg1"/>
                </a:solidFill>
              </a:rPr>
              <a:t>Forest</a:t>
            </a:r>
            <a:r>
              <a:rPr lang="en-US" dirty="0" smtClean="0">
                <a:solidFill>
                  <a:schemeClr val="bg1"/>
                </a:solidFill>
              </a:rPr>
              <a:t> proportionally.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Add Maryland land use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sum of all land uses &gt; LRSEG area, reduce all land </a:t>
            </a:r>
            <a:r>
              <a:rPr lang="en-US" dirty="0" smtClean="0">
                <a:solidFill>
                  <a:schemeClr val="bg1"/>
                </a:solidFill>
              </a:rPr>
              <a:t>uses proportionally.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Outside Maryland, add </a:t>
            </a:r>
            <a:r>
              <a:rPr lang="en-US" dirty="0">
                <a:solidFill>
                  <a:schemeClr val="bg1"/>
                </a:solidFill>
              </a:rPr>
              <a:t>rural residential turf grass and </a:t>
            </a:r>
            <a:r>
              <a:rPr lang="en-US" dirty="0" smtClean="0">
                <a:solidFill>
                  <a:schemeClr val="bg1"/>
                </a:solidFill>
              </a:rPr>
              <a:t>impervious.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If sum of all land uses &gt; LRSEG area, reduce rural residential turf grass and impervious fractions </a:t>
            </a:r>
            <a:r>
              <a:rPr lang="en-US" dirty="0" smtClean="0">
                <a:solidFill>
                  <a:schemeClr val="bg1"/>
                </a:solidFill>
              </a:rPr>
              <a:t>using proportions of </a:t>
            </a:r>
            <a:r>
              <a:rPr lang="en-US" dirty="0" smtClean="0">
                <a:solidFill>
                  <a:schemeClr val="bg1"/>
                </a:solidFill>
              </a:rPr>
              <a:t>original turf grass and impervious non-road acreages.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Agricultural area = LRSEG area – (sum of all adjusted land uses + tidal wetlands)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SG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2_geography 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ography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graphy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graphy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USGS</Template>
  <TotalTime>10739</TotalTime>
  <Words>1346</Words>
  <Application>Microsoft Office PowerPoint</Application>
  <PresentationFormat>On-screen Show (4:3)</PresentationFormat>
  <Paragraphs>217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宋体</vt:lpstr>
      <vt:lpstr>Arial</vt:lpstr>
      <vt:lpstr>Calibri</vt:lpstr>
      <vt:lpstr>Wingdings</vt:lpstr>
      <vt:lpstr>USGS</vt:lpstr>
      <vt:lpstr>Finalization of  Phase 6 Land Use Database,  version 2</vt:lpstr>
      <vt:lpstr>Phase 6 Land Use v2 (pre-Ag Census)</vt:lpstr>
      <vt:lpstr>Steps</vt:lpstr>
      <vt:lpstr>Reconcile percentages of land uses at pixel level</vt:lpstr>
      <vt:lpstr>Implement Hierarchical Rules (coded in SQL and FORTRAN)</vt:lpstr>
      <vt:lpstr>Implement Hierarchical Rules (coded in SQL and FORTRAN)</vt:lpstr>
      <vt:lpstr>Estimate Rural Residential Impervious and Turf </vt:lpstr>
      <vt:lpstr>Incorporate Maryland P6 Land Use Data</vt:lpstr>
      <vt:lpstr>Mass Balance Total Acres per LRSEG</vt:lpstr>
      <vt:lpstr>Backcast Land Uses to 2006, 2001, 1992, and 1984</vt:lpstr>
      <vt:lpstr>Backcast Land Uses to 2006, 2001, 1992, and 1984</vt:lpstr>
      <vt:lpstr>Steps</vt:lpstr>
      <vt:lpstr>Fit the Census of Agriculture</vt:lpstr>
    </vt:vector>
  </TitlesOfParts>
  <Company>US EPA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Renee Thompson</dc:creator>
  <cp:lastModifiedBy>Peter Claggett</cp:lastModifiedBy>
  <cp:revision>141</cp:revision>
  <dcterms:created xsi:type="dcterms:W3CDTF">2015-02-25T18:03:09Z</dcterms:created>
  <dcterms:modified xsi:type="dcterms:W3CDTF">2015-10-22T13:44:45Z</dcterms:modified>
</cp:coreProperties>
</file>